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5099050" y="654050"/>
            <a:ext cx="184149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5910262" y="569912"/>
            <a:ext cx="185736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TMO_logo1_RU.png"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76463" y="1885950"/>
            <a:ext cx="4791075" cy="198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6132446"/>
            <a:ext cx="6400799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1236508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457200" y="2346325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/>
          <p:nvPr>
            <p:ph idx="3" type="pic"/>
          </p:nvPr>
        </p:nvSpPr>
        <p:spPr>
          <a:xfrm>
            <a:off x="3276148" y="2346325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/>
          <p:nvPr>
            <p:ph idx="4" type="pic"/>
          </p:nvPr>
        </p:nvSpPr>
        <p:spPr>
          <a:xfrm>
            <a:off x="6097917" y="2346325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386556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5" type="body"/>
          </p:nvPr>
        </p:nvSpPr>
        <p:spPr>
          <a:xfrm>
            <a:off x="3275817" y="386556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6" type="body"/>
          </p:nvPr>
        </p:nvSpPr>
        <p:spPr>
          <a:xfrm>
            <a:off x="6085705" y="386556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7" type="body"/>
          </p:nvPr>
        </p:nvSpPr>
        <p:spPr>
          <a:xfrm>
            <a:off x="457200" y="4426296"/>
            <a:ext cx="4038599" cy="16998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8" type="body"/>
          </p:nvPr>
        </p:nvSpPr>
        <p:spPr>
          <a:xfrm>
            <a:off x="4648200" y="4426296"/>
            <a:ext cx="4038599" cy="16998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030662" y="247650"/>
            <a:ext cx="4656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1236508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199" y="2346582"/>
            <a:ext cx="5018388" cy="39240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5659437" y="2360173"/>
            <a:ext cx="3036564" cy="38920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030662" y="247650"/>
            <a:ext cx="4656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5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1" type="ftr"/>
          </p:nvPr>
        </p:nvSpPr>
        <p:spPr>
          <a:xfrm>
            <a:off x="4030662" y="247650"/>
            <a:ext cx="4656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5099050" y="654050"/>
            <a:ext cx="184149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5910262" y="569912"/>
            <a:ext cx="185736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TMO_logo1_RU.png"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7300" y="1277937"/>
            <a:ext cx="4089399" cy="1697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idx="1" type="subTitle"/>
          </p:nvPr>
        </p:nvSpPr>
        <p:spPr>
          <a:xfrm>
            <a:off x="1371600" y="6132446"/>
            <a:ext cx="6400799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1371600" y="3901767"/>
            <a:ext cx="6400799" cy="940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1371600" y="4849605"/>
            <a:ext cx="6400799" cy="6172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MO_logo2_RU.png"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50"/>
            <a:ext cx="3600450" cy="78581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764693" y="1329895"/>
            <a:ext cx="5965438" cy="198529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65695" y="3429000"/>
            <a:ext cx="5965825" cy="2203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15900" lvl="0" marL="3429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743139" y="1236508"/>
            <a:ext cx="2713243" cy="2192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инал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MO_logo1_RU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86100" y="763587"/>
            <a:ext cx="2971799" cy="123348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title"/>
          </p:nvPr>
        </p:nvSpPr>
        <p:spPr>
          <a:xfrm>
            <a:off x="457200" y="2680371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3716939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логан.png"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50050" y="5076825"/>
            <a:ext cx="2412999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2328176"/>
            <a:ext cx="6273933" cy="3797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457200" y="1236508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030662" y="247650"/>
            <a:ext cx="4656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457199" y="2346582"/>
            <a:ext cx="5018388" cy="39240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/>
          <p:nvPr>
            <p:ph idx="2" type="pic"/>
          </p:nvPr>
        </p:nvSpPr>
        <p:spPr>
          <a:xfrm>
            <a:off x="5659437" y="2346325"/>
            <a:ext cx="3027362" cy="18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/>
          <p:nvPr>
            <p:ph idx="3" type="pic"/>
          </p:nvPr>
        </p:nvSpPr>
        <p:spPr>
          <a:xfrm>
            <a:off x="5659437" y="4384675"/>
            <a:ext cx="3027362" cy="18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457200" y="1236662"/>
            <a:ext cx="8229600" cy="82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0662" y="247650"/>
            <a:ext cx="4656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1236508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457200" y="2346325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/>
          <p:nvPr>
            <p:ph idx="3" type="pic"/>
          </p:nvPr>
        </p:nvSpPr>
        <p:spPr>
          <a:xfrm>
            <a:off x="3276148" y="2346325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/>
          <p:nvPr>
            <p:ph idx="4" type="pic"/>
          </p:nvPr>
        </p:nvSpPr>
        <p:spPr>
          <a:xfrm>
            <a:off x="6097917" y="2346325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/>
          <p:nvPr>
            <p:ph idx="5" type="pic"/>
          </p:nvPr>
        </p:nvSpPr>
        <p:spPr>
          <a:xfrm>
            <a:off x="457200" y="4432114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/>
          <p:nvPr>
            <p:ph idx="6" type="pic"/>
          </p:nvPr>
        </p:nvSpPr>
        <p:spPr>
          <a:xfrm>
            <a:off x="3276148" y="4432114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/>
          <p:nvPr>
            <p:ph idx="7" type="pic"/>
          </p:nvPr>
        </p:nvSpPr>
        <p:spPr>
          <a:xfrm>
            <a:off x="6097917" y="4432114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386556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8" type="body"/>
          </p:nvPr>
        </p:nvSpPr>
        <p:spPr>
          <a:xfrm>
            <a:off x="3275817" y="386556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9" type="body"/>
          </p:nvPr>
        </p:nvSpPr>
        <p:spPr>
          <a:xfrm>
            <a:off x="6085705" y="386556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3" type="body"/>
          </p:nvPr>
        </p:nvSpPr>
        <p:spPr>
          <a:xfrm>
            <a:off x="457200" y="596368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4" type="body"/>
          </p:nvPr>
        </p:nvSpPr>
        <p:spPr>
          <a:xfrm>
            <a:off x="3275817" y="596368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5" type="body"/>
          </p:nvPr>
        </p:nvSpPr>
        <p:spPr>
          <a:xfrm>
            <a:off x="6085705" y="596368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030662" y="247650"/>
            <a:ext cx="4656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kfq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2346582"/>
            <a:ext cx="4038599" cy="3779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648200" y="2346582"/>
            <a:ext cx="4038599" cy="3779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57200" y="1236508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0662" y="247650"/>
            <a:ext cx="4656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1236662"/>
            <a:ext cx="8229600" cy="82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2260600"/>
            <a:ext cx="8229600" cy="386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4030662" y="439737"/>
            <a:ext cx="4656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792162"/>
          </a:xfrm>
          <a:prstGeom prst="rect">
            <a:avLst/>
          </a:prstGeom>
          <a:solidFill>
            <a:srgbClr val="0230AC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57200" y="1236662"/>
            <a:ext cx="8229600" cy="82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2260600"/>
            <a:ext cx="8229600" cy="386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/>
        </p:nvSpPr>
        <p:spPr>
          <a:xfrm>
            <a:off x="-865187" y="5511800"/>
            <a:ext cx="184149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TMO_logo3_RU.png" id="41" name="Shape 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3630613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subTitle"/>
          </p:nvPr>
        </p:nvSpPr>
        <p:spPr>
          <a:xfrm>
            <a:off x="1371600" y="6132512"/>
            <a:ext cx="6400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Санкт-Петербург, 201</a:t>
            </a:r>
            <a:r>
              <a:rPr lang="ru-RU"/>
              <a:t>7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1371600" y="3902075"/>
            <a:ext cx="6400799" cy="941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/>
              <a:t>Числовые характеристики случайных величин</a:t>
            </a: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1371600" y="4849812"/>
            <a:ext cx="6400799" cy="61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ru-RU" sz="1850"/>
              <a:t>Гхази Даниэль P3218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0" i="0" sz="14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77475" y="1053275"/>
            <a:ext cx="85620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Коэффициент вариации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582875" y="2137525"/>
            <a:ext cx="80709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-RU"/>
              <a:t>Б</a:t>
            </a:r>
            <a:r>
              <a:rPr lang="ru-RU"/>
              <a:t>езразмерная характеристика разброса случайных величин.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ru-RU"/>
              <a:t>Вычисляется так: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2400" lvl="0" marL="152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480"/>
              </a:spcBef>
              <a:spcAft>
                <a:spcPts val="0"/>
              </a:spcAft>
            </a:pPr>
            <a:r>
              <a:rPr lang="ru-RU"/>
              <a:t>У</a:t>
            </a:r>
            <a:r>
              <a:rPr lang="ru-RU"/>
              <a:t>словие:  </a:t>
            </a:r>
            <a:r>
              <a:rPr i="1" lang="ru-RU"/>
              <a:t>M[X] &gt; 0</a:t>
            </a:r>
            <a:r>
              <a:rPr lang="ru-RU"/>
              <a:t> </a:t>
            </a:r>
          </a:p>
          <a:p>
            <a:pPr indent="-228600" lvl="0" marL="457200" marR="0" rtl="0" algn="l">
              <a:spcBef>
                <a:spcPts val="480"/>
              </a:spcBef>
              <a:spcAft>
                <a:spcPts val="0"/>
              </a:spcAft>
            </a:pPr>
            <a:r>
              <a:rPr lang="ru-RU"/>
              <a:t>О</a:t>
            </a:r>
            <a:r>
              <a:rPr lang="ru-RU"/>
              <a:t>пределен только в области положительных </a:t>
            </a:r>
          </a:p>
          <a:p>
            <a:pPr indent="45720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ru-RU"/>
              <a:t>значений.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/>
              <a:t>Числовые характеристика случайных величин</a:t>
            </a:r>
          </a:p>
        </p:txBody>
      </p:sp>
      <p:pic>
        <p:nvPicPr>
          <p:cNvPr descr="tgb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853" y="3502341"/>
            <a:ext cx="3278424" cy="15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77475" y="1053275"/>
            <a:ext cx="85620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Пример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582875" y="2137525"/>
            <a:ext cx="80709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ru-RU">
                <a:solidFill>
                  <a:srgbClr val="0230A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Дискретная случайная величина Х принимает значения: 1; 2; 3 с вероятностями 0,2; 0,3; 0,5 соответственно. </a:t>
            </a: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rgbClr val="0230A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230AC"/>
              </a:buClr>
              <a:buFont typeface="Times New Roman"/>
              <a:buAutoNum type="arabicPeriod"/>
            </a:pPr>
            <a:r>
              <a:rPr lang="ru-RU">
                <a:solidFill>
                  <a:srgbClr val="0230A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Нарисовать график функции распределения дискретной случайной величины Х. 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230AC"/>
              </a:buClr>
              <a:buFont typeface="Times New Roman"/>
              <a:buAutoNum type="arabicPeriod"/>
            </a:pPr>
            <a:r>
              <a:rPr lang="ru-RU">
                <a:solidFill>
                  <a:srgbClr val="0230A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Вычислить математическое ожидание, дисперсию, второй начальный момент, среднеквадратическое отклонение и коэффициент вариации </a:t>
            </a:r>
          </a:p>
          <a:p>
            <a:pPr indent="457200" lvl="0" marL="0" rtl="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ru-RU">
                <a:solidFill>
                  <a:srgbClr val="0230A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случайной величины Х.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2400" lvl="0" marL="152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/>
              <a:t>Числовые характеристика случайных величин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19750" y="612750"/>
            <a:ext cx="85620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Пример (продолжение №1)</a:t>
            </a:r>
          </a:p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/>
              <a:t>Числовые характеристика случайных величин</a:t>
            </a:r>
          </a:p>
        </p:txBody>
      </p:sp>
      <p:pic>
        <p:nvPicPr>
          <p:cNvPr descr="2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37" y="1530525"/>
            <a:ext cx="7980924" cy="532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19750" y="612750"/>
            <a:ext cx="85620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Пример (продолжение №2)</a:t>
            </a:r>
          </a:p>
        </p:txBody>
      </p:sp>
      <p:sp>
        <p:nvSpPr>
          <p:cNvPr id="192" name="Shape 192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/>
              <a:t>Числовые характеристика случайных величин</a:t>
            </a:r>
          </a:p>
        </p:txBody>
      </p:sp>
      <p:pic>
        <p:nvPicPr>
          <p:cNvPr descr="3.pn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862" y="1987324"/>
            <a:ext cx="7367775" cy="31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77475" y="1053275"/>
            <a:ext cx="85620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Выводы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536550" y="2328300"/>
            <a:ext cx="80709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230AC"/>
              </a:buClr>
              <a:buFont typeface="Times New Roman"/>
              <a:buAutoNum type="arabicPeriod"/>
            </a:pPr>
            <a:r>
              <a:rPr lang="ru-RU">
                <a:solidFill>
                  <a:srgbClr val="0230A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Числовые характеристики существенно облегчает решение многих вероятностных задач.</a:t>
            </a: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rgbClr val="0230A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230AC"/>
              </a:buClr>
              <a:buFont typeface="Times New Roman"/>
              <a:buAutoNum type="arabicPeriod"/>
            </a:pPr>
            <a:r>
              <a:rPr lang="ru-RU">
                <a:solidFill>
                  <a:srgbClr val="0230A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Очень часто удается решить задачу до конца, оставляя в стороне законы распределения и оперируя одними числовыми характеристиками.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2400" lvl="0" marL="152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/>
              <a:t>Числовые характеристика случайных величин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679700"/>
            <a:ext cx="82296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ru-RU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371600" y="6132512"/>
            <a:ext cx="6400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Санкт-Петербург, 2017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236675"/>
            <a:ext cx="85281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000"/>
              <a:t>Числовые характеристика случайных величин позволяют узнать: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568850" y="2556563"/>
            <a:ext cx="62739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ru-RU"/>
              <a:t>Среднее значение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ru-RU"/>
              <a:t>Степень разбросанности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ru-RU"/>
              <a:t>Плотность распределения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ru-RU"/>
              <a:t>“Крутость” плотности распределения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4030662" y="247650"/>
            <a:ext cx="4656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/>
              <a:t>Числовые характеристика случайных величин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77475" y="1053275"/>
            <a:ext cx="85620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Начальные и центральные моменты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90350" y="2923400"/>
            <a:ext cx="81633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ru-RU"/>
              <a:t>Начальные моменты рассматриваются относительно начала координат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ru-RU"/>
              <a:t>Ц</a:t>
            </a:r>
            <a:r>
              <a:rPr lang="ru-RU"/>
              <a:t>ентральные моменты рассматриваются относительно среднего значения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/>
              <a:t>Числовые характеристика случайных величин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77475" y="1053275"/>
            <a:ext cx="85620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Начальные моменты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90350" y="2137525"/>
            <a:ext cx="84492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Начальный момент s-го порядка  </a:t>
            </a:r>
            <a:r>
              <a:rPr i="1" lang="ru-RU" sz="2000"/>
              <a:t>α</a:t>
            </a:r>
            <a:r>
              <a:rPr i="1" lang="ru-RU" sz="1200"/>
              <a:t>s</a:t>
            </a:r>
            <a:r>
              <a:rPr i="1" lang="ru-RU" sz="2000"/>
              <a:t>[X]</a:t>
            </a:r>
            <a:r>
              <a:rPr lang="ru-RU" sz="2000"/>
              <a:t> случайной величины </a:t>
            </a:r>
            <a:r>
              <a:rPr i="1" lang="ru-RU" sz="2000"/>
              <a:t>Х</a:t>
            </a:r>
            <a:r>
              <a:rPr lang="ru-RU" sz="2000"/>
              <a:t> определяется следующим образом (</a:t>
            </a:r>
            <a:r>
              <a:rPr i="1" lang="ru-RU" sz="2000"/>
              <a:t>s</a:t>
            </a:r>
            <a:r>
              <a:rPr lang="ru-RU" sz="2000"/>
              <a:t> = 1, 2, …):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2400" lvl="0" marL="152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/>
              <a:t>Числовые характеристика случайных величин</a:t>
            </a:r>
          </a:p>
        </p:txBody>
      </p:sp>
      <p:pic>
        <p:nvPicPr>
          <p:cNvPr descr="zqwe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57" y="3101357"/>
            <a:ext cx="7895675" cy="198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93600" y="5411325"/>
            <a:ext cx="65025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ru-RU" sz="2000">
                <a:solidFill>
                  <a:srgbClr val="0230AC"/>
                </a:solidFill>
              </a:rPr>
              <a:t>где</a:t>
            </a:r>
          </a:p>
          <a:p>
            <a:pPr indent="-355600" lvl="0" marL="457200" rtl="0" algn="just">
              <a:spcBef>
                <a:spcPts val="0"/>
              </a:spcBef>
              <a:buClr>
                <a:srgbClr val="0230AC"/>
              </a:buClr>
              <a:buSzPct val="100000"/>
              <a:buChar char="●"/>
            </a:pPr>
            <a:r>
              <a:rPr i="1" lang="ru-RU" sz="2000">
                <a:solidFill>
                  <a:srgbClr val="0230AC"/>
                </a:solidFill>
              </a:rPr>
              <a:t>x</a:t>
            </a:r>
            <a:r>
              <a:rPr i="1" lang="ru-RU">
                <a:solidFill>
                  <a:srgbClr val="0230AC"/>
                </a:solidFill>
              </a:rPr>
              <a:t>i </a:t>
            </a:r>
            <a:r>
              <a:rPr lang="ru-RU" sz="2000">
                <a:solidFill>
                  <a:srgbClr val="0230AC"/>
                </a:solidFill>
              </a:rPr>
              <a:t>- одно из случайных значений, </a:t>
            </a:r>
          </a:p>
          <a:p>
            <a:pPr indent="-355600" lvl="0" marL="457200" rtl="0" algn="just">
              <a:spcBef>
                <a:spcPts val="0"/>
              </a:spcBef>
              <a:buClr>
                <a:srgbClr val="0230AC"/>
              </a:buClr>
              <a:buSzPct val="100000"/>
              <a:buChar char="●"/>
            </a:pPr>
            <a:r>
              <a:rPr i="1" lang="ru-RU" sz="2000">
                <a:solidFill>
                  <a:srgbClr val="0230AC"/>
                </a:solidFill>
              </a:rPr>
              <a:t>p</a:t>
            </a:r>
            <a:r>
              <a:rPr i="1" lang="ru-RU">
                <a:solidFill>
                  <a:srgbClr val="0230AC"/>
                </a:solidFill>
              </a:rPr>
              <a:t>i</a:t>
            </a:r>
            <a:r>
              <a:rPr lang="ru-RU">
                <a:solidFill>
                  <a:srgbClr val="0230AC"/>
                </a:solidFill>
              </a:rPr>
              <a:t> </a:t>
            </a:r>
            <a:r>
              <a:rPr lang="ru-RU" sz="2000">
                <a:solidFill>
                  <a:srgbClr val="0230AC"/>
                </a:solidFill>
              </a:rPr>
              <a:t>- вероятность появления случайного значения,</a:t>
            </a:r>
          </a:p>
          <a:p>
            <a:pPr indent="-355600" lvl="0" marL="457200" rtl="0" algn="just">
              <a:spcBef>
                <a:spcPts val="0"/>
              </a:spcBef>
              <a:buClr>
                <a:srgbClr val="0230AC"/>
              </a:buClr>
              <a:buSzPct val="100000"/>
              <a:buChar char="●"/>
            </a:pPr>
            <a:r>
              <a:rPr i="1" lang="ru-RU" sz="2000">
                <a:solidFill>
                  <a:srgbClr val="0230AC"/>
                </a:solidFill>
              </a:rPr>
              <a:t>f(x)</a:t>
            </a:r>
            <a:r>
              <a:rPr lang="ru-RU" sz="2000">
                <a:solidFill>
                  <a:srgbClr val="0230AC"/>
                </a:solidFill>
              </a:rPr>
              <a:t> - плотность распределения.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77475" y="1053275"/>
            <a:ext cx="85620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Математическое ожидание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582875" y="2137525"/>
            <a:ext cx="80709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Математическое ожидание - первый начальный момент случайной величины </a:t>
            </a:r>
            <a:r>
              <a:rPr i="1" lang="ru-RU"/>
              <a:t>X</a:t>
            </a:r>
            <a:r>
              <a:rPr lang="ru-RU"/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2400" lvl="0" marL="152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/>
              <a:t>Числовые характеристика случайных величин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82875" y="5206725"/>
            <a:ext cx="60060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Clr>
                <a:srgbClr val="0230AC"/>
              </a:buClr>
              <a:buSzPct val="100000"/>
              <a:buChar char="●"/>
            </a:pPr>
            <a:r>
              <a:rPr lang="ru-RU" sz="2000">
                <a:solidFill>
                  <a:srgbClr val="0230AC"/>
                </a:solidFill>
              </a:rPr>
              <a:t>Оно показывает среднее значение случайной величины.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230AC"/>
              </a:solidFill>
            </a:endParaRPr>
          </a:p>
          <a:p>
            <a:pPr indent="-355600" lvl="0" marL="457200" rtl="0" algn="just">
              <a:spcBef>
                <a:spcPts val="0"/>
              </a:spcBef>
              <a:buClr>
                <a:srgbClr val="0230AC"/>
              </a:buClr>
              <a:buSzPct val="100000"/>
              <a:buChar char="●"/>
            </a:pPr>
            <a:r>
              <a:rPr lang="ru-RU" sz="2000">
                <a:solidFill>
                  <a:srgbClr val="0230AC"/>
                </a:solidFill>
              </a:rPr>
              <a:t>Обозначение: </a:t>
            </a:r>
            <a:r>
              <a:rPr i="1" lang="ru-RU" sz="2000">
                <a:solidFill>
                  <a:srgbClr val="0230AC"/>
                </a:solidFill>
              </a:rPr>
              <a:t>M[X],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i="1"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[X]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descr="qwe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75" y="3312150"/>
            <a:ext cx="7677650" cy="17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77475" y="1053275"/>
            <a:ext cx="85620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Рассеивание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582875" y="2137525"/>
            <a:ext cx="81897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Рассеивание</a:t>
            </a:r>
            <a:r>
              <a:rPr lang="ru-RU"/>
              <a:t> - второй начальный момент случайной величины </a:t>
            </a:r>
            <a:r>
              <a:rPr i="1" lang="ru-RU"/>
              <a:t>X</a:t>
            </a:r>
            <a:r>
              <a:rPr lang="ru-RU"/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2400" lvl="0" marL="152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/>
              <a:t>Числовые характеристика случайных величин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82875" y="4988050"/>
            <a:ext cx="60381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Clr>
                <a:srgbClr val="0230AC"/>
              </a:buClr>
              <a:buSzPct val="100000"/>
              <a:buChar char="●"/>
            </a:pPr>
            <a:r>
              <a:rPr lang="ru-RU" sz="2000">
                <a:solidFill>
                  <a:srgbClr val="0230AC"/>
                </a:solidFill>
              </a:rPr>
              <a:t>Оно показывает </a:t>
            </a:r>
            <a:r>
              <a:rPr lang="ru-RU" sz="2000">
                <a:solidFill>
                  <a:srgbClr val="0230AC"/>
                </a:solidFill>
              </a:rPr>
              <a:t>разброс (удаленность) значений случайной величины </a:t>
            </a:r>
            <a:r>
              <a:rPr b="1" lang="ru-RU" sz="2000">
                <a:solidFill>
                  <a:srgbClr val="0230AC"/>
                </a:solidFill>
              </a:rPr>
              <a:t>относительно начала координат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230AC"/>
              </a:solidFill>
            </a:endParaRPr>
          </a:p>
          <a:p>
            <a:pPr indent="-355600" lvl="0" marL="457200" rtl="0" algn="just">
              <a:spcBef>
                <a:spcPts val="0"/>
              </a:spcBef>
              <a:buClr>
                <a:srgbClr val="0230AC"/>
              </a:buClr>
              <a:buSzPct val="100000"/>
              <a:buChar char="●"/>
            </a:pPr>
            <a:r>
              <a:rPr lang="ru-RU" sz="2000">
                <a:solidFill>
                  <a:srgbClr val="0230AC"/>
                </a:solidFill>
              </a:rPr>
              <a:t>Обозначение: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i="1"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[X]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descr="dfg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81" y="3206681"/>
            <a:ext cx="7132824" cy="15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77475" y="1053275"/>
            <a:ext cx="85620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Центральные моменты 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582875" y="2137525"/>
            <a:ext cx="80709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-RU" sz="2000"/>
              <a:t>Начальный момент s-го порядка  </a:t>
            </a:r>
            <a:r>
              <a:rPr i="1" lang="ru-RU" sz="2000"/>
              <a:t>β</a:t>
            </a:r>
            <a:r>
              <a:rPr i="1" lang="ru-RU" sz="1200"/>
              <a:t>s</a:t>
            </a:r>
            <a:r>
              <a:rPr i="1" lang="ru-RU" sz="2000"/>
              <a:t>[X]</a:t>
            </a:r>
            <a:r>
              <a:rPr lang="ru-RU" sz="2000"/>
              <a:t> случайной величины </a:t>
            </a:r>
            <a:r>
              <a:rPr i="1" lang="ru-RU" sz="2000"/>
              <a:t>Х</a:t>
            </a:r>
            <a:r>
              <a:rPr lang="ru-RU" sz="2000"/>
              <a:t> определяется следующим образом (</a:t>
            </a:r>
            <a:r>
              <a:rPr i="1" lang="ru-RU" sz="2000"/>
              <a:t>s</a:t>
            </a:r>
            <a:r>
              <a:rPr lang="ru-RU" sz="2000"/>
              <a:t> = 1, 2, …):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2400" lvl="0" marL="152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/>
              <a:t>Числовые характеристика случайных величин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82875" y="4892850"/>
            <a:ext cx="60060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ru-RU" sz="2000">
                <a:solidFill>
                  <a:srgbClr val="0230AC"/>
                </a:solidFill>
              </a:rPr>
              <a:t>где</a:t>
            </a:r>
          </a:p>
          <a:p>
            <a:pPr indent="-355600" lvl="0" marL="457200" rtl="0" algn="just">
              <a:spcBef>
                <a:spcPts val="0"/>
              </a:spcBef>
              <a:buClr>
                <a:srgbClr val="0230AC"/>
              </a:buClr>
              <a:buSzPct val="100000"/>
              <a:buChar char="●"/>
            </a:pPr>
            <a:r>
              <a:rPr i="1" lang="ru-RU" sz="2000">
                <a:solidFill>
                  <a:srgbClr val="0230AC"/>
                </a:solidFill>
              </a:rPr>
              <a:t>x</a:t>
            </a:r>
            <a:r>
              <a:rPr i="1" lang="ru-RU">
                <a:solidFill>
                  <a:srgbClr val="0230AC"/>
                </a:solidFill>
              </a:rPr>
              <a:t>i </a:t>
            </a:r>
            <a:r>
              <a:rPr lang="ru-RU" sz="2000">
                <a:solidFill>
                  <a:srgbClr val="0230AC"/>
                </a:solidFill>
              </a:rPr>
              <a:t>- одно из случайных значений, </a:t>
            </a:r>
          </a:p>
          <a:p>
            <a:pPr indent="-355600" lvl="0" marL="457200" rtl="0" algn="just">
              <a:spcBef>
                <a:spcPts val="0"/>
              </a:spcBef>
              <a:buClr>
                <a:srgbClr val="0230AC"/>
              </a:buClr>
              <a:buSzPct val="100000"/>
              <a:buChar char="●"/>
            </a:pPr>
            <a:r>
              <a:rPr i="1" lang="ru-RU" sz="2000">
                <a:solidFill>
                  <a:srgbClr val="0230AC"/>
                </a:solidFill>
              </a:rPr>
              <a:t>p</a:t>
            </a:r>
            <a:r>
              <a:rPr i="1" lang="ru-RU">
                <a:solidFill>
                  <a:srgbClr val="0230AC"/>
                </a:solidFill>
              </a:rPr>
              <a:t>i</a:t>
            </a:r>
            <a:r>
              <a:rPr lang="ru-RU">
                <a:solidFill>
                  <a:srgbClr val="0230AC"/>
                </a:solidFill>
              </a:rPr>
              <a:t> </a:t>
            </a:r>
            <a:r>
              <a:rPr lang="ru-RU" sz="2000">
                <a:solidFill>
                  <a:srgbClr val="0230AC"/>
                </a:solidFill>
              </a:rPr>
              <a:t>- вероятность появления случайного значения,</a:t>
            </a:r>
          </a:p>
          <a:p>
            <a:pPr indent="-355600" lvl="0" marL="457200" rtl="0" algn="just">
              <a:spcBef>
                <a:spcPts val="0"/>
              </a:spcBef>
              <a:buClr>
                <a:srgbClr val="0230AC"/>
              </a:buClr>
              <a:buSzPct val="100000"/>
              <a:buChar char="●"/>
            </a:pPr>
            <a:r>
              <a:rPr i="1" lang="ru-RU" sz="2000">
                <a:solidFill>
                  <a:srgbClr val="0230AC"/>
                </a:solidFill>
              </a:rPr>
              <a:t>f(x)</a:t>
            </a:r>
            <a:r>
              <a:rPr lang="ru-RU" sz="2000">
                <a:solidFill>
                  <a:srgbClr val="0230AC"/>
                </a:solidFill>
              </a:rPr>
              <a:t> - плотность распределения,</a:t>
            </a:r>
          </a:p>
          <a:p>
            <a:pPr indent="-355600" lvl="0" marL="457200" rtl="0" algn="just">
              <a:spcBef>
                <a:spcPts val="0"/>
              </a:spcBef>
              <a:buClr>
                <a:srgbClr val="0230AC"/>
              </a:buClr>
              <a:buSzPct val="100000"/>
              <a:buChar char="●"/>
            </a:pPr>
            <a:r>
              <a:rPr i="1" lang="ru-RU" sz="2000">
                <a:solidFill>
                  <a:srgbClr val="0230AC"/>
                </a:solidFill>
              </a:rPr>
              <a:t>M[X] - </a:t>
            </a:r>
            <a:r>
              <a:rPr lang="ru-RU" sz="2000">
                <a:solidFill>
                  <a:srgbClr val="0230AC"/>
                </a:solidFill>
              </a:rPr>
              <a:t>математическое ожидание.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descr="sdfdsf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62" y="3320550"/>
            <a:ext cx="8013325" cy="17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77475" y="1053275"/>
            <a:ext cx="85620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Дисперсия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82875" y="2137525"/>
            <a:ext cx="80709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-RU"/>
              <a:t>Дисперсия</a:t>
            </a:r>
            <a:r>
              <a:rPr lang="ru-RU"/>
              <a:t> - второй центральный момент случайной величины </a:t>
            </a:r>
            <a:r>
              <a:rPr i="1" lang="ru-RU"/>
              <a:t>X</a:t>
            </a:r>
            <a:r>
              <a:rPr lang="ru-RU"/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2400" lvl="0" marL="152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/>
              <a:t>Числовые характеристика случайных величин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82875" y="4892850"/>
            <a:ext cx="61389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Clr>
                <a:srgbClr val="0230AC"/>
              </a:buClr>
              <a:buSzPct val="100000"/>
              <a:buChar char="●"/>
            </a:pPr>
            <a:r>
              <a:rPr lang="ru-RU" sz="2000">
                <a:solidFill>
                  <a:srgbClr val="0230AC"/>
                </a:solidFill>
              </a:rPr>
              <a:t>Она показывает разброс (удаленность) значений случайной величины </a:t>
            </a:r>
            <a:r>
              <a:rPr b="1" lang="ru-RU" sz="2000">
                <a:solidFill>
                  <a:srgbClr val="0230AC"/>
                </a:solidFill>
              </a:rPr>
              <a:t>относительно математического ожидания.</a:t>
            </a: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230AC"/>
              </a:solidFill>
            </a:endParaRPr>
          </a:p>
          <a:p>
            <a:pPr indent="-355600" lvl="0" marL="457200" rtl="0" algn="just">
              <a:spcBef>
                <a:spcPts val="0"/>
              </a:spcBef>
              <a:buClr>
                <a:srgbClr val="0230AC"/>
              </a:buClr>
              <a:buSzPct val="100000"/>
              <a:buChar char="●"/>
            </a:pPr>
            <a:r>
              <a:rPr lang="ru-RU" sz="2000">
                <a:solidFill>
                  <a:srgbClr val="0230AC"/>
                </a:solidFill>
              </a:rPr>
              <a:t>Обозначение: </a:t>
            </a:r>
            <a:r>
              <a:rPr i="1" lang="ru-RU" sz="2000">
                <a:solidFill>
                  <a:srgbClr val="0230AC"/>
                </a:solidFill>
              </a:rPr>
              <a:t>D[X],</a:t>
            </a:r>
            <a:r>
              <a:rPr lang="ru-RU" sz="2000">
                <a:solidFill>
                  <a:srgbClr val="0230AC"/>
                </a:solidFill>
              </a:rPr>
              <a:t>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i="1"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[X]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descr="uio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25" y="3113150"/>
            <a:ext cx="7811148" cy="160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77475" y="1053275"/>
            <a:ext cx="85620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Среднеквадратическое отклонение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582875" y="2137525"/>
            <a:ext cx="80709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-RU"/>
              <a:t>Имеет одинаковую размерность с размерностью случайной величины.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ru-RU"/>
              <a:t>Вычисляется так: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2400" lvl="0" marL="152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4030662" y="247650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/>
              <a:t>Числовые характеристика случайных величин</a:t>
            </a:r>
          </a:p>
        </p:txBody>
      </p:sp>
      <p:pic>
        <p:nvPicPr>
          <p:cNvPr descr="hjl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387" y="4011275"/>
            <a:ext cx="4417225" cy="116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