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4"/>
  </p:sldMasterIdLst>
  <p:notesMasterIdLst>
    <p:notesMasterId r:id="rId203"/>
  </p:notesMasterIdLst>
  <p:handoutMasterIdLst>
    <p:handoutMasterId r:id="rId204"/>
  </p:handoutMasterIdLst>
  <p:sldIdLst>
    <p:sldId id="257" r:id="rId5"/>
    <p:sldId id="354" r:id="rId6"/>
    <p:sldId id="259" r:id="rId7"/>
    <p:sldId id="260" r:id="rId8"/>
    <p:sldId id="261" r:id="rId9"/>
    <p:sldId id="268" r:id="rId10"/>
    <p:sldId id="460"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90" r:id="rId24"/>
    <p:sldId id="282" r:id="rId25"/>
    <p:sldId id="283" r:id="rId26"/>
    <p:sldId id="284" r:id="rId27"/>
    <p:sldId id="285" r:id="rId28"/>
    <p:sldId id="286" r:id="rId29"/>
    <p:sldId id="287" r:id="rId30"/>
    <p:sldId id="288" r:id="rId31"/>
    <p:sldId id="289" r:id="rId32"/>
    <p:sldId id="291" r:id="rId33"/>
    <p:sldId id="292" r:id="rId34"/>
    <p:sldId id="293" r:id="rId35"/>
    <p:sldId id="294" r:id="rId36"/>
    <p:sldId id="295" r:id="rId37"/>
    <p:sldId id="461" r:id="rId38"/>
    <p:sldId id="296" r:id="rId39"/>
    <p:sldId id="297" r:id="rId40"/>
    <p:sldId id="298" r:id="rId41"/>
    <p:sldId id="299" r:id="rId42"/>
    <p:sldId id="462" r:id="rId43"/>
    <p:sldId id="464" r:id="rId44"/>
    <p:sldId id="301" r:id="rId45"/>
    <p:sldId id="302" r:id="rId46"/>
    <p:sldId id="303" r:id="rId47"/>
    <p:sldId id="317" r:id="rId48"/>
    <p:sldId id="304" r:id="rId49"/>
    <p:sldId id="305" r:id="rId50"/>
    <p:sldId id="306" r:id="rId51"/>
    <p:sldId id="307" r:id="rId52"/>
    <p:sldId id="308" r:id="rId53"/>
    <p:sldId id="309" r:id="rId54"/>
    <p:sldId id="310" r:id="rId55"/>
    <p:sldId id="311" r:id="rId56"/>
    <p:sldId id="312" r:id="rId57"/>
    <p:sldId id="313" r:id="rId58"/>
    <p:sldId id="318" r:id="rId59"/>
    <p:sldId id="264" r:id="rId60"/>
    <p:sldId id="319" r:id="rId61"/>
    <p:sldId id="348" r:id="rId62"/>
    <p:sldId id="321" r:id="rId63"/>
    <p:sldId id="320" r:id="rId64"/>
    <p:sldId id="322" r:id="rId65"/>
    <p:sldId id="323" r:id="rId66"/>
    <p:sldId id="324" r:id="rId67"/>
    <p:sldId id="326" r:id="rId68"/>
    <p:sldId id="327" r:id="rId69"/>
    <p:sldId id="349" r:id="rId70"/>
    <p:sldId id="328" r:id="rId71"/>
    <p:sldId id="329" r:id="rId72"/>
    <p:sldId id="330" r:id="rId73"/>
    <p:sldId id="331" r:id="rId74"/>
    <p:sldId id="332" r:id="rId75"/>
    <p:sldId id="350" r:id="rId76"/>
    <p:sldId id="333" r:id="rId77"/>
    <p:sldId id="334" r:id="rId78"/>
    <p:sldId id="335" r:id="rId79"/>
    <p:sldId id="336" r:id="rId80"/>
    <p:sldId id="351" r:id="rId81"/>
    <p:sldId id="356" r:id="rId82"/>
    <p:sldId id="337" r:id="rId83"/>
    <p:sldId id="338" r:id="rId84"/>
    <p:sldId id="465" r:id="rId85"/>
    <p:sldId id="339" r:id="rId86"/>
    <p:sldId id="340" r:id="rId87"/>
    <p:sldId id="341" r:id="rId88"/>
    <p:sldId id="342" r:id="rId89"/>
    <p:sldId id="343" r:id="rId90"/>
    <p:sldId id="344" r:id="rId91"/>
    <p:sldId id="345" r:id="rId92"/>
    <p:sldId id="346" r:id="rId93"/>
    <p:sldId id="347" r:id="rId94"/>
    <p:sldId id="352" r:id="rId95"/>
    <p:sldId id="265" r:id="rId96"/>
    <p:sldId id="353" r:id="rId97"/>
    <p:sldId id="381" r:id="rId98"/>
    <p:sldId id="357" r:id="rId99"/>
    <p:sldId id="358" r:id="rId100"/>
    <p:sldId id="382" r:id="rId101"/>
    <p:sldId id="359" r:id="rId102"/>
    <p:sldId id="360" r:id="rId103"/>
    <p:sldId id="362" r:id="rId104"/>
    <p:sldId id="383" r:id="rId105"/>
    <p:sldId id="363" r:id="rId106"/>
    <p:sldId id="364" r:id="rId107"/>
    <p:sldId id="365" r:id="rId108"/>
    <p:sldId id="366" r:id="rId109"/>
    <p:sldId id="367" r:id="rId110"/>
    <p:sldId id="368" r:id="rId111"/>
    <p:sldId id="369" r:id="rId112"/>
    <p:sldId id="384" r:id="rId113"/>
    <p:sldId id="370" r:id="rId114"/>
    <p:sldId id="371" r:id="rId115"/>
    <p:sldId id="372" r:id="rId116"/>
    <p:sldId id="373" r:id="rId117"/>
    <p:sldId id="374" r:id="rId118"/>
    <p:sldId id="375" r:id="rId119"/>
    <p:sldId id="385" r:id="rId120"/>
    <p:sldId id="376" r:id="rId121"/>
    <p:sldId id="386" r:id="rId122"/>
    <p:sldId id="377" r:id="rId123"/>
    <p:sldId id="378" r:id="rId124"/>
    <p:sldId id="379" r:id="rId125"/>
    <p:sldId id="380" r:id="rId126"/>
    <p:sldId id="387" r:id="rId127"/>
    <p:sldId id="325" r:id="rId128"/>
    <p:sldId id="355" r:id="rId129"/>
    <p:sldId id="411" r:id="rId130"/>
    <p:sldId id="388" r:id="rId131"/>
    <p:sldId id="389" r:id="rId132"/>
    <p:sldId id="390" r:id="rId133"/>
    <p:sldId id="412" r:id="rId134"/>
    <p:sldId id="391" r:id="rId135"/>
    <p:sldId id="392" r:id="rId136"/>
    <p:sldId id="393" r:id="rId137"/>
    <p:sldId id="394" r:id="rId138"/>
    <p:sldId id="395" r:id="rId139"/>
    <p:sldId id="396" r:id="rId140"/>
    <p:sldId id="398" r:id="rId141"/>
    <p:sldId id="397" r:id="rId142"/>
    <p:sldId id="399" r:id="rId143"/>
    <p:sldId id="400" r:id="rId144"/>
    <p:sldId id="401" r:id="rId145"/>
    <p:sldId id="402" r:id="rId146"/>
    <p:sldId id="403" r:id="rId147"/>
    <p:sldId id="413" r:id="rId148"/>
    <p:sldId id="404" r:id="rId149"/>
    <p:sldId id="405" r:id="rId150"/>
    <p:sldId id="406" r:id="rId151"/>
    <p:sldId id="407" r:id="rId152"/>
    <p:sldId id="408" r:id="rId153"/>
    <p:sldId id="409" r:id="rId154"/>
    <p:sldId id="410" r:id="rId155"/>
    <p:sldId id="414" r:id="rId156"/>
    <p:sldId id="266" r:id="rId157"/>
    <p:sldId id="415" r:id="rId158"/>
    <p:sldId id="456" r:id="rId159"/>
    <p:sldId id="426" r:id="rId160"/>
    <p:sldId id="427" r:id="rId161"/>
    <p:sldId id="428" r:id="rId162"/>
    <p:sldId id="429" r:id="rId163"/>
    <p:sldId id="430" r:id="rId164"/>
    <p:sldId id="431" r:id="rId165"/>
    <p:sldId id="432" r:id="rId166"/>
    <p:sldId id="433" r:id="rId167"/>
    <p:sldId id="434" r:id="rId168"/>
    <p:sldId id="435" r:id="rId169"/>
    <p:sldId id="436" r:id="rId170"/>
    <p:sldId id="437" r:id="rId171"/>
    <p:sldId id="438" r:id="rId172"/>
    <p:sldId id="439" r:id="rId173"/>
    <p:sldId id="440" r:id="rId174"/>
    <p:sldId id="441" r:id="rId175"/>
    <p:sldId id="442" r:id="rId176"/>
    <p:sldId id="443" r:id="rId177"/>
    <p:sldId id="444" r:id="rId178"/>
    <p:sldId id="445" r:id="rId179"/>
    <p:sldId id="446" r:id="rId180"/>
    <p:sldId id="447" r:id="rId181"/>
    <p:sldId id="448" r:id="rId182"/>
    <p:sldId id="449" r:id="rId183"/>
    <p:sldId id="450" r:id="rId184"/>
    <p:sldId id="451" r:id="rId185"/>
    <p:sldId id="452" r:id="rId186"/>
    <p:sldId id="453" r:id="rId187"/>
    <p:sldId id="454" r:id="rId188"/>
    <p:sldId id="455" r:id="rId189"/>
    <p:sldId id="457" r:id="rId190"/>
    <p:sldId id="416" r:id="rId191"/>
    <p:sldId id="417" r:id="rId192"/>
    <p:sldId id="418" r:id="rId193"/>
    <p:sldId id="419" r:id="rId194"/>
    <p:sldId id="420" r:id="rId195"/>
    <p:sldId id="421" r:id="rId196"/>
    <p:sldId id="422" r:id="rId197"/>
    <p:sldId id="423" r:id="rId198"/>
    <p:sldId id="424" r:id="rId199"/>
    <p:sldId id="425" r:id="rId200"/>
    <p:sldId id="458" r:id="rId201"/>
    <p:sldId id="459" r:id="rId202"/>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620">
          <p15:clr>
            <a:srgbClr val="A4A3A4"/>
          </p15:clr>
        </p15:guide>
        <p15:guide id="4"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1A51"/>
    <a:srgbClr val="526591"/>
    <a:srgbClr val="98B3D4"/>
    <a:srgbClr val="425176"/>
    <a:srgbClr val="7F7F7F"/>
    <a:srgbClr val="B5BCC3"/>
    <a:srgbClr val="909AA5"/>
    <a:srgbClr val="4E5761"/>
    <a:srgbClr val="3B4149"/>
    <a:srgbClr val="1B2130"/>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 pośredni 2 — Ak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yl pośredni 2 — Ak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Styl pośredni 2 — Ak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yl pośredni 2 — Ak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87" autoAdjust="0"/>
    <p:restoredTop sz="75979" autoAdjust="0"/>
  </p:normalViewPr>
  <p:slideViewPr>
    <p:cSldViewPr snapToGrid="0" snapToObjects="1" showGuides="1">
      <p:cViewPr varScale="1">
        <p:scale>
          <a:sx n="73" d="100"/>
          <a:sy n="73" d="100"/>
        </p:scale>
        <p:origin x="1422" y="78"/>
      </p:cViewPr>
      <p:guideLst>
        <p:guide orient="horz" pos="2160"/>
        <p:guide pos="3840"/>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83" d="100"/>
        <a:sy n="83" d="100"/>
      </p:scale>
      <p:origin x="0" y="0"/>
    </p:cViewPr>
  </p:sorterViewPr>
  <p:notesViewPr>
    <p:cSldViewPr snapToGrid="0" snapToObjects="1">
      <p:cViewPr varScale="1">
        <p:scale>
          <a:sx n="89" d="100"/>
          <a:sy n="89" d="100"/>
        </p:scale>
        <p:origin x="3078" y="102"/>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70" Type="http://schemas.openxmlformats.org/officeDocument/2006/relationships/slide" Target="slides/slide166.xml"/><Relationship Id="rId191" Type="http://schemas.openxmlformats.org/officeDocument/2006/relationships/slide" Target="slides/slide187.xml"/><Relationship Id="rId205" Type="http://schemas.openxmlformats.org/officeDocument/2006/relationships/presProps" Target="presProp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144" Type="http://schemas.openxmlformats.org/officeDocument/2006/relationships/slide" Target="slides/slide140.xml"/><Relationship Id="rId149" Type="http://schemas.openxmlformats.org/officeDocument/2006/relationships/slide" Target="slides/slide14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160" Type="http://schemas.openxmlformats.org/officeDocument/2006/relationships/slide" Target="slides/slide156.xml"/><Relationship Id="rId165" Type="http://schemas.openxmlformats.org/officeDocument/2006/relationships/slide" Target="slides/slide161.xml"/><Relationship Id="rId181" Type="http://schemas.openxmlformats.org/officeDocument/2006/relationships/slide" Target="slides/slide177.xml"/><Relationship Id="rId186" Type="http://schemas.openxmlformats.org/officeDocument/2006/relationships/slide" Target="slides/slide182.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50" Type="http://schemas.openxmlformats.org/officeDocument/2006/relationships/slide" Target="slides/slide146.xml"/><Relationship Id="rId155" Type="http://schemas.openxmlformats.org/officeDocument/2006/relationships/slide" Target="slides/slide151.xml"/><Relationship Id="rId171" Type="http://schemas.openxmlformats.org/officeDocument/2006/relationships/slide" Target="slides/slide167.xml"/><Relationship Id="rId176" Type="http://schemas.openxmlformats.org/officeDocument/2006/relationships/slide" Target="slides/slide172.xml"/><Relationship Id="rId192" Type="http://schemas.openxmlformats.org/officeDocument/2006/relationships/slide" Target="slides/slide188.xml"/><Relationship Id="rId197" Type="http://schemas.openxmlformats.org/officeDocument/2006/relationships/slide" Target="slides/slide193.xml"/><Relationship Id="rId206" Type="http://schemas.openxmlformats.org/officeDocument/2006/relationships/viewProps" Target="viewProps.xml"/><Relationship Id="rId201" Type="http://schemas.openxmlformats.org/officeDocument/2006/relationships/slide" Target="slides/slide197.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61" Type="http://schemas.openxmlformats.org/officeDocument/2006/relationships/slide" Target="slides/slide157.xml"/><Relationship Id="rId166" Type="http://schemas.openxmlformats.org/officeDocument/2006/relationships/slide" Target="slides/slide162.xml"/><Relationship Id="rId182" Type="http://schemas.openxmlformats.org/officeDocument/2006/relationships/slide" Target="slides/slide178.xml"/><Relationship Id="rId187" Type="http://schemas.openxmlformats.org/officeDocument/2006/relationships/slide" Target="slides/slide183.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slide" Target="slides/slide152.xml"/><Relationship Id="rId177" Type="http://schemas.openxmlformats.org/officeDocument/2006/relationships/slide" Target="slides/slide173.xml"/><Relationship Id="rId198" Type="http://schemas.openxmlformats.org/officeDocument/2006/relationships/slide" Target="slides/slide194.xml"/><Relationship Id="rId172" Type="http://schemas.openxmlformats.org/officeDocument/2006/relationships/slide" Target="slides/slide168.xml"/><Relationship Id="rId193" Type="http://schemas.openxmlformats.org/officeDocument/2006/relationships/slide" Target="slides/slide189.xml"/><Relationship Id="rId202" Type="http://schemas.openxmlformats.org/officeDocument/2006/relationships/slide" Target="slides/slide198.xml"/><Relationship Id="rId207" Type="http://schemas.openxmlformats.org/officeDocument/2006/relationships/theme" Target="theme/theme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openxmlformats.org/officeDocument/2006/relationships/slide" Target="slides/slide163.xml"/><Relationship Id="rId188" Type="http://schemas.openxmlformats.org/officeDocument/2006/relationships/slide" Target="slides/slide184.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slide" Target="slides/slide158.xml"/><Relationship Id="rId183" Type="http://schemas.openxmlformats.org/officeDocument/2006/relationships/slide" Target="slides/slide179.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slide" Target="slides/slide174.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73" Type="http://schemas.openxmlformats.org/officeDocument/2006/relationships/slide" Target="slides/slide169.xml"/><Relationship Id="rId194" Type="http://schemas.openxmlformats.org/officeDocument/2006/relationships/slide" Target="slides/slide190.xml"/><Relationship Id="rId199" Type="http://schemas.openxmlformats.org/officeDocument/2006/relationships/slide" Target="slides/slide195.xml"/><Relationship Id="rId203" Type="http://schemas.openxmlformats.org/officeDocument/2006/relationships/notesMaster" Target="notesMasters/notesMaster1.xml"/><Relationship Id="rId208"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184" Type="http://schemas.openxmlformats.org/officeDocument/2006/relationships/slide" Target="slides/slide180.xml"/><Relationship Id="rId189" Type="http://schemas.openxmlformats.org/officeDocument/2006/relationships/slide" Target="slides/slide185.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slide" Target="slides/slide170.xml"/><Relationship Id="rId179" Type="http://schemas.openxmlformats.org/officeDocument/2006/relationships/slide" Target="slides/slide175.xml"/><Relationship Id="rId195" Type="http://schemas.openxmlformats.org/officeDocument/2006/relationships/slide" Target="slides/slide191.xml"/><Relationship Id="rId190" Type="http://schemas.openxmlformats.org/officeDocument/2006/relationships/slide" Target="slides/slide186.xml"/><Relationship Id="rId204" Type="http://schemas.openxmlformats.org/officeDocument/2006/relationships/handoutMaster" Target="handoutMasters/handoutMaster1.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slide" Target="slides/slide160.xml"/><Relationship Id="rId169" Type="http://schemas.openxmlformats.org/officeDocument/2006/relationships/slide" Target="slides/slide165.xml"/><Relationship Id="rId185" Type="http://schemas.openxmlformats.org/officeDocument/2006/relationships/slide" Target="slides/slide181.xml"/><Relationship Id="rId4" Type="http://schemas.openxmlformats.org/officeDocument/2006/relationships/slideMaster" Target="slideMasters/slideMaster1.xml"/><Relationship Id="rId9" Type="http://schemas.openxmlformats.org/officeDocument/2006/relationships/slide" Target="slides/slide5.xml"/><Relationship Id="rId180" Type="http://schemas.openxmlformats.org/officeDocument/2006/relationships/slide" Target="slides/slide176.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75" Type="http://schemas.openxmlformats.org/officeDocument/2006/relationships/slide" Target="slides/slide171.xml"/><Relationship Id="rId196" Type="http://schemas.openxmlformats.org/officeDocument/2006/relationships/slide" Target="slides/slide192.xml"/><Relationship Id="rId200" Type="http://schemas.openxmlformats.org/officeDocument/2006/relationships/slide" Target="slides/slide196.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98274B-ED28-41D8-96F9-2B5B705821B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ru-RU"/>
        </a:p>
      </dgm:t>
    </dgm:pt>
    <dgm:pt modelId="{06C46FB9-67A9-433E-BA08-4E01391C81E5}">
      <dgm:prSet phldrT="[Текст]"/>
      <dgm:spPr/>
      <dgm:t>
        <a:bodyPr/>
        <a:lstStyle/>
        <a:p>
          <a:r>
            <a:rPr lang="en-US" dirty="0" smtClean="0"/>
            <a:t>The Accident</a:t>
          </a:r>
          <a:endParaRPr lang="ru-RU" dirty="0"/>
        </a:p>
      </dgm:t>
    </dgm:pt>
    <dgm:pt modelId="{6465FD0A-2B2A-438D-B51B-893C955EC7AE}" type="parTrans" cxnId="{F4A83D74-66AD-479B-8432-BE1608C6F30D}">
      <dgm:prSet/>
      <dgm:spPr/>
      <dgm:t>
        <a:bodyPr/>
        <a:lstStyle/>
        <a:p>
          <a:endParaRPr lang="ru-RU"/>
        </a:p>
      </dgm:t>
    </dgm:pt>
    <dgm:pt modelId="{EACB97A2-E67F-4457-9BD5-B3D541CAF420}" type="sibTrans" cxnId="{F4A83D74-66AD-479B-8432-BE1608C6F30D}">
      <dgm:prSet/>
      <dgm:spPr/>
      <dgm:t>
        <a:bodyPr/>
        <a:lstStyle/>
        <a:p>
          <a:endParaRPr lang="ru-RU"/>
        </a:p>
      </dgm:t>
    </dgm:pt>
    <dgm:pt modelId="{2FE14DD3-BC81-44A6-BA1C-EF173AC87780}">
      <dgm:prSet phldrT="[Текст]"/>
      <dgm:spPr/>
      <dgm:t>
        <a:bodyPr/>
        <a:lstStyle/>
        <a:p>
          <a:r>
            <a:rPr lang="en-US" dirty="0" smtClean="0"/>
            <a:t>Mismatch</a:t>
          </a:r>
          <a:endParaRPr lang="ru-RU" dirty="0"/>
        </a:p>
      </dgm:t>
    </dgm:pt>
    <dgm:pt modelId="{FB1CA27A-20A1-440E-9BE1-B6479316CEC3}" type="parTrans" cxnId="{188B4871-4103-4B72-A9DB-F7B9889789FB}">
      <dgm:prSet/>
      <dgm:spPr/>
      <dgm:t>
        <a:bodyPr/>
        <a:lstStyle/>
        <a:p>
          <a:endParaRPr lang="ru-RU"/>
        </a:p>
      </dgm:t>
    </dgm:pt>
    <dgm:pt modelId="{4867DC43-0E0C-4C0F-B06F-32B5724B07CA}" type="sibTrans" cxnId="{188B4871-4103-4B72-A9DB-F7B9889789FB}">
      <dgm:prSet/>
      <dgm:spPr/>
      <dgm:t>
        <a:bodyPr/>
        <a:lstStyle/>
        <a:p>
          <a:endParaRPr lang="ru-RU"/>
        </a:p>
      </dgm:t>
    </dgm:pt>
    <dgm:pt modelId="{C70F65EA-966A-4012-BC1F-6A274100E891}">
      <dgm:prSet phldrT="[Текст]"/>
      <dgm:spPr/>
      <dgm:t>
        <a:bodyPr/>
        <a:lstStyle/>
        <a:p>
          <a:r>
            <a:rPr lang="en-US" dirty="0" smtClean="0"/>
            <a:t>The Defect</a:t>
          </a:r>
          <a:endParaRPr lang="ru-RU" dirty="0"/>
        </a:p>
      </dgm:t>
    </dgm:pt>
    <dgm:pt modelId="{274B55E5-2067-4550-AE3D-CEFA1E1FDF30}" type="parTrans" cxnId="{E3F47AA9-948D-453A-9841-8B18F6EA6407}">
      <dgm:prSet/>
      <dgm:spPr/>
      <dgm:t>
        <a:bodyPr/>
        <a:lstStyle/>
        <a:p>
          <a:endParaRPr lang="ru-RU"/>
        </a:p>
      </dgm:t>
    </dgm:pt>
    <dgm:pt modelId="{2A724E40-9607-45CC-8C9D-FC8CBB5626FE}" type="sibTrans" cxnId="{E3F47AA9-948D-453A-9841-8B18F6EA6407}">
      <dgm:prSet/>
      <dgm:spPr/>
      <dgm:t>
        <a:bodyPr/>
        <a:lstStyle/>
        <a:p>
          <a:endParaRPr lang="ru-RU"/>
        </a:p>
      </dgm:t>
    </dgm:pt>
    <dgm:pt modelId="{4F81E0B3-C27D-4444-A6D6-F153D3D90EFD}" type="pres">
      <dgm:prSet presAssocID="{9F98274B-ED28-41D8-96F9-2B5B705821B1}" presName="linear" presStyleCnt="0">
        <dgm:presLayoutVars>
          <dgm:dir/>
          <dgm:animLvl val="lvl"/>
          <dgm:resizeHandles val="exact"/>
        </dgm:presLayoutVars>
      </dgm:prSet>
      <dgm:spPr/>
      <dgm:t>
        <a:bodyPr/>
        <a:lstStyle/>
        <a:p>
          <a:endParaRPr lang="ru-RU"/>
        </a:p>
      </dgm:t>
    </dgm:pt>
    <dgm:pt modelId="{C7DE39F5-9D49-4497-A162-1BD55A7FE989}" type="pres">
      <dgm:prSet presAssocID="{06C46FB9-67A9-433E-BA08-4E01391C81E5}" presName="parentLin" presStyleCnt="0"/>
      <dgm:spPr/>
    </dgm:pt>
    <dgm:pt modelId="{457BFA43-7591-4B52-AD28-C29C7D7FE0BE}" type="pres">
      <dgm:prSet presAssocID="{06C46FB9-67A9-433E-BA08-4E01391C81E5}" presName="parentLeftMargin" presStyleLbl="node1" presStyleIdx="0" presStyleCnt="3"/>
      <dgm:spPr/>
      <dgm:t>
        <a:bodyPr/>
        <a:lstStyle/>
        <a:p>
          <a:endParaRPr lang="ru-RU"/>
        </a:p>
      </dgm:t>
    </dgm:pt>
    <dgm:pt modelId="{4527A1AE-1075-4C80-B7EB-155E1BD39E8D}" type="pres">
      <dgm:prSet presAssocID="{06C46FB9-67A9-433E-BA08-4E01391C81E5}" presName="parentText" presStyleLbl="node1" presStyleIdx="0" presStyleCnt="3">
        <dgm:presLayoutVars>
          <dgm:chMax val="0"/>
          <dgm:bulletEnabled val="1"/>
        </dgm:presLayoutVars>
      </dgm:prSet>
      <dgm:spPr/>
      <dgm:t>
        <a:bodyPr/>
        <a:lstStyle/>
        <a:p>
          <a:endParaRPr lang="ru-RU"/>
        </a:p>
      </dgm:t>
    </dgm:pt>
    <dgm:pt modelId="{59CE3A9B-9A68-4B41-B7C0-4E91EB5EF59B}" type="pres">
      <dgm:prSet presAssocID="{06C46FB9-67A9-433E-BA08-4E01391C81E5}" presName="negativeSpace" presStyleCnt="0"/>
      <dgm:spPr/>
    </dgm:pt>
    <dgm:pt modelId="{BAF21E66-C75B-48BB-ADC8-2BCB0FA78517}" type="pres">
      <dgm:prSet presAssocID="{06C46FB9-67A9-433E-BA08-4E01391C81E5}" presName="childText" presStyleLbl="conFgAcc1" presStyleIdx="0" presStyleCnt="3">
        <dgm:presLayoutVars>
          <dgm:bulletEnabled val="1"/>
        </dgm:presLayoutVars>
      </dgm:prSet>
      <dgm:spPr/>
    </dgm:pt>
    <dgm:pt modelId="{2CF57EF9-F8E0-45FA-A64D-F2EC03242CE4}" type="pres">
      <dgm:prSet presAssocID="{EACB97A2-E67F-4457-9BD5-B3D541CAF420}" presName="spaceBetweenRectangles" presStyleCnt="0"/>
      <dgm:spPr/>
    </dgm:pt>
    <dgm:pt modelId="{1E36192B-CCE2-4743-ADB8-58185D934982}" type="pres">
      <dgm:prSet presAssocID="{2FE14DD3-BC81-44A6-BA1C-EF173AC87780}" presName="parentLin" presStyleCnt="0"/>
      <dgm:spPr/>
    </dgm:pt>
    <dgm:pt modelId="{F8CCE54E-2FFC-4BA6-A243-30C85CF605BD}" type="pres">
      <dgm:prSet presAssocID="{2FE14DD3-BC81-44A6-BA1C-EF173AC87780}" presName="parentLeftMargin" presStyleLbl="node1" presStyleIdx="0" presStyleCnt="3"/>
      <dgm:spPr/>
      <dgm:t>
        <a:bodyPr/>
        <a:lstStyle/>
        <a:p>
          <a:endParaRPr lang="ru-RU"/>
        </a:p>
      </dgm:t>
    </dgm:pt>
    <dgm:pt modelId="{95CD1EA3-1B19-4D04-A729-398FC82BAD35}" type="pres">
      <dgm:prSet presAssocID="{2FE14DD3-BC81-44A6-BA1C-EF173AC87780}" presName="parentText" presStyleLbl="node1" presStyleIdx="1" presStyleCnt="3">
        <dgm:presLayoutVars>
          <dgm:chMax val="0"/>
          <dgm:bulletEnabled val="1"/>
        </dgm:presLayoutVars>
      </dgm:prSet>
      <dgm:spPr/>
      <dgm:t>
        <a:bodyPr/>
        <a:lstStyle/>
        <a:p>
          <a:endParaRPr lang="ru-RU"/>
        </a:p>
      </dgm:t>
    </dgm:pt>
    <dgm:pt modelId="{59822CA9-DAA8-489D-8854-ACBB9EF18AAF}" type="pres">
      <dgm:prSet presAssocID="{2FE14DD3-BC81-44A6-BA1C-EF173AC87780}" presName="negativeSpace" presStyleCnt="0"/>
      <dgm:spPr/>
    </dgm:pt>
    <dgm:pt modelId="{64E9DB09-7F04-45C5-8F94-5DB9A73E772B}" type="pres">
      <dgm:prSet presAssocID="{2FE14DD3-BC81-44A6-BA1C-EF173AC87780}" presName="childText" presStyleLbl="conFgAcc1" presStyleIdx="1" presStyleCnt="3" custLinFactNeighborY="4917">
        <dgm:presLayoutVars>
          <dgm:bulletEnabled val="1"/>
        </dgm:presLayoutVars>
      </dgm:prSet>
      <dgm:spPr/>
    </dgm:pt>
    <dgm:pt modelId="{C082ACBE-54A2-442A-9E75-D10532370F83}" type="pres">
      <dgm:prSet presAssocID="{4867DC43-0E0C-4C0F-B06F-32B5724B07CA}" presName="spaceBetweenRectangles" presStyleCnt="0"/>
      <dgm:spPr/>
    </dgm:pt>
    <dgm:pt modelId="{DBE623B5-76FD-46DE-AD03-08424A5E10B3}" type="pres">
      <dgm:prSet presAssocID="{C70F65EA-966A-4012-BC1F-6A274100E891}" presName="parentLin" presStyleCnt="0"/>
      <dgm:spPr/>
    </dgm:pt>
    <dgm:pt modelId="{CFB0D0A2-9505-40A7-9A65-8F0CD2B12E70}" type="pres">
      <dgm:prSet presAssocID="{C70F65EA-966A-4012-BC1F-6A274100E891}" presName="parentLeftMargin" presStyleLbl="node1" presStyleIdx="1" presStyleCnt="3"/>
      <dgm:spPr/>
      <dgm:t>
        <a:bodyPr/>
        <a:lstStyle/>
        <a:p>
          <a:endParaRPr lang="ru-RU"/>
        </a:p>
      </dgm:t>
    </dgm:pt>
    <dgm:pt modelId="{EA991D6F-12B5-4C7A-9843-27DB66684452}" type="pres">
      <dgm:prSet presAssocID="{C70F65EA-966A-4012-BC1F-6A274100E891}" presName="parentText" presStyleLbl="node1" presStyleIdx="2" presStyleCnt="3">
        <dgm:presLayoutVars>
          <dgm:chMax val="0"/>
          <dgm:bulletEnabled val="1"/>
        </dgm:presLayoutVars>
      </dgm:prSet>
      <dgm:spPr/>
      <dgm:t>
        <a:bodyPr/>
        <a:lstStyle/>
        <a:p>
          <a:endParaRPr lang="ru-RU"/>
        </a:p>
      </dgm:t>
    </dgm:pt>
    <dgm:pt modelId="{047F3D87-A9E2-4488-9B9C-8092395ED10C}" type="pres">
      <dgm:prSet presAssocID="{C70F65EA-966A-4012-BC1F-6A274100E891}" presName="negativeSpace" presStyleCnt="0"/>
      <dgm:spPr/>
    </dgm:pt>
    <dgm:pt modelId="{306226EE-ABEA-4A23-84A8-1C6CF2EE27E7}" type="pres">
      <dgm:prSet presAssocID="{C70F65EA-966A-4012-BC1F-6A274100E891}" presName="childText" presStyleLbl="conFgAcc1" presStyleIdx="2" presStyleCnt="3">
        <dgm:presLayoutVars>
          <dgm:bulletEnabled val="1"/>
        </dgm:presLayoutVars>
      </dgm:prSet>
      <dgm:spPr/>
    </dgm:pt>
  </dgm:ptLst>
  <dgm:cxnLst>
    <dgm:cxn modelId="{E1A70775-E69E-4328-9B3A-2FBCE577F718}" type="presOf" srcId="{C70F65EA-966A-4012-BC1F-6A274100E891}" destId="{EA991D6F-12B5-4C7A-9843-27DB66684452}" srcOrd="1" destOrd="0" presId="urn:microsoft.com/office/officeart/2005/8/layout/list1"/>
    <dgm:cxn modelId="{F4A83D74-66AD-479B-8432-BE1608C6F30D}" srcId="{9F98274B-ED28-41D8-96F9-2B5B705821B1}" destId="{06C46FB9-67A9-433E-BA08-4E01391C81E5}" srcOrd="0" destOrd="0" parTransId="{6465FD0A-2B2A-438D-B51B-893C955EC7AE}" sibTransId="{EACB97A2-E67F-4457-9BD5-B3D541CAF420}"/>
    <dgm:cxn modelId="{CCF2C7D3-AB97-45D5-BA47-625611191789}" type="presOf" srcId="{2FE14DD3-BC81-44A6-BA1C-EF173AC87780}" destId="{F8CCE54E-2FFC-4BA6-A243-30C85CF605BD}" srcOrd="0" destOrd="0" presId="urn:microsoft.com/office/officeart/2005/8/layout/list1"/>
    <dgm:cxn modelId="{3ABA3D1D-F195-427F-BF2B-2D13C4612771}" type="presOf" srcId="{06C46FB9-67A9-433E-BA08-4E01391C81E5}" destId="{4527A1AE-1075-4C80-B7EB-155E1BD39E8D}" srcOrd="1" destOrd="0" presId="urn:microsoft.com/office/officeart/2005/8/layout/list1"/>
    <dgm:cxn modelId="{F319ADF0-9539-4FB4-8CCD-F33C74E88641}" type="presOf" srcId="{06C46FB9-67A9-433E-BA08-4E01391C81E5}" destId="{457BFA43-7591-4B52-AD28-C29C7D7FE0BE}" srcOrd="0" destOrd="0" presId="urn:microsoft.com/office/officeart/2005/8/layout/list1"/>
    <dgm:cxn modelId="{A2086C2F-9FB1-4941-B7BD-DAB6944DE328}" type="presOf" srcId="{9F98274B-ED28-41D8-96F9-2B5B705821B1}" destId="{4F81E0B3-C27D-4444-A6D6-F153D3D90EFD}" srcOrd="0" destOrd="0" presId="urn:microsoft.com/office/officeart/2005/8/layout/list1"/>
    <dgm:cxn modelId="{C33ED3AD-0A28-4BA0-B245-64FB2DEC4A43}" type="presOf" srcId="{2FE14DD3-BC81-44A6-BA1C-EF173AC87780}" destId="{95CD1EA3-1B19-4D04-A729-398FC82BAD35}" srcOrd="1" destOrd="0" presId="urn:microsoft.com/office/officeart/2005/8/layout/list1"/>
    <dgm:cxn modelId="{E3F47AA9-948D-453A-9841-8B18F6EA6407}" srcId="{9F98274B-ED28-41D8-96F9-2B5B705821B1}" destId="{C70F65EA-966A-4012-BC1F-6A274100E891}" srcOrd="2" destOrd="0" parTransId="{274B55E5-2067-4550-AE3D-CEFA1E1FDF30}" sibTransId="{2A724E40-9607-45CC-8C9D-FC8CBB5626FE}"/>
    <dgm:cxn modelId="{188B4871-4103-4B72-A9DB-F7B9889789FB}" srcId="{9F98274B-ED28-41D8-96F9-2B5B705821B1}" destId="{2FE14DD3-BC81-44A6-BA1C-EF173AC87780}" srcOrd="1" destOrd="0" parTransId="{FB1CA27A-20A1-440E-9BE1-B6479316CEC3}" sibTransId="{4867DC43-0E0C-4C0F-B06F-32B5724B07CA}"/>
    <dgm:cxn modelId="{BE9BD2EC-AF2B-4C95-9E8C-D6EB6C28BBD5}" type="presOf" srcId="{C70F65EA-966A-4012-BC1F-6A274100E891}" destId="{CFB0D0A2-9505-40A7-9A65-8F0CD2B12E70}" srcOrd="0" destOrd="0" presId="urn:microsoft.com/office/officeart/2005/8/layout/list1"/>
    <dgm:cxn modelId="{7F5A77F7-8F41-413A-9EAA-6CD1F26DF97A}" type="presParOf" srcId="{4F81E0B3-C27D-4444-A6D6-F153D3D90EFD}" destId="{C7DE39F5-9D49-4497-A162-1BD55A7FE989}" srcOrd="0" destOrd="0" presId="urn:microsoft.com/office/officeart/2005/8/layout/list1"/>
    <dgm:cxn modelId="{8CA8B242-9F16-47D3-A1C1-CF68B6B53105}" type="presParOf" srcId="{C7DE39F5-9D49-4497-A162-1BD55A7FE989}" destId="{457BFA43-7591-4B52-AD28-C29C7D7FE0BE}" srcOrd="0" destOrd="0" presId="urn:microsoft.com/office/officeart/2005/8/layout/list1"/>
    <dgm:cxn modelId="{5D098EBB-F3E0-4DA4-82C3-D8CAD21C5FEB}" type="presParOf" srcId="{C7DE39F5-9D49-4497-A162-1BD55A7FE989}" destId="{4527A1AE-1075-4C80-B7EB-155E1BD39E8D}" srcOrd="1" destOrd="0" presId="urn:microsoft.com/office/officeart/2005/8/layout/list1"/>
    <dgm:cxn modelId="{E7357492-A7C1-40BA-91A4-C1C14F179B21}" type="presParOf" srcId="{4F81E0B3-C27D-4444-A6D6-F153D3D90EFD}" destId="{59CE3A9B-9A68-4B41-B7C0-4E91EB5EF59B}" srcOrd="1" destOrd="0" presId="urn:microsoft.com/office/officeart/2005/8/layout/list1"/>
    <dgm:cxn modelId="{0062EC30-0A20-42E3-9B2C-E303081E1BAE}" type="presParOf" srcId="{4F81E0B3-C27D-4444-A6D6-F153D3D90EFD}" destId="{BAF21E66-C75B-48BB-ADC8-2BCB0FA78517}" srcOrd="2" destOrd="0" presId="urn:microsoft.com/office/officeart/2005/8/layout/list1"/>
    <dgm:cxn modelId="{382599AE-7FD7-4EDF-956E-561727A59313}" type="presParOf" srcId="{4F81E0B3-C27D-4444-A6D6-F153D3D90EFD}" destId="{2CF57EF9-F8E0-45FA-A64D-F2EC03242CE4}" srcOrd="3" destOrd="0" presId="urn:microsoft.com/office/officeart/2005/8/layout/list1"/>
    <dgm:cxn modelId="{9E21FCD6-5A2C-4FD9-A1F4-E092CD4A4EAC}" type="presParOf" srcId="{4F81E0B3-C27D-4444-A6D6-F153D3D90EFD}" destId="{1E36192B-CCE2-4743-ADB8-58185D934982}" srcOrd="4" destOrd="0" presId="urn:microsoft.com/office/officeart/2005/8/layout/list1"/>
    <dgm:cxn modelId="{97390194-BB7F-4A9E-8150-A533A8038A1E}" type="presParOf" srcId="{1E36192B-CCE2-4743-ADB8-58185D934982}" destId="{F8CCE54E-2FFC-4BA6-A243-30C85CF605BD}" srcOrd="0" destOrd="0" presId="urn:microsoft.com/office/officeart/2005/8/layout/list1"/>
    <dgm:cxn modelId="{AF565D48-EA4E-4F8E-BC53-B6F419F5565E}" type="presParOf" srcId="{1E36192B-CCE2-4743-ADB8-58185D934982}" destId="{95CD1EA3-1B19-4D04-A729-398FC82BAD35}" srcOrd="1" destOrd="0" presId="urn:microsoft.com/office/officeart/2005/8/layout/list1"/>
    <dgm:cxn modelId="{8E9F73FC-FF62-470D-A146-E28E86C2099A}" type="presParOf" srcId="{4F81E0B3-C27D-4444-A6D6-F153D3D90EFD}" destId="{59822CA9-DAA8-489D-8854-ACBB9EF18AAF}" srcOrd="5" destOrd="0" presId="urn:microsoft.com/office/officeart/2005/8/layout/list1"/>
    <dgm:cxn modelId="{57B53032-E4F7-4867-9025-C4702FEACB09}" type="presParOf" srcId="{4F81E0B3-C27D-4444-A6D6-F153D3D90EFD}" destId="{64E9DB09-7F04-45C5-8F94-5DB9A73E772B}" srcOrd="6" destOrd="0" presId="urn:microsoft.com/office/officeart/2005/8/layout/list1"/>
    <dgm:cxn modelId="{F1F9E251-0134-4BFD-B315-C70170AD8895}" type="presParOf" srcId="{4F81E0B3-C27D-4444-A6D6-F153D3D90EFD}" destId="{C082ACBE-54A2-442A-9E75-D10532370F83}" srcOrd="7" destOrd="0" presId="urn:microsoft.com/office/officeart/2005/8/layout/list1"/>
    <dgm:cxn modelId="{1A9C25EF-8F53-4451-82EB-C5AE9DAA4FC4}" type="presParOf" srcId="{4F81E0B3-C27D-4444-A6D6-F153D3D90EFD}" destId="{DBE623B5-76FD-46DE-AD03-08424A5E10B3}" srcOrd="8" destOrd="0" presId="urn:microsoft.com/office/officeart/2005/8/layout/list1"/>
    <dgm:cxn modelId="{A80B2AE4-9BE8-444F-83CA-340E6308899B}" type="presParOf" srcId="{DBE623B5-76FD-46DE-AD03-08424A5E10B3}" destId="{CFB0D0A2-9505-40A7-9A65-8F0CD2B12E70}" srcOrd="0" destOrd="0" presId="urn:microsoft.com/office/officeart/2005/8/layout/list1"/>
    <dgm:cxn modelId="{BB75C3E1-3B39-493D-A3B0-79B550351A7B}" type="presParOf" srcId="{DBE623B5-76FD-46DE-AD03-08424A5E10B3}" destId="{EA991D6F-12B5-4C7A-9843-27DB66684452}" srcOrd="1" destOrd="0" presId="urn:microsoft.com/office/officeart/2005/8/layout/list1"/>
    <dgm:cxn modelId="{9B07703C-AA99-4F8D-A6A1-2C63A24F009B}" type="presParOf" srcId="{4F81E0B3-C27D-4444-A6D6-F153D3D90EFD}" destId="{047F3D87-A9E2-4488-9B9C-8092395ED10C}" srcOrd="9" destOrd="0" presId="urn:microsoft.com/office/officeart/2005/8/layout/list1"/>
    <dgm:cxn modelId="{A3561B6F-0923-48F4-AA2A-A66B24B6FC97}" type="presParOf" srcId="{4F81E0B3-C27D-4444-A6D6-F153D3D90EFD}" destId="{306226EE-ABEA-4A23-84A8-1C6CF2EE27E7}"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ACB0BE-7033-4CD1-BD49-1F871412A2BA}" type="doc">
      <dgm:prSet loTypeId="urn:microsoft.com/office/officeart/2005/8/layout/hierarchy4" loCatId="list" qsTypeId="urn:microsoft.com/office/officeart/2005/8/quickstyle/simple1" qsCatId="simple" csTypeId="urn:microsoft.com/office/officeart/2005/8/colors/colorful1" csCatId="colorful" phldr="1"/>
      <dgm:spPr/>
      <dgm:t>
        <a:bodyPr/>
        <a:lstStyle/>
        <a:p>
          <a:endParaRPr lang="ru-RU"/>
        </a:p>
      </dgm:t>
    </dgm:pt>
    <dgm:pt modelId="{E8336EA6-D0B0-4C5D-9234-AE763326FF45}">
      <dgm:prSet phldrT="[Текст]"/>
      <dgm:spPr/>
      <dgm:t>
        <a:bodyPr/>
        <a:lstStyle/>
        <a:p>
          <a:r>
            <a:rPr lang="en-US" dirty="0" smtClean="0"/>
            <a:t>User Interface</a:t>
          </a:r>
          <a:endParaRPr lang="ru-RU" dirty="0"/>
        </a:p>
      </dgm:t>
    </dgm:pt>
    <dgm:pt modelId="{7293FF1B-B0E3-411E-A8B2-6CFC8022F4C6}" type="parTrans" cxnId="{7B5C6434-38A2-4601-9108-BF840F5AD7FF}">
      <dgm:prSet/>
      <dgm:spPr/>
      <dgm:t>
        <a:bodyPr/>
        <a:lstStyle/>
        <a:p>
          <a:endParaRPr lang="ru-RU"/>
        </a:p>
      </dgm:t>
    </dgm:pt>
    <dgm:pt modelId="{F87E9842-0658-422A-BA39-68E23D493076}" type="sibTrans" cxnId="{7B5C6434-38A2-4601-9108-BF840F5AD7FF}">
      <dgm:prSet/>
      <dgm:spPr/>
      <dgm:t>
        <a:bodyPr/>
        <a:lstStyle/>
        <a:p>
          <a:endParaRPr lang="ru-RU"/>
        </a:p>
      </dgm:t>
    </dgm:pt>
    <dgm:pt modelId="{2C698BA5-A1CC-4828-A14E-D52FBFAA9DAD}">
      <dgm:prSet phldrT="[Текст]"/>
      <dgm:spPr/>
      <dgm:t>
        <a:bodyPr/>
        <a:lstStyle/>
        <a:p>
          <a:r>
            <a:rPr lang="en-US" dirty="0" smtClean="0"/>
            <a:t>Business Logic</a:t>
          </a:r>
          <a:endParaRPr lang="ru-RU" dirty="0"/>
        </a:p>
      </dgm:t>
    </dgm:pt>
    <dgm:pt modelId="{ED6C6668-F9B9-4996-842D-7123E27B16A5}" type="parTrans" cxnId="{615207D7-591B-499E-9E0A-3AD493D58156}">
      <dgm:prSet/>
      <dgm:spPr/>
      <dgm:t>
        <a:bodyPr/>
        <a:lstStyle/>
        <a:p>
          <a:endParaRPr lang="ru-RU"/>
        </a:p>
      </dgm:t>
    </dgm:pt>
    <dgm:pt modelId="{5250AA60-737B-4933-BE3F-586E6B0D3706}" type="sibTrans" cxnId="{615207D7-591B-499E-9E0A-3AD493D58156}">
      <dgm:prSet/>
      <dgm:spPr/>
      <dgm:t>
        <a:bodyPr/>
        <a:lstStyle/>
        <a:p>
          <a:endParaRPr lang="ru-RU"/>
        </a:p>
      </dgm:t>
    </dgm:pt>
    <dgm:pt modelId="{6B073456-BB31-42E8-B61C-BF81EBCF8893}">
      <dgm:prSet phldrT="[Текст]"/>
      <dgm:spPr/>
      <dgm:t>
        <a:bodyPr/>
        <a:lstStyle/>
        <a:p>
          <a:r>
            <a:rPr lang="en-US" dirty="0" smtClean="0"/>
            <a:t>Data Access Layer</a:t>
          </a:r>
          <a:endParaRPr lang="ru-RU" dirty="0"/>
        </a:p>
      </dgm:t>
    </dgm:pt>
    <dgm:pt modelId="{B714DB5F-B842-4051-8F5C-A13B6E3690D9}" type="parTrans" cxnId="{B0FE1C4D-D504-4995-B4A8-A377992D56BC}">
      <dgm:prSet/>
      <dgm:spPr/>
      <dgm:t>
        <a:bodyPr/>
        <a:lstStyle/>
        <a:p>
          <a:endParaRPr lang="ru-RU"/>
        </a:p>
      </dgm:t>
    </dgm:pt>
    <dgm:pt modelId="{0FF408C5-A84C-430E-B23E-9EFB18417EAF}" type="sibTrans" cxnId="{B0FE1C4D-D504-4995-B4A8-A377992D56BC}">
      <dgm:prSet/>
      <dgm:spPr/>
      <dgm:t>
        <a:bodyPr/>
        <a:lstStyle/>
        <a:p>
          <a:endParaRPr lang="ru-RU"/>
        </a:p>
      </dgm:t>
    </dgm:pt>
    <dgm:pt modelId="{A5765B23-3DBD-4FED-8FB1-C86F83797196}">
      <dgm:prSet phldrT="[Текст]"/>
      <dgm:spPr/>
      <dgm:t>
        <a:bodyPr/>
        <a:lstStyle/>
        <a:p>
          <a:r>
            <a:rPr lang="en-US" dirty="0" smtClean="0"/>
            <a:t>Hardware Abstract Layer</a:t>
          </a:r>
          <a:endParaRPr lang="ru-RU" dirty="0"/>
        </a:p>
      </dgm:t>
    </dgm:pt>
    <dgm:pt modelId="{164D9CD9-38C6-48C5-88F9-ECCBE3C9129D}" type="parTrans" cxnId="{00482CB3-9F0A-4E28-868A-218F314C9BE0}">
      <dgm:prSet/>
      <dgm:spPr/>
      <dgm:t>
        <a:bodyPr/>
        <a:lstStyle/>
        <a:p>
          <a:endParaRPr lang="ru-RU"/>
        </a:p>
      </dgm:t>
    </dgm:pt>
    <dgm:pt modelId="{F2BFC0FC-29FE-416A-8E81-B8E77CF7D546}" type="sibTrans" cxnId="{00482CB3-9F0A-4E28-868A-218F314C9BE0}">
      <dgm:prSet/>
      <dgm:spPr/>
      <dgm:t>
        <a:bodyPr/>
        <a:lstStyle/>
        <a:p>
          <a:endParaRPr lang="ru-RU"/>
        </a:p>
      </dgm:t>
    </dgm:pt>
    <dgm:pt modelId="{CF08C737-52AD-4DC6-8D76-9EEC9D204860}" type="pres">
      <dgm:prSet presAssocID="{0DACB0BE-7033-4CD1-BD49-1F871412A2BA}" presName="Name0" presStyleCnt="0">
        <dgm:presLayoutVars>
          <dgm:chPref val="1"/>
          <dgm:dir/>
          <dgm:animOne val="branch"/>
          <dgm:animLvl val="lvl"/>
          <dgm:resizeHandles/>
        </dgm:presLayoutVars>
      </dgm:prSet>
      <dgm:spPr/>
      <dgm:t>
        <a:bodyPr/>
        <a:lstStyle/>
        <a:p>
          <a:endParaRPr lang="ru-RU"/>
        </a:p>
      </dgm:t>
    </dgm:pt>
    <dgm:pt modelId="{D8204119-8195-4484-A73C-EA46780F2DA2}" type="pres">
      <dgm:prSet presAssocID="{E8336EA6-D0B0-4C5D-9234-AE763326FF45}" presName="vertOne" presStyleCnt="0"/>
      <dgm:spPr/>
    </dgm:pt>
    <dgm:pt modelId="{6D78F496-ABE9-48C2-947C-557859DFE0F5}" type="pres">
      <dgm:prSet presAssocID="{E8336EA6-D0B0-4C5D-9234-AE763326FF45}" presName="txOne" presStyleLbl="node0" presStyleIdx="0" presStyleCnt="1">
        <dgm:presLayoutVars>
          <dgm:chPref val="3"/>
        </dgm:presLayoutVars>
      </dgm:prSet>
      <dgm:spPr/>
      <dgm:t>
        <a:bodyPr/>
        <a:lstStyle/>
        <a:p>
          <a:endParaRPr lang="ru-RU"/>
        </a:p>
      </dgm:t>
    </dgm:pt>
    <dgm:pt modelId="{554D32AD-E86B-4984-BC96-CD8AD1737B85}" type="pres">
      <dgm:prSet presAssocID="{E8336EA6-D0B0-4C5D-9234-AE763326FF45}" presName="parTransOne" presStyleCnt="0"/>
      <dgm:spPr/>
    </dgm:pt>
    <dgm:pt modelId="{84EC7C92-DEEF-461A-853F-D79E3473C974}" type="pres">
      <dgm:prSet presAssocID="{E8336EA6-D0B0-4C5D-9234-AE763326FF45}" presName="horzOne" presStyleCnt="0"/>
      <dgm:spPr/>
    </dgm:pt>
    <dgm:pt modelId="{88A780AD-BFF9-47D0-9352-F517B11E497E}" type="pres">
      <dgm:prSet presAssocID="{2C698BA5-A1CC-4828-A14E-D52FBFAA9DAD}" presName="vertTwo" presStyleCnt="0"/>
      <dgm:spPr/>
    </dgm:pt>
    <dgm:pt modelId="{F2DAB830-82A0-4AD4-AA00-E1061B28E262}" type="pres">
      <dgm:prSet presAssocID="{2C698BA5-A1CC-4828-A14E-D52FBFAA9DAD}" presName="txTwo" presStyleLbl="node2" presStyleIdx="0" presStyleCnt="1">
        <dgm:presLayoutVars>
          <dgm:chPref val="3"/>
        </dgm:presLayoutVars>
      </dgm:prSet>
      <dgm:spPr/>
      <dgm:t>
        <a:bodyPr/>
        <a:lstStyle/>
        <a:p>
          <a:endParaRPr lang="ru-RU"/>
        </a:p>
      </dgm:t>
    </dgm:pt>
    <dgm:pt modelId="{3F420BBE-7B93-4E68-8278-60B21A4430D4}" type="pres">
      <dgm:prSet presAssocID="{2C698BA5-A1CC-4828-A14E-D52FBFAA9DAD}" presName="parTransTwo" presStyleCnt="0"/>
      <dgm:spPr/>
    </dgm:pt>
    <dgm:pt modelId="{885624BE-F682-4D25-8CA1-286A2BA0EB07}" type="pres">
      <dgm:prSet presAssocID="{2C698BA5-A1CC-4828-A14E-D52FBFAA9DAD}" presName="horzTwo" presStyleCnt="0"/>
      <dgm:spPr/>
    </dgm:pt>
    <dgm:pt modelId="{67EF3734-88E5-4257-AED5-03BD382C7B65}" type="pres">
      <dgm:prSet presAssocID="{6B073456-BB31-42E8-B61C-BF81EBCF8893}" presName="vertThree" presStyleCnt="0"/>
      <dgm:spPr/>
    </dgm:pt>
    <dgm:pt modelId="{D767B1C2-0C42-436C-A781-DE290F932F1E}" type="pres">
      <dgm:prSet presAssocID="{6B073456-BB31-42E8-B61C-BF81EBCF8893}" presName="txThree" presStyleLbl="node3" presStyleIdx="0" presStyleCnt="2">
        <dgm:presLayoutVars>
          <dgm:chPref val="3"/>
        </dgm:presLayoutVars>
      </dgm:prSet>
      <dgm:spPr/>
      <dgm:t>
        <a:bodyPr/>
        <a:lstStyle/>
        <a:p>
          <a:endParaRPr lang="ru-RU"/>
        </a:p>
      </dgm:t>
    </dgm:pt>
    <dgm:pt modelId="{03912D2A-953B-4EAD-AD59-FE6A2D6E37B9}" type="pres">
      <dgm:prSet presAssocID="{6B073456-BB31-42E8-B61C-BF81EBCF8893}" presName="horzThree" presStyleCnt="0"/>
      <dgm:spPr/>
    </dgm:pt>
    <dgm:pt modelId="{66E073BB-FF7E-4521-B3C9-A90697D67BD5}" type="pres">
      <dgm:prSet presAssocID="{0FF408C5-A84C-430E-B23E-9EFB18417EAF}" presName="sibSpaceThree" presStyleCnt="0"/>
      <dgm:spPr/>
    </dgm:pt>
    <dgm:pt modelId="{CC443282-F45D-4852-B529-D4B1325CAFAA}" type="pres">
      <dgm:prSet presAssocID="{A5765B23-3DBD-4FED-8FB1-C86F83797196}" presName="vertThree" presStyleCnt="0"/>
      <dgm:spPr/>
    </dgm:pt>
    <dgm:pt modelId="{DEB86C1B-C55D-4D44-A7E2-CDADF7B93F4D}" type="pres">
      <dgm:prSet presAssocID="{A5765B23-3DBD-4FED-8FB1-C86F83797196}" presName="txThree" presStyleLbl="node3" presStyleIdx="1" presStyleCnt="2">
        <dgm:presLayoutVars>
          <dgm:chPref val="3"/>
        </dgm:presLayoutVars>
      </dgm:prSet>
      <dgm:spPr/>
      <dgm:t>
        <a:bodyPr/>
        <a:lstStyle/>
        <a:p>
          <a:endParaRPr lang="ru-RU"/>
        </a:p>
      </dgm:t>
    </dgm:pt>
    <dgm:pt modelId="{3FD13B4C-7BC3-48DB-8930-34D9C3B88527}" type="pres">
      <dgm:prSet presAssocID="{A5765B23-3DBD-4FED-8FB1-C86F83797196}" presName="horzThree" presStyleCnt="0"/>
      <dgm:spPr/>
    </dgm:pt>
  </dgm:ptLst>
  <dgm:cxnLst>
    <dgm:cxn modelId="{598BA3E8-6C93-458B-B45A-25C89FB79EEE}" type="presOf" srcId="{A5765B23-3DBD-4FED-8FB1-C86F83797196}" destId="{DEB86C1B-C55D-4D44-A7E2-CDADF7B93F4D}" srcOrd="0" destOrd="0" presId="urn:microsoft.com/office/officeart/2005/8/layout/hierarchy4"/>
    <dgm:cxn modelId="{7B5C6434-38A2-4601-9108-BF840F5AD7FF}" srcId="{0DACB0BE-7033-4CD1-BD49-1F871412A2BA}" destId="{E8336EA6-D0B0-4C5D-9234-AE763326FF45}" srcOrd="0" destOrd="0" parTransId="{7293FF1B-B0E3-411E-A8B2-6CFC8022F4C6}" sibTransId="{F87E9842-0658-422A-BA39-68E23D493076}"/>
    <dgm:cxn modelId="{615207D7-591B-499E-9E0A-3AD493D58156}" srcId="{E8336EA6-D0B0-4C5D-9234-AE763326FF45}" destId="{2C698BA5-A1CC-4828-A14E-D52FBFAA9DAD}" srcOrd="0" destOrd="0" parTransId="{ED6C6668-F9B9-4996-842D-7123E27B16A5}" sibTransId="{5250AA60-737B-4933-BE3F-586E6B0D3706}"/>
    <dgm:cxn modelId="{B0FE1C4D-D504-4995-B4A8-A377992D56BC}" srcId="{2C698BA5-A1CC-4828-A14E-D52FBFAA9DAD}" destId="{6B073456-BB31-42E8-B61C-BF81EBCF8893}" srcOrd="0" destOrd="0" parTransId="{B714DB5F-B842-4051-8F5C-A13B6E3690D9}" sibTransId="{0FF408C5-A84C-430E-B23E-9EFB18417EAF}"/>
    <dgm:cxn modelId="{BE15CD47-75B0-4625-A3F1-3AE83AFD6F90}" type="presOf" srcId="{0DACB0BE-7033-4CD1-BD49-1F871412A2BA}" destId="{CF08C737-52AD-4DC6-8D76-9EEC9D204860}" srcOrd="0" destOrd="0" presId="urn:microsoft.com/office/officeart/2005/8/layout/hierarchy4"/>
    <dgm:cxn modelId="{00482CB3-9F0A-4E28-868A-218F314C9BE0}" srcId="{2C698BA5-A1CC-4828-A14E-D52FBFAA9DAD}" destId="{A5765B23-3DBD-4FED-8FB1-C86F83797196}" srcOrd="1" destOrd="0" parTransId="{164D9CD9-38C6-48C5-88F9-ECCBE3C9129D}" sibTransId="{F2BFC0FC-29FE-416A-8E81-B8E77CF7D546}"/>
    <dgm:cxn modelId="{31626B4F-D5AB-46AA-BB96-C782A3CEA38D}" type="presOf" srcId="{E8336EA6-D0B0-4C5D-9234-AE763326FF45}" destId="{6D78F496-ABE9-48C2-947C-557859DFE0F5}" srcOrd="0" destOrd="0" presId="urn:microsoft.com/office/officeart/2005/8/layout/hierarchy4"/>
    <dgm:cxn modelId="{C1F1DD4A-0EB9-4F56-B5A0-D21DA3E421EE}" type="presOf" srcId="{2C698BA5-A1CC-4828-A14E-D52FBFAA9DAD}" destId="{F2DAB830-82A0-4AD4-AA00-E1061B28E262}" srcOrd="0" destOrd="0" presId="urn:microsoft.com/office/officeart/2005/8/layout/hierarchy4"/>
    <dgm:cxn modelId="{E04AF65F-C440-47C5-A7C4-BE9CF2183445}" type="presOf" srcId="{6B073456-BB31-42E8-B61C-BF81EBCF8893}" destId="{D767B1C2-0C42-436C-A781-DE290F932F1E}" srcOrd="0" destOrd="0" presId="urn:microsoft.com/office/officeart/2005/8/layout/hierarchy4"/>
    <dgm:cxn modelId="{A4429EA3-DA24-46C0-A2F3-71773DFA612B}" type="presParOf" srcId="{CF08C737-52AD-4DC6-8D76-9EEC9D204860}" destId="{D8204119-8195-4484-A73C-EA46780F2DA2}" srcOrd="0" destOrd="0" presId="urn:microsoft.com/office/officeart/2005/8/layout/hierarchy4"/>
    <dgm:cxn modelId="{65CAD78B-2B73-4106-9512-9C9F8FF2FDB2}" type="presParOf" srcId="{D8204119-8195-4484-A73C-EA46780F2DA2}" destId="{6D78F496-ABE9-48C2-947C-557859DFE0F5}" srcOrd="0" destOrd="0" presId="urn:microsoft.com/office/officeart/2005/8/layout/hierarchy4"/>
    <dgm:cxn modelId="{A63110BF-005E-4819-93C7-772A0FEC2BC8}" type="presParOf" srcId="{D8204119-8195-4484-A73C-EA46780F2DA2}" destId="{554D32AD-E86B-4984-BC96-CD8AD1737B85}" srcOrd="1" destOrd="0" presId="urn:microsoft.com/office/officeart/2005/8/layout/hierarchy4"/>
    <dgm:cxn modelId="{B9BBA04A-EC5A-4D55-9B43-92BCBD0CBD72}" type="presParOf" srcId="{D8204119-8195-4484-A73C-EA46780F2DA2}" destId="{84EC7C92-DEEF-461A-853F-D79E3473C974}" srcOrd="2" destOrd="0" presId="urn:microsoft.com/office/officeart/2005/8/layout/hierarchy4"/>
    <dgm:cxn modelId="{E40DEE60-1756-4AB8-B1D5-F140C9CB2F1A}" type="presParOf" srcId="{84EC7C92-DEEF-461A-853F-D79E3473C974}" destId="{88A780AD-BFF9-47D0-9352-F517B11E497E}" srcOrd="0" destOrd="0" presId="urn:microsoft.com/office/officeart/2005/8/layout/hierarchy4"/>
    <dgm:cxn modelId="{D56AA75D-F34B-4F8D-ACDF-13508C9EE29A}" type="presParOf" srcId="{88A780AD-BFF9-47D0-9352-F517B11E497E}" destId="{F2DAB830-82A0-4AD4-AA00-E1061B28E262}" srcOrd="0" destOrd="0" presId="urn:microsoft.com/office/officeart/2005/8/layout/hierarchy4"/>
    <dgm:cxn modelId="{EDB9BA1C-0301-4AFB-9477-72C71D51ABBB}" type="presParOf" srcId="{88A780AD-BFF9-47D0-9352-F517B11E497E}" destId="{3F420BBE-7B93-4E68-8278-60B21A4430D4}" srcOrd="1" destOrd="0" presId="urn:microsoft.com/office/officeart/2005/8/layout/hierarchy4"/>
    <dgm:cxn modelId="{40E6F964-F8DC-4702-9FFE-8ED4254DCEDA}" type="presParOf" srcId="{88A780AD-BFF9-47D0-9352-F517B11E497E}" destId="{885624BE-F682-4D25-8CA1-286A2BA0EB07}" srcOrd="2" destOrd="0" presId="urn:microsoft.com/office/officeart/2005/8/layout/hierarchy4"/>
    <dgm:cxn modelId="{4AC0AD2F-1513-41F6-AE26-415D5CA8A626}" type="presParOf" srcId="{885624BE-F682-4D25-8CA1-286A2BA0EB07}" destId="{67EF3734-88E5-4257-AED5-03BD382C7B65}" srcOrd="0" destOrd="0" presId="urn:microsoft.com/office/officeart/2005/8/layout/hierarchy4"/>
    <dgm:cxn modelId="{9AC7F1E1-8035-454A-96E3-7275E077978D}" type="presParOf" srcId="{67EF3734-88E5-4257-AED5-03BD382C7B65}" destId="{D767B1C2-0C42-436C-A781-DE290F932F1E}" srcOrd="0" destOrd="0" presId="urn:microsoft.com/office/officeart/2005/8/layout/hierarchy4"/>
    <dgm:cxn modelId="{99EAA358-856E-4A76-9A38-959936E9DE94}" type="presParOf" srcId="{67EF3734-88E5-4257-AED5-03BD382C7B65}" destId="{03912D2A-953B-4EAD-AD59-FE6A2D6E37B9}" srcOrd="1" destOrd="0" presId="urn:microsoft.com/office/officeart/2005/8/layout/hierarchy4"/>
    <dgm:cxn modelId="{271862A7-769F-43F5-8B0E-028DAE671BD1}" type="presParOf" srcId="{885624BE-F682-4D25-8CA1-286A2BA0EB07}" destId="{66E073BB-FF7E-4521-B3C9-A90697D67BD5}" srcOrd="1" destOrd="0" presId="urn:microsoft.com/office/officeart/2005/8/layout/hierarchy4"/>
    <dgm:cxn modelId="{E19C36E0-8393-42BF-83F2-11A3FC041157}" type="presParOf" srcId="{885624BE-F682-4D25-8CA1-286A2BA0EB07}" destId="{CC443282-F45D-4852-B529-D4B1325CAFAA}" srcOrd="2" destOrd="0" presId="urn:microsoft.com/office/officeart/2005/8/layout/hierarchy4"/>
    <dgm:cxn modelId="{7C5410F3-31A8-4CBF-87A1-D4F88A6B73DB}" type="presParOf" srcId="{CC443282-F45D-4852-B529-D4B1325CAFAA}" destId="{DEB86C1B-C55D-4D44-A7E2-CDADF7B93F4D}" srcOrd="0" destOrd="0" presId="urn:microsoft.com/office/officeart/2005/8/layout/hierarchy4"/>
    <dgm:cxn modelId="{BB117F27-09CC-4D24-9BB2-9BC101B1F6D7}" type="presParOf" srcId="{CC443282-F45D-4852-B529-D4B1325CAFAA}" destId="{3FD13B4C-7BC3-48DB-8930-34D9C3B88527}"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F21E66-C75B-48BB-ADC8-2BCB0FA78517}">
      <dsp:nvSpPr>
        <dsp:cNvPr id="0" name=""/>
        <dsp:cNvSpPr/>
      </dsp:nvSpPr>
      <dsp:spPr>
        <a:xfrm>
          <a:off x="0" y="461772"/>
          <a:ext cx="8593137" cy="705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27A1AE-1075-4C80-B7EB-155E1BD39E8D}">
      <dsp:nvSpPr>
        <dsp:cNvPr id="0" name=""/>
        <dsp:cNvSpPr/>
      </dsp:nvSpPr>
      <dsp:spPr>
        <a:xfrm>
          <a:off x="429656" y="48492"/>
          <a:ext cx="6015195" cy="8265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360" tIns="0" rIns="227360" bIns="0" numCol="1" spcCol="1270" anchor="ctr" anchorCtr="0">
          <a:noAutofit/>
        </a:bodyPr>
        <a:lstStyle/>
        <a:p>
          <a:pPr lvl="0" algn="l" defTabSz="1244600">
            <a:lnSpc>
              <a:spcPct val="90000"/>
            </a:lnSpc>
            <a:spcBef>
              <a:spcPct val="0"/>
            </a:spcBef>
            <a:spcAft>
              <a:spcPct val="35000"/>
            </a:spcAft>
          </a:pPr>
          <a:r>
            <a:rPr lang="en-US" sz="2800" kern="1200" dirty="0" smtClean="0"/>
            <a:t>The Accident</a:t>
          </a:r>
          <a:endParaRPr lang="ru-RU" sz="2800" kern="1200" dirty="0"/>
        </a:p>
      </dsp:txBody>
      <dsp:txXfrm>
        <a:off x="470005" y="88841"/>
        <a:ext cx="5934497" cy="745862"/>
      </dsp:txXfrm>
    </dsp:sp>
    <dsp:sp modelId="{64E9DB09-7F04-45C5-8F94-5DB9A73E772B}">
      <dsp:nvSpPr>
        <dsp:cNvPr id="0" name=""/>
        <dsp:cNvSpPr/>
      </dsp:nvSpPr>
      <dsp:spPr>
        <a:xfrm>
          <a:off x="0" y="1739287"/>
          <a:ext cx="8593137" cy="705600"/>
        </a:xfrm>
        <a:prstGeom prst="rect">
          <a:avLst/>
        </a:prstGeom>
        <a:solidFill>
          <a:schemeClr val="lt1">
            <a:alpha val="90000"/>
            <a:hueOff val="0"/>
            <a:satOff val="0"/>
            <a:lumOff val="0"/>
            <a:alphaOff val="0"/>
          </a:schemeClr>
        </a:solidFill>
        <a:ln w="12700" cap="flat" cmpd="sng" algn="ctr">
          <a:solidFill>
            <a:schemeClr val="accent2">
              <a:hueOff val="6136326"/>
              <a:satOff val="-14832"/>
              <a:lumOff val="-10392"/>
              <a:alphaOff val="0"/>
            </a:schemeClr>
          </a:solidFill>
          <a:prstDash val="solid"/>
          <a:miter lim="800000"/>
        </a:ln>
        <a:effectLst/>
      </dsp:spPr>
      <dsp:style>
        <a:lnRef idx="2">
          <a:scrgbClr r="0" g="0" b="0"/>
        </a:lnRef>
        <a:fillRef idx="1">
          <a:scrgbClr r="0" g="0" b="0"/>
        </a:fillRef>
        <a:effectRef idx="0">
          <a:scrgbClr r="0" g="0" b="0"/>
        </a:effectRef>
        <a:fontRef idx="minor"/>
      </dsp:style>
    </dsp:sp>
    <dsp:sp modelId="{95CD1EA3-1B19-4D04-A729-398FC82BAD35}">
      <dsp:nvSpPr>
        <dsp:cNvPr id="0" name=""/>
        <dsp:cNvSpPr/>
      </dsp:nvSpPr>
      <dsp:spPr>
        <a:xfrm>
          <a:off x="429656" y="1318572"/>
          <a:ext cx="6015195" cy="826560"/>
        </a:xfrm>
        <a:prstGeom prst="roundRect">
          <a:avLst/>
        </a:prstGeom>
        <a:solidFill>
          <a:schemeClr val="accent2">
            <a:hueOff val="6136326"/>
            <a:satOff val="-14832"/>
            <a:lumOff val="-10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360" tIns="0" rIns="227360" bIns="0" numCol="1" spcCol="1270" anchor="ctr" anchorCtr="0">
          <a:noAutofit/>
        </a:bodyPr>
        <a:lstStyle/>
        <a:p>
          <a:pPr lvl="0" algn="l" defTabSz="1244600">
            <a:lnSpc>
              <a:spcPct val="90000"/>
            </a:lnSpc>
            <a:spcBef>
              <a:spcPct val="0"/>
            </a:spcBef>
            <a:spcAft>
              <a:spcPct val="35000"/>
            </a:spcAft>
          </a:pPr>
          <a:r>
            <a:rPr lang="en-US" sz="2800" kern="1200" dirty="0" smtClean="0"/>
            <a:t>Mismatch</a:t>
          </a:r>
          <a:endParaRPr lang="ru-RU" sz="2800" kern="1200" dirty="0"/>
        </a:p>
      </dsp:txBody>
      <dsp:txXfrm>
        <a:off x="470005" y="1358921"/>
        <a:ext cx="5934497" cy="745862"/>
      </dsp:txXfrm>
    </dsp:sp>
    <dsp:sp modelId="{306226EE-ABEA-4A23-84A8-1C6CF2EE27E7}">
      <dsp:nvSpPr>
        <dsp:cNvPr id="0" name=""/>
        <dsp:cNvSpPr/>
      </dsp:nvSpPr>
      <dsp:spPr>
        <a:xfrm>
          <a:off x="0" y="3001932"/>
          <a:ext cx="8593137" cy="705600"/>
        </a:xfrm>
        <a:prstGeom prst="rect">
          <a:avLst/>
        </a:prstGeom>
        <a:solidFill>
          <a:schemeClr val="lt1">
            <a:alpha val="90000"/>
            <a:hueOff val="0"/>
            <a:satOff val="0"/>
            <a:lumOff val="0"/>
            <a:alphaOff val="0"/>
          </a:schemeClr>
        </a:solidFill>
        <a:ln w="12700" cap="flat" cmpd="sng" algn="ctr">
          <a:solidFill>
            <a:schemeClr val="accent2">
              <a:hueOff val="12272651"/>
              <a:satOff val="-29664"/>
              <a:lumOff val="-20784"/>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991D6F-12B5-4C7A-9843-27DB66684452}">
      <dsp:nvSpPr>
        <dsp:cNvPr id="0" name=""/>
        <dsp:cNvSpPr/>
      </dsp:nvSpPr>
      <dsp:spPr>
        <a:xfrm>
          <a:off x="429656" y="2588652"/>
          <a:ext cx="6015195" cy="826560"/>
        </a:xfrm>
        <a:prstGeom prst="roundRect">
          <a:avLst/>
        </a:prstGeom>
        <a:solidFill>
          <a:schemeClr val="accent2">
            <a:hueOff val="12272651"/>
            <a:satOff val="-29664"/>
            <a:lumOff val="-20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360" tIns="0" rIns="227360" bIns="0" numCol="1" spcCol="1270" anchor="ctr" anchorCtr="0">
          <a:noAutofit/>
        </a:bodyPr>
        <a:lstStyle/>
        <a:p>
          <a:pPr lvl="0" algn="l" defTabSz="1244600">
            <a:lnSpc>
              <a:spcPct val="90000"/>
            </a:lnSpc>
            <a:spcBef>
              <a:spcPct val="0"/>
            </a:spcBef>
            <a:spcAft>
              <a:spcPct val="35000"/>
            </a:spcAft>
          </a:pPr>
          <a:r>
            <a:rPr lang="en-US" sz="2800" kern="1200" dirty="0" smtClean="0"/>
            <a:t>The Defect</a:t>
          </a:r>
          <a:endParaRPr lang="ru-RU" sz="2800" kern="1200" dirty="0"/>
        </a:p>
      </dsp:txBody>
      <dsp:txXfrm>
        <a:off x="470005" y="2629001"/>
        <a:ext cx="5934497" cy="745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78F496-ABE9-48C2-947C-557859DFE0F5}">
      <dsp:nvSpPr>
        <dsp:cNvPr id="0" name=""/>
        <dsp:cNvSpPr/>
      </dsp:nvSpPr>
      <dsp:spPr>
        <a:xfrm>
          <a:off x="3059" y="1420"/>
          <a:ext cx="6535358" cy="115896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lvl="0" algn="ctr" defTabSz="2311400">
            <a:lnSpc>
              <a:spcPct val="90000"/>
            </a:lnSpc>
            <a:spcBef>
              <a:spcPct val="0"/>
            </a:spcBef>
            <a:spcAft>
              <a:spcPct val="35000"/>
            </a:spcAft>
          </a:pPr>
          <a:r>
            <a:rPr lang="en-US" sz="5200" kern="1200" dirty="0" smtClean="0"/>
            <a:t>User Interface</a:t>
          </a:r>
          <a:endParaRPr lang="ru-RU" sz="5200" kern="1200" dirty="0"/>
        </a:p>
      </dsp:txBody>
      <dsp:txXfrm>
        <a:off x="37004" y="35365"/>
        <a:ext cx="6467468" cy="1091076"/>
      </dsp:txXfrm>
    </dsp:sp>
    <dsp:sp modelId="{F2DAB830-82A0-4AD4-AA00-E1061B28E262}">
      <dsp:nvSpPr>
        <dsp:cNvPr id="0" name=""/>
        <dsp:cNvSpPr/>
      </dsp:nvSpPr>
      <dsp:spPr>
        <a:xfrm>
          <a:off x="3059" y="1274863"/>
          <a:ext cx="6535358" cy="115896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lvl="0" algn="ctr" defTabSz="2311400">
            <a:lnSpc>
              <a:spcPct val="90000"/>
            </a:lnSpc>
            <a:spcBef>
              <a:spcPct val="0"/>
            </a:spcBef>
            <a:spcAft>
              <a:spcPct val="35000"/>
            </a:spcAft>
          </a:pPr>
          <a:r>
            <a:rPr lang="en-US" sz="5200" kern="1200" dirty="0" smtClean="0"/>
            <a:t>Business Logic</a:t>
          </a:r>
          <a:endParaRPr lang="ru-RU" sz="5200" kern="1200" dirty="0"/>
        </a:p>
      </dsp:txBody>
      <dsp:txXfrm>
        <a:off x="37004" y="1308808"/>
        <a:ext cx="6467468" cy="1091076"/>
      </dsp:txXfrm>
    </dsp:sp>
    <dsp:sp modelId="{D767B1C2-0C42-436C-A781-DE290F932F1E}">
      <dsp:nvSpPr>
        <dsp:cNvPr id="0" name=""/>
        <dsp:cNvSpPr/>
      </dsp:nvSpPr>
      <dsp:spPr>
        <a:xfrm>
          <a:off x="3059" y="2548305"/>
          <a:ext cx="3200469" cy="115896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Data Access Layer</a:t>
          </a:r>
          <a:endParaRPr lang="ru-RU" sz="3200" kern="1200" dirty="0"/>
        </a:p>
      </dsp:txBody>
      <dsp:txXfrm>
        <a:off x="37004" y="2582250"/>
        <a:ext cx="3132579" cy="1091076"/>
      </dsp:txXfrm>
    </dsp:sp>
    <dsp:sp modelId="{DEB86C1B-C55D-4D44-A7E2-CDADF7B93F4D}">
      <dsp:nvSpPr>
        <dsp:cNvPr id="0" name=""/>
        <dsp:cNvSpPr/>
      </dsp:nvSpPr>
      <dsp:spPr>
        <a:xfrm>
          <a:off x="3337948" y="2548305"/>
          <a:ext cx="3200469" cy="115896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Hardware Abstract Layer</a:t>
          </a:r>
          <a:endParaRPr lang="ru-RU" sz="3200" kern="1200" dirty="0"/>
        </a:p>
      </dsp:txBody>
      <dsp:txXfrm>
        <a:off x="3371893" y="2582250"/>
        <a:ext cx="3132579" cy="109107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ymbol zastępczy dat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9C992D-86EE-4B77-9D4C-0D3138F2A9C0}" type="datetimeFigureOut">
              <a:rPr lang="en-US" smtClean="0"/>
              <a:t>1/30/2019</a:t>
            </a:fld>
            <a:endParaRPr lang="en-US"/>
          </a:p>
        </p:txBody>
      </p:sp>
      <p:sp>
        <p:nvSpPr>
          <p:cNvPr id="4" name="Symbol zastępczy stopki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ymbol zastępczy numeru slajd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B8BC91-471F-4613-9B72-F3B8D2320248}" type="slidenum">
              <a:rPr lang="en-US" smtClean="0"/>
              <a:t>‹#›</a:t>
            </a:fld>
            <a:endParaRPr lang="en-US"/>
          </a:p>
        </p:txBody>
      </p:sp>
    </p:spTree>
    <p:extLst>
      <p:ext uri="{BB962C8B-B14F-4D97-AF65-F5344CB8AC3E}">
        <p14:creationId xmlns:p14="http://schemas.microsoft.com/office/powerpoint/2010/main" val="38704821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A77E1D-11D9-4488-8AA5-C311BB297531}" type="datetimeFigureOut">
              <a:rPr lang="en-US" smtClean="0"/>
              <a:t>1/30/2019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ED2E95-4C11-46F7-A5BC-C2D57DB286F4}" type="slidenum">
              <a:rPr lang="en-US" smtClean="0"/>
              <a:t>‹#›</a:t>
            </a:fld>
            <a:endParaRPr lang="en-US"/>
          </a:p>
        </p:txBody>
      </p:sp>
    </p:spTree>
    <p:extLst>
      <p:ext uri="{BB962C8B-B14F-4D97-AF65-F5344CB8AC3E}">
        <p14:creationId xmlns:p14="http://schemas.microsoft.com/office/powerpoint/2010/main" val="3956614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1" u="none" strike="noStrike" kern="1200" dirty="0" smtClean="0">
                <a:solidFill>
                  <a:schemeClr val="tx1"/>
                </a:solidFill>
                <a:effectLst/>
                <a:latin typeface="+mn-lt"/>
                <a:ea typeface="+mn-ea"/>
                <a:cs typeface="+mn-cs"/>
              </a:rPr>
              <a:t>Dynamic</a:t>
            </a:r>
            <a:r>
              <a:rPr lang="en-US" sz="1200" b="0" i="0" u="none" strike="noStrike" kern="1200" dirty="0" smtClean="0">
                <a:solidFill>
                  <a:schemeClr val="tx1"/>
                </a:solidFill>
                <a:effectLst/>
                <a:latin typeface="+mn-lt"/>
                <a:ea typeface="+mn-ea"/>
                <a:cs typeface="+mn-cs"/>
              </a:rPr>
              <a:t>: This term means that testing always implies executing the program on selected inputs. To be precise, the input value alone is not always sufficient to specify a test, since a complex, nondeterministic system might react to the same input with different behaviors, depending on the system state. In this KA, however, the term “input” will be maintained, with the implied convention that its meaning also includes a specified input state in those cases for which it is important. Static techniques are different from and complementary to dynamic testing. Static techniques are covered in the Software Quality KA. It is worth noting that terminology is not uniform among different communities and some use the term “testing” also in reference to static techniques.</a:t>
            </a:r>
          </a:p>
          <a:p>
            <a:r>
              <a:rPr lang="en-US" sz="1200" b="0" i="1" u="none" strike="noStrike" kern="1200" dirty="0" smtClean="0">
                <a:solidFill>
                  <a:schemeClr val="tx1"/>
                </a:solidFill>
                <a:effectLst/>
                <a:latin typeface="+mn-lt"/>
                <a:ea typeface="+mn-ea"/>
                <a:cs typeface="+mn-cs"/>
              </a:rPr>
              <a:t>Finite</a:t>
            </a:r>
            <a:r>
              <a:rPr lang="en-US" sz="1200" b="0" i="0" u="none" strike="noStrike" kern="1200" dirty="0" smtClean="0">
                <a:solidFill>
                  <a:schemeClr val="tx1"/>
                </a:solidFill>
                <a:effectLst/>
                <a:latin typeface="+mn-lt"/>
                <a:ea typeface="+mn-ea"/>
                <a:cs typeface="+mn-cs"/>
              </a:rPr>
              <a:t>: Even in simple programs, so many test cases are theoretically possible that exhaustive testing could require months or years to execute. This is why, in practice, a complete set of tests can generally be considered infinite, and testing is conducted on a subset of all possible tests, which is determined by risk and prioritization criteria. Testing always implies a tradeoff between limited resources and schedules on the one hand and inherently unlimited test requirements on the other.</a:t>
            </a:r>
          </a:p>
          <a:p>
            <a:r>
              <a:rPr lang="en-US" sz="1200" b="0" i="1" u="none" strike="noStrike" kern="1200" dirty="0" smtClean="0">
                <a:solidFill>
                  <a:schemeClr val="tx1"/>
                </a:solidFill>
                <a:effectLst/>
                <a:latin typeface="+mn-lt"/>
                <a:ea typeface="+mn-ea"/>
                <a:cs typeface="+mn-cs"/>
              </a:rPr>
              <a:t>Selected</a:t>
            </a:r>
            <a:r>
              <a:rPr lang="en-US" sz="1200" b="0" i="0" u="none" strike="noStrike" kern="1200" dirty="0" smtClean="0">
                <a:solidFill>
                  <a:schemeClr val="tx1"/>
                </a:solidFill>
                <a:effectLst/>
                <a:latin typeface="+mn-lt"/>
                <a:ea typeface="+mn-ea"/>
                <a:cs typeface="+mn-cs"/>
              </a:rPr>
              <a:t>: The many proposed test techniques differ essentially in how the test set is selected, and software engineers must be aware that different selection criteria may yield vastly different degrees of effectiveness. How to identify the most suitable selection criterion under given conditions is a complex problem; in practice, risk analysis techniques and software engineering expertise are applied.</a:t>
            </a:r>
          </a:p>
          <a:p>
            <a:r>
              <a:rPr lang="en-US" sz="1200" b="0" i="1" u="none" strike="noStrike" kern="1200" dirty="0" smtClean="0">
                <a:solidFill>
                  <a:schemeClr val="tx1"/>
                </a:solidFill>
                <a:effectLst/>
                <a:latin typeface="+mn-lt"/>
                <a:ea typeface="+mn-ea"/>
                <a:cs typeface="+mn-cs"/>
              </a:rPr>
              <a:t>Expected</a:t>
            </a:r>
            <a:r>
              <a:rPr lang="en-US" sz="1200" b="0" i="0" u="none" strike="noStrike" kern="1200" dirty="0" smtClean="0">
                <a:solidFill>
                  <a:schemeClr val="tx1"/>
                </a:solidFill>
                <a:effectLst/>
                <a:latin typeface="+mn-lt"/>
                <a:ea typeface="+mn-ea"/>
                <a:cs typeface="+mn-cs"/>
              </a:rPr>
              <a:t>: It must be possible, although not always easy, to decide whether the observed outcomes of program testing are acceptable or not; otherwise, the testing effort is useless. The observed behavior may be checked against user needs (commonly referred to as testing for validation), against a specification (testing for verification), or, perhaps, against the anticipated behavior from implicit requirements or expectations (see Acceptance Tests in the Software Requirements KA).</a:t>
            </a:r>
          </a:p>
          <a:p>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18</a:t>
            </a:fld>
            <a:endParaRPr lang="en-US"/>
          </a:p>
        </p:txBody>
      </p:sp>
    </p:spTree>
    <p:extLst>
      <p:ext uri="{BB962C8B-B14F-4D97-AF65-F5344CB8AC3E}">
        <p14:creationId xmlns:p14="http://schemas.microsoft.com/office/powerpoint/2010/main" val="1996404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49</a:t>
            </a:fld>
            <a:endParaRPr lang="en-US"/>
          </a:p>
        </p:txBody>
      </p:sp>
    </p:spTree>
    <p:extLst>
      <p:ext uri="{BB962C8B-B14F-4D97-AF65-F5344CB8AC3E}">
        <p14:creationId xmlns:p14="http://schemas.microsoft.com/office/powerpoint/2010/main" val="3025186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50</a:t>
            </a:fld>
            <a:endParaRPr lang="en-US"/>
          </a:p>
        </p:txBody>
      </p:sp>
    </p:spTree>
    <p:extLst>
      <p:ext uri="{BB962C8B-B14F-4D97-AF65-F5344CB8AC3E}">
        <p14:creationId xmlns:p14="http://schemas.microsoft.com/office/powerpoint/2010/main" val="3025186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51</a:t>
            </a:fld>
            <a:endParaRPr lang="en-US"/>
          </a:p>
        </p:txBody>
      </p:sp>
    </p:spTree>
    <p:extLst>
      <p:ext uri="{BB962C8B-B14F-4D97-AF65-F5344CB8AC3E}">
        <p14:creationId xmlns:p14="http://schemas.microsoft.com/office/powerpoint/2010/main" val="3025186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52</a:t>
            </a:fld>
            <a:endParaRPr lang="en-US"/>
          </a:p>
        </p:txBody>
      </p:sp>
    </p:spTree>
    <p:extLst>
      <p:ext uri="{BB962C8B-B14F-4D97-AF65-F5344CB8AC3E}">
        <p14:creationId xmlns:p14="http://schemas.microsoft.com/office/powerpoint/2010/main" val="3025186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53</a:t>
            </a:fld>
            <a:endParaRPr lang="en-US"/>
          </a:p>
        </p:txBody>
      </p:sp>
    </p:spTree>
    <p:extLst>
      <p:ext uri="{BB962C8B-B14F-4D97-AF65-F5344CB8AC3E}">
        <p14:creationId xmlns:p14="http://schemas.microsoft.com/office/powerpoint/2010/main" val="3025186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54</a:t>
            </a:fld>
            <a:endParaRPr lang="en-US"/>
          </a:p>
        </p:txBody>
      </p:sp>
    </p:spTree>
    <p:extLst>
      <p:ext uri="{BB962C8B-B14F-4D97-AF65-F5344CB8AC3E}">
        <p14:creationId xmlns:p14="http://schemas.microsoft.com/office/powerpoint/2010/main" val="3025186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http://agiledata.org/essays/tdd.html</a:t>
            </a:r>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67</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http://agiledata.org/essays/tdd.html</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are two level of TDD:</a:t>
            </a:r>
          </a:p>
          <a:p>
            <a:endParaRPr lang="en-US" dirty="0" smtClean="0"/>
          </a:p>
          <a:p>
            <a:pPr lvl="1"/>
            <a:r>
              <a:rPr lang="en-US" b="1" dirty="0" smtClean="0"/>
              <a:t>Acceptance TDD (ATDD)</a:t>
            </a:r>
            <a:r>
              <a:rPr lang="en-US" dirty="0" smtClean="0"/>
              <a:t>.  With ATDD you write a single acceptance test, or behavioral specification depending on your preferred terminology, and then just enough production functionality/code to fulfill that test. The goal of ATDD is to specify detailed, executable requirements for your solution on a just in time (JIT) basis. ATDD is also called Behavior Driven Development (BDD).</a:t>
            </a:r>
          </a:p>
          <a:p>
            <a:pPr lvl="1"/>
            <a:r>
              <a:rPr lang="en-US" b="1" dirty="0" smtClean="0"/>
              <a:t>Developer TDD</a:t>
            </a:r>
            <a:r>
              <a:rPr lang="en-US" dirty="0" smtClean="0"/>
              <a:t>. With developer TDD you write a single developer test, sometimes inaccurately referred to as a unit test, and then just enough production code to fulfill that test. The goal of developer TDD is to specify a detailed, executable design for your solution on a JIT basis. Developer TDD is often simply called TDD.</a:t>
            </a:r>
            <a:endParaRPr lang="ru-RU" dirty="0" smtClean="0"/>
          </a:p>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68</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http://agiledata.org/essays/tdd.html</a:t>
            </a:r>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69</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http://agiledata.org/essays/tdd.html</a:t>
            </a:r>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70</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kern="1200" dirty="0" smtClean="0">
                <a:solidFill>
                  <a:schemeClr val="tx1"/>
                </a:solidFill>
                <a:effectLst/>
                <a:latin typeface="+mn-lt"/>
                <a:ea typeface="+mn-ea"/>
                <a:cs typeface="+mn-cs"/>
              </a:rPr>
              <a:t>Manual testing involves testing by a real person. It is more intelligent because a person can reveal hidden errors based on intuition and experience.</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However, manual testing takes more time and unlike manual, automatic testing can perform large numbers of tests simultaneously (and quite quickly).</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However, with automatic testing the intellectuality of testing is significantly reduced.</a:t>
            </a:r>
            <a:endParaRPr lang="ru-RU" sz="1200" kern="1200" dirty="0" smtClean="0">
              <a:solidFill>
                <a:schemeClr val="tx1"/>
              </a:solidFill>
              <a:effectLst/>
              <a:latin typeface="+mn-lt"/>
              <a:ea typeface="+mn-ea"/>
              <a:cs typeface="+mn-cs"/>
            </a:endParaRPr>
          </a:p>
          <a:p>
            <a:endParaRPr lang="en-US" dirty="0" smtClean="0"/>
          </a:p>
          <a:p>
            <a:r>
              <a:rPr lang="en-US" dirty="0" smtClean="0"/>
              <a:t>Unlike manual, automatic testing can perform large amounts of tests, and quite quickly.</a:t>
            </a:r>
          </a:p>
          <a:p>
            <a:r>
              <a:rPr lang="en-US" dirty="0" smtClean="0"/>
              <a:t>However, the intellectuality of testing is significantly reduced.</a:t>
            </a:r>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40</a:t>
            </a:fld>
            <a:endParaRPr lang="en-US"/>
          </a:p>
        </p:txBody>
      </p:sp>
    </p:spTree>
    <p:extLst>
      <p:ext uri="{BB962C8B-B14F-4D97-AF65-F5344CB8AC3E}">
        <p14:creationId xmlns:p14="http://schemas.microsoft.com/office/powerpoint/2010/main" val="3025186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http://agiledata.org/essays/tdd.html</a:t>
            </a:r>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71</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Full list</a:t>
            </a:r>
            <a:r>
              <a:rPr lang="en-US" baseline="0" dirty="0" smtClean="0"/>
              <a:t>: https://en.wikipedia.org/wiki/List_of_unit_testing_frameworks</a:t>
            </a:r>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73</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74</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http://wiki.c2.com/?ArrangeActAssert</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Arrange</a:t>
            </a:r>
            <a:r>
              <a:rPr lang="en-US" sz="1200" b="0" i="0" kern="1200" dirty="0" smtClean="0">
                <a:solidFill>
                  <a:schemeClr val="tx1"/>
                </a:solidFill>
                <a:effectLst/>
                <a:latin typeface="+mn-lt"/>
                <a:ea typeface="+mn-ea"/>
                <a:cs typeface="+mn-cs"/>
              </a:rPr>
              <a:t> all necessary preconditions and inputs.</a:t>
            </a:r>
          </a:p>
          <a:p>
            <a:r>
              <a:rPr lang="en-US" sz="1200" b="1" i="0" kern="1200" dirty="0" smtClean="0">
                <a:solidFill>
                  <a:schemeClr val="tx1"/>
                </a:solidFill>
                <a:effectLst/>
                <a:latin typeface="+mn-lt"/>
                <a:ea typeface="+mn-ea"/>
                <a:cs typeface="+mn-cs"/>
              </a:rPr>
              <a:t>Act</a:t>
            </a:r>
            <a:r>
              <a:rPr lang="en-US" sz="1200" b="0" i="0" kern="1200" dirty="0" smtClean="0">
                <a:solidFill>
                  <a:schemeClr val="tx1"/>
                </a:solidFill>
                <a:effectLst/>
                <a:latin typeface="+mn-lt"/>
                <a:ea typeface="+mn-ea"/>
                <a:cs typeface="+mn-cs"/>
              </a:rPr>
              <a:t> on the object or method under test.</a:t>
            </a:r>
          </a:p>
          <a:p>
            <a:r>
              <a:rPr lang="en-US" sz="1200" b="1" i="0" kern="1200" dirty="0" smtClean="0">
                <a:solidFill>
                  <a:schemeClr val="tx1"/>
                </a:solidFill>
                <a:effectLst/>
                <a:latin typeface="+mn-lt"/>
                <a:ea typeface="+mn-ea"/>
                <a:cs typeface="+mn-cs"/>
              </a:rPr>
              <a:t>Assert</a:t>
            </a:r>
            <a:r>
              <a:rPr lang="en-US" sz="1200" b="0" i="0" kern="1200" dirty="0" smtClean="0">
                <a:solidFill>
                  <a:schemeClr val="tx1"/>
                </a:solidFill>
                <a:effectLst/>
                <a:latin typeface="+mn-lt"/>
                <a:ea typeface="+mn-ea"/>
                <a:cs typeface="+mn-cs"/>
              </a:rPr>
              <a:t> that the expected results have occurred.</a:t>
            </a:r>
          </a:p>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75</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76</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78</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Java version</a:t>
            </a:r>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79</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80</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81</a:t>
            </a:fld>
            <a:endParaRPr lang="en-US"/>
          </a:p>
        </p:txBody>
      </p:sp>
    </p:spTree>
    <p:extLst>
      <p:ext uri="{BB962C8B-B14F-4D97-AF65-F5344CB8AC3E}">
        <p14:creationId xmlns:p14="http://schemas.microsoft.com/office/powerpoint/2010/main" val="11462001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82</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The Black Box:</a:t>
            </a:r>
          </a:p>
          <a:p>
            <a:endParaRPr lang="en-US" dirty="0" smtClean="0"/>
          </a:p>
          <a:p>
            <a:r>
              <a:rPr lang="en-US" sz="1200" kern="1200" dirty="0" smtClean="0">
                <a:solidFill>
                  <a:schemeClr val="tx1"/>
                </a:solidFill>
                <a:effectLst/>
                <a:latin typeface="+mn-lt"/>
                <a:ea typeface="+mn-ea"/>
                <a:cs typeface="+mn-cs"/>
              </a:rPr>
              <a:t>This Testing is based on the specification of system or component.</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system is a "black box" whose behavior can only be determined by examining input / output data. The main task is to select input data for which the output does not match the expected.</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tester does not need to know the language in which the program is written and/or to delve into the essence of the code - and based on specification can identify many common errors. However, a deeper analysis of the program for black box testing is not available.</a:t>
            </a:r>
            <a:endParaRPr lang="en-US" dirty="0" smtClean="0"/>
          </a:p>
          <a:p>
            <a:endParaRPr lang="en-US" dirty="0" smtClean="0"/>
          </a:p>
          <a:p>
            <a:r>
              <a:rPr lang="en-US" dirty="0" smtClean="0"/>
              <a:t>The White</a:t>
            </a:r>
            <a:r>
              <a:rPr lang="en-US" baseline="0" dirty="0" smtClean="0"/>
              <a:t> Box:</a:t>
            </a:r>
          </a:p>
          <a:p>
            <a:endParaRPr lang="en-US" dirty="0" smtClean="0"/>
          </a:p>
          <a:p>
            <a:r>
              <a:rPr lang="en-US" sz="1200" kern="1200" dirty="0" smtClean="0">
                <a:solidFill>
                  <a:schemeClr val="tx1"/>
                </a:solidFill>
                <a:effectLst/>
                <a:latin typeface="+mn-lt"/>
                <a:ea typeface="+mn-ea"/>
                <a:cs typeface="+mn-cs"/>
              </a:rPr>
              <a:t>Creating tests based on the structure of the system and its implementation.</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Typically, this is used for small software components. It detects errors in the implementation of the component. It is easy to automate and reveals a lot of code errors but it has a drawback - it's difficult to use!</a:t>
            </a:r>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41</a:t>
            </a:fld>
            <a:endParaRPr lang="en-US"/>
          </a:p>
        </p:txBody>
      </p:sp>
    </p:spTree>
    <p:extLst>
      <p:ext uri="{BB962C8B-B14F-4D97-AF65-F5344CB8AC3E}">
        <p14:creationId xmlns:p14="http://schemas.microsoft.com/office/powerpoint/2010/main" val="30251869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83</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84</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85</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86</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87</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88</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89</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90</a:t>
            </a:fld>
            <a:endParaRPr lang="en-US"/>
          </a:p>
        </p:txBody>
      </p:sp>
    </p:spTree>
    <p:extLst>
      <p:ext uri="{BB962C8B-B14F-4D97-AF65-F5344CB8AC3E}">
        <p14:creationId xmlns:p14="http://schemas.microsoft.com/office/powerpoint/2010/main" val="8397594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https://dzone.com/articles/the-anatomy-of-good-unit-testing-with-examples-in </a:t>
            </a:r>
          </a:p>
          <a:p>
            <a:endParaRPr lang="en-US" dirty="0" smtClean="0"/>
          </a:p>
          <a:p>
            <a:r>
              <a:rPr lang="en-US" dirty="0" smtClean="0"/>
              <a:t>Here are some guidelines you can follow when writing unit tests:</a:t>
            </a:r>
          </a:p>
          <a:p>
            <a:r>
              <a:rPr lang="en-US" dirty="0" smtClean="0"/>
              <a:t>Keep the number of assertions per unit test to a minimum. A single unit test is testing one thing. Multiple assertions in a single test are fine, but if it’s logical to split the assertions into separate tests, then it’s best to do so.</a:t>
            </a:r>
          </a:p>
          <a:p>
            <a:endParaRPr lang="en-US" dirty="0" smtClean="0"/>
          </a:p>
          <a:p>
            <a:r>
              <a:rPr lang="en-US" dirty="0" smtClean="0"/>
              <a:t>Avoid assertion-less tests. These are tests that don’t contain any assertions (or verifications in the case of implementation tests), and are used to test that something works without throwing an exception.</a:t>
            </a:r>
          </a:p>
          <a:p>
            <a:endParaRPr lang="en-US" dirty="0" smtClean="0"/>
          </a:p>
          <a:p>
            <a:r>
              <a:rPr lang="en-US" dirty="0" smtClean="0"/>
              <a:t>Don’t repeat assertions that have been covered in existing tests. If a unit test asserts that a result is not null, or that a collection has exactly one item, then subsequent unit tests don’t need to repeat such assertions before asserting additional state.</a:t>
            </a:r>
          </a:p>
          <a:p>
            <a:endParaRPr lang="en-US" dirty="0" smtClean="0"/>
          </a:p>
          <a:p>
            <a:r>
              <a:rPr lang="en-US" dirty="0" smtClean="0"/>
              <a:t>Assertions should be situated in the unit tests proper, rather than pulled out into helper methods. If checking the state is a bit complicated and common across many tests, it’s good to write a helper method to check the state. It’s easy to then put the assertions within that helper method, though we find unit tests more readable if they contain the assertions which could check a </a:t>
            </a:r>
            <a:r>
              <a:rPr lang="en-US" dirty="0" err="1" smtClean="0"/>
              <a:t>boolean</a:t>
            </a:r>
            <a:r>
              <a:rPr lang="en-US" dirty="0" smtClean="0"/>
              <a:t> returned by the helper method.</a:t>
            </a:r>
          </a:p>
          <a:p>
            <a:endParaRPr lang="en-US" dirty="0" smtClean="0"/>
          </a:p>
          <a:p>
            <a:r>
              <a:rPr lang="en-US" dirty="0" smtClean="0"/>
              <a:t>The code for arrange, act and assert should be on their own lines, ideally with a new line between each. If you’re asserting that a method returns true, it can be tempting to perform that method call right inside the assert statement. I find unit tests clearer when these are kept separate.</a:t>
            </a:r>
          </a:p>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100</a:t>
            </a:fld>
            <a:endParaRPr lang="en-US"/>
          </a:p>
        </p:txBody>
      </p:sp>
    </p:spTree>
    <p:extLst>
      <p:ext uri="{BB962C8B-B14F-4D97-AF65-F5344CB8AC3E}">
        <p14:creationId xmlns:p14="http://schemas.microsoft.com/office/powerpoint/2010/main" val="27929996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https://dzone.com/articles/7-popular-unit-test-naming</a:t>
            </a:r>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102</a:t>
            </a:fld>
            <a:endParaRPr lang="en-US"/>
          </a:p>
        </p:txBody>
      </p:sp>
    </p:spTree>
    <p:extLst>
      <p:ext uri="{BB962C8B-B14F-4D97-AF65-F5344CB8AC3E}">
        <p14:creationId xmlns:p14="http://schemas.microsoft.com/office/powerpoint/2010/main" val="2792999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By the level of testing can be divided into unit (is testing individual classes, modules, forms), component (the same, but for the components), integration (checks teamwork tested individual modules and components), system (involved in checking a whole system), alpha (is testing an almost complete system in a lab), beta (open testing of an almost complete application)</a:t>
            </a:r>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42</a:t>
            </a:fld>
            <a:endParaRPr lang="en-US"/>
          </a:p>
        </p:txBody>
      </p:sp>
    </p:spTree>
    <p:extLst>
      <p:ext uri="{BB962C8B-B14F-4D97-AF65-F5344CB8AC3E}">
        <p14:creationId xmlns:p14="http://schemas.microsoft.com/office/powerpoint/2010/main" val="30251869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103</a:t>
            </a:fld>
            <a:endParaRPr lang="en-US"/>
          </a:p>
        </p:txBody>
      </p:sp>
    </p:spTree>
    <p:extLst>
      <p:ext uri="{BB962C8B-B14F-4D97-AF65-F5344CB8AC3E}">
        <p14:creationId xmlns:p14="http://schemas.microsoft.com/office/powerpoint/2010/main" val="27929996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104</a:t>
            </a:fld>
            <a:endParaRPr lang="en-US"/>
          </a:p>
        </p:txBody>
      </p:sp>
    </p:spTree>
    <p:extLst>
      <p:ext uri="{BB962C8B-B14F-4D97-AF65-F5344CB8AC3E}">
        <p14:creationId xmlns:p14="http://schemas.microsoft.com/office/powerpoint/2010/main" val="27929996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105</a:t>
            </a:fld>
            <a:endParaRPr lang="en-US"/>
          </a:p>
        </p:txBody>
      </p:sp>
    </p:spTree>
    <p:extLst>
      <p:ext uri="{BB962C8B-B14F-4D97-AF65-F5344CB8AC3E}">
        <p14:creationId xmlns:p14="http://schemas.microsoft.com/office/powerpoint/2010/main" val="27929996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106</a:t>
            </a:fld>
            <a:endParaRPr lang="en-US"/>
          </a:p>
        </p:txBody>
      </p:sp>
    </p:spTree>
    <p:extLst>
      <p:ext uri="{BB962C8B-B14F-4D97-AF65-F5344CB8AC3E}">
        <p14:creationId xmlns:p14="http://schemas.microsoft.com/office/powerpoint/2010/main" val="27929996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107</a:t>
            </a:fld>
            <a:endParaRPr lang="en-US"/>
          </a:p>
        </p:txBody>
      </p:sp>
    </p:spTree>
    <p:extLst>
      <p:ext uri="{BB962C8B-B14F-4D97-AF65-F5344CB8AC3E}">
        <p14:creationId xmlns:p14="http://schemas.microsoft.com/office/powerpoint/2010/main" val="27929996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108</a:t>
            </a:fld>
            <a:endParaRPr lang="en-US"/>
          </a:p>
        </p:txBody>
      </p:sp>
    </p:spTree>
    <p:extLst>
      <p:ext uri="{BB962C8B-B14F-4D97-AF65-F5344CB8AC3E}">
        <p14:creationId xmlns:p14="http://schemas.microsoft.com/office/powerpoint/2010/main" val="27929996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https://github.com/ghsukumar/SFDC_Best_Practices/wiki/F.I.R.S.T-Principles-of-Unit-Testing</a:t>
            </a:r>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110</a:t>
            </a:fld>
            <a:endParaRPr lang="en-US"/>
          </a:p>
        </p:txBody>
      </p:sp>
    </p:spTree>
    <p:extLst>
      <p:ext uri="{BB962C8B-B14F-4D97-AF65-F5344CB8AC3E}">
        <p14:creationId xmlns:p14="http://schemas.microsoft.com/office/powerpoint/2010/main" val="27929996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https://pragprog.com/magazines/2012-01/unit-tests-are-first</a:t>
            </a:r>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111</a:t>
            </a:fld>
            <a:endParaRPr lang="en-US"/>
          </a:p>
        </p:txBody>
      </p:sp>
    </p:spTree>
    <p:extLst>
      <p:ext uri="{BB962C8B-B14F-4D97-AF65-F5344CB8AC3E}">
        <p14:creationId xmlns:p14="http://schemas.microsoft.com/office/powerpoint/2010/main" val="27929996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a:t>
            </a:r>
            <a:r>
              <a:rPr lang="en-US" baseline="0" dirty="0" smtClean="0"/>
              <a:t> with students this sample code. In this code you can see two tests which shared variable. Not guarantee that first run test with name NotIsolated1 and them – test NotIsolated2</a:t>
            </a:r>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112</a:t>
            </a:fld>
            <a:endParaRPr lang="en-US"/>
          </a:p>
        </p:txBody>
      </p:sp>
    </p:spTree>
    <p:extLst>
      <p:ext uri="{BB962C8B-B14F-4D97-AF65-F5344CB8AC3E}">
        <p14:creationId xmlns:p14="http://schemas.microsoft.com/office/powerpoint/2010/main" val="27929996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https://github.com/ghsukumar/SFDC_Best_Practices/wiki/F.I.R.S.T-Principles-of-Unit-Testing</a:t>
            </a:r>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113</a:t>
            </a:fld>
            <a:endParaRPr lang="en-US"/>
          </a:p>
        </p:txBody>
      </p:sp>
    </p:spTree>
    <p:extLst>
      <p:ext uri="{BB962C8B-B14F-4D97-AF65-F5344CB8AC3E}">
        <p14:creationId xmlns:p14="http://schemas.microsoft.com/office/powerpoint/2010/main" val="2792999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And the last classification is based on the properties of the testing object.</a:t>
            </a:r>
          </a:p>
          <a:p>
            <a:r>
              <a:rPr lang="en-US" dirty="0" smtClean="0"/>
              <a:t>Testing of interfaces (usability), testing of system performance (how the system behaves under high loads), reliability testing (how it behaves in case of failures), and compatibility testing (how it behaves with other programs and various equipment).</a:t>
            </a:r>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43</a:t>
            </a:fld>
            <a:endParaRPr lang="en-US"/>
          </a:p>
        </p:txBody>
      </p:sp>
    </p:spTree>
    <p:extLst>
      <p:ext uri="{BB962C8B-B14F-4D97-AF65-F5344CB8AC3E}">
        <p14:creationId xmlns:p14="http://schemas.microsoft.com/office/powerpoint/2010/main" val="30251869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https://github.com/ghsukumar/SFDC_Best_Practices/wiki/F.I.R.S.T-Principles-of-Unit-Testing</a:t>
            </a:r>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114</a:t>
            </a:fld>
            <a:endParaRPr lang="en-US"/>
          </a:p>
        </p:txBody>
      </p:sp>
    </p:spTree>
    <p:extLst>
      <p:ext uri="{BB962C8B-B14F-4D97-AF65-F5344CB8AC3E}">
        <p14:creationId xmlns:p14="http://schemas.microsoft.com/office/powerpoint/2010/main" val="279299964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https://github.com/ghsukumar/SFDC_Best_Practices/wiki/F.I.R.S.T-Principles-of-Unit-Testing</a:t>
            </a:r>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115</a:t>
            </a:fld>
            <a:endParaRPr lang="en-US"/>
          </a:p>
        </p:txBody>
      </p:sp>
    </p:spTree>
    <p:extLst>
      <p:ext uri="{BB962C8B-B14F-4D97-AF65-F5344CB8AC3E}">
        <p14:creationId xmlns:p14="http://schemas.microsoft.com/office/powerpoint/2010/main" val="27929996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The </a:t>
            </a:r>
            <a:r>
              <a:rPr lang="en-US" sz="1200" b="0" i="0" u="none" strike="noStrike" kern="1200" dirty="0" err="1" smtClean="0">
                <a:solidFill>
                  <a:schemeClr val="tx1"/>
                </a:solidFill>
                <a:effectLst/>
                <a:latin typeface="+mn-lt"/>
                <a:ea typeface="+mn-ea"/>
                <a:cs typeface="+mn-cs"/>
              </a:rPr>
              <a:t>ExtendAlu</a:t>
            </a:r>
            <a:r>
              <a:rPr lang="en-US" sz="1200" b="0" i="0" u="none" strike="noStrike" kern="1200" dirty="0" smtClean="0">
                <a:solidFill>
                  <a:schemeClr val="tx1"/>
                </a:solidFill>
                <a:effectLst/>
                <a:latin typeface="+mn-lt"/>
                <a:ea typeface="+mn-ea"/>
                <a:cs typeface="+mn-cs"/>
              </a:rPr>
              <a:t> class should test all methods, including base class methods, because the subclass is a new class in which the methods of the base class can be overloaded, which will require additional testing of the methods of the base class</a:t>
            </a:r>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117</a:t>
            </a:fld>
            <a:endParaRPr lang="en-US"/>
          </a:p>
        </p:txBody>
      </p:sp>
    </p:spTree>
    <p:extLst>
      <p:ext uri="{BB962C8B-B14F-4D97-AF65-F5344CB8AC3E}">
        <p14:creationId xmlns:p14="http://schemas.microsoft.com/office/powerpoint/2010/main" val="27929996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119</a:t>
            </a:fld>
            <a:endParaRPr lang="en-US"/>
          </a:p>
        </p:txBody>
      </p:sp>
    </p:spTree>
    <p:extLst>
      <p:ext uri="{BB962C8B-B14F-4D97-AF65-F5344CB8AC3E}">
        <p14:creationId xmlns:p14="http://schemas.microsoft.com/office/powerpoint/2010/main" val="27929996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120</a:t>
            </a:fld>
            <a:endParaRPr lang="en-US"/>
          </a:p>
        </p:txBody>
      </p:sp>
    </p:spTree>
    <p:extLst>
      <p:ext uri="{BB962C8B-B14F-4D97-AF65-F5344CB8AC3E}">
        <p14:creationId xmlns:p14="http://schemas.microsoft.com/office/powerpoint/2010/main" val="279299964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for detail:</a:t>
            </a:r>
            <a:r>
              <a:rPr lang="en-US" baseline="0" dirty="0" smtClean="0"/>
              <a:t> </a:t>
            </a:r>
            <a:r>
              <a:rPr lang="en-US" dirty="0" smtClean="0"/>
              <a:t>https://danlimerick.wordpress.com/2012/04/25/tdd-when-up-to-your-neck-in-legacy-code/</a:t>
            </a:r>
          </a:p>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121</a:t>
            </a:fld>
            <a:endParaRPr lang="en-US"/>
          </a:p>
        </p:txBody>
      </p:sp>
    </p:spTree>
    <p:extLst>
      <p:ext uri="{BB962C8B-B14F-4D97-AF65-F5344CB8AC3E}">
        <p14:creationId xmlns:p14="http://schemas.microsoft.com/office/powerpoint/2010/main" val="279299964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for </a:t>
            </a:r>
            <a:r>
              <a:rPr lang="en-US" dirty="0" err="1" smtClean="0"/>
              <a:t>detail:https</a:t>
            </a:r>
            <a:r>
              <a:rPr lang="en-US" dirty="0" smtClean="0"/>
              <a:t>://danlimerick.wordpress.com/2012/04/25/</a:t>
            </a:r>
            <a:r>
              <a:rPr lang="en-US" dirty="0" err="1" smtClean="0"/>
              <a:t>tdd</a:t>
            </a:r>
            <a:r>
              <a:rPr lang="en-US" dirty="0" smtClean="0"/>
              <a:t>-when-up-to-your-neck-in-legacy-code/</a:t>
            </a:r>
          </a:p>
          <a:p>
            <a:endParaRPr lang="ru-RU" dirty="0"/>
          </a:p>
        </p:txBody>
      </p:sp>
      <p:sp>
        <p:nvSpPr>
          <p:cNvPr id="4" name="Slide Number Placeholder 3"/>
          <p:cNvSpPr>
            <a:spLocks noGrp="1"/>
          </p:cNvSpPr>
          <p:nvPr>
            <p:ph type="sldNum" sz="quarter" idx="10"/>
          </p:nvPr>
        </p:nvSpPr>
        <p:spPr/>
        <p:txBody>
          <a:bodyPr/>
          <a:lstStyle/>
          <a:p>
            <a:fld id="{76ED2E95-4C11-46F7-A5BC-C2D57DB286F4}" type="slidenum">
              <a:rPr lang="en-US" smtClean="0"/>
              <a:t>122</a:t>
            </a:fld>
            <a:endParaRPr lang="en-US"/>
          </a:p>
        </p:txBody>
      </p:sp>
    </p:spTree>
    <p:extLst>
      <p:ext uri="{BB962C8B-B14F-4D97-AF65-F5344CB8AC3E}">
        <p14:creationId xmlns:p14="http://schemas.microsoft.com/office/powerpoint/2010/main" val="279299964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https://www.slideshare.net/jirikiml/test-Anti-patterns</a:t>
            </a:r>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187</a:t>
            </a:fld>
            <a:endParaRPr lang="en-US"/>
          </a:p>
        </p:txBody>
      </p:sp>
    </p:spTree>
    <p:extLst>
      <p:ext uri="{BB962C8B-B14F-4D97-AF65-F5344CB8AC3E}">
        <p14:creationId xmlns:p14="http://schemas.microsoft.com/office/powerpoint/2010/main" val="28678834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188</a:t>
            </a:fld>
            <a:endParaRPr lang="en-US"/>
          </a:p>
        </p:txBody>
      </p:sp>
    </p:spTree>
    <p:extLst>
      <p:ext uri="{BB962C8B-B14F-4D97-AF65-F5344CB8AC3E}">
        <p14:creationId xmlns:p14="http://schemas.microsoft.com/office/powerpoint/2010/main" val="286788341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189</a:t>
            </a:fld>
            <a:endParaRPr lang="en-US"/>
          </a:p>
        </p:txBody>
      </p:sp>
    </p:spTree>
    <p:extLst>
      <p:ext uri="{BB962C8B-B14F-4D97-AF65-F5344CB8AC3E}">
        <p14:creationId xmlns:p14="http://schemas.microsoft.com/office/powerpoint/2010/main" val="2867883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45</a:t>
            </a:fld>
            <a:endParaRPr lang="en-US"/>
          </a:p>
        </p:txBody>
      </p:sp>
    </p:spTree>
    <p:extLst>
      <p:ext uri="{BB962C8B-B14F-4D97-AF65-F5344CB8AC3E}">
        <p14:creationId xmlns:p14="http://schemas.microsoft.com/office/powerpoint/2010/main" val="302518696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https://www.slideshare.net/jirikiml/test-Anti-patterns</a:t>
            </a:r>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190</a:t>
            </a:fld>
            <a:endParaRPr lang="en-US"/>
          </a:p>
        </p:txBody>
      </p:sp>
    </p:spTree>
    <p:extLst>
      <p:ext uri="{BB962C8B-B14F-4D97-AF65-F5344CB8AC3E}">
        <p14:creationId xmlns:p14="http://schemas.microsoft.com/office/powerpoint/2010/main" val="286788341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https://www.slideshare.net/jirikiml/test-Anti-patterns</a:t>
            </a:r>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191</a:t>
            </a:fld>
            <a:endParaRPr lang="en-US"/>
          </a:p>
        </p:txBody>
      </p:sp>
    </p:spTree>
    <p:extLst>
      <p:ext uri="{BB962C8B-B14F-4D97-AF65-F5344CB8AC3E}">
        <p14:creationId xmlns:p14="http://schemas.microsoft.com/office/powerpoint/2010/main" val="286788341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https://www.slideshare.net/jirikiml/test-Anti-patterns</a:t>
            </a:r>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192</a:t>
            </a:fld>
            <a:endParaRPr lang="en-US"/>
          </a:p>
        </p:txBody>
      </p:sp>
    </p:spTree>
    <p:extLst>
      <p:ext uri="{BB962C8B-B14F-4D97-AF65-F5344CB8AC3E}">
        <p14:creationId xmlns:p14="http://schemas.microsoft.com/office/powerpoint/2010/main" val="286788341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https://www.slideshare.net/jirikiml/test-Anti-patterns</a:t>
            </a:r>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193</a:t>
            </a:fld>
            <a:endParaRPr lang="en-US"/>
          </a:p>
        </p:txBody>
      </p:sp>
    </p:spTree>
    <p:extLst>
      <p:ext uri="{BB962C8B-B14F-4D97-AF65-F5344CB8AC3E}">
        <p14:creationId xmlns:p14="http://schemas.microsoft.com/office/powerpoint/2010/main" val="286788341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https://www.slideshare.net/jirikiml/test-Anti-patterns</a:t>
            </a:r>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194</a:t>
            </a:fld>
            <a:endParaRPr lang="en-US"/>
          </a:p>
        </p:txBody>
      </p:sp>
    </p:spTree>
    <p:extLst>
      <p:ext uri="{BB962C8B-B14F-4D97-AF65-F5344CB8AC3E}">
        <p14:creationId xmlns:p14="http://schemas.microsoft.com/office/powerpoint/2010/main" val="286788341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https://www.slideshare.net/jirikiml/test-Anti-patterns</a:t>
            </a:r>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195</a:t>
            </a:fld>
            <a:endParaRPr lang="en-US"/>
          </a:p>
        </p:txBody>
      </p:sp>
    </p:spTree>
    <p:extLst>
      <p:ext uri="{BB962C8B-B14F-4D97-AF65-F5344CB8AC3E}">
        <p14:creationId xmlns:p14="http://schemas.microsoft.com/office/powerpoint/2010/main" val="286788341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https://www.slideshare.net/jirikiml/test-Anti-patterns</a:t>
            </a:r>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196</a:t>
            </a:fld>
            <a:endParaRPr lang="en-US"/>
          </a:p>
        </p:txBody>
      </p:sp>
    </p:spTree>
    <p:extLst>
      <p:ext uri="{BB962C8B-B14F-4D97-AF65-F5344CB8AC3E}">
        <p14:creationId xmlns:p14="http://schemas.microsoft.com/office/powerpoint/2010/main" val="2867883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46</a:t>
            </a:fld>
            <a:endParaRPr lang="en-US"/>
          </a:p>
        </p:txBody>
      </p:sp>
    </p:spTree>
    <p:extLst>
      <p:ext uri="{BB962C8B-B14F-4D97-AF65-F5344CB8AC3E}">
        <p14:creationId xmlns:p14="http://schemas.microsoft.com/office/powerpoint/2010/main" val="3025186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47</a:t>
            </a:fld>
            <a:endParaRPr lang="en-US"/>
          </a:p>
        </p:txBody>
      </p:sp>
    </p:spTree>
    <p:extLst>
      <p:ext uri="{BB962C8B-B14F-4D97-AF65-F5344CB8AC3E}">
        <p14:creationId xmlns:p14="http://schemas.microsoft.com/office/powerpoint/2010/main" val="3025186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76ED2E95-4C11-46F7-A5BC-C2D57DB286F4}" type="slidenum">
              <a:rPr lang="en-US" smtClean="0"/>
              <a:t>48</a:t>
            </a:fld>
            <a:endParaRPr lang="en-US"/>
          </a:p>
        </p:txBody>
      </p:sp>
    </p:spTree>
    <p:extLst>
      <p:ext uri="{BB962C8B-B14F-4D97-AF65-F5344CB8AC3E}">
        <p14:creationId xmlns:p14="http://schemas.microsoft.com/office/powerpoint/2010/main" val="30251869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12.emf"/></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55" y="0"/>
            <a:ext cx="9141291" cy="5143500"/>
          </a:xfrm>
          <a:prstGeom prst="rect">
            <a:avLst/>
          </a:prstGeom>
        </p:spPr>
      </p:pic>
      <p:grpSp>
        <p:nvGrpSpPr>
          <p:cNvPr id="54" name="Group 19"/>
          <p:cNvGrpSpPr>
            <a:grpSpLocks noChangeAspect="1"/>
          </p:cNvGrpSpPr>
          <p:nvPr userDrawn="1"/>
        </p:nvGrpSpPr>
        <p:grpSpPr bwMode="auto">
          <a:xfrm>
            <a:off x="8176860" y="4339892"/>
            <a:ext cx="438164" cy="423513"/>
            <a:chOff x="2074" y="843"/>
            <a:chExt cx="1615" cy="1561"/>
          </a:xfrm>
        </p:grpSpPr>
        <p:sp>
          <p:nvSpPr>
            <p:cNvPr id="55" name="Freeform 20"/>
            <p:cNvSpPr>
              <a:spLocks noEditPoints="1"/>
            </p:cNvSpPr>
            <p:nvPr userDrawn="1"/>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1"/>
            <p:cNvSpPr>
              <a:spLocks/>
            </p:cNvSpPr>
            <p:nvPr userDrawn="1"/>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22"/>
            <p:cNvSpPr>
              <a:spLocks/>
            </p:cNvSpPr>
            <p:nvPr userDrawn="1"/>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23"/>
            <p:cNvSpPr>
              <a:spLocks/>
            </p:cNvSpPr>
            <p:nvPr userDrawn="1"/>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24"/>
            <p:cNvSpPr>
              <a:spLocks/>
            </p:cNvSpPr>
            <p:nvPr userDrawn="1"/>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25"/>
            <p:cNvSpPr>
              <a:spLocks/>
            </p:cNvSpPr>
            <p:nvPr userDrawn="1"/>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26"/>
            <p:cNvSpPr>
              <a:spLocks noEditPoints="1"/>
            </p:cNvSpPr>
            <p:nvPr userDrawn="1"/>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27"/>
            <p:cNvSpPr>
              <a:spLocks noEditPoints="1"/>
            </p:cNvSpPr>
            <p:nvPr userDrawn="1"/>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28"/>
            <p:cNvSpPr>
              <a:spLocks/>
            </p:cNvSpPr>
            <p:nvPr userDrawn="1"/>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29"/>
            <p:cNvSpPr>
              <a:spLocks/>
            </p:cNvSpPr>
            <p:nvPr userDrawn="1"/>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30"/>
            <p:cNvSpPr>
              <a:spLocks/>
            </p:cNvSpPr>
            <p:nvPr userDrawn="1"/>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31"/>
            <p:cNvSpPr>
              <a:spLocks/>
            </p:cNvSpPr>
            <p:nvPr userDrawn="1"/>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 name="Tytuł 2"/>
          <p:cNvSpPr>
            <a:spLocks noGrp="1"/>
          </p:cNvSpPr>
          <p:nvPr>
            <p:ph type="title" hasCustomPrompt="1"/>
          </p:nvPr>
        </p:nvSpPr>
        <p:spPr>
          <a:xfrm>
            <a:off x="581925" y="2225555"/>
            <a:ext cx="3644336" cy="376967"/>
          </a:xfrm>
        </p:spPr>
        <p:txBody>
          <a:bodyPr/>
          <a:lstStyle>
            <a:lvl1pPr>
              <a:defRPr sz="2800" b="0" baseline="0">
                <a:solidFill>
                  <a:schemeClr val="bg1"/>
                </a:solidFill>
              </a:defRPr>
            </a:lvl1pPr>
          </a:lstStyle>
          <a:p>
            <a:r>
              <a:rPr lang="en-US" dirty="0" smtClean="0"/>
              <a:t>TRAINING CODE</a:t>
            </a:r>
            <a:endParaRPr lang="pl-PL" dirty="0"/>
          </a:p>
        </p:txBody>
      </p:sp>
      <p:sp>
        <p:nvSpPr>
          <p:cNvPr id="5" name="Symbol zastępczy tekstu 4"/>
          <p:cNvSpPr>
            <a:spLocks noGrp="1"/>
          </p:cNvSpPr>
          <p:nvPr>
            <p:ph type="body" sz="quarter" idx="10" hasCustomPrompt="1"/>
          </p:nvPr>
        </p:nvSpPr>
        <p:spPr>
          <a:xfrm>
            <a:off x="581925" y="3087450"/>
            <a:ext cx="3644336" cy="630622"/>
          </a:xfrm>
        </p:spPr>
        <p:txBody>
          <a:bodyPr>
            <a:normAutofit/>
          </a:bodyPr>
          <a:lstStyle>
            <a:lvl1pPr marL="0" indent="0">
              <a:lnSpc>
                <a:spcPct val="130000"/>
              </a:lnSpc>
              <a:spcBef>
                <a:spcPts val="300"/>
              </a:spcBef>
              <a:spcAft>
                <a:spcPts val="300"/>
              </a:spcAft>
              <a:buNone/>
              <a:defRPr sz="2100" baseline="0">
                <a:solidFill>
                  <a:schemeClr val="bg1"/>
                </a:solidFill>
              </a:defRPr>
            </a:lvl1pPr>
          </a:lstStyle>
          <a:p>
            <a:pPr lvl="0"/>
            <a:r>
              <a:rPr lang="pl-PL" dirty="0" smtClean="0"/>
              <a:t>Edit </a:t>
            </a:r>
            <a:r>
              <a:rPr lang="pl-PL" dirty="0" err="1" smtClean="0"/>
              <a:t>Text</a:t>
            </a:r>
            <a:r>
              <a:rPr lang="pl-PL" dirty="0" smtClean="0"/>
              <a:t> </a:t>
            </a:r>
          </a:p>
        </p:txBody>
      </p:sp>
      <p:sp>
        <p:nvSpPr>
          <p:cNvPr id="62" name="Symbol zastępczy tekstu 4"/>
          <p:cNvSpPr>
            <a:spLocks noGrp="1"/>
          </p:cNvSpPr>
          <p:nvPr>
            <p:ph type="body" sz="quarter" idx="11" hasCustomPrompt="1"/>
          </p:nvPr>
        </p:nvSpPr>
        <p:spPr>
          <a:xfrm>
            <a:off x="581925" y="2657475"/>
            <a:ext cx="3644336" cy="387234"/>
          </a:xfrm>
        </p:spPr>
        <p:txBody>
          <a:bodyPr anchor="ctr">
            <a:noAutofit/>
          </a:bodyPr>
          <a:lstStyle>
            <a:lvl1pPr marL="0" indent="0">
              <a:buNone/>
              <a:defRPr sz="2800" b="1">
                <a:solidFill>
                  <a:schemeClr val="bg1"/>
                </a:solidFill>
                <a:latin typeface="Arial Black" panose="020B0A04020102020204" pitchFamily="34" charset="0"/>
              </a:defRPr>
            </a:lvl1pPr>
          </a:lstStyle>
          <a:p>
            <a:pPr lvl="0"/>
            <a:r>
              <a:rPr lang="en-US" dirty="0" smtClean="0"/>
              <a:t>TRAINING NAME</a:t>
            </a:r>
            <a:endParaRPr lang="pl-PL" dirty="0" smtClean="0"/>
          </a:p>
        </p:txBody>
      </p:sp>
      <p:pic>
        <p:nvPicPr>
          <p:cNvPr id="60" name="Рисунок 17"/>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622078" y="4344535"/>
            <a:ext cx="1425918" cy="430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574942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Brake 5">
    <p:spTree>
      <p:nvGrpSpPr>
        <p:cNvPr id="1" name=""/>
        <p:cNvGrpSpPr/>
        <p:nvPr/>
      </p:nvGrpSpPr>
      <p:grpSpPr>
        <a:xfrm>
          <a:off x="0" y="0"/>
          <a:ext cx="0" cy="0"/>
          <a:chOff x="0" y="0"/>
          <a:chExt cx="0" cy="0"/>
        </a:xfrm>
      </p:grpSpPr>
      <p:sp>
        <p:nvSpPr>
          <p:cNvPr id="6" name="Rectangle 5"/>
          <p:cNvSpPr/>
          <p:nvPr userDrawn="1"/>
        </p:nvSpPr>
        <p:spPr>
          <a:xfrm>
            <a:off x="-778" y="0"/>
            <a:ext cx="9144778" cy="5147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ln>
                  <a:noFill/>
                </a:ln>
              </a:rPr>
              <a:t>-Enter the master slide </a:t>
            </a:r>
            <a:br>
              <a:rPr lang="pl-PL" dirty="0" smtClean="0">
                <a:ln>
                  <a:noFill/>
                </a:ln>
              </a:rPr>
            </a:br>
            <a:r>
              <a:rPr lang="pl-PL" sz="1050" dirty="0" smtClean="0">
                <a:ln>
                  <a:noFill/>
                </a:ln>
              </a:rPr>
              <a:t>(View =&gt;</a:t>
            </a:r>
            <a:r>
              <a:rPr lang="pl-PL" sz="1050" baseline="0" dirty="0" smtClean="0">
                <a:ln>
                  <a:noFill/>
                </a:ln>
              </a:rPr>
              <a:t> Master Slide)</a:t>
            </a:r>
            <a:r>
              <a:rPr lang="pl-PL" sz="1050" dirty="0" smtClean="0">
                <a:ln>
                  <a:noFill/>
                </a:ln>
              </a:rPr>
              <a:t/>
            </a:r>
            <a:br>
              <a:rPr lang="pl-PL" sz="1050" dirty="0" smtClean="0">
                <a:ln>
                  <a:noFill/>
                </a:ln>
              </a:rPr>
            </a:br>
            <a:r>
              <a:rPr lang="pl-PL" dirty="0" smtClean="0">
                <a:ln>
                  <a:noFill/>
                </a:ln>
              </a:rPr>
              <a:t>-</a:t>
            </a:r>
            <a:r>
              <a:rPr lang="en-US" dirty="0" smtClean="0">
                <a:ln>
                  <a:noFill/>
                </a:ln>
              </a:rPr>
              <a:t>Place your image here</a:t>
            </a:r>
          </a:p>
          <a:p>
            <a:pPr algn="ctr"/>
            <a:r>
              <a:rPr lang="en-US" sz="1050" dirty="0" smtClean="0">
                <a:ln>
                  <a:noFill/>
                </a:ln>
              </a:rPr>
              <a:t>(“send to back”)</a:t>
            </a:r>
            <a:endParaRPr lang="en-US" sz="1050" dirty="0">
              <a:ln>
                <a:noFill/>
              </a:ln>
            </a:endParaRPr>
          </a:p>
        </p:txBody>
      </p:sp>
      <p:grpSp>
        <p:nvGrpSpPr>
          <p:cNvPr id="3" name="Group 2"/>
          <p:cNvGrpSpPr/>
          <p:nvPr userDrawn="1"/>
        </p:nvGrpSpPr>
        <p:grpSpPr>
          <a:xfrm>
            <a:off x="-778" y="0"/>
            <a:ext cx="9152870" cy="5147402"/>
            <a:chOff x="-778" y="0"/>
            <a:chExt cx="9152870" cy="5147402"/>
          </a:xfrm>
        </p:grpSpPr>
        <p:sp>
          <p:nvSpPr>
            <p:cNvPr id="5" name="Rectangle 1"/>
            <p:cNvSpPr/>
            <p:nvPr userDrawn="1"/>
          </p:nvSpPr>
          <p:spPr>
            <a:xfrm rot="10800000">
              <a:off x="-778" y="3893137"/>
              <a:ext cx="9152870" cy="1254265"/>
            </a:xfrm>
            <a:custGeom>
              <a:avLst/>
              <a:gdLst>
                <a:gd name="connsiteX0" fmla="*/ 0 w 9144000"/>
                <a:gd name="connsiteY0" fmla="*/ 0 h 1246173"/>
                <a:gd name="connsiteX1" fmla="*/ 9144000 w 9144000"/>
                <a:gd name="connsiteY1" fmla="*/ 0 h 1246173"/>
                <a:gd name="connsiteX2" fmla="*/ 9144000 w 9144000"/>
                <a:gd name="connsiteY2" fmla="*/ 1246173 h 1246173"/>
                <a:gd name="connsiteX3" fmla="*/ 0 w 9144000"/>
                <a:gd name="connsiteY3" fmla="*/ 1246173 h 1246173"/>
                <a:gd name="connsiteX4" fmla="*/ 0 w 9144000"/>
                <a:gd name="connsiteY4" fmla="*/ 0 h 1246173"/>
                <a:gd name="connsiteX0" fmla="*/ 0 w 9144000"/>
                <a:gd name="connsiteY0" fmla="*/ 0 h 1246173"/>
                <a:gd name="connsiteX1" fmla="*/ 9144000 w 9144000"/>
                <a:gd name="connsiteY1" fmla="*/ 0 h 1246173"/>
                <a:gd name="connsiteX2" fmla="*/ 9144000 w 9144000"/>
                <a:gd name="connsiteY2" fmla="*/ 1246173 h 1246173"/>
                <a:gd name="connsiteX3" fmla="*/ 8092 w 9144000"/>
                <a:gd name="connsiteY3" fmla="*/ 1092425 h 1246173"/>
                <a:gd name="connsiteX4" fmla="*/ 0 w 9144000"/>
                <a:gd name="connsiteY4" fmla="*/ 0 h 1246173"/>
                <a:gd name="connsiteX0" fmla="*/ 778 w 9144778"/>
                <a:gd name="connsiteY0" fmla="*/ 0 h 1254265"/>
                <a:gd name="connsiteX1" fmla="*/ 9144778 w 9144778"/>
                <a:gd name="connsiteY1" fmla="*/ 0 h 1254265"/>
                <a:gd name="connsiteX2" fmla="*/ 9144778 w 9144778"/>
                <a:gd name="connsiteY2" fmla="*/ 1246173 h 1254265"/>
                <a:gd name="connsiteX3" fmla="*/ 778 w 9144778"/>
                <a:gd name="connsiteY3" fmla="*/ 1254265 h 1254265"/>
                <a:gd name="connsiteX4" fmla="*/ 778 w 9144778"/>
                <a:gd name="connsiteY4" fmla="*/ 0 h 1254265"/>
                <a:gd name="connsiteX0" fmla="*/ 778 w 9144778"/>
                <a:gd name="connsiteY0" fmla="*/ 0 h 1254265"/>
                <a:gd name="connsiteX1" fmla="*/ 9144778 w 9144778"/>
                <a:gd name="connsiteY1" fmla="*/ 0 h 1254265"/>
                <a:gd name="connsiteX2" fmla="*/ 9144778 w 9144778"/>
                <a:gd name="connsiteY2" fmla="*/ 946768 h 1254265"/>
                <a:gd name="connsiteX3" fmla="*/ 778 w 9144778"/>
                <a:gd name="connsiteY3" fmla="*/ 1254265 h 1254265"/>
                <a:gd name="connsiteX4" fmla="*/ 778 w 9144778"/>
                <a:gd name="connsiteY4" fmla="*/ 0 h 1254265"/>
                <a:gd name="connsiteX0" fmla="*/ 778 w 9144778"/>
                <a:gd name="connsiteY0" fmla="*/ 0 h 1254265"/>
                <a:gd name="connsiteX1" fmla="*/ 9144778 w 9144778"/>
                <a:gd name="connsiteY1" fmla="*/ 0 h 1254265"/>
                <a:gd name="connsiteX2" fmla="*/ 9144778 w 9144778"/>
                <a:gd name="connsiteY2" fmla="*/ 809203 h 1254265"/>
                <a:gd name="connsiteX3" fmla="*/ 778 w 9144778"/>
                <a:gd name="connsiteY3" fmla="*/ 1254265 h 1254265"/>
                <a:gd name="connsiteX4" fmla="*/ 778 w 9144778"/>
                <a:gd name="connsiteY4" fmla="*/ 0 h 1254265"/>
                <a:gd name="connsiteX0" fmla="*/ 778 w 9152870"/>
                <a:gd name="connsiteY0" fmla="*/ 0 h 1254265"/>
                <a:gd name="connsiteX1" fmla="*/ 9144778 w 9152870"/>
                <a:gd name="connsiteY1" fmla="*/ 0 h 1254265"/>
                <a:gd name="connsiteX2" fmla="*/ 9152870 w 9152870"/>
                <a:gd name="connsiteY2" fmla="*/ 922492 h 1254265"/>
                <a:gd name="connsiteX3" fmla="*/ 778 w 9152870"/>
                <a:gd name="connsiteY3" fmla="*/ 1254265 h 1254265"/>
                <a:gd name="connsiteX4" fmla="*/ 778 w 9152870"/>
                <a:gd name="connsiteY4" fmla="*/ 0 h 1254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2870" h="1254265">
                  <a:moveTo>
                    <a:pt x="778" y="0"/>
                  </a:moveTo>
                  <a:lnTo>
                    <a:pt x="9144778" y="0"/>
                  </a:lnTo>
                  <a:cubicBezTo>
                    <a:pt x="9147475" y="307497"/>
                    <a:pt x="9150173" y="614995"/>
                    <a:pt x="9152870" y="922492"/>
                  </a:cubicBezTo>
                  <a:lnTo>
                    <a:pt x="778" y="1254265"/>
                  </a:lnTo>
                  <a:cubicBezTo>
                    <a:pt x="-1919" y="890123"/>
                    <a:pt x="3475" y="364142"/>
                    <a:pt x="77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 name="Rectangle 1"/>
            <p:cNvSpPr/>
            <p:nvPr userDrawn="1"/>
          </p:nvSpPr>
          <p:spPr>
            <a:xfrm>
              <a:off x="-778" y="0"/>
              <a:ext cx="9152870" cy="1254265"/>
            </a:xfrm>
            <a:custGeom>
              <a:avLst/>
              <a:gdLst>
                <a:gd name="connsiteX0" fmla="*/ 0 w 9144000"/>
                <a:gd name="connsiteY0" fmla="*/ 0 h 1246173"/>
                <a:gd name="connsiteX1" fmla="*/ 9144000 w 9144000"/>
                <a:gd name="connsiteY1" fmla="*/ 0 h 1246173"/>
                <a:gd name="connsiteX2" fmla="*/ 9144000 w 9144000"/>
                <a:gd name="connsiteY2" fmla="*/ 1246173 h 1246173"/>
                <a:gd name="connsiteX3" fmla="*/ 0 w 9144000"/>
                <a:gd name="connsiteY3" fmla="*/ 1246173 h 1246173"/>
                <a:gd name="connsiteX4" fmla="*/ 0 w 9144000"/>
                <a:gd name="connsiteY4" fmla="*/ 0 h 1246173"/>
                <a:gd name="connsiteX0" fmla="*/ 0 w 9144000"/>
                <a:gd name="connsiteY0" fmla="*/ 0 h 1246173"/>
                <a:gd name="connsiteX1" fmla="*/ 9144000 w 9144000"/>
                <a:gd name="connsiteY1" fmla="*/ 0 h 1246173"/>
                <a:gd name="connsiteX2" fmla="*/ 9144000 w 9144000"/>
                <a:gd name="connsiteY2" fmla="*/ 1246173 h 1246173"/>
                <a:gd name="connsiteX3" fmla="*/ 8092 w 9144000"/>
                <a:gd name="connsiteY3" fmla="*/ 1092425 h 1246173"/>
                <a:gd name="connsiteX4" fmla="*/ 0 w 9144000"/>
                <a:gd name="connsiteY4" fmla="*/ 0 h 1246173"/>
                <a:gd name="connsiteX0" fmla="*/ 778 w 9144778"/>
                <a:gd name="connsiteY0" fmla="*/ 0 h 1254265"/>
                <a:gd name="connsiteX1" fmla="*/ 9144778 w 9144778"/>
                <a:gd name="connsiteY1" fmla="*/ 0 h 1254265"/>
                <a:gd name="connsiteX2" fmla="*/ 9144778 w 9144778"/>
                <a:gd name="connsiteY2" fmla="*/ 1246173 h 1254265"/>
                <a:gd name="connsiteX3" fmla="*/ 778 w 9144778"/>
                <a:gd name="connsiteY3" fmla="*/ 1254265 h 1254265"/>
                <a:gd name="connsiteX4" fmla="*/ 778 w 9144778"/>
                <a:gd name="connsiteY4" fmla="*/ 0 h 1254265"/>
                <a:gd name="connsiteX0" fmla="*/ 778 w 9144778"/>
                <a:gd name="connsiteY0" fmla="*/ 0 h 1254265"/>
                <a:gd name="connsiteX1" fmla="*/ 9144778 w 9144778"/>
                <a:gd name="connsiteY1" fmla="*/ 0 h 1254265"/>
                <a:gd name="connsiteX2" fmla="*/ 9144778 w 9144778"/>
                <a:gd name="connsiteY2" fmla="*/ 946768 h 1254265"/>
                <a:gd name="connsiteX3" fmla="*/ 778 w 9144778"/>
                <a:gd name="connsiteY3" fmla="*/ 1254265 h 1254265"/>
                <a:gd name="connsiteX4" fmla="*/ 778 w 9144778"/>
                <a:gd name="connsiteY4" fmla="*/ 0 h 1254265"/>
                <a:gd name="connsiteX0" fmla="*/ 778 w 9144778"/>
                <a:gd name="connsiteY0" fmla="*/ 0 h 1254265"/>
                <a:gd name="connsiteX1" fmla="*/ 9144778 w 9144778"/>
                <a:gd name="connsiteY1" fmla="*/ 0 h 1254265"/>
                <a:gd name="connsiteX2" fmla="*/ 9144778 w 9144778"/>
                <a:gd name="connsiteY2" fmla="*/ 809203 h 1254265"/>
                <a:gd name="connsiteX3" fmla="*/ 778 w 9144778"/>
                <a:gd name="connsiteY3" fmla="*/ 1254265 h 1254265"/>
                <a:gd name="connsiteX4" fmla="*/ 778 w 9144778"/>
                <a:gd name="connsiteY4" fmla="*/ 0 h 1254265"/>
                <a:gd name="connsiteX0" fmla="*/ 778 w 9152870"/>
                <a:gd name="connsiteY0" fmla="*/ 0 h 1254265"/>
                <a:gd name="connsiteX1" fmla="*/ 9144778 w 9152870"/>
                <a:gd name="connsiteY1" fmla="*/ 0 h 1254265"/>
                <a:gd name="connsiteX2" fmla="*/ 9152870 w 9152870"/>
                <a:gd name="connsiteY2" fmla="*/ 922492 h 1254265"/>
                <a:gd name="connsiteX3" fmla="*/ 778 w 9152870"/>
                <a:gd name="connsiteY3" fmla="*/ 1254265 h 1254265"/>
                <a:gd name="connsiteX4" fmla="*/ 778 w 9152870"/>
                <a:gd name="connsiteY4" fmla="*/ 0 h 1254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2870" h="1254265">
                  <a:moveTo>
                    <a:pt x="778" y="0"/>
                  </a:moveTo>
                  <a:lnTo>
                    <a:pt x="9144778" y="0"/>
                  </a:lnTo>
                  <a:cubicBezTo>
                    <a:pt x="9147475" y="307497"/>
                    <a:pt x="9150173" y="614995"/>
                    <a:pt x="9152870" y="922492"/>
                  </a:cubicBezTo>
                  <a:lnTo>
                    <a:pt x="778" y="1254265"/>
                  </a:lnTo>
                  <a:cubicBezTo>
                    <a:pt x="-1919" y="890123"/>
                    <a:pt x="3475" y="364142"/>
                    <a:pt x="77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sp>
        <p:nvSpPr>
          <p:cNvPr id="77" name="Tytuł 1"/>
          <p:cNvSpPr>
            <a:spLocks noGrp="1"/>
          </p:cNvSpPr>
          <p:nvPr>
            <p:ph type="title" hasCustomPrompt="1"/>
          </p:nvPr>
        </p:nvSpPr>
        <p:spPr>
          <a:xfrm>
            <a:off x="286916" y="273844"/>
            <a:ext cx="8593493" cy="376967"/>
          </a:xfrm>
        </p:spPr>
        <p:txBody>
          <a:bodyPr anchor="ctr"/>
          <a:lstStyle>
            <a:lvl1pPr algn="l">
              <a:lnSpc>
                <a:spcPct val="100000"/>
              </a:lnSpc>
              <a:spcBef>
                <a:spcPts val="450"/>
              </a:spcBef>
              <a:spcAft>
                <a:spcPts val="450"/>
              </a:spcAft>
              <a:defRPr sz="2800" b="1">
                <a:solidFill>
                  <a:schemeClr val="accent2"/>
                </a:solidFill>
              </a:defRPr>
            </a:lvl1pPr>
          </a:lstStyle>
          <a:p>
            <a:r>
              <a:rPr lang="pl-PL" dirty="0" smtClean="0"/>
              <a:t>Edit </a:t>
            </a:r>
            <a:r>
              <a:rPr lang="pl-PL" dirty="0" err="1" smtClean="0"/>
              <a:t>Title</a:t>
            </a:r>
            <a:endParaRPr lang="en-US" dirty="0"/>
          </a:p>
        </p:txBody>
      </p:sp>
      <p:grpSp>
        <p:nvGrpSpPr>
          <p:cNvPr id="7" name="Group 4"/>
          <p:cNvGrpSpPr>
            <a:grpSpLocks noChangeAspect="1"/>
          </p:cNvGrpSpPr>
          <p:nvPr userDrawn="1"/>
        </p:nvGrpSpPr>
        <p:grpSpPr bwMode="auto">
          <a:xfrm>
            <a:off x="0" y="4888069"/>
            <a:ext cx="9144000" cy="255431"/>
            <a:chOff x="-2075" y="1588"/>
            <a:chExt cx="9057" cy="253"/>
          </a:xfrm>
        </p:grpSpPr>
        <p:sp>
          <p:nvSpPr>
            <p:cNvPr id="8" name="Rectangle 5"/>
            <p:cNvSpPr>
              <a:spLocks noChangeArrowheads="1"/>
            </p:cNvSpPr>
            <p:nvPr userDrawn="1"/>
          </p:nvSpPr>
          <p:spPr bwMode="auto">
            <a:xfrm>
              <a:off x="-2075" y="1815"/>
              <a:ext cx="2265" cy="26"/>
            </a:xfrm>
            <a:prstGeom prst="rect">
              <a:avLst/>
            </a:prstGeom>
            <a:solidFill>
              <a:srgbClr val="003B7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userDrawn="1"/>
          </p:nvSpPr>
          <p:spPr bwMode="auto">
            <a:xfrm>
              <a:off x="190" y="1815"/>
              <a:ext cx="2263" cy="26"/>
            </a:xfrm>
            <a:prstGeom prst="rect">
              <a:avLst/>
            </a:prstGeom>
            <a:solidFill>
              <a:srgbClr val="BA1E53"/>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2453" y="1815"/>
              <a:ext cx="2265" cy="26"/>
            </a:xfrm>
            <a:prstGeom prst="rect">
              <a:avLst/>
            </a:prstGeom>
            <a:solidFill>
              <a:srgbClr val="E2591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4718" y="1815"/>
              <a:ext cx="2264" cy="26"/>
            </a:xfrm>
            <a:prstGeom prst="rect">
              <a:avLst/>
            </a:prstGeom>
            <a:solidFill>
              <a:srgbClr val="FFE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userDrawn="1"/>
          </p:nvSpPr>
          <p:spPr bwMode="auto">
            <a:xfrm>
              <a:off x="5356" y="1591"/>
              <a:ext cx="83" cy="124"/>
            </a:xfrm>
            <a:custGeom>
              <a:avLst/>
              <a:gdLst>
                <a:gd name="T0" fmla="*/ 83 w 83"/>
                <a:gd name="T1" fmla="*/ 124 h 124"/>
                <a:gd name="T2" fmla="*/ 0 w 83"/>
                <a:gd name="T3" fmla="*/ 124 h 124"/>
                <a:gd name="T4" fmla="*/ 0 w 83"/>
                <a:gd name="T5" fmla="*/ 0 h 124"/>
                <a:gd name="T6" fmla="*/ 31 w 83"/>
                <a:gd name="T7" fmla="*/ 0 h 124"/>
                <a:gd name="T8" fmla="*/ 31 w 83"/>
                <a:gd name="T9" fmla="*/ 95 h 124"/>
                <a:gd name="T10" fmla="*/ 83 w 83"/>
                <a:gd name="T11" fmla="*/ 95 h 124"/>
                <a:gd name="T12" fmla="*/ 83 w 83"/>
                <a:gd name="T13" fmla="*/ 124 h 124"/>
              </a:gdLst>
              <a:ahLst/>
              <a:cxnLst>
                <a:cxn ang="0">
                  <a:pos x="T0" y="T1"/>
                </a:cxn>
                <a:cxn ang="0">
                  <a:pos x="T2" y="T3"/>
                </a:cxn>
                <a:cxn ang="0">
                  <a:pos x="T4" y="T5"/>
                </a:cxn>
                <a:cxn ang="0">
                  <a:pos x="T6" y="T7"/>
                </a:cxn>
                <a:cxn ang="0">
                  <a:pos x="T8" y="T9"/>
                </a:cxn>
                <a:cxn ang="0">
                  <a:pos x="T10" y="T11"/>
                </a:cxn>
                <a:cxn ang="0">
                  <a:pos x="T12" y="T13"/>
                </a:cxn>
              </a:cxnLst>
              <a:rect l="0" t="0" r="r" b="b"/>
              <a:pathLst>
                <a:path w="83" h="124">
                  <a:moveTo>
                    <a:pt x="83" y="124"/>
                  </a:moveTo>
                  <a:lnTo>
                    <a:pt x="0" y="124"/>
                  </a:lnTo>
                  <a:lnTo>
                    <a:pt x="0" y="0"/>
                  </a:lnTo>
                  <a:lnTo>
                    <a:pt x="31" y="0"/>
                  </a:lnTo>
                  <a:lnTo>
                    <a:pt x="31" y="95"/>
                  </a:lnTo>
                  <a:lnTo>
                    <a:pt x="83" y="95"/>
                  </a:lnTo>
                  <a:lnTo>
                    <a:pt x="83" y="124"/>
                  </a:lnTo>
                  <a:close/>
                </a:path>
              </a:pathLst>
            </a:custGeom>
            <a:solidFill>
              <a:srgbClr val="003B7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userDrawn="1"/>
          </p:nvSpPr>
          <p:spPr bwMode="auto">
            <a:xfrm>
              <a:off x="5455" y="1591"/>
              <a:ext cx="104" cy="126"/>
            </a:xfrm>
            <a:custGeom>
              <a:avLst/>
              <a:gdLst>
                <a:gd name="T0" fmla="*/ 13 w 44"/>
                <a:gd name="T1" fmla="*/ 0 h 52"/>
                <a:gd name="T2" fmla="*/ 13 w 44"/>
                <a:gd name="T3" fmla="*/ 32 h 52"/>
                <a:gd name="T4" fmla="*/ 22 w 44"/>
                <a:gd name="T5" fmla="*/ 40 h 52"/>
                <a:gd name="T6" fmla="*/ 31 w 44"/>
                <a:gd name="T7" fmla="*/ 32 h 52"/>
                <a:gd name="T8" fmla="*/ 31 w 44"/>
                <a:gd name="T9" fmla="*/ 0 h 52"/>
                <a:gd name="T10" fmla="*/ 44 w 44"/>
                <a:gd name="T11" fmla="*/ 0 h 52"/>
                <a:gd name="T12" fmla="*/ 44 w 44"/>
                <a:gd name="T13" fmla="*/ 32 h 52"/>
                <a:gd name="T14" fmla="*/ 22 w 44"/>
                <a:gd name="T15" fmla="*/ 52 h 52"/>
                <a:gd name="T16" fmla="*/ 0 w 44"/>
                <a:gd name="T17" fmla="*/ 32 h 52"/>
                <a:gd name="T18" fmla="*/ 0 w 44"/>
                <a:gd name="T19" fmla="*/ 0 h 52"/>
                <a:gd name="T20" fmla="*/ 13 w 44"/>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2">
                  <a:moveTo>
                    <a:pt x="13" y="0"/>
                  </a:moveTo>
                  <a:cubicBezTo>
                    <a:pt x="13" y="32"/>
                    <a:pt x="13" y="32"/>
                    <a:pt x="13" y="32"/>
                  </a:cubicBezTo>
                  <a:cubicBezTo>
                    <a:pt x="13" y="36"/>
                    <a:pt x="17" y="40"/>
                    <a:pt x="22" y="40"/>
                  </a:cubicBezTo>
                  <a:cubicBezTo>
                    <a:pt x="27" y="40"/>
                    <a:pt x="31" y="36"/>
                    <a:pt x="31" y="32"/>
                  </a:cubicBezTo>
                  <a:cubicBezTo>
                    <a:pt x="31" y="0"/>
                    <a:pt x="31" y="0"/>
                    <a:pt x="31" y="0"/>
                  </a:cubicBezTo>
                  <a:cubicBezTo>
                    <a:pt x="44" y="0"/>
                    <a:pt x="44" y="0"/>
                    <a:pt x="44" y="0"/>
                  </a:cubicBezTo>
                  <a:cubicBezTo>
                    <a:pt x="44" y="32"/>
                    <a:pt x="44" y="32"/>
                    <a:pt x="44" y="32"/>
                  </a:cubicBezTo>
                  <a:cubicBezTo>
                    <a:pt x="44" y="45"/>
                    <a:pt x="32" y="52"/>
                    <a:pt x="22" y="52"/>
                  </a:cubicBezTo>
                  <a:cubicBezTo>
                    <a:pt x="12" y="52"/>
                    <a:pt x="0" y="45"/>
                    <a:pt x="0" y="32"/>
                  </a:cubicBezTo>
                  <a:cubicBezTo>
                    <a:pt x="0" y="0"/>
                    <a:pt x="0" y="0"/>
                    <a:pt x="0" y="0"/>
                  </a:cubicBezTo>
                  <a:lnTo>
                    <a:pt x="13" y="0"/>
                  </a:lnTo>
                  <a:close/>
                </a:path>
              </a:pathLst>
            </a:custGeom>
            <a:solidFill>
              <a:srgbClr val="003B7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noEditPoints="1"/>
            </p:cNvSpPr>
            <p:nvPr userDrawn="1"/>
          </p:nvSpPr>
          <p:spPr bwMode="auto">
            <a:xfrm>
              <a:off x="5718" y="1588"/>
              <a:ext cx="125" cy="129"/>
            </a:xfrm>
            <a:custGeom>
              <a:avLst/>
              <a:gdLst>
                <a:gd name="T0" fmla="*/ 53 w 53"/>
                <a:gd name="T1" fmla="*/ 27 h 53"/>
                <a:gd name="T2" fmla="*/ 26 w 53"/>
                <a:gd name="T3" fmla="*/ 53 h 53"/>
                <a:gd name="T4" fmla="*/ 0 w 53"/>
                <a:gd name="T5" fmla="*/ 27 h 53"/>
                <a:gd name="T6" fmla="*/ 26 w 53"/>
                <a:gd name="T7" fmla="*/ 0 h 53"/>
                <a:gd name="T8" fmla="*/ 53 w 53"/>
                <a:gd name="T9" fmla="*/ 27 h 53"/>
                <a:gd name="T10" fmla="*/ 26 w 53"/>
                <a:gd name="T11" fmla="*/ 42 h 53"/>
                <a:gd name="T12" fmla="*/ 40 w 53"/>
                <a:gd name="T13" fmla="*/ 27 h 53"/>
                <a:gd name="T14" fmla="*/ 26 w 53"/>
                <a:gd name="T15" fmla="*/ 11 h 53"/>
                <a:gd name="T16" fmla="*/ 13 w 53"/>
                <a:gd name="T17" fmla="*/ 27 h 53"/>
                <a:gd name="T18" fmla="*/ 26 w 53"/>
                <a:gd name="T19" fmla="*/ 4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3">
                  <a:moveTo>
                    <a:pt x="53" y="27"/>
                  </a:moveTo>
                  <a:cubicBezTo>
                    <a:pt x="53" y="43"/>
                    <a:pt x="41" y="53"/>
                    <a:pt x="26" y="53"/>
                  </a:cubicBezTo>
                  <a:cubicBezTo>
                    <a:pt x="12" y="53"/>
                    <a:pt x="0" y="43"/>
                    <a:pt x="0" y="27"/>
                  </a:cubicBezTo>
                  <a:cubicBezTo>
                    <a:pt x="0" y="10"/>
                    <a:pt x="12" y="0"/>
                    <a:pt x="26" y="0"/>
                  </a:cubicBezTo>
                  <a:cubicBezTo>
                    <a:pt x="41" y="0"/>
                    <a:pt x="53" y="11"/>
                    <a:pt x="53" y="27"/>
                  </a:cubicBezTo>
                  <a:close/>
                  <a:moveTo>
                    <a:pt x="26" y="42"/>
                  </a:moveTo>
                  <a:cubicBezTo>
                    <a:pt x="33" y="42"/>
                    <a:pt x="40" y="38"/>
                    <a:pt x="40" y="27"/>
                  </a:cubicBezTo>
                  <a:cubicBezTo>
                    <a:pt x="40" y="16"/>
                    <a:pt x="33" y="11"/>
                    <a:pt x="26" y="11"/>
                  </a:cubicBezTo>
                  <a:cubicBezTo>
                    <a:pt x="19" y="11"/>
                    <a:pt x="13" y="16"/>
                    <a:pt x="13" y="27"/>
                  </a:cubicBezTo>
                  <a:cubicBezTo>
                    <a:pt x="13" y="37"/>
                    <a:pt x="19" y="42"/>
                    <a:pt x="26" y="42"/>
                  </a:cubicBezTo>
                  <a:close/>
                </a:path>
              </a:pathLst>
            </a:custGeom>
            <a:solidFill>
              <a:srgbClr val="003B7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p:cNvSpPr>
            <p:nvPr userDrawn="1"/>
          </p:nvSpPr>
          <p:spPr bwMode="auto">
            <a:xfrm>
              <a:off x="5864" y="1591"/>
              <a:ext cx="78" cy="124"/>
            </a:xfrm>
            <a:custGeom>
              <a:avLst/>
              <a:gdLst>
                <a:gd name="T0" fmla="*/ 78 w 78"/>
                <a:gd name="T1" fmla="*/ 27 h 124"/>
                <a:gd name="T2" fmla="*/ 29 w 78"/>
                <a:gd name="T3" fmla="*/ 27 h 124"/>
                <a:gd name="T4" fmla="*/ 29 w 78"/>
                <a:gd name="T5" fmla="*/ 51 h 124"/>
                <a:gd name="T6" fmla="*/ 78 w 78"/>
                <a:gd name="T7" fmla="*/ 51 h 124"/>
                <a:gd name="T8" fmla="*/ 78 w 78"/>
                <a:gd name="T9" fmla="*/ 78 h 124"/>
                <a:gd name="T10" fmla="*/ 29 w 78"/>
                <a:gd name="T11" fmla="*/ 78 h 124"/>
                <a:gd name="T12" fmla="*/ 29 w 78"/>
                <a:gd name="T13" fmla="*/ 124 h 124"/>
                <a:gd name="T14" fmla="*/ 0 w 78"/>
                <a:gd name="T15" fmla="*/ 124 h 124"/>
                <a:gd name="T16" fmla="*/ 0 w 78"/>
                <a:gd name="T17" fmla="*/ 0 h 124"/>
                <a:gd name="T18" fmla="*/ 78 w 78"/>
                <a:gd name="T19" fmla="*/ 0 h 124"/>
                <a:gd name="T20" fmla="*/ 78 w 78"/>
                <a:gd name="T21" fmla="*/ 2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8" h="124">
                  <a:moveTo>
                    <a:pt x="78" y="27"/>
                  </a:moveTo>
                  <a:lnTo>
                    <a:pt x="29" y="27"/>
                  </a:lnTo>
                  <a:lnTo>
                    <a:pt x="29" y="51"/>
                  </a:lnTo>
                  <a:lnTo>
                    <a:pt x="78" y="51"/>
                  </a:lnTo>
                  <a:lnTo>
                    <a:pt x="78" y="78"/>
                  </a:lnTo>
                  <a:lnTo>
                    <a:pt x="29" y="78"/>
                  </a:lnTo>
                  <a:lnTo>
                    <a:pt x="29" y="124"/>
                  </a:lnTo>
                  <a:lnTo>
                    <a:pt x="0" y="124"/>
                  </a:lnTo>
                  <a:lnTo>
                    <a:pt x="0" y="0"/>
                  </a:lnTo>
                  <a:lnTo>
                    <a:pt x="78" y="0"/>
                  </a:lnTo>
                  <a:lnTo>
                    <a:pt x="78" y="27"/>
                  </a:lnTo>
                  <a:close/>
                </a:path>
              </a:pathLst>
            </a:custGeom>
            <a:solidFill>
              <a:srgbClr val="003B7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p:cNvSpPr>
            <p:nvPr userDrawn="1"/>
          </p:nvSpPr>
          <p:spPr bwMode="auto">
            <a:xfrm>
              <a:off x="5966" y="1591"/>
              <a:ext cx="99" cy="124"/>
            </a:xfrm>
            <a:custGeom>
              <a:avLst/>
              <a:gdLst>
                <a:gd name="T0" fmla="*/ 99 w 99"/>
                <a:gd name="T1" fmla="*/ 0 h 124"/>
                <a:gd name="T2" fmla="*/ 99 w 99"/>
                <a:gd name="T3" fmla="*/ 27 h 124"/>
                <a:gd name="T4" fmla="*/ 66 w 99"/>
                <a:gd name="T5" fmla="*/ 27 h 124"/>
                <a:gd name="T6" fmla="*/ 66 w 99"/>
                <a:gd name="T7" fmla="*/ 124 h 124"/>
                <a:gd name="T8" fmla="*/ 35 w 99"/>
                <a:gd name="T9" fmla="*/ 124 h 124"/>
                <a:gd name="T10" fmla="*/ 35 w 99"/>
                <a:gd name="T11" fmla="*/ 27 h 124"/>
                <a:gd name="T12" fmla="*/ 0 w 99"/>
                <a:gd name="T13" fmla="*/ 27 h 124"/>
                <a:gd name="T14" fmla="*/ 0 w 99"/>
                <a:gd name="T15" fmla="*/ 0 h 124"/>
                <a:gd name="T16" fmla="*/ 99 w 99"/>
                <a:gd name="T17"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24">
                  <a:moveTo>
                    <a:pt x="99" y="0"/>
                  </a:moveTo>
                  <a:lnTo>
                    <a:pt x="99" y="27"/>
                  </a:lnTo>
                  <a:lnTo>
                    <a:pt x="66" y="27"/>
                  </a:lnTo>
                  <a:lnTo>
                    <a:pt x="66" y="124"/>
                  </a:lnTo>
                  <a:lnTo>
                    <a:pt x="35" y="124"/>
                  </a:lnTo>
                  <a:lnTo>
                    <a:pt x="35" y="27"/>
                  </a:lnTo>
                  <a:lnTo>
                    <a:pt x="0" y="27"/>
                  </a:lnTo>
                  <a:lnTo>
                    <a:pt x="0" y="0"/>
                  </a:lnTo>
                  <a:lnTo>
                    <a:pt x="99" y="0"/>
                  </a:lnTo>
                  <a:close/>
                </a:path>
              </a:pathLst>
            </a:custGeom>
            <a:solidFill>
              <a:srgbClr val="003B7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4"/>
            <p:cNvSpPr>
              <a:spLocks/>
            </p:cNvSpPr>
            <p:nvPr userDrawn="1"/>
          </p:nvSpPr>
          <p:spPr bwMode="auto">
            <a:xfrm>
              <a:off x="5654" y="1591"/>
              <a:ext cx="64" cy="44"/>
            </a:xfrm>
            <a:custGeom>
              <a:avLst/>
              <a:gdLst>
                <a:gd name="T0" fmla="*/ 21 w 64"/>
                <a:gd name="T1" fmla="*/ 44 h 44"/>
                <a:gd name="T2" fmla="*/ 64 w 64"/>
                <a:gd name="T3" fmla="*/ 0 h 44"/>
                <a:gd name="T4" fmla="*/ 26 w 64"/>
                <a:gd name="T5" fmla="*/ 0 h 44"/>
                <a:gd name="T6" fmla="*/ 0 w 64"/>
                <a:gd name="T7" fmla="*/ 24 h 44"/>
                <a:gd name="T8" fmla="*/ 21 w 64"/>
                <a:gd name="T9" fmla="*/ 44 h 44"/>
              </a:gdLst>
              <a:ahLst/>
              <a:cxnLst>
                <a:cxn ang="0">
                  <a:pos x="T0" y="T1"/>
                </a:cxn>
                <a:cxn ang="0">
                  <a:pos x="T2" y="T3"/>
                </a:cxn>
                <a:cxn ang="0">
                  <a:pos x="T4" y="T5"/>
                </a:cxn>
                <a:cxn ang="0">
                  <a:pos x="T6" y="T7"/>
                </a:cxn>
                <a:cxn ang="0">
                  <a:pos x="T8" y="T9"/>
                </a:cxn>
              </a:cxnLst>
              <a:rect l="0" t="0" r="r" b="b"/>
              <a:pathLst>
                <a:path w="64" h="44">
                  <a:moveTo>
                    <a:pt x="21" y="44"/>
                  </a:moveTo>
                  <a:lnTo>
                    <a:pt x="64" y="0"/>
                  </a:lnTo>
                  <a:lnTo>
                    <a:pt x="26" y="0"/>
                  </a:lnTo>
                  <a:lnTo>
                    <a:pt x="0" y="24"/>
                  </a:lnTo>
                  <a:lnTo>
                    <a:pt x="21" y="44"/>
                  </a:lnTo>
                  <a:close/>
                </a:path>
              </a:pathLst>
            </a:custGeom>
            <a:solidFill>
              <a:srgbClr val="003B7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p:cNvSpPr>
            <p:nvPr userDrawn="1"/>
          </p:nvSpPr>
          <p:spPr bwMode="auto">
            <a:xfrm>
              <a:off x="5654" y="1671"/>
              <a:ext cx="64" cy="44"/>
            </a:xfrm>
            <a:custGeom>
              <a:avLst/>
              <a:gdLst>
                <a:gd name="T0" fmla="*/ 0 w 64"/>
                <a:gd name="T1" fmla="*/ 20 h 44"/>
                <a:gd name="T2" fmla="*/ 26 w 64"/>
                <a:gd name="T3" fmla="*/ 44 h 44"/>
                <a:gd name="T4" fmla="*/ 64 w 64"/>
                <a:gd name="T5" fmla="*/ 44 h 44"/>
                <a:gd name="T6" fmla="*/ 21 w 64"/>
                <a:gd name="T7" fmla="*/ 0 h 44"/>
                <a:gd name="T8" fmla="*/ 0 w 64"/>
                <a:gd name="T9" fmla="*/ 20 h 44"/>
              </a:gdLst>
              <a:ahLst/>
              <a:cxnLst>
                <a:cxn ang="0">
                  <a:pos x="T0" y="T1"/>
                </a:cxn>
                <a:cxn ang="0">
                  <a:pos x="T2" y="T3"/>
                </a:cxn>
                <a:cxn ang="0">
                  <a:pos x="T4" y="T5"/>
                </a:cxn>
                <a:cxn ang="0">
                  <a:pos x="T6" y="T7"/>
                </a:cxn>
                <a:cxn ang="0">
                  <a:pos x="T8" y="T9"/>
                </a:cxn>
              </a:cxnLst>
              <a:rect l="0" t="0" r="r" b="b"/>
              <a:pathLst>
                <a:path w="64" h="44">
                  <a:moveTo>
                    <a:pt x="0" y="20"/>
                  </a:moveTo>
                  <a:lnTo>
                    <a:pt x="26" y="44"/>
                  </a:lnTo>
                  <a:lnTo>
                    <a:pt x="64" y="44"/>
                  </a:lnTo>
                  <a:lnTo>
                    <a:pt x="21" y="0"/>
                  </a:lnTo>
                  <a:lnTo>
                    <a:pt x="0" y="20"/>
                  </a:lnTo>
                  <a:close/>
                </a:path>
              </a:pathLst>
            </a:custGeom>
            <a:solidFill>
              <a:srgbClr val="003B7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6"/>
            <p:cNvSpPr>
              <a:spLocks/>
            </p:cNvSpPr>
            <p:nvPr userDrawn="1"/>
          </p:nvSpPr>
          <p:spPr bwMode="auto">
            <a:xfrm>
              <a:off x="5573" y="1591"/>
              <a:ext cx="97" cy="124"/>
            </a:xfrm>
            <a:custGeom>
              <a:avLst/>
              <a:gdLst>
                <a:gd name="T0" fmla="*/ 0 w 97"/>
                <a:gd name="T1" fmla="*/ 0 h 124"/>
                <a:gd name="T2" fmla="*/ 60 w 97"/>
                <a:gd name="T3" fmla="*/ 61 h 124"/>
                <a:gd name="T4" fmla="*/ 0 w 97"/>
                <a:gd name="T5" fmla="*/ 124 h 124"/>
                <a:gd name="T6" fmla="*/ 38 w 97"/>
                <a:gd name="T7" fmla="*/ 124 h 124"/>
                <a:gd name="T8" fmla="*/ 97 w 97"/>
                <a:gd name="T9" fmla="*/ 61 h 124"/>
                <a:gd name="T10" fmla="*/ 38 w 97"/>
                <a:gd name="T11" fmla="*/ 0 h 124"/>
                <a:gd name="T12" fmla="*/ 0 w 97"/>
                <a:gd name="T13" fmla="*/ 0 h 124"/>
              </a:gdLst>
              <a:ahLst/>
              <a:cxnLst>
                <a:cxn ang="0">
                  <a:pos x="T0" y="T1"/>
                </a:cxn>
                <a:cxn ang="0">
                  <a:pos x="T2" y="T3"/>
                </a:cxn>
                <a:cxn ang="0">
                  <a:pos x="T4" y="T5"/>
                </a:cxn>
                <a:cxn ang="0">
                  <a:pos x="T6" y="T7"/>
                </a:cxn>
                <a:cxn ang="0">
                  <a:pos x="T8" y="T9"/>
                </a:cxn>
                <a:cxn ang="0">
                  <a:pos x="T10" y="T11"/>
                </a:cxn>
                <a:cxn ang="0">
                  <a:pos x="T12" y="T13"/>
                </a:cxn>
              </a:cxnLst>
              <a:rect l="0" t="0" r="r" b="b"/>
              <a:pathLst>
                <a:path w="97" h="124">
                  <a:moveTo>
                    <a:pt x="0" y="0"/>
                  </a:moveTo>
                  <a:lnTo>
                    <a:pt x="60" y="61"/>
                  </a:lnTo>
                  <a:lnTo>
                    <a:pt x="0" y="124"/>
                  </a:lnTo>
                  <a:lnTo>
                    <a:pt x="38" y="124"/>
                  </a:lnTo>
                  <a:lnTo>
                    <a:pt x="97" y="61"/>
                  </a:lnTo>
                  <a:lnTo>
                    <a:pt x="38" y="0"/>
                  </a:lnTo>
                  <a:lnTo>
                    <a:pt x="0" y="0"/>
                  </a:lnTo>
                  <a:close/>
                </a:path>
              </a:pathLst>
            </a:custGeom>
            <a:solidFill>
              <a:srgbClr val="003B7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4" name="PoleTekstowe 1"/>
          <p:cNvSpPr txBox="1">
            <a:spLocks noChangeArrowheads="1"/>
          </p:cNvSpPr>
          <p:nvPr userDrawn="1"/>
        </p:nvSpPr>
        <p:spPr bwMode="auto">
          <a:xfrm>
            <a:off x="287338" y="4868863"/>
            <a:ext cx="98809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sz="1400">
                <a:solidFill>
                  <a:schemeClr val="tx1"/>
                </a:solidFill>
                <a:latin typeface="Open Sans" pitchFamily="34" charset="0"/>
              </a:defRPr>
            </a:lvl1pPr>
            <a:lvl2pPr marL="742950" indent="-285750">
              <a:defRPr sz="1400">
                <a:solidFill>
                  <a:schemeClr val="tx1"/>
                </a:solidFill>
                <a:latin typeface="Open Sans" pitchFamily="34" charset="0"/>
              </a:defRPr>
            </a:lvl2pPr>
            <a:lvl3pPr marL="1143000" indent="-228600">
              <a:defRPr sz="1400">
                <a:solidFill>
                  <a:schemeClr val="tx1"/>
                </a:solidFill>
                <a:latin typeface="Open Sans" pitchFamily="34" charset="0"/>
              </a:defRPr>
            </a:lvl3pPr>
            <a:lvl4pPr marL="1600200" indent="-228600">
              <a:defRPr sz="1400">
                <a:solidFill>
                  <a:schemeClr val="tx1"/>
                </a:solidFill>
                <a:latin typeface="Open Sans" pitchFamily="34" charset="0"/>
              </a:defRPr>
            </a:lvl4pPr>
            <a:lvl5pPr marL="2057400" indent="-228600">
              <a:defRPr sz="1400">
                <a:solidFill>
                  <a:schemeClr val="tx1"/>
                </a:solidFill>
                <a:latin typeface="Open Sans" pitchFamily="34" charset="0"/>
              </a:defRPr>
            </a:lvl5pPr>
            <a:lvl6pPr marL="2514600" indent="-228600" defTabSz="685800" fontAlgn="base">
              <a:spcBef>
                <a:spcPct val="0"/>
              </a:spcBef>
              <a:spcAft>
                <a:spcPct val="0"/>
              </a:spcAft>
              <a:defRPr sz="1400">
                <a:solidFill>
                  <a:schemeClr val="tx1"/>
                </a:solidFill>
                <a:latin typeface="Open Sans" pitchFamily="34" charset="0"/>
              </a:defRPr>
            </a:lvl6pPr>
            <a:lvl7pPr marL="2971800" indent="-228600" defTabSz="685800" fontAlgn="base">
              <a:spcBef>
                <a:spcPct val="0"/>
              </a:spcBef>
              <a:spcAft>
                <a:spcPct val="0"/>
              </a:spcAft>
              <a:defRPr sz="1400">
                <a:solidFill>
                  <a:schemeClr val="tx1"/>
                </a:solidFill>
                <a:latin typeface="Open Sans" pitchFamily="34" charset="0"/>
              </a:defRPr>
            </a:lvl7pPr>
            <a:lvl8pPr marL="3429000" indent="-228600" defTabSz="685800" fontAlgn="base">
              <a:spcBef>
                <a:spcPct val="0"/>
              </a:spcBef>
              <a:spcAft>
                <a:spcPct val="0"/>
              </a:spcAft>
              <a:defRPr sz="1400">
                <a:solidFill>
                  <a:schemeClr val="tx1"/>
                </a:solidFill>
                <a:latin typeface="Open Sans" pitchFamily="34" charset="0"/>
              </a:defRPr>
            </a:lvl8pPr>
            <a:lvl9pPr marL="3886200" indent="-228600" defTabSz="685800" fontAlgn="base">
              <a:spcBef>
                <a:spcPct val="0"/>
              </a:spcBef>
              <a:spcAft>
                <a:spcPct val="0"/>
              </a:spcAft>
              <a:defRPr sz="1400">
                <a:solidFill>
                  <a:schemeClr val="tx1"/>
                </a:solidFill>
                <a:latin typeface="Open Sans" pitchFamily="34" charset="0"/>
              </a:defRPr>
            </a:lvl9pPr>
          </a:lstStyle>
          <a:p>
            <a:pPr>
              <a:defRPr/>
            </a:pPr>
            <a:r>
              <a:rPr lang="pl-PL" altLang="ru-RU" sz="600" dirty="0" smtClean="0">
                <a:solidFill>
                  <a:schemeClr val="accent1"/>
                </a:solidFill>
                <a:cs typeface="Open Sans" pitchFamily="34" charset="0"/>
              </a:rPr>
              <a:t>www.luxoft</a:t>
            </a:r>
            <a:r>
              <a:rPr lang="en-US" altLang="ru-RU" sz="600" dirty="0" smtClean="0">
                <a:solidFill>
                  <a:schemeClr val="accent1"/>
                </a:solidFill>
                <a:cs typeface="Open Sans" pitchFamily="34" charset="0"/>
              </a:rPr>
              <a:t>-training</a:t>
            </a:r>
            <a:r>
              <a:rPr lang="pl-PL" altLang="ru-RU" sz="600" dirty="0" smtClean="0">
                <a:solidFill>
                  <a:schemeClr val="accent1"/>
                </a:solidFill>
                <a:cs typeface="Open Sans" pitchFamily="34" charset="0"/>
              </a:rPr>
              <a:t>.</a:t>
            </a:r>
            <a:r>
              <a:rPr lang="en-US" altLang="ru-RU" sz="600" dirty="0" smtClean="0">
                <a:solidFill>
                  <a:schemeClr val="accent1"/>
                </a:solidFill>
                <a:cs typeface="Open Sans" pitchFamily="34" charset="0"/>
              </a:rPr>
              <a:t>pro</a:t>
            </a:r>
            <a:endParaRPr lang="pl-PL" altLang="ru-RU" sz="600" dirty="0" smtClean="0">
              <a:solidFill>
                <a:schemeClr val="accent1"/>
              </a:solidFill>
              <a:cs typeface="Open Sans" pitchFamily="34" charset="0"/>
            </a:endParaRPr>
          </a:p>
        </p:txBody>
      </p:sp>
      <p:sp>
        <p:nvSpPr>
          <p:cNvPr id="25" name="Rectangle 24"/>
          <p:cNvSpPr/>
          <p:nvPr userDrawn="1"/>
        </p:nvSpPr>
        <p:spPr>
          <a:xfrm>
            <a:off x="7277100" y="4791075"/>
            <a:ext cx="1133475" cy="239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n>
                <a:noFill/>
              </a:ln>
            </a:endParaRPr>
          </a:p>
        </p:txBody>
      </p:sp>
      <p:pic>
        <p:nvPicPr>
          <p:cNvPr id="26" name="Picture 1"/>
          <p:cNvPicPr>
            <a:picLocks noChangeAspect="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8175625" y="4816475"/>
            <a:ext cx="7112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486755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ake 6">
    <p:spTree>
      <p:nvGrpSpPr>
        <p:cNvPr id="1" name=""/>
        <p:cNvGrpSpPr/>
        <p:nvPr/>
      </p:nvGrpSpPr>
      <p:grpSpPr>
        <a:xfrm>
          <a:off x="0" y="0"/>
          <a:ext cx="0" cy="0"/>
          <a:chOff x="0" y="0"/>
          <a:chExt cx="0" cy="0"/>
        </a:xfrm>
      </p:grpSpPr>
      <p:grpSp>
        <p:nvGrpSpPr>
          <p:cNvPr id="26" name="Group 5"/>
          <p:cNvGrpSpPr>
            <a:grpSpLocks noChangeAspect="1"/>
          </p:cNvGrpSpPr>
          <p:nvPr userDrawn="1"/>
        </p:nvGrpSpPr>
        <p:grpSpPr bwMode="auto">
          <a:xfrm>
            <a:off x="0" y="1"/>
            <a:ext cx="5491870" cy="5079999"/>
            <a:chOff x="-2080" y="-2433"/>
            <a:chExt cx="6947" cy="6426"/>
          </a:xfrm>
        </p:grpSpPr>
        <p:sp>
          <p:nvSpPr>
            <p:cNvPr id="27" name="Freeform 26"/>
            <p:cNvSpPr>
              <a:spLocks/>
            </p:cNvSpPr>
            <p:nvPr/>
          </p:nvSpPr>
          <p:spPr bwMode="auto">
            <a:xfrm>
              <a:off x="-2080" y="-2433"/>
              <a:ext cx="6947" cy="6426"/>
            </a:xfrm>
            <a:custGeom>
              <a:avLst/>
              <a:gdLst>
                <a:gd name="T0" fmla="*/ 6947 w 6947"/>
                <a:gd name="T1" fmla="*/ 0 h 6426"/>
                <a:gd name="T2" fmla="*/ 4916 w 6947"/>
                <a:gd name="T3" fmla="*/ 0 h 6426"/>
                <a:gd name="T4" fmla="*/ 0 w 6947"/>
                <a:gd name="T5" fmla="*/ 1335 h 6426"/>
                <a:gd name="T6" fmla="*/ 0 w 6947"/>
                <a:gd name="T7" fmla="*/ 4089 h 6426"/>
                <a:gd name="T8" fmla="*/ 2350 w 6947"/>
                <a:gd name="T9" fmla="*/ 6426 h 6426"/>
                <a:gd name="T10" fmla="*/ 5249 w 6947"/>
                <a:gd name="T11" fmla="*/ 6426 h 6426"/>
                <a:gd name="T12" fmla="*/ 6947 w 6947"/>
                <a:gd name="T13" fmla="*/ 0 h 6426"/>
              </a:gdLst>
              <a:ahLst/>
              <a:cxnLst>
                <a:cxn ang="0">
                  <a:pos x="T0" y="T1"/>
                </a:cxn>
                <a:cxn ang="0">
                  <a:pos x="T2" y="T3"/>
                </a:cxn>
                <a:cxn ang="0">
                  <a:pos x="T4" y="T5"/>
                </a:cxn>
                <a:cxn ang="0">
                  <a:pos x="T6" y="T7"/>
                </a:cxn>
                <a:cxn ang="0">
                  <a:pos x="T8" y="T9"/>
                </a:cxn>
                <a:cxn ang="0">
                  <a:pos x="T10" y="T11"/>
                </a:cxn>
                <a:cxn ang="0">
                  <a:pos x="T12" y="T13"/>
                </a:cxn>
              </a:cxnLst>
              <a:rect l="0" t="0" r="r" b="b"/>
              <a:pathLst>
                <a:path w="6947" h="6426">
                  <a:moveTo>
                    <a:pt x="6947" y="0"/>
                  </a:moveTo>
                  <a:lnTo>
                    <a:pt x="4916" y="0"/>
                  </a:lnTo>
                  <a:lnTo>
                    <a:pt x="0" y="1335"/>
                  </a:lnTo>
                  <a:lnTo>
                    <a:pt x="0" y="4089"/>
                  </a:lnTo>
                  <a:lnTo>
                    <a:pt x="2350" y="6426"/>
                  </a:lnTo>
                  <a:lnTo>
                    <a:pt x="5249" y="6426"/>
                  </a:lnTo>
                  <a:lnTo>
                    <a:pt x="6947" y="0"/>
                  </a:lnTo>
                  <a:close/>
                </a:path>
              </a:pathLst>
            </a:custGeom>
            <a:solidFill>
              <a:srgbClr val="EBF5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p:nvSpPr>
          <p:spPr bwMode="auto">
            <a:xfrm>
              <a:off x="-2080" y="-2433"/>
              <a:ext cx="6947" cy="6426"/>
            </a:xfrm>
            <a:custGeom>
              <a:avLst/>
              <a:gdLst>
                <a:gd name="T0" fmla="*/ 6947 w 6947"/>
                <a:gd name="T1" fmla="*/ 0 h 6426"/>
                <a:gd name="T2" fmla="*/ 4916 w 6947"/>
                <a:gd name="T3" fmla="*/ 0 h 6426"/>
                <a:gd name="T4" fmla="*/ 0 w 6947"/>
                <a:gd name="T5" fmla="*/ 1335 h 6426"/>
                <a:gd name="T6" fmla="*/ 0 w 6947"/>
                <a:gd name="T7" fmla="*/ 4089 h 6426"/>
                <a:gd name="T8" fmla="*/ 2350 w 6947"/>
                <a:gd name="T9" fmla="*/ 6426 h 6426"/>
                <a:gd name="T10" fmla="*/ 5249 w 6947"/>
                <a:gd name="T11" fmla="*/ 6426 h 6426"/>
                <a:gd name="T12" fmla="*/ 6947 w 6947"/>
                <a:gd name="T13" fmla="*/ 0 h 6426"/>
              </a:gdLst>
              <a:ahLst/>
              <a:cxnLst>
                <a:cxn ang="0">
                  <a:pos x="T0" y="T1"/>
                </a:cxn>
                <a:cxn ang="0">
                  <a:pos x="T2" y="T3"/>
                </a:cxn>
                <a:cxn ang="0">
                  <a:pos x="T4" y="T5"/>
                </a:cxn>
                <a:cxn ang="0">
                  <a:pos x="T6" y="T7"/>
                </a:cxn>
                <a:cxn ang="0">
                  <a:pos x="T8" y="T9"/>
                </a:cxn>
                <a:cxn ang="0">
                  <a:pos x="T10" y="T11"/>
                </a:cxn>
                <a:cxn ang="0">
                  <a:pos x="T12" y="T13"/>
                </a:cxn>
              </a:cxnLst>
              <a:rect l="0" t="0" r="r" b="b"/>
              <a:pathLst>
                <a:path w="6947" h="6426">
                  <a:moveTo>
                    <a:pt x="6947" y="0"/>
                  </a:moveTo>
                  <a:lnTo>
                    <a:pt x="4916" y="0"/>
                  </a:lnTo>
                  <a:lnTo>
                    <a:pt x="0" y="1335"/>
                  </a:lnTo>
                  <a:lnTo>
                    <a:pt x="0" y="4089"/>
                  </a:lnTo>
                  <a:lnTo>
                    <a:pt x="2350" y="6426"/>
                  </a:lnTo>
                  <a:lnTo>
                    <a:pt x="5249" y="6426"/>
                  </a:lnTo>
                  <a:lnTo>
                    <a:pt x="69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Tytuł 1"/>
          <p:cNvSpPr>
            <a:spLocks noGrp="1"/>
          </p:cNvSpPr>
          <p:nvPr>
            <p:ph type="title" hasCustomPrompt="1"/>
          </p:nvPr>
        </p:nvSpPr>
        <p:spPr>
          <a:xfrm>
            <a:off x="833644" y="2751241"/>
            <a:ext cx="7470096" cy="1289650"/>
          </a:xfrm>
        </p:spPr>
        <p:txBody>
          <a:bodyPr anchor="t"/>
          <a:lstStyle>
            <a:lvl1pPr algn="ctr">
              <a:lnSpc>
                <a:spcPct val="100000"/>
              </a:lnSpc>
              <a:spcBef>
                <a:spcPts val="450"/>
              </a:spcBef>
              <a:spcAft>
                <a:spcPts val="450"/>
              </a:spcAft>
              <a:defRPr sz="2800" b="1">
                <a:solidFill>
                  <a:schemeClr val="accent3"/>
                </a:solidFill>
              </a:defRPr>
            </a:lvl1pPr>
          </a:lstStyle>
          <a:p>
            <a:r>
              <a:rPr lang="pl-PL" dirty="0" smtClean="0"/>
              <a:t>EDIT TITLE</a:t>
            </a:r>
            <a:endParaRPr lang="en-US" dirty="0"/>
          </a:p>
        </p:txBody>
      </p:sp>
    </p:spTree>
    <p:extLst>
      <p:ext uri="{BB962C8B-B14F-4D97-AF65-F5344CB8AC3E}">
        <p14:creationId xmlns:p14="http://schemas.microsoft.com/office/powerpoint/2010/main" val="427485880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Brake 7">
    <p:spTree>
      <p:nvGrpSpPr>
        <p:cNvPr id="1" name=""/>
        <p:cNvGrpSpPr/>
        <p:nvPr/>
      </p:nvGrpSpPr>
      <p:grpSpPr>
        <a:xfrm>
          <a:off x="0" y="0"/>
          <a:ext cx="0" cy="0"/>
          <a:chOff x="0" y="0"/>
          <a:chExt cx="0" cy="0"/>
        </a:xfrm>
      </p:grpSpPr>
      <p:sp>
        <p:nvSpPr>
          <p:cNvPr id="3" name="Tytuł 1"/>
          <p:cNvSpPr>
            <a:spLocks noGrp="1"/>
          </p:cNvSpPr>
          <p:nvPr>
            <p:ph type="title" hasCustomPrompt="1"/>
          </p:nvPr>
        </p:nvSpPr>
        <p:spPr>
          <a:xfrm>
            <a:off x="833644" y="2751241"/>
            <a:ext cx="7470096" cy="1289650"/>
          </a:xfrm>
        </p:spPr>
        <p:txBody>
          <a:bodyPr anchor="t"/>
          <a:lstStyle>
            <a:lvl1pPr algn="ctr">
              <a:lnSpc>
                <a:spcPct val="100000"/>
              </a:lnSpc>
              <a:spcBef>
                <a:spcPts val="450"/>
              </a:spcBef>
              <a:spcAft>
                <a:spcPts val="450"/>
              </a:spcAft>
              <a:defRPr sz="2800" b="1">
                <a:solidFill>
                  <a:schemeClr val="accent3"/>
                </a:solidFill>
              </a:defRPr>
            </a:lvl1pPr>
          </a:lstStyle>
          <a:p>
            <a:r>
              <a:rPr lang="pl-PL" dirty="0" smtClean="0"/>
              <a:t>EDIT TITLE</a:t>
            </a:r>
            <a:endParaRPr lang="en-US" dirty="0"/>
          </a:p>
        </p:txBody>
      </p:sp>
    </p:spTree>
    <p:extLst>
      <p:ext uri="{BB962C8B-B14F-4D97-AF65-F5344CB8AC3E}">
        <p14:creationId xmlns:p14="http://schemas.microsoft.com/office/powerpoint/2010/main" val="15050105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dirty="0" smtClean="0"/>
              <a:t>Edit </a:t>
            </a:r>
            <a:r>
              <a:rPr lang="pl-PL" dirty="0" err="1" smtClean="0"/>
              <a:t>Title</a:t>
            </a:r>
            <a:endParaRPr lang="en-US" dirty="0"/>
          </a:p>
        </p:txBody>
      </p:sp>
      <p:sp>
        <p:nvSpPr>
          <p:cNvPr id="5" name="Symbol zastępczy zawartości 4"/>
          <p:cNvSpPr>
            <a:spLocks noGrp="1"/>
          </p:cNvSpPr>
          <p:nvPr>
            <p:ph sz="quarter" idx="11" hasCustomPrompt="1"/>
          </p:nvPr>
        </p:nvSpPr>
        <p:spPr>
          <a:xfrm>
            <a:off x="286941" y="897732"/>
            <a:ext cx="8593931" cy="3756422"/>
          </a:xfrm>
        </p:spPr>
        <p:txBody>
          <a:bodyPr/>
          <a:lstStyle>
            <a:lvl1pPr marL="270000">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Tree>
    <p:extLst>
      <p:ext uri="{BB962C8B-B14F-4D97-AF65-F5344CB8AC3E}">
        <p14:creationId xmlns:p14="http://schemas.microsoft.com/office/powerpoint/2010/main" val="264457630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 size 1 text box">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dirty="0" smtClean="0"/>
              <a:t>Edit </a:t>
            </a:r>
            <a:r>
              <a:rPr lang="pl-PL" dirty="0" err="1" smtClean="0"/>
              <a:t>Title</a:t>
            </a:r>
            <a:endParaRPr lang="en-US" dirty="0"/>
          </a:p>
        </p:txBody>
      </p:sp>
      <p:sp>
        <p:nvSpPr>
          <p:cNvPr id="4" name="Symbol zastępczy tekstu 3"/>
          <p:cNvSpPr>
            <a:spLocks noGrp="1"/>
          </p:cNvSpPr>
          <p:nvPr>
            <p:ph type="body" sz="quarter" idx="12" hasCustomPrompt="1"/>
          </p:nvPr>
        </p:nvSpPr>
        <p:spPr>
          <a:xfrm>
            <a:off x="286479" y="897732"/>
            <a:ext cx="8593931" cy="3756422"/>
          </a:xfrm>
        </p:spPr>
        <p:txBody>
          <a:bodyPr/>
          <a:lstStyle>
            <a:lvl1pPr marL="0" indent="0">
              <a:buNone/>
              <a:defRPr/>
            </a:lvl1pPr>
          </a:lstStyle>
          <a:p>
            <a:pPr lvl="0"/>
            <a:r>
              <a:rPr lang="pl-PL" dirty="0" smtClean="0"/>
              <a:t>Up to nine lines of text.</a:t>
            </a:r>
          </a:p>
        </p:txBody>
      </p:sp>
    </p:spTree>
    <p:extLst>
      <p:ext uri="{BB962C8B-B14F-4D97-AF65-F5344CB8AC3E}">
        <p14:creationId xmlns:p14="http://schemas.microsoft.com/office/powerpoint/2010/main" val="173448750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2" y="897731"/>
            <a:ext cx="4184754" cy="3756422"/>
          </a:xfrm>
        </p:spPr>
        <p:txBody>
          <a:bodyPr/>
          <a:lstStyle>
            <a:lvl1pPr marL="270000">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
        <p:nvSpPr>
          <p:cNvPr id="6" name="Symbol zastępczy zawartości 4"/>
          <p:cNvSpPr>
            <a:spLocks noGrp="1"/>
          </p:cNvSpPr>
          <p:nvPr>
            <p:ph sz="quarter" idx="12" hasCustomPrompt="1"/>
          </p:nvPr>
        </p:nvSpPr>
        <p:spPr>
          <a:xfrm>
            <a:off x="4660641" y="897731"/>
            <a:ext cx="4219769" cy="3756422"/>
          </a:xfrm>
        </p:spPr>
        <p:txBody>
          <a:bodyPr/>
          <a:lstStyle>
            <a:lvl1pPr marL="270000">
              <a:defRPr lang="pl-PL" smtClean="0"/>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Tree>
    <p:extLst>
      <p:ext uri="{BB962C8B-B14F-4D97-AF65-F5344CB8AC3E}">
        <p14:creationId xmlns:p14="http://schemas.microsoft.com/office/powerpoint/2010/main" val="84385485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text boxe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3" hasCustomPrompt="1"/>
          </p:nvPr>
        </p:nvSpPr>
        <p:spPr>
          <a:xfrm>
            <a:off x="286916" y="897732"/>
            <a:ext cx="4185047" cy="3756422"/>
          </a:xfrm>
        </p:spPr>
        <p:txBody>
          <a:bodyPr/>
          <a:lstStyle>
            <a:lvl1pPr marL="0" indent="0">
              <a:buNone/>
              <a:defRPr/>
            </a:lvl1pPr>
          </a:lstStyle>
          <a:p>
            <a:pPr lvl="0"/>
            <a:r>
              <a:rPr lang="pl-PL" dirty="0" smtClean="0"/>
              <a:t>Up to nine lines of text.</a:t>
            </a:r>
            <a:endParaRPr lang="en-US" dirty="0"/>
          </a:p>
        </p:txBody>
      </p:sp>
      <p:sp>
        <p:nvSpPr>
          <p:cNvPr id="8" name="Symbol zastępczy tekstu 3"/>
          <p:cNvSpPr>
            <a:spLocks noGrp="1"/>
          </p:cNvSpPr>
          <p:nvPr>
            <p:ph type="body" sz="quarter" idx="14" hasCustomPrompt="1"/>
          </p:nvPr>
        </p:nvSpPr>
        <p:spPr>
          <a:xfrm>
            <a:off x="4695363" y="897732"/>
            <a:ext cx="4185047" cy="3756422"/>
          </a:xfrm>
        </p:spPr>
        <p:txBody>
          <a:bodyPr/>
          <a:lstStyle>
            <a:lvl1pPr marL="0" indent="0">
              <a:buNone/>
              <a:defRPr/>
            </a:lvl1pPr>
          </a:lstStyle>
          <a:p>
            <a:pPr lvl="0"/>
            <a:r>
              <a:rPr lang="pl-PL" smtClean="0"/>
              <a:t>Up to nine lines of text.</a:t>
            </a:r>
            <a:endParaRPr lang="en-US"/>
          </a:p>
        </p:txBody>
      </p:sp>
    </p:spTree>
    <p:extLst>
      <p:ext uri="{BB962C8B-B14F-4D97-AF65-F5344CB8AC3E}">
        <p14:creationId xmlns:p14="http://schemas.microsoft.com/office/powerpoint/2010/main" val="291908910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4" hasCustomPrompt="1"/>
          </p:nvPr>
        </p:nvSpPr>
        <p:spPr>
          <a:xfrm>
            <a:off x="286942" y="897732"/>
            <a:ext cx="2762088" cy="3756422"/>
          </a:xfrm>
        </p:spPr>
        <p:txBody>
          <a:bodyPr/>
          <a:lstStyle>
            <a:lvl1pPr marL="270000">
              <a:defRPr/>
            </a:lvl1pPr>
          </a:lstStyle>
          <a:p>
            <a:pPr lvl="0"/>
            <a:r>
              <a:rPr lang="pl-PL" smtClean="0"/>
              <a:t>Click to edit content</a:t>
            </a:r>
          </a:p>
        </p:txBody>
      </p:sp>
      <p:sp>
        <p:nvSpPr>
          <p:cNvPr id="6" name="Symbol zastępczy zawartości 4"/>
          <p:cNvSpPr>
            <a:spLocks noGrp="1"/>
          </p:cNvSpPr>
          <p:nvPr>
            <p:ph sz="quarter" idx="15" hasCustomPrompt="1"/>
          </p:nvPr>
        </p:nvSpPr>
        <p:spPr>
          <a:xfrm>
            <a:off x="3202619" y="897732"/>
            <a:ext cx="2762088" cy="3756422"/>
          </a:xfrm>
        </p:spPr>
        <p:txBody>
          <a:bodyPr/>
          <a:lstStyle>
            <a:lvl1pPr marL="270000">
              <a:defRPr/>
            </a:lvl1pPr>
          </a:lstStyle>
          <a:p>
            <a:pPr lvl="0"/>
            <a:r>
              <a:rPr lang="pl-PL" smtClean="0"/>
              <a:t>Click to edit content</a:t>
            </a:r>
          </a:p>
        </p:txBody>
      </p:sp>
      <p:sp>
        <p:nvSpPr>
          <p:cNvPr id="7" name="Symbol zastępczy zawartości 4"/>
          <p:cNvSpPr>
            <a:spLocks noGrp="1"/>
          </p:cNvSpPr>
          <p:nvPr>
            <p:ph sz="quarter" idx="16" hasCustomPrompt="1"/>
          </p:nvPr>
        </p:nvSpPr>
        <p:spPr>
          <a:xfrm>
            <a:off x="6118322" y="897732"/>
            <a:ext cx="2762088" cy="3756422"/>
          </a:xfrm>
        </p:spPr>
        <p:txBody>
          <a:bodyPr/>
          <a:lstStyle>
            <a:lvl1pPr marL="270000">
              <a:defRPr/>
            </a:lvl1pPr>
          </a:lstStyle>
          <a:p>
            <a:pPr lvl="0"/>
            <a:r>
              <a:rPr lang="pl-PL" smtClean="0"/>
              <a:t>Click to edit content</a:t>
            </a:r>
          </a:p>
        </p:txBody>
      </p:sp>
    </p:spTree>
    <p:extLst>
      <p:ext uri="{BB962C8B-B14F-4D97-AF65-F5344CB8AC3E}">
        <p14:creationId xmlns:p14="http://schemas.microsoft.com/office/powerpoint/2010/main" val="125231941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9" name="Symbol zastępczy zawartości 4"/>
          <p:cNvSpPr>
            <a:spLocks noGrp="1"/>
          </p:cNvSpPr>
          <p:nvPr>
            <p:ph sz="quarter" idx="11" hasCustomPrompt="1"/>
          </p:nvPr>
        </p:nvSpPr>
        <p:spPr>
          <a:xfrm>
            <a:off x="286942" y="897731"/>
            <a:ext cx="4184754" cy="1826934"/>
          </a:xfrm>
        </p:spPr>
        <p:txBody>
          <a:bodyPr/>
          <a:lstStyle>
            <a:lvl1pPr marL="270000">
              <a:defRPr/>
            </a:lvl1pPr>
          </a:lstStyle>
          <a:p>
            <a:pPr lvl="0"/>
            <a:r>
              <a:rPr lang="pl-PL" smtClean="0"/>
              <a:t>Click to edit content</a:t>
            </a:r>
          </a:p>
        </p:txBody>
      </p:sp>
      <p:sp>
        <p:nvSpPr>
          <p:cNvPr id="10" name="Symbol zastępczy zawartości 4"/>
          <p:cNvSpPr>
            <a:spLocks noGrp="1"/>
          </p:cNvSpPr>
          <p:nvPr>
            <p:ph sz="quarter" idx="13" hasCustomPrompt="1"/>
          </p:nvPr>
        </p:nvSpPr>
        <p:spPr>
          <a:xfrm>
            <a:off x="286942" y="2808073"/>
            <a:ext cx="4184754" cy="1846080"/>
          </a:xfrm>
        </p:spPr>
        <p:txBody>
          <a:bodyPr/>
          <a:lstStyle>
            <a:lvl1pPr marL="270000">
              <a:defRPr/>
            </a:lvl1pPr>
          </a:lstStyle>
          <a:p>
            <a:pPr lvl="0"/>
            <a:r>
              <a:rPr lang="pl-PL" smtClean="0"/>
              <a:t>Click to edit content</a:t>
            </a:r>
          </a:p>
        </p:txBody>
      </p:sp>
      <p:sp>
        <p:nvSpPr>
          <p:cNvPr id="11" name="Symbol zastępczy zawartości 4"/>
          <p:cNvSpPr>
            <a:spLocks noGrp="1"/>
          </p:cNvSpPr>
          <p:nvPr>
            <p:ph sz="quarter" idx="14" hasCustomPrompt="1"/>
          </p:nvPr>
        </p:nvSpPr>
        <p:spPr>
          <a:xfrm>
            <a:off x="4695656" y="897731"/>
            <a:ext cx="4184754" cy="1826934"/>
          </a:xfrm>
        </p:spPr>
        <p:txBody>
          <a:bodyPr/>
          <a:lstStyle>
            <a:lvl1pPr marL="270000">
              <a:defRPr/>
            </a:lvl1pPr>
          </a:lstStyle>
          <a:p>
            <a:pPr lvl="0"/>
            <a:r>
              <a:rPr lang="pl-PL" smtClean="0"/>
              <a:t>Click to edit content</a:t>
            </a:r>
          </a:p>
        </p:txBody>
      </p:sp>
      <p:sp>
        <p:nvSpPr>
          <p:cNvPr id="12" name="Symbol zastępczy zawartości 4"/>
          <p:cNvSpPr>
            <a:spLocks noGrp="1"/>
          </p:cNvSpPr>
          <p:nvPr>
            <p:ph sz="quarter" idx="15" hasCustomPrompt="1"/>
          </p:nvPr>
        </p:nvSpPr>
        <p:spPr>
          <a:xfrm>
            <a:off x="4695656" y="2808073"/>
            <a:ext cx="4184754" cy="1846080"/>
          </a:xfrm>
        </p:spPr>
        <p:txBody>
          <a:bodyPr/>
          <a:lstStyle>
            <a:lvl1pPr marL="270000">
              <a:defRPr/>
            </a:lvl1pPr>
          </a:lstStyle>
          <a:p>
            <a:pPr lvl="0"/>
            <a:r>
              <a:rPr lang="pl-PL" smtClean="0"/>
              <a:t>Click to edit content</a:t>
            </a:r>
          </a:p>
        </p:txBody>
      </p:sp>
    </p:spTree>
    <p:extLst>
      <p:ext uri="{BB962C8B-B14F-4D97-AF65-F5344CB8AC3E}">
        <p14:creationId xmlns:p14="http://schemas.microsoft.com/office/powerpoint/2010/main" val="95934423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4695656" y="897731"/>
            <a:ext cx="4184754" cy="1826934"/>
          </a:xfrm>
        </p:spPr>
        <p:txBody>
          <a:bodyPr/>
          <a:lstStyle>
            <a:lvl1pPr marL="270000">
              <a:defRPr/>
            </a:lvl1pPr>
          </a:lstStyle>
          <a:p>
            <a:pPr lvl="0"/>
            <a:r>
              <a:rPr lang="pl-PL" smtClean="0"/>
              <a:t>Click to edit content</a:t>
            </a:r>
          </a:p>
        </p:txBody>
      </p:sp>
      <p:sp>
        <p:nvSpPr>
          <p:cNvPr id="6" name="Symbol zastępczy zawartości 4"/>
          <p:cNvSpPr>
            <a:spLocks noGrp="1"/>
          </p:cNvSpPr>
          <p:nvPr>
            <p:ph sz="quarter" idx="13" hasCustomPrompt="1"/>
          </p:nvPr>
        </p:nvSpPr>
        <p:spPr>
          <a:xfrm>
            <a:off x="4695656" y="2808073"/>
            <a:ext cx="4184754" cy="1846080"/>
          </a:xfrm>
        </p:spPr>
        <p:txBody>
          <a:bodyPr/>
          <a:lstStyle>
            <a:lvl1pPr marL="270000">
              <a:defRPr/>
            </a:lvl1pPr>
          </a:lstStyle>
          <a:p>
            <a:pPr lvl="0"/>
            <a:r>
              <a:rPr lang="pl-PL" smtClean="0"/>
              <a:t>Click to edit content</a:t>
            </a:r>
          </a:p>
        </p:txBody>
      </p:sp>
      <p:sp>
        <p:nvSpPr>
          <p:cNvPr id="9" name="Symbol zastępczy zawartości 4"/>
          <p:cNvSpPr>
            <a:spLocks noGrp="1"/>
          </p:cNvSpPr>
          <p:nvPr>
            <p:ph sz="quarter" idx="12" hasCustomPrompt="1"/>
          </p:nvPr>
        </p:nvSpPr>
        <p:spPr>
          <a:xfrm>
            <a:off x="286916" y="897731"/>
            <a:ext cx="4184754" cy="3756422"/>
          </a:xfrm>
        </p:spPr>
        <p:txBody>
          <a:bodyPr/>
          <a:lstStyle>
            <a:lvl1pPr marL="270000">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p>
        </p:txBody>
      </p:sp>
    </p:spTree>
    <p:extLst>
      <p:ext uri="{BB962C8B-B14F-4D97-AF65-F5344CB8AC3E}">
        <p14:creationId xmlns:p14="http://schemas.microsoft.com/office/powerpoint/2010/main" val="36824269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54" y="0"/>
            <a:ext cx="9141291" cy="5143499"/>
          </a:xfrm>
          <a:prstGeom prst="rect">
            <a:avLst/>
          </a:prstGeom>
        </p:spPr>
      </p:pic>
      <p:grpSp>
        <p:nvGrpSpPr>
          <p:cNvPr id="54" name="Group 19"/>
          <p:cNvGrpSpPr>
            <a:grpSpLocks noChangeAspect="1"/>
          </p:cNvGrpSpPr>
          <p:nvPr userDrawn="1"/>
        </p:nvGrpSpPr>
        <p:grpSpPr bwMode="auto">
          <a:xfrm>
            <a:off x="8176860" y="4339892"/>
            <a:ext cx="438164" cy="423513"/>
            <a:chOff x="2074" y="843"/>
            <a:chExt cx="1615" cy="1561"/>
          </a:xfrm>
        </p:grpSpPr>
        <p:sp>
          <p:nvSpPr>
            <p:cNvPr id="55" name="Freeform 20"/>
            <p:cNvSpPr>
              <a:spLocks noEditPoints="1"/>
            </p:cNvSpPr>
            <p:nvPr userDrawn="1"/>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1"/>
            <p:cNvSpPr>
              <a:spLocks/>
            </p:cNvSpPr>
            <p:nvPr userDrawn="1"/>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22"/>
            <p:cNvSpPr>
              <a:spLocks/>
            </p:cNvSpPr>
            <p:nvPr userDrawn="1"/>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23"/>
            <p:cNvSpPr>
              <a:spLocks/>
            </p:cNvSpPr>
            <p:nvPr userDrawn="1"/>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24"/>
            <p:cNvSpPr>
              <a:spLocks/>
            </p:cNvSpPr>
            <p:nvPr userDrawn="1"/>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25"/>
            <p:cNvSpPr>
              <a:spLocks/>
            </p:cNvSpPr>
            <p:nvPr userDrawn="1"/>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26"/>
            <p:cNvSpPr>
              <a:spLocks noEditPoints="1"/>
            </p:cNvSpPr>
            <p:nvPr userDrawn="1"/>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27"/>
            <p:cNvSpPr>
              <a:spLocks noEditPoints="1"/>
            </p:cNvSpPr>
            <p:nvPr userDrawn="1"/>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28"/>
            <p:cNvSpPr>
              <a:spLocks/>
            </p:cNvSpPr>
            <p:nvPr userDrawn="1"/>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29"/>
            <p:cNvSpPr>
              <a:spLocks/>
            </p:cNvSpPr>
            <p:nvPr userDrawn="1"/>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30"/>
            <p:cNvSpPr>
              <a:spLocks/>
            </p:cNvSpPr>
            <p:nvPr userDrawn="1"/>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31"/>
            <p:cNvSpPr>
              <a:spLocks/>
            </p:cNvSpPr>
            <p:nvPr userDrawn="1"/>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7" name="Tytuł 2"/>
          <p:cNvSpPr>
            <a:spLocks noGrp="1"/>
          </p:cNvSpPr>
          <p:nvPr>
            <p:ph type="title" hasCustomPrompt="1"/>
          </p:nvPr>
        </p:nvSpPr>
        <p:spPr>
          <a:xfrm>
            <a:off x="581925" y="2225555"/>
            <a:ext cx="3644336" cy="376967"/>
          </a:xfrm>
        </p:spPr>
        <p:txBody>
          <a:bodyPr/>
          <a:lstStyle>
            <a:lvl1pPr>
              <a:defRPr sz="2800" b="0" baseline="0">
                <a:solidFill>
                  <a:schemeClr val="bg1"/>
                </a:solidFill>
              </a:defRPr>
            </a:lvl1pPr>
          </a:lstStyle>
          <a:p>
            <a:r>
              <a:rPr lang="en-US" dirty="0" smtClean="0"/>
              <a:t>TRAINING CODE</a:t>
            </a:r>
            <a:endParaRPr lang="pl-PL" dirty="0"/>
          </a:p>
        </p:txBody>
      </p:sp>
      <p:sp>
        <p:nvSpPr>
          <p:cNvPr id="58" name="Symbol zastępczy tekstu 4"/>
          <p:cNvSpPr>
            <a:spLocks noGrp="1"/>
          </p:cNvSpPr>
          <p:nvPr>
            <p:ph type="body" sz="quarter" idx="10" hasCustomPrompt="1"/>
          </p:nvPr>
        </p:nvSpPr>
        <p:spPr>
          <a:xfrm>
            <a:off x="590161" y="3392250"/>
            <a:ext cx="3644336" cy="630622"/>
          </a:xfrm>
        </p:spPr>
        <p:txBody>
          <a:bodyPr>
            <a:normAutofit/>
          </a:bodyPr>
          <a:lstStyle>
            <a:lvl1pPr marL="0" indent="0">
              <a:lnSpc>
                <a:spcPct val="130000"/>
              </a:lnSpc>
              <a:spcBef>
                <a:spcPts val="300"/>
              </a:spcBef>
              <a:spcAft>
                <a:spcPts val="300"/>
              </a:spcAft>
              <a:buNone/>
              <a:defRPr sz="2100" baseline="0">
                <a:solidFill>
                  <a:schemeClr val="bg1"/>
                </a:solidFill>
              </a:defRPr>
            </a:lvl1pPr>
          </a:lstStyle>
          <a:p>
            <a:pPr lvl="0"/>
            <a:r>
              <a:rPr lang="pl-PL" dirty="0" smtClean="0"/>
              <a:t>Edit </a:t>
            </a:r>
            <a:r>
              <a:rPr lang="pl-PL" dirty="0" err="1" smtClean="0"/>
              <a:t>Text</a:t>
            </a:r>
            <a:r>
              <a:rPr lang="pl-PL" dirty="0" smtClean="0"/>
              <a:t> </a:t>
            </a:r>
          </a:p>
        </p:txBody>
      </p:sp>
      <p:sp>
        <p:nvSpPr>
          <p:cNvPr id="59" name="Symbol zastępczy tekstu 4"/>
          <p:cNvSpPr>
            <a:spLocks noGrp="1"/>
          </p:cNvSpPr>
          <p:nvPr>
            <p:ph type="body" sz="quarter" idx="11" hasCustomPrompt="1"/>
          </p:nvPr>
        </p:nvSpPr>
        <p:spPr>
          <a:xfrm>
            <a:off x="581924" y="2676525"/>
            <a:ext cx="4142475" cy="619125"/>
          </a:xfrm>
        </p:spPr>
        <p:txBody>
          <a:bodyPr anchor="ctr">
            <a:noAutofit/>
          </a:bodyPr>
          <a:lstStyle>
            <a:lvl1pPr marL="0" indent="0">
              <a:buNone/>
              <a:defRPr sz="3200" b="1">
                <a:solidFill>
                  <a:schemeClr val="bg1"/>
                </a:solidFill>
                <a:latin typeface="Arial Black" panose="020B0A04020102020204" pitchFamily="34" charset="0"/>
              </a:defRPr>
            </a:lvl1pPr>
          </a:lstStyle>
          <a:p>
            <a:pPr lvl="0"/>
            <a:r>
              <a:rPr lang="en-US" dirty="0" smtClean="0"/>
              <a:t>TRAINING NAME</a:t>
            </a:r>
            <a:endParaRPr lang="pl-PL" dirty="0" smtClean="0"/>
          </a:p>
        </p:txBody>
      </p:sp>
      <p:pic>
        <p:nvPicPr>
          <p:cNvPr id="60" name="Рисунок 17"/>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622078" y="4344535"/>
            <a:ext cx="1425918" cy="430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881877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2" y="897731"/>
            <a:ext cx="4184754" cy="1826934"/>
          </a:xfrm>
        </p:spPr>
        <p:txBody>
          <a:bodyPr/>
          <a:lstStyle>
            <a:lvl1pPr marL="270000">
              <a:defRPr/>
            </a:lvl1pPr>
          </a:lstStyle>
          <a:p>
            <a:pPr lvl="0"/>
            <a:r>
              <a:rPr lang="pl-PL" smtClean="0"/>
              <a:t>Click to edit content</a:t>
            </a:r>
          </a:p>
        </p:txBody>
      </p:sp>
      <p:sp>
        <p:nvSpPr>
          <p:cNvPr id="6" name="Symbol zastępczy zawartości 4"/>
          <p:cNvSpPr>
            <a:spLocks noGrp="1"/>
          </p:cNvSpPr>
          <p:nvPr>
            <p:ph sz="quarter" idx="13" hasCustomPrompt="1"/>
          </p:nvPr>
        </p:nvSpPr>
        <p:spPr>
          <a:xfrm>
            <a:off x="286942" y="2808073"/>
            <a:ext cx="4184754" cy="1846080"/>
          </a:xfrm>
        </p:spPr>
        <p:txBody>
          <a:bodyPr/>
          <a:lstStyle>
            <a:lvl1pPr marL="270000">
              <a:defRPr/>
            </a:lvl1pPr>
          </a:lstStyle>
          <a:p>
            <a:pPr lvl="0"/>
            <a:r>
              <a:rPr lang="pl-PL" smtClean="0"/>
              <a:t>Click to edit content</a:t>
            </a:r>
          </a:p>
        </p:txBody>
      </p:sp>
      <p:sp>
        <p:nvSpPr>
          <p:cNvPr id="9" name="Symbol zastępczy zawartości 4"/>
          <p:cNvSpPr>
            <a:spLocks noGrp="1"/>
          </p:cNvSpPr>
          <p:nvPr>
            <p:ph sz="quarter" idx="12" hasCustomPrompt="1"/>
          </p:nvPr>
        </p:nvSpPr>
        <p:spPr>
          <a:xfrm>
            <a:off x="4695656" y="897731"/>
            <a:ext cx="4184754" cy="3756422"/>
          </a:xfrm>
        </p:spPr>
        <p:txBody>
          <a:bodyPr/>
          <a:lstStyle>
            <a:lvl1pPr marL="270000">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p>
        </p:txBody>
      </p:sp>
    </p:spTree>
    <p:extLst>
      <p:ext uri="{BB962C8B-B14F-4D97-AF65-F5344CB8AC3E}">
        <p14:creationId xmlns:p14="http://schemas.microsoft.com/office/powerpoint/2010/main" val="45125736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ubtitle 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dirty="0" smtClean="0"/>
              <a:t>Edit </a:t>
            </a:r>
            <a:r>
              <a:rPr lang="pl-PL" dirty="0" err="1" smtClean="0"/>
              <a:t>Title</a:t>
            </a:r>
            <a:endParaRPr lang="en-US" dirty="0"/>
          </a:p>
        </p:txBody>
      </p:sp>
      <p:sp>
        <p:nvSpPr>
          <p:cNvPr id="5" name="Symbol zastępczy zawartości 4"/>
          <p:cNvSpPr>
            <a:spLocks noGrp="1"/>
          </p:cNvSpPr>
          <p:nvPr>
            <p:ph sz="quarter" idx="11" hasCustomPrompt="1"/>
          </p:nvPr>
        </p:nvSpPr>
        <p:spPr>
          <a:xfrm>
            <a:off x="286941" y="1408670"/>
            <a:ext cx="8593931" cy="3245483"/>
          </a:xfrm>
        </p:spPr>
        <p:txBody>
          <a:bodyPr/>
          <a:lstStyle>
            <a:lvl1pPr marL="270000">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4" name="Symbol zastępczy tekstu 3"/>
          <p:cNvSpPr>
            <a:spLocks noGrp="1"/>
          </p:cNvSpPr>
          <p:nvPr>
            <p:ph type="body" sz="quarter" idx="12" hasCustomPrompt="1"/>
          </p:nvPr>
        </p:nvSpPr>
        <p:spPr>
          <a:xfrm>
            <a:off x="286942" y="650811"/>
            <a:ext cx="8593469" cy="367903"/>
          </a:xfrm>
          <a:noFill/>
        </p:spPr>
        <p:txBody>
          <a:bodyP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smtClean="0"/>
              <a:t>Edit </a:t>
            </a:r>
            <a:r>
              <a:rPr lang="pl-PL" dirty="0" err="1" smtClean="0"/>
              <a:t>Subtitle</a:t>
            </a:r>
            <a:endParaRPr lang="pl-PL" dirty="0" smtClean="0"/>
          </a:p>
        </p:txBody>
      </p:sp>
    </p:spTree>
    <p:extLst>
      <p:ext uri="{BB962C8B-B14F-4D97-AF65-F5344CB8AC3E}">
        <p14:creationId xmlns:p14="http://schemas.microsoft.com/office/powerpoint/2010/main" val="208036302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2" y="650811"/>
            <a:ext cx="8593469" cy="367903"/>
          </a:xfrm>
          <a:noFill/>
        </p:spPr>
        <p:txBody>
          <a:bodyP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smtClean="0"/>
              <a:t>Edit </a:t>
            </a:r>
            <a:r>
              <a:rPr lang="pl-PL" dirty="0" err="1" smtClean="0"/>
              <a:t>Subtitle</a:t>
            </a:r>
            <a:endParaRPr lang="pl-PL" dirty="0" smtClean="0"/>
          </a:p>
        </p:txBody>
      </p:sp>
      <p:sp>
        <p:nvSpPr>
          <p:cNvPr id="6" name="Symbol zastępczy zawartości 4"/>
          <p:cNvSpPr>
            <a:spLocks noGrp="1"/>
          </p:cNvSpPr>
          <p:nvPr>
            <p:ph sz="quarter" idx="13" hasCustomPrompt="1"/>
          </p:nvPr>
        </p:nvSpPr>
        <p:spPr>
          <a:xfrm>
            <a:off x="286942" y="1408670"/>
            <a:ext cx="4184754" cy="3245483"/>
          </a:xfrm>
        </p:spPr>
        <p:txBody>
          <a:bodyPr/>
          <a:lstStyle>
            <a:lvl1pPr marL="270000">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7" name="Symbol zastępczy zawartości 4"/>
          <p:cNvSpPr>
            <a:spLocks noGrp="1"/>
          </p:cNvSpPr>
          <p:nvPr>
            <p:ph sz="quarter" idx="14" hasCustomPrompt="1"/>
          </p:nvPr>
        </p:nvSpPr>
        <p:spPr>
          <a:xfrm>
            <a:off x="4660641" y="1408670"/>
            <a:ext cx="4219769" cy="3245483"/>
          </a:xfrm>
        </p:spPr>
        <p:txBody>
          <a:bodyPr/>
          <a:lstStyle>
            <a:lvl1pPr marL="270000">
              <a:defRPr lang="pl-PL" smtClean="0"/>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Tree>
    <p:extLst>
      <p:ext uri="{BB962C8B-B14F-4D97-AF65-F5344CB8AC3E}">
        <p14:creationId xmlns:p14="http://schemas.microsoft.com/office/powerpoint/2010/main" val="380166677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2" y="650811"/>
            <a:ext cx="8593469" cy="367903"/>
          </a:xfrm>
          <a:noFill/>
        </p:spPr>
        <p:txBody>
          <a:bodyP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smtClean="0"/>
              <a:t>Edit </a:t>
            </a:r>
            <a:r>
              <a:rPr lang="pl-PL" dirty="0" err="1" smtClean="0"/>
              <a:t>Subtitle</a:t>
            </a:r>
            <a:endParaRPr lang="pl-PL" dirty="0" smtClean="0"/>
          </a:p>
        </p:txBody>
      </p:sp>
      <p:sp>
        <p:nvSpPr>
          <p:cNvPr id="6" name="Symbol zastępczy zawartości 4"/>
          <p:cNvSpPr>
            <a:spLocks noGrp="1"/>
          </p:cNvSpPr>
          <p:nvPr>
            <p:ph sz="quarter" idx="13" hasCustomPrompt="1"/>
          </p:nvPr>
        </p:nvSpPr>
        <p:spPr>
          <a:xfrm>
            <a:off x="286942" y="1408670"/>
            <a:ext cx="4184754" cy="3245483"/>
          </a:xfrm>
        </p:spPr>
        <p:txBody>
          <a:bodyPr/>
          <a:lstStyle>
            <a:lvl1pPr marL="270000">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zawartości 4"/>
          <p:cNvSpPr>
            <a:spLocks noGrp="1"/>
          </p:cNvSpPr>
          <p:nvPr>
            <p:ph sz="quarter" idx="11" hasCustomPrompt="1"/>
          </p:nvPr>
        </p:nvSpPr>
        <p:spPr>
          <a:xfrm>
            <a:off x="4695656" y="1408669"/>
            <a:ext cx="4184754" cy="1556953"/>
          </a:xfrm>
        </p:spPr>
        <p:txBody>
          <a:bodyPr/>
          <a:lstStyle>
            <a:lvl1pPr marL="270000">
              <a:defRPr/>
            </a:lvl1pPr>
          </a:lstStyle>
          <a:p>
            <a:pPr lvl="0"/>
            <a:r>
              <a:rPr lang="pl-PL" smtClean="0"/>
              <a:t>Click to edit content</a:t>
            </a:r>
          </a:p>
        </p:txBody>
      </p:sp>
      <p:sp>
        <p:nvSpPr>
          <p:cNvPr id="9" name="Symbol zastępczy zawartości 4"/>
          <p:cNvSpPr>
            <a:spLocks noGrp="1"/>
          </p:cNvSpPr>
          <p:nvPr>
            <p:ph sz="quarter" idx="15" hasCustomPrompt="1"/>
          </p:nvPr>
        </p:nvSpPr>
        <p:spPr>
          <a:xfrm>
            <a:off x="4695656" y="3086101"/>
            <a:ext cx="4184754" cy="1568052"/>
          </a:xfrm>
        </p:spPr>
        <p:txBody>
          <a:bodyPr/>
          <a:lstStyle>
            <a:lvl1pPr marL="270000">
              <a:defRPr/>
            </a:lvl1pPr>
          </a:lstStyle>
          <a:p>
            <a:pPr lvl="0"/>
            <a:r>
              <a:rPr lang="pl-PL" smtClean="0"/>
              <a:t>Click to edit content</a:t>
            </a:r>
          </a:p>
        </p:txBody>
      </p:sp>
    </p:spTree>
    <p:extLst>
      <p:ext uri="{BB962C8B-B14F-4D97-AF65-F5344CB8AC3E}">
        <p14:creationId xmlns:p14="http://schemas.microsoft.com/office/powerpoint/2010/main" val="216873142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dirty="0" smtClean="0"/>
              <a:t>Edit Title</a:t>
            </a:r>
            <a:endParaRPr lang="en-US" dirty="0"/>
          </a:p>
        </p:txBody>
      </p:sp>
      <p:sp>
        <p:nvSpPr>
          <p:cNvPr id="4" name="Symbol zastępczy tekstu 3"/>
          <p:cNvSpPr>
            <a:spLocks noGrp="1"/>
          </p:cNvSpPr>
          <p:nvPr>
            <p:ph type="body" sz="quarter" idx="12" hasCustomPrompt="1"/>
          </p:nvPr>
        </p:nvSpPr>
        <p:spPr>
          <a:xfrm>
            <a:off x="286942" y="650811"/>
            <a:ext cx="8593469" cy="367903"/>
          </a:xfrm>
          <a:noFill/>
        </p:spPr>
        <p:txBody>
          <a:bodyP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smtClean="0"/>
              <a:t>Edit </a:t>
            </a:r>
            <a:r>
              <a:rPr lang="pl-PL" dirty="0" err="1" smtClean="0"/>
              <a:t>Subtitle</a:t>
            </a:r>
            <a:endParaRPr lang="pl-PL" dirty="0" smtClean="0"/>
          </a:p>
        </p:txBody>
      </p:sp>
      <p:sp>
        <p:nvSpPr>
          <p:cNvPr id="6" name="Symbol zastępczy zawartości 4"/>
          <p:cNvSpPr>
            <a:spLocks noGrp="1"/>
          </p:cNvSpPr>
          <p:nvPr>
            <p:ph sz="quarter" idx="13" hasCustomPrompt="1"/>
          </p:nvPr>
        </p:nvSpPr>
        <p:spPr>
          <a:xfrm>
            <a:off x="4695656" y="1408670"/>
            <a:ext cx="4184754" cy="3245483"/>
          </a:xfrm>
        </p:spPr>
        <p:txBody>
          <a:bodyPr/>
          <a:lstStyle>
            <a:lvl1pPr marL="270000">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zawartości 4"/>
          <p:cNvSpPr>
            <a:spLocks noGrp="1"/>
          </p:cNvSpPr>
          <p:nvPr>
            <p:ph sz="quarter" idx="11" hasCustomPrompt="1"/>
          </p:nvPr>
        </p:nvSpPr>
        <p:spPr>
          <a:xfrm>
            <a:off x="286916" y="1408669"/>
            <a:ext cx="4184754" cy="1556953"/>
          </a:xfrm>
        </p:spPr>
        <p:txBody>
          <a:bodyPr/>
          <a:lstStyle>
            <a:lvl1pPr marL="270000">
              <a:defRPr/>
            </a:lvl1pPr>
          </a:lstStyle>
          <a:p>
            <a:pPr lvl="0"/>
            <a:r>
              <a:rPr lang="pl-PL" smtClean="0"/>
              <a:t>Click to edit content</a:t>
            </a:r>
          </a:p>
        </p:txBody>
      </p:sp>
      <p:sp>
        <p:nvSpPr>
          <p:cNvPr id="9" name="Symbol zastępczy zawartości 4"/>
          <p:cNvSpPr>
            <a:spLocks noGrp="1"/>
          </p:cNvSpPr>
          <p:nvPr>
            <p:ph sz="quarter" idx="15" hasCustomPrompt="1"/>
          </p:nvPr>
        </p:nvSpPr>
        <p:spPr>
          <a:xfrm>
            <a:off x="286916" y="3086101"/>
            <a:ext cx="4184754" cy="1568052"/>
          </a:xfrm>
        </p:spPr>
        <p:txBody>
          <a:bodyPr/>
          <a:lstStyle>
            <a:lvl1pPr marL="270000">
              <a:defRPr/>
            </a:lvl1pPr>
          </a:lstStyle>
          <a:p>
            <a:pPr lvl="0"/>
            <a:r>
              <a:rPr lang="pl-PL" smtClean="0"/>
              <a:t>Click to edit content</a:t>
            </a:r>
          </a:p>
        </p:txBody>
      </p:sp>
    </p:spTree>
    <p:extLst>
      <p:ext uri="{BB962C8B-B14F-4D97-AF65-F5344CB8AC3E}">
        <p14:creationId xmlns:p14="http://schemas.microsoft.com/office/powerpoint/2010/main" val="254661211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Subtitle 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1" y="1408671"/>
            <a:ext cx="8593931" cy="3245483"/>
          </a:xfrm>
        </p:spPr>
        <p:txBody>
          <a:bodyPr/>
          <a:lstStyle>
            <a:lvl1pPr marL="269946">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tekstu 3"/>
          <p:cNvSpPr>
            <a:spLocks noGrp="1"/>
          </p:cNvSpPr>
          <p:nvPr>
            <p:ph type="body" sz="quarter" idx="12" hasCustomPrompt="1"/>
          </p:nvPr>
        </p:nvSpPr>
        <p:spPr>
          <a:xfrm>
            <a:off x="521495" y="661837"/>
            <a:ext cx="8358916" cy="367903"/>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smtClean="0"/>
              <a:t>Edit </a:t>
            </a:r>
            <a:r>
              <a:rPr lang="pl-PL" dirty="0" err="1" smtClean="0"/>
              <a:t>Subtitle</a:t>
            </a:r>
            <a:endParaRPr lang="pl-PL" dirty="0" smtClean="0"/>
          </a:p>
        </p:txBody>
      </p:sp>
      <p:sp>
        <p:nvSpPr>
          <p:cNvPr id="9" name="Trójkąt równoramienny 8"/>
          <p:cNvSpPr/>
          <p:nvPr userDrawn="1"/>
        </p:nvSpPr>
        <p:spPr>
          <a:xfrm rot="5400000">
            <a:off x="367317" y="774410"/>
            <a:ext cx="165598"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56768630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6" name="Symbol zastępczy zawartości 4"/>
          <p:cNvSpPr>
            <a:spLocks noGrp="1"/>
          </p:cNvSpPr>
          <p:nvPr>
            <p:ph sz="quarter" idx="13" hasCustomPrompt="1"/>
          </p:nvPr>
        </p:nvSpPr>
        <p:spPr>
          <a:xfrm>
            <a:off x="286942" y="1408670"/>
            <a:ext cx="4184754" cy="3245483"/>
          </a:xfrm>
        </p:spPr>
        <p:txBody>
          <a:bodyPr/>
          <a:lstStyle>
            <a:lvl1pPr marL="270000">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7" name="Symbol zastępczy zawartości 4"/>
          <p:cNvSpPr>
            <a:spLocks noGrp="1"/>
          </p:cNvSpPr>
          <p:nvPr>
            <p:ph sz="quarter" idx="14" hasCustomPrompt="1"/>
          </p:nvPr>
        </p:nvSpPr>
        <p:spPr>
          <a:xfrm>
            <a:off x="4660641" y="1408670"/>
            <a:ext cx="4219769" cy="3245483"/>
          </a:xfrm>
        </p:spPr>
        <p:txBody>
          <a:bodyPr/>
          <a:lstStyle>
            <a:lvl1pPr marL="270000">
              <a:defRPr lang="pl-PL" smtClean="0"/>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10" name="Symbol zastępczy tekstu 3"/>
          <p:cNvSpPr>
            <a:spLocks noGrp="1"/>
          </p:cNvSpPr>
          <p:nvPr>
            <p:ph type="body" sz="quarter" idx="12" hasCustomPrompt="1"/>
          </p:nvPr>
        </p:nvSpPr>
        <p:spPr>
          <a:xfrm>
            <a:off x="521495" y="661837"/>
            <a:ext cx="8358916" cy="367903"/>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smtClean="0"/>
              <a:t>Edit </a:t>
            </a:r>
            <a:r>
              <a:rPr lang="pl-PL" dirty="0" err="1" smtClean="0"/>
              <a:t>Subtitle</a:t>
            </a:r>
            <a:endParaRPr lang="pl-PL" dirty="0" smtClean="0"/>
          </a:p>
        </p:txBody>
      </p:sp>
      <p:sp>
        <p:nvSpPr>
          <p:cNvPr id="11" name="Trójkąt równoramienny 10"/>
          <p:cNvSpPr/>
          <p:nvPr userDrawn="1"/>
        </p:nvSpPr>
        <p:spPr>
          <a:xfrm rot="5400000">
            <a:off x="367317" y="774410"/>
            <a:ext cx="165598"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273542220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ubtitle 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6" name="Symbol zastępczy zawartości 4"/>
          <p:cNvSpPr>
            <a:spLocks noGrp="1"/>
          </p:cNvSpPr>
          <p:nvPr>
            <p:ph sz="quarter" idx="13" hasCustomPrompt="1"/>
          </p:nvPr>
        </p:nvSpPr>
        <p:spPr>
          <a:xfrm>
            <a:off x="286942" y="1408670"/>
            <a:ext cx="2762088" cy="3245483"/>
          </a:xfrm>
        </p:spPr>
        <p:txBody>
          <a:bodyPr/>
          <a:lstStyle>
            <a:lvl1pPr marL="270000">
              <a:defRPr/>
            </a:lvl1pPr>
          </a:lstStyle>
          <a:p>
            <a:pPr lvl="0"/>
            <a:r>
              <a:rPr lang="pl-PL" smtClean="0"/>
              <a:t>Click to edit content</a:t>
            </a:r>
          </a:p>
        </p:txBody>
      </p:sp>
      <p:sp>
        <p:nvSpPr>
          <p:cNvPr id="9" name="Symbol zastępczy zawartości 4"/>
          <p:cNvSpPr>
            <a:spLocks noGrp="1"/>
          </p:cNvSpPr>
          <p:nvPr>
            <p:ph sz="quarter" idx="14" hasCustomPrompt="1"/>
          </p:nvPr>
        </p:nvSpPr>
        <p:spPr>
          <a:xfrm>
            <a:off x="3202619" y="1408670"/>
            <a:ext cx="2762088" cy="3245483"/>
          </a:xfrm>
        </p:spPr>
        <p:txBody>
          <a:bodyPr/>
          <a:lstStyle>
            <a:lvl1pPr marL="270000">
              <a:defRPr/>
            </a:lvl1pPr>
          </a:lstStyle>
          <a:p>
            <a:pPr lvl="0"/>
            <a:r>
              <a:rPr lang="pl-PL" smtClean="0"/>
              <a:t>Click to edit content</a:t>
            </a:r>
          </a:p>
        </p:txBody>
      </p:sp>
      <p:sp>
        <p:nvSpPr>
          <p:cNvPr id="10" name="Symbol zastępczy zawartości 4"/>
          <p:cNvSpPr>
            <a:spLocks noGrp="1"/>
          </p:cNvSpPr>
          <p:nvPr>
            <p:ph sz="quarter" idx="15" hasCustomPrompt="1"/>
          </p:nvPr>
        </p:nvSpPr>
        <p:spPr>
          <a:xfrm>
            <a:off x="6118322" y="1408670"/>
            <a:ext cx="2762088" cy="3245483"/>
          </a:xfrm>
        </p:spPr>
        <p:txBody>
          <a:bodyPr/>
          <a:lstStyle>
            <a:lvl1pPr marL="270000">
              <a:defRPr/>
            </a:lvl1pPr>
          </a:lstStyle>
          <a:p>
            <a:pPr lvl="0"/>
            <a:r>
              <a:rPr lang="pl-PL" smtClean="0"/>
              <a:t>Click to edit content</a:t>
            </a:r>
          </a:p>
        </p:txBody>
      </p:sp>
      <p:sp>
        <p:nvSpPr>
          <p:cNvPr id="11" name="Symbol zastępczy tekstu 3"/>
          <p:cNvSpPr>
            <a:spLocks noGrp="1"/>
          </p:cNvSpPr>
          <p:nvPr>
            <p:ph type="body" sz="quarter" idx="12" hasCustomPrompt="1"/>
          </p:nvPr>
        </p:nvSpPr>
        <p:spPr>
          <a:xfrm>
            <a:off x="521495" y="661837"/>
            <a:ext cx="8358916" cy="367903"/>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smtClean="0"/>
              <a:t>Edit </a:t>
            </a:r>
            <a:r>
              <a:rPr lang="pl-PL" dirty="0" err="1" smtClean="0"/>
              <a:t>Subtitle</a:t>
            </a:r>
            <a:endParaRPr lang="pl-PL" dirty="0" smtClean="0"/>
          </a:p>
        </p:txBody>
      </p:sp>
      <p:sp>
        <p:nvSpPr>
          <p:cNvPr id="12" name="Trójkąt równoramienny 11"/>
          <p:cNvSpPr/>
          <p:nvPr userDrawn="1"/>
        </p:nvSpPr>
        <p:spPr>
          <a:xfrm rot="5400000">
            <a:off x="367317" y="774410"/>
            <a:ext cx="165598"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2189618338"/>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6" name="Symbol zastępczy zawartości 4"/>
          <p:cNvSpPr>
            <a:spLocks noGrp="1"/>
          </p:cNvSpPr>
          <p:nvPr>
            <p:ph sz="quarter" idx="13" hasCustomPrompt="1"/>
          </p:nvPr>
        </p:nvSpPr>
        <p:spPr>
          <a:xfrm>
            <a:off x="286942" y="1408670"/>
            <a:ext cx="4184754" cy="3245483"/>
          </a:xfrm>
        </p:spPr>
        <p:txBody>
          <a:bodyPr/>
          <a:lstStyle>
            <a:lvl1pPr marL="270000">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zawartości 4"/>
          <p:cNvSpPr>
            <a:spLocks noGrp="1"/>
          </p:cNvSpPr>
          <p:nvPr>
            <p:ph sz="quarter" idx="11" hasCustomPrompt="1"/>
          </p:nvPr>
        </p:nvSpPr>
        <p:spPr>
          <a:xfrm>
            <a:off x="4695656" y="1408669"/>
            <a:ext cx="4184754" cy="1556953"/>
          </a:xfrm>
        </p:spPr>
        <p:txBody>
          <a:bodyPr/>
          <a:lstStyle>
            <a:lvl1pPr marL="270000">
              <a:defRPr/>
            </a:lvl1pPr>
          </a:lstStyle>
          <a:p>
            <a:pPr lvl="0"/>
            <a:r>
              <a:rPr lang="pl-PL" smtClean="0"/>
              <a:t>Click to edit content</a:t>
            </a:r>
          </a:p>
        </p:txBody>
      </p:sp>
      <p:sp>
        <p:nvSpPr>
          <p:cNvPr id="9" name="Symbol zastępczy zawartości 4"/>
          <p:cNvSpPr>
            <a:spLocks noGrp="1"/>
          </p:cNvSpPr>
          <p:nvPr>
            <p:ph sz="quarter" idx="15" hasCustomPrompt="1"/>
          </p:nvPr>
        </p:nvSpPr>
        <p:spPr>
          <a:xfrm>
            <a:off x="4695656" y="3086101"/>
            <a:ext cx="4184754" cy="1568052"/>
          </a:xfrm>
        </p:spPr>
        <p:txBody>
          <a:bodyPr/>
          <a:lstStyle>
            <a:lvl1pPr marL="270000">
              <a:defRPr/>
            </a:lvl1pPr>
          </a:lstStyle>
          <a:p>
            <a:pPr lvl="0"/>
            <a:r>
              <a:rPr lang="pl-PL" smtClean="0"/>
              <a:t>Click to edit content</a:t>
            </a:r>
          </a:p>
        </p:txBody>
      </p:sp>
      <p:sp>
        <p:nvSpPr>
          <p:cNvPr id="11" name="Symbol zastępczy tekstu 3"/>
          <p:cNvSpPr>
            <a:spLocks noGrp="1"/>
          </p:cNvSpPr>
          <p:nvPr>
            <p:ph type="body" sz="quarter" idx="12" hasCustomPrompt="1"/>
          </p:nvPr>
        </p:nvSpPr>
        <p:spPr>
          <a:xfrm>
            <a:off x="521495" y="661837"/>
            <a:ext cx="8358916" cy="367903"/>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smtClean="0"/>
              <a:t>Edit </a:t>
            </a:r>
            <a:r>
              <a:rPr lang="pl-PL" dirty="0" err="1" smtClean="0"/>
              <a:t>Subtitle</a:t>
            </a:r>
            <a:endParaRPr lang="pl-PL" dirty="0" smtClean="0"/>
          </a:p>
        </p:txBody>
      </p:sp>
      <p:sp>
        <p:nvSpPr>
          <p:cNvPr id="12" name="Trójkąt równoramienny 11"/>
          <p:cNvSpPr/>
          <p:nvPr userDrawn="1"/>
        </p:nvSpPr>
        <p:spPr>
          <a:xfrm rot="5400000">
            <a:off x="367317" y="774410"/>
            <a:ext cx="165598"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146850946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6" name="Symbol zastępczy zawartości 4"/>
          <p:cNvSpPr>
            <a:spLocks noGrp="1"/>
          </p:cNvSpPr>
          <p:nvPr>
            <p:ph sz="quarter" idx="13" hasCustomPrompt="1"/>
          </p:nvPr>
        </p:nvSpPr>
        <p:spPr>
          <a:xfrm>
            <a:off x="4695656" y="1408670"/>
            <a:ext cx="4184754" cy="3245483"/>
          </a:xfrm>
        </p:spPr>
        <p:txBody>
          <a:bodyPr/>
          <a:lstStyle>
            <a:lvl1pPr marL="270000">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zawartości 4"/>
          <p:cNvSpPr>
            <a:spLocks noGrp="1"/>
          </p:cNvSpPr>
          <p:nvPr>
            <p:ph sz="quarter" idx="11" hasCustomPrompt="1"/>
          </p:nvPr>
        </p:nvSpPr>
        <p:spPr>
          <a:xfrm>
            <a:off x="286916" y="1408669"/>
            <a:ext cx="4184754" cy="1556953"/>
          </a:xfrm>
        </p:spPr>
        <p:txBody>
          <a:bodyPr/>
          <a:lstStyle>
            <a:lvl1pPr marL="270000">
              <a:defRPr/>
            </a:lvl1pPr>
          </a:lstStyle>
          <a:p>
            <a:pPr lvl="0"/>
            <a:r>
              <a:rPr lang="pl-PL" smtClean="0"/>
              <a:t>Click to edit content</a:t>
            </a:r>
          </a:p>
        </p:txBody>
      </p:sp>
      <p:sp>
        <p:nvSpPr>
          <p:cNvPr id="9" name="Symbol zastępczy zawartości 4"/>
          <p:cNvSpPr>
            <a:spLocks noGrp="1"/>
          </p:cNvSpPr>
          <p:nvPr>
            <p:ph sz="quarter" idx="15" hasCustomPrompt="1"/>
          </p:nvPr>
        </p:nvSpPr>
        <p:spPr>
          <a:xfrm>
            <a:off x="286916" y="3086101"/>
            <a:ext cx="4184754" cy="1568052"/>
          </a:xfrm>
        </p:spPr>
        <p:txBody>
          <a:bodyPr/>
          <a:lstStyle>
            <a:lvl1pPr marL="270000">
              <a:defRPr/>
            </a:lvl1pPr>
          </a:lstStyle>
          <a:p>
            <a:pPr lvl="0"/>
            <a:r>
              <a:rPr lang="pl-PL" smtClean="0"/>
              <a:t>Click to edit content</a:t>
            </a:r>
          </a:p>
        </p:txBody>
      </p:sp>
      <p:sp>
        <p:nvSpPr>
          <p:cNvPr id="11" name="Symbol zastępczy tekstu 3"/>
          <p:cNvSpPr>
            <a:spLocks noGrp="1"/>
          </p:cNvSpPr>
          <p:nvPr>
            <p:ph type="body" sz="quarter" idx="12" hasCustomPrompt="1"/>
          </p:nvPr>
        </p:nvSpPr>
        <p:spPr>
          <a:xfrm>
            <a:off x="521495" y="661837"/>
            <a:ext cx="8358916" cy="367903"/>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smtClean="0"/>
              <a:t>Edit </a:t>
            </a:r>
            <a:r>
              <a:rPr lang="pl-PL" dirty="0" err="1" smtClean="0"/>
              <a:t>Subtitle</a:t>
            </a:r>
            <a:endParaRPr lang="pl-PL" dirty="0" smtClean="0"/>
          </a:p>
        </p:txBody>
      </p:sp>
      <p:sp>
        <p:nvSpPr>
          <p:cNvPr id="12" name="Trójkąt równoramienny 11"/>
          <p:cNvSpPr/>
          <p:nvPr userDrawn="1"/>
        </p:nvSpPr>
        <p:spPr>
          <a:xfrm rot="5400000">
            <a:off x="367317" y="774410"/>
            <a:ext cx="165598"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278426322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3">
    <p:spTree>
      <p:nvGrpSpPr>
        <p:cNvPr id="1" name=""/>
        <p:cNvGrpSpPr/>
        <p:nvPr/>
      </p:nvGrpSpPr>
      <p:grpSpPr>
        <a:xfrm>
          <a:off x="0" y="0"/>
          <a:ext cx="0" cy="0"/>
          <a:chOff x="0" y="0"/>
          <a:chExt cx="0" cy="0"/>
        </a:xfrm>
      </p:grpSpPr>
      <p:sp>
        <p:nvSpPr>
          <p:cNvPr id="4" name="Rectangle 3"/>
          <p:cNvSpPr/>
          <p:nvPr userDrawn="1"/>
        </p:nvSpPr>
        <p:spPr>
          <a:xfrm>
            <a:off x="0" y="4625042"/>
            <a:ext cx="9144000" cy="5184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nvGrpSpPr>
          <p:cNvPr id="7" name="Group 4"/>
          <p:cNvGrpSpPr>
            <a:grpSpLocks noChangeAspect="1"/>
          </p:cNvGrpSpPr>
          <p:nvPr userDrawn="1"/>
        </p:nvGrpSpPr>
        <p:grpSpPr bwMode="auto">
          <a:xfrm>
            <a:off x="0" y="0"/>
            <a:ext cx="6401293" cy="5143500"/>
            <a:chOff x="2703" y="-350"/>
            <a:chExt cx="4901" cy="3938"/>
          </a:xfrm>
        </p:grpSpPr>
        <p:sp>
          <p:nvSpPr>
            <p:cNvPr id="9" name="Freeform 5"/>
            <p:cNvSpPr>
              <a:spLocks/>
            </p:cNvSpPr>
            <p:nvPr userDrawn="1"/>
          </p:nvSpPr>
          <p:spPr bwMode="auto">
            <a:xfrm>
              <a:off x="4271" y="-350"/>
              <a:ext cx="3333" cy="3938"/>
            </a:xfrm>
            <a:custGeom>
              <a:avLst/>
              <a:gdLst>
                <a:gd name="T0" fmla="*/ 3315 w 3333"/>
                <a:gd name="T1" fmla="*/ 3081 h 3938"/>
                <a:gd name="T2" fmla="*/ 514 w 3333"/>
                <a:gd name="T3" fmla="*/ 3938 h 3938"/>
                <a:gd name="T4" fmla="*/ 547 w 3333"/>
                <a:gd name="T5" fmla="*/ 3938 h 3938"/>
                <a:gd name="T6" fmla="*/ 3326 w 3333"/>
                <a:gd name="T7" fmla="*/ 3088 h 3938"/>
                <a:gd name="T8" fmla="*/ 3333 w 3333"/>
                <a:gd name="T9" fmla="*/ 3086 h 3938"/>
                <a:gd name="T10" fmla="*/ 15 w 3333"/>
                <a:gd name="T11" fmla="*/ 0 h 3938"/>
                <a:gd name="T12" fmla="*/ 0 w 3333"/>
                <a:gd name="T13" fmla="*/ 0 h 3938"/>
                <a:gd name="T14" fmla="*/ 3315 w 3333"/>
                <a:gd name="T15" fmla="*/ 3081 h 39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33" h="3938">
                  <a:moveTo>
                    <a:pt x="3315" y="3081"/>
                  </a:moveTo>
                  <a:lnTo>
                    <a:pt x="514" y="3938"/>
                  </a:lnTo>
                  <a:lnTo>
                    <a:pt x="547" y="3938"/>
                  </a:lnTo>
                  <a:lnTo>
                    <a:pt x="3326" y="3088"/>
                  </a:lnTo>
                  <a:lnTo>
                    <a:pt x="3333" y="3086"/>
                  </a:lnTo>
                  <a:lnTo>
                    <a:pt x="15" y="0"/>
                  </a:lnTo>
                  <a:lnTo>
                    <a:pt x="0" y="0"/>
                  </a:lnTo>
                  <a:lnTo>
                    <a:pt x="3315" y="3081"/>
                  </a:lnTo>
                  <a:close/>
                </a:path>
              </a:pathLst>
            </a:custGeom>
            <a:solidFill>
              <a:srgbClr val="243E79"/>
            </a:solidFill>
            <a:ln w="9525">
              <a:noFill/>
              <a:round/>
              <a:headEnd/>
              <a:tailEnd/>
            </a:ln>
          </p:spPr>
          <p:txBody>
            <a:bodyPr vert="horz" wrap="square" lIns="91440" tIns="45720" rIns="91440" bIns="45720" numCol="1" anchor="t" anchorCtr="0" compatLnSpc="1">
              <a:prstTxWarp prst="textNoShape">
                <a:avLst/>
              </a:prstTxWarp>
            </a:bodyPr>
            <a:lstStyle/>
            <a:p>
              <a:endParaRPr lang="pl-PL"/>
            </a:p>
          </p:txBody>
        </p:sp>
        <p:sp>
          <p:nvSpPr>
            <p:cNvPr id="10" name="Freeform 6"/>
            <p:cNvSpPr>
              <a:spLocks/>
            </p:cNvSpPr>
            <p:nvPr userDrawn="1"/>
          </p:nvSpPr>
          <p:spPr bwMode="auto">
            <a:xfrm>
              <a:off x="2703" y="-350"/>
              <a:ext cx="747" cy="3292"/>
            </a:xfrm>
            <a:custGeom>
              <a:avLst/>
              <a:gdLst>
                <a:gd name="T0" fmla="*/ 738 w 747"/>
                <a:gd name="T1" fmla="*/ 0 h 3292"/>
                <a:gd name="T2" fmla="*/ 0 w 747"/>
                <a:gd name="T3" fmla="*/ 3249 h 3292"/>
                <a:gd name="T4" fmla="*/ 0 w 747"/>
                <a:gd name="T5" fmla="*/ 3292 h 3292"/>
                <a:gd name="T6" fmla="*/ 747 w 747"/>
                <a:gd name="T7" fmla="*/ 0 h 3292"/>
                <a:gd name="T8" fmla="*/ 738 w 747"/>
                <a:gd name="T9" fmla="*/ 0 h 3292"/>
              </a:gdLst>
              <a:ahLst/>
              <a:cxnLst>
                <a:cxn ang="0">
                  <a:pos x="T0" y="T1"/>
                </a:cxn>
                <a:cxn ang="0">
                  <a:pos x="T2" y="T3"/>
                </a:cxn>
                <a:cxn ang="0">
                  <a:pos x="T4" y="T5"/>
                </a:cxn>
                <a:cxn ang="0">
                  <a:pos x="T6" y="T7"/>
                </a:cxn>
                <a:cxn ang="0">
                  <a:pos x="T8" y="T9"/>
                </a:cxn>
              </a:cxnLst>
              <a:rect l="0" t="0" r="r" b="b"/>
              <a:pathLst>
                <a:path w="747" h="3292">
                  <a:moveTo>
                    <a:pt x="738" y="0"/>
                  </a:moveTo>
                  <a:lnTo>
                    <a:pt x="0" y="3249"/>
                  </a:lnTo>
                  <a:lnTo>
                    <a:pt x="0" y="3292"/>
                  </a:lnTo>
                  <a:lnTo>
                    <a:pt x="747" y="0"/>
                  </a:lnTo>
                  <a:lnTo>
                    <a:pt x="738" y="0"/>
                  </a:lnTo>
                  <a:close/>
                </a:path>
              </a:pathLst>
            </a:custGeom>
            <a:solidFill>
              <a:srgbClr val="243E79"/>
            </a:solidFill>
            <a:ln w="9525">
              <a:noFill/>
              <a:round/>
              <a:headEnd/>
              <a:tailEnd/>
            </a:ln>
          </p:spPr>
          <p:txBody>
            <a:bodyPr vert="horz" wrap="square" lIns="91440" tIns="45720" rIns="91440" bIns="45720" numCol="1" anchor="t" anchorCtr="0" compatLnSpc="1">
              <a:prstTxWarp prst="textNoShape">
                <a:avLst/>
              </a:prstTxWarp>
            </a:bodyPr>
            <a:lstStyle/>
            <a:p>
              <a:endParaRPr lang="pl-PL"/>
            </a:p>
          </p:txBody>
        </p:sp>
        <p:sp>
          <p:nvSpPr>
            <p:cNvPr id="11" name="Freeform 7"/>
            <p:cNvSpPr>
              <a:spLocks/>
            </p:cNvSpPr>
            <p:nvPr userDrawn="1"/>
          </p:nvSpPr>
          <p:spPr bwMode="auto">
            <a:xfrm>
              <a:off x="2703" y="-350"/>
              <a:ext cx="4845" cy="3938"/>
            </a:xfrm>
            <a:custGeom>
              <a:avLst/>
              <a:gdLst>
                <a:gd name="T0" fmla="*/ 0 w 4845"/>
                <a:gd name="T1" fmla="*/ 3296 h 3938"/>
                <a:gd name="T2" fmla="*/ 0 w 4845"/>
                <a:gd name="T3" fmla="*/ 3938 h 3938"/>
                <a:gd name="T4" fmla="*/ 1810 w 4845"/>
                <a:gd name="T5" fmla="*/ 3938 h 3938"/>
                <a:gd name="T6" fmla="*/ 4845 w 4845"/>
                <a:gd name="T7" fmla="*/ 2672 h 3938"/>
                <a:gd name="T8" fmla="*/ 1334 w 4845"/>
                <a:gd name="T9" fmla="*/ 0 h 3938"/>
                <a:gd name="T10" fmla="*/ 414 w 4845"/>
                <a:gd name="T11" fmla="*/ 0 h 3938"/>
                <a:gd name="T12" fmla="*/ 0 w 4845"/>
                <a:gd name="T13" fmla="*/ 3296 h 3938"/>
              </a:gdLst>
              <a:ahLst/>
              <a:cxnLst>
                <a:cxn ang="0">
                  <a:pos x="T0" y="T1"/>
                </a:cxn>
                <a:cxn ang="0">
                  <a:pos x="T2" y="T3"/>
                </a:cxn>
                <a:cxn ang="0">
                  <a:pos x="T4" y="T5"/>
                </a:cxn>
                <a:cxn ang="0">
                  <a:pos x="T6" y="T7"/>
                </a:cxn>
                <a:cxn ang="0">
                  <a:pos x="T8" y="T9"/>
                </a:cxn>
                <a:cxn ang="0">
                  <a:pos x="T10" y="T11"/>
                </a:cxn>
                <a:cxn ang="0">
                  <a:pos x="T12" y="T13"/>
                </a:cxn>
              </a:cxnLst>
              <a:rect l="0" t="0" r="r" b="b"/>
              <a:pathLst>
                <a:path w="4845" h="3938">
                  <a:moveTo>
                    <a:pt x="0" y="3296"/>
                  </a:moveTo>
                  <a:lnTo>
                    <a:pt x="0" y="3938"/>
                  </a:lnTo>
                  <a:lnTo>
                    <a:pt x="1810" y="3938"/>
                  </a:lnTo>
                  <a:lnTo>
                    <a:pt x="4845" y="2672"/>
                  </a:lnTo>
                  <a:lnTo>
                    <a:pt x="1334" y="0"/>
                  </a:lnTo>
                  <a:lnTo>
                    <a:pt x="414" y="0"/>
                  </a:lnTo>
                  <a:lnTo>
                    <a:pt x="0" y="3296"/>
                  </a:lnTo>
                  <a:close/>
                </a:path>
              </a:pathLst>
            </a:custGeom>
            <a:solidFill>
              <a:srgbClr val="243E79"/>
            </a:solidFill>
            <a:ln w="9525">
              <a:noFill/>
              <a:round/>
              <a:headEnd/>
              <a:tailEnd/>
            </a:ln>
          </p:spPr>
          <p:txBody>
            <a:bodyPr vert="horz" wrap="square" lIns="91440" tIns="45720" rIns="91440" bIns="45720" numCol="1" anchor="t" anchorCtr="0" compatLnSpc="1">
              <a:prstTxWarp prst="textNoShape">
                <a:avLst/>
              </a:prstTxWarp>
            </a:bodyPr>
            <a:lstStyle/>
            <a:p>
              <a:endParaRPr lang="pl-PL"/>
            </a:p>
          </p:txBody>
        </p:sp>
      </p:grpSp>
      <p:grpSp>
        <p:nvGrpSpPr>
          <p:cNvPr id="54" name="Group 19"/>
          <p:cNvGrpSpPr>
            <a:grpSpLocks noChangeAspect="1"/>
          </p:cNvGrpSpPr>
          <p:nvPr userDrawn="1"/>
        </p:nvGrpSpPr>
        <p:grpSpPr bwMode="auto">
          <a:xfrm>
            <a:off x="8176860" y="4339892"/>
            <a:ext cx="438164" cy="423513"/>
            <a:chOff x="2074" y="843"/>
            <a:chExt cx="1615" cy="1561"/>
          </a:xfrm>
          <a:solidFill>
            <a:schemeClr val="accent3"/>
          </a:solidFill>
        </p:grpSpPr>
        <p:sp>
          <p:nvSpPr>
            <p:cNvPr id="55" name="Freeform 20"/>
            <p:cNvSpPr>
              <a:spLocks noEditPoints="1"/>
            </p:cNvSpPr>
            <p:nvPr userDrawn="1"/>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1"/>
            <p:cNvSpPr>
              <a:spLocks/>
            </p:cNvSpPr>
            <p:nvPr userDrawn="1"/>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22"/>
            <p:cNvSpPr>
              <a:spLocks/>
            </p:cNvSpPr>
            <p:nvPr userDrawn="1"/>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23"/>
            <p:cNvSpPr>
              <a:spLocks/>
            </p:cNvSpPr>
            <p:nvPr userDrawn="1"/>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24"/>
            <p:cNvSpPr>
              <a:spLocks/>
            </p:cNvSpPr>
            <p:nvPr userDrawn="1"/>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25"/>
            <p:cNvSpPr>
              <a:spLocks/>
            </p:cNvSpPr>
            <p:nvPr userDrawn="1"/>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26"/>
            <p:cNvSpPr>
              <a:spLocks noEditPoints="1"/>
            </p:cNvSpPr>
            <p:nvPr userDrawn="1"/>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27"/>
            <p:cNvSpPr>
              <a:spLocks noEditPoints="1"/>
            </p:cNvSpPr>
            <p:nvPr userDrawn="1"/>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28"/>
            <p:cNvSpPr>
              <a:spLocks/>
            </p:cNvSpPr>
            <p:nvPr userDrawn="1"/>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29"/>
            <p:cNvSpPr>
              <a:spLocks/>
            </p:cNvSpPr>
            <p:nvPr userDrawn="1"/>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30"/>
            <p:cNvSpPr>
              <a:spLocks/>
            </p:cNvSpPr>
            <p:nvPr userDrawn="1"/>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31"/>
            <p:cNvSpPr>
              <a:spLocks/>
            </p:cNvSpPr>
            <p:nvPr userDrawn="1"/>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61" name="Tytuł 2"/>
          <p:cNvSpPr>
            <a:spLocks noGrp="1"/>
          </p:cNvSpPr>
          <p:nvPr>
            <p:ph type="title" hasCustomPrompt="1"/>
          </p:nvPr>
        </p:nvSpPr>
        <p:spPr>
          <a:xfrm>
            <a:off x="581925" y="2225555"/>
            <a:ext cx="3644336" cy="376967"/>
          </a:xfrm>
        </p:spPr>
        <p:txBody>
          <a:bodyPr/>
          <a:lstStyle>
            <a:lvl1pPr>
              <a:defRPr sz="2800" b="0" baseline="0">
                <a:solidFill>
                  <a:schemeClr val="bg1"/>
                </a:solidFill>
              </a:defRPr>
            </a:lvl1pPr>
          </a:lstStyle>
          <a:p>
            <a:r>
              <a:rPr lang="en-US" dirty="0" smtClean="0"/>
              <a:t>TRAINING CODE</a:t>
            </a:r>
            <a:endParaRPr lang="pl-PL" dirty="0"/>
          </a:p>
        </p:txBody>
      </p:sp>
      <p:sp>
        <p:nvSpPr>
          <p:cNvPr id="62" name="Symbol zastępczy tekstu 4"/>
          <p:cNvSpPr>
            <a:spLocks noGrp="1"/>
          </p:cNvSpPr>
          <p:nvPr>
            <p:ph type="body" sz="quarter" idx="10" hasCustomPrompt="1"/>
          </p:nvPr>
        </p:nvSpPr>
        <p:spPr>
          <a:xfrm>
            <a:off x="581925" y="3087450"/>
            <a:ext cx="3644336" cy="630622"/>
          </a:xfrm>
        </p:spPr>
        <p:txBody>
          <a:bodyPr>
            <a:normAutofit/>
          </a:bodyPr>
          <a:lstStyle>
            <a:lvl1pPr marL="0" indent="0">
              <a:lnSpc>
                <a:spcPct val="130000"/>
              </a:lnSpc>
              <a:spcBef>
                <a:spcPts val="300"/>
              </a:spcBef>
              <a:spcAft>
                <a:spcPts val="300"/>
              </a:spcAft>
              <a:buNone/>
              <a:defRPr sz="2100" baseline="0">
                <a:solidFill>
                  <a:schemeClr val="bg1"/>
                </a:solidFill>
              </a:defRPr>
            </a:lvl1pPr>
          </a:lstStyle>
          <a:p>
            <a:pPr lvl="0"/>
            <a:r>
              <a:rPr lang="en-US" dirty="0" smtClean="0"/>
              <a:t>subtitle</a:t>
            </a:r>
            <a:endParaRPr lang="pl-PL" dirty="0" smtClean="0"/>
          </a:p>
        </p:txBody>
      </p:sp>
      <p:sp>
        <p:nvSpPr>
          <p:cNvPr id="63" name="Symbol zastępczy tekstu 4"/>
          <p:cNvSpPr>
            <a:spLocks noGrp="1"/>
          </p:cNvSpPr>
          <p:nvPr>
            <p:ph type="body" sz="quarter" idx="11" hasCustomPrompt="1"/>
          </p:nvPr>
        </p:nvSpPr>
        <p:spPr>
          <a:xfrm>
            <a:off x="581925" y="2647950"/>
            <a:ext cx="3644336" cy="387234"/>
          </a:xfrm>
        </p:spPr>
        <p:txBody>
          <a:bodyPr anchor="ctr">
            <a:noAutofit/>
          </a:bodyPr>
          <a:lstStyle>
            <a:lvl1pPr marL="0" indent="0">
              <a:buNone/>
              <a:defRPr sz="2800" b="1" baseline="0">
                <a:solidFill>
                  <a:schemeClr val="bg1"/>
                </a:solidFill>
                <a:latin typeface="Arial Black" panose="020B0A04020102020204" pitchFamily="34" charset="0"/>
              </a:defRPr>
            </a:lvl1pPr>
          </a:lstStyle>
          <a:p>
            <a:pPr lvl="0"/>
            <a:r>
              <a:rPr lang="en-US" dirty="0" smtClean="0"/>
              <a:t>TRAINING NAME</a:t>
            </a:r>
            <a:endParaRPr lang="pl-PL" dirty="0" smtClean="0"/>
          </a:p>
        </p:txBody>
      </p:sp>
      <p:pic>
        <p:nvPicPr>
          <p:cNvPr id="65" name="Рисунок 17"/>
          <p:cNvPicPr>
            <a:picLocks noChangeAspect="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622078" y="4344535"/>
            <a:ext cx="1425918" cy="430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3891601"/>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ull size screen shot">
    <p:spTree>
      <p:nvGrpSpPr>
        <p:cNvPr id="1" name=""/>
        <p:cNvGrpSpPr/>
        <p:nvPr/>
      </p:nvGrpSpPr>
      <p:grpSpPr>
        <a:xfrm>
          <a:off x="0" y="0"/>
          <a:ext cx="0" cy="0"/>
          <a:chOff x="0" y="0"/>
          <a:chExt cx="0" cy="0"/>
        </a:xfrm>
      </p:grpSpPr>
      <p:sp>
        <p:nvSpPr>
          <p:cNvPr id="3" name="Symbol zastępczy zawartości 2"/>
          <p:cNvSpPr>
            <a:spLocks noGrp="1"/>
          </p:cNvSpPr>
          <p:nvPr>
            <p:ph sz="quarter" idx="10" hasCustomPrompt="1"/>
          </p:nvPr>
        </p:nvSpPr>
        <p:spPr>
          <a:xfrm>
            <a:off x="0" y="1"/>
            <a:ext cx="9144000" cy="5143499"/>
          </a:xfrm>
        </p:spPr>
        <p:txBody>
          <a:bodyPr anchor="b"/>
          <a:lstStyle>
            <a:lvl1pPr marL="0" indent="0" algn="ctr">
              <a:buFontTx/>
              <a:buNone/>
              <a:defRPr sz="1800"/>
            </a:lvl1pPr>
          </a:lstStyle>
          <a:p>
            <a:r>
              <a:rPr lang="pl-PL" dirty="0" smtClean="0"/>
              <a:t>Full size screen shot.</a:t>
            </a:r>
            <a:br>
              <a:rPr lang="pl-PL" dirty="0" smtClean="0"/>
            </a:br>
            <a:r>
              <a:rPr lang="pl-PL" dirty="0" smtClean="0"/>
              <a:t>Right click to paste picture if copying from other slide. </a:t>
            </a:r>
            <a:br>
              <a:rPr lang="pl-PL" dirty="0" smtClean="0"/>
            </a:br>
            <a:r>
              <a:rPr lang="pl-PL" dirty="0" smtClean="0"/>
              <a:t>Left click in center to browse for file to place.</a:t>
            </a:r>
            <a:endParaRPr lang="en-US" dirty="0"/>
          </a:p>
        </p:txBody>
      </p:sp>
    </p:spTree>
    <p:extLst>
      <p:ext uri="{BB962C8B-B14F-4D97-AF65-F5344CB8AC3E}">
        <p14:creationId xmlns:p14="http://schemas.microsoft.com/office/powerpoint/2010/main" val="157255348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ull size screen shot + title">
    <p:spTree>
      <p:nvGrpSpPr>
        <p:cNvPr id="1" name=""/>
        <p:cNvGrpSpPr/>
        <p:nvPr/>
      </p:nvGrpSpPr>
      <p:grpSpPr>
        <a:xfrm>
          <a:off x="0" y="0"/>
          <a:ext cx="0" cy="0"/>
          <a:chOff x="0" y="0"/>
          <a:chExt cx="0" cy="0"/>
        </a:xfrm>
      </p:grpSpPr>
      <p:sp>
        <p:nvSpPr>
          <p:cNvPr id="4" name="Tytuł 1"/>
          <p:cNvSpPr>
            <a:spLocks noGrp="1"/>
          </p:cNvSpPr>
          <p:nvPr>
            <p:ph type="title" hasCustomPrompt="1"/>
          </p:nvPr>
        </p:nvSpPr>
        <p:spPr>
          <a:xfrm>
            <a:off x="286917" y="273844"/>
            <a:ext cx="8593493" cy="376967"/>
          </a:xfrm>
        </p:spPr>
        <p:txBody>
          <a:bodyPr/>
          <a:lstStyle/>
          <a:p>
            <a:r>
              <a:rPr lang="pl-PL" smtClean="0"/>
              <a:t>Edit Title</a:t>
            </a:r>
            <a:endParaRPr lang="en-US"/>
          </a:p>
        </p:txBody>
      </p:sp>
      <p:sp>
        <p:nvSpPr>
          <p:cNvPr id="3" name="Symbol zastępczy zawartości 2"/>
          <p:cNvSpPr>
            <a:spLocks noGrp="1"/>
          </p:cNvSpPr>
          <p:nvPr>
            <p:ph sz="quarter" idx="10" hasCustomPrompt="1"/>
          </p:nvPr>
        </p:nvSpPr>
        <p:spPr>
          <a:xfrm>
            <a:off x="0" y="1"/>
            <a:ext cx="9144000" cy="5143499"/>
          </a:xfrm>
        </p:spPr>
        <p:txBody>
          <a:bodyPr anchor="b"/>
          <a:lstStyle>
            <a:lvl1pPr marL="0" indent="0" algn="ctr">
              <a:buFontTx/>
              <a:buNone/>
              <a:defRPr sz="1800"/>
            </a:lvl1pPr>
          </a:lstStyle>
          <a:p>
            <a:r>
              <a:rPr lang="pl-PL" dirty="0" smtClean="0"/>
              <a:t>Full size screen shot.</a:t>
            </a:r>
            <a:br>
              <a:rPr lang="pl-PL" dirty="0" smtClean="0"/>
            </a:br>
            <a:r>
              <a:rPr lang="pl-PL" dirty="0" smtClean="0"/>
              <a:t>Right click to paste picture if copying from other slide. </a:t>
            </a:r>
            <a:br>
              <a:rPr lang="pl-PL" dirty="0" smtClean="0"/>
            </a:br>
            <a:r>
              <a:rPr lang="pl-PL" dirty="0" smtClean="0"/>
              <a:t>Left click in center to browse for file to place.</a:t>
            </a:r>
            <a:endParaRPr lang="en-US" dirty="0"/>
          </a:p>
        </p:txBody>
      </p:sp>
    </p:spTree>
    <p:extLst>
      <p:ext uri="{BB962C8B-B14F-4D97-AF65-F5344CB8AC3E}">
        <p14:creationId xmlns:p14="http://schemas.microsoft.com/office/powerpoint/2010/main" val="233874185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Goal Statu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dirty="0" smtClean="0"/>
              <a:t>Goal Status</a:t>
            </a:r>
            <a:endParaRPr lang="en-US" dirty="0"/>
          </a:p>
        </p:txBody>
      </p:sp>
      <p:sp>
        <p:nvSpPr>
          <p:cNvPr id="8" name="Symbol zastępczy tekstu 10"/>
          <p:cNvSpPr>
            <a:spLocks noGrp="1"/>
          </p:cNvSpPr>
          <p:nvPr>
            <p:ph type="body" sz="quarter" idx="16" hasCustomPrompt="1"/>
          </p:nvPr>
        </p:nvSpPr>
        <p:spPr>
          <a:xfrm>
            <a:off x="286941" y="1631092"/>
            <a:ext cx="2762250" cy="3023062"/>
          </a:xfrm>
        </p:spPr>
        <p:txBody>
          <a:bodyPr>
            <a:normAutofit/>
          </a:bodyPr>
          <a:lstStyle>
            <a:lvl1pPr marL="0" indent="0">
              <a:buNone/>
              <a:defRPr sz="1600"/>
            </a:lvl1pPr>
          </a:lstStyle>
          <a:p>
            <a:pPr lvl="0"/>
            <a:r>
              <a:rPr lang="pl-PL" dirty="0" smtClean="0"/>
              <a:t>Completed projects</a:t>
            </a:r>
            <a:endParaRPr lang="en-US" dirty="0"/>
          </a:p>
        </p:txBody>
      </p:sp>
      <p:sp>
        <p:nvSpPr>
          <p:cNvPr id="9" name="Symbol zastępczy tekstu 10"/>
          <p:cNvSpPr>
            <a:spLocks noGrp="1"/>
          </p:cNvSpPr>
          <p:nvPr>
            <p:ph type="body" sz="quarter" idx="17" hasCustomPrompt="1"/>
          </p:nvPr>
        </p:nvSpPr>
        <p:spPr>
          <a:xfrm>
            <a:off x="6118160" y="1631092"/>
            <a:ext cx="2762250" cy="3023062"/>
          </a:xfrm>
        </p:spPr>
        <p:txBody>
          <a:bodyPr>
            <a:normAutofit/>
          </a:bodyPr>
          <a:lstStyle>
            <a:lvl1pPr marL="0" indent="0">
              <a:buNone/>
              <a:defRPr sz="1600"/>
            </a:lvl1pPr>
          </a:lstStyle>
          <a:p>
            <a:pPr lvl="0"/>
            <a:r>
              <a:rPr lang="pl-PL" smtClean="0"/>
              <a:t>Upcoming projects</a:t>
            </a:r>
            <a:endParaRPr lang="en-US"/>
          </a:p>
        </p:txBody>
      </p:sp>
      <p:sp>
        <p:nvSpPr>
          <p:cNvPr id="10" name="Symbol zastępczy tekstu 10"/>
          <p:cNvSpPr>
            <a:spLocks noGrp="1"/>
          </p:cNvSpPr>
          <p:nvPr>
            <p:ph type="body" sz="quarter" idx="18" hasCustomPrompt="1"/>
          </p:nvPr>
        </p:nvSpPr>
        <p:spPr>
          <a:xfrm>
            <a:off x="3202538" y="1631092"/>
            <a:ext cx="2762250" cy="3023062"/>
          </a:xfrm>
        </p:spPr>
        <p:txBody>
          <a:bodyPr>
            <a:normAutofit/>
          </a:bodyPr>
          <a:lstStyle>
            <a:lvl1pPr marL="0" indent="0">
              <a:buNone/>
              <a:defRPr sz="1600" baseline="0"/>
            </a:lvl1pPr>
          </a:lstStyle>
          <a:p>
            <a:pPr lvl="0"/>
            <a:r>
              <a:rPr lang="pl-PL" smtClean="0"/>
              <a:t>Active projects</a:t>
            </a:r>
            <a:endParaRPr lang="en-US"/>
          </a:p>
        </p:txBody>
      </p:sp>
      <p:sp>
        <p:nvSpPr>
          <p:cNvPr id="11" name="Prostokąt 10"/>
          <p:cNvSpPr/>
          <p:nvPr userDrawn="1"/>
        </p:nvSpPr>
        <p:spPr>
          <a:xfrm>
            <a:off x="286917" y="1065771"/>
            <a:ext cx="2762275" cy="3985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2" name="pole tekstowe 11"/>
          <p:cNvSpPr txBox="1"/>
          <p:nvPr userDrawn="1"/>
        </p:nvSpPr>
        <p:spPr>
          <a:xfrm>
            <a:off x="721820" y="1132186"/>
            <a:ext cx="1265411" cy="284693"/>
          </a:xfrm>
          <a:prstGeom prst="rect">
            <a:avLst/>
          </a:prstGeom>
          <a:noFill/>
        </p:spPr>
        <p:txBody>
          <a:bodyPr wrap="none" lIns="68580" tIns="34290" rIns="68580" bIns="34290" rtlCol="0">
            <a:spAutoFit/>
          </a:bodyPr>
          <a:lstStyle/>
          <a:p>
            <a:r>
              <a:rPr lang="pl-PL" b="1" dirty="0" smtClean="0">
                <a:solidFill>
                  <a:schemeClr val="bg1"/>
                </a:solidFill>
              </a:rPr>
              <a:t>COMPLETED</a:t>
            </a:r>
            <a:endParaRPr lang="en-US" b="1" dirty="0">
              <a:solidFill>
                <a:schemeClr val="bg1"/>
              </a:solidFill>
            </a:endParaRPr>
          </a:p>
        </p:txBody>
      </p:sp>
      <p:sp>
        <p:nvSpPr>
          <p:cNvPr id="13" name="Prostokąt 12"/>
          <p:cNvSpPr/>
          <p:nvPr userDrawn="1"/>
        </p:nvSpPr>
        <p:spPr>
          <a:xfrm>
            <a:off x="3202513" y="1065771"/>
            <a:ext cx="2762275" cy="398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4" name="pole tekstowe 13"/>
          <p:cNvSpPr txBox="1"/>
          <p:nvPr userDrawn="1"/>
        </p:nvSpPr>
        <p:spPr>
          <a:xfrm>
            <a:off x="3643947" y="1132186"/>
            <a:ext cx="797334" cy="284693"/>
          </a:xfrm>
          <a:prstGeom prst="rect">
            <a:avLst/>
          </a:prstGeom>
          <a:noFill/>
        </p:spPr>
        <p:txBody>
          <a:bodyPr wrap="none" lIns="68580" tIns="34290" rIns="68580" bIns="34290" rtlCol="0">
            <a:spAutoFit/>
          </a:bodyPr>
          <a:lstStyle/>
          <a:p>
            <a:r>
              <a:rPr lang="pl-PL" b="1" smtClean="0">
                <a:solidFill>
                  <a:schemeClr val="bg1"/>
                </a:solidFill>
              </a:rPr>
              <a:t>ACTIVE</a:t>
            </a:r>
            <a:endParaRPr lang="en-US" b="1">
              <a:solidFill>
                <a:schemeClr val="bg1"/>
              </a:solidFill>
            </a:endParaRPr>
          </a:p>
        </p:txBody>
      </p:sp>
      <p:sp>
        <p:nvSpPr>
          <p:cNvPr id="15" name="Prostokąt 14"/>
          <p:cNvSpPr/>
          <p:nvPr userDrawn="1"/>
        </p:nvSpPr>
        <p:spPr>
          <a:xfrm>
            <a:off x="6118160" y="1065771"/>
            <a:ext cx="2762275" cy="39850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6" name="pole tekstowe 15"/>
          <p:cNvSpPr txBox="1"/>
          <p:nvPr userDrawn="1"/>
        </p:nvSpPr>
        <p:spPr>
          <a:xfrm>
            <a:off x="6523002" y="1132186"/>
            <a:ext cx="1125949" cy="284693"/>
          </a:xfrm>
          <a:prstGeom prst="rect">
            <a:avLst/>
          </a:prstGeom>
          <a:noFill/>
        </p:spPr>
        <p:txBody>
          <a:bodyPr wrap="none" lIns="68580" tIns="34290" rIns="68580" bIns="34290" rtlCol="0">
            <a:spAutoFit/>
          </a:bodyPr>
          <a:lstStyle/>
          <a:p>
            <a:r>
              <a:rPr lang="pl-PL" b="1" smtClean="0">
                <a:solidFill>
                  <a:schemeClr val="bg1"/>
                </a:solidFill>
              </a:rPr>
              <a:t>UPCOMING</a:t>
            </a:r>
            <a:endParaRPr lang="en-US" b="1">
              <a:solidFill>
                <a:schemeClr val="bg1"/>
              </a:solidFill>
            </a:endParaRPr>
          </a:p>
        </p:txBody>
      </p:sp>
      <p:pic>
        <p:nvPicPr>
          <p:cNvPr id="6" name="Obraz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39625" y="1184067"/>
            <a:ext cx="161912" cy="161912"/>
          </a:xfrm>
          <a:prstGeom prst="rect">
            <a:avLst/>
          </a:prstGeom>
        </p:spPr>
      </p:pic>
      <p:pic>
        <p:nvPicPr>
          <p:cNvPr id="7" name="Obraz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25047" y="1167106"/>
            <a:ext cx="226223" cy="178874"/>
          </a:xfrm>
          <a:prstGeom prst="rect">
            <a:avLst/>
          </a:prstGeom>
        </p:spPr>
      </p:pic>
      <p:pic>
        <p:nvPicPr>
          <p:cNvPr id="17" name="Obraz 16"/>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323322" y="1132185"/>
            <a:ext cx="224784" cy="242530"/>
          </a:xfrm>
          <a:prstGeom prst="rect">
            <a:avLst/>
          </a:prstGeom>
        </p:spPr>
      </p:pic>
    </p:spTree>
    <p:extLst>
      <p:ext uri="{BB962C8B-B14F-4D97-AF65-F5344CB8AC3E}">
        <p14:creationId xmlns:p14="http://schemas.microsoft.com/office/powerpoint/2010/main" val="2490713372"/>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ANUALS">
    <p:bg>
      <p:bgRef idx="1001">
        <a:schemeClr val="bg1"/>
      </p:bgRef>
    </p:bg>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solidFill>
                  <a:schemeClr val="accent3"/>
                </a:solidFill>
              </a:defRPr>
            </a:lvl1pPr>
          </a:lstStyle>
          <a:p>
            <a:r>
              <a:rPr lang="pl-PL" smtClean="0"/>
              <a:t>Edit Title for Manuals</a:t>
            </a:r>
            <a:endParaRPr lang="en-US"/>
          </a:p>
        </p:txBody>
      </p:sp>
      <p:sp>
        <p:nvSpPr>
          <p:cNvPr id="7" name="Symbol zastępczy zawartości 4"/>
          <p:cNvSpPr>
            <a:spLocks noGrp="1"/>
          </p:cNvSpPr>
          <p:nvPr>
            <p:ph sz="quarter" idx="11" hasCustomPrompt="1"/>
          </p:nvPr>
        </p:nvSpPr>
        <p:spPr>
          <a:xfrm>
            <a:off x="286942" y="1409701"/>
            <a:ext cx="4184754" cy="3244452"/>
          </a:xfrm>
        </p:spPr>
        <p:txBody>
          <a:bodyPr/>
          <a:lstStyle>
            <a:lvl1pPr marL="270000">
              <a:defRPr/>
            </a:lvl1pPr>
          </a:lstStyle>
          <a:p>
            <a:pPr lvl="0"/>
            <a:r>
              <a:rPr lang="pl-PL" dirty="0" smtClean="0"/>
              <a:t>Click to edit content</a:t>
            </a:r>
            <a:endParaRPr lang="en-US" dirty="0"/>
          </a:p>
        </p:txBody>
      </p:sp>
      <p:sp>
        <p:nvSpPr>
          <p:cNvPr id="8" name="Symbol zastępczy zawartości 4"/>
          <p:cNvSpPr>
            <a:spLocks noGrp="1"/>
          </p:cNvSpPr>
          <p:nvPr>
            <p:ph sz="quarter" idx="12" hasCustomPrompt="1"/>
          </p:nvPr>
        </p:nvSpPr>
        <p:spPr>
          <a:xfrm>
            <a:off x="4660641" y="1409701"/>
            <a:ext cx="4219769" cy="3244452"/>
          </a:xfrm>
        </p:spPr>
        <p:txBody>
          <a:bodyPr/>
          <a:lstStyle>
            <a:lvl1pPr marL="270000">
              <a:defRPr lang="pl-PL" smtClean="0"/>
            </a:lvl1pPr>
          </a:lstStyle>
          <a:p>
            <a:pPr lvl="0"/>
            <a:r>
              <a:rPr lang="pl-PL" dirty="0" smtClean="0"/>
              <a:t>Click to edit content</a:t>
            </a:r>
          </a:p>
        </p:txBody>
      </p:sp>
      <p:sp>
        <p:nvSpPr>
          <p:cNvPr id="5" name="Symbol zastępczy tekstu 3"/>
          <p:cNvSpPr>
            <a:spLocks noGrp="1"/>
          </p:cNvSpPr>
          <p:nvPr>
            <p:ph type="body" sz="quarter" idx="13" hasCustomPrompt="1"/>
          </p:nvPr>
        </p:nvSpPr>
        <p:spPr>
          <a:xfrm>
            <a:off x="286942" y="753114"/>
            <a:ext cx="8593469" cy="367903"/>
          </a:xfrm>
          <a:solidFill>
            <a:schemeClr val="accent3"/>
          </a:solidFill>
        </p:spPr>
        <p:txBody>
          <a:bodyPr>
            <a:noAutofit/>
          </a:bodyPr>
          <a:lstStyle>
            <a:lvl1pPr marL="0" indent="0">
              <a:buNone/>
              <a:defRPr sz="1500" b="1">
                <a:solidFill>
                  <a:schemeClr val="bg1"/>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smtClean="0"/>
              <a:t>EDIT MANUALS SUBTITLE</a:t>
            </a:r>
          </a:p>
        </p:txBody>
      </p:sp>
    </p:spTree>
    <p:extLst>
      <p:ext uri="{BB962C8B-B14F-4D97-AF65-F5344CB8AC3E}">
        <p14:creationId xmlns:p14="http://schemas.microsoft.com/office/powerpoint/2010/main" val="30538997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0362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4">
    <p:spTree>
      <p:nvGrpSpPr>
        <p:cNvPr id="1" name=""/>
        <p:cNvGrpSpPr/>
        <p:nvPr/>
      </p:nvGrpSpPr>
      <p:grpSpPr>
        <a:xfrm>
          <a:off x="0" y="0"/>
          <a:ext cx="0" cy="0"/>
          <a:chOff x="0" y="0"/>
          <a:chExt cx="0" cy="0"/>
        </a:xfrm>
      </p:grpSpPr>
      <p:sp>
        <p:nvSpPr>
          <p:cNvPr id="3" name="Rectangle 2"/>
          <p:cNvSpPr/>
          <p:nvPr userDrawn="1"/>
        </p:nvSpPr>
        <p:spPr>
          <a:xfrm>
            <a:off x="0" y="1"/>
            <a:ext cx="9144000" cy="514350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endParaRPr>
          </a:p>
        </p:txBody>
      </p:sp>
      <p:grpSp>
        <p:nvGrpSpPr>
          <p:cNvPr id="64" name="Group 4"/>
          <p:cNvGrpSpPr>
            <a:grpSpLocks noChangeAspect="1"/>
          </p:cNvGrpSpPr>
          <p:nvPr userDrawn="1"/>
        </p:nvGrpSpPr>
        <p:grpSpPr bwMode="auto">
          <a:xfrm>
            <a:off x="0" y="1"/>
            <a:ext cx="6401293" cy="5143500"/>
            <a:chOff x="2703" y="-350"/>
            <a:chExt cx="4901" cy="3938"/>
          </a:xfrm>
        </p:grpSpPr>
        <p:sp>
          <p:nvSpPr>
            <p:cNvPr id="65" name="Freeform 5"/>
            <p:cNvSpPr>
              <a:spLocks/>
            </p:cNvSpPr>
            <p:nvPr userDrawn="1"/>
          </p:nvSpPr>
          <p:spPr bwMode="auto">
            <a:xfrm>
              <a:off x="4271" y="-350"/>
              <a:ext cx="3333" cy="3938"/>
            </a:xfrm>
            <a:custGeom>
              <a:avLst/>
              <a:gdLst>
                <a:gd name="T0" fmla="*/ 3315 w 3333"/>
                <a:gd name="T1" fmla="*/ 3081 h 3938"/>
                <a:gd name="T2" fmla="*/ 514 w 3333"/>
                <a:gd name="T3" fmla="*/ 3938 h 3938"/>
                <a:gd name="T4" fmla="*/ 547 w 3333"/>
                <a:gd name="T5" fmla="*/ 3938 h 3938"/>
                <a:gd name="T6" fmla="*/ 3326 w 3333"/>
                <a:gd name="T7" fmla="*/ 3088 h 3938"/>
                <a:gd name="T8" fmla="*/ 3333 w 3333"/>
                <a:gd name="T9" fmla="*/ 3086 h 3938"/>
                <a:gd name="T10" fmla="*/ 15 w 3333"/>
                <a:gd name="T11" fmla="*/ 0 h 3938"/>
                <a:gd name="T12" fmla="*/ 0 w 3333"/>
                <a:gd name="T13" fmla="*/ 0 h 3938"/>
                <a:gd name="T14" fmla="*/ 3315 w 3333"/>
                <a:gd name="T15" fmla="*/ 3081 h 39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33" h="3938">
                  <a:moveTo>
                    <a:pt x="3315" y="3081"/>
                  </a:moveTo>
                  <a:lnTo>
                    <a:pt x="514" y="3938"/>
                  </a:lnTo>
                  <a:lnTo>
                    <a:pt x="547" y="3938"/>
                  </a:lnTo>
                  <a:lnTo>
                    <a:pt x="3326" y="3088"/>
                  </a:lnTo>
                  <a:lnTo>
                    <a:pt x="3333" y="3086"/>
                  </a:lnTo>
                  <a:lnTo>
                    <a:pt x="15" y="0"/>
                  </a:lnTo>
                  <a:lnTo>
                    <a:pt x="0" y="0"/>
                  </a:lnTo>
                  <a:lnTo>
                    <a:pt x="3315" y="3081"/>
                  </a:lnTo>
                  <a:close/>
                </a:path>
              </a:pathLst>
            </a:custGeom>
            <a:solidFill>
              <a:srgbClr val="243E79"/>
            </a:solidFill>
            <a:ln w="9525">
              <a:noFill/>
              <a:round/>
              <a:headEnd/>
              <a:tailEnd/>
            </a:ln>
          </p:spPr>
          <p:txBody>
            <a:bodyPr vert="horz" wrap="square" lIns="91440" tIns="45720" rIns="91440" bIns="45720" numCol="1" anchor="t" anchorCtr="0" compatLnSpc="1">
              <a:prstTxWarp prst="textNoShape">
                <a:avLst/>
              </a:prstTxWarp>
            </a:bodyPr>
            <a:lstStyle/>
            <a:p>
              <a:endParaRPr lang="pl-PL"/>
            </a:p>
          </p:txBody>
        </p:sp>
        <p:sp>
          <p:nvSpPr>
            <p:cNvPr id="66" name="Freeform 6"/>
            <p:cNvSpPr>
              <a:spLocks/>
            </p:cNvSpPr>
            <p:nvPr userDrawn="1"/>
          </p:nvSpPr>
          <p:spPr bwMode="auto">
            <a:xfrm>
              <a:off x="2703" y="-350"/>
              <a:ext cx="747" cy="3292"/>
            </a:xfrm>
            <a:custGeom>
              <a:avLst/>
              <a:gdLst>
                <a:gd name="T0" fmla="*/ 738 w 747"/>
                <a:gd name="T1" fmla="*/ 0 h 3292"/>
                <a:gd name="T2" fmla="*/ 0 w 747"/>
                <a:gd name="T3" fmla="*/ 3249 h 3292"/>
                <a:gd name="T4" fmla="*/ 0 w 747"/>
                <a:gd name="T5" fmla="*/ 3292 h 3292"/>
                <a:gd name="T6" fmla="*/ 747 w 747"/>
                <a:gd name="T7" fmla="*/ 0 h 3292"/>
                <a:gd name="T8" fmla="*/ 738 w 747"/>
                <a:gd name="T9" fmla="*/ 0 h 3292"/>
              </a:gdLst>
              <a:ahLst/>
              <a:cxnLst>
                <a:cxn ang="0">
                  <a:pos x="T0" y="T1"/>
                </a:cxn>
                <a:cxn ang="0">
                  <a:pos x="T2" y="T3"/>
                </a:cxn>
                <a:cxn ang="0">
                  <a:pos x="T4" y="T5"/>
                </a:cxn>
                <a:cxn ang="0">
                  <a:pos x="T6" y="T7"/>
                </a:cxn>
                <a:cxn ang="0">
                  <a:pos x="T8" y="T9"/>
                </a:cxn>
              </a:cxnLst>
              <a:rect l="0" t="0" r="r" b="b"/>
              <a:pathLst>
                <a:path w="747" h="3292">
                  <a:moveTo>
                    <a:pt x="738" y="0"/>
                  </a:moveTo>
                  <a:lnTo>
                    <a:pt x="0" y="3249"/>
                  </a:lnTo>
                  <a:lnTo>
                    <a:pt x="0" y="3292"/>
                  </a:lnTo>
                  <a:lnTo>
                    <a:pt x="747" y="0"/>
                  </a:lnTo>
                  <a:lnTo>
                    <a:pt x="738" y="0"/>
                  </a:lnTo>
                  <a:close/>
                </a:path>
              </a:pathLst>
            </a:custGeom>
            <a:solidFill>
              <a:srgbClr val="243E79"/>
            </a:solidFill>
            <a:ln w="9525">
              <a:noFill/>
              <a:round/>
              <a:headEnd/>
              <a:tailEnd/>
            </a:ln>
          </p:spPr>
          <p:txBody>
            <a:bodyPr vert="horz" wrap="square" lIns="91440" tIns="45720" rIns="91440" bIns="45720" numCol="1" anchor="t" anchorCtr="0" compatLnSpc="1">
              <a:prstTxWarp prst="textNoShape">
                <a:avLst/>
              </a:prstTxWarp>
            </a:bodyPr>
            <a:lstStyle/>
            <a:p>
              <a:endParaRPr lang="pl-PL"/>
            </a:p>
          </p:txBody>
        </p:sp>
        <p:sp>
          <p:nvSpPr>
            <p:cNvPr id="67" name="Freeform 7"/>
            <p:cNvSpPr>
              <a:spLocks/>
            </p:cNvSpPr>
            <p:nvPr userDrawn="1"/>
          </p:nvSpPr>
          <p:spPr bwMode="auto">
            <a:xfrm>
              <a:off x="2703" y="-350"/>
              <a:ext cx="4845" cy="3938"/>
            </a:xfrm>
            <a:custGeom>
              <a:avLst/>
              <a:gdLst>
                <a:gd name="T0" fmla="*/ 0 w 4845"/>
                <a:gd name="T1" fmla="*/ 3296 h 3938"/>
                <a:gd name="T2" fmla="*/ 0 w 4845"/>
                <a:gd name="T3" fmla="*/ 3938 h 3938"/>
                <a:gd name="T4" fmla="*/ 1810 w 4845"/>
                <a:gd name="T5" fmla="*/ 3938 h 3938"/>
                <a:gd name="T6" fmla="*/ 4845 w 4845"/>
                <a:gd name="T7" fmla="*/ 2672 h 3938"/>
                <a:gd name="T8" fmla="*/ 1334 w 4845"/>
                <a:gd name="T9" fmla="*/ 0 h 3938"/>
                <a:gd name="T10" fmla="*/ 414 w 4845"/>
                <a:gd name="T11" fmla="*/ 0 h 3938"/>
                <a:gd name="T12" fmla="*/ 0 w 4845"/>
                <a:gd name="T13" fmla="*/ 3296 h 3938"/>
              </a:gdLst>
              <a:ahLst/>
              <a:cxnLst>
                <a:cxn ang="0">
                  <a:pos x="T0" y="T1"/>
                </a:cxn>
                <a:cxn ang="0">
                  <a:pos x="T2" y="T3"/>
                </a:cxn>
                <a:cxn ang="0">
                  <a:pos x="T4" y="T5"/>
                </a:cxn>
                <a:cxn ang="0">
                  <a:pos x="T6" y="T7"/>
                </a:cxn>
                <a:cxn ang="0">
                  <a:pos x="T8" y="T9"/>
                </a:cxn>
                <a:cxn ang="0">
                  <a:pos x="T10" y="T11"/>
                </a:cxn>
                <a:cxn ang="0">
                  <a:pos x="T12" y="T13"/>
                </a:cxn>
              </a:cxnLst>
              <a:rect l="0" t="0" r="r" b="b"/>
              <a:pathLst>
                <a:path w="4845" h="3938">
                  <a:moveTo>
                    <a:pt x="0" y="3296"/>
                  </a:moveTo>
                  <a:lnTo>
                    <a:pt x="0" y="3938"/>
                  </a:lnTo>
                  <a:lnTo>
                    <a:pt x="1810" y="3938"/>
                  </a:lnTo>
                  <a:lnTo>
                    <a:pt x="4845" y="2672"/>
                  </a:lnTo>
                  <a:lnTo>
                    <a:pt x="1334" y="0"/>
                  </a:lnTo>
                  <a:lnTo>
                    <a:pt x="414" y="0"/>
                  </a:lnTo>
                  <a:lnTo>
                    <a:pt x="0" y="3296"/>
                  </a:lnTo>
                  <a:close/>
                </a:path>
              </a:pathLst>
            </a:custGeom>
            <a:solidFill>
              <a:srgbClr val="243E79"/>
            </a:solidFill>
            <a:ln w="9525">
              <a:noFill/>
              <a:round/>
              <a:headEnd/>
              <a:tailEnd/>
            </a:ln>
          </p:spPr>
          <p:txBody>
            <a:bodyPr vert="horz" wrap="square" lIns="91440" tIns="45720" rIns="91440" bIns="45720" numCol="1" anchor="t" anchorCtr="0" compatLnSpc="1">
              <a:prstTxWarp prst="textNoShape">
                <a:avLst/>
              </a:prstTxWarp>
            </a:bodyPr>
            <a:lstStyle/>
            <a:p>
              <a:endParaRPr lang="pl-PL"/>
            </a:p>
          </p:txBody>
        </p:sp>
      </p:grpSp>
      <p:grpSp>
        <p:nvGrpSpPr>
          <p:cNvPr id="73" name="Group 19"/>
          <p:cNvGrpSpPr>
            <a:grpSpLocks noChangeAspect="1"/>
          </p:cNvGrpSpPr>
          <p:nvPr userDrawn="1"/>
        </p:nvGrpSpPr>
        <p:grpSpPr bwMode="auto">
          <a:xfrm>
            <a:off x="8176860" y="4339892"/>
            <a:ext cx="438164" cy="423513"/>
            <a:chOff x="2074" y="843"/>
            <a:chExt cx="1615" cy="1561"/>
          </a:xfrm>
        </p:grpSpPr>
        <p:sp>
          <p:nvSpPr>
            <p:cNvPr id="74" name="Freeform 20"/>
            <p:cNvSpPr>
              <a:spLocks noEditPoints="1"/>
            </p:cNvSpPr>
            <p:nvPr userDrawn="1"/>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21"/>
            <p:cNvSpPr>
              <a:spLocks/>
            </p:cNvSpPr>
            <p:nvPr userDrawn="1"/>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22"/>
            <p:cNvSpPr>
              <a:spLocks/>
            </p:cNvSpPr>
            <p:nvPr userDrawn="1"/>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23"/>
            <p:cNvSpPr>
              <a:spLocks/>
            </p:cNvSpPr>
            <p:nvPr userDrawn="1"/>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24"/>
            <p:cNvSpPr>
              <a:spLocks/>
            </p:cNvSpPr>
            <p:nvPr userDrawn="1"/>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25"/>
            <p:cNvSpPr>
              <a:spLocks/>
            </p:cNvSpPr>
            <p:nvPr userDrawn="1"/>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26"/>
            <p:cNvSpPr>
              <a:spLocks noEditPoints="1"/>
            </p:cNvSpPr>
            <p:nvPr userDrawn="1"/>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27"/>
            <p:cNvSpPr>
              <a:spLocks noEditPoints="1"/>
            </p:cNvSpPr>
            <p:nvPr userDrawn="1"/>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28"/>
            <p:cNvSpPr>
              <a:spLocks/>
            </p:cNvSpPr>
            <p:nvPr userDrawn="1"/>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29"/>
            <p:cNvSpPr>
              <a:spLocks/>
            </p:cNvSpPr>
            <p:nvPr userDrawn="1"/>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30"/>
            <p:cNvSpPr>
              <a:spLocks/>
            </p:cNvSpPr>
            <p:nvPr userDrawn="1"/>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31"/>
            <p:cNvSpPr>
              <a:spLocks/>
            </p:cNvSpPr>
            <p:nvPr userDrawn="1"/>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61" name="Tytuł 2"/>
          <p:cNvSpPr>
            <a:spLocks noGrp="1"/>
          </p:cNvSpPr>
          <p:nvPr>
            <p:ph type="title" hasCustomPrompt="1"/>
          </p:nvPr>
        </p:nvSpPr>
        <p:spPr>
          <a:xfrm>
            <a:off x="581925" y="2225555"/>
            <a:ext cx="3644336" cy="376967"/>
          </a:xfrm>
        </p:spPr>
        <p:txBody>
          <a:bodyPr/>
          <a:lstStyle>
            <a:lvl1pPr>
              <a:defRPr sz="2800" b="0" baseline="0">
                <a:solidFill>
                  <a:schemeClr val="bg1"/>
                </a:solidFill>
              </a:defRPr>
            </a:lvl1pPr>
          </a:lstStyle>
          <a:p>
            <a:r>
              <a:rPr lang="en-US" dirty="0" smtClean="0"/>
              <a:t>TRAINING CODE</a:t>
            </a:r>
            <a:endParaRPr lang="pl-PL" dirty="0"/>
          </a:p>
        </p:txBody>
      </p:sp>
      <p:sp>
        <p:nvSpPr>
          <p:cNvPr id="62" name="Symbol zastępczy tekstu 4"/>
          <p:cNvSpPr>
            <a:spLocks noGrp="1"/>
          </p:cNvSpPr>
          <p:nvPr>
            <p:ph type="body" sz="quarter" idx="10" hasCustomPrompt="1"/>
          </p:nvPr>
        </p:nvSpPr>
        <p:spPr>
          <a:xfrm>
            <a:off x="581925" y="3087450"/>
            <a:ext cx="3644336" cy="503475"/>
          </a:xfrm>
        </p:spPr>
        <p:txBody>
          <a:bodyPr>
            <a:normAutofit/>
          </a:bodyPr>
          <a:lstStyle>
            <a:lvl1pPr marL="0" indent="0">
              <a:lnSpc>
                <a:spcPct val="130000"/>
              </a:lnSpc>
              <a:spcBef>
                <a:spcPts val="300"/>
              </a:spcBef>
              <a:spcAft>
                <a:spcPts val="300"/>
              </a:spcAft>
              <a:buNone/>
              <a:defRPr sz="2800" baseline="0">
                <a:solidFill>
                  <a:schemeClr val="bg1"/>
                </a:solidFill>
              </a:defRPr>
            </a:lvl1pPr>
          </a:lstStyle>
          <a:p>
            <a:pPr lvl="0"/>
            <a:r>
              <a:rPr lang="pl-PL" dirty="0" smtClean="0"/>
              <a:t>Edit </a:t>
            </a:r>
            <a:r>
              <a:rPr lang="pl-PL" dirty="0" err="1" smtClean="0"/>
              <a:t>Text</a:t>
            </a:r>
            <a:r>
              <a:rPr lang="pl-PL" dirty="0" smtClean="0"/>
              <a:t> </a:t>
            </a:r>
          </a:p>
        </p:txBody>
      </p:sp>
      <p:sp>
        <p:nvSpPr>
          <p:cNvPr id="63" name="Symbol zastępczy tekstu 4"/>
          <p:cNvSpPr>
            <a:spLocks noGrp="1"/>
          </p:cNvSpPr>
          <p:nvPr>
            <p:ph type="body" sz="quarter" idx="11" hasCustomPrompt="1"/>
          </p:nvPr>
        </p:nvSpPr>
        <p:spPr>
          <a:xfrm>
            <a:off x="581925" y="2657475"/>
            <a:ext cx="3644336" cy="387234"/>
          </a:xfrm>
        </p:spPr>
        <p:txBody>
          <a:bodyPr anchor="ctr">
            <a:noAutofit/>
          </a:bodyPr>
          <a:lstStyle>
            <a:lvl1pPr marL="0" indent="0">
              <a:buNone/>
              <a:defRPr sz="2800" b="1">
                <a:solidFill>
                  <a:schemeClr val="bg1"/>
                </a:solidFill>
                <a:latin typeface="Arial Black" panose="020B0A04020102020204" pitchFamily="34" charset="0"/>
              </a:defRPr>
            </a:lvl1pPr>
          </a:lstStyle>
          <a:p>
            <a:pPr lvl="0"/>
            <a:r>
              <a:rPr lang="en-US" dirty="0" smtClean="0"/>
              <a:t>TRAINING NAME</a:t>
            </a:r>
            <a:endParaRPr lang="pl-PL" dirty="0" smtClean="0"/>
          </a:p>
        </p:txBody>
      </p:sp>
      <p:pic>
        <p:nvPicPr>
          <p:cNvPr id="68" name="Рисунок 17"/>
          <p:cNvPicPr>
            <a:picLocks noChangeAspect="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622078" y="4344535"/>
            <a:ext cx="1425918" cy="430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19096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ake 1">
    <p:spTree>
      <p:nvGrpSpPr>
        <p:cNvPr id="1" name=""/>
        <p:cNvGrpSpPr/>
        <p:nvPr/>
      </p:nvGrpSpPr>
      <p:grpSpPr>
        <a:xfrm>
          <a:off x="0" y="0"/>
          <a:ext cx="0" cy="0"/>
          <a:chOff x="0" y="0"/>
          <a:chExt cx="0" cy="0"/>
        </a:xfrm>
      </p:grpSpPr>
      <p:sp>
        <p:nvSpPr>
          <p:cNvPr id="4" name="Rectangle 2"/>
          <p:cNvSpPr/>
          <p:nvPr userDrawn="1"/>
        </p:nvSpPr>
        <p:spPr>
          <a:xfrm>
            <a:off x="0" y="923636"/>
            <a:ext cx="9144000" cy="3300130"/>
          </a:xfrm>
          <a:custGeom>
            <a:avLst/>
            <a:gdLst>
              <a:gd name="connsiteX0" fmla="*/ 0 w 9144000"/>
              <a:gd name="connsiteY0" fmla="*/ 0 h 2967621"/>
              <a:gd name="connsiteX1" fmla="*/ 9144000 w 9144000"/>
              <a:gd name="connsiteY1" fmla="*/ 0 h 2967621"/>
              <a:gd name="connsiteX2" fmla="*/ 9144000 w 9144000"/>
              <a:gd name="connsiteY2" fmla="*/ 2967621 h 2967621"/>
              <a:gd name="connsiteX3" fmla="*/ 0 w 9144000"/>
              <a:gd name="connsiteY3" fmla="*/ 2967621 h 2967621"/>
              <a:gd name="connsiteX4" fmla="*/ 0 w 9144000"/>
              <a:gd name="connsiteY4" fmla="*/ 0 h 2967621"/>
              <a:gd name="connsiteX0" fmla="*/ 0 w 9144000"/>
              <a:gd name="connsiteY0" fmla="*/ 332509 h 3300130"/>
              <a:gd name="connsiteX1" fmla="*/ 9144000 w 9144000"/>
              <a:gd name="connsiteY1" fmla="*/ 0 h 3300130"/>
              <a:gd name="connsiteX2" fmla="*/ 9144000 w 9144000"/>
              <a:gd name="connsiteY2" fmla="*/ 3300130 h 3300130"/>
              <a:gd name="connsiteX3" fmla="*/ 0 w 9144000"/>
              <a:gd name="connsiteY3" fmla="*/ 3300130 h 3300130"/>
              <a:gd name="connsiteX4" fmla="*/ 0 w 9144000"/>
              <a:gd name="connsiteY4" fmla="*/ 332509 h 3300130"/>
              <a:gd name="connsiteX0" fmla="*/ 0 w 9144000"/>
              <a:gd name="connsiteY0" fmla="*/ 332509 h 3300130"/>
              <a:gd name="connsiteX1" fmla="*/ 9144000 w 9144000"/>
              <a:gd name="connsiteY1" fmla="*/ 0 h 3300130"/>
              <a:gd name="connsiteX2" fmla="*/ 9134764 w 9144000"/>
              <a:gd name="connsiteY2" fmla="*/ 2764421 h 3300130"/>
              <a:gd name="connsiteX3" fmla="*/ 0 w 9144000"/>
              <a:gd name="connsiteY3" fmla="*/ 3300130 h 3300130"/>
              <a:gd name="connsiteX4" fmla="*/ 0 w 9144000"/>
              <a:gd name="connsiteY4" fmla="*/ 332509 h 3300130"/>
              <a:gd name="connsiteX0" fmla="*/ 0 w 9144000"/>
              <a:gd name="connsiteY0" fmla="*/ 332509 h 3300130"/>
              <a:gd name="connsiteX1" fmla="*/ 9144000 w 9144000"/>
              <a:gd name="connsiteY1" fmla="*/ 0 h 3300130"/>
              <a:gd name="connsiteX2" fmla="*/ 9134764 w 9144000"/>
              <a:gd name="connsiteY2" fmla="*/ 2949148 h 3300130"/>
              <a:gd name="connsiteX3" fmla="*/ 0 w 9144000"/>
              <a:gd name="connsiteY3" fmla="*/ 3300130 h 3300130"/>
              <a:gd name="connsiteX4" fmla="*/ 0 w 9144000"/>
              <a:gd name="connsiteY4" fmla="*/ 332509 h 3300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3300130">
                <a:moveTo>
                  <a:pt x="0" y="332509"/>
                </a:moveTo>
                <a:lnTo>
                  <a:pt x="9144000" y="0"/>
                </a:lnTo>
                <a:cubicBezTo>
                  <a:pt x="9140921" y="921474"/>
                  <a:pt x="9137843" y="2027674"/>
                  <a:pt x="9134764" y="2949148"/>
                </a:cubicBezTo>
                <a:lnTo>
                  <a:pt x="0" y="3300130"/>
                </a:lnTo>
                <a:lnTo>
                  <a:pt x="0" y="332509"/>
                </a:lnTo>
                <a:close/>
              </a:path>
            </a:pathLst>
          </a:custGeom>
          <a:blipFill dpi="0" rotWithShape="1">
            <a:blip r:embed="rId2" cstate="screen">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77" name="Tytuł 1"/>
          <p:cNvSpPr>
            <a:spLocks noGrp="1"/>
          </p:cNvSpPr>
          <p:nvPr>
            <p:ph type="title" hasCustomPrompt="1"/>
          </p:nvPr>
        </p:nvSpPr>
        <p:spPr>
          <a:xfrm>
            <a:off x="286916" y="273844"/>
            <a:ext cx="8593493" cy="376967"/>
          </a:xfrm>
        </p:spPr>
        <p:txBody>
          <a:bodyPr anchor="ctr"/>
          <a:lstStyle>
            <a:lvl1pPr algn="l">
              <a:lnSpc>
                <a:spcPct val="100000"/>
              </a:lnSpc>
              <a:spcBef>
                <a:spcPts val="450"/>
              </a:spcBef>
              <a:spcAft>
                <a:spcPts val="450"/>
              </a:spcAft>
              <a:defRPr sz="2800" b="1">
                <a:solidFill>
                  <a:schemeClr val="accent2"/>
                </a:solidFill>
              </a:defRPr>
            </a:lvl1pPr>
          </a:lstStyle>
          <a:p>
            <a:r>
              <a:rPr lang="pl-PL" dirty="0" smtClean="0"/>
              <a:t>Edit </a:t>
            </a:r>
            <a:r>
              <a:rPr lang="pl-PL" dirty="0" err="1" smtClean="0"/>
              <a:t>Title</a:t>
            </a:r>
            <a:endParaRPr lang="en-US" dirty="0"/>
          </a:p>
        </p:txBody>
      </p:sp>
    </p:spTree>
    <p:extLst>
      <p:ext uri="{BB962C8B-B14F-4D97-AF65-F5344CB8AC3E}">
        <p14:creationId xmlns:p14="http://schemas.microsoft.com/office/powerpoint/2010/main" val="20584771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Brake 1">
    <p:spTree>
      <p:nvGrpSpPr>
        <p:cNvPr id="1" name=""/>
        <p:cNvGrpSpPr/>
        <p:nvPr/>
      </p:nvGrpSpPr>
      <p:grpSpPr>
        <a:xfrm>
          <a:off x="0" y="0"/>
          <a:ext cx="0" cy="0"/>
          <a:chOff x="0" y="0"/>
          <a:chExt cx="0" cy="0"/>
        </a:xfrm>
      </p:grpSpPr>
      <p:pic>
        <p:nvPicPr>
          <p:cNvPr id="2" name="Obraz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925830"/>
            <a:ext cx="9144000" cy="3291840"/>
          </a:xfrm>
          <a:prstGeom prst="rect">
            <a:avLst/>
          </a:prstGeom>
        </p:spPr>
      </p:pic>
      <p:sp>
        <p:nvSpPr>
          <p:cNvPr id="77" name="Tytuł 1"/>
          <p:cNvSpPr>
            <a:spLocks noGrp="1"/>
          </p:cNvSpPr>
          <p:nvPr>
            <p:ph type="title" hasCustomPrompt="1"/>
          </p:nvPr>
        </p:nvSpPr>
        <p:spPr>
          <a:xfrm>
            <a:off x="286916" y="273844"/>
            <a:ext cx="8593493" cy="376967"/>
          </a:xfrm>
        </p:spPr>
        <p:txBody>
          <a:bodyPr anchor="ctr"/>
          <a:lstStyle>
            <a:lvl1pPr algn="l">
              <a:lnSpc>
                <a:spcPct val="100000"/>
              </a:lnSpc>
              <a:spcBef>
                <a:spcPts val="450"/>
              </a:spcBef>
              <a:spcAft>
                <a:spcPts val="450"/>
              </a:spcAft>
              <a:defRPr sz="2800" b="1">
                <a:solidFill>
                  <a:schemeClr val="accent2"/>
                </a:solidFill>
              </a:defRPr>
            </a:lvl1pPr>
          </a:lstStyle>
          <a:p>
            <a:r>
              <a:rPr lang="pl-PL" dirty="0" smtClean="0"/>
              <a:t>Edit </a:t>
            </a:r>
            <a:r>
              <a:rPr lang="pl-PL" dirty="0" err="1" smtClean="0"/>
              <a:t>Title</a:t>
            </a:r>
            <a:endParaRPr lang="en-US" dirty="0"/>
          </a:p>
        </p:txBody>
      </p:sp>
    </p:spTree>
    <p:extLst>
      <p:ext uri="{BB962C8B-B14F-4D97-AF65-F5344CB8AC3E}">
        <p14:creationId xmlns:p14="http://schemas.microsoft.com/office/powerpoint/2010/main" val="138276255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ake 2">
    <p:spTree>
      <p:nvGrpSpPr>
        <p:cNvPr id="1" name=""/>
        <p:cNvGrpSpPr/>
        <p:nvPr/>
      </p:nvGrpSpPr>
      <p:grpSpPr>
        <a:xfrm>
          <a:off x="0" y="0"/>
          <a:ext cx="0" cy="0"/>
          <a:chOff x="0" y="0"/>
          <a:chExt cx="0" cy="0"/>
        </a:xfrm>
      </p:grpSpPr>
      <p:pic>
        <p:nvPicPr>
          <p:cNvPr id="2" name="Obraz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925830"/>
            <a:ext cx="9144000" cy="3291840"/>
          </a:xfrm>
          <a:prstGeom prst="rect">
            <a:avLst/>
          </a:prstGeom>
        </p:spPr>
      </p:pic>
      <p:sp>
        <p:nvSpPr>
          <p:cNvPr id="77" name="Tytuł 1"/>
          <p:cNvSpPr>
            <a:spLocks noGrp="1"/>
          </p:cNvSpPr>
          <p:nvPr>
            <p:ph type="title" hasCustomPrompt="1"/>
          </p:nvPr>
        </p:nvSpPr>
        <p:spPr>
          <a:xfrm>
            <a:off x="286916" y="273844"/>
            <a:ext cx="8593493" cy="376967"/>
          </a:xfrm>
        </p:spPr>
        <p:txBody>
          <a:bodyPr anchor="ctr"/>
          <a:lstStyle>
            <a:lvl1pPr algn="l">
              <a:lnSpc>
                <a:spcPct val="100000"/>
              </a:lnSpc>
              <a:spcBef>
                <a:spcPts val="450"/>
              </a:spcBef>
              <a:spcAft>
                <a:spcPts val="450"/>
              </a:spcAft>
              <a:defRPr sz="2800" b="1">
                <a:solidFill>
                  <a:schemeClr val="accent2"/>
                </a:solidFill>
              </a:defRPr>
            </a:lvl1pPr>
          </a:lstStyle>
          <a:p>
            <a:r>
              <a:rPr lang="pl-PL" dirty="0" smtClean="0"/>
              <a:t>Edit </a:t>
            </a:r>
            <a:r>
              <a:rPr lang="pl-PL" dirty="0" err="1" smtClean="0"/>
              <a:t>Title</a:t>
            </a:r>
            <a:endParaRPr lang="en-US" dirty="0"/>
          </a:p>
        </p:txBody>
      </p:sp>
    </p:spTree>
    <p:extLst>
      <p:ext uri="{BB962C8B-B14F-4D97-AF65-F5344CB8AC3E}">
        <p14:creationId xmlns:p14="http://schemas.microsoft.com/office/powerpoint/2010/main" val="395026038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Brake 3">
    <p:spTree>
      <p:nvGrpSpPr>
        <p:cNvPr id="1" name=""/>
        <p:cNvGrpSpPr/>
        <p:nvPr/>
      </p:nvGrpSpPr>
      <p:grpSpPr>
        <a:xfrm>
          <a:off x="0" y="0"/>
          <a:ext cx="0" cy="0"/>
          <a:chOff x="0" y="0"/>
          <a:chExt cx="0" cy="0"/>
        </a:xfrm>
      </p:grpSpPr>
      <p:pic>
        <p:nvPicPr>
          <p:cNvPr id="2" name="Obraz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925830"/>
            <a:ext cx="9144000" cy="3291840"/>
          </a:xfrm>
          <a:prstGeom prst="rect">
            <a:avLst/>
          </a:prstGeom>
        </p:spPr>
      </p:pic>
      <p:sp>
        <p:nvSpPr>
          <p:cNvPr id="77" name="Tytuł 1"/>
          <p:cNvSpPr>
            <a:spLocks noGrp="1"/>
          </p:cNvSpPr>
          <p:nvPr>
            <p:ph type="title" hasCustomPrompt="1"/>
          </p:nvPr>
        </p:nvSpPr>
        <p:spPr>
          <a:xfrm>
            <a:off x="286916" y="273844"/>
            <a:ext cx="8593493" cy="376967"/>
          </a:xfrm>
        </p:spPr>
        <p:txBody>
          <a:bodyPr anchor="ctr"/>
          <a:lstStyle>
            <a:lvl1pPr algn="l">
              <a:lnSpc>
                <a:spcPct val="100000"/>
              </a:lnSpc>
              <a:spcBef>
                <a:spcPts val="450"/>
              </a:spcBef>
              <a:spcAft>
                <a:spcPts val="450"/>
              </a:spcAft>
              <a:defRPr sz="2800" b="1">
                <a:solidFill>
                  <a:schemeClr val="accent2"/>
                </a:solidFill>
              </a:defRPr>
            </a:lvl1pPr>
          </a:lstStyle>
          <a:p>
            <a:r>
              <a:rPr lang="pl-PL" dirty="0" smtClean="0"/>
              <a:t>Edit </a:t>
            </a:r>
            <a:r>
              <a:rPr lang="pl-PL" dirty="0" err="1" smtClean="0"/>
              <a:t>Title</a:t>
            </a:r>
            <a:endParaRPr lang="en-US" dirty="0"/>
          </a:p>
        </p:txBody>
      </p:sp>
    </p:spTree>
    <p:extLst>
      <p:ext uri="{BB962C8B-B14F-4D97-AF65-F5344CB8AC3E}">
        <p14:creationId xmlns:p14="http://schemas.microsoft.com/office/powerpoint/2010/main" val="30393622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Brake 4">
    <p:spTree>
      <p:nvGrpSpPr>
        <p:cNvPr id="1" name=""/>
        <p:cNvGrpSpPr/>
        <p:nvPr/>
      </p:nvGrpSpPr>
      <p:grpSpPr>
        <a:xfrm>
          <a:off x="0" y="0"/>
          <a:ext cx="0" cy="0"/>
          <a:chOff x="0" y="0"/>
          <a:chExt cx="0" cy="0"/>
        </a:xfrm>
      </p:grpSpPr>
      <p:pic>
        <p:nvPicPr>
          <p:cNvPr id="2" name="Obraz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925830"/>
            <a:ext cx="9144000" cy="3291840"/>
          </a:xfrm>
          <a:prstGeom prst="rect">
            <a:avLst/>
          </a:prstGeom>
        </p:spPr>
      </p:pic>
      <p:sp>
        <p:nvSpPr>
          <p:cNvPr id="77" name="Tytuł 1"/>
          <p:cNvSpPr>
            <a:spLocks noGrp="1"/>
          </p:cNvSpPr>
          <p:nvPr>
            <p:ph type="title" hasCustomPrompt="1"/>
          </p:nvPr>
        </p:nvSpPr>
        <p:spPr>
          <a:xfrm>
            <a:off x="286916" y="273844"/>
            <a:ext cx="8593493" cy="376967"/>
          </a:xfrm>
        </p:spPr>
        <p:txBody>
          <a:bodyPr anchor="ctr"/>
          <a:lstStyle>
            <a:lvl1pPr algn="l">
              <a:lnSpc>
                <a:spcPct val="100000"/>
              </a:lnSpc>
              <a:spcBef>
                <a:spcPts val="450"/>
              </a:spcBef>
              <a:spcAft>
                <a:spcPts val="450"/>
              </a:spcAft>
              <a:defRPr sz="2800" b="1">
                <a:solidFill>
                  <a:schemeClr val="accent2"/>
                </a:solidFill>
              </a:defRPr>
            </a:lvl1pPr>
          </a:lstStyle>
          <a:p>
            <a:r>
              <a:rPr lang="pl-PL" dirty="0" smtClean="0"/>
              <a:t>Edit </a:t>
            </a:r>
            <a:r>
              <a:rPr lang="pl-PL" dirty="0" err="1" smtClean="0"/>
              <a:t>Title</a:t>
            </a:r>
            <a:endParaRPr lang="en-US" dirty="0"/>
          </a:p>
        </p:txBody>
      </p:sp>
    </p:spTree>
    <p:extLst>
      <p:ext uri="{BB962C8B-B14F-4D97-AF65-F5344CB8AC3E}">
        <p14:creationId xmlns:p14="http://schemas.microsoft.com/office/powerpoint/2010/main" val="314751639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286917" y="273844"/>
            <a:ext cx="8593493" cy="376967"/>
          </a:xfrm>
          <a:prstGeom prst="rect">
            <a:avLst/>
          </a:prstGeom>
        </p:spPr>
        <p:txBody>
          <a:bodyPr vert="horz" lIns="68580" tIns="34290" rIns="68580" bIns="34290" rtlCol="0" anchor="ctr">
            <a:noAutofit/>
          </a:bodyPr>
          <a:lstStyle/>
          <a:p>
            <a:r>
              <a:rPr lang="pl-PL" dirty="0" smtClean="0"/>
              <a:t>Edit Title</a:t>
            </a:r>
            <a:endParaRPr lang="en-US" dirty="0"/>
          </a:p>
        </p:txBody>
      </p:sp>
      <p:sp>
        <p:nvSpPr>
          <p:cNvPr id="3" name="Symbol zastępczy tekstu 2"/>
          <p:cNvSpPr>
            <a:spLocks noGrp="1"/>
          </p:cNvSpPr>
          <p:nvPr>
            <p:ph type="body" idx="1"/>
          </p:nvPr>
        </p:nvSpPr>
        <p:spPr>
          <a:xfrm>
            <a:off x="286917" y="897731"/>
            <a:ext cx="8593493" cy="3734991"/>
          </a:xfrm>
          <a:prstGeom prst="rect">
            <a:avLst/>
          </a:prstGeom>
        </p:spPr>
        <p:txBody>
          <a:bodyPr vert="horz" lIns="68580" tIns="34290" rIns="68580" bIns="34290" rtlCol="0">
            <a:normAutofit/>
          </a:body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grpSp>
        <p:nvGrpSpPr>
          <p:cNvPr id="29" name="Group 4"/>
          <p:cNvGrpSpPr>
            <a:grpSpLocks noChangeAspect="1"/>
          </p:cNvGrpSpPr>
          <p:nvPr/>
        </p:nvGrpSpPr>
        <p:grpSpPr bwMode="auto">
          <a:xfrm>
            <a:off x="0" y="4888069"/>
            <a:ext cx="9144000" cy="255431"/>
            <a:chOff x="-2075" y="1588"/>
            <a:chExt cx="9057" cy="253"/>
          </a:xfrm>
        </p:grpSpPr>
        <p:sp>
          <p:nvSpPr>
            <p:cNvPr id="30" name="Rectangle 5"/>
            <p:cNvSpPr>
              <a:spLocks noChangeArrowheads="1"/>
            </p:cNvSpPr>
            <p:nvPr userDrawn="1"/>
          </p:nvSpPr>
          <p:spPr bwMode="auto">
            <a:xfrm>
              <a:off x="-2075" y="1815"/>
              <a:ext cx="2265" cy="26"/>
            </a:xfrm>
            <a:prstGeom prst="rect">
              <a:avLst/>
            </a:prstGeom>
            <a:solidFill>
              <a:srgbClr val="003B7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6"/>
            <p:cNvSpPr>
              <a:spLocks noChangeArrowheads="1"/>
            </p:cNvSpPr>
            <p:nvPr userDrawn="1"/>
          </p:nvSpPr>
          <p:spPr bwMode="auto">
            <a:xfrm>
              <a:off x="190" y="1815"/>
              <a:ext cx="2263" cy="26"/>
            </a:xfrm>
            <a:prstGeom prst="rect">
              <a:avLst/>
            </a:prstGeom>
            <a:solidFill>
              <a:srgbClr val="BA1E53"/>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 name="Rectangle 7"/>
            <p:cNvSpPr>
              <a:spLocks noChangeArrowheads="1"/>
            </p:cNvSpPr>
            <p:nvPr userDrawn="1"/>
          </p:nvSpPr>
          <p:spPr bwMode="auto">
            <a:xfrm>
              <a:off x="2453" y="1815"/>
              <a:ext cx="2265" cy="26"/>
            </a:xfrm>
            <a:prstGeom prst="rect">
              <a:avLst/>
            </a:prstGeom>
            <a:solidFill>
              <a:srgbClr val="E2591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Rectangle 8"/>
            <p:cNvSpPr>
              <a:spLocks noChangeArrowheads="1"/>
            </p:cNvSpPr>
            <p:nvPr userDrawn="1"/>
          </p:nvSpPr>
          <p:spPr bwMode="auto">
            <a:xfrm>
              <a:off x="4718" y="1815"/>
              <a:ext cx="2264" cy="26"/>
            </a:xfrm>
            <a:prstGeom prst="rect">
              <a:avLst/>
            </a:prstGeom>
            <a:solidFill>
              <a:srgbClr val="FFE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5356" y="1591"/>
              <a:ext cx="83" cy="124"/>
            </a:xfrm>
            <a:custGeom>
              <a:avLst/>
              <a:gdLst>
                <a:gd name="T0" fmla="*/ 83 w 83"/>
                <a:gd name="T1" fmla="*/ 124 h 124"/>
                <a:gd name="T2" fmla="*/ 0 w 83"/>
                <a:gd name="T3" fmla="*/ 124 h 124"/>
                <a:gd name="T4" fmla="*/ 0 w 83"/>
                <a:gd name="T5" fmla="*/ 0 h 124"/>
                <a:gd name="T6" fmla="*/ 31 w 83"/>
                <a:gd name="T7" fmla="*/ 0 h 124"/>
                <a:gd name="T8" fmla="*/ 31 w 83"/>
                <a:gd name="T9" fmla="*/ 95 h 124"/>
                <a:gd name="T10" fmla="*/ 83 w 83"/>
                <a:gd name="T11" fmla="*/ 95 h 124"/>
                <a:gd name="T12" fmla="*/ 83 w 83"/>
                <a:gd name="T13" fmla="*/ 124 h 124"/>
              </a:gdLst>
              <a:ahLst/>
              <a:cxnLst>
                <a:cxn ang="0">
                  <a:pos x="T0" y="T1"/>
                </a:cxn>
                <a:cxn ang="0">
                  <a:pos x="T2" y="T3"/>
                </a:cxn>
                <a:cxn ang="0">
                  <a:pos x="T4" y="T5"/>
                </a:cxn>
                <a:cxn ang="0">
                  <a:pos x="T6" y="T7"/>
                </a:cxn>
                <a:cxn ang="0">
                  <a:pos x="T8" y="T9"/>
                </a:cxn>
                <a:cxn ang="0">
                  <a:pos x="T10" y="T11"/>
                </a:cxn>
                <a:cxn ang="0">
                  <a:pos x="T12" y="T13"/>
                </a:cxn>
              </a:cxnLst>
              <a:rect l="0" t="0" r="r" b="b"/>
              <a:pathLst>
                <a:path w="83" h="124">
                  <a:moveTo>
                    <a:pt x="83" y="124"/>
                  </a:moveTo>
                  <a:lnTo>
                    <a:pt x="0" y="124"/>
                  </a:lnTo>
                  <a:lnTo>
                    <a:pt x="0" y="0"/>
                  </a:lnTo>
                  <a:lnTo>
                    <a:pt x="31" y="0"/>
                  </a:lnTo>
                  <a:lnTo>
                    <a:pt x="31" y="95"/>
                  </a:lnTo>
                  <a:lnTo>
                    <a:pt x="83" y="95"/>
                  </a:lnTo>
                  <a:lnTo>
                    <a:pt x="83" y="124"/>
                  </a:lnTo>
                  <a:close/>
                </a:path>
              </a:pathLst>
            </a:custGeom>
            <a:solidFill>
              <a:srgbClr val="003B7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p:cNvSpPr>
            <p:nvPr userDrawn="1"/>
          </p:nvSpPr>
          <p:spPr bwMode="auto">
            <a:xfrm>
              <a:off x="5455" y="1591"/>
              <a:ext cx="104" cy="126"/>
            </a:xfrm>
            <a:custGeom>
              <a:avLst/>
              <a:gdLst>
                <a:gd name="T0" fmla="*/ 13 w 44"/>
                <a:gd name="T1" fmla="*/ 0 h 52"/>
                <a:gd name="T2" fmla="*/ 13 w 44"/>
                <a:gd name="T3" fmla="*/ 32 h 52"/>
                <a:gd name="T4" fmla="*/ 22 w 44"/>
                <a:gd name="T5" fmla="*/ 40 h 52"/>
                <a:gd name="T6" fmla="*/ 31 w 44"/>
                <a:gd name="T7" fmla="*/ 32 h 52"/>
                <a:gd name="T8" fmla="*/ 31 w 44"/>
                <a:gd name="T9" fmla="*/ 0 h 52"/>
                <a:gd name="T10" fmla="*/ 44 w 44"/>
                <a:gd name="T11" fmla="*/ 0 h 52"/>
                <a:gd name="T12" fmla="*/ 44 w 44"/>
                <a:gd name="T13" fmla="*/ 32 h 52"/>
                <a:gd name="T14" fmla="*/ 22 w 44"/>
                <a:gd name="T15" fmla="*/ 52 h 52"/>
                <a:gd name="T16" fmla="*/ 0 w 44"/>
                <a:gd name="T17" fmla="*/ 32 h 52"/>
                <a:gd name="T18" fmla="*/ 0 w 44"/>
                <a:gd name="T19" fmla="*/ 0 h 52"/>
                <a:gd name="T20" fmla="*/ 13 w 44"/>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52">
                  <a:moveTo>
                    <a:pt x="13" y="0"/>
                  </a:moveTo>
                  <a:cubicBezTo>
                    <a:pt x="13" y="32"/>
                    <a:pt x="13" y="32"/>
                    <a:pt x="13" y="32"/>
                  </a:cubicBezTo>
                  <a:cubicBezTo>
                    <a:pt x="13" y="36"/>
                    <a:pt x="17" y="40"/>
                    <a:pt x="22" y="40"/>
                  </a:cubicBezTo>
                  <a:cubicBezTo>
                    <a:pt x="27" y="40"/>
                    <a:pt x="31" y="36"/>
                    <a:pt x="31" y="32"/>
                  </a:cubicBezTo>
                  <a:cubicBezTo>
                    <a:pt x="31" y="0"/>
                    <a:pt x="31" y="0"/>
                    <a:pt x="31" y="0"/>
                  </a:cubicBezTo>
                  <a:cubicBezTo>
                    <a:pt x="44" y="0"/>
                    <a:pt x="44" y="0"/>
                    <a:pt x="44" y="0"/>
                  </a:cubicBezTo>
                  <a:cubicBezTo>
                    <a:pt x="44" y="32"/>
                    <a:pt x="44" y="32"/>
                    <a:pt x="44" y="32"/>
                  </a:cubicBezTo>
                  <a:cubicBezTo>
                    <a:pt x="44" y="45"/>
                    <a:pt x="32" y="52"/>
                    <a:pt x="22" y="52"/>
                  </a:cubicBezTo>
                  <a:cubicBezTo>
                    <a:pt x="12" y="52"/>
                    <a:pt x="0" y="45"/>
                    <a:pt x="0" y="32"/>
                  </a:cubicBezTo>
                  <a:cubicBezTo>
                    <a:pt x="0" y="0"/>
                    <a:pt x="0" y="0"/>
                    <a:pt x="0" y="0"/>
                  </a:cubicBezTo>
                  <a:lnTo>
                    <a:pt x="13" y="0"/>
                  </a:lnTo>
                  <a:close/>
                </a:path>
              </a:pathLst>
            </a:custGeom>
            <a:solidFill>
              <a:srgbClr val="003B7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noEditPoints="1"/>
            </p:cNvSpPr>
            <p:nvPr userDrawn="1"/>
          </p:nvSpPr>
          <p:spPr bwMode="auto">
            <a:xfrm>
              <a:off x="5718" y="1588"/>
              <a:ext cx="125" cy="129"/>
            </a:xfrm>
            <a:custGeom>
              <a:avLst/>
              <a:gdLst>
                <a:gd name="T0" fmla="*/ 53 w 53"/>
                <a:gd name="T1" fmla="*/ 27 h 53"/>
                <a:gd name="T2" fmla="*/ 26 w 53"/>
                <a:gd name="T3" fmla="*/ 53 h 53"/>
                <a:gd name="T4" fmla="*/ 0 w 53"/>
                <a:gd name="T5" fmla="*/ 27 h 53"/>
                <a:gd name="T6" fmla="*/ 26 w 53"/>
                <a:gd name="T7" fmla="*/ 0 h 53"/>
                <a:gd name="T8" fmla="*/ 53 w 53"/>
                <a:gd name="T9" fmla="*/ 27 h 53"/>
                <a:gd name="T10" fmla="*/ 26 w 53"/>
                <a:gd name="T11" fmla="*/ 42 h 53"/>
                <a:gd name="T12" fmla="*/ 40 w 53"/>
                <a:gd name="T13" fmla="*/ 27 h 53"/>
                <a:gd name="T14" fmla="*/ 26 w 53"/>
                <a:gd name="T15" fmla="*/ 11 h 53"/>
                <a:gd name="T16" fmla="*/ 13 w 53"/>
                <a:gd name="T17" fmla="*/ 27 h 53"/>
                <a:gd name="T18" fmla="*/ 26 w 53"/>
                <a:gd name="T19" fmla="*/ 4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3">
                  <a:moveTo>
                    <a:pt x="53" y="27"/>
                  </a:moveTo>
                  <a:cubicBezTo>
                    <a:pt x="53" y="43"/>
                    <a:pt x="41" y="53"/>
                    <a:pt x="26" y="53"/>
                  </a:cubicBezTo>
                  <a:cubicBezTo>
                    <a:pt x="12" y="53"/>
                    <a:pt x="0" y="43"/>
                    <a:pt x="0" y="27"/>
                  </a:cubicBezTo>
                  <a:cubicBezTo>
                    <a:pt x="0" y="10"/>
                    <a:pt x="12" y="0"/>
                    <a:pt x="26" y="0"/>
                  </a:cubicBezTo>
                  <a:cubicBezTo>
                    <a:pt x="41" y="0"/>
                    <a:pt x="53" y="11"/>
                    <a:pt x="53" y="27"/>
                  </a:cubicBezTo>
                  <a:close/>
                  <a:moveTo>
                    <a:pt x="26" y="42"/>
                  </a:moveTo>
                  <a:cubicBezTo>
                    <a:pt x="33" y="42"/>
                    <a:pt x="40" y="38"/>
                    <a:pt x="40" y="27"/>
                  </a:cubicBezTo>
                  <a:cubicBezTo>
                    <a:pt x="40" y="16"/>
                    <a:pt x="33" y="11"/>
                    <a:pt x="26" y="11"/>
                  </a:cubicBezTo>
                  <a:cubicBezTo>
                    <a:pt x="19" y="11"/>
                    <a:pt x="13" y="16"/>
                    <a:pt x="13" y="27"/>
                  </a:cubicBezTo>
                  <a:cubicBezTo>
                    <a:pt x="13" y="37"/>
                    <a:pt x="19" y="42"/>
                    <a:pt x="26" y="42"/>
                  </a:cubicBezTo>
                  <a:close/>
                </a:path>
              </a:pathLst>
            </a:custGeom>
            <a:solidFill>
              <a:srgbClr val="003B7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p:cNvSpPr>
            <p:nvPr userDrawn="1"/>
          </p:nvSpPr>
          <p:spPr bwMode="auto">
            <a:xfrm>
              <a:off x="5864" y="1591"/>
              <a:ext cx="78" cy="124"/>
            </a:xfrm>
            <a:custGeom>
              <a:avLst/>
              <a:gdLst>
                <a:gd name="T0" fmla="*/ 78 w 78"/>
                <a:gd name="T1" fmla="*/ 27 h 124"/>
                <a:gd name="T2" fmla="*/ 29 w 78"/>
                <a:gd name="T3" fmla="*/ 27 h 124"/>
                <a:gd name="T4" fmla="*/ 29 w 78"/>
                <a:gd name="T5" fmla="*/ 51 h 124"/>
                <a:gd name="T6" fmla="*/ 78 w 78"/>
                <a:gd name="T7" fmla="*/ 51 h 124"/>
                <a:gd name="T8" fmla="*/ 78 w 78"/>
                <a:gd name="T9" fmla="*/ 78 h 124"/>
                <a:gd name="T10" fmla="*/ 29 w 78"/>
                <a:gd name="T11" fmla="*/ 78 h 124"/>
                <a:gd name="T12" fmla="*/ 29 w 78"/>
                <a:gd name="T13" fmla="*/ 124 h 124"/>
                <a:gd name="T14" fmla="*/ 0 w 78"/>
                <a:gd name="T15" fmla="*/ 124 h 124"/>
                <a:gd name="T16" fmla="*/ 0 w 78"/>
                <a:gd name="T17" fmla="*/ 0 h 124"/>
                <a:gd name="T18" fmla="*/ 78 w 78"/>
                <a:gd name="T19" fmla="*/ 0 h 124"/>
                <a:gd name="T20" fmla="*/ 78 w 78"/>
                <a:gd name="T21" fmla="*/ 2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8" h="124">
                  <a:moveTo>
                    <a:pt x="78" y="27"/>
                  </a:moveTo>
                  <a:lnTo>
                    <a:pt x="29" y="27"/>
                  </a:lnTo>
                  <a:lnTo>
                    <a:pt x="29" y="51"/>
                  </a:lnTo>
                  <a:lnTo>
                    <a:pt x="78" y="51"/>
                  </a:lnTo>
                  <a:lnTo>
                    <a:pt x="78" y="78"/>
                  </a:lnTo>
                  <a:lnTo>
                    <a:pt x="29" y="78"/>
                  </a:lnTo>
                  <a:lnTo>
                    <a:pt x="29" y="124"/>
                  </a:lnTo>
                  <a:lnTo>
                    <a:pt x="0" y="124"/>
                  </a:lnTo>
                  <a:lnTo>
                    <a:pt x="0" y="0"/>
                  </a:lnTo>
                  <a:lnTo>
                    <a:pt x="78" y="0"/>
                  </a:lnTo>
                  <a:lnTo>
                    <a:pt x="78" y="27"/>
                  </a:lnTo>
                  <a:close/>
                </a:path>
              </a:pathLst>
            </a:custGeom>
            <a:solidFill>
              <a:srgbClr val="003B7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5966" y="1591"/>
              <a:ext cx="99" cy="124"/>
            </a:xfrm>
            <a:custGeom>
              <a:avLst/>
              <a:gdLst>
                <a:gd name="T0" fmla="*/ 99 w 99"/>
                <a:gd name="T1" fmla="*/ 0 h 124"/>
                <a:gd name="T2" fmla="*/ 99 w 99"/>
                <a:gd name="T3" fmla="*/ 27 h 124"/>
                <a:gd name="T4" fmla="*/ 66 w 99"/>
                <a:gd name="T5" fmla="*/ 27 h 124"/>
                <a:gd name="T6" fmla="*/ 66 w 99"/>
                <a:gd name="T7" fmla="*/ 124 h 124"/>
                <a:gd name="T8" fmla="*/ 35 w 99"/>
                <a:gd name="T9" fmla="*/ 124 h 124"/>
                <a:gd name="T10" fmla="*/ 35 w 99"/>
                <a:gd name="T11" fmla="*/ 27 h 124"/>
                <a:gd name="T12" fmla="*/ 0 w 99"/>
                <a:gd name="T13" fmla="*/ 27 h 124"/>
                <a:gd name="T14" fmla="*/ 0 w 99"/>
                <a:gd name="T15" fmla="*/ 0 h 124"/>
                <a:gd name="T16" fmla="*/ 99 w 99"/>
                <a:gd name="T17"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24">
                  <a:moveTo>
                    <a:pt x="99" y="0"/>
                  </a:moveTo>
                  <a:lnTo>
                    <a:pt x="99" y="27"/>
                  </a:lnTo>
                  <a:lnTo>
                    <a:pt x="66" y="27"/>
                  </a:lnTo>
                  <a:lnTo>
                    <a:pt x="66" y="124"/>
                  </a:lnTo>
                  <a:lnTo>
                    <a:pt x="35" y="124"/>
                  </a:lnTo>
                  <a:lnTo>
                    <a:pt x="35" y="27"/>
                  </a:lnTo>
                  <a:lnTo>
                    <a:pt x="0" y="27"/>
                  </a:lnTo>
                  <a:lnTo>
                    <a:pt x="0" y="0"/>
                  </a:lnTo>
                  <a:lnTo>
                    <a:pt x="99" y="0"/>
                  </a:lnTo>
                  <a:close/>
                </a:path>
              </a:pathLst>
            </a:custGeom>
            <a:solidFill>
              <a:srgbClr val="003B7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5654" y="1591"/>
              <a:ext cx="64" cy="44"/>
            </a:xfrm>
            <a:custGeom>
              <a:avLst/>
              <a:gdLst>
                <a:gd name="T0" fmla="*/ 21 w 64"/>
                <a:gd name="T1" fmla="*/ 44 h 44"/>
                <a:gd name="T2" fmla="*/ 64 w 64"/>
                <a:gd name="T3" fmla="*/ 0 h 44"/>
                <a:gd name="T4" fmla="*/ 26 w 64"/>
                <a:gd name="T5" fmla="*/ 0 h 44"/>
                <a:gd name="T6" fmla="*/ 0 w 64"/>
                <a:gd name="T7" fmla="*/ 24 h 44"/>
                <a:gd name="T8" fmla="*/ 21 w 64"/>
                <a:gd name="T9" fmla="*/ 44 h 44"/>
              </a:gdLst>
              <a:ahLst/>
              <a:cxnLst>
                <a:cxn ang="0">
                  <a:pos x="T0" y="T1"/>
                </a:cxn>
                <a:cxn ang="0">
                  <a:pos x="T2" y="T3"/>
                </a:cxn>
                <a:cxn ang="0">
                  <a:pos x="T4" y="T5"/>
                </a:cxn>
                <a:cxn ang="0">
                  <a:pos x="T6" y="T7"/>
                </a:cxn>
                <a:cxn ang="0">
                  <a:pos x="T8" y="T9"/>
                </a:cxn>
              </a:cxnLst>
              <a:rect l="0" t="0" r="r" b="b"/>
              <a:pathLst>
                <a:path w="64" h="44">
                  <a:moveTo>
                    <a:pt x="21" y="44"/>
                  </a:moveTo>
                  <a:lnTo>
                    <a:pt x="64" y="0"/>
                  </a:lnTo>
                  <a:lnTo>
                    <a:pt x="26" y="0"/>
                  </a:lnTo>
                  <a:lnTo>
                    <a:pt x="0" y="24"/>
                  </a:lnTo>
                  <a:lnTo>
                    <a:pt x="21" y="44"/>
                  </a:lnTo>
                  <a:close/>
                </a:path>
              </a:pathLst>
            </a:custGeom>
            <a:solidFill>
              <a:srgbClr val="003B7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p:cNvSpPr>
            <p:nvPr userDrawn="1"/>
          </p:nvSpPr>
          <p:spPr bwMode="auto">
            <a:xfrm>
              <a:off x="5654" y="1671"/>
              <a:ext cx="64" cy="44"/>
            </a:xfrm>
            <a:custGeom>
              <a:avLst/>
              <a:gdLst>
                <a:gd name="T0" fmla="*/ 0 w 64"/>
                <a:gd name="T1" fmla="*/ 20 h 44"/>
                <a:gd name="T2" fmla="*/ 26 w 64"/>
                <a:gd name="T3" fmla="*/ 44 h 44"/>
                <a:gd name="T4" fmla="*/ 64 w 64"/>
                <a:gd name="T5" fmla="*/ 44 h 44"/>
                <a:gd name="T6" fmla="*/ 21 w 64"/>
                <a:gd name="T7" fmla="*/ 0 h 44"/>
                <a:gd name="T8" fmla="*/ 0 w 64"/>
                <a:gd name="T9" fmla="*/ 20 h 44"/>
              </a:gdLst>
              <a:ahLst/>
              <a:cxnLst>
                <a:cxn ang="0">
                  <a:pos x="T0" y="T1"/>
                </a:cxn>
                <a:cxn ang="0">
                  <a:pos x="T2" y="T3"/>
                </a:cxn>
                <a:cxn ang="0">
                  <a:pos x="T4" y="T5"/>
                </a:cxn>
                <a:cxn ang="0">
                  <a:pos x="T6" y="T7"/>
                </a:cxn>
                <a:cxn ang="0">
                  <a:pos x="T8" y="T9"/>
                </a:cxn>
              </a:cxnLst>
              <a:rect l="0" t="0" r="r" b="b"/>
              <a:pathLst>
                <a:path w="64" h="44">
                  <a:moveTo>
                    <a:pt x="0" y="20"/>
                  </a:moveTo>
                  <a:lnTo>
                    <a:pt x="26" y="44"/>
                  </a:lnTo>
                  <a:lnTo>
                    <a:pt x="64" y="44"/>
                  </a:lnTo>
                  <a:lnTo>
                    <a:pt x="21" y="0"/>
                  </a:lnTo>
                  <a:lnTo>
                    <a:pt x="0" y="20"/>
                  </a:lnTo>
                  <a:close/>
                </a:path>
              </a:pathLst>
            </a:custGeom>
            <a:solidFill>
              <a:srgbClr val="003B7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5573" y="1591"/>
              <a:ext cx="97" cy="124"/>
            </a:xfrm>
            <a:custGeom>
              <a:avLst/>
              <a:gdLst>
                <a:gd name="T0" fmla="*/ 0 w 97"/>
                <a:gd name="T1" fmla="*/ 0 h 124"/>
                <a:gd name="T2" fmla="*/ 60 w 97"/>
                <a:gd name="T3" fmla="*/ 61 h 124"/>
                <a:gd name="T4" fmla="*/ 0 w 97"/>
                <a:gd name="T5" fmla="*/ 124 h 124"/>
                <a:gd name="T6" fmla="*/ 38 w 97"/>
                <a:gd name="T7" fmla="*/ 124 h 124"/>
                <a:gd name="T8" fmla="*/ 97 w 97"/>
                <a:gd name="T9" fmla="*/ 61 h 124"/>
                <a:gd name="T10" fmla="*/ 38 w 97"/>
                <a:gd name="T11" fmla="*/ 0 h 124"/>
                <a:gd name="T12" fmla="*/ 0 w 97"/>
                <a:gd name="T13" fmla="*/ 0 h 124"/>
              </a:gdLst>
              <a:ahLst/>
              <a:cxnLst>
                <a:cxn ang="0">
                  <a:pos x="T0" y="T1"/>
                </a:cxn>
                <a:cxn ang="0">
                  <a:pos x="T2" y="T3"/>
                </a:cxn>
                <a:cxn ang="0">
                  <a:pos x="T4" y="T5"/>
                </a:cxn>
                <a:cxn ang="0">
                  <a:pos x="T6" y="T7"/>
                </a:cxn>
                <a:cxn ang="0">
                  <a:pos x="T8" y="T9"/>
                </a:cxn>
                <a:cxn ang="0">
                  <a:pos x="T10" y="T11"/>
                </a:cxn>
                <a:cxn ang="0">
                  <a:pos x="T12" y="T13"/>
                </a:cxn>
              </a:cxnLst>
              <a:rect l="0" t="0" r="r" b="b"/>
              <a:pathLst>
                <a:path w="97" h="124">
                  <a:moveTo>
                    <a:pt x="0" y="0"/>
                  </a:moveTo>
                  <a:lnTo>
                    <a:pt x="60" y="61"/>
                  </a:lnTo>
                  <a:lnTo>
                    <a:pt x="0" y="124"/>
                  </a:lnTo>
                  <a:lnTo>
                    <a:pt x="38" y="124"/>
                  </a:lnTo>
                  <a:lnTo>
                    <a:pt x="97" y="61"/>
                  </a:lnTo>
                  <a:lnTo>
                    <a:pt x="38" y="0"/>
                  </a:lnTo>
                  <a:lnTo>
                    <a:pt x="0" y="0"/>
                  </a:lnTo>
                  <a:close/>
                </a:path>
              </a:pathLst>
            </a:custGeom>
            <a:solidFill>
              <a:srgbClr val="003B7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8" name="PoleTekstowe 1"/>
          <p:cNvSpPr txBox="1">
            <a:spLocks noChangeArrowheads="1"/>
          </p:cNvSpPr>
          <p:nvPr/>
        </p:nvSpPr>
        <p:spPr bwMode="auto">
          <a:xfrm>
            <a:off x="287338" y="4868863"/>
            <a:ext cx="98809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sz="1400">
                <a:solidFill>
                  <a:schemeClr val="tx1"/>
                </a:solidFill>
                <a:latin typeface="Open Sans" pitchFamily="34" charset="0"/>
              </a:defRPr>
            </a:lvl1pPr>
            <a:lvl2pPr marL="742950" indent="-285750">
              <a:defRPr sz="1400">
                <a:solidFill>
                  <a:schemeClr val="tx1"/>
                </a:solidFill>
                <a:latin typeface="Open Sans" pitchFamily="34" charset="0"/>
              </a:defRPr>
            </a:lvl2pPr>
            <a:lvl3pPr marL="1143000" indent="-228600">
              <a:defRPr sz="1400">
                <a:solidFill>
                  <a:schemeClr val="tx1"/>
                </a:solidFill>
                <a:latin typeface="Open Sans" pitchFamily="34" charset="0"/>
              </a:defRPr>
            </a:lvl3pPr>
            <a:lvl4pPr marL="1600200" indent="-228600">
              <a:defRPr sz="1400">
                <a:solidFill>
                  <a:schemeClr val="tx1"/>
                </a:solidFill>
                <a:latin typeface="Open Sans" pitchFamily="34" charset="0"/>
              </a:defRPr>
            </a:lvl4pPr>
            <a:lvl5pPr marL="2057400" indent="-228600">
              <a:defRPr sz="1400">
                <a:solidFill>
                  <a:schemeClr val="tx1"/>
                </a:solidFill>
                <a:latin typeface="Open Sans" pitchFamily="34" charset="0"/>
              </a:defRPr>
            </a:lvl5pPr>
            <a:lvl6pPr marL="2514600" indent="-228600" defTabSz="685800" fontAlgn="base">
              <a:spcBef>
                <a:spcPct val="0"/>
              </a:spcBef>
              <a:spcAft>
                <a:spcPct val="0"/>
              </a:spcAft>
              <a:defRPr sz="1400">
                <a:solidFill>
                  <a:schemeClr val="tx1"/>
                </a:solidFill>
                <a:latin typeface="Open Sans" pitchFamily="34" charset="0"/>
              </a:defRPr>
            </a:lvl6pPr>
            <a:lvl7pPr marL="2971800" indent="-228600" defTabSz="685800" fontAlgn="base">
              <a:spcBef>
                <a:spcPct val="0"/>
              </a:spcBef>
              <a:spcAft>
                <a:spcPct val="0"/>
              </a:spcAft>
              <a:defRPr sz="1400">
                <a:solidFill>
                  <a:schemeClr val="tx1"/>
                </a:solidFill>
                <a:latin typeface="Open Sans" pitchFamily="34" charset="0"/>
              </a:defRPr>
            </a:lvl7pPr>
            <a:lvl8pPr marL="3429000" indent="-228600" defTabSz="685800" fontAlgn="base">
              <a:spcBef>
                <a:spcPct val="0"/>
              </a:spcBef>
              <a:spcAft>
                <a:spcPct val="0"/>
              </a:spcAft>
              <a:defRPr sz="1400">
                <a:solidFill>
                  <a:schemeClr val="tx1"/>
                </a:solidFill>
                <a:latin typeface="Open Sans" pitchFamily="34" charset="0"/>
              </a:defRPr>
            </a:lvl8pPr>
            <a:lvl9pPr marL="3886200" indent="-228600" defTabSz="685800" fontAlgn="base">
              <a:spcBef>
                <a:spcPct val="0"/>
              </a:spcBef>
              <a:spcAft>
                <a:spcPct val="0"/>
              </a:spcAft>
              <a:defRPr sz="1400">
                <a:solidFill>
                  <a:schemeClr val="tx1"/>
                </a:solidFill>
                <a:latin typeface="Open Sans" pitchFamily="34" charset="0"/>
              </a:defRPr>
            </a:lvl9pPr>
          </a:lstStyle>
          <a:p>
            <a:pPr>
              <a:defRPr/>
            </a:pPr>
            <a:r>
              <a:rPr lang="pl-PL" altLang="ru-RU" sz="600" dirty="0" smtClean="0">
                <a:solidFill>
                  <a:schemeClr val="accent1"/>
                </a:solidFill>
                <a:cs typeface="Open Sans" pitchFamily="34" charset="0"/>
              </a:rPr>
              <a:t>www.luxoft</a:t>
            </a:r>
            <a:r>
              <a:rPr lang="en-US" altLang="ru-RU" sz="600" dirty="0" smtClean="0">
                <a:solidFill>
                  <a:schemeClr val="accent1"/>
                </a:solidFill>
                <a:cs typeface="Open Sans" pitchFamily="34" charset="0"/>
              </a:rPr>
              <a:t>-training</a:t>
            </a:r>
            <a:r>
              <a:rPr lang="pl-PL" altLang="ru-RU" sz="600" dirty="0" smtClean="0">
                <a:solidFill>
                  <a:schemeClr val="accent1"/>
                </a:solidFill>
                <a:cs typeface="Open Sans" pitchFamily="34" charset="0"/>
              </a:rPr>
              <a:t>.</a:t>
            </a:r>
            <a:r>
              <a:rPr lang="en-US" altLang="ru-RU" sz="600" dirty="0" smtClean="0">
                <a:solidFill>
                  <a:schemeClr val="accent1"/>
                </a:solidFill>
                <a:cs typeface="Open Sans" pitchFamily="34" charset="0"/>
              </a:rPr>
              <a:t>pro</a:t>
            </a:r>
            <a:endParaRPr lang="pl-PL" altLang="ru-RU" sz="600" dirty="0" smtClean="0">
              <a:solidFill>
                <a:schemeClr val="accent1"/>
              </a:solidFill>
              <a:cs typeface="Open Sans" pitchFamily="34" charset="0"/>
            </a:endParaRPr>
          </a:p>
        </p:txBody>
      </p:sp>
      <p:sp>
        <p:nvSpPr>
          <p:cNvPr id="4" name="Rectangle 3"/>
          <p:cNvSpPr/>
          <p:nvPr/>
        </p:nvSpPr>
        <p:spPr>
          <a:xfrm>
            <a:off x="7277100" y="4791075"/>
            <a:ext cx="1133475" cy="239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n>
                <a:noFill/>
              </a:ln>
            </a:endParaRPr>
          </a:p>
        </p:txBody>
      </p:sp>
      <p:pic>
        <p:nvPicPr>
          <p:cNvPr id="20" name="Picture 1"/>
          <p:cNvPicPr>
            <a:picLocks noChangeAspect="1"/>
          </p:cNvPicPr>
          <p:nvPr/>
        </p:nvPicPr>
        <p:blipFill>
          <a:blip r:embed="rId36" cstate="screen">
            <a:extLst>
              <a:ext uri="{28A0092B-C50C-407E-A947-70E740481C1C}">
                <a14:useLocalDpi xmlns:a14="http://schemas.microsoft.com/office/drawing/2010/main" val="0"/>
              </a:ext>
            </a:extLst>
          </a:blip>
          <a:srcRect/>
          <a:stretch>
            <a:fillRect/>
          </a:stretch>
        </p:blipFill>
        <p:spPr bwMode="auto">
          <a:xfrm>
            <a:off x="8175625" y="4816475"/>
            <a:ext cx="7112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191665"/>
      </p:ext>
    </p:extLst>
  </p:cSld>
  <p:clrMap bg1="lt1" tx1="dk1" bg2="lt2" tx2="dk2" accent1="accent1" accent2="accent2" accent3="accent3" accent4="accent4" accent5="accent5" accent6="accent6" hlink="hlink" folHlink="folHlink"/>
  <p:sldLayoutIdLst>
    <p:sldLayoutId id="2147483730" r:id="rId1"/>
    <p:sldLayoutId id="2147483681" r:id="rId2"/>
    <p:sldLayoutId id="2147483736" r:id="rId3"/>
    <p:sldLayoutId id="2147483737" r:id="rId4"/>
    <p:sldLayoutId id="2147483655" r:id="rId5"/>
    <p:sldLayoutId id="2147483739" r:id="rId6"/>
    <p:sldLayoutId id="2147483718" r:id="rId7"/>
    <p:sldLayoutId id="2147483721" r:id="rId8"/>
    <p:sldLayoutId id="2147483720" r:id="rId9"/>
    <p:sldLayoutId id="2147483732" r:id="rId10"/>
    <p:sldLayoutId id="2147483706" r:id="rId11"/>
    <p:sldLayoutId id="2147483707" r:id="rId12"/>
    <p:sldLayoutId id="2147483656" r:id="rId13"/>
    <p:sldLayoutId id="2147483682" r:id="rId14"/>
    <p:sldLayoutId id="2147483657" r:id="rId15"/>
    <p:sldLayoutId id="2147483683" r:id="rId16"/>
    <p:sldLayoutId id="2147483685" r:id="rId17"/>
    <p:sldLayoutId id="2147483673" r:id="rId18"/>
    <p:sldLayoutId id="2147483674" r:id="rId19"/>
    <p:sldLayoutId id="2147483675" r:id="rId20"/>
    <p:sldLayoutId id="2147483659" r:id="rId21"/>
    <p:sldLayoutId id="2147483661" r:id="rId22"/>
    <p:sldLayoutId id="2147483671" r:id="rId23"/>
    <p:sldLayoutId id="2147483672" r:id="rId24"/>
    <p:sldLayoutId id="2147483708" r:id="rId25"/>
    <p:sldLayoutId id="2147483709" r:id="rId26"/>
    <p:sldLayoutId id="2147483710" r:id="rId27"/>
    <p:sldLayoutId id="2147483711" r:id="rId28"/>
    <p:sldLayoutId id="2147483712" r:id="rId29"/>
    <p:sldLayoutId id="2147483688" r:id="rId30"/>
    <p:sldLayoutId id="2147483691" r:id="rId31"/>
    <p:sldLayoutId id="2147483690" r:id="rId32"/>
    <p:sldLayoutId id="2147483660" r:id="rId33"/>
    <p:sldLayoutId id="2147483740" r:id="rId34"/>
  </p:sldLayoutIdLst>
  <p:timing>
    <p:tnLst>
      <p:par>
        <p:cTn id="1" dur="indefinite" restart="never" nodeType="tmRoot"/>
      </p:par>
    </p:tnLst>
  </p:timing>
  <p:txStyles>
    <p:titleStyle>
      <a:lvl1pPr algn="l" defTabSz="685800" rtl="0" eaLnBrk="1" latinLnBrk="0" hangingPunct="1">
        <a:lnSpc>
          <a:spcPct val="100000"/>
        </a:lnSpc>
        <a:spcBef>
          <a:spcPts val="450"/>
        </a:spcBef>
        <a:spcAft>
          <a:spcPts val="450"/>
        </a:spcAft>
        <a:buNone/>
        <a:defRPr sz="2800" b="1" kern="1200">
          <a:solidFill>
            <a:srgbClr val="EB571C"/>
          </a:solidFill>
          <a:latin typeface="+mj-lt"/>
          <a:ea typeface="Open Sans" panose="020B0606030504020204" pitchFamily="34" charset="0"/>
          <a:cs typeface="Open Sans" panose="020B0606030504020204" pitchFamily="34" charset="0"/>
        </a:defRPr>
      </a:lvl1pPr>
    </p:titleStyle>
    <p:bodyStyle>
      <a:lvl1pPr marL="270000" indent="-270000" algn="l" defTabSz="685800" rtl="0" eaLnBrk="1" latinLnBrk="0" hangingPunct="1">
        <a:lnSpc>
          <a:spcPct val="130000"/>
        </a:lnSpc>
        <a:spcBef>
          <a:spcPts val="450"/>
        </a:spcBef>
        <a:spcAft>
          <a:spcPts val="450"/>
        </a:spcAft>
        <a:buClr>
          <a:srgbClr val="EB571C"/>
        </a:buClr>
        <a:buFont typeface="Arial" panose="020B0604020202020204" pitchFamily="34" charset="0"/>
        <a:buChar char="•"/>
        <a:defRPr sz="2100" kern="1200">
          <a:solidFill>
            <a:schemeClr val="tx1"/>
          </a:solidFill>
          <a:latin typeface="+mn-lt"/>
          <a:ea typeface="+mn-ea"/>
          <a:cs typeface="+mn-cs"/>
        </a:defRPr>
      </a:lvl1pPr>
      <a:lvl2pPr marL="514350" indent="-270000" algn="l" defTabSz="685800" rtl="0" eaLnBrk="1" latinLnBrk="0" hangingPunct="1">
        <a:lnSpc>
          <a:spcPct val="130000"/>
        </a:lnSpc>
        <a:spcBef>
          <a:spcPts val="450"/>
        </a:spcBef>
        <a:spcAft>
          <a:spcPts val="450"/>
        </a:spcAft>
        <a:buClr>
          <a:schemeClr val="accent3"/>
        </a:buClr>
        <a:buFont typeface="Arial" panose="020B0604020202020204" pitchFamily="34" charset="0"/>
        <a:buChar char="•"/>
        <a:defRPr sz="2000" kern="1200">
          <a:solidFill>
            <a:schemeClr val="tx1"/>
          </a:solidFill>
          <a:latin typeface="+mn-lt"/>
          <a:ea typeface="+mn-ea"/>
          <a:cs typeface="+mn-cs"/>
        </a:defRPr>
      </a:lvl2pPr>
      <a:lvl3pPr marL="857250" indent="-270000" algn="l" defTabSz="685800" rtl="0" eaLnBrk="1" latinLnBrk="0" hangingPunct="1">
        <a:lnSpc>
          <a:spcPct val="130000"/>
        </a:lnSpc>
        <a:spcBef>
          <a:spcPts val="450"/>
        </a:spcBef>
        <a:spcAft>
          <a:spcPts val="450"/>
        </a:spcAft>
        <a:buClr>
          <a:schemeClr val="accent2"/>
        </a:buClr>
        <a:buFont typeface="Arial" panose="020B0604020202020204" pitchFamily="34" charset="0"/>
        <a:buChar char="•"/>
        <a:defRPr sz="1800" kern="1200">
          <a:solidFill>
            <a:schemeClr val="tx1"/>
          </a:solidFill>
          <a:latin typeface="+mn-lt"/>
          <a:ea typeface="+mn-ea"/>
          <a:cs typeface="+mn-cs"/>
        </a:defRPr>
      </a:lvl3pPr>
      <a:lvl4pPr marL="1200150" indent="-270000" algn="l" defTabSz="685800" rtl="0" eaLnBrk="1" latinLnBrk="0" hangingPunct="1">
        <a:lnSpc>
          <a:spcPct val="130000"/>
        </a:lnSpc>
        <a:spcBef>
          <a:spcPts val="450"/>
        </a:spcBef>
        <a:spcAft>
          <a:spcPts val="450"/>
        </a:spcAft>
        <a:buClr>
          <a:srgbClr val="24447D"/>
        </a:buClr>
        <a:buFont typeface="Arial" panose="020B0604020202020204" pitchFamily="34" charset="0"/>
        <a:buChar char="•"/>
        <a:defRPr sz="1700" kern="1200">
          <a:solidFill>
            <a:schemeClr val="tx1"/>
          </a:solidFill>
          <a:latin typeface="+mn-lt"/>
          <a:ea typeface="+mn-ea"/>
          <a:cs typeface="+mn-cs"/>
        </a:defRPr>
      </a:lvl4pPr>
      <a:lvl5pPr marL="1543050" indent="-270000" algn="l" defTabSz="685800" rtl="0" eaLnBrk="1" latinLnBrk="0" hangingPunct="1">
        <a:lnSpc>
          <a:spcPct val="130000"/>
        </a:lnSpc>
        <a:spcBef>
          <a:spcPts val="450"/>
        </a:spcBef>
        <a:spcAft>
          <a:spcPts val="450"/>
        </a:spcAft>
        <a:buClr>
          <a:srgbClr val="EB571C"/>
        </a:buClr>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19.emf"/></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20.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21.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22.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23.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6.vml"/><Relationship Id="rId4" Type="http://schemas.openxmlformats.org/officeDocument/2006/relationships/image" Target="../media/image24.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7.vml"/><Relationship Id="rId4" Type="http://schemas.openxmlformats.org/officeDocument/2006/relationships/image" Target="../media/image25.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8.vml"/><Relationship Id="rId4" Type="http://schemas.openxmlformats.org/officeDocument/2006/relationships/image" Target="../media/image26.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9.vml"/><Relationship Id="rId4" Type="http://schemas.openxmlformats.org/officeDocument/2006/relationships/image" Target="../media/image27.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10.v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slide" Target="slide56.xml"/><Relationship Id="rId2" Type="http://schemas.openxmlformats.org/officeDocument/2006/relationships/slide" Target="slide5.xml"/><Relationship Id="rId1" Type="http://schemas.openxmlformats.org/officeDocument/2006/relationships/slideLayout" Target="../slideLayouts/slideLayout15.xml"/><Relationship Id="rId6" Type="http://schemas.openxmlformats.org/officeDocument/2006/relationships/slide" Target="slide153.xml"/><Relationship Id="rId5" Type="http://schemas.openxmlformats.org/officeDocument/2006/relationships/slide" Target="slide124.xml"/><Relationship Id="rId4" Type="http://schemas.openxmlformats.org/officeDocument/2006/relationships/slide" Target="slide9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3.xml"/><Relationship Id="rId1" Type="http://schemas.openxmlformats.org/officeDocument/2006/relationships/vmlDrawing" Target="../drawings/vmlDrawing11.vml"/><Relationship Id="rId4" Type="http://schemas.openxmlformats.org/officeDocument/2006/relationships/image" Target="../media/image29.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3.xml"/><Relationship Id="rId1" Type="http://schemas.openxmlformats.org/officeDocument/2006/relationships/vmlDrawing" Target="../drawings/vmlDrawing12.vml"/><Relationship Id="rId4" Type="http://schemas.openxmlformats.org/officeDocument/2006/relationships/image" Target="../media/image30.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3.xml"/><Relationship Id="rId1" Type="http://schemas.openxmlformats.org/officeDocument/2006/relationships/vmlDrawing" Target="../drawings/vmlDrawing13.vml"/><Relationship Id="rId4" Type="http://schemas.openxmlformats.org/officeDocument/2006/relationships/image" Target="../media/image31.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3.xml"/><Relationship Id="rId1" Type="http://schemas.openxmlformats.org/officeDocument/2006/relationships/vmlDrawing" Target="../drawings/vmlDrawing14.vml"/><Relationship Id="rId4" Type="http://schemas.openxmlformats.org/officeDocument/2006/relationships/image" Target="../media/image32.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3.xml"/><Relationship Id="rId1" Type="http://schemas.openxmlformats.org/officeDocument/2006/relationships/vmlDrawing" Target="../drawings/vmlDrawing15.vml"/><Relationship Id="rId4" Type="http://schemas.openxmlformats.org/officeDocument/2006/relationships/image" Target="../media/image33.emf"/></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vmlDrawing" Target="../drawings/vmlDrawing16.vml"/><Relationship Id="rId5" Type="http://schemas.openxmlformats.org/officeDocument/2006/relationships/image" Target="../media/image35.emf"/><Relationship Id="rId4" Type="http://schemas.openxmlformats.org/officeDocument/2006/relationships/oleObject" Target="../embeddings/oleObject16.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vmlDrawing" Target="../drawings/vmlDrawing17.vml"/><Relationship Id="rId5" Type="http://schemas.openxmlformats.org/officeDocument/2006/relationships/image" Target="../media/image36.emf"/><Relationship Id="rId4" Type="http://schemas.openxmlformats.org/officeDocument/2006/relationships/oleObject" Target="../embeddings/oleObject17.bin"/></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DEV-009</a:t>
            </a:r>
            <a:endParaRPr lang="ru-RU" dirty="0"/>
          </a:p>
        </p:txBody>
      </p:sp>
      <p:sp>
        <p:nvSpPr>
          <p:cNvPr id="19" name="Text Placeholder 18"/>
          <p:cNvSpPr>
            <a:spLocks noGrp="1"/>
          </p:cNvSpPr>
          <p:nvPr>
            <p:ph type="body" sz="quarter" idx="11"/>
          </p:nvPr>
        </p:nvSpPr>
        <p:spPr>
          <a:xfrm>
            <a:off x="581924" y="2762250"/>
            <a:ext cx="5123551" cy="387234"/>
          </a:xfrm>
        </p:spPr>
        <p:txBody>
          <a:bodyPr/>
          <a:lstStyle/>
          <a:p>
            <a:r>
              <a:rPr lang="en-US" dirty="0" smtClean="0"/>
              <a:t>Test-Driven Development</a:t>
            </a:r>
            <a:endParaRPr lang="ru-RU" dirty="0"/>
          </a:p>
        </p:txBody>
      </p:sp>
    </p:spTree>
    <p:extLst>
      <p:ext uri="{BB962C8B-B14F-4D97-AF65-F5344CB8AC3E}">
        <p14:creationId xmlns:p14="http://schemas.microsoft.com/office/powerpoint/2010/main" val="27171729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p:txBody>
          <a:bodyPr/>
          <a:lstStyle/>
          <a:p>
            <a:r>
              <a:rPr lang="en-US" dirty="0" smtClean="0"/>
              <a:t>The first mention of “Bug”:</a:t>
            </a:r>
          </a:p>
          <a:p>
            <a:pPr lvl="1"/>
            <a:r>
              <a:rPr lang="en-US" dirty="0"/>
              <a:t>September 9, 1945 showed a failure during testing of the system performance ...</a:t>
            </a:r>
            <a:endParaRPr lang="ru-RU" dirty="0"/>
          </a:p>
        </p:txBody>
      </p:sp>
      <p:pic>
        <p:nvPicPr>
          <p:cNvPr id="5" name="Picture 5" descr="Paper Tape Stor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6164" y="2552304"/>
            <a:ext cx="2697424" cy="21018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7" descr="Paper Tape Storage Unit"/>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4573588" y="2552304"/>
            <a:ext cx="2436001" cy="2092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49037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smtClean="0">
                <a:solidFill>
                  <a:schemeClr val="tx1"/>
                </a:solidFill>
              </a:rPr>
              <a:t>Simplest Test</a:t>
            </a:r>
            <a:endParaRPr lang="en-US" dirty="0">
              <a:solidFill>
                <a:schemeClr val="tx1"/>
              </a:solidFill>
            </a:endParaRPr>
          </a:p>
        </p:txBody>
      </p:sp>
      <p:sp>
        <p:nvSpPr>
          <p:cNvPr id="3" name="Объект 2"/>
          <p:cNvSpPr>
            <a:spLocks noGrp="1"/>
          </p:cNvSpPr>
          <p:nvPr>
            <p:ph sz="quarter" idx="11"/>
          </p:nvPr>
        </p:nvSpPr>
        <p:spPr>
          <a:xfrm>
            <a:off x="286479" y="1024112"/>
            <a:ext cx="8593931" cy="3756422"/>
          </a:xfrm>
        </p:spPr>
        <p:txBody>
          <a:bodyPr>
            <a:normAutofit lnSpcReduction="10000"/>
          </a:bodyPr>
          <a:lstStyle/>
          <a:p>
            <a:r>
              <a:rPr lang="en-US" dirty="0"/>
              <a:t>Here are some guidelines you can follow when writing unit </a:t>
            </a:r>
            <a:r>
              <a:rPr lang="en-US" dirty="0" smtClean="0"/>
              <a:t>tests:</a:t>
            </a:r>
          </a:p>
          <a:p>
            <a:pPr lvl="1"/>
            <a:r>
              <a:rPr lang="en-US" dirty="0"/>
              <a:t>Keep the number of assertions per unit test to a </a:t>
            </a:r>
            <a:r>
              <a:rPr lang="en-US" dirty="0" smtClean="0"/>
              <a:t>minimum</a:t>
            </a:r>
          </a:p>
          <a:p>
            <a:pPr lvl="1"/>
            <a:r>
              <a:rPr lang="en-US" dirty="0" smtClean="0"/>
              <a:t>Avoid </a:t>
            </a:r>
            <a:r>
              <a:rPr lang="en-US" dirty="0"/>
              <a:t>assertion-less </a:t>
            </a:r>
            <a:r>
              <a:rPr lang="en-US" dirty="0" smtClean="0"/>
              <a:t>tests</a:t>
            </a:r>
            <a:endParaRPr lang="en-US" dirty="0"/>
          </a:p>
          <a:p>
            <a:pPr lvl="1"/>
            <a:r>
              <a:rPr lang="en-US" dirty="0"/>
              <a:t>Don’t repeat assertions that have been covered in existing </a:t>
            </a:r>
            <a:r>
              <a:rPr lang="en-US" dirty="0" smtClean="0"/>
              <a:t>tests</a:t>
            </a:r>
            <a:endParaRPr lang="en-US" dirty="0"/>
          </a:p>
          <a:p>
            <a:pPr lvl="1"/>
            <a:r>
              <a:rPr lang="en-US" dirty="0"/>
              <a:t>Assertions should be situated in the unit tests proper, rather than pulled out into helper </a:t>
            </a:r>
            <a:r>
              <a:rPr lang="en-US" dirty="0" smtClean="0"/>
              <a:t>methods</a:t>
            </a:r>
            <a:endParaRPr lang="en-US" dirty="0"/>
          </a:p>
          <a:p>
            <a:pPr lvl="1"/>
            <a:r>
              <a:rPr lang="en-US" dirty="0"/>
              <a:t>The code for arrange, act and assert should be on their own lines, ideally with a new line between </a:t>
            </a:r>
            <a:r>
              <a:rPr lang="en-US" dirty="0" smtClean="0"/>
              <a:t>each</a:t>
            </a:r>
          </a:p>
        </p:txBody>
      </p:sp>
    </p:spTree>
    <p:extLst>
      <p:ext uri="{BB962C8B-B14F-4D97-AF65-F5344CB8AC3E}">
        <p14:creationId xmlns:p14="http://schemas.microsoft.com/office/powerpoint/2010/main" val="46427238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en-US" dirty="0" smtClean="0">
                <a:solidFill>
                  <a:schemeClr val="tx1"/>
                </a:solidFill>
              </a:rPr>
              <a:t>Roadmap</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Red-Green-Refactor</a:t>
            </a:r>
          </a:p>
          <a:p>
            <a:r>
              <a:rPr lang="en-US" dirty="0" smtClean="0"/>
              <a:t>Simplest tests</a:t>
            </a:r>
          </a:p>
          <a:p>
            <a:r>
              <a:rPr lang="en-US" dirty="0" smtClean="0">
                <a:solidFill>
                  <a:srgbClr val="FF0000"/>
                </a:solidFill>
              </a:rPr>
              <a:t>Unit test name Conventions</a:t>
            </a:r>
            <a:endParaRPr lang="en-US" dirty="0">
              <a:solidFill>
                <a:srgbClr val="FF0000"/>
              </a:solidFill>
            </a:endParaRPr>
          </a:p>
          <a:p>
            <a:r>
              <a:rPr lang="en-US" dirty="0"/>
              <a:t>F.I.R.S.T Principles of Unit Testing</a:t>
            </a:r>
          </a:p>
          <a:p>
            <a:r>
              <a:rPr lang="en-US" dirty="0" smtClean="0"/>
              <a:t>Inheritance &amp; unit test</a:t>
            </a:r>
          </a:p>
          <a:p>
            <a:r>
              <a:rPr lang="en-US" dirty="0" smtClean="0"/>
              <a:t>Legacy code &amp; unit test</a:t>
            </a:r>
          </a:p>
        </p:txBody>
      </p:sp>
    </p:spTree>
    <p:extLst>
      <p:ext uri="{BB962C8B-B14F-4D97-AF65-F5344CB8AC3E}">
        <p14:creationId xmlns:p14="http://schemas.microsoft.com/office/powerpoint/2010/main" val="337274112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a:solidFill>
                  <a:schemeClr val="tx1"/>
                </a:solidFill>
              </a:rPr>
              <a:t>Unit test name Conventions</a:t>
            </a:r>
          </a:p>
        </p:txBody>
      </p:sp>
      <p:sp>
        <p:nvSpPr>
          <p:cNvPr id="3" name="Объект 2"/>
          <p:cNvSpPr>
            <a:spLocks noGrp="1"/>
          </p:cNvSpPr>
          <p:nvPr>
            <p:ph sz="quarter" idx="11"/>
          </p:nvPr>
        </p:nvSpPr>
        <p:spPr>
          <a:xfrm>
            <a:off x="286479" y="1024112"/>
            <a:ext cx="8593931" cy="3756422"/>
          </a:xfrm>
        </p:spPr>
        <p:txBody>
          <a:bodyPr>
            <a:normAutofit/>
          </a:bodyPr>
          <a:lstStyle/>
          <a:p>
            <a:r>
              <a:rPr lang="en-US" dirty="0"/>
              <a:t>Following are 7 popular unit tests naming </a:t>
            </a:r>
            <a:r>
              <a:rPr lang="en-US" dirty="0" smtClean="0"/>
              <a:t>conventions:</a:t>
            </a:r>
          </a:p>
          <a:p>
            <a:pPr marL="701550" lvl="1" indent="-457200">
              <a:buFont typeface="+mj-lt"/>
              <a:buAutoNum type="arabicPeriod"/>
            </a:pPr>
            <a:r>
              <a:rPr lang="en-US" b="1" dirty="0" err="1" smtClean="0"/>
              <a:t>MethodName_StateUnderTest_ExpectedBehavior</a:t>
            </a:r>
            <a:endParaRPr lang="en-US" b="1" dirty="0" smtClean="0"/>
          </a:p>
          <a:p>
            <a:pPr lvl="2"/>
            <a:r>
              <a:rPr lang="en-US" dirty="0"/>
              <a:t>I</a:t>
            </a:r>
            <a:r>
              <a:rPr lang="en-US" dirty="0" smtClean="0"/>
              <a:t>sAdult_AgeLessThan18_False</a:t>
            </a:r>
            <a:endParaRPr lang="en-US" dirty="0"/>
          </a:p>
          <a:p>
            <a:pPr lvl="2"/>
            <a:r>
              <a:rPr lang="en-US" dirty="0" err="1"/>
              <a:t>W</a:t>
            </a:r>
            <a:r>
              <a:rPr lang="en-US" dirty="0" err="1" smtClean="0"/>
              <a:t>ithdrawMoney_InvalidAccount_ExceptionThrown</a:t>
            </a:r>
            <a:endParaRPr lang="en-US" dirty="0"/>
          </a:p>
          <a:p>
            <a:pPr lvl="2"/>
            <a:r>
              <a:rPr lang="en-US" dirty="0" err="1"/>
              <a:t>A</a:t>
            </a:r>
            <a:r>
              <a:rPr lang="en-US" dirty="0" err="1" smtClean="0"/>
              <a:t>dmitStudent_MissingMandatoryFields_FailToAdmit</a:t>
            </a:r>
            <a:endParaRPr lang="en-US" dirty="0"/>
          </a:p>
          <a:p>
            <a:pPr marL="1044450" lvl="2" indent="-457200">
              <a:buFont typeface="+mj-lt"/>
              <a:buAutoNum type="arabicPeriod"/>
            </a:pPr>
            <a:endParaRPr lang="en-US" b="1" dirty="0" smtClean="0"/>
          </a:p>
          <a:p>
            <a:pPr lvl="1"/>
            <a:endParaRPr lang="en-US" dirty="0" smtClean="0"/>
          </a:p>
        </p:txBody>
      </p:sp>
    </p:spTree>
    <p:extLst>
      <p:ext uri="{BB962C8B-B14F-4D97-AF65-F5344CB8AC3E}">
        <p14:creationId xmlns:p14="http://schemas.microsoft.com/office/powerpoint/2010/main" val="154086210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a:solidFill>
                  <a:schemeClr val="tx1"/>
                </a:solidFill>
              </a:rPr>
              <a:t>Unit test name Conventions</a:t>
            </a:r>
          </a:p>
        </p:txBody>
      </p:sp>
      <p:sp>
        <p:nvSpPr>
          <p:cNvPr id="3" name="Объект 2"/>
          <p:cNvSpPr>
            <a:spLocks noGrp="1"/>
          </p:cNvSpPr>
          <p:nvPr>
            <p:ph sz="quarter" idx="11"/>
          </p:nvPr>
        </p:nvSpPr>
        <p:spPr>
          <a:xfrm>
            <a:off x="286479" y="1024112"/>
            <a:ext cx="8593931" cy="3756422"/>
          </a:xfrm>
        </p:spPr>
        <p:txBody>
          <a:bodyPr>
            <a:normAutofit/>
          </a:bodyPr>
          <a:lstStyle/>
          <a:p>
            <a:r>
              <a:rPr lang="en-US" dirty="0"/>
              <a:t>Following are 7 popular unit tests naming </a:t>
            </a:r>
            <a:r>
              <a:rPr lang="en-US" dirty="0" smtClean="0"/>
              <a:t>conventions:</a:t>
            </a:r>
          </a:p>
          <a:p>
            <a:pPr marL="701550" lvl="1" indent="-457200">
              <a:buFont typeface="+mj-lt"/>
              <a:buAutoNum type="arabicPeriod" startAt="2"/>
            </a:pPr>
            <a:r>
              <a:rPr lang="en-US" b="1" dirty="0" err="1" smtClean="0"/>
              <a:t>MethodName_ExpectedBehavior_StateUnderTest</a:t>
            </a:r>
            <a:endParaRPr lang="en-US" b="1" dirty="0" smtClean="0"/>
          </a:p>
          <a:p>
            <a:pPr lvl="2"/>
            <a:r>
              <a:rPr lang="en-US" dirty="0" smtClean="0"/>
              <a:t>isAdult_False_AgeLessThan18</a:t>
            </a:r>
            <a:endParaRPr lang="en-US" dirty="0"/>
          </a:p>
          <a:p>
            <a:pPr lvl="2"/>
            <a:r>
              <a:rPr lang="en-US" dirty="0" err="1"/>
              <a:t>withdrawMoney_ThrowsException_IfAccountIsInvalid</a:t>
            </a:r>
            <a:endParaRPr lang="en-US" dirty="0"/>
          </a:p>
          <a:p>
            <a:pPr lvl="2"/>
            <a:r>
              <a:rPr lang="en-US" dirty="0" err="1"/>
              <a:t>admitStudent_FailToAdmit_IfMandatoryFieldsAreMissing</a:t>
            </a:r>
            <a:endParaRPr lang="en-US" dirty="0"/>
          </a:p>
          <a:p>
            <a:pPr marL="1044450" lvl="2" indent="-457200">
              <a:buFont typeface="+mj-lt"/>
              <a:buAutoNum type="arabicPeriod"/>
            </a:pPr>
            <a:endParaRPr lang="en-US" dirty="0" smtClean="0"/>
          </a:p>
          <a:p>
            <a:pPr marL="1044450" lvl="2" indent="-457200">
              <a:buFont typeface="+mj-lt"/>
              <a:buAutoNum type="arabicPeriod"/>
            </a:pPr>
            <a:endParaRPr lang="en-US" b="1" dirty="0" smtClean="0"/>
          </a:p>
          <a:p>
            <a:pPr lvl="1"/>
            <a:endParaRPr lang="en-US" dirty="0" smtClean="0"/>
          </a:p>
        </p:txBody>
      </p:sp>
    </p:spTree>
    <p:extLst>
      <p:ext uri="{BB962C8B-B14F-4D97-AF65-F5344CB8AC3E}">
        <p14:creationId xmlns:p14="http://schemas.microsoft.com/office/powerpoint/2010/main" val="185148684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a:solidFill>
                  <a:schemeClr val="tx1"/>
                </a:solidFill>
              </a:rPr>
              <a:t>Unit test name Conventions</a:t>
            </a:r>
          </a:p>
        </p:txBody>
      </p:sp>
      <p:sp>
        <p:nvSpPr>
          <p:cNvPr id="3" name="Объект 2"/>
          <p:cNvSpPr>
            <a:spLocks noGrp="1"/>
          </p:cNvSpPr>
          <p:nvPr>
            <p:ph sz="quarter" idx="11"/>
          </p:nvPr>
        </p:nvSpPr>
        <p:spPr>
          <a:xfrm>
            <a:off x="286479" y="1024112"/>
            <a:ext cx="8593931" cy="3756422"/>
          </a:xfrm>
        </p:spPr>
        <p:txBody>
          <a:bodyPr>
            <a:normAutofit/>
          </a:bodyPr>
          <a:lstStyle/>
          <a:p>
            <a:r>
              <a:rPr lang="en-US" dirty="0"/>
              <a:t>Following are 7 popular unit tests naming </a:t>
            </a:r>
            <a:r>
              <a:rPr lang="en-US" dirty="0" smtClean="0"/>
              <a:t>conventions:</a:t>
            </a:r>
          </a:p>
          <a:p>
            <a:pPr marL="701550" lvl="1" indent="-457200">
              <a:buFont typeface="+mj-lt"/>
              <a:buAutoNum type="arabicPeriod" startAt="3"/>
            </a:pPr>
            <a:r>
              <a:rPr lang="en-US" b="1" dirty="0"/>
              <a:t>test[Feature being tested</a:t>
            </a:r>
            <a:r>
              <a:rPr lang="en-US" b="1" dirty="0" smtClean="0"/>
              <a:t>]</a:t>
            </a:r>
          </a:p>
          <a:p>
            <a:pPr lvl="2"/>
            <a:r>
              <a:rPr lang="en-US" dirty="0"/>
              <a:t>testIsNotAnAdultIfAgeLessThan18</a:t>
            </a:r>
          </a:p>
          <a:p>
            <a:pPr lvl="2"/>
            <a:r>
              <a:rPr lang="en-US" dirty="0" err="1"/>
              <a:t>testFailToWithdrawMoneyIfAccountIsInvalid</a:t>
            </a:r>
            <a:endParaRPr lang="en-US" dirty="0"/>
          </a:p>
          <a:p>
            <a:pPr lvl="2"/>
            <a:r>
              <a:rPr lang="en-US" dirty="0" err="1"/>
              <a:t>testStudentIsNotAdmittedIfMandatoryFieldsAreMissing</a:t>
            </a:r>
            <a:endParaRPr lang="en-US" dirty="0"/>
          </a:p>
          <a:p>
            <a:pPr marL="701550" lvl="1" indent="-457200">
              <a:buFont typeface="+mj-lt"/>
              <a:buAutoNum type="arabicPeriod" startAt="3"/>
            </a:pPr>
            <a:endParaRPr lang="en-US" dirty="0" smtClean="0"/>
          </a:p>
          <a:p>
            <a:pPr marL="1044450" lvl="2" indent="-457200">
              <a:buFont typeface="+mj-lt"/>
              <a:buAutoNum type="arabicPeriod"/>
            </a:pPr>
            <a:endParaRPr lang="en-US" b="1" dirty="0" smtClean="0"/>
          </a:p>
          <a:p>
            <a:pPr lvl="1"/>
            <a:endParaRPr lang="en-US" dirty="0" smtClean="0"/>
          </a:p>
        </p:txBody>
      </p:sp>
    </p:spTree>
    <p:extLst>
      <p:ext uri="{BB962C8B-B14F-4D97-AF65-F5344CB8AC3E}">
        <p14:creationId xmlns:p14="http://schemas.microsoft.com/office/powerpoint/2010/main" val="327299689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a:solidFill>
                  <a:schemeClr val="tx1"/>
                </a:solidFill>
              </a:rPr>
              <a:t>Unit test name Conventions</a:t>
            </a:r>
          </a:p>
        </p:txBody>
      </p:sp>
      <p:sp>
        <p:nvSpPr>
          <p:cNvPr id="3" name="Объект 2"/>
          <p:cNvSpPr>
            <a:spLocks noGrp="1"/>
          </p:cNvSpPr>
          <p:nvPr>
            <p:ph sz="quarter" idx="11"/>
          </p:nvPr>
        </p:nvSpPr>
        <p:spPr>
          <a:xfrm>
            <a:off x="286479" y="1024112"/>
            <a:ext cx="8593931" cy="3756422"/>
          </a:xfrm>
        </p:spPr>
        <p:txBody>
          <a:bodyPr>
            <a:normAutofit/>
          </a:bodyPr>
          <a:lstStyle/>
          <a:p>
            <a:r>
              <a:rPr lang="en-US" dirty="0"/>
              <a:t>Following are 7 popular unit tests naming </a:t>
            </a:r>
            <a:r>
              <a:rPr lang="en-US" dirty="0" smtClean="0"/>
              <a:t>conventions:</a:t>
            </a:r>
          </a:p>
          <a:p>
            <a:pPr marL="701550" lvl="1" indent="-457200">
              <a:buFont typeface="+mj-lt"/>
              <a:buAutoNum type="arabicPeriod" startAt="4"/>
            </a:pPr>
            <a:r>
              <a:rPr lang="en-US" b="1" dirty="0"/>
              <a:t>Feature to be </a:t>
            </a:r>
            <a:r>
              <a:rPr lang="en-US" b="1" dirty="0" smtClean="0"/>
              <a:t>tested</a:t>
            </a:r>
          </a:p>
          <a:p>
            <a:pPr lvl="2"/>
            <a:r>
              <a:rPr lang="en-US" dirty="0"/>
              <a:t>IsNotAnAdultIfAgeLessThan18</a:t>
            </a:r>
          </a:p>
          <a:p>
            <a:pPr lvl="2"/>
            <a:r>
              <a:rPr lang="en-US" dirty="0" err="1"/>
              <a:t>FailToWithdrawMoneyIfAccountIsInvalid</a:t>
            </a:r>
            <a:endParaRPr lang="en-US" dirty="0"/>
          </a:p>
          <a:p>
            <a:pPr lvl="2"/>
            <a:r>
              <a:rPr lang="en-US" dirty="0" err="1"/>
              <a:t>StudentIsNotAdmittedIfMandatoryFieldsAreMissing</a:t>
            </a:r>
            <a:endParaRPr lang="en-US" dirty="0"/>
          </a:p>
          <a:p>
            <a:pPr marL="701550" lvl="1" indent="-457200">
              <a:buFont typeface="+mj-lt"/>
              <a:buAutoNum type="arabicPeriod" startAt="4"/>
            </a:pPr>
            <a:endParaRPr lang="en-US" dirty="0" smtClean="0"/>
          </a:p>
          <a:p>
            <a:pPr marL="1044450" lvl="2" indent="-457200">
              <a:buFont typeface="+mj-lt"/>
              <a:buAutoNum type="arabicPeriod"/>
            </a:pPr>
            <a:endParaRPr lang="en-US" b="1" dirty="0" smtClean="0"/>
          </a:p>
          <a:p>
            <a:pPr lvl="1"/>
            <a:endParaRPr lang="en-US" dirty="0" smtClean="0"/>
          </a:p>
        </p:txBody>
      </p:sp>
    </p:spTree>
    <p:extLst>
      <p:ext uri="{BB962C8B-B14F-4D97-AF65-F5344CB8AC3E}">
        <p14:creationId xmlns:p14="http://schemas.microsoft.com/office/powerpoint/2010/main" val="135350319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a:solidFill>
                  <a:schemeClr val="tx1"/>
                </a:solidFill>
              </a:rPr>
              <a:t>Unit test name Conventions</a:t>
            </a:r>
          </a:p>
        </p:txBody>
      </p:sp>
      <p:sp>
        <p:nvSpPr>
          <p:cNvPr id="3" name="Объект 2"/>
          <p:cNvSpPr>
            <a:spLocks noGrp="1"/>
          </p:cNvSpPr>
          <p:nvPr>
            <p:ph sz="quarter" idx="11"/>
          </p:nvPr>
        </p:nvSpPr>
        <p:spPr>
          <a:xfrm>
            <a:off x="286479" y="1024112"/>
            <a:ext cx="8593931" cy="3756422"/>
          </a:xfrm>
        </p:spPr>
        <p:txBody>
          <a:bodyPr>
            <a:normAutofit/>
          </a:bodyPr>
          <a:lstStyle/>
          <a:p>
            <a:r>
              <a:rPr lang="en-US" dirty="0"/>
              <a:t>Following are 7 popular unit tests naming </a:t>
            </a:r>
            <a:r>
              <a:rPr lang="en-US" dirty="0" smtClean="0"/>
              <a:t>conventions:</a:t>
            </a:r>
          </a:p>
          <a:p>
            <a:pPr marL="701550" lvl="1" indent="-457200">
              <a:buFont typeface="+mj-lt"/>
              <a:buAutoNum type="arabicPeriod" startAt="5"/>
            </a:pPr>
            <a:r>
              <a:rPr lang="en-US" b="1" dirty="0" err="1" smtClean="0"/>
              <a:t>Should_ExpectedBehavior_When_StateUnderTest</a:t>
            </a:r>
            <a:endParaRPr lang="en-US" b="1" dirty="0" smtClean="0"/>
          </a:p>
          <a:p>
            <a:pPr lvl="2"/>
            <a:r>
              <a:rPr lang="en-US" dirty="0" smtClean="0"/>
              <a:t>Should_ThrowException_When_AgeLessThan18</a:t>
            </a:r>
            <a:endParaRPr lang="en-US" dirty="0"/>
          </a:p>
          <a:p>
            <a:pPr lvl="2"/>
            <a:r>
              <a:rPr lang="en-US" dirty="0" err="1"/>
              <a:t>Should_FailToWithdrawMoney_ForInvalidAccount</a:t>
            </a:r>
            <a:endParaRPr lang="en-US" dirty="0"/>
          </a:p>
          <a:p>
            <a:pPr lvl="2"/>
            <a:r>
              <a:rPr lang="en-US" dirty="0" err="1"/>
              <a:t>Should_FailToAdmit_IfMandatoryFieldsAreMissing</a:t>
            </a:r>
            <a:endParaRPr lang="en-US" dirty="0"/>
          </a:p>
          <a:p>
            <a:pPr marL="701550" lvl="1" indent="-457200">
              <a:buFont typeface="+mj-lt"/>
              <a:buAutoNum type="arabicPeriod" startAt="5"/>
            </a:pPr>
            <a:endParaRPr lang="en-US" dirty="0" smtClean="0"/>
          </a:p>
          <a:p>
            <a:pPr marL="1044450" lvl="2" indent="-457200">
              <a:buFont typeface="+mj-lt"/>
              <a:buAutoNum type="arabicPeriod"/>
            </a:pPr>
            <a:endParaRPr lang="en-US" b="1" dirty="0" smtClean="0"/>
          </a:p>
          <a:p>
            <a:pPr lvl="1"/>
            <a:endParaRPr lang="en-US" dirty="0" smtClean="0"/>
          </a:p>
        </p:txBody>
      </p:sp>
    </p:spTree>
    <p:extLst>
      <p:ext uri="{BB962C8B-B14F-4D97-AF65-F5344CB8AC3E}">
        <p14:creationId xmlns:p14="http://schemas.microsoft.com/office/powerpoint/2010/main" val="71491333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a:solidFill>
                  <a:schemeClr val="tx1"/>
                </a:solidFill>
              </a:rPr>
              <a:t>Unit test name Conventions</a:t>
            </a:r>
          </a:p>
        </p:txBody>
      </p:sp>
      <p:sp>
        <p:nvSpPr>
          <p:cNvPr id="3" name="Объект 2"/>
          <p:cNvSpPr>
            <a:spLocks noGrp="1"/>
          </p:cNvSpPr>
          <p:nvPr>
            <p:ph sz="quarter" idx="11"/>
          </p:nvPr>
        </p:nvSpPr>
        <p:spPr>
          <a:xfrm>
            <a:off x="286479" y="1024112"/>
            <a:ext cx="8593931" cy="3756422"/>
          </a:xfrm>
        </p:spPr>
        <p:txBody>
          <a:bodyPr>
            <a:normAutofit/>
          </a:bodyPr>
          <a:lstStyle/>
          <a:p>
            <a:r>
              <a:rPr lang="en-US" dirty="0"/>
              <a:t>Following are 7 popular unit tests naming </a:t>
            </a:r>
            <a:r>
              <a:rPr lang="en-US" dirty="0" smtClean="0"/>
              <a:t>conventions:</a:t>
            </a:r>
          </a:p>
          <a:p>
            <a:pPr marL="701550" lvl="1" indent="-457200">
              <a:buFont typeface="+mj-lt"/>
              <a:buAutoNum type="arabicPeriod" startAt="6"/>
            </a:pPr>
            <a:r>
              <a:rPr lang="en-US" b="1" dirty="0" err="1" smtClean="0"/>
              <a:t>When_StateUnderTest_Expect_ExpectedBehavior</a:t>
            </a:r>
            <a:endParaRPr lang="en-US" b="1" dirty="0" smtClean="0"/>
          </a:p>
          <a:p>
            <a:pPr lvl="2"/>
            <a:r>
              <a:rPr lang="en-US" dirty="0"/>
              <a:t>When_AgeLessThan18_Expect_isAdultAsFalse</a:t>
            </a:r>
          </a:p>
          <a:p>
            <a:pPr lvl="2"/>
            <a:r>
              <a:rPr lang="en-US" dirty="0" err="1"/>
              <a:t>When_InvalidAccount_Expect_WithdrawMoneyToFail</a:t>
            </a:r>
            <a:endParaRPr lang="en-US" dirty="0"/>
          </a:p>
          <a:p>
            <a:pPr lvl="2"/>
            <a:r>
              <a:rPr lang="en-US" dirty="0" err="1"/>
              <a:t>When_MandatoryFieldsAreMissing_Expect_StudentAdmissionToFail</a:t>
            </a:r>
            <a:endParaRPr lang="en-US" dirty="0"/>
          </a:p>
          <a:p>
            <a:pPr marL="701550" lvl="1" indent="-457200">
              <a:buFont typeface="+mj-lt"/>
              <a:buAutoNum type="arabicPeriod" startAt="6"/>
            </a:pPr>
            <a:endParaRPr lang="en-US" dirty="0" smtClean="0"/>
          </a:p>
          <a:p>
            <a:pPr marL="1044450" lvl="2" indent="-457200">
              <a:buFont typeface="+mj-lt"/>
              <a:buAutoNum type="arabicPeriod"/>
            </a:pPr>
            <a:endParaRPr lang="en-US" b="1" dirty="0" smtClean="0"/>
          </a:p>
          <a:p>
            <a:pPr lvl="1"/>
            <a:endParaRPr lang="en-US" dirty="0" smtClean="0"/>
          </a:p>
        </p:txBody>
      </p:sp>
    </p:spTree>
    <p:extLst>
      <p:ext uri="{BB962C8B-B14F-4D97-AF65-F5344CB8AC3E}">
        <p14:creationId xmlns:p14="http://schemas.microsoft.com/office/powerpoint/2010/main" val="247058913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a:solidFill>
                  <a:schemeClr val="tx1"/>
                </a:solidFill>
              </a:rPr>
              <a:t>Unit test name Conventions</a:t>
            </a:r>
          </a:p>
        </p:txBody>
      </p:sp>
      <p:sp>
        <p:nvSpPr>
          <p:cNvPr id="3" name="Объект 2"/>
          <p:cNvSpPr>
            <a:spLocks noGrp="1"/>
          </p:cNvSpPr>
          <p:nvPr>
            <p:ph sz="quarter" idx="11"/>
          </p:nvPr>
        </p:nvSpPr>
        <p:spPr>
          <a:xfrm>
            <a:off x="286479" y="1024112"/>
            <a:ext cx="8593931" cy="3756422"/>
          </a:xfrm>
        </p:spPr>
        <p:txBody>
          <a:bodyPr>
            <a:normAutofit/>
          </a:bodyPr>
          <a:lstStyle/>
          <a:p>
            <a:r>
              <a:rPr lang="en-US" dirty="0"/>
              <a:t>Following are 7 popular unit tests naming </a:t>
            </a:r>
            <a:r>
              <a:rPr lang="en-US" dirty="0" smtClean="0"/>
              <a:t>conventions:</a:t>
            </a:r>
          </a:p>
          <a:p>
            <a:pPr marL="701550" lvl="1" indent="-457200">
              <a:buFont typeface="+mj-lt"/>
              <a:buAutoNum type="arabicPeriod" startAt="7"/>
            </a:pPr>
            <a:r>
              <a:rPr lang="en-US" b="1" dirty="0" err="1" smtClean="0"/>
              <a:t>Given_Preconditions_When_StateUnderTest_Then</a:t>
            </a:r>
            <a:r>
              <a:rPr lang="en-US" b="1" dirty="0" smtClean="0"/>
              <a:t>_</a:t>
            </a:r>
            <a:br>
              <a:rPr lang="en-US" b="1" dirty="0" smtClean="0"/>
            </a:br>
            <a:r>
              <a:rPr lang="en-US" b="1" dirty="0" err="1" smtClean="0"/>
              <a:t>ExpectedBehavior</a:t>
            </a:r>
            <a:endParaRPr lang="en-US" b="1" dirty="0" smtClean="0"/>
          </a:p>
          <a:p>
            <a:pPr lvl="2"/>
            <a:r>
              <a:rPr lang="en-US" dirty="0" smtClean="0"/>
              <a:t>When_AgeLessThan18_Expect_isAdultAsFalse</a:t>
            </a:r>
            <a:endParaRPr lang="en-US" dirty="0"/>
          </a:p>
          <a:p>
            <a:pPr lvl="2"/>
            <a:r>
              <a:rPr lang="en-US" dirty="0" err="1" smtClean="0"/>
              <a:t>Given_UserIsAuthenticated_When_InvalidAccountNumberIsUsedTo</a:t>
            </a:r>
            <a:r>
              <a:rPr lang="en-US" dirty="0" smtClean="0"/>
              <a:t/>
            </a:r>
            <a:br>
              <a:rPr lang="en-US" dirty="0" smtClean="0"/>
            </a:br>
            <a:r>
              <a:rPr lang="en-US" dirty="0" err="1" smtClean="0"/>
              <a:t>WithdrawMoney_Then_TransactionsWillFail</a:t>
            </a:r>
            <a:endParaRPr lang="en-US" dirty="0"/>
          </a:p>
          <a:p>
            <a:pPr marL="701550" lvl="1" indent="-457200">
              <a:buFont typeface="+mj-lt"/>
              <a:buAutoNum type="arabicPeriod" startAt="7"/>
            </a:pPr>
            <a:endParaRPr lang="en-US" dirty="0" smtClean="0"/>
          </a:p>
          <a:p>
            <a:pPr marL="1044450" lvl="2" indent="-457200">
              <a:buFont typeface="+mj-lt"/>
              <a:buAutoNum type="arabicPeriod"/>
            </a:pPr>
            <a:endParaRPr lang="en-US" b="1" dirty="0" smtClean="0"/>
          </a:p>
          <a:p>
            <a:pPr lvl="1"/>
            <a:endParaRPr lang="en-US" dirty="0" smtClean="0"/>
          </a:p>
        </p:txBody>
      </p:sp>
    </p:spTree>
    <p:extLst>
      <p:ext uri="{BB962C8B-B14F-4D97-AF65-F5344CB8AC3E}">
        <p14:creationId xmlns:p14="http://schemas.microsoft.com/office/powerpoint/2010/main" val="43164984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en-US" dirty="0" smtClean="0">
                <a:solidFill>
                  <a:schemeClr val="tx1"/>
                </a:solidFill>
              </a:rPr>
              <a:t>Roadmap</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Red-Green-Refactor</a:t>
            </a:r>
          </a:p>
          <a:p>
            <a:r>
              <a:rPr lang="en-US" dirty="0" smtClean="0"/>
              <a:t>Simplest tests</a:t>
            </a:r>
          </a:p>
          <a:p>
            <a:r>
              <a:rPr lang="en-US" dirty="0" smtClean="0"/>
              <a:t>Unit test name Conventions</a:t>
            </a:r>
            <a:endParaRPr lang="en-US" dirty="0"/>
          </a:p>
          <a:p>
            <a:r>
              <a:rPr lang="en-US" dirty="0">
                <a:solidFill>
                  <a:srgbClr val="FF0000"/>
                </a:solidFill>
              </a:rPr>
              <a:t>F.I.R.S.T Principles of Unit Testing</a:t>
            </a:r>
          </a:p>
          <a:p>
            <a:r>
              <a:rPr lang="en-US" dirty="0" smtClean="0"/>
              <a:t>Inheritance &amp; unit test</a:t>
            </a:r>
          </a:p>
          <a:p>
            <a:r>
              <a:rPr lang="en-US" dirty="0" smtClean="0"/>
              <a:t>Legacy code &amp; unit test</a:t>
            </a:r>
          </a:p>
        </p:txBody>
      </p:sp>
    </p:spTree>
    <p:extLst>
      <p:ext uri="{BB962C8B-B14F-4D97-AF65-F5344CB8AC3E}">
        <p14:creationId xmlns:p14="http://schemas.microsoft.com/office/powerpoint/2010/main" val="33727411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p:txBody>
          <a:bodyPr/>
          <a:lstStyle/>
          <a:p>
            <a:r>
              <a:rPr lang="en-US" dirty="0" smtClean="0"/>
              <a:t>The first mention of “Bug”:</a:t>
            </a:r>
          </a:p>
          <a:p>
            <a:pPr lvl="1"/>
            <a:r>
              <a:rPr lang="en-US" dirty="0"/>
              <a:t>The cause of the malfunction was a moth (trapped </a:t>
            </a:r>
            <a:br>
              <a:rPr lang="en-US" dirty="0"/>
            </a:br>
            <a:r>
              <a:rPr lang="en-US" dirty="0"/>
              <a:t>in relay 70 of panel F). The moth was found by the </a:t>
            </a:r>
            <a:br>
              <a:rPr lang="en-US" dirty="0"/>
            </a:br>
            <a:r>
              <a:rPr lang="en-US" dirty="0"/>
              <a:t>reserve officer, future programming</a:t>
            </a:r>
            <a:br>
              <a:rPr lang="en-US" dirty="0"/>
            </a:br>
            <a:r>
              <a:rPr lang="en-US" dirty="0"/>
              <a:t>“Grandmother” and Rear Admiral of the US Army - </a:t>
            </a:r>
            <a:br>
              <a:rPr lang="en-US" dirty="0"/>
            </a:br>
            <a:r>
              <a:rPr lang="en-US" dirty="0"/>
              <a:t>one of the authors of COBOL language,</a:t>
            </a:r>
            <a:br>
              <a:rPr lang="en-US" dirty="0"/>
            </a:br>
            <a:r>
              <a:rPr lang="en-US" dirty="0"/>
              <a:t>Grace Murray Hopper</a:t>
            </a:r>
            <a:endParaRPr lang="ru-RU" dirty="0"/>
          </a:p>
        </p:txBody>
      </p:sp>
      <p:pic>
        <p:nvPicPr>
          <p:cNvPr id="7" name="Picture 4"/>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6661547" y="1779588"/>
            <a:ext cx="2352675" cy="304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384260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a:solidFill>
                  <a:schemeClr val="tx1"/>
                </a:solidFill>
              </a:rPr>
              <a:t>F.I.R.S.T Principles of Unit Testing</a:t>
            </a:r>
          </a:p>
        </p:txBody>
      </p:sp>
      <p:sp>
        <p:nvSpPr>
          <p:cNvPr id="4" name="Content Placeholder 3"/>
          <p:cNvSpPr>
            <a:spLocks noGrp="1"/>
          </p:cNvSpPr>
          <p:nvPr>
            <p:ph sz="quarter" idx="11"/>
          </p:nvPr>
        </p:nvSpPr>
        <p:spPr/>
        <p:txBody>
          <a:bodyPr/>
          <a:lstStyle/>
          <a:p>
            <a:r>
              <a:rPr lang="en-US" dirty="0" smtClean="0"/>
              <a:t>Fast:</a:t>
            </a:r>
          </a:p>
          <a:p>
            <a:pPr lvl="1"/>
            <a:r>
              <a:rPr lang="en-US" dirty="0" smtClean="0"/>
              <a:t>Unit tests should be fast</a:t>
            </a:r>
            <a:endParaRPr lang="en-US" dirty="0"/>
          </a:p>
          <a:p>
            <a:pPr lvl="1"/>
            <a:r>
              <a:rPr lang="en-US" dirty="0"/>
              <a:t>All of these including setup, the actual test and tear down should execute really fast (milliseconds) as you may have thousands of tests in your entire </a:t>
            </a:r>
            <a:r>
              <a:rPr lang="en-US" dirty="0" smtClean="0"/>
              <a:t>project</a:t>
            </a:r>
            <a:endParaRPr lang="en-US" dirty="0"/>
          </a:p>
          <a:p>
            <a:pPr lvl="1"/>
            <a:endParaRPr lang="ru-RU" dirty="0"/>
          </a:p>
        </p:txBody>
      </p:sp>
    </p:spTree>
    <p:extLst>
      <p:ext uri="{BB962C8B-B14F-4D97-AF65-F5344CB8AC3E}">
        <p14:creationId xmlns:p14="http://schemas.microsoft.com/office/powerpoint/2010/main" val="370453823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a:solidFill>
                  <a:schemeClr val="tx1"/>
                </a:solidFill>
              </a:rPr>
              <a:t>F.I.R.S.T Principles of Unit Testing</a:t>
            </a:r>
          </a:p>
        </p:txBody>
      </p:sp>
      <p:sp>
        <p:nvSpPr>
          <p:cNvPr id="4" name="Content Placeholder 3"/>
          <p:cNvSpPr>
            <a:spLocks noGrp="1"/>
          </p:cNvSpPr>
          <p:nvPr>
            <p:ph sz="quarter" idx="11"/>
          </p:nvPr>
        </p:nvSpPr>
        <p:spPr/>
        <p:txBody>
          <a:bodyPr/>
          <a:lstStyle/>
          <a:p>
            <a:r>
              <a:rPr lang="en-US" b="1" dirty="0" smtClean="0"/>
              <a:t>Isolated/Independent</a:t>
            </a:r>
          </a:p>
          <a:p>
            <a:pPr lvl="1"/>
            <a:r>
              <a:rPr lang="en-US" dirty="0"/>
              <a:t>The whole test must be based on </a:t>
            </a:r>
            <a:r>
              <a:rPr lang="en-US" dirty="0" smtClean="0"/>
              <a:t>AAA</a:t>
            </a:r>
            <a:r>
              <a:rPr lang="ru-RU" dirty="0" smtClean="0"/>
              <a:t> </a:t>
            </a:r>
            <a:r>
              <a:rPr lang="en-US" dirty="0" smtClean="0"/>
              <a:t>pattern</a:t>
            </a:r>
          </a:p>
          <a:p>
            <a:pPr lvl="1"/>
            <a:r>
              <a:rPr lang="en-US" dirty="0"/>
              <a:t>Each unit test should have a single reason to </a:t>
            </a:r>
            <a:r>
              <a:rPr lang="en-US" dirty="0" smtClean="0"/>
              <a:t>fail</a:t>
            </a:r>
          </a:p>
          <a:p>
            <a:pPr lvl="1"/>
            <a:r>
              <a:rPr lang="en-US" dirty="0"/>
              <a:t>You must design your tests to be independent not only of external factors, but of each other as </a:t>
            </a:r>
            <a:r>
              <a:rPr lang="en-US" dirty="0" smtClean="0"/>
              <a:t>well</a:t>
            </a:r>
          </a:p>
          <a:p>
            <a:pPr lvl="1"/>
            <a:r>
              <a:rPr lang="en-US" dirty="0"/>
              <a:t>Each unit test should instead stand on its own as a complete case that documents one discrete </a:t>
            </a:r>
            <a:r>
              <a:rPr lang="en-US" dirty="0" smtClean="0"/>
              <a:t>behavior</a:t>
            </a:r>
          </a:p>
          <a:p>
            <a:pPr lvl="1"/>
            <a:endParaRPr lang="en-US" dirty="0" smtClean="0"/>
          </a:p>
          <a:p>
            <a:pPr lvl="1"/>
            <a:endParaRPr lang="en-US" dirty="0" smtClean="0"/>
          </a:p>
          <a:p>
            <a:pPr lvl="1"/>
            <a:endParaRPr lang="ru-RU" dirty="0"/>
          </a:p>
        </p:txBody>
      </p:sp>
    </p:spTree>
    <p:extLst>
      <p:ext uri="{BB962C8B-B14F-4D97-AF65-F5344CB8AC3E}">
        <p14:creationId xmlns:p14="http://schemas.microsoft.com/office/powerpoint/2010/main" val="259824345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a:solidFill>
                  <a:schemeClr val="tx1"/>
                </a:solidFill>
              </a:rPr>
              <a:t>F.I.R.S.T Principles of Unit Testing</a:t>
            </a:r>
          </a:p>
        </p:txBody>
      </p:sp>
      <p:sp>
        <p:nvSpPr>
          <p:cNvPr id="4" name="Content Placeholder 3"/>
          <p:cNvSpPr>
            <a:spLocks noGrp="1"/>
          </p:cNvSpPr>
          <p:nvPr>
            <p:ph sz="quarter" idx="11"/>
          </p:nvPr>
        </p:nvSpPr>
        <p:spPr/>
        <p:txBody>
          <a:bodyPr/>
          <a:lstStyle/>
          <a:p>
            <a:r>
              <a:rPr lang="en-US" b="1" dirty="0" smtClean="0"/>
              <a:t>Isolated/Independent</a:t>
            </a:r>
            <a:endParaRPr lang="en-US" dirty="0" smtClean="0"/>
          </a:p>
          <a:p>
            <a:pPr lvl="1"/>
            <a:endParaRPr lang="en-US" dirty="0" smtClean="0"/>
          </a:p>
          <a:p>
            <a:pPr lvl="1"/>
            <a:endParaRPr lang="ru-RU" dirty="0"/>
          </a:p>
        </p:txBody>
      </p:sp>
      <p:sp>
        <p:nvSpPr>
          <p:cNvPr id="5" name="Прямоугольник 4"/>
          <p:cNvSpPr/>
          <p:nvPr/>
        </p:nvSpPr>
        <p:spPr>
          <a:xfrm>
            <a:off x="3481754" y="1350675"/>
            <a:ext cx="4572000" cy="3539430"/>
          </a:xfrm>
          <a:prstGeom prst="rect">
            <a:avLst/>
          </a:prstGeom>
        </p:spPr>
        <p:txBody>
          <a:bodyPr>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BadTest</a:t>
            </a:r>
            <a:r>
              <a:rPr lang="en-US" b="1" dirty="0">
                <a:solidFill>
                  <a:srgbClr val="000000"/>
                </a:solidFill>
                <a:latin typeface="Consolas"/>
              </a:rPr>
              <a:t> {</a:t>
            </a:r>
          </a:p>
          <a:p>
            <a:endParaRPr lang="ru-RU" dirty="0">
              <a:latin typeface="Consolas"/>
            </a:endParaRPr>
          </a:p>
          <a:p>
            <a:r>
              <a:rPr lang="en-US" b="1" dirty="0">
                <a:solidFill>
                  <a:srgbClr val="7F0055"/>
                </a:solidFill>
                <a:latin typeface="Consolas"/>
              </a:rPr>
              <a:t>private</a:t>
            </a:r>
            <a:r>
              <a:rPr lang="en-US" b="1" dirty="0">
                <a:solidFill>
                  <a:srgbClr val="000000"/>
                </a:solidFill>
                <a:latin typeface="Consolas"/>
              </a:rPr>
              <a:t> </a:t>
            </a:r>
            <a:r>
              <a:rPr lang="en-US" b="1" dirty="0" err="1">
                <a:solidFill>
                  <a:srgbClr val="7F0055"/>
                </a:solidFill>
                <a:latin typeface="Consolas"/>
              </a:rPr>
              <a:t>int</a:t>
            </a:r>
            <a:r>
              <a:rPr lang="en-US" b="1" dirty="0">
                <a:solidFill>
                  <a:srgbClr val="000000"/>
                </a:solidFill>
                <a:latin typeface="Consolas"/>
              </a:rPr>
              <a:t> </a:t>
            </a:r>
            <a:r>
              <a:rPr lang="en-US" b="1" dirty="0">
                <a:solidFill>
                  <a:srgbClr val="0000C0"/>
                </a:solidFill>
                <a:latin typeface="Consolas"/>
              </a:rPr>
              <a:t>value</a:t>
            </a:r>
            <a:r>
              <a:rPr lang="en-US" b="1" dirty="0">
                <a:solidFill>
                  <a:srgbClr val="000000"/>
                </a:solidFill>
                <a:latin typeface="Consolas"/>
              </a:rPr>
              <a:t>;</a:t>
            </a:r>
          </a:p>
          <a:p>
            <a:r>
              <a:rPr lang="en-US" dirty="0">
                <a:solidFill>
                  <a:srgbClr val="646464"/>
                </a:solidFill>
                <a:latin typeface="Consolas"/>
              </a:rPr>
              <a:t>@Test</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NotIsolatedTest1() {</a:t>
            </a:r>
          </a:p>
          <a:p>
            <a:r>
              <a:rPr lang="en-US" dirty="0" err="1">
                <a:solidFill>
                  <a:srgbClr val="000000"/>
                </a:solidFill>
                <a:latin typeface="Consolas"/>
              </a:rPr>
              <a:t>Alu</a:t>
            </a:r>
            <a:r>
              <a:rPr lang="en-US" dirty="0">
                <a:solidFill>
                  <a:srgbClr val="000000"/>
                </a:solidFill>
                <a:latin typeface="Consolas"/>
              </a:rPr>
              <a:t> </a:t>
            </a:r>
            <a:r>
              <a:rPr lang="en-US" dirty="0" err="1">
                <a:solidFill>
                  <a:srgbClr val="6A3E3E"/>
                </a:solidFill>
                <a:latin typeface="Consolas"/>
              </a:rPr>
              <a:t>alu</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Alu</a:t>
            </a:r>
            <a:r>
              <a:rPr lang="en-US" b="1" dirty="0">
                <a:solidFill>
                  <a:srgbClr val="000000"/>
                </a:solidFill>
                <a:latin typeface="Consolas"/>
              </a:rPr>
              <a:t>();</a:t>
            </a:r>
          </a:p>
          <a:p>
            <a:r>
              <a:rPr lang="en-US" dirty="0">
                <a:solidFill>
                  <a:srgbClr val="0000C0"/>
                </a:solidFill>
                <a:latin typeface="Consolas"/>
              </a:rPr>
              <a:t>value</a:t>
            </a:r>
            <a:r>
              <a:rPr lang="en-US" dirty="0">
                <a:solidFill>
                  <a:srgbClr val="000000"/>
                </a:solidFill>
                <a:latin typeface="Consolas"/>
              </a:rPr>
              <a:t> = </a:t>
            </a:r>
            <a:r>
              <a:rPr lang="en-US" dirty="0" err="1">
                <a:solidFill>
                  <a:srgbClr val="6A3E3E"/>
                </a:solidFill>
                <a:latin typeface="Consolas"/>
              </a:rPr>
              <a:t>alu</a:t>
            </a:r>
            <a:r>
              <a:rPr lang="en-US" dirty="0" err="1">
                <a:solidFill>
                  <a:srgbClr val="000000"/>
                </a:solidFill>
                <a:latin typeface="Consolas"/>
              </a:rPr>
              <a:t>.add</a:t>
            </a:r>
            <a:r>
              <a:rPr lang="en-US" dirty="0">
                <a:solidFill>
                  <a:srgbClr val="000000"/>
                </a:solidFill>
                <a:latin typeface="Consolas"/>
              </a:rPr>
              <a:t>(1, 2);</a:t>
            </a:r>
          </a:p>
          <a:p>
            <a:r>
              <a:rPr lang="en-US" i="1" dirty="0" err="1">
                <a:solidFill>
                  <a:srgbClr val="000000"/>
                </a:solidFill>
                <a:latin typeface="Consolas"/>
              </a:rPr>
              <a:t>assertEquals</a:t>
            </a:r>
            <a:r>
              <a:rPr lang="en-US" i="1" dirty="0">
                <a:solidFill>
                  <a:srgbClr val="000000"/>
                </a:solidFill>
                <a:latin typeface="Consolas"/>
              </a:rPr>
              <a:t>(3, </a:t>
            </a:r>
            <a:r>
              <a:rPr lang="en-US" i="1" dirty="0">
                <a:solidFill>
                  <a:srgbClr val="0000C0"/>
                </a:solidFill>
                <a:latin typeface="Consolas"/>
              </a:rPr>
              <a:t>value</a:t>
            </a:r>
            <a:r>
              <a:rPr lang="en-US" i="1" dirty="0">
                <a:solidFill>
                  <a:srgbClr val="000000"/>
                </a:solidFill>
                <a:latin typeface="Consolas"/>
              </a:rPr>
              <a:t>);</a:t>
            </a:r>
          </a:p>
          <a:p>
            <a:r>
              <a:rPr lang="ru-RU" dirty="0">
                <a:solidFill>
                  <a:srgbClr val="000000"/>
                </a:solidFill>
                <a:latin typeface="Consolas"/>
              </a:rPr>
              <a:t>}</a:t>
            </a:r>
          </a:p>
          <a:p>
            <a:endParaRPr lang="ru-RU" dirty="0">
              <a:latin typeface="Consolas"/>
            </a:endParaRPr>
          </a:p>
          <a:p>
            <a:r>
              <a:rPr lang="en-US" dirty="0">
                <a:solidFill>
                  <a:srgbClr val="646464"/>
                </a:solidFill>
                <a:latin typeface="Consolas"/>
              </a:rPr>
              <a:t>@Test</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NotIsolatedTest2() {</a:t>
            </a:r>
          </a:p>
          <a:p>
            <a:r>
              <a:rPr lang="en-US" dirty="0" err="1">
                <a:solidFill>
                  <a:srgbClr val="000000"/>
                </a:solidFill>
                <a:latin typeface="Consolas"/>
              </a:rPr>
              <a:t>Alu</a:t>
            </a:r>
            <a:r>
              <a:rPr lang="en-US" dirty="0">
                <a:solidFill>
                  <a:srgbClr val="000000"/>
                </a:solidFill>
                <a:latin typeface="Consolas"/>
              </a:rPr>
              <a:t> </a:t>
            </a:r>
            <a:r>
              <a:rPr lang="en-US" dirty="0" err="1">
                <a:solidFill>
                  <a:srgbClr val="6A3E3E"/>
                </a:solidFill>
                <a:latin typeface="Consolas"/>
              </a:rPr>
              <a:t>alu</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Alu</a:t>
            </a:r>
            <a:r>
              <a:rPr lang="en-US" b="1" dirty="0">
                <a:solidFill>
                  <a:srgbClr val="000000"/>
                </a:solidFill>
                <a:latin typeface="Consolas"/>
              </a:rPr>
              <a:t>();</a:t>
            </a:r>
          </a:p>
          <a:p>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actual</a:t>
            </a:r>
            <a:r>
              <a:rPr lang="en-US" b="1" dirty="0">
                <a:solidFill>
                  <a:srgbClr val="000000"/>
                </a:solidFill>
                <a:latin typeface="Consolas"/>
              </a:rPr>
              <a:t> = </a:t>
            </a:r>
            <a:r>
              <a:rPr lang="en-US" b="1" dirty="0" err="1">
                <a:solidFill>
                  <a:srgbClr val="6A3E3E"/>
                </a:solidFill>
                <a:latin typeface="Consolas"/>
              </a:rPr>
              <a:t>alu</a:t>
            </a:r>
            <a:r>
              <a:rPr lang="en-US" b="1" dirty="0" err="1">
                <a:solidFill>
                  <a:srgbClr val="000000"/>
                </a:solidFill>
                <a:latin typeface="Consolas"/>
              </a:rPr>
              <a:t>.sub</a:t>
            </a:r>
            <a:r>
              <a:rPr lang="en-US" b="1" dirty="0">
                <a:solidFill>
                  <a:srgbClr val="000000"/>
                </a:solidFill>
                <a:latin typeface="Consolas"/>
              </a:rPr>
              <a:t>(</a:t>
            </a:r>
            <a:r>
              <a:rPr lang="en-US" b="1" dirty="0">
                <a:solidFill>
                  <a:srgbClr val="0000C0"/>
                </a:solidFill>
                <a:latin typeface="Consolas"/>
              </a:rPr>
              <a:t>value</a:t>
            </a:r>
            <a:r>
              <a:rPr lang="en-US" b="1" dirty="0">
                <a:solidFill>
                  <a:srgbClr val="000000"/>
                </a:solidFill>
                <a:latin typeface="Consolas"/>
              </a:rPr>
              <a:t>, 2);</a:t>
            </a:r>
          </a:p>
          <a:p>
            <a:r>
              <a:rPr lang="en-US" i="1" dirty="0" err="1">
                <a:solidFill>
                  <a:srgbClr val="000000"/>
                </a:solidFill>
                <a:latin typeface="Consolas"/>
              </a:rPr>
              <a:t>assertEquals</a:t>
            </a:r>
            <a:r>
              <a:rPr lang="en-US" i="1" dirty="0">
                <a:solidFill>
                  <a:srgbClr val="000000"/>
                </a:solidFill>
                <a:latin typeface="Consolas"/>
              </a:rPr>
              <a:t>(1,</a:t>
            </a:r>
            <a:r>
              <a:rPr lang="en-US" i="1" dirty="0">
                <a:solidFill>
                  <a:srgbClr val="6A3E3E"/>
                </a:solidFill>
                <a:latin typeface="Consolas"/>
              </a:rPr>
              <a:t>actual</a:t>
            </a:r>
            <a:r>
              <a:rPr lang="en-US" i="1" dirty="0">
                <a:solidFill>
                  <a:srgbClr val="000000"/>
                </a:solidFill>
                <a:latin typeface="Consolas"/>
              </a:rPr>
              <a:t>);</a:t>
            </a:r>
          </a:p>
          <a:p>
            <a:r>
              <a:rPr lang="ru-RU" dirty="0">
                <a:solidFill>
                  <a:srgbClr val="000000"/>
                </a:solidFill>
                <a:latin typeface="Consolas"/>
              </a:rPr>
              <a:t>}</a:t>
            </a:r>
          </a:p>
        </p:txBody>
      </p:sp>
      <p:sp>
        <p:nvSpPr>
          <p:cNvPr id="6" name="TextBox 5"/>
          <p:cNvSpPr txBox="1"/>
          <p:nvPr/>
        </p:nvSpPr>
        <p:spPr>
          <a:xfrm>
            <a:off x="286917" y="2663190"/>
            <a:ext cx="2082019" cy="914400"/>
          </a:xfrm>
          <a:prstGeom prst="rect">
            <a:avLst/>
          </a:prstGeom>
        </p:spPr>
        <p:txBody>
          <a:bodyPr vert="horz" wrap="none" lIns="68580" tIns="34290" rIns="68580" bIns="34290" rtlCol="0" anchor="t">
            <a:noAutofit/>
          </a:bodyPr>
          <a:lstStyle/>
          <a:p>
            <a:r>
              <a:rPr lang="en-US" sz="3200" b="0" dirty="0" smtClean="0">
                <a:solidFill>
                  <a:schemeClr val="tx1"/>
                </a:solidFill>
                <a:latin typeface="+mn-lt"/>
              </a:rPr>
              <a:t>What is wrong?</a:t>
            </a:r>
            <a:endParaRPr lang="ru-RU" sz="3200" b="0" dirty="0" err="1" smtClean="0">
              <a:solidFill>
                <a:schemeClr val="tx1"/>
              </a:solidFill>
              <a:latin typeface="+mn-lt"/>
            </a:endParaRPr>
          </a:p>
        </p:txBody>
      </p:sp>
    </p:spTree>
    <p:extLst>
      <p:ext uri="{BB962C8B-B14F-4D97-AF65-F5344CB8AC3E}">
        <p14:creationId xmlns:p14="http://schemas.microsoft.com/office/powerpoint/2010/main" val="7996782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a:solidFill>
                  <a:schemeClr val="tx1"/>
                </a:solidFill>
              </a:rPr>
              <a:t>F.I.R.S.T Principles of Unit Testing</a:t>
            </a:r>
          </a:p>
        </p:txBody>
      </p:sp>
      <p:sp>
        <p:nvSpPr>
          <p:cNvPr id="4" name="Content Placeholder 3"/>
          <p:cNvSpPr>
            <a:spLocks noGrp="1"/>
          </p:cNvSpPr>
          <p:nvPr>
            <p:ph sz="quarter" idx="11"/>
          </p:nvPr>
        </p:nvSpPr>
        <p:spPr/>
        <p:txBody>
          <a:bodyPr>
            <a:normAutofit fontScale="92500" lnSpcReduction="10000"/>
          </a:bodyPr>
          <a:lstStyle/>
          <a:p>
            <a:r>
              <a:rPr lang="en-US" b="1" dirty="0" smtClean="0"/>
              <a:t>Repeatable:</a:t>
            </a:r>
          </a:p>
          <a:p>
            <a:pPr lvl="1"/>
            <a:r>
              <a:rPr lang="en-US" dirty="0"/>
              <a:t>A test method should NOT depend on any data in the environment/instance in which it is </a:t>
            </a:r>
            <a:r>
              <a:rPr lang="en-US" dirty="0" smtClean="0"/>
              <a:t>running</a:t>
            </a:r>
            <a:endParaRPr lang="en-US" dirty="0"/>
          </a:p>
          <a:p>
            <a:pPr lvl="1"/>
            <a:r>
              <a:rPr lang="en-US" dirty="0"/>
              <a:t>Deterministic results - should yield the same results every time and at every location where they </a:t>
            </a:r>
            <a:r>
              <a:rPr lang="en-US" dirty="0" smtClean="0"/>
              <a:t>run</a:t>
            </a:r>
            <a:r>
              <a:rPr lang="en-US" dirty="0"/>
              <a:t/>
            </a:r>
            <a:br>
              <a:rPr lang="en-US" dirty="0"/>
            </a:br>
            <a:r>
              <a:rPr lang="en-US" dirty="0"/>
              <a:t>No dependency on date/time or random functions output.</a:t>
            </a:r>
          </a:p>
          <a:p>
            <a:pPr lvl="1"/>
            <a:r>
              <a:rPr lang="en-US" dirty="0"/>
              <a:t>Each test should setup or arrange it's own </a:t>
            </a:r>
            <a:r>
              <a:rPr lang="en-US" dirty="0" smtClean="0"/>
              <a:t>data</a:t>
            </a:r>
            <a:r>
              <a:rPr lang="en-US" dirty="0"/>
              <a:t/>
            </a:r>
            <a:br>
              <a:rPr lang="en-US" dirty="0"/>
            </a:br>
            <a:r>
              <a:rPr lang="en-US" dirty="0"/>
              <a:t>What if a set of tests need some common data? Use Data Helper classes that can setup this data for </a:t>
            </a:r>
            <a:r>
              <a:rPr lang="en-US" dirty="0" smtClean="0"/>
              <a:t>re-usability</a:t>
            </a:r>
            <a:endParaRPr lang="en-US" dirty="0"/>
          </a:p>
          <a:p>
            <a:pPr lvl="1"/>
            <a:endParaRPr lang="en-US" dirty="0" smtClean="0"/>
          </a:p>
          <a:p>
            <a:pPr lvl="1"/>
            <a:endParaRPr lang="en-US" dirty="0" smtClean="0"/>
          </a:p>
          <a:p>
            <a:pPr lvl="1"/>
            <a:endParaRPr lang="en-US" dirty="0" smtClean="0"/>
          </a:p>
          <a:p>
            <a:pPr lvl="1"/>
            <a:endParaRPr lang="ru-RU" dirty="0"/>
          </a:p>
        </p:txBody>
      </p:sp>
    </p:spTree>
    <p:extLst>
      <p:ext uri="{BB962C8B-B14F-4D97-AF65-F5344CB8AC3E}">
        <p14:creationId xmlns:p14="http://schemas.microsoft.com/office/powerpoint/2010/main" val="304242838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a:solidFill>
                  <a:schemeClr val="tx1"/>
                </a:solidFill>
              </a:rPr>
              <a:t>F.I.R.S.T Principles of Unit Testing</a:t>
            </a:r>
          </a:p>
        </p:txBody>
      </p:sp>
      <p:sp>
        <p:nvSpPr>
          <p:cNvPr id="4" name="Content Placeholder 3"/>
          <p:cNvSpPr>
            <a:spLocks noGrp="1"/>
          </p:cNvSpPr>
          <p:nvPr>
            <p:ph sz="quarter" idx="11"/>
          </p:nvPr>
        </p:nvSpPr>
        <p:spPr/>
        <p:txBody>
          <a:bodyPr>
            <a:normAutofit/>
          </a:bodyPr>
          <a:lstStyle/>
          <a:p>
            <a:r>
              <a:rPr lang="en-US" b="1" dirty="0" smtClean="0"/>
              <a:t>Self Validating:</a:t>
            </a:r>
          </a:p>
          <a:p>
            <a:pPr lvl="1"/>
            <a:r>
              <a:rPr lang="en-US" dirty="0"/>
              <a:t>No manual inspection required to check whether the test has passed or failed</a:t>
            </a:r>
          </a:p>
          <a:p>
            <a:pPr lvl="1"/>
            <a:endParaRPr lang="en-US" dirty="0" smtClean="0"/>
          </a:p>
          <a:p>
            <a:pPr lvl="1"/>
            <a:endParaRPr lang="en-US" dirty="0" smtClean="0"/>
          </a:p>
          <a:p>
            <a:pPr lvl="1"/>
            <a:endParaRPr lang="en-US" dirty="0" smtClean="0"/>
          </a:p>
          <a:p>
            <a:pPr lvl="1"/>
            <a:endParaRPr lang="ru-RU" dirty="0"/>
          </a:p>
        </p:txBody>
      </p:sp>
    </p:spTree>
    <p:extLst>
      <p:ext uri="{BB962C8B-B14F-4D97-AF65-F5344CB8AC3E}">
        <p14:creationId xmlns:p14="http://schemas.microsoft.com/office/powerpoint/2010/main" val="79327555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a:solidFill>
                  <a:schemeClr val="tx1"/>
                </a:solidFill>
              </a:rPr>
              <a:t>F.I.R.S.T Principles of Unit Testing</a:t>
            </a:r>
          </a:p>
        </p:txBody>
      </p:sp>
      <p:sp>
        <p:nvSpPr>
          <p:cNvPr id="4" name="Content Placeholder 3"/>
          <p:cNvSpPr>
            <a:spLocks noGrp="1"/>
          </p:cNvSpPr>
          <p:nvPr>
            <p:ph sz="quarter" idx="11"/>
          </p:nvPr>
        </p:nvSpPr>
        <p:spPr/>
        <p:txBody>
          <a:bodyPr>
            <a:normAutofit/>
          </a:bodyPr>
          <a:lstStyle/>
          <a:p>
            <a:r>
              <a:rPr lang="en-US" b="1" dirty="0"/>
              <a:t>Thorough and Timely</a:t>
            </a:r>
            <a:r>
              <a:rPr lang="en-US" b="1" dirty="0" smtClean="0"/>
              <a:t>:</a:t>
            </a:r>
          </a:p>
          <a:p>
            <a:r>
              <a:rPr lang="en-US" dirty="0" smtClean="0"/>
              <a:t>Should </a:t>
            </a:r>
            <a:r>
              <a:rPr lang="en-US" dirty="0"/>
              <a:t>cover every use case scenario and NOT just aim for 100% coverage.</a:t>
            </a:r>
          </a:p>
          <a:p>
            <a:r>
              <a:rPr lang="en-US" dirty="0"/>
              <a:t>Should try to aim for Test Driven Development (TDD) so that code does not need re-factoring later</a:t>
            </a:r>
          </a:p>
          <a:p>
            <a:pPr lvl="1"/>
            <a:endParaRPr lang="en-US" dirty="0"/>
          </a:p>
          <a:p>
            <a:pPr lvl="1"/>
            <a:endParaRPr lang="en-US" dirty="0" smtClean="0"/>
          </a:p>
          <a:p>
            <a:pPr lvl="1"/>
            <a:endParaRPr lang="en-US" dirty="0" smtClean="0"/>
          </a:p>
          <a:p>
            <a:pPr lvl="1"/>
            <a:endParaRPr lang="en-US" dirty="0" smtClean="0"/>
          </a:p>
          <a:p>
            <a:pPr lvl="1"/>
            <a:endParaRPr lang="ru-RU" dirty="0"/>
          </a:p>
        </p:txBody>
      </p:sp>
    </p:spTree>
    <p:extLst>
      <p:ext uri="{BB962C8B-B14F-4D97-AF65-F5344CB8AC3E}">
        <p14:creationId xmlns:p14="http://schemas.microsoft.com/office/powerpoint/2010/main" val="146273081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en-US" dirty="0" smtClean="0">
                <a:solidFill>
                  <a:schemeClr val="tx1"/>
                </a:solidFill>
              </a:rPr>
              <a:t>Roadmap</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Red-Green-Refactor</a:t>
            </a:r>
          </a:p>
          <a:p>
            <a:r>
              <a:rPr lang="en-US" dirty="0" smtClean="0"/>
              <a:t>Simplest tests</a:t>
            </a:r>
          </a:p>
          <a:p>
            <a:r>
              <a:rPr lang="en-US" dirty="0" smtClean="0"/>
              <a:t>Unit test name Conventions</a:t>
            </a:r>
            <a:endParaRPr lang="en-US" dirty="0"/>
          </a:p>
          <a:p>
            <a:r>
              <a:rPr lang="en-US" dirty="0"/>
              <a:t>F.I.R.S.T Principles of Unit Testing</a:t>
            </a:r>
          </a:p>
          <a:p>
            <a:r>
              <a:rPr lang="en-US" dirty="0" smtClean="0">
                <a:solidFill>
                  <a:srgbClr val="FF0000"/>
                </a:solidFill>
              </a:rPr>
              <a:t>Inheritance &amp; unit test</a:t>
            </a:r>
          </a:p>
          <a:p>
            <a:r>
              <a:rPr lang="en-US" dirty="0" smtClean="0"/>
              <a:t>Legacy code &amp; unit test</a:t>
            </a:r>
          </a:p>
        </p:txBody>
      </p:sp>
    </p:spTree>
    <p:extLst>
      <p:ext uri="{BB962C8B-B14F-4D97-AF65-F5344CB8AC3E}">
        <p14:creationId xmlns:p14="http://schemas.microsoft.com/office/powerpoint/2010/main" val="337274112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a:solidFill>
                  <a:schemeClr val="tx1"/>
                </a:solidFill>
              </a:rPr>
              <a:t>Inheritance &amp; unit </a:t>
            </a:r>
            <a:r>
              <a:rPr lang="en-US" dirty="0" smtClean="0">
                <a:solidFill>
                  <a:schemeClr val="tx1"/>
                </a:solidFill>
              </a:rPr>
              <a:t>testing</a:t>
            </a:r>
            <a:endParaRPr lang="en-US" dirty="0">
              <a:solidFill>
                <a:schemeClr val="tx1"/>
              </a:solidFill>
            </a:endParaRPr>
          </a:p>
        </p:txBody>
      </p:sp>
      <p:sp>
        <p:nvSpPr>
          <p:cNvPr id="5" name="Прямоугольник 4"/>
          <p:cNvSpPr/>
          <p:nvPr/>
        </p:nvSpPr>
        <p:spPr>
          <a:xfrm>
            <a:off x="161778" y="1013050"/>
            <a:ext cx="4572000" cy="3108543"/>
          </a:xfrm>
          <a:prstGeom prst="rect">
            <a:avLst/>
          </a:prstGeom>
        </p:spPr>
        <p:txBody>
          <a:bodyPr>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Alu</a:t>
            </a:r>
            <a:r>
              <a:rPr lang="en-US" b="1" dirty="0">
                <a:solidFill>
                  <a:srgbClr val="000000"/>
                </a:solidFill>
                <a:latin typeface="Consolas"/>
              </a:rPr>
              <a:t> {</a:t>
            </a:r>
          </a:p>
          <a:p>
            <a:r>
              <a:rPr lang="en-US" dirty="0">
                <a:solidFill>
                  <a:srgbClr val="000000"/>
                </a:solidFill>
                <a:latin typeface="Consolas"/>
              </a:rPr>
              <a:t>  </a:t>
            </a:r>
            <a:r>
              <a:rPr lang="en-US" b="1" dirty="0">
                <a:solidFill>
                  <a:srgbClr val="7F0055"/>
                </a:solidFill>
                <a:latin typeface="Consolas"/>
              </a:rPr>
              <a:t>public</a:t>
            </a:r>
            <a:r>
              <a:rPr lang="en-US" b="1" dirty="0">
                <a:solidFill>
                  <a:srgbClr val="000000"/>
                </a:solidFill>
                <a:latin typeface="Consolas"/>
              </a:rPr>
              <a:t> </a:t>
            </a:r>
            <a:r>
              <a:rPr lang="en-US" b="1" dirty="0" err="1">
                <a:solidFill>
                  <a:srgbClr val="7F0055"/>
                </a:solidFill>
                <a:latin typeface="Consolas"/>
              </a:rPr>
              <a:t>int</a:t>
            </a:r>
            <a:r>
              <a:rPr lang="en-US" b="1" dirty="0">
                <a:solidFill>
                  <a:srgbClr val="000000"/>
                </a:solidFill>
                <a:latin typeface="Consolas"/>
              </a:rPr>
              <a:t> add(</a:t>
            </a:r>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a</a:t>
            </a:r>
            <a:r>
              <a:rPr lang="en-US" b="1" dirty="0">
                <a:solidFill>
                  <a:srgbClr val="000000"/>
                </a:solidFill>
                <a:latin typeface="Consolas"/>
              </a:rPr>
              <a:t>, </a:t>
            </a:r>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b</a:t>
            </a:r>
            <a:r>
              <a:rPr lang="en-US" b="1" dirty="0">
                <a:solidFill>
                  <a:srgbClr val="000000"/>
                </a:solidFill>
                <a:latin typeface="Consolas"/>
              </a:rPr>
              <a:t>) {</a:t>
            </a:r>
          </a:p>
          <a:p>
            <a:r>
              <a:rPr lang="en-US" dirty="0">
                <a:solidFill>
                  <a:srgbClr val="000000"/>
                </a:solidFill>
                <a:latin typeface="Consolas"/>
              </a:rPr>
              <a:t>  </a:t>
            </a:r>
            <a:r>
              <a:rPr lang="en-US" b="1" dirty="0">
                <a:solidFill>
                  <a:srgbClr val="7F0055"/>
                </a:solidFill>
                <a:latin typeface="Consolas"/>
              </a:rPr>
              <a:t>return</a:t>
            </a:r>
            <a:r>
              <a:rPr lang="en-US" b="1" dirty="0">
                <a:solidFill>
                  <a:srgbClr val="000000"/>
                </a:solidFill>
                <a:latin typeface="Consolas"/>
              </a:rPr>
              <a:t> </a:t>
            </a:r>
            <a:r>
              <a:rPr lang="en-US" b="1" dirty="0">
                <a:solidFill>
                  <a:srgbClr val="6A3E3E"/>
                </a:solidFill>
                <a:latin typeface="Consolas"/>
              </a:rPr>
              <a:t>a</a:t>
            </a:r>
            <a:r>
              <a:rPr lang="en-US" b="1" dirty="0">
                <a:solidFill>
                  <a:srgbClr val="000000"/>
                </a:solidFill>
                <a:latin typeface="Consolas"/>
              </a:rPr>
              <a:t> + </a:t>
            </a:r>
            <a:r>
              <a:rPr lang="en-US" b="1" dirty="0">
                <a:solidFill>
                  <a:srgbClr val="6A3E3E"/>
                </a:solidFill>
                <a:latin typeface="Consolas"/>
              </a:rPr>
              <a:t>b</a:t>
            </a:r>
            <a:r>
              <a:rPr lang="en-US" b="1" dirty="0">
                <a:solidFill>
                  <a:srgbClr val="000000"/>
                </a:solidFill>
                <a:latin typeface="Consolas"/>
              </a:rPr>
              <a:t>;</a:t>
            </a:r>
          </a:p>
          <a:p>
            <a:r>
              <a:rPr lang="ru-RU" dirty="0">
                <a:solidFill>
                  <a:srgbClr val="000000"/>
                </a:solidFill>
                <a:latin typeface="Consolas"/>
              </a:rPr>
              <a:t>  }</a:t>
            </a:r>
          </a:p>
          <a:p>
            <a:r>
              <a:rPr lang="en-US" dirty="0">
                <a:solidFill>
                  <a:srgbClr val="000000"/>
                </a:solidFill>
                <a:latin typeface="Consolas"/>
              </a:rPr>
              <a:t>  </a:t>
            </a:r>
            <a:r>
              <a:rPr lang="en-US" b="1" dirty="0">
                <a:solidFill>
                  <a:srgbClr val="7F0055"/>
                </a:solidFill>
                <a:latin typeface="Consolas"/>
              </a:rPr>
              <a:t>public</a:t>
            </a:r>
            <a:r>
              <a:rPr lang="en-US" b="1" dirty="0">
                <a:solidFill>
                  <a:srgbClr val="000000"/>
                </a:solidFill>
                <a:latin typeface="Consolas"/>
              </a:rPr>
              <a:t> </a:t>
            </a:r>
            <a:r>
              <a:rPr lang="en-US" b="1" dirty="0" err="1">
                <a:solidFill>
                  <a:srgbClr val="7F0055"/>
                </a:solidFill>
                <a:latin typeface="Consolas"/>
              </a:rPr>
              <a:t>int</a:t>
            </a:r>
            <a:r>
              <a:rPr lang="en-US" b="1" dirty="0">
                <a:solidFill>
                  <a:srgbClr val="000000"/>
                </a:solidFill>
                <a:latin typeface="Consolas"/>
              </a:rPr>
              <a:t> sub(</a:t>
            </a:r>
            <a:r>
              <a:rPr lang="en-US" b="1" dirty="0" err="1">
                <a:solidFill>
                  <a:srgbClr val="7F0055"/>
                </a:solidFill>
                <a:latin typeface="Consolas"/>
              </a:rPr>
              <a:t>int</a:t>
            </a:r>
            <a:r>
              <a:rPr lang="en-US" b="1" dirty="0">
                <a:solidFill>
                  <a:srgbClr val="000000"/>
                </a:solidFill>
                <a:latin typeface="Consolas"/>
              </a:rPr>
              <a:t> </a:t>
            </a:r>
            <a:r>
              <a:rPr lang="en-US" b="1" dirty="0" err="1">
                <a:solidFill>
                  <a:srgbClr val="6A3E3E"/>
                </a:solidFill>
                <a:latin typeface="Consolas"/>
              </a:rPr>
              <a:t>a</a:t>
            </a:r>
            <a:r>
              <a:rPr lang="en-US" b="1" dirty="0" err="1">
                <a:solidFill>
                  <a:srgbClr val="000000"/>
                </a:solidFill>
                <a:latin typeface="Consolas"/>
              </a:rPr>
              <a:t>,</a:t>
            </a:r>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b</a:t>
            </a:r>
            <a:r>
              <a:rPr lang="en-US" b="1" dirty="0">
                <a:solidFill>
                  <a:srgbClr val="000000"/>
                </a:solidFill>
                <a:latin typeface="Consolas"/>
              </a:rPr>
              <a:t>) {</a:t>
            </a:r>
          </a:p>
          <a:p>
            <a:r>
              <a:rPr lang="en-US" dirty="0">
                <a:solidFill>
                  <a:srgbClr val="000000"/>
                </a:solidFill>
                <a:latin typeface="Consolas"/>
              </a:rPr>
              <a:t>  </a:t>
            </a:r>
            <a:r>
              <a:rPr lang="en-US" b="1" dirty="0">
                <a:solidFill>
                  <a:srgbClr val="7F0055"/>
                </a:solidFill>
                <a:latin typeface="Consolas"/>
              </a:rPr>
              <a:t>return</a:t>
            </a:r>
            <a:r>
              <a:rPr lang="en-US" b="1" dirty="0">
                <a:solidFill>
                  <a:srgbClr val="000000"/>
                </a:solidFill>
                <a:latin typeface="Consolas"/>
              </a:rPr>
              <a:t> </a:t>
            </a:r>
            <a:r>
              <a:rPr lang="en-US" b="1" dirty="0">
                <a:solidFill>
                  <a:srgbClr val="6A3E3E"/>
                </a:solidFill>
                <a:latin typeface="Consolas"/>
              </a:rPr>
              <a:t>a</a:t>
            </a:r>
            <a:r>
              <a:rPr lang="en-US" b="1" dirty="0">
                <a:solidFill>
                  <a:srgbClr val="000000"/>
                </a:solidFill>
                <a:latin typeface="Consolas"/>
              </a:rPr>
              <a:t> - </a:t>
            </a:r>
            <a:r>
              <a:rPr lang="en-US" b="1" dirty="0">
                <a:solidFill>
                  <a:srgbClr val="6A3E3E"/>
                </a:solidFill>
                <a:latin typeface="Consolas"/>
              </a:rPr>
              <a:t>b</a:t>
            </a:r>
            <a:r>
              <a:rPr lang="en-US" b="1" dirty="0">
                <a:solidFill>
                  <a:srgbClr val="000000"/>
                </a:solidFill>
                <a:latin typeface="Consolas"/>
              </a:rPr>
              <a:t> ;</a:t>
            </a:r>
          </a:p>
          <a:p>
            <a:r>
              <a:rPr lang="ru-RU" dirty="0">
                <a:solidFill>
                  <a:srgbClr val="000000"/>
                </a:solidFill>
                <a:latin typeface="Consolas"/>
              </a:rPr>
              <a:t>  }</a:t>
            </a:r>
          </a:p>
          <a:p>
            <a:r>
              <a:rPr lang="en-US" dirty="0">
                <a:solidFill>
                  <a:srgbClr val="000000"/>
                </a:solidFill>
                <a:latin typeface="Consolas"/>
              </a:rPr>
              <a:t>  </a:t>
            </a:r>
            <a:r>
              <a:rPr lang="en-US" b="1" dirty="0">
                <a:solidFill>
                  <a:srgbClr val="7F0055"/>
                </a:solidFill>
                <a:latin typeface="Consolas"/>
              </a:rPr>
              <a:t>public</a:t>
            </a:r>
            <a:r>
              <a:rPr lang="en-US" b="1" dirty="0">
                <a:solidFill>
                  <a:srgbClr val="000000"/>
                </a:solidFill>
                <a:latin typeface="Consolas"/>
              </a:rPr>
              <a:t> </a:t>
            </a:r>
            <a:r>
              <a:rPr lang="en-US" b="1" dirty="0" err="1">
                <a:solidFill>
                  <a:srgbClr val="7F0055"/>
                </a:solidFill>
                <a:latin typeface="Consolas"/>
              </a:rPr>
              <a:t>int</a:t>
            </a:r>
            <a:r>
              <a:rPr lang="en-US" b="1" dirty="0">
                <a:solidFill>
                  <a:srgbClr val="000000"/>
                </a:solidFill>
                <a:latin typeface="Consolas"/>
              </a:rPr>
              <a:t> div(</a:t>
            </a:r>
            <a:r>
              <a:rPr lang="en-US" b="1" dirty="0" err="1">
                <a:solidFill>
                  <a:srgbClr val="7F0055"/>
                </a:solidFill>
                <a:latin typeface="Consolas"/>
              </a:rPr>
              <a:t>int</a:t>
            </a:r>
            <a:r>
              <a:rPr lang="en-US" b="1" dirty="0">
                <a:solidFill>
                  <a:srgbClr val="000000"/>
                </a:solidFill>
                <a:latin typeface="Consolas"/>
              </a:rPr>
              <a:t> </a:t>
            </a:r>
            <a:r>
              <a:rPr lang="en-US" b="1" dirty="0" err="1">
                <a:solidFill>
                  <a:srgbClr val="6A3E3E"/>
                </a:solidFill>
                <a:latin typeface="Consolas"/>
              </a:rPr>
              <a:t>a</a:t>
            </a:r>
            <a:r>
              <a:rPr lang="en-US" b="1" dirty="0" err="1">
                <a:solidFill>
                  <a:srgbClr val="000000"/>
                </a:solidFill>
                <a:latin typeface="Consolas"/>
              </a:rPr>
              <a:t>,</a:t>
            </a:r>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b</a:t>
            </a:r>
            <a:r>
              <a:rPr lang="en-US" b="1" dirty="0">
                <a:solidFill>
                  <a:srgbClr val="000000"/>
                </a:solidFill>
                <a:latin typeface="Consolas"/>
              </a:rPr>
              <a:t>) {</a:t>
            </a:r>
          </a:p>
          <a:p>
            <a:r>
              <a:rPr lang="en-US" dirty="0">
                <a:solidFill>
                  <a:srgbClr val="000000"/>
                </a:solidFill>
                <a:latin typeface="Consolas"/>
              </a:rPr>
              <a:t>  </a:t>
            </a:r>
            <a:r>
              <a:rPr lang="en-US" b="1" dirty="0">
                <a:solidFill>
                  <a:srgbClr val="7F0055"/>
                </a:solidFill>
                <a:latin typeface="Consolas"/>
              </a:rPr>
              <a:t>return</a:t>
            </a:r>
            <a:r>
              <a:rPr lang="en-US" b="1" dirty="0">
                <a:solidFill>
                  <a:srgbClr val="000000"/>
                </a:solidFill>
                <a:latin typeface="Consolas"/>
              </a:rPr>
              <a:t> </a:t>
            </a:r>
            <a:r>
              <a:rPr lang="en-US" b="1" dirty="0">
                <a:solidFill>
                  <a:srgbClr val="6A3E3E"/>
                </a:solidFill>
                <a:latin typeface="Consolas"/>
              </a:rPr>
              <a:t>a</a:t>
            </a:r>
            <a:r>
              <a:rPr lang="en-US" b="1" dirty="0">
                <a:solidFill>
                  <a:srgbClr val="000000"/>
                </a:solidFill>
                <a:latin typeface="Consolas"/>
              </a:rPr>
              <a:t>/</a:t>
            </a:r>
            <a:r>
              <a:rPr lang="en-US" b="1" dirty="0">
                <a:solidFill>
                  <a:srgbClr val="6A3E3E"/>
                </a:solidFill>
                <a:latin typeface="Consolas"/>
              </a:rPr>
              <a:t>b</a:t>
            </a:r>
            <a:r>
              <a:rPr lang="en-US" b="1" dirty="0">
                <a:solidFill>
                  <a:srgbClr val="000000"/>
                </a:solidFill>
                <a:latin typeface="Consolas"/>
              </a:rPr>
              <a:t>;</a:t>
            </a:r>
          </a:p>
          <a:p>
            <a:r>
              <a:rPr lang="ru-RU" dirty="0">
                <a:solidFill>
                  <a:srgbClr val="000000"/>
                </a:solidFill>
                <a:latin typeface="Consolas"/>
              </a:rPr>
              <a:t>  }</a:t>
            </a:r>
          </a:p>
          <a:p>
            <a:r>
              <a:rPr lang="en-US" dirty="0">
                <a:solidFill>
                  <a:srgbClr val="000000"/>
                </a:solidFill>
                <a:latin typeface="Consolas"/>
              </a:rPr>
              <a:t>  </a:t>
            </a:r>
            <a:r>
              <a:rPr lang="en-US" b="1" dirty="0">
                <a:solidFill>
                  <a:srgbClr val="7F0055"/>
                </a:solidFill>
                <a:latin typeface="Consolas"/>
              </a:rPr>
              <a:t>public</a:t>
            </a:r>
            <a:r>
              <a:rPr lang="en-US" b="1" dirty="0">
                <a:solidFill>
                  <a:srgbClr val="000000"/>
                </a:solidFill>
                <a:latin typeface="Consolas"/>
              </a:rPr>
              <a:t> </a:t>
            </a:r>
            <a:r>
              <a:rPr lang="en-US" b="1" dirty="0" err="1">
                <a:solidFill>
                  <a:srgbClr val="7F0055"/>
                </a:solidFill>
                <a:latin typeface="Consolas"/>
              </a:rPr>
              <a:t>int</a:t>
            </a:r>
            <a:r>
              <a:rPr lang="en-US" b="1" dirty="0">
                <a:solidFill>
                  <a:srgbClr val="000000"/>
                </a:solidFill>
                <a:latin typeface="Consolas"/>
              </a:rPr>
              <a:t> </a:t>
            </a:r>
            <a:r>
              <a:rPr lang="en-US" b="1" dirty="0" err="1">
                <a:solidFill>
                  <a:srgbClr val="000000"/>
                </a:solidFill>
                <a:latin typeface="Consolas"/>
              </a:rPr>
              <a:t>mul</a:t>
            </a:r>
            <a:r>
              <a:rPr lang="en-US" b="1" dirty="0">
                <a:solidFill>
                  <a:srgbClr val="000000"/>
                </a:solidFill>
                <a:latin typeface="Consolas"/>
              </a:rPr>
              <a:t>(</a:t>
            </a:r>
            <a:r>
              <a:rPr lang="en-US" b="1" dirty="0" err="1">
                <a:solidFill>
                  <a:srgbClr val="7F0055"/>
                </a:solidFill>
                <a:latin typeface="Consolas"/>
              </a:rPr>
              <a:t>int</a:t>
            </a:r>
            <a:r>
              <a:rPr lang="en-US" b="1" dirty="0">
                <a:solidFill>
                  <a:srgbClr val="000000"/>
                </a:solidFill>
                <a:latin typeface="Consolas"/>
              </a:rPr>
              <a:t> </a:t>
            </a:r>
            <a:r>
              <a:rPr lang="en-US" b="1" dirty="0" err="1">
                <a:solidFill>
                  <a:srgbClr val="6A3E3E"/>
                </a:solidFill>
                <a:latin typeface="Consolas"/>
              </a:rPr>
              <a:t>a</a:t>
            </a:r>
            <a:r>
              <a:rPr lang="en-US" b="1" dirty="0" err="1">
                <a:solidFill>
                  <a:srgbClr val="000000"/>
                </a:solidFill>
                <a:latin typeface="Consolas"/>
              </a:rPr>
              <a:t>,</a:t>
            </a:r>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b</a:t>
            </a:r>
            <a:r>
              <a:rPr lang="en-US" b="1" dirty="0">
                <a:solidFill>
                  <a:srgbClr val="000000"/>
                </a:solidFill>
                <a:latin typeface="Consolas"/>
              </a:rPr>
              <a:t>) {</a:t>
            </a:r>
          </a:p>
          <a:p>
            <a:r>
              <a:rPr lang="en-US" dirty="0">
                <a:solidFill>
                  <a:srgbClr val="000000"/>
                </a:solidFill>
                <a:latin typeface="Consolas"/>
              </a:rPr>
              <a:t>  </a:t>
            </a:r>
            <a:r>
              <a:rPr lang="en-US" dirty="0" smtClean="0">
                <a:solidFill>
                  <a:srgbClr val="000000"/>
                </a:solidFill>
                <a:latin typeface="Consolas"/>
              </a:rPr>
              <a:t>  </a:t>
            </a:r>
            <a:r>
              <a:rPr lang="en-US" dirty="0">
                <a:solidFill>
                  <a:srgbClr val="6A3E3E"/>
                </a:solidFill>
                <a:highlight>
                  <a:srgbClr val="E8F2FE"/>
                </a:highlight>
                <a:latin typeface="Consolas"/>
              </a:rPr>
              <a:t>return</a:t>
            </a:r>
            <a:r>
              <a:rPr lang="en-US" dirty="0">
                <a:solidFill>
                  <a:srgbClr val="000000"/>
                </a:solidFill>
                <a:highlight>
                  <a:srgbClr val="E8F2FE"/>
                </a:highlight>
                <a:latin typeface="Consolas"/>
              </a:rPr>
              <a:t> </a:t>
            </a:r>
            <a:r>
              <a:rPr lang="en-US" dirty="0" smtClean="0">
                <a:solidFill>
                  <a:srgbClr val="000000"/>
                </a:solidFill>
                <a:highlight>
                  <a:srgbClr val="E8F2FE"/>
                </a:highlight>
                <a:latin typeface="Consolas"/>
              </a:rPr>
              <a:t>a*</a:t>
            </a:r>
            <a:r>
              <a:rPr lang="en-US" dirty="0" smtClean="0">
                <a:solidFill>
                  <a:srgbClr val="6A3E3E"/>
                </a:solidFill>
                <a:highlight>
                  <a:srgbClr val="E8F2FE"/>
                </a:highlight>
                <a:latin typeface="Consolas"/>
              </a:rPr>
              <a:t>b]</a:t>
            </a:r>
            <a:endParaRPr lang="en-US" b="1" dirty="0">
              <a:solidFill>
                <a:srgbClr val="000000"/>
              </a:solidFill>
              <a:latin typeface="Consolas"/>
            </a:endParaRPr>
          </a:p>
          <a:p>
            <a:r>
              <a:rPr lang="ru-RU" dirty="0">
                <a:solidFill>
                  <a:srgbClr val="000000"/>
                </a:solidFill>
                <a:latin typeface="Consolas"/>
              </a:rPr>
              <a:t>  }</a:t>
            </a:r>
          </a:p>
          <a:p>
            <a:r>
              <a:rPr lang="ru-RU" dirty="0" smtClean="0">
                <a:solidFill>
                  <a:srgbClr val="000000"/>
                </a:solidFill>
                <a:latin typeface="Consolas"/>
              </a:rPr>
              <a:t>}</a:t>
            </a:r>
            <a:endParaRPr lang="ru-RU" dirty="0">
              <a:solidFill>
                <a:srgbClr val="000000"/>
              </a:solidFill>
              <a:latin typeface="Consolas"/>
            </a:endParaRPr>
          </a:p>
        </p:txBody>
      </p:sp>
      <p:sp>
        <p:nvSpPr>
          <p:cNvPr id="7" name="Прямоугольник 6"/>
          <p:cNvSpPr/>
          <p:nvPr/>
        </p:nvSpPr>
        <p:spPr>
          <a:xfrm>
            <a:off x="5057694" y="1195147"/>
            <a:ext cx="3822716" cy="2246769"/>
          </a:xfrm>
          <a:prstGeom prst="rect">
            <a:avLst/>
          </a:prstGeom>
        </p:spPr>
        <p:txBody>
          <a:bodyPr wrap="square">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ExtendAlu</a:t>
            </a:r>
            <a:r>
              <a:rPr lang="en-US" b="1" dirty="0">
                <a:solidFill>
                  <a:srgbClr val="000000"/>
                </a:solidFill>
                <a:latin typeface="Consolas"/>
              </a:rPr>
              <a:t> </a:t>
            </a:r>
            <a:r>
              <a:rPr lang="en-US" b="1" dirty="0">
                <a:solidFill>
                  <a:srgbClr val="7F0055"/>
                </a:solidFill>
                <a:latin typeface="Consolas"/>
              </a:rPr>
              <a:t>extends</a:t>
            </a:r>
            <a:r>
              <a:rPr lang="en-US" b="1" dirty="0">
                <a:solidFill>
                  <a:srgbClr val="000000"/>
                </a:solidFill>
                <a:latin typeface="Consolas"/>
              </a:rPr>
              <a:t> </a:t>
            </a:r>
            <a:r>
              <a:rPr lang="en-US" b="1" dirty="0" err="1">
                <a:solidFill>
                  <a:srgbClr val="000000"/>
                </a:solidFill>
                <a:latin typeface="Consolas"/>
              </a:rPr>
              <a:t>Alu</a:t>
            </a:r>
            <a:r>
              <a:rPr lang="en-US" b="1" dirty="0">
                <a:solidFill>
                  <a:srgbClr val="000000"/>
                </a:solidFill>
                <a:latin typeface="Consolas"/>
              </a:rPr>
              <a:t> {</a:t>
            </a:r>
          </a:p>
          <a:p>
            <a:endParaRPr lang="ru-RU" dirty="0">
              <a:latin typeface="Consolas"/>
            </a:endParaRP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float</a:t>
            </a:r>
            <a:r>
              <a:rPr lang="en-US" b="1" dirty="0">
                <a:solidFill>
                  <a:srgbClr val="000000"/>
                </a:solidFill>
                <a:latin typeface="Consolas"/>
              </a:rPr>
              <a:t> sin(</a:t>
            </a:r>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x</a:t>
            </a:r>
            <a:r>
              <a:rPr lang="en-US" b="1" dirty="0">
                <a:solidFill>
                  <a:srgbClr val="000000"/>
                </a:solidFill>
                <a:latin typeface="Consolas"/>
              </a:rPr>
              <a:t>) {</a:t>
            </a:r>
          </a:p>
          <a:p>
            <a:r>
              <a:rPr lang="en-US" b="1" dirty="0">
                <a:solidFill>
                  <a:srgbClr val="7F0055"/>
                </a:solidFill>
                <a:latin typeface="Consolas"/>
              </a:rPr>
              <a:t>return</a:t>
            </a:r>
            <a:r>
              <a:rPr lang="en-US" b="1" dirty="0">
                <a:solidFill>
                  <a:srgbClr val="000000"/>
                </a:solidFill>
                <a:latin typeface="Consolas"/>
              </a:rPr>
              <a:t> sin(</a:t>
            </a:r>
            <a:r>
              <a:rPr lang="en-US" b="1" dirty="0">
                <a:solidFill>
                  <a:srgbClr val="6A3E3E"/>
                </a:solidFill>
                <a:latin typeface="Consolas"/>
              </a:rPr>
              <a:t>x</a:t>
            </a:r>
            <a:r>
              <a:rPr lang="en-US" b="1" dirty="0">
                <a:solidFill>
                  <a:srgbClr val="000000"/>
                </a:solidFill>
                <a:latin typeface="Consolas"/>
              </a:rPr>
              <a:t>);</a:t>
            </a:r>
          </a:p>
          <a:p>
            <a:r>
              <a:rPr lang="ru-RU" dirty="0">
                <a:solidFill>
                  <a:srgbClr val="000000"/>
                </a:solidFill>
                <a:latin typeface="Consolas"/>
              </a:rPr>
              <a:t>}</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float</a:t>
            </a:r>
            <a:r>
              <a:rPr lang="en-US" b="1" dirty="0">
                <a:solidFill>
                  <a:srgbClr val="000000"/>
                </a:solidFill>
                <a:latin typeface="Consolas"/>
              </a:rPr>
              <a:t> </a:t>
            </a:r>
            <a:r>
              <a:rPr lang="en-US" b="1" dirty="0" err="1">
                <a:solidFill>
                  <a:srgbClr val="000000"/>
                </a:solidFill>
                <a:latin typeface="Consolas"/>
              </a:rPr>
              <a:t>cos</a:t>
            </a:r>
            <a:r>
              <a:rPr lang="en-US" b="1" dirty="0">
                <a:solidFill>
                  <a:srgbClr val="000000"/>
                </a:solidFill>
                <a:latin typeface="Consolas"/>
              </a:rPr>
              <a:t>(</a:t>
            </a:r>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x</a:t>
            </a:r>
            <a:r>
              <a:rPr lang="en-US" b="1" dirty="0">
                <a:solidFill>
                  <a:srgbClr val="000000"/>
                </a:solidFill>
                <a:latin typeface="Consolas"/>
              </a:rPr>
              <a:t>) {</a:t>
            </a:r>
          </a:p>
          <a:p>
            <a:r>
              <a:rPr lang="en-US" b="1" dirty="0">
                <a:solidFill>
                  <a:srgbClr val="7F0055"/>
                </a:solidFill>
                <a:latin typeface="Consolas"/>
              </a:rPr>
              <a:t>return</a:t>
            </a:r>
            <a:r>
              <a:rPr lang="en-US" b="1" dirty="0">
                <a:solidFill>
                  <a:srgbClr val="000000"/>
                </a:solidFill>
                <a:latin typeface="Consolas"/>
              </a:rPr>
              <a:t> </a:t>
            </a:r>
            <a:r>
              <a:rPr lang="en-US" b="1" dirty="0" err="1">
                <a:solidFill>
                  <a:srgbClr val="000000"/>
                </a:solidFill>
                <a:latin typeface="Consolas"/>
              </a:rPr>
              <a:t>cos</a:t>
            </a:r>
            <a:r>
              <a:rPr lang="en-US" b="1" dirty="0">
                <a:solidFill>
                  <a:srgbClr val="000000"/>
                </a:solidFill>
                <a:latin typeface="Consolas"/>
              </a:rPr>
              <a:t>(</a:t>
            </a:r>
            <a:r>
              <a:rPr lang="en-US" b="1" dirty="0">
                <a:solidFill>
                  <a:srgbClr val="6A3E3E"/>
                </a:solidFill>
                <a:latin typeface="Consolas"/>
              </a:rPr>
              <a:t>x</a:t>
            </a:r>
            <a:r>
              <a:rPr lang="en-US" b="1" dirty="0">
                <a:solidFill>
                  <a:srgbClr val="000000"/>
                </a:solidFill>
                <a:latin typeface="Consolas"/>
              </a:rPr>
              <a:t>);</a:t>
            </a:r>
          </a:p>
          <a:p>
            <a:r>
              <a:rPr lang="ru-RU" dirty="0">
                <a:solidFill>
                  <a:srgbClr val="000000"/>
                </a:solidFill>
                <a:latin typeface="Consolas"/>
              </a:rPr>
              <a:t>}</a:t>
            </a:r>
          </a:p>
          <a:p>
            <a:endParaRPr lang="ru-RU" dirty="0">
              <a:latin typeface="Consolas"/>
            </a:endParaRPr>
          </a:p>
          <a:p>
            <a:r>
              <a:rPr lang="ru-RU" dirty="0">
                <a:solidFill>
                  <a:srgbClr val="000000"/>
                </a:solidFill>
                <a:latin typeface="Consolas"/>
              </a:rPr>
              <a:t>}</a:t>
            </a:r>
            <a:endParaRPr lang="ru-RU" dirty="0"/>
          </a:p>
        </p:txBody>
      </p:sp>
      <p:sp>
        <p:nvSpPr>
          <p:cNvPr id="8" name="Прямоугольник 7"/>
          <p:cNvSpPr/>
          <p:nvPr/>
        </p:nvSpPr>
        <p:spPr>
          <a:xfrm>
            <a:off x="946303" y="3967704"/>
            <a:ext cx="7152920" cy="584775"/>
          </a:xfrm>
          <a:prstGeom prst="rect">
            <a:avLst/>
          </a:prstGeom>
        </p:spPr>
        <p:txBody>
          <a:bodyPr wrap="none">
            <a:spAutoFit/>
          </a:bodyPr>
          <a:lstStyle/>
          <a:p>
            <a:r>
              <a:rPr lang="en-US" sz="3200" dirty="0"/>
              <a:t>How many methods should be tested?</a:t>
            </a:r>
            <a:endParaRPr lang="ru-RU" sz="3200" dirty="0"/>
          </a:p>
        </p:txBody>
      </p:sp>
    </p:spTree>
    <p:extLst>
      <p:ext uri="{BB962C8B-B14F-4D97-AF65-F5344CB8AC3E}">
        <p14:creationId xmlns:p14="http://schemas.microsoft.com/office/powerpoint/2010/main" val="245108593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en-US" dirty="0" smtClean="0">
                <a:solidFill>
                  <a:schemeClr val="tx1"/>
                </a:solidFill>
              </a:rPr>
              <a:t>Roadmap</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Red-Green-Refactor</a:t>
            </a:r>
          </a:p>
          <a:p>
            <a:r>
              <a:rPr lang="en-US" dirty="0" smtClean="0"/>
              <a:t>Simplest tests</a:t>
            </a:r>
          </a:p>
          <a:p>
            <a:r>
              <a:rPr lang="en-US" dirty="0" smtClean="0"/>
              <a:t>Unit test name Conventions</a:t>
            </a:r>
            <a:endParaRPr lang="en-US" dirty="0"/>
          </a:p>
          <a:p>
            <a:r>
              <a:rPr lang="en-US" dirty="0"/>
              <a:t>F.I.R.S.T Principles of Unit Testing</a:t>
            </a:r>
          </a:p>
          <a:p>
            <a:r>
              <a:rPr lang="en-US" dirty="0" smtClean="0"/>
              <a:t>Inheritance &amp; unit test</a:t>
            </a:r>
          </a:p>
          <a:p>
            <a:r>
              <a:rPr lang="en-US" dirty="0" smtClean="0">
                <a:solidFill>
                  <a:srgbClr val="FF0000"/>
                </a:solidFill>
              </a:rPr>
              <a:t>Legacy code &amp; unit test</a:t>
            </a:r>
          </a:p>
        </p:txBody>
      </p:sp>
    </p:spTree>
    <p:extLst>
      <p:ext uri="{BB962C8B-B14F-4D97-AF65-F5344CB8AC3E}">
        <p14:creationId xmlns:p14="http://schemas.microsoft.com/office/powerpoint/2010/main" val="337274112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smtClean="0">
                <a:solidFill>
                  <a:schemeClr val="tx1"/>
                </a:solidFill>
              </a:rPr>
              <a:t>Legacy code &amp; unit test</a:t>
            </a:r>
            <a:endParaRPr lang="en-US" dirty="0">
              <a:solidFill>
                <a:schemeClr val="tx1"/>
              </a:solidFill>
            </a:endParaRPr>
          </a:p>
        </p:txBody>
      </p:sp>
      <p:sp>
        <p:nvSpPr>
          <p:cNvPr id="3" name="Объект 2"/>
          <p:cNvSpPr>
            <a:spLocks noGrp="1"/>
          </p:cNvSpPr>
          <p:nvPr>
            <p:ph sz="quarter" idx="11"/>
          </p:nvPr>
        </p:nvSpPr>
        <p:spPr/>
        <p:txBody>
          <a:bodyPr/>
          <a:lstStyle/>
          <a:p>
            <a:r>
              <a:rPr lang="en-US" dirty="0" smtClean="0"/>
              <a:t>What is legacy code?</a:t>
            </a:r>
          </a:p>
          <a:p>
            <a:pPr lvl="1"/>
            <a:r>
              <a:rPr lang="en-US" dirty="0"/>
              <a:t>Legacy code is basically any existing code — it doesn’t matter how old it is. But the older it is, the less likely you are to be familiar with it — even if you wrote it. And you want to be able to modify it with confidence that you won’t break existing functionality</a:t>
            </a:r>
            <a:endParaRPr lang="ru-RU" dirty="0"/>
          </a:p>
        </p:txBody>
      </p:sp>
    </p:spTree>
    <p:extLst>
      <p:ext uri="{BB962C8B-B14F-4D97-AF65-F5344CB8AC3E}">
        <p14:creationId xmlns:p14="http://schemas.microsoft.com/office/powerpoint/2010/main" val="11007172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p:txBody>
          <a:bodyPr/>
          <a:lstStyle/>
          <a:p>
            <a:pPr lvl="0"/>
            <a:r>
              <a:rPr lang="en-US" dirty="0"/>
              <a:t>The bug was glued into the log of the work and </a:t>
            </a:r>
            <a:r>
              <a:rPr lang="en-US" dirty="0" smtClean="0"/>
              <a:t>it was written:</a:t>
            </a:r>
            <a:r>
              <a:rPr lang="en-US" dirty="0"/>
              <a:t/>
            </a:r>
            <a:br>
              <a:rPr lang="en-US" dirty="0"/>
            </a:br>
            <a:endParaRPr lang="ru-RU" dirty="0"/>
          </a:p>
          <a:p>
            <a:r>
              <a:rPr lang="en-US" dirty="0" smtClean="0"/>
              <a:t>"</a:t>
            </a:r>
            <a:r>
              <a:rPr lang="en-US" dirty="0"/>
              <a:t>The first</a:t>
            </a:r>
            <a:br>
              <a:rPr lang="en-US" dirty="0"/>
            </a:br>
            <a:r>
              <a:rPr lang="en-US" dirty="0" smtClean="0"/>
              <a:t>actual case of a bug</a:t>
            </a:r>
            <a:br>
              <a:rPr lang="en-US" dirty="0" smtClean="0"/>
            </a:br>
            <a:r>
              <a:rPr lang="en-US" dirty="0" smtClean="0"/>
              <a:t>being found»</a:t>
            </a:r>
            <a:endParaRPr lang="en-US" dirty="0"/>
          </a:p>
        </p:txBody>
      </p:sp>
      <p:pic>
        <p:nvPicPr>
          <p:cNvPr id="5" name="Picture 5" descr="The First Computer Bu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3781423" y="1386756"/>
            <a:ext cx="4316413" cy="3585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040882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smtClean="0">
                <a:solidFill>
                  <a:schemeClr val="tx1"/>
                </a:solidFill>
              </a:rPr>
              <a:t>Legacy code &amp; unit test</a:t>
            </a:r>
            <a:endParaRPr lang="en-US" dirty="0">
              <a:solidFill>
                <a:schemeClr val="tx1"/>
              </a:solidFill>
            </a:endParaRPr>
          </a:p>
        </p:txBody>
      </p:sp>
      <p:sp>
        <p:nvSpPr>
          <p:cNvPr id="3" name="Объект 2"/>
          <p:cNvSpPr>
            <a:spLocks noGrp="1"/>
          </p:cNvSpPr>
          <p:nvPr>
            <p:ph sz="quarter" idx="11"/>
          </p:nvPr>
        </p:nvSpPr>
        <p:spPr/>
        <p:txBody>
          <a:bodyPr/>
          <a:lstStyle/>
          <a:p>
            <a:r>
              <a:rPr lang="en-US" dirty="0"/>
              <a:t>Do </a:t>
            </a:r>
            <a:r>
              <a:rPr lang="en-US" dirty="0" smtClean="0"/>
              <a:t>we </a:t>
            </a:r>
            <a:r>
              <a:rPr lang="en-US" dirty="0"/>
              <a:t>need to write unit tests for legacy code</a:t>
            </a:r>
            <a:r>
              <a:rPr lang="en-US" dirty="0" smtClean="0"/>
              <a:t>?</a:t>
            </a:r>
          </a:p>
          <a:p>
            <a:pPr lvl="1"/>
            <a:r>
              <a:rPr lang="en-US" dirty="0" smtClean="0"/>
              <a:t>No, if only use this code in your project</a:t>
            </a:r>
          </a:p>
          <a:p>
            <a:pPr lvl="1"/>
            <a:r>
              <a:rPr lang="en-US" dirty="0" smtClean="0"/>
              <a:t>Yes, if your try refactoring this code</a:t>
            </a:r>
          </a:p>
          <a:p>
            <a:pPr lvl="1"/>
            <a:r>
              <a:rPr lang="en-US" dirty="0" smtClean="0"/>
              <a:t>Yes, If will write new features for legacy code with following approaches:</a:t>
            </a:r>
          </a:p>
          <a:p>
            <a:pPr lvl="2"/>
            <a:r>
              <a:rPr lang="en-US" dirty="0" smtClean="0"/>
              <a:t>Sprout method</a:t>
            </a:r>
            <a:endParaRPr lang="en-US" dirty="0"/>
          </a:p>
          <a:p>
            <a:pPr lvl="2"/>
            <a:r>
              <a:rPr lang="en-US" dirty="0" smtClean="0"/>
              <a:t>Wrap Method</a:t>
            </a:r>
          </a:p>
        </p:txBody>
      </p:sp>
    </p:spTree>
    <p:extLst>
      <p:ext uri="{BB962C8B-B14F-4D97-AF65-F5344CB8AC3E}">
        <p14:creationId xmlns:p14="http://schemas.microsoft.com/office/powerpoint/2010/main" val="155223598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smtClean="0">
                <a:solidFill>
                  <a:schemeClr val="tx1"/>
                </a:solidFill>
              </a:rPr>
              <a:t>Legacy code &amp; unit test</a:t>
            </a:r>
            <a:endParaRPr lang="en-US" dirty="0">
              <a:solidFill>
                <a:schemeClr val="tx1"/>
              </a:solidFill>
            </a:endParaRPr>
          </a:p>
        </p:txBody>
      </p:sp>
      <p:sp>
        <p:nvSpPr>
          <p:cNvPr id="3" name="Объект 2"/>
          <p:cNvSpPr>
            <a:spLocks noGrp="1"/>
          </p:cNvSpPr>
          <p:nvPr>
            <p:ph sz="quarter" idx="11"/>
          </p:nvPr>
        </p:nvSpPr>
        <p:spPr/>
        <p:txBody>
          <a:bodyPr/>
          <a:lstStyle/>
          <a:p>
            <a:r>
              <a:rPr lang="en-US" dirty="0" smtClean="0"/>
              <a:t>Sprout Method</a:t>
            </a:r>
          </a:p>
        </p:txBody>
      </p:sp>
      <p:sp>
        <p:nvSpPr>
          <p:cNvPr id="4" name="Скругленный прямоугольник 3"/>
          <p:cNvSpPr/>
          <p:nvPr/>
        </p:nvSpPr>
        <p:spPr>
          <a:xfrm>
            <a:off x="286941" y="1617785"/>
            <a:ext cx="3390314" cy="2827606"/>
          </a:xfrm>
          <a:prstGeom prst="roundRect">
            <a:avLst/>
          </a:prstGeom>
          <a:pattFill prst="lt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ln>
                  <a:noFill/>
                </a:ln>
                <a:solidFill>
                  <a:schemeClr val="tx1"/>
                </a:solidFill>
              </a:rPr>
              <a:t>The Old Legacy Code</a:t>
            </a:r>
            <a:endParaRPr lang="ru-RU" sz="4400" b="1" dirty="0">
              <a:ln>
                <a:noFill/>
              </a:ln>
              <a:solidFill>
                <a:schemeClr val="tx1"/>
              </a:solidFill>
            </a:endParaRPr>
          </a:p>
        </p:txBody>
      </p:sp>
      <p:sp>
        <p:nvSpPr>
          <p:cNvPr id="5" name="Скругленный прямоугольник 4"/>
          <p:cNvSpPr/>
          <p:nvPr/>
        </p:nvSpPr>
        <p:spPr>
          <a:xfrm>
            <a:off x="4473527" y="3261453"/>
            <a:ext cx="2405575" cy="1392701"/>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ln>
                  <a:noFill/>
                </a:ln>
              </a:rPr>
              <a:t>The new function code</a:t>
            </a:r>
            <a:endParaRPr lang="ru-RU" dirty="0">
              <a:ln>
                <a:noFill/>
              </a:ln>
            </a:endParaRPr>
          </a:p>
        </p:txBody>
      </p:sp>
      <p:sp>
        <p:nvSpPr>
          <p:cNvPr id="6" name="Скругленный прямоугольник 5"/>
          <p:cNvSpPr/>
          <p:nvPr/>
        </p:nvSpPr>
        <p:spPr>
          <a:xfrm>
            <a:off x="4473527" y="1406769"/>
            <a:ext cx="2405575" cy="1392701"/>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ln>
                  <a:noFill/>
                </a:ln>
              </a:rPr>
              <a:t>The Unit Test for new function</a:t>
            </a:r>
            <a:endParaRPr lang="ru-RU" dirty="0">
              <a:ln>
                <a:noFill/>
              </a:ln>
            </a:endParaRPr>
          </a:p>
        </p:txBody>
      </p:sp>
      <p:sp>
        <p:nvSpPr>
          <p:cNvPr id="7" name="Стрелка вправо 6"/>
          <p:cNvSpPr/>
          <p:nvPr/>
        </p:nvSpPr>
        <p:spPr>
          <a:xfrm>
            <a:off x="3024554" y="3502855"/>
            <a:ext cx="1448973" cy="9425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noFill/>
                </a:ln>
              </a:rPr>
              <a:t>Call from legacy</a:t>
            </a:r>
            <a:endParaRPr lang="ru-RU" dirty="0">
              <a:ln>
                <a:noFill/>
              </a:ln>
            </a:endParaRPr>
          </a:p>
        </p:txBody>
      </p:sp>
      <p:cxnSp>
        <p:nvCxnSpPr>
          <p:cNvPr id="9" name="Прямая со стрелкой 8"/>
          <p:cNvCxnSpPr>
            <a:stCxn id="6" idx="2"/>
            <a:endCxn id="5" idx="0"/>
          </p:cNvCxnSpPr>
          <p:nvPr/>
        </p:nvCxnSpPr>
        <p:spPr>
          <a:xfrm>
            <a:off x="5676315" y="2799470"/>
            <a:ext cx="0" cy="4619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434782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smtClean="0">
                <a:solidFill>
                  <a:schemeClr val="tx1"/>
                </a:solidFill>
              </a:rPr>
              <a:t>Legacy code &amp; unit test</a:t>
            </a:r>
            <a:endParaRPr lang="en-US" dirty="0">
              <a:solidFill>
                <a:schemeClr val="tx1"/>
              </a:solidFill>
            </a:endParaRPr>
          </a:p>
        </p:txBody>
      </p:sp>
      <p:sp>
        <p:nvSpPr>
          <p:cNvPr id="3" name="Объект 2"/>
          <p:cNvSpPr>
            <a:spLocks noGrp="1"/>
          </p:cNvSpPr>
          <p:nvPr>
            <p:ph sz="quarter" idx="11"/>
          </p:nvPr>
        </p:nvSpPr>
        <p:spPr/>
        <p:txBody>
          <a:bodyPr/>
          <a:lstStyle/>
          <a:p>
            <a:r>
              <a:rPr lang="en-US" dirty="0" smtClean="0"/>
              <a:t>Wrap Method</a:t>
            </a:r>
          </a:p>
        </p:txBody>
      </p:sp>
      <p:sp>
        <p:nvSpPr>
          <p:cNvPr id="5" name="Скругленный прямоугольник 4"/>
          <p:cNvSpPr/>
          <p:nvPr/>
        </p:nvSpPr>
        <p:spPr>
          <a:xfrm>
            <a:off x="63305" y="1315328"/>
            <a:ext cx="4178104" cy="360836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The new function </a:t>
            </a:r>
          </a:p>
          <a:p>
            <a:pPr algn="ctr"/>
            <a:endParaRPr lang="en-US" dirty="0" smtClean="0"/>
          </a:p>
          <a:p>
            <a:pPr algn="ctr"/>
            <a:endParaRPr lang="en-US" dirty="0">
              <a:ln>
                <a:noFill/>
              </a:ln>
            </a:endParaRPr>
          </a:p>
          <a:p>
            <a:pPr algn="ctr"/>
            <a:endParaRPr lang="en-US" dirty="0" smtClean="0"/>
          </a:p>
          <a:p>
            <a:pPr algn="ctr"/>
            <a:endParaRPr lang="en-US" dirty="0">
              <a:ln>
                <a:noFill/>
              </a:ln>
            </a:endParaRPr>
          </a:p>
          <a:p>
            <a:pPr algn="ctr"/>
            <a:endParaRPr lang="en-US" dirty="0" smtClean="0"/>
          </a:p>
          <a:p>
            <a:pPr algn="ctr"/>
            <a:endParaRPr lang="en-US" dirty="0">
              <a:ln>
                <a:noFill/>
              </a:ln>
            </a:endParaRPr>
          </a:p>
          <a:p>
            <a:pPr algn="ctr"/>
            <a:endParaRPr lang="en-US" dirty="0" smtClean="0"/>
          </a:p>
          <a:p>
            <a:pPr algn="ctr"/>
            <a:endParaRPr lang="en-US" dirty="0">
              <a:ln>
                <a:noFill/>
              </a:ln>
            </a:endParaRPr>
          </a:p>
          <a:p>
            <a:pPr algn="ctr"/>
            <a:endParaRPr lang="en-US" dirty="0" smtClean="0"/>
          </a:p>
          <a:p>
            <a:pPr algn="ctr"/>
            <a:endParaRPr lang="en-US" dirty="0">
              <a:ln>
                <a:noFill/>
              </a:ln>
            </a:endParaRPr>
          </a:p>
          <a:p>
            <a:pPr algn="ctr"/>
            <a:endParaRPr lang="en-US" dirty="0" smtClean="0"/>
          </a:p>
          <a:p>
            <a:pPr algn="ctr"/>
            <a:endParaRPr lang="en-US" dirty="0">
              <a:ln>
                <a:noFill/>
              </a:ln>
            </a:endParaRPr>
          </a:p>
          <a:p>
            <a:pPr algn="ctr"/>
            <a:endParaRPr lang="en-US" dirty="0" smtClean="0"/>
          </a:p>
          <a:p>
            <a:pPr algn="ctr"/>
            <a:endParaRPr lang="en-US" dirty="0" smtClean="0">
              <a:ln>
                <a:noFill/>
              </a:ln>
            </a:endParaRPr>
          </a:p>
        </p:txBody>
      </p:sp>
      <p:sp>
        <p:nvSpPr>
          <p:cNvPr id="4" name="Скругленный прямоугольник 3"/>
          <p:cNvSpPr/>
          <p:nvPr/>
        </p:nvSpPr>
        <p:spPr>
          <a:xfrm>
            <a:off x="457200" y="1894634"/>
            <a:ext cx="3390314" cy="2827606"/>
          </a:xfrm>
          <a:prstGeom prst="roundRect">
            <a:avLst/>
          </a:prstGeom>
          <a:pattFill prst="lt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ln>
                  <a:noFill/>
                </a:ln>
                <a:solidFill>
                  <a:schemeClr val="tx1"/>
                </a:solidFill>
              </a:rPr>
              <a:t>The Old Legacy Code</a:t>
            </a:r>
            <a:endParaRPr lang="ru-RU" sz="4400" b="1" dirty="0">
              <a:ln>
                <a:noFill/>
              </a:ln>
              <a:solidFill>
                <a:schemeClr val="tx1"/>
              </a:solidFill>
            </a:endParaRPr>
          </a:p>
        </p:txBody>
      </p:sp>
      <p:sp>
        <p:nvSpPr>
          <p:cNvPr id="6" name="Скругленный прямоугольник 5"/>
          <p:cNvSpPr/>
          <p:nvPr/>
        </p:nvSpPr>
        <p:spPr>
          <a:xfrm>
            <a:off x="5570807" y="2201593"/>
            <a:ext cx="2405575" cy="1392701"/>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ln>
                  <a:noFill/>
                </a:ln>
              </a:rPr>
              <a:t>The Unit Test for new function</a:t>
            </a:r>
            <a:endParaRPr lang="ru-RU" dirty="0">
              <a:ln>
                <a:noFill/>
              </a:ln>
            </a:endParaRPr>
          </a:p>
        </p:txBody>
      </p:sp>
      <p:cxnSp>
        <p:nvCxnSpPr>
          <p:cNvPr id="11" name="Прямая со стрелкой 10"/>
          <p:cNvCxnSpPr>
            <a:stCxn id="6" idx="1"/>
          </p:cNvCxnSpPr>
          <p:nvPr/>
        </p:nvCxnSpPr>
        <p:spPr>
          <a:xfrm flipH="1" flipV="1">
            <a:off x="4241409" y="2897943"/>
            <a:ext cx="132939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279430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en-US" dirty="0" smtClean="0">
                <a:solidFill>
                  <a:schemeClr val="tx1"/>
                </a:solidFill>
              </a:rPr>
              <a:t>Review</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Red-Green-Refactor</a:t>
            </a:r>
          </a:p>
          <a:p>
            <a:r>
              <a:rPr lang="en-US" dirty="0" smtClean="0"/>
              <a:t>Simplest tests</a:t>
            </a:r>
          </a:p>
          <a:p>
            <a:r>
              <a:rPr lang="en-US" dirty="0" smtClean="0"/>
              <a:t>Unit test name Conventions</a:t>
            </a:r>
            <a:endParaRPr lang="en-US" dirty="0"/>
          </a:p>
          <a:p>
            <a:r>
              <a:rPr lang="en-US" dirty="0"/>
              <a:t>F.I.R.S.T Principles of Unit Testing</a:t>
            </a:r>
          </a:p>
          <a:p>
            <a:r>
              <a:rPr lang="en-US" dirty="0" smtClean="0"/>
              <a:t>Inheritance &amp; unit test</a:t>
            </a:r>
          </a:p>
          <a:p>
            <a:r>
              <a:rPr lang="en-US" dirty="0" smtClean="0"/>
              <a:t>Legacy code &amp; unit test</a:t>
            </a:r>
          </a:p>
        </p:txBody>
      </p:sp>
    </p:spTree>
    <p:extLst>
      <p:ext uri="{BB962C8B-B14F-4D97-AF65-F5344CB8AC3E}">
        <p14:creationId xmlns:p14="http://schemas.microsoft.com/office/powerpoint/2010/main" val="337274112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4:</a:t>
            </a:r>
            <a:br>
              <a:rPr lang="en-US" dirty="0" smtClean="0"/>
            </a:br>
            <a:r>
              <a:rPr lang="en-US" dirty="0" smtClean="0"/>
              <a:t>Techniques of Test-Driven Development</a:t>
            </a:r>
            <a:br>
              <a:rPr lang="en-US" dirty="0" smtClean="0"/>
            </a:br>
            <a:endParaRPr lang="ru-RU" dirty="0"/>
          </a:p>
        </p:txBody>
      </p:sp>
    </p:spTree>
    <p:extLst>
      <p:ext uri="{BB962C8B-B14F-4D97-AF65-F5344CB8AC3E}">
        <p14:creationId xmlns:p14="http://schemas.microsoft.com/office/powerpoint/2010/main" val="47778009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a:t>Techniques of Test-Driven Development </a:t>
            </a:r>
            <a:r>
              <a:rPr lang="en-US" dirty="0" smtClean="0"/>
              <a:t>: </a:t>
            </a:r>
            <a:r>
              <a:rPr lang="en-US" dirty="0" smtClean="0">
                <a:solidFill>
                  <a:schemeClr val="tx1"/>
                </a:solidFill>
              </a:rPr>
              <a:t>Roadmap</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The Multilayer </a:t>
            </a:r>
            <a:r>
              <a:rPr lang="en-US" dirty="0"/>
              <a:t>A</a:t>
            </a:r>
            <a:r>
              <a:rPr lang="en-US" dirty="0" smtClean="0"/>
              <a:t>rchitecture Pattern</a:t>
            </a:r>
          </a:p>
          <a:p>
            <a:r>
              <a:rPr lang="en-US" dirty="0" smtClean="0"/>
              <a:t>Techniques for development of Application Programming Interface</a:t>
            </a:r>
          </a:p>
          <a:p>
            <a:r>
              <a:rPr lang="en-US" dirty="0" smtClean="0"/>
              <a:t>Testing with Stub, Fake and Mock</a:t>
            </a:r>
          </a:p>
        </p:txBody>
      </p:sp>
    </p:spTree>
    <p:extLst>
      <p:ext uri="{BB962C8B-B14F-4D97-AF65-F5344CB8AC3E}">
        <p14:creationId xmlns:p14="http://schemas.microsoft.com/office/powerpoint/2010/main" val="60135063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a:t>Techniques of Test-Driven Development </a:t>
            </a:r>
            <a:r>
              <a:rPr lang="en-US" dirty="0" smtClean="0"/>
              <a:t>: </a:t>
            </a:r>
            <a:r>
              <a:rPr lang="en-US" dirty="0" smtClean="0">
                <a:solidFill>
                  <a:schemeClr val="tx1"/>
                </a:solidFill>
              </a:rPr>
              <a:t>Roadmap</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solidFill>
                  <a:srgbClr val="FF0000"/>
                </a:solidFill>
              </a:rPr>
              <a:t>The Multilayer </a:t>
            </a:r>
            <a:r>
              <a:rPr lang="en-US" dirty="0">
                <a:solidFill>
                  <a:srgbClr val="FF0000"/>
                </a:solidFill>
              </a:rPr>
              <a:t>A</a:t>
            </a:r>
            <a:r>
              <a:rPr lang="en-US" dirty="0" smtClean="0">
                <a:solidFill>
                  <a:srgbClr val="FF0000"/>
                </a:solidFill>
              </a:rPr>
              <a:t>rchitecture Pattern</a:t>
            </a:r>
          </a:p>
          <a:p>
            <a:r>
              <a:rPr lang="en-US" dirty="0" smtClean="0"/>
              <a:t>Techniques for development of Application Programming Interface</a:t>
            </a:r>
          </a:p>
          <a:p>
            <a:r>
              <a:rPr lang="en-US" dirty="0" smtClean="0"/>
              <a:t>Testing with Stub, Fake and Mock</a:t>
            </a:r>
          </a:p>
        </p:txBody>
      </p:sp>
    </p:spTree>
    <p:extLst>
      <p:ext uri="{BB962C8B-B14F-4D97-AF65-F5344CB8AC3E}">
        <p14:creationId xmlns:p14="http://schemas.microsoft.com/office/powerpoint/2010/main" val="340755054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smtClean="0"/>
              <a:t>Techniques of Test-Driven Development :</a:t>
            </a:r>
            <a:r>
              <a:rPr lang="en-US" dirty="0"/>
              <a:t/>
            </a:r>
            <a:br>
              <a:rPr lang="en-US" dirty="0"/>
            </a:br>
            <a:r>
              <a:rPr lang="en-US" dirty="0">
                <a:solidFill>
                  <a:schemeClr val="tx1"/>
                </a:solidFill>
              </a:rPr>
              <a:t>The Multilayer Architecture </a:t>
            </a:r>
            <a:r>
              <a:rPr lang="en-US" dirty="0" smtClean="0">
                <a:solidFill>
                  <a:schemeClr val="tx1"/>
                </a:solidFill>
              </a:rPr>
              <a:t>Pattern</a:t>
            </a:r>
            <a:endParaRPr lang="ru-RU" dirty="0">
              <a:solidFill>
                <a:schemeClr val="tx1"/>
              </a:solidFill>
            </a:endParaRPr>
          </a:p>
        </p:txBody>
      </p:sp>
      <p:graphicFrame>
        <p:nvGraphicFramePr>
          <p:cNvPr id="4" name="Схема 3"/>
          <p:cNvGraphicFramePr/>
          <p:nvPr>
            <p:extLst>
              <p:ext uri="{D42A27DB-BD31-4B8C-83A1-F6EECF244321}">
                <p14:modId xmlns:p14="http://schemas.microsoft.com/office/powerpoint/2010/main" val="229745525"/>
              </p:ext>
            </p:extLst>
          </p:nvPr>
        </p:nvGraphicFramePr>
        <p:xfrm>
          <a:off x="998805" y="1074322"/>
          <a:ext cx="6541478" cy="37086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1121579"/>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Techniques of Test-Driven Development :</a:t>
            </a:r>
            <a:br>
              <a:rPr lang="en-US" dirty="0"/>
            </a:br>
            <a:r>
              <a:rPr lang="en-US" dirty="0">
                <a:solidFill>
                  <a:schemeClr val="tx1"/>
                </a:solidFill>
              </a:rPr>
              <a:t>The Multilayer Architecture Pattern</a:t>
            </a:r>
            <a:endParaRPr lang="ru-RU" dirty="0"/>
          </a:p>
        </p:txBody>
      </p:sp>
      <p:sp>
        <p:nvSpPr>
          <p:cNvPr id="3" name="Объект 2"/>
          <p:cNvSpPr>
            <a:spLocks noGrp="1"/>
          </p:cNvSpPr>
          <p:nvPr>
            <p:ph sz="quarter" idx="11"/>
          </p:nvPr>
        </p:nvSpPr>
        <p:spPr/>
        <p:txBody>
          <a:bodyPr/>
          <a:lstStyle/>
          <a:p>
            <a:r>
              <a:rPr lang="en-US" dirty="0" smtClean="0"/>
              <a:t>User Interface – Interaction with external user (human or program system)</a:t>
            </a:r>
          </a:p>
          <a:p>
            <a:r>
              <a:rPr lang="en-US" dirty="0" smtClean="0"/>
              <a:t>Business Logic – Implements program functions (Use Case)</a:t>
            </a:r>
          </a:p>
          <a:p>
            <a:r>
              <a:rPr lang="en-US" dirty="0" smtClean="0"/>
              <a:t>Data Access Layer – Manipulate with data source </a:t>
            </a:r>
          </a:p>
          <a:p>
            <a:r>
              <a:rPr lang="en-US" dirty="0" smtClean="0"/>
              <a:t>Hardware Abstract Layer – Manipulate with hardware device (for embedded system)</a:t>
            </a:r>
          </a:p>
          <a:p>
            <a:endParaRPr lang="ru-RU" dirty="0"/>
          </a:p>
        </p:txBody>
      </p:sp>
    </p:spTree>
    <p:extLst>
      <p:ext uri="{BB962C8B-B14F-4D97-AF65-F5344CB8AC3E}">
        <p14:creationId xmlns:p14="http://schemas.microsoft.com/office/powerpoint/2010/main" val="405785949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Techniques of Test-Driven Development :</a:t>
            </a:r>
            <a:br>
              <a:rPr lang="en-US" dirty="0"/>
            </a:br>
            <a:r>
              <a:rPr lang="en-US" dirty="0">
                <a:solidFill>
                  <a:schemeClr val="tx1"/>
                </a:solidFill>
              </a:rPr>
              <a:t>The Multilayer Architecture Pattern</a:t>
            </a:r>
            <a:endParaRPr lang="ru-RU" dirty="0"/>
          </a:p>
        </p:txBody>
      </p:sp>
      <p:graphicFrame>
        <p:nvGraphicFramePr>
          <p:cNvPr id="5" name="Объект 4"/>
          <p:cNvGraphicFramePr>
            <a:graphicFrameLocks noGrp="1"/>
          </p:cNvGraphicFramePr>
          <p:nvPr>
            <p:ph sz="quarter" idx="11"/>
            <p:extLst>
              <p:ext uri="{D42A27DB-BD31-4B8C-83A1-F6EECF244321}">
                <p14:modId xmlns:p14="http://schemas.microsoft.com/office/powerpoint/2010/main" val="1599765412"/>
              </p:ext>
            </p:extLst>
          </p:nvPr>
        </p:nvGraphicFramePr>
        <p:xfrm>
          <a:off x="286917" y="1517503"/>
          <a:ext cx="8593138" cy="2509520"/>
        </p:xfrm>
        <a:graphic>
          <a:graphicData uri="http://schemas.openxmlformats.org/drawingml/2006/table">
            <a:tbl>
              <a:tblPr firstRow="1" bandRow="1">
                <a:tableStyleId>{5C22544A-7EE6-4342-B048-85BDC9FD1C3A}</a:tableStyleId>
              </a:tblPr>
              <a:tblGrid>
                <a:gridCol w="4296569">
                  <a:extLst>
                    <a:ext uri="{9D8B030D-6E8A-4147-A177-3AD203B41FA5}">
                      <a16:colId xmlns:a16="http://schemas.microsoft.com/office/drawing/2014/main" val="20000"/>
                    </a:ext>
                  </a:extLst>
                </a:gridCol>
                <a:gridCol w="4296569">
                  <a:extLst>
                    <a:ext uri="{9D8B030D-6E8A-4147-A177-3AD203B41FA5}">
                      <a16:colId xmlns:a16="http://schemas.microsoft.com/office/drawing/2014/main" val="20001"/>
                    </a:ext>
                  </a:extLst>
                </a:gridCol>
              </a:tblGrid>
              <a:tr h="370840">
                <a:tc>
                  <a:txBody>
                    <a:bodyPr/>
                    <a:lstStyle/>
                    <a:p>
                      <a:r>
                        <a:rPr lang="en-US" dirty="0" smtClean="0"/>
                        <a:t>Layer</a:t>
                      </a:r>
                      <a:endParaRPr lang="ru-RU" dirty="0"/>
                    </a:p>
                  </a:txBody>
                  <a:tcPr/>
                </a:tc>
                <a:tc>
                  <a:txBody>
                    <a:bodyPr/>
                    <a:lstStyle/>
                    <a:p>
                      <a:r>
                        <a:rPr lang="en-US" dirty="0" smtClean="0"/>
                        <a:t>For which tasks to use unit tests</a:t>
                      </a:r>
                      <a:endParaRPr lang="ru-RU" dirty="0"/>
                    </a:p>
                  </a:txBody>
                  <a:tcPr/>
                </a:tc>
                <a:extLst>
                  <a:ext uri="{0D108BD9-81ED-4DB2-BD59-A6C34878D82A}">
                    <a16:rowId xmlns:a16="http://schemas.microsoft.com/office/drawing/2014/main" val="10000"/>
                  </a:ext>
                </a:extLst>
              </a:tr>
              <a:tr h="370840">
                <a:tc>
                  <a:txBody>
                    <a:bodyPr/>
                    <a:lstStyle/>
                    <a:p>
                      <a:r>
                        <a:rPr lang="en-US" dirty="0" smtClean="0"/>
                        <a:t>User</a:t>
                      </a:r>
                      <a:r>
                        <a:rPr lang="en-US" baseline="0" dirty="0" smtClean="0"/>
                        <a:t> Interface</a:t>
                      </a:r>
                      <a:endParaRPr lang="ru-RU" dirty="0"/>
                    </a:p>
                  </a:txBody>
                  <a:tcPr/>
                </a:tc>
                <a:tc>
                  <a:txBody>
                    <a:bodyPr/>
                    <a:lstStyle/>
                    <a:p>
                      <a:r>
                        <a:rPr lang="en-US" dirty="0" smtClean="0"/>
                        <a:t>Validation</a:t>
                      </a:r>
                      <a:r>
                        <a:rPr lang="en-US" baseline="0" dirty="0" smtClean="0"/>
                        <a:t> user input, State machine of  interaction protocol, user output</a:t>
                      </a:r>
                      <a:endParaRPr lang="ru-RU" dirty="0"/>
                    </a:p>
                  </a:txBody>
                  <a:tcPr/>
                </a:tc>
                <a:extLst>
                  <a:ext uri="{0D108BD9-81ED-4DB2-BD59-A6C34878D82A}">
                    <a16:rowId xmlns:a16="http://schemas.microsoft.com/office/drawing/2014/main" val="10001"/>
                  </a:ext>
                </a:extLst>
              </a:tr>
              <a:tr h="370840">
                <a:tc>
                  <a:txBody>
                    <a:bodyPr/>
                    <a:lstStyle/>
                    <a:p>
                      <a:r>
                        <a:rPr lang="en-US" dirty="0" smtClean="0"/>
                        <a:t>Business Logic</a:t>
                      </a:r>
                      <a:endParaRPr lang="ru-RU" dirty="0"/>
                    </a:p>
                  </a:txBody>
                  <a:tcPr/>
                </a:tc>
                <a:tc>
                  <a:txBody>
                    <a:bodyPr/>
                    <a:lstStyle/>
                    <a:p>
                      <a:r>
                        <a:rPr lang="en-US" dirty="0" smtClean="0"/>
                        <a:t>Use</a:t>
                      </a:r>
                      <a:r>
                        <a:rPr lang="en-US" baseline="0" dirty="0" smtClean="0"/>
                        <a:t>r scenarios (BDD), complex algorithms</a:t>
                      </a:r>
                      <a:endParaRPr lang="ru-RU" dirty="0"/>
                    </a:p>
                  </a:txBody>
                  <a:tcPr/>
                </a:tc>
                <a:extLst>
                  <a:ext uri="{0D108BD9-81ED-4DB2-BD59-A6C34878D82A}">
                    <a16:rowId xmlns:a16="http://schemas.microsoft.com/office/drawing/2014/main" val="10002"/>
                  </a:ext>
                </a:extLst>
              </a:tr>
              <a:tr h="370840">
                <a:tc>
                  <a:txBody>
                    <a:bodyPr/>
                    <a:lstStyle/>
                    <a:p>
                      <a:r>
                        <a:rPr lang="en-US" dirty="0" smtClean="0"/>
                        <a:t>Data Access Layer</a:t>
                      </a:r>
                      <a:endParaRPr lang="ru-RU" dirty="0"/>
                    </a:p>
                  </a:txBody>
                  <a:tcPr/>
                </a:tc>
                <a:tc>
                  <a:txBody>
                    <a:bodyPr/>
                    <a:lstStyle/>
                    <a:p>
                      <a:r>
                        <a:rPr lang="en-US" dirty="0" smtClean="0"/>
                        <a:t>Prepare a commands for manipulating with</a:t>
                      </a:r>
                      <a:r>
                        <a:rPr lang="en-US" baseline="0" dirty="0" smtClean="0"/>
                        <a:t> data source, serialization and deserialization business entities to relationship table</a:t>
                      </a:r>
                      <a:endParaRPr lang="ru-RU" dirty="0"/>
                    </a:p>
                  </a:txBody>
                  <a:tcPr/>
                </a:tc>
                <a:extLst>
                  <a:ext uri="{0D108BD9-81ED-4DB2-BD59-A6C34878D82A}">
                    <a16:rowId xmlns:a16="http://schemas.microsoft.com/office/drawing/2014/main" val="10003"/>
                  </a:ext>
                </a:extLst>
              </a:tr>
              <a:tr h="370840">
                <a:tc>
                  <a:txBody>
                    <a:bodyPr/>
                    <a:lstStyle/>
                    <a:p>
                      <a:r>
                        <a:rPr lang="en-US" dirty="0" smtClean="0"/>
                        <a:t>Hardware Abstract Layer</a:t>
                      </a:r>
                      <a:endParaRPr lang="ru-RU" dirty="0"/>
                    </a:p>
                  </a:txBody>
                  <a:tcPr/>
                </a:tc>
                <a:tc>
                  <a:txBody>
                    <a:bodyPr/>
                    <a:lstStyle/>
                    <a:p>
                      <a:r>
                        <a:rPr lang="en-US" dirty="0" smtClean="0"/>
                        <a:t>State machine of </a:t>
                      </a:r>
                      <a:r>
                        <a:rPr lang="en-US" baseline="0" dirty="0" smtClean="0"/>
                        <a:t> hardware protocol, interaction with low-level API</a:t>
                      </a:r>
                      <a:endParaRPr lang="ru-RU"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24393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372454" y="2174084"/>
            <a:ext cx="3675921" cy="759618"/>
          </a:xfrm>
        </p:spPr>
        <p:txBody>
          <a:bodyPr/>
          <a:lstStyle/>
          <a:p>
            <a:pPr marL="0" indent="0">
              <a:buNone/>
            </a:pPr>
            <a:r>
              <a:rPr lang="en-US" dirty="0"/>
              <a:t>B</a:t>
            </a:r>
            <a:r>
              <a:rPr lang="en-US" dirty="0" smtClean="0"/>
              <a:t>ut </a:t>
            </a:r>
            <a:r>
              <a:rPr lang="en-US" dirty="0"/>
              <a:t>this is just a legend!</a:t>
            </a:r>
          </a:p>
        </p:txBody>
      </p:sp>
    </p:spTree>
    <p:extLst>
      <p:ext uri="{BB962C8B-B14F-4D97-AF65-F5344CB8AC3E}">
        <p14:creationId xmlns:p14="http://schemas.microsoft.com/office/powerpoint/2010/main" val="764097040"/>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a:t>Techniques of Test-Driven Development </a:t>
            </a:r>
            <a:r>
              <a:rPr lang="en-US" dirty="0" smtClean="0"/>
              <a:t>: </a:t>
            </a:r>
            <a:r>
              <a:rPr lang="en-US" dirty="0" smtClean="0">
                <a:solidFill>
                  <a:schemeClr val="tx1"/>
                </a:solidFill>
              </a:rPr>
              <a:t>Roadmap</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The Multilayer </a:t>
            </a:r>
            <a:r>
              <a:rPr lang="en-US" dirty="0"/>
              <a:t>A</a:t>
            </a:r>
            <a:r>
              <a:rPr lang="en-US" dirty="0" smtClean="0"/>
              <a:t>rchitecture Pattern</a:t>
            </a:r>
          </a:p>
          <a:p>
            <a:r>
              <a:rPr lang="en-US" dirty="0" smtClean="0">
                <a:solidFill>
                  <a:srgbClr val="FF0000"/>
                </a:solidFill>
              </a:rPr>
              <a:t>Techniques for development of Application Programming Interface</a:t>
            </a:r>
          </a:p>
          <a:p>
            <a:r>
              <a:rPr lang="en-US" dirty="0" smtClean="0"/>
              <a:t>Testing with Stub, Fake and Mock</a:t>
            </a:r>
          </a:p>
        </p:txBody>
      </p:sp>
    </p:spTree>
    <p:extLst>
      <p:ext uri="{BB962C8B-B14F-4D97-AF65-F5344CB8AC3E}">
        <p14:creationId xmlns:p14="http://schemas.microsoft.com/office/powerpoint/2010/main" val="340755054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a:solidFill>
                  <a:schemeClr val="tx1"/>
                </a:solidFill>
              </a:rPr>
              <a:t>Techniques for development of Application Programming Interface</a:t>
            </a:r>
          </a:p>
        </p:txBody>
      </p:sp>
      <p:sp>
        <p:nvSpPr>
          <p:cNvPr id="3" name="Объект 2"/>
          <p:cNvSpPr>
            <a:spLocks noGrp="1"/>
          </p:cNvSpPr>
          <p:nvPr>
            <p:ph sz="quarter" idx="11"/>
          </p:nvPr>
        </p:nvSpPr>
        <p:spPr>
          <a:xfrm>
            <a:off x="286941" y="1460440"/>
            <a:ext cx="8593931" cy="3238169"/>
          </a:xfrm>
        </p:spPr>
        <p:txBody>
          <a:bodyPr/>
          <a:lstStyle/>
          <a:p>
            <a:r>
              <a:rPr lang="en-US" dirty="0" smtClean="0"/>
              <a:t>No first code for implementing API, only test!</a:t>
            </a:r>
          </a:p>
          <a:p>
            <a:r>
              <a:rPr lang="en-US" dirty="0" smtClean="0"/>
              <a:t>Create simple design with empty interfaces, classes and so on</a:t>
            </a:r>
          </a:p>
          <a:p>
            <a:r>
              <a:rPr lang="en-US" dirty="0"/>
              <a:t>Create a unit test in which you use your future interfaces or classes to solve the required tasks. Imagine that you have already defined the methods of interfaces and classes. Just call them, as you deem convenient</a:t>
            </a:r>
            <a:endParaRPr lang="ru-RU" dirty="0" smtClean="0"/>
          </a:p>
        </p:txBody>
      </p:sp>
    </p:spTree>
    <p:extLst>
      <p:ext uri="{BB962C8B-B14F-4D97-AF65-F5344CB8AC3E}">
        <p14:creationId xmlns:p14="http://schemas.microsoft.com/office/powerpoint/2010/main" val="206136284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a:solidFill>
                  <a:schemeClr val="tx1"/>
                </a:solidFill>
              </a:rPr>
              <a:t>Techniques for development of Application Programming Interface</a:t>
            </a:r>
          </a:p>
        </p:txBody>
      </p:sp>
      <p:sp>
        <p:nvSpPr>
          <p:cNvPr id="3" name="Объект 2"/>
          <p:cNvSpPr>
            <a:spLocks noGrp="1"/>
          </p:cNvSpPr>
          <p:nvPr>
            <p:ph sz="quarter" idx="11"/>
          </p:nvPr>
        </p:nvSpPr>
        <p:spPr>
          <a:xfrm>
            <a:off x="286941" y="1460440"/>
            <a:ext cx="8593931" cy="3238169"/>
          </a:xfrm>
        </p:spPr>
        <p:txBody>
          <a:bodyPr>
            <a:normAutofit/>
          </a:bodyPr>
          <a:lstStyle/>
          <a:p>
            <a:r>
              <a:rPr lang="en-US" dirty="0" smtClean="0"/>
              <a:t>Example task:</a:t>
            </a:r>
          </a:p>
          <a:p>
            <a:pPr lvl="1"/>
            <a:r>
              <a:rPr lang="en-US" dirty="0"/>
              <a:t>We need to develop an autopilot for </a:t>
            </a:r>
            <a:r>
              <a:rPr lang="en-US" dirty="0" err="1" smtClean="0"/>
              <a:t>quadrocopter</a:t>
            </a:r>
            <a:r>
              <a:rPr lang="ru-RU" dirty="0"/>
              <a:t> </a:t>
            </a:r>
            <a:endParaRPr lang="ru-RU" dirty="0" smtClean="0"/>
          </a:p>
          <a:p>
            <a:pPr lvl="1"/>
            <a:r>
              <a:rPr lang="en-US" dirty="0"/>
              <a:t>We have the following </a:t>
            </a:r>
            <a:r>
              <a:rPr lang="en-US" dirty="0" smtClean="0"/>
              <a:t>objects:</a:t>
            </a:r>
          </a:p>
          <a:p>
            <a:pPr lvl="2"/>
            <a:r>
              <a:rPr lang="en-US" dirty="0" smtClean="0"/>
              <a:t>Fly Controller (for managing engine)</a:t>
            </a:r>
          </a:p>
          <a:p>
            <a:pPr lvl="2"/>
            <a:r>
              <a:rPr lang="en-US" dirty="0" smtClean="0"/>
              <a:t>GPS module for geo-location</a:t>
            </a:r>
          </a:p>
          <a:p>
            <a:pPr lvl="2"/>
            <a:r>
              <a:rPr lang="en-US" dirty="0" smtClean="0"/>
              <a:t>Compass</a:t>
            </a:r>
            <a:endParaRPr lang="ru-RU" dirty="0" smtClean="0"/>
          </a:p>
        </p:txBody>
      </p:sp>
    </p:spTree>
    <p:extLst>
      <p:ext uri="{BB962C8B-B14F-4D97-AF65-F5344CB8AC3E}">
        <p14:creationId xmlns:p14="http://schemas.microsoft.com/office/powerpoint/2010/main" val="413637693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a:solidFill>
                  <a:schemeClr val="tx1"/>
                </a:solidFill>
              </a:rPr>
              <a:t>Techniques for development of Application Programming Interface</a:t>
            </a:r>
          </a:p>
        </p:txBody>
      </p:sp>
      <p:sp>
        <p:nvSpPr>
          <p:cNvPr id="3" name="Объект 2"/>
          <p:cNvSpPr>
            <a:spLocks noGrp="1"/>
          </p:cNvSpPr>
          <p:nvPr>
            <p:ph sz="quarter" idx="11"/>
          </p:nvPr>
        </p:nvSpPr>
        <p:spPr>
          <a:xfrm>
            <a:off x="286941" y="1460440"/>
            <a:ext cx="8593931" cy="3238169"/>
          </a:xfrm>
        </p:spPr>
        <p:txBody>
          <a:bodyPr/>
          <a:lstStyle/>
          <a:p>
            <a:r>
              <a:rPr lang="en-US" dirty="0" smtClean="0"/>
              <a:t>Example task:</a:t>
            </a:r>
          </a:p>
          <a:p>
            <a:pPr lvl="1"/>
            <a:r>
              <a:rPr lang="en-US" dirty="0"/>
              <a:t>We </a:t>
            </a:r>
            <a:r>
              <a:rPr lang="en-US" dirty="0" smtClean="0"/>
              <a:t>are going to implement auto takeoff. The </a:t>
            </a:r>
            <a:r>
              <a:rPr lang="en-US" dirty="0" err="1" smtClean="0"/>
              <a:t>Quadrocopter</a:t>
            </a:r>
            <a:r>
              <a:rPr lang="en-US" dirty="0" smtClean="0"/>
              <a:t> can takeoff only user has completed calibration and GPS signal is good</a:t>
            </a:r>
            <a:endParaRPr lang="ru-RU" dirty="0" smtClean="0"/>
          </a:p>
        </p:txBody>
      </p:sp>
    </p:spTree>
    <p:extLst>
      <p:ext uri="{BB962C8B-B14F-4D97-AF65-F5344CB8AC3E}">
        <p14:creationId xmlns:p14="http://schemas.microsoft.com/office/powerpoint/2010/main" val="394251857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a:solidFill>
                  <a:schemeClr val="tx1"/>
                </a:solidFill>
              </a:rPr>
              <a:t>Techniques for development of Application Programming Interface</a:t>
            </a:r>
          </a:p>
        </p:txBody>
      </p:sp>
      <p:sp>
        <p:nvSpPr>
          <p:cNvPr id="6" name="Прямоугольник 5"/>
          <p:cNvSpPr/>
          <p:nvPr/>
        </p:nvSpPr>
        <p:spPr>
          <a:xfrm>
            <a:off x="2489964" y="1444329"/>
            <a:ext cx="4572000" cy="3323987"/>
          </a:xfrm>
          <a:prstGeom prst="rect">
            <a:avLst/>
          </a:prstGeom>
        </p:spPr>
        <p:txBody>
          <a:bodyPr>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Quadrocopter</a:t>
            </a:r>
            <a:r>
              <a:rPr lang="en-US" b="1" dirty="0">
                <a:solidFill>
                  <a:srgbClr val="000000"/>
                </a:solidFill>
                <a:latin typeface="Consolas"/>
              </a:rPr>
              <a:t> {</a:t>
            </a:r>
          </a:p>
          <a:p>
            <a:endParaRPr lang="ru-RU" dirty="0">
              <a:latin typeface="Consolas"/>
            </a:endParaRPr>
          </a:p>
          <a:p>
            <a:r>
              <a:rPr lang="ru-RU" dirty="0">
                <a:solidFill>
                  <a:srgbClr val="000000"/>
                </a:solidFill>
                <a:latin typeface="Consolas"/>
              </a:rPr>
              <a:t>}</a:t>
            </a:r>
          </a:p>
          <a:p>
            <a:endParaRPr lang="ru-RU" dirty="0">
              <a:latin typeface="Consolas"/>
            </a:endParaRP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FlyController</a:t>
            </a:r>
            <a:r>
              <a:rPr lang="en-US" b="1" dirty="0">
                <a:solidFill>
                  <a:srgbClr val="000000"/>
                </a:solidFill>
                <a:latin typeface="Consolas"/>
              </a:rPr>
              <a:t> {</a:t>
            </a:r>
          </a:p>
          <a:p>
            <a:endParaRPr lang="ru-RU" dirty="0">
              <a:latin typeface="Consolas"/>
            </a:endParaRPr>
          </a:p>
          <a:p>
            <a:r>
              <a:rPr lang="ru-RU" dirty="0">
                <a:solidFill>
                  <a:srgbClr val="000000"/>
                </a:solidFill>
                <a:latin typeface="Consolas"/>
              </a:rPr>
              <a:t>}</a:t>
            </a:r>
          </a:p>
          <a:p>
            <a:endParaRPr lang="ru-RU" dirty="0">
              <a:latin typeface="Consolas"/>
            </a:endParaRP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Compass {</a:t>
            </a:r>
          </a:p>
          <a:p>
            <a:endParaRPr lang="ru-RU" dirty="0">
              <a:latin typeface="Consolas"/>
            </a:endParaRPr>
          </a:p>
          <a:p>
            <a:r>
              <a:rPr lang="ru-RU" dirty="0">
                <a:solidFill>
                  <a:srgbClr val="000000"/>
                </a:solidFill>
                <a:latin typeface="Consolas"/>
              </a:rPr>
              <a:t>}</a:t>
            </a:r>
          </a:p>
          <a:p>
            <a:endParaRPr lang="ru-RU" dirty="0">
              <a:latin typeface="Consolas"/>
            </a:endParaRP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GpsModule</a:t>
            </a:r>
            <a:r>
              <a:rPr lang="en-US" b="1" dirty="0">
                <a:solidFill>
                  <a:srgbClr val="000000"/>
                </a:solidFill>
                <a:latin typeface="Consolas"/>
              </a:rPr>
              <a:t> {</a:t>
            </a:r>
          </a:p>
          <a:p>
            <a:endParaRPr lang="ru-RU" dirty="0">
              <a:latin typeface="Consolas"/>
            </a:endParaRPr>
          </a:p>
          <a:p>
            <a:r>
              <a:rPr lang="ru-RU" dirty="0">
                <a:solidFill>
                  <a:srgbClr val="000000"/>
                </a:solidFill>
                <a:latin typeface="Consolas"/>
              </a:rPr>
              <a:t>}</a:t>
            </a:r>
            <a:endParaRPr lang="ru-RU" dirty="0"/>
          </a:p>
        </p:txBody>
      </p:sp>
      <p:sp>
        <p:nvSpPr>
          <p:cNvPr id="7" name="TextBox 6"/>
          <p:cNvSpPr txBox="1"/>
          <p:nvPr/>
        </p:nvSpPr>
        <p:spPr>
          <a:xfrm>
            <a:off x="422031" y="2700997"/>
            <a:ext cx="1533378" cy="914400"/>
          </a:xfrm>
          <a:prstGeom prst="rect">
            <a:avLst/>
          </a:prstGeom>
        </p:spPr>
        <p:txBody>
          <a:bodyPr vert="horz" wrap="none" lIns="68580" tIns="34290" rIns="68580" bIns="34290" rtlCol="0" anchor="t">
            <a:noAutofit/>
          </a:bodyPr>
          <a:lstStyle/>
          <a:p>
            <a:r>
              <a:rPr lang="en-US" sz="2000" dirty="0" smtClean="0"/>
              <a:t>First code:</a:t>
            </a:r>
            <a:endParaRPr lang="ru-RU" sz="2000" b="0" dirty="0" err="1" smtClean="0">
              <a:solidFill>
                <a:schemeClr val="tx1"/>
              </a:solidFill>
            </a:endParaRPr>
          </a:p>
        </p:txBody>
      </p:sp>
    </p:spTree>
    <p:extLst>
      <p:ext uri="{BB962C8B-B14F-4D97-AF65-F5344CB8AC3E}">
        <p14:creationId xmlns:p14="http://schemas.microsoft.com/office/powerpoint/2010/main" val="363889032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a:solidFill>
                  <a:schemeClr val="tx1"/>
                </a:solidFill>
              </a:rPr>
              <a:t>Techniques for development of Application Programming Interface</a:t>
            </a:r>
          </a:p>
        </p:txBody>
      </p:sp>
      <p:sp>
        <p:nvSpPr>
          <p:cNvPr id="3" name="Объект 2"/>
          <p:cNvSpPr>
            <a:spLocks noGrp="1"/>
          </p:cNvSpPr>
          <p:nvPr>
            <p:ph sz="quarter" idx="11"/>
          </p:nvPr>
        </p:nvSpPr>
        <p:spPr>
          <a:xfrm>
            <a:off x="286941" y="1460440"/>
            <a:ext cx="8593931" cy="3238169"/>
          </a:xfrm>
        </p:spPr>
        <p:txBody>
          <a:bodyPr/>
          <a:lstStyle/>
          <a:p>
            <a:r>
              <a:rPr lang="en-US" dirty="0" smtClean="0"/>
              <a:t>Define tests for auto takeoff:</a:t>
            </a:r>
          </a:p>
          <a:p>
            <a:pPr lvl="1"/>
            <a:r>
              <a:rPr lang="en-US" dirty="0" err="1" smtClean="0"/>
              <a:t>TakeoffNotAvailableInBadGpsSignal</a:t>
            </a:r>
            <a:endParaRPr lang="en-US" dirty="0"/>
          </a:p>
          <a:p>
            <a:pPr lvl="1"/>
            <a:r>
              <a:rPr lang="en-US" dirty="0" err="1" smtClean="0"/>
              <a:t>TakeoffNotAvailabeIfCompassNotCalbration</a:t>
            </a:r>
            <a:endParaRPr lang="en-US" dirty="0" smtClean="0"/>
          </a:p>
          <a:p>
            <a:pPr lvl="1"/>
            <a:r>
              <a:rPr lang="en-US" dirty="0" err="1" smtClean="0"/>
              <a:t>NormalTakeoff</a:t>
            </a:r>
            <a:endParaRPr lang="ru-RU" dirty="0" smtClean="0"/>
          </a:p>
        </p:txBody>
      </p:sp>
    </p:spTree>
    <p:extLst>
      <p:ext uri="{BB962C8B-B14F-4D97-AF65-F5344CB8AC3E}">
        <p14:creationId xmlns:p14="http://schemas.microsoft.com/office/powerpoint/2010/main" val="385011171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a:solidFill>
                  <a:schemeClr val="tx1"/>
                </a:solidFill>
              </a:rPr>
              <a:t>Techniques for development of Application Programming Interface</a:t>
            </a:r>
          </a:p>
        </p:txBody>
      </p:sp>
      <p:sp>
        <p:nvSpPr>
          <p:cNvPr id="3" name="Объект 2"/>
          <p:cNvSpPr>
            <a:spLocks noGrp="1"/>
          </p:cNvSpPr>
          <p:nvPr>
            <p:ph sz="quarter" idx="11"/>
          </p:nvPr>
        </p:nvSpPr>
        <p:spPr>
          <a:xfrm>
            <a:off x="286941" y="1460440"/>
            <a:ext cx="8593931" cy="3238169"/>
          </a:xfrm>
        </p:spPr>
        <p:txBody>
          <a:bodyPr/>
          <a:lstStyle/>
          <a:p>
            <a:r>
              <a:rPr lang="en-US" dirty="0" smtClean="0"/>
              <a:t>If takeoff not available we will throw exception which is superclass </a:t>
            </a:r>
            <a:r>
              <a:rPr lang="en-US" dirty="0" err="1" smtClean="0"/>
              <a:t>DroneException</a:t>
            </a:r>
            <a:endParaRPr lang="en-US" dirty="0" smtClean="0"/>
          </a:p>
          <a:p>
            <a:r>
              <a:rPr lang="en-US" dirty="0" smtClean="0"/>
              <a:t>Your must define class </a:t>
            </a:r>
            <a:r>
              <a:rPr lang="en-US" dirty="0" err="1" smtClean="0"/>
              <a:t>DroneException</a:t>
            </a:r>
            <a:r>
              <a:rPr lang="en-US" dirty="0" smtClean="0"/>
              <a:t> inherits from main exception java/net/C++ class</a:t>
            </a:r>
          </a:p>
          <a:p>
            <a:r>
              <a:rPr lang="en-US" dirty="0" smtClean="0"/>
              <a:t>Your must define class </a:t>
            </a:r>
            <a:r>
              <a:rPr lang="en-US" dirty="0" err="1" smtClean="0"/>
              <a:t>GpsException</a:t>
            </a:r>
            <a:r>
              <a:rPr lang="en-US" dirty="0" smtClean="0"/>
              <a:t> inherits from </a:t>
            </a:r>
            <a:r>
              <a:rPr lang="en-US" dirty="0" err="1" smtClean="0"/>
              <a:t>DroneDisableException</a:t>
            </a:r>
            <a:endParaRPr lang="ru-RU" dirty="0" smtClean="0"/>
          </a:p>
        </p:txBody>
      </p:sp>
    </p:spTree>
    <p:extLst>
      <p:ext uri="{BB962C8B-B14F-4D97-AF65-F5344CB8AC3E}">
        <p14:creationId xmlns:p14="http://schemas.microsoft.com/office/powerpoint/2010/main" val="203476035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a:solidFill>
                  <a:schemeClr val="tx1"/>
                </a:solidFill>
              </a:rPr>
              <a:t>Techniques for development of Application Programming Interface</a:t>
            </a:r>
          </a:p>
        </p:txBody>
      </p:sp>
      <p:sp>
        <p:nvSpPr>
          <p:cNvPr id="3" name="Объект 2"/>
          <p:cNvSpPr>
            <a:spLocks noGrp="1"/>
          </p:cNvSpPr>
          <p:nvPr>
            <p:ph sz="quarter" idx="11"/>
          </p:nvPr>
        </p:nvSpPr>
        <p:spPr>
          <a:xfrm>
            <a:off x="286941" y="1460440"/>
            <a:ext cx="8593931" cy="3238169"/>
          </a:xfrm>
        </p:spPr>
        <p:txBody>
          <a:bodyPr/>
          <a:lstStyle/>
          <a:p>
            <a:pPr marL="612900" lvl="2">
              <a:buClr>
                <a:srgbClr val="EB571C"/>
              </a:buClr>
            </a:pPr>
            <a:endParaRPr lang="en-US" dirty="0" smtClean="0"/>
          </a:p>
          <a:p>
            <a:pPr marL="612900" lvl="2">
              <a:buClr>
                <a:srgbClr val="EB571C"/>
              </a:buClr>
            </a:pPr>
            <a:endParaRPr lang="en-US" dirty="0"/>
          </a:p>
        </p:txBody>
      </p:sp>
      <p:sp>
        <p:nvSpPr>
          <p:cNvPr id="4" name="Прямоугольник 3"/>
          <p:cNvSpPr/>
          <p:nvPr/>
        </p:nvSpPr>
        <p:spPr>
          <a:xfrm>
            <a:off x="675250" y="1361966"/>
            <a:ext cx="7181556" cy="3539430"/>
          </a:xfrm>
          <a:prstGeom prst="rect">
            <a:avLst/>
          </a:prstGeom>
        </p:spPr>
        <p:txBody>
          <a:bodyPr wrap="square">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GpsException</a:t>
            </a:r>
            <a:r>
              <a:rPr lang="en-US" b="1" dirty="0">
                <a:solidFill>
                  <a:srgbClr val="000000"/>
                </a:solidFill>
                <a:latin typeface="Consolas"/>
              </a:rPr>
              <a:t> </a:t>
            </a:r>
            <a:r>
              <a:rPr lang="en-US" b="1" dirty="0">
                <a:solidFill>
                  <a:srgbClr val="7F0055"/>
                </a:solidFill>
                <a:latin typeface="Consolas"/>
              </a:rPr>
              <a:t>extends</a:t>
            </a:r>
            <a:r>
              <a:rPr lang="en-US" b="1" dirty="0">
                <a:solidFill>
                  <a:srgbClr val="000000"/>
                </a:solidFill>
                <a:latin typeface="Consolas"/>
              </a:rPr>
              <a:t> </a:t>
            </a:r>
            <a:r>
              <a:rPr lang="en-US" b="1" dirty="0" err="1" smtClean="0">
                <a:solidFill>
                  <a:srgbClr val="000000"/>
                </a:solidFill>
                <a:latin typeface="Consolas"/>
              </a:rPr>
              <a:t>DroneException</a:t>
            </a:r>
            <a:r>
              <a:rPr lang="en-US" b="1" dirty="0" smtClean="0">
                <a:solidFill>
                  <a:srgbClr val="000000"/>
                </a:solidFill>
                <a:latin typeface="Consolas"/>
              </a:rPr>
              <a:t> </a:t>
            </a:r>
            <a:r>
              <a:rPr lang="en-US" b="1" dirty="0">
                <a:solidFill>
                  <a:srgbClr val="000000"/>
                </a:solidFill>
                <a:latin typeface="Consolas"/>
              </a:rPr>
              <a:t>{</a:t>
            </a:r>
          </a:p>
          <a:p>
            <a:endParaRPr lang="ru-RU" dirty="0">
              <a:latin typeface="Consolas"/>
            </a:endParaRPr>
          </a:p>
          <a:p>
            <a:r>
              <a:rPr lang="ru-RU" dirty="0">
                <a:solidFill>
                  <a:srgbClr val="000000"/>
                </a:solidFill>
                <a:latin typeface="Consolas"/>
              </a:rPr>
              <a:t>}</a:t>
            </a:r>
          </a:p>
          <a:p>
            <a:endParaRPr lang="en-US" b="1" dirty="0" smtClean="0">
              <a:solidFill>
                <a:srgbClr val="7F0055"/>
              </a:solidFill>
              <a:latin typeface="Consolas"/>
            </a:endParaRPr>
          </a:p>
          <a:p>
            <a:r>
              <a:rPr lang="en-US" b="1" dirty="0" smtClean="0">
                <a:solidFill>
                  <a:srgbClr val="7F0055"/>
                </a:solidFill>
                <a:latin typeface="Consolas"/>
              </a:rPr>
              <a:t>public</a:t>
            </a:r>
            <a:r>
              <a:rPr lang="en-US" b="1" dirty="0" smtClean="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AutopilotTestCase</a:t>
            </a:r>
            <a:r>
              <a:rPr lang="en-US" b="1" dirty="0">
                <a:solidFill>
                  <a:srgbClr val="000000"/>
                </a:solidFill>
                <a:latin typeface="Consolas"/>
              </a:rPr>
              <a:t> {</a:t>
            </a:r>
          </a:p>
          <a:p>
            <a:endParaRPr lang="ru-RU" dirty="0">
              <a:latin typeface="Consolas"/>
            </a:endParaRPr>
          </a:p>
          <a:p>
            <a:r>
              <a:rPr lang="en-US" dirty="0">
                <a:solidFill>
                  <a:srgbClr val="646464"/>
                </a:solidFill>
                <a:latin typeface="Consolas"/>
              </a:rPr>
              <a:t>@Test</a:t>
            </a:r>
            <a:r>
              <a:rPr lang="en-US" dirty="0">
                <a:solidFill>
                  <a:srgbClr val="000000"/>
                </a:solidFill>
                <a:latin typeface="Consolas"/>
              </a:rPr>
              <a:t>(expected = </a:t>
            </a:r>
            <a:r>
              <a:rPr lang="en-US" dirty="0" err="1" smtClean="0">
                <a:solidFill>
                  <a:srgbClr val="000000"/>
                </a:solidFill>
                <a:latin typeface="Consolas"/>
              </a:rPr>
              <a:t>GpsException</a:t>
            </a:r>
            <a:r>
              <a:rPr lang="en-US" dirty="0" smtClean="0">
                <a:solidFill>
                  <a:srgbClr val="000000"/>
                </a:solidFill>
                <a:latin typeface="Consolas"/>
              </a:rPr>
              <a:t> </a:t>
            </a:r>
            <a:r>
              <a:rPr lang="en-US" dirty="0">
                <a:solidFill>
                  <a:srgbClr val="000000"/>
                </a:solidFill>
                <a:latin typeface="Consolas"/>
              </a:rPr>
              <a:t>.</a:t>
            </a:r>
            <a:r>
              <a:rPr lang="en-US" b="1" dirty="0">
                <a:solidFill>
                  <a:srgbClr val="7F0055"/>
                </a:solidFill>
                <a:latin typeface="Consolas"/>
              </a:rPr>
              <a:t>class</a:t>
            </a:r>
            <a:r>
              <a:rPr lang="en-US" b="1" dirty="0">
                <a:solidFill>
                  <a:srgbClr val="000000"/>
                </a:solidFill>
                <a:latin typeface="Consolas"/>
              </a:rPr>
              <a:t>)</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latin typeface="Consolas"/>
              </a:rPr>
              <a:t>TakeoffNotAvailableInBadGpsSignal</a:t>
            </a:r>
            <a:r>
              <a:rPr lang="en-US" b="1" dirty="0">
                <a:solidFill>
                  <a:srgbClr val="000000"/>
                </a:solidFill>
                <a:latin typeface="Consolas"/>
              </a:rPr>
              <a:t>() {</a:t>
            </a:r>
          </a:p>
          <a:p>
            <a:r>
              <a:rPr lang="en-US" dirty="0" err="1">
                <a:solidFill>
                  <a:srgbClr val="000000"/>
                </a:solidFill>
                <a:latin typeface="Consolas"/>
              </a:rPr>
              <a:t>GpsModule</a:t>
            </a:r>
            <a:r>
              <a:rPr lang="en-US" dirty="0">
                <a:solidFill>
                  <a:srgbClr val="000000"/>
                </a:solidFill>
                <a:latin typeface="Consolas"/>
              </a:rPr>
              <a:t> </a:t>
            </a:r>
            <a:r>
              <a:rPr lang="en-US" dirty="0" err="1">
                <a:solidFill>
                  <a:srgbClr val="6A3E3E"/>
                </a:solidFill>
                <a:latin typeface="Consolas"/>
              </a:rPr>
              <a:t>gps</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GpsModule</a:t>
            </a:r>
            <a:r>
              <a:rPr lang="en-US" b="1" dirty="0">
                <a:solidFill>
                  <a:srgbClr val="000000"/>
                </a:solidFill>
                <a:latin typeface="Consolas"/>
              </a:rPr>
              <a:t>();</a:t>
            </a:r>
          </a:p>
          <a:p>
            <a:r>
              <a:rPr lang="en-US" dirty="0">
                <a:solidFill>
                  <a:srgbClr val="000000"/>
                </a:solidFill>
                <a:latin typeface="Consolas"/>
              </a:rPr>
              <a:t>Compass </a:t>
            </a:r>
            <a:r>
              <a:rPr lang="en-US" dirty="0" err="1">
                <a:solidFill>
                  <a:srgbClr val="6A3E3E"/>
                </a:solidFill>
                <a:latin typeface="Consolas"/>
              </a:rPr>
              <a:t>compass</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Compass();</a:t>
            </a:r>
          </a:p>
          <a:p>
            <a:r>
              <a:rPr lang="en-US" dirty="0" err="1">
                <a:solidFill>
                  <a:srgbClr val="000000"/>
                </a:solidFill>
                <a:latin typeface="Consolas"/>
              </a:rPr>
              <a:t>FlyController</a:t>
            </a:r>
            <a:r>
              <a:rPr lang="en-US" dirty="0">
                <a:solidFill>
                  <a:srgbClr val="000000"/>
                </a:solidFill>
                <a:latin typeface="Consolas"/>
              </a:rPr>
              <a:t> </a:t>
            </a:r>
            <a:r>
              <a:rPr lang="en-US" dirty="0">
                <a:solidFill>
                  <a:srgbClr val="6A3E3E"/>
                </a:solidFill>
                <a:latin typeface="Consolas"/>
              </a:rPr>
              <a:t>controller</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FlyController</a:t>
            </a:r>
            <a:r>
              <a:rPr lang="en-US" b="1" dirty="0">
                <a:solidFill>
                  <a:srgbClr val="000000"/>
                </a:solidFill>
                <a:latin typeface="Consolas"/>
              </a:rPr>
              <a:t>();</a:t>
            </a:r>
          </a:p>
          <a:p>
            <a:r>
              <a:rPr lang="en-US" dirty="0" err="1">
                <a:solidFill>
                  <a:srgbClr val="000000"/>
                </a:solidFill>
                <a:latin typeface="Consolas"/>
              </a:rPr>
              <a:t>Quadrocopter</a:t>
            </a:r>
            <a:r>
              <a:rPr lang="en-US" dirty="0">
                <a:solidFill>
                  <a:srgbClr val="000000"/>
                </a:solidFill>
                <a:latin typeface="Consolas"/>
              </a:rPr>
              <a:t> </a:t>
            </a:r>
            <a:r>
              <a:rPr lang="en-US" dirty="0">
                <a:solidFill>
                  <a:srgbClr val="6A3E3E"/>
                </a:solidFill>
                <a:latin typeface="Consolas"/>
              </a:rPr>
              <a:t>drone</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Quadrocopter</a:t>
            </a:r>
            <a:r>
              <a:rPr lang="en-US" b="1" dirty="0">
                <a:solidFill>
                  <a:srgbClr val="000000"/>
                </a:solidFill>
                <a:latin typeface="Consolas"/>
              </a:rPr>
              <a:t>(</a:t>
            </a:r>
            <a:r>
              <a:rPr lang="en-US" b="1" dirty="0" err="1">
                <a:solidFill>
                  <a:srgbClr val="6A3E3E"/>
                </a:solidFill>
                <a:latin typeface="Consolas"/>
              </a:rPr>
              <a:t>gps</a:t>
            </a:r>
            <a:r>
              <a:rPr lang="en-US" b="1" dirty="0">
                <a:solidFill>
                  <a:srgbClr val="000000"/>
                </a:solidFill>
                <a:latin typeface="Consolas"/>
              </a:rPr>
              <a:t>, </a:t>
            </a:r>
            <a:r>
              <a:rPr lang="en-US" b="1" dirty="0">
                <a:solidFill>
                  <a:srgbClr val="6A3E3E"/>
                </a:solidFill>
                <a:latin typeface="Consolas"/>
              </a:rPr>
              <a:t>compass</a:t>
            </a:r>
            <a:r>
              <a:rPr lang="en-US" b="1" dirty="0">
                <a:solidFill>
                  <a:srgbClr val="000000"/>
                </a:solidFill>
                <a:latin typeface="Consolas"/>
              </a:rPr>
              <a:t>, </a:t>
            </a:r>
            <a:r>
              <a:rPr lang="en-US" b="1" dirty="0">
                <a:solidFill>
                  <a:srgbClr val="6A3E3E"/>
                </a:solidFill>
                <a:latin typeface="Consolas"/>
              </a:rPr>
              <a:t>controller</a:t>
            </a:r>
            <a:r>
              <a:rPr lang="en-US" b="1" dirty="0">
                <a:solidFill>
                  <a:srgbClr val="000000"/>
                </a:solidFill>
                <a:latin typeface="Consolas"/>
              </a:rPr>
              <a:t>);</a:t>
            </a:r>
          </a:p>
          <a:p>
            <a:r>
              <a:rPr lang="en-US" dirty="0" err="1">
                <a:solidFill>
                  <a:srgbClr val="6A3E3E"/>
                </a:solidFill>
                <a:highlight>
                  <a:srgbClr val="E8F2FE"/>
                </a:highlight>
                <a:latin typeface="Consolas"/>
              </a:rPr>
              <a:t>drone</a:t>
            </a:r>
            <a:r>
              <a:rPr lang="en-US" dirty="0" err="1">
                <a:solidFill>
                  <a:srgbClr val="000000"/>
                </a:solidFill>
                <a:highlight>
                  <a:srgbClr val="E8F2FE"/>
                </a:highlight>
                <a:latin typeface="Consolas"/>
              </a:rPr>
              <a:t>.TakeOff</a:t>
            </a:r>
            <a:r>
              <a:rPr lang="en-US" dirty="0">
                <a:solidFill>
                  <a:srgbClr val="000000"/>
                </a:solidFill>
                <a:highlight>
                  <a:srgbClr val="E8F2FE"/>
                </a:highlight>
                <a:latin typeface="Consolas"/>
              </a:rPr>
              <a:t>();</a:t>
            </a:r>
            <a:endParaRPr lang="ru-RU" dirty="0">
              <a:latin typeface="Consolas"/>
            </a:endParaRPr>
          </a:p>
          <a:p>
            <a:r>
              <a:rPr lang="ru-RU" dirty="0">
                <a:solidFill>
                  <a:srgbClr val="000000"/>
                </a:solidFill>
                <a:latin typeface="Consolas"/>
              </a:rPr>
              <a:t>}</a:t>
            </a:r>
          </a:p>
          <a:p>
            <a:endParaRPr lang="ru-RU" dirty="0">
              <a:latin typeface="Consolas"/>
            </a:endParaRPr>
          </a:p>
          <a:p>
            <a:r>
              <a:rPr lang="ru-RU" dirty="0">
                <a:solidFill>
                  <a:srgbClr val="000000"/>
                </a:solidFill>
                <a:latin typeface="Consolas"/>
              </a:rPr>
              <a:t>}</a:t>
            </a:r>
          </a:p>
        </p:txBody>
      </p:sp>
    </p:spTree>
    <p:extLst>
      <p:ext uri="{BB962C8B-B14F-4D97-AF65-F5344CB8AC3E}">
        <p14:creationId xmlns:p14="http://schemas.microsoft.com/office/powerpoint/2010/main" val="336787446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a:solidFill>
                  <a:schemeClr val="tx1"/>
                </a:solidFill>
              </a:rPr>
              <a:t>Techniques for development of Application Programming Interface</a:t>
            </a:r>
          </a:p>
        </p:txBody>
      </p:sp>
      <p:sp>
        <p:nvSpPr>
          <p:cNvPr id="3" name="Объект 2"/>
          <p:cNvSpPr>
            <a:spLocks noGrp="1"/>
          </p:cNvSpPr>
          <p:nvPr>
            <p:ph sz="quarter" idx="11"/>
          </p:nvPr>
        </p:nvSpPr>
        <p:spPr>
          <a:xfrm>
            <a:off x="286941" y="1460440"/>
            <a:ext cx="8593931" cy="3238169"/>
          </a:xfrm>
        </p:spPr>
        <p:txBody>
          <a:bodyPr>
            <a:normAutofit/>
          </a:bodyPr>
          <a:lstStyle/>
          <a:p>
            <a:pPr marL="270000" lvl="1">
              <a:buClr>
                <a:srgbClr val="EB571C"/>
              </a:buClr>
            </a:pPr>
            <a:r>
              <a:rPr lang="en-US" dirty="0" smtClean="0"/>
              <a:t>Write the test  </a:t>
            </a:r>
            <a:r>
              <a:rPr lang="en-US" dirty="0"/>
              <a:t>“</a:t>
            </a:r>
            <a:r>
              <a:rPr lang="en-US" dirty="0" err="1" smtClean="0"/>
              <a:t>TakeoffNotAvailabeIfCompassNotCalbration</a:t>
            </a:r>
            <a:r>
              <a:rPr lang="en-US" dirty="0" smtClean="0"/>
              <a:t>”. </a:t>
            </a:r>
            <a:r>
              <a:rPr lang="en-US" dirty="0"/>
              <a:t>We need to </a:t>
            </a:r>
            <a:r>
              <a:rPr lang="en-US" dirty="0" smtClean="0"/>
              <a:t>compass calibration and turn the motors on to maximum power, </a:t>
            </a:r>
            <a:r>
              <a:rPr lang="en-US" dirty="0"/>
              <a:t>if </a:t>
            </a:r>
            <a:r>
              <a:rPr lang="en-US" dirty="0" smtClean="0"/>
              <a:t>compass work correctly</a:t>
            </a:r>
            <a:endParaRPr lang="en-US" dirty="0"/>
          </a:p>
          <a:p>
            <a:pPr marL="270000" lvl="1">
              <a:buClr>
                <a:srgbClr val="EB571C"/>
              </a:buClr>
            </a:pPr>
            <a:r>
              <a:rPr lang="en-US" dirty="0" smtClean="0"/>
              <a:t>You need answer for following questions:</a:t>
            </a:r>
            <a:endParaRPr lang="ru-RU" dirty="0" smtClean="0"/>
          </a:p>
          <a:p>
            <a:pPr marL="612900" lvl="2">
              <a:buClr>
                <a:srgbClr val="EB571C"/>
              </a:buClr>
            </a:pPr>
            <a:r>
              <a:rPr lang="en-US" dirty="0" smtClean="0"/>
              <a:t>What exception will throw if compass not calibration?</a:t>
            </a:r>
          </a:p>
          <a:p>
            <a:pPr marL="612900" lvl="2">
              <a:buClr>
                <a:srgbClr val="EB571C"/>
              </a:buClr>
            </a:pPr>
            <a:endParaRPr lang="en-US" dirty="0" smtClean="0"/>
          </a:p>
          <a:p>
            <a:pPr marL="612900" lvl="2">
              <a:buClr>
                <a:srgbClr val="EB571C"/>
              </a:buClr>
            </a:pPr>
            <a:endParaRPr lang="en-US" dirty="0" smtClean="0"/>
          </a:p>
          <a:p>
            <a:pPr marL="612900" lvl="2">
              <a:buClr>
                <a:srgbClr val="EB571C"/>
              </a:buClr>
            </a:pPr>
            <a:endParaRPr lang="en-US" dirty="0"/>
          </a:p>
        </p:txBody>
      </p:sp>
    </p:spTree>
    <p:extLst>
      <p:ext uri="{BB962C8B-B14F-4D97-AF65-F5344CB8AC3E}">
        <p14:creationId xmlns:p14="http://schemas.microsoft.com/office/powerpoint/2010/main" val="372745945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a:solidFill>
                  <a:schemeClr val="tx1"/>
                </a:solidFill>
              </a:rPr>
              <a:t>Techniques for development of Application Programming Interface</a:t>
            </a:r>
          </a:p>
        </p:txBody>
      </p:sp>
      <p:sp>
        <p:nvSpPr>
          <p:cNvPr id="7" name="Прямоугольник 6"/>
          <p:cNvSpPr/>
          <p:nvPr/>
        </p:nvSpPr>
        <p:spPr>
          <a:xfrm>
            <a:off x="1202788" y="1440354"/>
            <a:ext cx="6239022" cy="2677656"/>
          </a:xfrm>
          <a:prstGeom prst="rect">
            <a:avLst/>
          </a:prstGeom>
        </p:spPr>
        <p:txBody>
          <a:bodyPr wrap="square">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highlight>
                  <a:srgbClr val="D4D4D4"/>
                </a:highlight>
                <a:latin typeface="Consolas"/>
              </a:rPr>
              <a:t>CompassException</a:t>
            </a:r>
            <a:r>
              <a:rPr lang="en-US" b="1" dirty="0">
                <a:solidFill>
                  <a:srgbClr val="000000"/>
                </a:solidFill>
                <a:highlight>
                  <a:srgbClr val="D4D4D4"/>
                </a:highlight>
                <a:latin typeface="Consolas"/>
              </a:rPr>
              <a:t> </a:t>
            </a:r>
            <a:r>
              <a:rPr lang="en-US" b="1" dirty="0">
                <a:solidFill>
                  <a:srgbClr val="7F0055"/>
                </a:solidFill>
                <a:highlight>
                  <a:srgbClr val="D4D4D4"/>
                </a:highlight>
                <a:latin typeface="Consolas"/>
              </a:rPr>
              <a:t>extends</a:t>
            </a:r>
            <a:r>
              <a:rPr lang="en-US" b="1" dirty="0">
                <a:solidFill>
                  <a:srgbClr val="000000"/>
                </a:solidFill>
                <a:highlight>
                  <a:srgbClr val="D4D4D4"/>
                </a:highlight>
                <a:latin typeface="Consolas"/>
              </a:rPr>
              <a:t> </a:t>
            </a:r>
            <a:r>
              <a:rPr lang="en-US" b="1" dirty="0" err="1" smtClean="0">
                <a:solidFill>
                  <a:srgbClr val="000000"/>
                </a:solidFill>
                <a:highlight>
                  <a:srgbClr val="D4D4D4"/>
                </a:highlight>
                <a:latin typeface="Consolas"/>
              </a:rPr>
              <a:t>DroneException</a:t>
            </a:r>
            <a:r>
              <a:rPr lang="en-US" b="1" dirty="0" smtClean="0">
                <a:solidFill>
                  <a:srgbClr val="000000"/>
                </a:solidFill>
                <a:highlight>
                  <a:srgbClr val="D4D4D4"/>
                </a:highlight>
                <a:latin typeface="Consolas"/>
              </a:rPr>
              <a:t> </a:t>
            </a:r>
            <a:r>
              <a:rPr lang="en-US" b="1" dirty="0">
                <a:solidFill>
                  <a:srgbClr val="000000"/>
                </a:solidFill>
                <a:highlight>
                  <a:srgbClr val="D4D4D4"/>
                </a:highlight>
                <a:latin typeface="Consolas"/>
              </a:rPr>
              <a:t>{</a:t>
            </a:r>
          </a:p>
          <a:p>
            <a:endParaRPr lang="ru-RU" dirty="0">
              <a:latin typeface="Consolas"/>
            </a:endParaRPr>
          </a:p>
          <a:p>
            <a:r>
              <a:rPr lang="ru-RU" dirty="0">
                <a:solidFill>
                  <a:srgbClr val="000000"/>
                </a:solidFill>
                <a:latin typeface="Consolas"/>
              </a:rPr>
              <a:t>}</a:t>
            </a:r>
          </a:p>
          <a:p>
            <a:r>
              <a:rPr lang="en-US" dirty="0" smtClean="0">
                <a:solidFill>
                  <a:srgbClr val="646464"/>
                </a:solidFill>
                <a:latin typeface="Consolas"/>
              </a:rPr>
              <a:t>@</a:t>
            </a:r>
            <a:r>
              <a:rPr lang="en-US" dirty="0">
                <a:solidFill>
                  <a:srgbClr val="646464"/>
                </a:solidFill>
                <a:latin typeface="Consolas"/>
              </a:rPr>
              <a:t>Test</a:t>
            </a:r>
            <a:r>
              <a:rPr lang="en-US" dirty="0">
                <a:solidFill>
                  <a:srgbClr val="000000"/>
                </a:solidFill>
                <a:latin typeface="Consolas"/>
              </a:rPr>
              <a:t>(expected = </a:t>
            </a:r>
            <a:r>
              <a:rPr lang="en-US" dirty="0" err="1">
                <a:solidFill>
                  <a:srgbClr val="000000"/>
                </a:solidFill>
                <a:latin typeface="Consolas"/>
              </a:rPr>
              <a:t>CompassException.</a:t>
            </a:r>
            <a:r>
              <a:rPr lang="en-US" b="1" dirty="0" err="1">
                <a:solidFill>
                  <a:srgbClr val="7F0055"/>
                </a:solidFill>
                <a:latin typeface="Consolas"/>
              </a:rPr>
              <a:t>class</a:t>
            </a:r>
            <a:r>
              <a:rPr lang="en-US" b="1" dirty="0">
                <a:solidFill>
                  <a:srgbClr val="000000"/>
                </a:solidFill>
                <a:latin typeface="Consolas"/>
              </a:rPr>
              <a:t>)</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latin typeface="Consolas"/>
              </a:rPr>
              <a:t>TakeoffNotAvailabeIfCompassNotCalbration</a:t>
            </a:r>
            <a:r>
              <a:rPr lang="en-US" b="1" dirty="0">
                <a:solidFill>
                  <a:srgbClr val="000000"/>
                </a:solidFill>
                <a:latin typeface="Consolas"/>
              </a:rPr>
              <a:t>() {</a:t>
            </a:r>
          </a:p>
          <a:p>
            <a:r>
              <a:rPr lang="en-US" dirty="0" err="1">
                <a:solidFill>
                  <a:srgbClr val="000000"/>
                </a:solidFill>
                <a:latin typeface="Consolas"/>
              </a:rPr>
              <a:t>GpsModule</a:t>
            </a:r>
            <a:r>
              <a:rPr lang="en-US" dirty="0">
                <a:solidFill>
                  <a:srgbClr val="000000"/>
                </a:solidFill>
                <a:latin typeface="Consolas"/>
              </a:rPr>
              <a:t> </a:t>
            </a:r>
            <a:r>
              <a:rPr lang="en-US" dirty="0" err="1">
                <a:solidFill>
                  <a:srgbClr val="6A3E3E"/>
                </a:solidFill>
                <a:latin typeface="Consolas"/>
              </a:rPr>
              <a:t>gps</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GpsModule</a:t>
            </a:r>
            <a:r>
              <a:rPr lang="en-US" b="1" dirty="0">
                <a:solidFill>
                  <a:srgbClr val="000000"/>
                </a:solidFill>
                <a:latin typeface="Consolas"/>
              </a:rPr>
              <a:t>();</a:t>
            </a:r>
          </a:p>
          <a:p>
            <a:r>
              <a:rPr lang="en-US" dirty="0">
                <a:solidFill>
                  <a:srgbClr val="000000"/>
                </a:solidFill>
                <a:latin typeface="Consolas"/>
              </a:rPr>
              <a:t>Compass </a:t>
            </a:r>
            <a:r>
              <a:rPr lang="en-US" dirty="0" err="1">
                <a:solidFill>
                  <a:srgbClr val="6A3E3E"/>
                </a:solidFill>
                <a:latin typeface="Consolas"/>
              </a:rPr>
              <a:t>compass</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Compass();</a:t>
            </a:r>
          </a:p>
          <a:p>
            <a:r>
              <a:rPr lang="en-US" dirty="0" err="1">
                <a:solidFill>
                  <a:srgbClr val="000000"/>
                </a:solidFill>
                <a:latin typeface="Consolas"/>
              </a:rPr>
              <a:t>FlyController</a:t>
            </a:r>
            <a:r>
              <a:rPr lang="en-US" dirty="0">
                <a:solidFill>
                  <a:srgbClr val="000000"/>
                </a:solidFill>
                <a:latin typeface="Consolas"/>
              </a:rPr>
              <a:t> </a:t>
            </a:r>
            <a:r>
              <a:rPr lang="en-US" dirty="0">
                <a:solidFill>
                  <a:srgbClr val="6A3E3E"/>
                </a:solidFill>
                <a:latin typeface="Consolas"/>
              </a:rPr>
              <a:t>controller</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FlyController</a:t>
            </a:r>
            <a:r>
              <a:rPr lang="en-US" b="1" dirty="0">
                <a:solidFill>
                  <a:srgbClr val="000000"/>
                </a:solidFill>
                <a:latin typeface="Consolas"/>
              </a:rPr>
              <a:t>();</a:t>
            </a:r>
          </a:p>
          <a:p>
            <a:r>
              <a:rPr lang="en-US" dirty="0" err="1">
                <a:solidFill>
                  <a:srgbClr val="000000"/>
                </a:solidFill>
                <a:latin typeface="Consolas"/>
              </a:rPr>
              <a:t>Quadrocopter</a:t>
            </a:r>
            <a:r>
              <a:rPr lang="en-US" dirty="0">
                <a:solidFill>
                  <a:srgbClr val="000000"/>
                </a:solidFill>
                <a:latin typeface="Consolas"/>
              </a:rPr>
              <a:t> </a:t>
            </a:r>
            <a:r>
              <a:rPr lang="en-US" dirty="0">
                <a:solidFill>
                  <a:srgbClr val="6A3E3E"/>
                </a:solidFill>
                <a:highlight>
                  <a:srgbClr val="F0D8A8"/>
                </a:highlight>
                <a:latin typeface="Consolas"/>
              </a:rPr>
              <a:t>drone</a:t>
            </a:r>
            <a:r>
              <a:rPr lang="en-US" dirty="0">
                <a:solidFill>
                  <a:srgbClr val="000000"/>
                </a:solidFill>
                <a:highlight>
                  <a:srgbClr val="F0D8A8"/>
                </a:highlight>
                <a:latin typeface="Consolas"/>
              </a:rPr>
              <a:t> = </a:t>
            </a:r>
            <a:r>
              <a:rPr lang="en-US" b="1" dirty="0">
                <a:solidFill>
                  <a:srgbClr val="7F0055"/>
                </a:solidFill>
                <a:highlight>
                  <a:srgbClr val="F0D8A8"/>
                </a:highlight>
                <a:latin typeface="Consolas"/>
              </a:rPr>
              <a:t>new</a:t>
            </a:r>
            <a:r>
              <a:rPr lang="en-US" b="1" dirty="0">
                <a:solidFill>
                  <a:srgbClr val="000000"/>
                </a:solidFill>
                <a:highlight>
                  <a:srgbClr val="F0D8A8"/>
                </a:highlight>
                <a:latin typeface="Consolas"/>
              </a:rPr>
              <a:t> </a:t>
            </a:r>
            <a:r>
              <a:rPr lang="en-US" b="1" dirty="0" err="1">
                <a:solidFill>
                  <a:srgbClr val="000000"/>
                </a:solidFill>
                <a:highlight>
                  <a:srgbClr val="F0D8A8"/>
                </a:highlight>
                <a:latin typeface="Consolas"/>
              </a:rPr>
              <a:t>Quadrocopter</a:t>
            </a:r>
            <a:r>
              <a:rPr lang="en-US" b="1" dirty="0">
                <a:solidFill>
                  <a:srgbClr val="000000"/>
                </a:solidFill>
                <a:highlight>
                  <a:srgbClr val="F0D8A8"/>
                </a:highlight>
                <a:latin typeface="Consolas"/>
              </a:rPr>
              <a:t>(</a:t>
            </a:r>
            <a:r>
              <a:rPr lang="en-US" b="1" dirty="0" err="1">
                <a:solidFill>
                  <a:srgbClr val="6A3E3E"/>
                </a:solidFill>
                <a:highlight>
                  <a:srgbClr val="F0D8A8"/>
                </a:highlight>
                <a:latin typeface="Consolas"/>
              </a:rPr>
              <a:t>gps</a:t>
            </a:r>
            <a:r>
              <a:rPr lang="en-US" b="1" dirty="0">
                <a:solidFill>
                  <a:srgbClr val="000000"/>
                </a:solidFill>
                <a:highlight>
                  <a:srgbClr val="F0D8A8"/>
                </a:highlight>
                <a:latin typeface="Consolas"/>
              </a:rPr>
              <a:t>, </a:t>
            </a:r>
            <a:r>
              <a:rPr lang="en-US" b="1" dirty="0">
                <a:solidFill>
                  <a:srgbClr val="6A3E3E"/>
                </a:solidFill>
                <a:highlight>
                  <a:srgbClr val="F0D8A8"/>
                </a:highlight>
                <a:latin typeface="Consolas"/>
              </a:rPr>
              <a:t>compass</a:t>
            </a:r>
            <a:r>
              <a:rPr lang="en-US" b="1" dirty="0">
                <a:solidFill>
                  <a:srgbClr val="000000"/>
                </a:solidFill>
                <a:highlight>
                  <a:srgbClr val="F0D8A8"/>
                </a:highlight>
                <a:latin typeface="Consolas"/>
              </a:rPr>
              <a:t>, </a:t>
            </a:r>
            <a:r>
              <a:rPr lang="en-US" b="1" dirty="0">
                <a:solidFill>
                  <a:srgbClr val="6A3E3E"/>
                </a:solidFill>
                <a:highlight>
                  <a:srgbClr val="F0D8A8"/>
                </a:highlight>
                <a:latin typeface="Consolas"/>
              </a:rPr>
              <a:t>controller</a:t>
            </a:r>
            <a:r>
              <a:rPr lang="en-US" b="1" dirty="0">
                <a:solidFill>
                  <a:srgbClr val="000000"/>
                </a:solidFill>
                <a:highlight>
                  <a:srgbClr val="F0D8A8"/>
                </a:highlight>
                <a:latin typeface="Consolas"/>
              </a:rPr>
              <a:t>);</a:t>
            </a:r>
          </a:p>
          <a:p>
            <a:r>
              <a:rPr lang="en-US" dirty="0" err="1">
                <a:solidFill>
                  <a:srgbClr val="6A3E3E"/>
                </a:solidFill>
                <a:highlight>
                  <a:srgbClr val="D4D4D4"/>
                </a:highlight>
                <a:latin typeface="Consolas"/>
              </a:rPr>
              <a:t>drone</a:t>
            </a:r>
            <a:r>
              <a:rPr lang="en-US" dirty="0" err="1">
                <a:solidFill>
                  <a:srgbClr val="000000"/>
                </a:solidFill>
                <a:highlight>
                  <a:srgbClr val="D4D4D4"/>
                </a:highlight>
                <a:latin typeface="Consolas"/>
              </a:rPr>
              <a:t>.TakeOff</a:t>
            </a:r>
            <a:r>
              <a:rPr lang="en-US" dirty="0">
                <a:solidFill>
                  <a:srgbClr val="000000"/>
                </a:solidFill>
                <a:highlight>
                  <a:srgbClr val="D4D4D4"/>
                </a:highlight>
                <a:latin typeface="Consolas"/>
              </a:rPr>
              <a:t>();</a:t>
            </a:r>
          </a:p>
          <a:p>
            <a:r>
              <a:rPr lang="ru-RU" dirty="0">
                <a:solidFill>
                  <a:srgbClr val="000000"/>
                </a:solidFill>
                <a:latin typeface="Consolas"/>
              </a:rPr>
              <a:t>}</a:t>
            </a:r>
          </a:p>
        </p:txBody>
      </p:sp>
    </p:spTree>
    <p:extLst>
      <p:ext uri="{BB962C8B-B14F-4D97-AF65-F5344CB8AC3E}">
        <p14:creationId xmlns:p14="http://schemas.microsoft.com/office/powerpoint/2010/main" val="1538326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p:txBody>
          <a:bodyPr>
            <a:normAutofit lnSpcReduction="10000"/>
          </a:bodyPr>
          <a:lstStyle/>
          <a:p>
            <a:r>
              <a:rPr lang="en-US" dirty="0" smtClean="0"/>
              <a:t>The History of testing:</a:t>
            </a:r>
          </a:p>
          <a:p>
            <a:pPr lvl="1"/>
            <a:r>
              <a:rPr lang="en-US" dirty="0"/>
              <a:t>In In the 50's there were testers. They tested systems before production</a:t>
            </a:r>
            <a:endParaRPr lang="ru-RU" dirty="0" smtClean="0"/>
          </a:p>
          <a:p>
            <a:pPr lvl="1"/>
            <a:r>
              <a:rPr lang="en-US" dirty="0"/>
              <a:t>In the 70’s the science of software engineering earnestly began. At this time, </a:t>
            </a:r>
            <a:r>
              <a:rPr lang="en-US" dirty="0" err="1"/>
              <a:t>Glenford</a:t>
            </a:r>
            <a:r>
              <a:rPr lang="en-US" dirty="0"/>
              <a:t> </a:t>
            </a:r>
            <a:r>
              <a:rPr lang="en-US" dirty="0" err="1"/>
              <a:t>Maer</a:t>
            </a:r>
            <a:r>
              <a:rPr lang="en-US" dirty="0"/>
              <a:t> gave a definition of testing that is considered a “classic” to this </a:t>
            </a:r>
            <a:r>
              <a:rPr lang="en-US" dirty="0" smtClean="0"/>
              <a:t>day</a:t>
            </a:r>
          </a:p>
          <a:p>
            <a:pPr lvl="1"/>
            <a:r>
              <a:rPr lang="en-US" dirty="0" smtClean="0"/>
              <a:t>In </a:t>
            </a:r>
            <a:r>
              <a:rPr lang="en-US" dirty="0"/>
              <a:t>the early 90's </a:t>
            </a:r>
            <a:r>
              <a:rPr lang="en-US" dirty="0" smtClean="0"/>
              <a:t> </a:t>
            </a:r>
            <a:r>
              <a:rPr lang="en-US" dirty="0"/>
              <a:t>the arrival of the toolkit for software </a:t>
            </a:r>
            <a:r>
              <a:rPr lang="en-US" dirty="0" smtClean="0"/>
              <a:t>testing</a:t>
            </a:r>
          </a:p>
          <a:p>
            <a:pPr lvl="1"/>
            <a:r>
              <a:rPr lang="en-US" dirty="0" smtClean="0"/>
              <a:t>Mass </a:t>
            </a:r>
            <a:r>
              <a:rPr lang="en-US" dirty="0"/>
              <a:t>interest in testing due to Y2K problem</a:t>
            </a:r>
          </a:p>
        </p:txBody>
      </p:sp>
    </p:spTree>
    <p:extLst>
      <p:ext uri="{BB962C8B-B14F-4D97-AF65-F5344CB8AC3E}">
        <p14:creationId xmlns:p14="http://schemas.microsoft.com/office/powerpoint/2010/main" val="1959707825"/>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a:solidFill>
                  <a:schemeClr val="tx1"/>
                </a:solidFill>
              </a:rPr>
              <a:t>Techniques for development of Application Programming Interface</a:t>
            </a:r>
          </a:p>
        </p:txBody>
      </p:sp>
      <p:sp>
        <p:nvSpPr>
          <p:cNvPr id="3" name="Объект 2"/>
          <p:cNvSpPr>
            <a:spLocks noGrp="1"/>
          </p:cNvSpPr>
          <p:nvPr>
            <p:ph sz="quarter" idx="11"/>
          </p:nvPr>
        </p:nvSpPr>
        <p:spPr>
          <a:xfrm>
            <a:off x="286941" y="1460440"/>
            <a:ext cx="8593931" cy="3238169"/>
          </a:xfrm>
        </p:spPr>
        <p:txBody>
          <a:bodyPr>
            <a:normAutofit/>
          </a:bodyPr>
          <a:lstStyle/>
          <a:p>
            <a:pPr marL="270000" lvl="1">
              <a:buClr>
                <a:srgbClr val="EB571C"/>
              </a:buClr>
            </a:pPr>
            <a:r>
              <a:rPr lang="en-US" dirty="0" smtClean="0"/>
              <a:t>The class </a:t>
            </a:r>
            <a:r>
              <a:rPr lang="en-US" dirty="0" err="1" smtClean="0"/>
              <a:t>AutopilotTestCase</a:t>
            </a:r>
            <a:r>
              <a:rPr lang="en-US" dirty="0" smtClean="0"/>
              <a:t> need</a:t>
            </a:r>
            <a:r>
              <a:rPr lang="en-US" dirty="0"/>
              <a:t>s</a:t>
            </a:r>
            <a:r>
              <a:rPr lang="en-US" dirty="0" smtClean="0"/>
              <a:t> to refactor:</a:t>
            </a:r>
          </a:p>
          <a:p>
            <a:pPr marL="612900" lvl="2">
              <a:buClr>
                <a:srgbClr val="EB571C"/>
              </a:buClr>
            </a:pPr>
            <a:r>
              <a:rPr lang="en-US" dirty="0" smtClean="0"/>
              <a:t>Duplicate code</a:t>
            </a:r>
          </a:p>
          <a:p>
            <a:pPr marL="612900" lvl="2">
              <a:buClr>
                <a:srgbClr val="EB571C"/>
              </a:buClr>
            </a:pPr>
            <a:endParaRPr lang="en-US" dirty="0" smtClean="0"/>
          </a:p>
          <a:p>
            <a:pPr marL="612900" lvl="2">
              <a:buClr>
                <a:srgbClr val="EB571C"/>
              </a:buClr>
            </a:pPr>
            <a:endParaRPr lang="en-US" dirty="0" smtClean="0"/>
          </a:p>
          <a:p>
            <a:pPr marL="612900" lvl="2">
              <a:buClr>
                <a:srgbClr val="EB571C"/>
              </a:buClr>
            </a:pPr>
            <a:endParaRPr lang="en-US" dirty="0"/>
          </a:p>
        </p:txBody>
      </p:sp>
    </p:spTree>
    <p:extLst>
      <p:ext uri="{BB962C8B-B14F-4D97-AF65-F5344CB8AC3E}">
        <p14:creationId xmlns:p14="http://schemas.microsoft.com/office/powerpoint/2010/main" val="349170537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a:solidFill>
                  <a:schemeClr val="tx1"/>
                </a:solidFill>
              </a:rPr>
              <a:t>Techniques for development of Application Programming Interface</a:t>
            </a:r>
          </a:p>
        </p:txBody>
      </p:sp>
      <p:sp>
        <p:nvSpPr>
          <p:cNvPr id="6" name="Прямоугольник 5"/>
          <p:cNvSpPr/>
          <p:nvPr/>
        </p:nvSpPr>
        <p:spPr>
          <a:xfrm>
            <a:off x="105508" y="1528344"/>
            <a:ext cx="3523956" cy="3108543"/>
          </a:xfrm>
          <a:prstGeom prst="rect">
            <a:avLst/>
          </a:prstGeom>
        </p:spPr>
        <p:txBody>
          <a:bodyPr wrap="square">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highlight>
                  <a:srgbClr val="D4D4D4"/>
                </a:highlight>
                <a:latin typeface="Consolas"/>
              </a:rPr>
              <a:t>AutopilotTestCase</a:t>
            </a:r>
            <a:r>
              <a:rPr lang="en-US" b="1" dirty="0">
                <a:solidFill>
                  <a:srgbClr val="000000"/>
                </a:solidFill>
                <a:highlight>
                  <a:srgbClr val="D4D4D4"/>
                </a:highlight>
                <a:latin typeface="Consolas"/>
              </a:rPr>
              <a:t> {</a:t>
            </a:r>
          </a:p>
          <a:p>
            <a:r>
              <a:rPr lang="en-US" b="1" dirty="0">
                <a:solidFill>
                  <a:srgbClr val="7F0055"/>
                </a:solidFill>
                <a:latin typeface="Consolas"/>
              </a:rPr>
              <a:t>private</a:t>
            </a:r>
            <a:r>
              <a:rPr lang="en-US" b="1" dirty="0">
                <a:solidFill>
                  <a:srgbClr val="000000"/>
                </a:solidFill>
                <a:latin typeface="Consolas"/>
              </a:rPr>
              <a:t> </a:t>
            </a:r>
            <a:r>
              <a:rPr lang="en-US" b="1" dirty="0" err="1">
                <a:solidFill>
                  <a:srgbClr val="000000"/>
                </a:solidFill>
                <a:latin typeface="Consolas"/>
              </a:rPr>
              <a:t>GpsModule</a:t>
            </a:r>
            <a:r>
              <a:rPr lang="en-US" b="1" dirty="0">
                <a:solidFill>
                  <a:srgbClr val="000000"/>
                </a:solidFill>
                <a:latin typeface="Consolas"/>
              </a:rPr>
              <a:t> </a:t>
            </a:r>
            <a:r>
              <a:rPr lang="en-US" b="1" dirty="0" err="1">
                <a:solidFill>
                  <a:srgbClr val="0000C0"/>
                </a:solidFill>
                <a:latin typeface="Consolas"/>
              </a:rPr>
              <a:t>gps</a:t>
            </a:r>
            <a:r>
              <a:rPr lang="en-US" b="1" dirty="0">
                <a:solidFill>
                  <a:srgbClr val="000000"/>
                </a:solidFill>
                <a:latin typeface="Consolas"/>
              </a:rPr>
              <a:t>;</a:t>
            </a:r>
          </a:p>
          <a:p>
            <a:r>
              <a:rPr lang="en-US" b="1" dirty="0">
                <a:solidFill>
                  <a:srgbClr val="7F0055"/>
                </a:solidFill>
                <a:latin typeface="Consolas"/>
              </a:rPr>
              <a:t>private</a:t>
            </a:r>
            <a:r>
              <a:rPr lang="en-US" b="1" dirty="0">
                <a:solidFill>
                  <a:srgbClr val="000000"/>
                </a:solidFill>
                <a:latin typeface="Consolas"/>
              </a:rPr>
              <a:t> Compass </a:t>
            </a:r>
            <a:r>
              <a:rPr lang="en-US" b="1" dirty="0" err="1">
                <a:solidFill>
                  <a:srgbClr val="0000C0"/>
                </a:solidFill>
                <a:latin typeface="Consolas"/>
              </a:rPr>
              <a:t>compass</a:t>
            </a:r>
            <a:r>
              <a:rPr lang="en-US" b="1" dirty="0">
                <a:solidFill>
                  <a:srgbClr val="000000"/>
                </a:solidFill>
                <a:latin typeface="Consolas"/>
              </a:rPr>
              <a:t>;</a:t>
            </a:r>
          </a:p>
          <a:p>
            <a:r>
              <a:rPr lang="en-US" b="1" dirty="0">
                <a:solidFill>
                  <a:srgbClr val="7F0055"/>
                </a:solidFill>
                <a:latin typeface="Consolas"/>
              </a:rPr>
              <a:t>private</a:t>
            </a:r>
            <a:r>
              <a:rPr lang="en-US" b="1" dirty="0">
                <a:solidFill>
                  <a:srgbClr val="000000"/>
                </a:solidFill>
                <a:latin typeface="Consolas"/>
              </a:rPr>
              <a:t> </a:t>
            </a:r>
            <a:r>
              <a:rPr lang="en-US" b="1" dirty="0" err="1">
                <a:solidFill>
                  <a:srgbClr val="000000"/>
                </a:solidFill>
                <a:latin typeface="Consolas"/>
              </a:rPr>
              <a:t>FlyController</a:t>
            </a:r>
            <a:r>
              <a:rPr lang="en-US" b="1" dirty="0">
                <a:solidFill>
                  <a:srgbClr val="000000"/>
                </a:solidFill>
                <a:latin typeface="Consolas"/>
              </a:rPr>
              <a:t> </a:t>
            </a:r>
            <a:r>
              <a:rPr lang="en-US" b="1" dirty="0">
                <a:solidFill>
                  <a:srgbClr val="0000C0"/>
                </a:solidFill>
                <a:latin typeface="Consolas"/>
              </a:rPr>
              <a:t>controller</a:t>
            </a:r>
            <a:r>
              <a:rPr lang="en-US" b="1" dirty="0">
                <a:solidFill>
                  <a:srgbClr val="000000"/>
                </a:solidFill>
                <a:latin typeface="Consolas"/>
              </a:rPr>
              <a:t>;</a:t>
            </a:r>
          </a:p>
          <a:p>
            <a:endParaRPr lang="ru-RU" dirty="0">
              <a:latin typeface="Consolas"/>
            </a:endParaRPr>
          </a:p>
          <a:p>
            <a:r>
              <a:rPr lang="en-US" dirty="0" smtClean="0">
                <a:solidFill>
                  <a:srgbClr val="646464"/>
                </a:solidFill>
                <a:latin typeface="Consolas"/>
              </a:rPr>
              <a:t> @</a:t>
            </a:r>
            <a:r>
              <a:rPr lang="en-US" dirty="0">
                <a:solidFill>
                  <a:srgbClr val="646464"/>
                </a:solidFill>
                <a:latin typeface="Consolas"/>
              </a:rPr>
              <a:t>Before</a:t>
            </a:r>
          </a:p>
          <a:p>
            <a:r>
              <a:rPr lang="en-US" b="1" dirty="0" smtClean="0">
                <a:solidFill>
                  <a:srgbClr val="7F0055"/>
                </a:solidFill>
                <a:latin typeface="Consolas"/>
              </a:rPr>
              <a:t> public</a:t>
            </a:r>
            <a:r>
              <a:rPr lang="en-US" b="1" dirty="0" smtClean="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latin typeface="Consolas"/>
              </a:rPr>
              <a:t>InitTest</a:t>
            </a:r>
            <a:r>
              <a:rPr lang="en-US" b="1" dirty="0">
                <a:solidFill>
                  <a:srgbClr val="000000"/>
                </a:solidFill>
                <a:latin typeface="Consolas"/>
              </a:rPr>
              <a:t>()</a:t>
            </a:r>
          </a:p>
          <a:p>
            <a:r>
              <a:rPr lang="en-US" dirty="0" smtClean="0">
                <a:solidFill>
                  <a:srgbClr val="000000"/>
                </a:solidFill>
                <a:latin typeface="Consolas"/>
              </a:rPr>
              <a:t> </a:t>
            </a:r>
            <a:r>
              <a:rPr lang="ru-RU" dirty="0" smtClean="0">
                <a:solidFill>
                  <a:srgbClr val="000000"/>
                </a:solidFill>
                <a:latin typeface="Consolas"/>
              </a:rPr>
              <a:t>{</a:t>
            </a:r>
            <a:endParaRPr lang="ru-RU" dirty="0">
              <a:solidFill>
                <a:srgbClr val="000000"/>
              </a:solidFill>
              <a:latin typeface="Consolas"/>
            </a:endParaRPr>
          </a:p>
          <a:p>
            <a:r>
              <a:rPr lang="en-US" dirty="0">
                <a:solidFill>
                  <a:srgbClr val="000000"/>
                </a:solidFill>
                <a:latin typeface="Consolas"/>
              </a:rPr>
              <a:t> </a:t>
            </a:r>
            <a:r>
              <a:rPr lang="en-US" dirty="0" smtClean="0">
                <a:solidFill>
                  <a:srgbClr val="000000"/>
                </a:solidFill>
                <a:latin typeface="Consolas"/>
              </a:rPr>
              <a:t> </a:t>
            </a:r>
            <a:r>
              <a:rPr lang="en-US" dirty="0" err="1" smtClean="0">
                <a:solidFill>
                  <a:srgbClr val="0000C0"/>
                </a:solidFill>
                <a:latin typeface="Consolas"/>
              </a:rPr>
              <a:t>gps</a:t>
            </a:r>
            <a:r>
              <a:rPr lang="en-US" dirty="0" smtClean="0">
                <a:solidFill>
                  <a:srgbClr val="000000"/>
                </a:solidFill>
                <a:latin typeface="Consolas"/>
              </a:rPr>
              <a:t> </a:t>
            </a:r>
            <a:r>
              <a:rPr lang="en-US" dirty="0">
                <a:solidFill>
                  <a:srgbClr val="000000"/>
                </a:solidFill>
                <a:latin typeface="Consolas"/>
              </a:rPr>
              <a:t>=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GpsModule</a:t>
            </a:r>
            <a:r>
              <a:rPr lang="en-US" b="1" dirty="0">
                <a:solidFill>
                  <a:srgbClr val="000000"/>
                </a:solidFill>
                <a:latin typeface="Consolas"/>
              </a:rPr>
              <a:t>();</a:t>
            </a:r>
          </a:p>
          <a:p>
            <a:r>
              <a:rPr lang="en-US" dirty="0">
                <a:solidFill>
                  <a:srgbClr val="000000"/>
                </a:solidFill>
                <a:latin typeface="Consolas"/>
              </a:rPr>
              <a:t> </a:t>
            </a:r>
            <a:r>
              <a:rPr lang="en-US" dirty="0" smtClean="0">
                <a:solidFill>
                  <a:srgbClr val="000000"/>
                </a:solidFill>
                <a:latin typeface="Consolas"/>
              </a:rPr>
              <a:t> </a:t>
            </a:r>
            <a:r>
              <a:rPr lang="en-US" dirty="0" smtClean="0">
                <a:solidFill>
                  <a:srgbClr val="0000C0"/>
                </a:solidFill>
                <a:latin typeface="Consolas"/>
              </a:rPr>
              <a:t>compass</a:t>
            </a:r>
            <a:r>
              <a:rPr lang="en-US" dirty="0" smtClean="0">
                <a:solidFill>
                  <a:srgbClr val="000000"/>
                </a:solidFill>
                <a:latin typeface="Consolas"/>
              </a:rPr>
              <a:t> </a:t>
            </a:r>
            <a:r>
              <a:rPr lang="en-US" dirty="0">
                <a:solidFill>
                  <a:srgbClr val="000000"/>
                </a:solidFill>
                <a:latin typeface="Consolas"/>
              </a:rPr>
              <a:t>= </a:t>
            </a:r>
            <a:r>
              <a:rPr lang="en-US" b="1" dirty="0">
                <a:solidFill>
                  <a:srgbClr val="7F0055"/>
                </a:solidFill>
                <a:latin typeface="Consolas"/>
              </a:rPr>
              <a:t>new</a:t>
            </a:r>
            <a:r>
              <a:rPr lang="en-US" b="1" dirty="0">
                <a:solidFill>
                  <a:srgbClr val="000000"/>
                </a:solidFill>
                <a:latin typeface="Consolas"/>
              </a:rPr>
              <a:t> Compass();</a:t>
            </a:r>
          </a:p>
          <a:p>
            <a:r>
              <a:rPr lang="en-US" dirty="0">
                <a:solidFill>
                  <a:srgbClr val="000000"/>
                </a:solidFill>
                <a:latin typeface="Consolas"/>
              </a:rPr>
              <a:t> </a:t>
            </a:r>
            <a:r>
              <a:rPr lang="en-US" dirty="0" smtClean="0">
                <a:solidFill>
                  <a:srgbClr val="000000"/>
                </a:solidFill>
                <a:latin typeface="Consolas"/>
              </a:rPr>
              <a:t> </a:t>
            </a:r>
            <a:r>
              <a:rPr lang="en-US" dirty="0" smtClean="0">
                <a:solidFill>
                  <a:srgbClr val="0000C0"/>
                </a:solidFill>
                <a:latin typeface="Consolas"/>
              </a:rPr>
              <a:t>controller</a:t>
            </a:r>
            <a:r>
              <a:rPr lang="en-US" dirty="0" smtClean="0">
                <a:solidFill>
                  <a:srgbClr val="000000"/>
                </a:solidFill>
                <a:latin typeface="Consolas"/>
              </a:rPr>
              <a:t> </a:t>
            </a:r>
            <a:r>
              <a:rPr lang="en-US" dirty="0">
                <a:solidFill>
                  <a:srgbClr val="000000"/>
                </a:solidFill>
                <a:latin typeface="Consolas"/>
              </a:rPr>
              <a:t>=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FlyController</a:t>
            </a:r>
            <a:r>
              <a:rPr lang="en-US" b="1" dirty="0">
                <a:solidFill>
                  <a:srgbClr val="000000"/>
                </a:solidFill>
                <a:latin typeface="Consolas"/>
              </a:rPr>
              <a:t>();</a:t>
            </a:r>
          </a:p>
          <a:p>
            <a:r>
              <a:rPr lang="en-US" dirty="0" smtClean="0">
                <a:solidFill>
                  <a:srgbClr val="000000"/>
                </a:solidFill>
                <a:latin typeface="Consolas"/>
              </a:rPr>
              <a:t> </a:t>
            </a:r>
            <a:r>
              <a:rPr lang="ru-RU" dirty="0" smtClean="0">
                <a:solidFill>
                  <a:srgbClr val="000000"/>
                </a:solidFill>
                <a:latin typeface="Consolas"/>
              </a:rPr>
              <a:t>}</a:t>
            </a:r>
            <a:endParaRPr lang="en-US" dirty="0" smtClean="0">
              <a:solidFill>
                <a:srgbClr val="000000"/>
              </a:solidFill>
              <a:latin typeface="Consolas"/>
            </a:endParaRPr>
          </a:p>
          <a:p>
            <a:endParaRPr lang="en-US" dirty="0" smtClean="0">
              <a:solidFill>
                <a:srgbClr val="000000"/>
              </a:solidFill>
              <a:latin typeface="Consolas"/>
            </a:endParaRPr>
          </a:p>
        </p:txBody>
      </p:sp>
      <p:sp>
        <p:nvSpPr>
          <p:cNvPr id="7" name="Прямоугольник 6"/>
          <p:cNvSpPr/>
          <p:nvPr/>
        </p:nvSpPr>
        <p:spPr>
          <a:xfrm>
            <a:off x="3629464" y="1388626"/>
            <a:ext cx="4572000" cy="3754874"/>
          </a:xfrm>
          <a:prstGeom prst="rect">
            <a:avLst/>
          </a:prstGeom>
        </p:spPr>
        <p:txBody>
          <a:bodyPr>
            <a:spAutoFit/>
          </a:bodyPr>
          <a:lstStyle/>
          <a:p>
            <a:r>
              <a:rPr lang="en-US" dirty="0">
                <a:solidFill>
                  <a:srgbClr val="646464"/>
                </a:solidFill>
                <a:latin typeface="Consolas"/>
              </a:rPr>
              <a:t>@Test</a:t>
            </a:r>
            <a:r>
              <a:rPr lang="en-US" dirty="0">
                <a:solidFill>
                  <a:srgbClr val="000000"/>
                </a:solidFill>
                <a:latin typeface="Consolas"/>
              </a:rPr>
              <a:t>(expected = </a:t>
            </a:r>
            <a:r>
              <a:rPr lang="en-US" dirty="0" err="1">
                <a:solidFill>
                  <a:srgbClr val="000000"/>
                </a:solidFill>
                <a:latin typeface="Consolas"/>
              </a:rPr>
              <a:t>GpsException.</a:t>
            </a:r>
            <a:r>
              <a:rPr lang="en-US" b="1" dirty="0" err="1">
                <a:solidFill>
                  <a:srgbClr val="7F0055"/>
                </a:solidFill>
                <a:latin typeface="Consolas"/>
              </a:rPr>
              <a:t>class</a:t>
            </a:r>
            <a:r>
              <a:rPr lang="en-US" b="1" dirty="0">
                <a:solidFill>
                  <a:srgbClr val="000000"/>
                </a:solidFill>
                <a:latin typeface="Consolas"/>
              </a:rPr>
              <a:t>)</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latin typeface="Consolas"/>
              </a:rPr>
              <a:t>TakeoffNotAvailableInBadGpsSignal</a:t>
            </a:r>
            <a:r>
              <a:rPr lang="en-US" b="1" dirty="0">
                <a:solidFill>
                  <a:srgbClr val="000000"/>
                </a:solidFill>
                <a:latin typeface="Consolas"/>
              </a:rPr>
              <a:t>() {</a:t>
            </a:r>
          </a:p>
          <a:p>
            <a:endParaRPr lang="ru-RU" dirty="0">
              <a:latin typeface="Consolas"/>
            </a:endParaRPr>
          </a:p>
          <a:p>
            <a:r>
              <a:rPr lang="en-US" dirty="0" err="1">
                <a:solidFill>
                  <a:srgbClr val="000000"/>
                </a:solidFill>
                <a:latin typeface="Consolas"/>
              </a:rPr>
              <a:t>Quadrocopter</a:t>
            </a:r>
            <a:r>
              <a:rPr lang="en-US" dirty="0">
                <a:solidFill>
                  <a:srgbClr val="000000"/>
                </a:solidFill>
                <a:latin typeface="Consolas"/>
              </a:rPr>
              <a:t> </a:t>
            </a:r>
            <a:r>
              <a:rPr lang="en-US" dirty="0">
                <a:solidFill>
                  <a:srgbClr val="6A3E3E"/>
                </a:solidFill>
                <a:latin typeface="Consolas"/>
              </a:rPr>
              <a:t>drone</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Quadrocopter</a:t>
            </a:r>
            <a:r>
              <a:rPr lang="en-US" b="1" dirty="0">
                <a:solidFill>
                  <a:srgbClr val="000000"/>
                </a:solidFill>
                <a:latin typeface="Consolas"/>
              </a:rPr>
              <a:t>(</a:t>
            </a:r>
            <a:r>
              <a:rPr lang="en-US" b="1" dirty="0" err="1">
                <a:solidFill>
                  <a:srgbClr val="0000C0"/>
                </a:solidFill>
                <a:latin typeface="Consolas"/>
              </a:rPr>
              <a:t>gps</a:t>
            </a:r>
            <a:r>
              <a:rPr lang="en-US" b="1" dirty="0">
                <a:solidFill>
                  <a:srgbClr val="000000"/>
                </a:solidFill>
                <a:latin typeface="Consolas"/>
              </a:rPr>
              <a:t>, </a:t>
            </a:r>
            <a:r>
              <a:rPr lang="en-US" b="1" dirty="0">
                <a:solidFill>
                  <a:srgbClr val="0000C0"/>
                </a:solidFill>
                <a:latin typeface="Consolas"/>
              </a:rPr>
              <a:t>compass</a:t>
            </a:r>
            <a:r>
              <a:rPr lang="en-US" b="1" dirty="0">
                <a:solidFill>
                  <a:srgbClr val="000000"/>
                </a:solidFill>
                <a:latin typeface="Consolas"/>
              </a:rPr>
              <a:t>, </a:t>
            </a:r>
            <a:r>
              <a:rPr lang="en-US" b="1" dirty="0">
                <a:solidFill>
                  <a:srgbClr val="0000C0"/>
                </a:solidFill>
                <a:latin typeface="Consolas"/>
              </a:rPr>
              <a:t>controller</a:t>
            </a:r>
            <a:r>
              <a:rPr lang="en-US" b="1" dirty="0">
                <a:solidFill>
                  <a:srgbClr val="000000"/>
                </a:solidFill>
                <a:latin typeface="Consolas"/>
              </a:rPr>
              <a:t>);</a:t>
            </a:r>
          </a:p>
          <a:p>
            <a:r>
              <a:rPr lang="en-US" dirty="0" err="1">
                <a:solidFill>
                  <a:srgbClr val="6A3E3E"/>
                </a:solidFill>
                <a:latin typeface="Consolas"/>
              </a:rPr>
              <a:t>drone</a:t>
            </a:r>
            <a:r>
              <a:rPr lang="en-US" dirty="0" err="1">
                <a:solidFill>
                  <a:srgbClr val="000000"/>
                </a:solidFill>
                <a:latin typeface="Consolas"/>
              </a:rPr>
              <a:t>.TakeOff</a:t>
            </a:r>
            <a:r>
              <a:rPr lang="en-US" dirty="0">
                <a:solidFill>
                  <a:srgbClr val="000000"/>
                </a:solidFill>
                <a:latin typeface="Consolas"/>
              </a:rPr>
              <a:t>();</a:t>
            </a:r>
          </a:p>
          <a:p>
            <a:r>
              <a:rPr lang="ru-RU" dirty="0">
                <a:solidFill>
                  <a:srgbClr val="000000"/>
                </a:solidFill>
                <a:latin typeface="Consolas"/>
              </a:rPr>
              <a:t>}</a:t>
            </a:r>
          </a:p>
          <a:p>
            <a:endParaRPr lang="ru-RU" dirty="0">
              <a:latin typeface="Consolas"/>
            </a:endParaRPr>
          </a:p>
          <a:p>
            <a:r>
              <a:rPr lang="en-US" dirty="0">
                <a:solidFill>
                  <a:srgbClr val="646464"/>
                </a:solidFill>
                <a:latin typeface="Consolas"/>
              </a:rPr>
              <a:t>@Test</a:t>
            </a:r>
            <a:r>
              <a:rPr lang="en-US" dirty="0">
                <a:solidFill>
                  <a:srgbClr val="000000"/>
                </a:solidFill>
                <a:latin typeface="Consolas"/>
              </a:rPr>
              <a:t>(expected = </a:t>
            </a:r>
            <a:r>
              <a:rPr lang="en-US" dirty="0" err="1">
                <a:solidFill>
                  <a:srgbClr val="000000"/>
                </a:solidFill>
                <a:latin typeface="Consolas"/>
              </a:rPr>
              <a:t>CompassException.</a:t>
            </a:r>
            <a:r>
              <a:rPr lang="en-US" b="1" dirty="0" err="1">
                <a:solidFill>
                  <a:srgbClr val="7F0055"/>
                </a:solidFill>
                <a:latin typeface="Consolas"/>
              </a:rPr>
              <a:t>class</a:t>
            </a:r>
            <a:r>
              <a:rPr lang="en-US" b="1" dirty="0">
                <a:solidFill>
                  <a:srgbClr val="000000"/>
                </a:solidFill>
                <a:latin typeface="Consolas"/>
              </a:rPr>
              <a:t>)</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highlight>
                  <a:srgbClr val="D4D4D4"/>
                </a:highlight>
                <a:latin typeface="Consolas"/>
              </a:rPr>
              <a:t>TakeoffNotAvailabeIfCompassNotCalbration</a:t>
            </a:r>
            <a:r>
              <a:rPr lang="en-US" b="1" dirty="0">
                <a:solidFill>
                  <a:srgbClr val="000000"/>
                </a:solidFill>
                <a:highlight>
                  <a:srgbClr val="D4D4D4"/>
                </a:highlight>
                <a:latin typeface="Consolas"/>
              </a:rPr>
              <a:t>() {</a:t>
            </a:r>
          </a:p>
          <a:p>
            <a:r>
              <a:rPr lang="en-US" dirty="0" err="1">
                <a:solidFill>
                  <a:srgbClr val="000000"/>
                </a:solidFill>
                <a:latin typeface="Consolas"/>
              </a:rPr>
              <a:t>Quadrocopter</a:t>
            </a:r>
            <a:r>
              <a:rPr lang="en-US" dirty="0">
                <a:solidFill>
                  <a:srgbClr val="000000"/>
                </a:solidFill>
                <a:latin typeface="Consolas"/>
              </a:rPr>
              <a:t> </a:t>
            </a:r>
            <a:r>
              <a:rPr lang="en-US" dirty="0">
                <a:solidFill>
                  <a:srgbClr val="6A3E3E"/>
                </a:solidFill>
                <a:latin typeface="Consolas"/>
              </a:rPr>
              <a:t>drone</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Quadrocopter</a:t>
            </a:r>
            <a:r>
              <a:rPr lang="en-US" b="1" dirty="0">
                <a:solidFill>
                  <a:srgbClr val="000000"/>
                </a:solidFill>
                <a:latin typeface="Consolas"/>
              </a:rPr>
              <a:t>(</a:t>
            </a:r>
            <a:r>
              <a:rPr lang="en-US" b="1" dirty="0" err="1">
                <a:solidFill>
                  <a:srgbClr val="0000C0"/>
                </a:solidFill>
                <a:latin typeface="Consolas"/>
              </a:rPr>
              <a:t>gps</a:t>
            </a:r>
            <a:r>
              <a:rPr lang="en-US" b="1" dirty="0">
                <a:solidFill>
                  <a:srgbClr val="000000"/>
                </a:solidFill>
                <a:latin typeface="Consolas"/>
              </a:rPr>
              <a:t>, </a:t>
            </a:r>
            <a:r>
              <a:rPr lang="en-US" b="1" dirty="0">
                <a:solidFill>
                  <a:srgbClr val="0000C0"/>
                </a:solidFill>
                <a:latin typeface="Consolas"/>
              </a:rPr>
              <a:t>compass</a:t>
            </a:r>
            <a:r>
              <a:rPr lang="en-US" b="1" dirty="0">
                <a:solidFill>
                  <a:srgbClr val="000000"/>
                </a:solidFill>
                <a:latin typeface="Consolas"/>
              </a:rPr>
              <a:t>, </a:t>
            </a:r>
            <a:r>
              <a:rPr lang="en-US" b="1" dirty="0">
                <a:solidFill>
                  <a:srgbClr val="0000C0"/>
                </a:solidFill>
                <a:latin typeface="Consolas"/>
              </a:rPr>
              <a:t>controller</a:t>
            </a:r>
            <a:r>
              <a:rPr lang="en-US" b="1" dirty="0">
                <a:solidFill>
                  <a:srgbClr val="000000"/>
                </a:solidFill>
                <a:latin typeface="Consolas"/>
              </a:rPr>
              <a:t>);</a:t>
            </a:r>
          </a:p>
          <a:p>
            <a:r>
              <a:rPr lang="en-US" dirty="0" err="1">
                <a:solidFill>
                  <a:srgbClr val="6A3E3E"/>
                </a:solidFill>
                <a:latin typeface="Consolas"/>
              </a:rPr>
              <a:t>drone</a:t>
            </a:r>
            <a:r>
              <a:rPr lang="en-US" dirty="0" err="1">
                <a:solidFill>
                  <a:srgbClr val="000000"/>
                </a:solidFill>
                <a:latin typeface="Consolas"/>
              </a:rPr>
              <a:t>.TakeOff</a:t>
            </a:r>
            <a:r>
              <a:rPr lang="en-US" dirty="0">
                <a:solidFill>
                  <a:srgbClr val="000000"/>
                </a:solidFill>
                <a:latin typeface="Consolas"/>
              </a:rPr>
              <a:t>();</a:t>
            </a:r>
          </a:p>
          <a:p>
            <a:r>
              <a:rPr lang="ru-RU" dirty="0">
                <a:solidFill>
                  <a:srgbClr val="000000"/>
                </a:solidFill>
                <a:latin typeface="Consolas"/>
              </a:rPr>
              <a:t>}</a:t>
            </a:r>
          </a:p>
          <a:p>
            <a:r>
              <a:rPr lang="ru-RU" dirty="0" smtClean="0">
                <a:solidFill>
                  <a:srgbClr val="000000"/>
                </a:solidFill>
                <a:latin typeface="Consolas"/>
              </a:rPr>
              <a:t>}</a:t>
            </a:r>
            <a:endParaRPr lang="ru-RU" dirty="0">
              <a:solidFill>
                <a:srgbClr val="000000"/>
              </a:solidFill>
              <a:latin typeface="Consolas"/>
            </a:endParaRPr>
          </a:p>
        </p:txBody>
      </p:sp>
      <p:cxnSp>
        <p:nvCxnSpPr>
          <p:cNvPr id="9" name="Прямая соединительная линия 8"/>
          <p:cNvCxnSpPr/>
          <p:nvPr/>
        </p:nvCxnSpPr>
        <p:spPr>
          <a:xfrm>
            <a:off x="3516923" y="1528344"/>
            <a:ext cx="0" cy="3310942"/>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482369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a:solidFill>
                  <a:schemeClr val="tx1"/>
                </a:solidFill>
              </a:rPr>
              <a:t>Techniques for development of Application Programming Interface</a:t>
            </a:r>
          </a:p>
        </p:txBody>
      </p:sp>
      <p:sp>
        <p:nvSpPr>
          <p:cNvPr id="3" name="Объект 2"/>
          <p:cNvSpPr>
            <a:spLocks noGrp="1"/>
          </p:cNvSpPr>
          <p:nvPr>
            <p:ph sz="quarter" idx="11"/>
          </p:nvPr>
        </p:nvSpPr>
        <p:spPr>
          <a:xfrm>
            <a:off x="286941" y="1460440"/>
            <a:ext cx="8593931" cy="3238169"/>
          </a:xfrm>
        </p:spPr>
        <p:txBody>
          <a:bodyPr>
            <a:normAutofit/>
          </a:bodyPr>
          <a:lstStyle/>
          <a:p>
            <a:pPr marL="270000" lvl="1">
              <a:buClr>
                <a:srgbClr val="EB571C"/>
              </a:buClr>
            </a:pPr>
            <a:r>
              <a:rPr lang="en-US" dirty="0" smtClean="0"/>
              <a:t>And write the test “</a:t>
            </a:r>
            <a:r>
              <a:rPr lang="en-US" dirty="0" err="1" smtClean="0"/>
              <a:t>NormalTakeoff</a:t>
            </a:r>
            <a:r>
              <a:rPr lang="en-US" dirty="0" smtClean="0"/>
              <a:t>”. This test validate normal takeoff</a:t>
            </a:r>
          </a:p>
          <a:p>
            <a:pPr marL="612900" lvl="2">
              <a:buClr>
                <a:srgbClr val="EB571C"/>
              </a:buClr>
            </a:pPr>
            <a:r>
              <a:rPr lang="en-US" dirty="0"/>
              <a:t>What will we </a:t>
            </a:r>
            <a:r>
              <a:rPr lang="en-US" dirty="0" smtClean="0"/>
              <a:t>check in </a:t>
            </a:r>
            <a:r>
              <a:rPr lang="en-US" dirty="0"/>
              <a:t>this test</a:t>
            </a:r>
            <a:r>
              <a:rPr lang="en-US" dirty="0" smtClean="0"/>
              <a:t>? // For answer see next slide</a:t>
            </a:r>
          </a:p>
          <a:p>
            <a:pPr marL="612900" lvl="2">
              <a:buClr>
                <a:srgbClr val="EB571C"/>
              </a:buClr>
            </a:pPr>
            <a:endParaRPr lang="en-US" dirty="0" smtClean="0"/>
          </a:p>
          <a:p>
            <a:pPr marL="612900" lvl="2">
              <a:buClr>
                <a:srgbClr val="EB571C"/>
              </a:buClr>
            </a:pPr>
            <a:endParaRPr lang="en-US" dirty="0"/>
          </a:p>
        </p:txBody>
      </p:sp>
      <p:sp>
        <p:nvSpPr>
          <p:cNvPr id="4" name="Прямоугольник 3"/>
          <p:cNvSpPr/>
          <p:nvPr/>
        </p:nvSpPr>
        <p:spPr>
          <a:xfrm>
            <a:off x="2286000" y="2840676"/>
            <a:ext cx="4572000" cy="1600438"/>
          </a:xfrm>
          <a:prstGeom prst="rect">
            <a:avLst/>
          </a:prstGeom>
        </p:spPr>
        <p:txBody>
          <a:bodyPr>
            <a:spAutoFit/>
          </a:bodyPr>
          <a:lstStyle/>
          <a:p>
            <a:r>
              <a:rPr lang="en-US" dirty="0">
                <a:solidFill>
                  <a:srgbClr val="646464"/>
                </a:solidFill>
                <a:latin typeface="Consolas"/>
              </a:rPr>
              <a:t>@Test</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latin typeface="Consolas"/>
              </a:rPr>
              <a:t>NormalTakeoff</a:t>
            </a:r>
            <a:r>
              <a:rPr lang="en-US" b="1" dirty="0">
                <a:solidFill>
                  <a:srgbClr val="000000"/>
                </a:solidFill>
                <a:latin typeface="Consolas"/>
              </a:rPr>
              <a:t>() {</a:t>
            </a:r>
          </a:p>
          <a:p>
            <a:r>
              <a:rPr lang="en-US" dirty="0" err="1">
                <a:solidFill>
                  <a:srgbClr val="000000"/>
                </a:solidFill>
                <a:latin typeface="Consolas"/>
              </a:rPr>
              <a:t>Quadrocopter</a:t>
            </a:r>
            <a:r>
              <a:rPr lang="en-US" dirty="0">
                <a:solidFill>
                  <a:srgbClr val="000000"/>
                </a:solidFill>
                <a:latin typeface="Consolas"/>
              </a:rPr>
              <a:t> </a:t>
            </a:r>
            <a:r>
              <a:rPr lang="en-US" dirty="0">
                <a:solidFill>
                  <a:srgbClr val="6A3E3E"/>
                </a:solidFill>
                <a:latin typeface="Consolas"/>
              </a:rPr>
              <a:t>drone</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Quadrocopter</a:t>
            </a:r>
            <a:r>
              <a:rPr lang="en-US" b="1" dirty="0">
                <a:solidFill>
                  <a:srgbClr val="000000"/>
                </a:solidFill>
                <a:latin typeface="Consolas"/>
              </a:rPr>
              <a:t>(</a:t>
            </a:r>
            <a:r>
              <a:rPr lang="en-US" b="1" dirty="0" err="1">
                <a:solidFill>
                  <a:srgbClr val="0000C0"/>
                </a:solidFill>
                <a:latin typeface="Consolas"/>
              </a:rPr>
              <a:t>gps</a:t>
            </a:r>
            <a:r>
              <a:rPr lang="en-US" b="1" dirty="0">
                <a:solidFill>
                  <a:srgbClr val="000000"/>
                </a:solidFill>
                <a:latin typeface="Consolas"/>
              </a:rPr>
              <a:t>, </a:t>
            </a:r>
            <a:r>
              <a:rPr lang="en-US" b="1" dirty="0">
                <a:solidFill>
                  <a:srgbClr val="0000C0"/>
                </a:solidFill>
                <a:latin typeface="Consolas"/>
              </a:rPr>
              <a:t>compass</a:t>
            </a:r>
            <a:r>
              <a:rPr lang="en-US" b="1" dirty="0">
                <a:solidFill>
                  <a:srgbClr val="000000"/>
                </a:solidFill>
                <a:latin typeface="Consolas"/>
              </a:rPr>
              <a:t>, </a:t>
            </a:r>
            <a:r>
              <a:rPr lang="en-US" b="1" dirty="0">
                <a:solidFill>
                  <a:srgbClr val="0000C0"/>
                </a:solidFill>
                <a:latin typeface="Consolas"/>
              </a:rPr>
              <a:t>controller</a:t>
            </a:r>
            <a:r>
              <a:rPr lang="en-US" b="1" dirty="0">
                <a:solidFill>
                  <a:srgbClr val="000000"/>
                </a:solidFill>
                <a:latin typeface="Consolas"/>
              </a:rPr>
              <a:t>);</a:t>
            </a:r>
          </a:p>
          <a:p>
            <a:r>
              <a:rPr lang="en-US" dirty="0" err="1">
                <a:solidFill>
                  <a:srgbClr val="6A3E3E"/>
                </a:solidFill>
                <a:latin typeface="Consolas"/>
              </a:rPr>
              <a:t>drone</a:t>
            </a:r>
            <a:r>
              <a:rPr lang="en-US" dirty="0" err="1">
                <a:solidFill>
                  <a:srgbClr val="000000"/>
                </a:solidFill>
                <a:latin typeface="Consolas"/>
              </a:rPr>
              <a:t>.TakeOff</a:t>
            </a:r>
            <a:r>
              <a:rPr lang="en-US" dirty="0">
                <a:solidFill>
                  <a:srgbClr val="000000"/>
                </a:solidFill>
                <a:latin typeface="Consolas"/>
              </a:rPr>
              <a:t>();</a:t>
            </a:r>
          </a:p>
          <a:p>
            <a:r>
              <a:rPr lang="ru-RU" dirty="0">
                <a:solidFill>
                  <a:srgbClr val="3F7F5F"/>
                </a:solidFill>
                <a:latin typeface="Consolas"/>
              </a:rPr>
              <a:t>//...?....</a:t>
            </a:r>
          </a:p>
          <a:p>
            <a:r>
              <a:rPr lang="ru-RU" dirty="0">
                <a:solidFill>
                  <a:srgbClr val="000000"/>
                </a:solidFill>
                <a:latin typeface="Consolas"/>
              </a:rPr>
              <a:t>}</a:t>
            </a:r>
            <a:endParaRPr lang="ru-RU" dirty="0"/>
          </a:p>
        </p:txBody>
      </p:sp>
    </p:spTree>
    <p:extLst>
      <p:ext uri="{BB962C8B-B14F-4D97-AF65-F5344CB8AC3E}">
        <p14:creationId xmlns:p14="http://schemas.microsoft.com/office/powerpoint/2010/main" val="263390823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a:solidFill>
                  <a:schemeClr val="tx1"/>
                </a:solidFill>
              </a:rPr>
              <a:t>Techniques for development of Application Programming Interface</a:t>
            </a:r>
          </a:p>
        </p:txBody>
      </p:sp>
      <p:sp>
        <p:nvSpPr>
          <p:cNvPr id="3" name="Объект 2"/>
          <p:cNvSpPr>
            <a:spLocks noGrp="1"/>
          </p:cNvSpPr>
          <p:nvPr>
            <p:ph sz="quarter" idx="11"/>
          </p:nvPr>
        </p:nvSpPr>
        <p:spPr>
          <a:xfrm>
            <a:off x="286941" y="1460440"/>
            <a:ext cx="8593931" cy="3238169"/>
          </a:xfrm>
        </p:spPr>
        <p:txBody>
          <a:bodyPr>
            <a:normAutofit/>
          </a:bodyPr>
          <a:lstStyle/>
          <a:p>
            <a:pPr marL="270000" lvl="1">
              <a:buClr>
                <a:srgbClr val="EB571C"/>
              </a:buClr>
            </a:pPr>
            <a:r>
              <a:rPr lang="en-US" dirty="0" smtClean="0"/>
              <a:t>Can we development this application? We haven`t implemented </a:t>
            </a:r>
            <a:r>
              <a:rPr lang="en-US" dirty="0" err="1" smtClean="0"/>
              <a:t>GpsModule</a:t>
            </a:r>
            <a:r>
              <a:rPr lang="en-US" dirty="0" smtClean="0"/>
              <a:t>, Compass and </a:t>
            </a:r>
            <a:r>
              <a:rPr lang="en-US" dirty="0" err="1" smtClean="0"/>
              <a:t>FlyController</a:t>
            </a:r>
            <a:r>
              <a:rPr lang="en-US" dirty="0" smtClean="0"/>
              <a:t> classes </a:t>
            </a:r>
            <a:endParaRPr lang="en-US" dirty="0"/>
          </a:p>
          <a:p>
            <a:pPr marL="270000" lvl="1">
              <a:buClr>
                <a:srgbClr val="EB571C"/>
              </a:buClr>
            </a:pPr>
            <a:r>
              <a:rPr lang="en-US" dirty="0" smtClean="0"/>
              <a:t>“Yes” – We can use:</a:t>
            </a:r>
          </a:p>
          <a:p>
            <a:pPr marL="612900" lvl="2">
              <a:buClr>
                <a:srgbClr val="EB571C"/>
              </a:buClr>
            </a:pPr>
            <a:r>
              <a:rPr lang="en-US" dirty="0" smtClean="0"/>
              <a:t>Stub</a:t>
            </a:r>
          </a:p>
          <a:p>
            <a:pPr marL="612900" lvl="2">
              <a:buClr>
                <a:srgbClr val="EB571C"/>
              </a:buClr>
            </a:pPr>
            <a:r>
              <a:rPr lang="en-US" dirty="0" smtClean="0"/>
              <a:t>Mock</a:t>
            </a:r>
          </a:p>
        </p:txBody>
      </p:sp>
    </p:spTree>
    <p:extLst>
      <p:ext uri="{BB962C8B-B14F-4D97-AF65-F5344CB8AC3E}">
        <p14:creationId xmlns:p14="http://schemas.microsoft.com/office/powerpoint/2010/main" val="379491235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a:t>Techniques of Test-Driven Development </a:t>
            </a:r>
            <a:r>
              <a:rPr lang="en-US" dirty="0" smtClean="0"/>
              <a:t>: </a:t>
            </a:r>
            <a:r>
              <a:rPr lang="en-US" dirty="0" smtClean="0">
                <a:solidFill>
                  <a:schemeClr val="tx1"/>
                </a:solidFill>
              </a:rPr>
              <a:t>Roadmap</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The Multilayer </a:t>
            </a:r>
            <a:r>
              <a:rPr lang="en-US" dirty="0"/>
              <a:t>A</a:t>
            </a:r>
            <a:r>
              <a:rPr lang="en-US" dirty="0" smtClean="0"/>
              <a:t>rchitecture Pattern</a:t>
            </a:r>
          </a:p>
          <a:p>
            <a:r>
              <a:rPr lang="en-US" dirty="0" smtClean="0"/>
              <a:t>Techniques for development of Application Programming Interface</a:t>
            </a:r>
          </a:p>
          <a:p>
            <a:r>
              <a:rPr lang="en-US" dirty="0" smtClean="0">
                <a:solidFill>
                  <a:srgbClr val="FF0000"/>
                </a:solidFill>
              </a:rPr>
              <a:t>Testing with Stub, Fake and Mock</a:t>
            </a:r>
          </a:p>
        </p:txBody>
      </p:sp>
    </p:spTree>
    <p:extLst>
      <p:ext uri="{BB962C8B-B14F-4D97-AF65-F5344CB8AC3E}">
        <p14:creationId xmlns:p14="http://schemas.microsoft.com/office/powerpoint/2010/main" val="340755054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smtClean="0">
                <a:solidFill>
                  <a:schemeClr val="tx1"/>
                </a:solidFill>
              </a:rPr>
              <a:t>Testing with Stub, Fake and </a:t>
            </a:r>
            <a:r>
              <a:rPr lang="en-US" dirty="0">
                <a:solidFill>
                  <a:schemeClr val="tx1"/>
                </a:solidFill>
              </a:rPr>
              <a:t>M</a:t>
            </a:r>
            <a:r>
              <a:rPr lang="en-US" dirty="0" smtClean="0">
                <a:solidFill>
                  <a:schemeClr val="tx1"/>
                </a:solidFill>
              </a:rPr>
              <a:t>ock</a:t>
            </a:r>
            <a:endParaRPr lang="en-US" dirty="0">
              <a:solidFill>
                <a:schemeClr val="tx1"/>
              </a:solidFill>
            </a:endParaRPr>
          </a:p>
        </p:txBody>
      </p:sp>
      <p:sp>
        <p:nvSpPr>
          <p:cNvPr id="3" name="Объект 2"/>
          <p:cNvSpPr>
            <a:spLocks noGrp="1"/>
          </p:cNvSpPr>
          <p:nvPr>
            <p:ph sz="quarter" idx="11"/>
          </p:nvPr>
        </p:nvSpPr>
        <p:spPr>
          <a:xfrm>
            <a:off x="286479" y="1136884"/>
            <a:ext cx="8593931" cy="2028348"/>
          </a:xfrm>
        </p:spPr>
        <p:txBody>
          <a:bodyPr>
            <a:normAutofit fontScale="85000" lnSpcReduction="10000"/>
          </a:bodyPr>
          <a:lstStyle/>
          <a:p>
            <a:pPr marL="270000" lvl="1">
              <a:buClr>
                <a:srgbClr val="EB571C"/>
              </a:buClr>
            </a:pPr>
            <a:r>
              <a:rPr lang="en-US" dirty="0" smtClean="0"/>
              <a:t>Problem unit testing with black-box:</a:t>
            </a:r>
          </a:p>
          <a:p>
            <a:pPr marL="612900" lvl="2">
              <a:buClr>
                <a:srgbClr val="EB571C"/>
              </a:buClr>
            </a:pPr>
            <a:r>
              <a:rPr lang="en-US" dirty="0" smtClean="0"/>
              <a:t>The module is black-box, we don`t known it</a:t>
            </a:r>
            <a:r>
              <a:rPr lang="en-US" dirty="0"/>
              <a:t>s</a:t>
            </a:r>
            <a:r>
              <a:rPr lang="en-US" dirty="0" smtClean="0"/>
              <a:t> internal structure</a:t>
            </a:r>
          </a:p>
          <a:p>
            <a:pPr marL="612900" lvl="2">
              <a:buClr>
                <a:srgbClr val="EB571C"/>
              </a:buClr>
            </a:pPr>
            <a:r>
              <a:rPr lang="en-US" dirty="0" smtClean="0"/>
              <a:t>The module can no return any value as result</a:t>
            </a:r>
          </a:p>
          <a:p>
            <a:pPr marL="612900" lvl="2">
              <a:buClr>
                <a:srgbClr val="EB571C"/>
              </a:buClr>
            </a:pPr>
            <a:r>
              <a:rPr lang="en-US" dirty="0" smtClean="0"/>
              <a:t>The module interaction with low-level function or other module</a:t>
            </a:r>
          </a:p>
          <a:p>
            <a:pPr marL="612900" lvl="2">
              <a:buClr>
                <a:srgbClr val="EB571C"/>
              </a:buClr>
            </a:pPr>
            <a:r>
              <a:rPr lang="en-US" dirty="0" smtClean="0"/>
              <a:t>The low-level module is not yet developed</a:t>
            </a:r>
          </a:p>
        </p:txBody>
      </p:sp>
      <p:sp>
        <p:nvSpPr>
          <p:cNvPr id="4" name="Скругленный прямоугольник 3"/>
          <p:cNvSpPr/>
          <p:nvPr/>
        </p:nvSpPr>
        <p:spPr>
          <a:xfrm>
            <a:off x="1083211" y="3615396"/>
            <a:ext cx="1547446" cy="66118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ln>
                  <a:noFill/>
                </a:ln>
              </a:rPr>
              <a:t>Unit test</a:t>
            </a:r>
            <a:endParaRPr lang="ru-RU" dirty="0">
              <a:ln>
                <a:noFill/>
              </a:ln>
            </a:endParaRPr>
          </a:p>
        </p:txBody>
      </p:sp>
      <p:sp>
        <p:nvSpPr>
          <p:cNvPr id="5" name="Скругленный прямоугольник 4"/>
          <p:cNvSpPr/>
          <p:nvPr/>
        </p:nvSpPr>
        <p:spPr>
          <a:xfrm>
            <a:off x="3573192" y="3615396"/>
            <a:ext cx="1547446" cy="66118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ln>
                  <a:noFill/>
                </a:ln>
              </a:rPr>
              <a:t>Module under test</a:t>
            </a:r>
            <a:endParaRPr lang="ru-RU" dirty="0">
              <a:ln>
                <a:noFill/>
              </a:ln>
            </a:endParaRPr>
          </a:p>
        </p:txBody>
      </p:sp>
      <p:sp>
        <p:nvSpPr>
          <p:cNvPr id="6" name="Скругленный прямоугольник 5"/>
          <p:cNvSpPr/>
          <p:nvPr/>
        </p:nvSpPr>
        <p:spPr>
          <a:xfrm>
            <a:off x="5908429" y="3615396"/>
            <a:ext cx="1547446" cy="661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noFill/>
                </a:ln>
              </a:rPr>
              <a:t>Low-level module</a:t>
            </a:r>
            <a:endParaRPr lang="ru-RU" dirty="0">
              <a:ln>
                <a:noFill/>
              </a:ln>
            </a:endParaRPr>
          </a:p>
        </p:txBody>
      </p:sp>
      <p:cxnSp>
        <p:nvCxnSpPr>
          <p:cNvPr id="8" name="Прямая со стрелкой 7"/>
          <p:cNvCxnSpPr>
            <a:stCxn id="4" idx="3"/>
            <a:endCxn id="5" idx="1"/>
          </p:cNvCxnSpPr>
          <p:nvPr/>
        </p:nvCxnSpPr>
        <p:spPr>
          <a:xfrm>
            <a:off x="2630657" y="3945987"/>
            <a:ext cx="9425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p:cNvCxnSpPr>
            <a:stCxn id="5" idx="3"/>
            <a:endCxn id="6" idx="1"/>
          </p:cNvCxnSpPr>
          <p:nvPr/>
        </p:nvCxnSpPr>
        <p:spPr>
          <a:xfrm>
            <a:off x="5120638" y="3945987"/>
            <a:ext cx="78779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223356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smtClean="0">
                <a:solidFill>
                  <a:schemeClr val="tx1"/>
                </a:solidFill>
              </a:rPr>
              <a:t>Testing with Stub, Fake and Mock</a:t>
            </a:r>
            <a:endParaRPr lang="en-US" dirty="0">
              <a:solidFill>
                <a:schemeClr val="tx1"/>
              </a:solidFill>
            </a:endParaRPr>
          </a:p>
        </p:txBody>
      </p:sp>
      <p:sp>
        <p:nvSpPr>
          <p:cNvPr id="3" name="Объект 2"/>
          <p:cNvSpPr>
            <a:spLocks noGrp="1"/>
          </p:cNvSpPr>
          <p:nvPr>
            <p:ph sz="quarter" idx="11"/>
          </p:nvPr>
        </p:nvSpPr>
        <p:spPr>
          <a:xfrm>
            <a:off x="286479" y="1291628"/>
            <a:ext cx="8593931" cy="3097492"/>
          </a:xfrm>
        </p:spPr>
        <p:txBody>
          <a:bodyPr>
            <a:normAutofit lnSpcReduction="10000"/>
          </a:bodyPr>
          <a:lstStyle/>
          <a:p>
            <a:pPr marL="270000" lvl="1">
              <a:buClr>
                <a:srgbClr val="EB571C"/>
              </a:buClr>
            </a:pPr>
            <a:r>
              <a:rPr lang="en-US" b="1" dirty="0"/>
              <a:t>Stub</a:t>
            </a:r>
            <a:r>
              <a:rPr lang="en-US" dirty="0"/>
              <a:t> objects provide a valid response, but it's static -- no matter what input you pass in, you'll always get the same </a:t>
            </a:r>
            <a:r>
              <a:rPr lang="en-US" dirty="0" smtClean="0"/>
              <a:t>response</a:t>
            </a:r>
          </a:p>
          <a:p>
            <a:pPr marL="270000" lvl="1">
              <a:buClr>
                <a:srgbClr val="EB571C"/>
              </a:buClr>
            </a:pPr>
            <a:r>
              <a:rPr lang="en-US" b="1" dirty="0" smtClean="0"/>
              <a:t>Fake</a:t>
            </a:r>
            <a:r>
              <a:rPr lang="en-US" dirty="0" smtClean="0"/>
              <a:t> objects </a:t>
            </a:r>
            <a:r>
              <a:rPr lang="en-US" dirty="0"/>
              <a:t>act like the real object, but they go about it in a simpler way -- such as a DAO that uses a Map to store data instead of a real </a:t>
            </a:r>
            <a:r>
              <a:rPr lang="en-US" dirty="0" smtClean="0"/>
              <a:t>database</a:t>
            </a:r>
          </a:p>
          <a:p>
            <a:pPr marL="270000" lvl="1">
              <a:buClr>
                <a:srgbClr val="EB571C"/>
              </a:buClr>
            </a:pPr>
            <a:r>
              <a:rPr lang="en-US" b="1" dirty="0"/>
              <a:t>Mock</a:t>
            </a:r>
            <a:r>
              <a:rPr lang="en-US" dirty="0"/>
              <a:t> objects are used in mock test cases -- they validate that certain methods are called on those objects</a:t>
            </a:r>
            <a:endParaRPr lang="en-US" dirty="0" smtClean="0"/>
          </a:p>
          <a:p>
            <a:pPr marL="270000" lvl="1">
              <a:buClr>
                <a:srgbClr val="EB571C"/>
              </a:buClr>
            </a:pPr>
            <a:endParaRPr lang="en-US" dirty="0" smtClean="0"/>
          </a:p>
        </p:txBody>
      </p:sp>
    </p:spTree>
    <p:extLst>
      <p:ext uri="{BB962C8B-B14F-4D97-AF65-F5344CB8AC3E}">
        <p14:creationId xmlns:p14="http://schemas.microsoft.com/office/powerpoint/2010/main" val="321225982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smtClean="0">
                <a:solidFill>
                  <a:schemeClr val="tx1"/>
                </a:solidFill>
              </a:rPr>
              <a:t>Testing with Stub, Fake and Mock</a:t>
            </a:r>
            <a:endParaRPr lang="en-US" dirty="0">
              <a:solidFill>
                <a:schemeClr val="tx1"/>
              </a:solidFill>
            </a:endParaRPr>
          </a:p>
        </p:txBody>
      </p:sp>
      <p:sp>
        <p:nvSpPr>
          <p:cNvPr id="3" name="Объект 2"/>
          <p:cNvSpPr>
            <a:spLocks noGrp="1"/>
          </p:cNvSpPr>
          <p:nvPr>
            <p:ph sz="quarter" idx="11"/>
          </p:nvPr>
        </p:nvSpPr>
        <p:spPr>
          <a:xfrm>
            <a:off x="286479" y="1291628"/>
            <a:ext cx="8593931" cy="3097492"/>
          </a:xfrm>
        </p:spPr>
        <p:txBody>
          <a:bodyPr>
            <a:normAutofit/>
          </a:bodyPr>
          <a:lstStyle/>
          <a:p>
            <a:pPr marL="270000" lvl="1">
              <a:buClr>
                <a:srgbClr val="EB571C"/>
              </a:buClr>
            </a:pPr>
            <a:r>
              <a:rPr lang="en-US" b="1" dirty="0"/>
              <a:t>Stub</a:t>
            </a:r>
            <a:r>
              <a:rPr lang="en-US" dirty="0"/>
              <a:t> </a:t>
            </a:r>
            <a:r>
              <a:rPr lang="en-US" dirty="0" smtClean="0"/>
              <a:t>objects</a:t>
            </a:r>
          </a:p>
        </p:txBody>
      </p:sp>
      <p:sp>
        <p:nvSpPr>
          <p:cNvPr id="4" name="Прямоугольник 3"/>
          <p:cNvSpPr/>
          <p:nvPr/>
        </p:nvSpPr>
        <p:spPr>
          <a:xfrm>
            <a:off x="1737360" y="2071771"/>
            <a:ext cx="5043268" cy="1815882"/>
          </a:xfrm>
          <a:prstGeom prst="rect">
            <a:avLst/>
          </a:prstGeom>
        </p:spPr>
        <p:txBody>
          <a:bodyPr wrap="square">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StubCompass</a:t>
            </a:r>
            <a:r>
              <a:rPr lang="en-US" b="1" dirty="0">
                <a:solidFill>
                  <a:srgbClr val="000000"/>
                </a:solidFill>
                <a:latin typeface="Consolas"/>
              </a:rPr>
              <a:t> </a:t>
            </a:r>
            <a:r>
              <a:rPr lang="en-US" b="1" dirty="0">
                <a:solidFill>
                  <a:srgbClr val="7F0055"/>
                </a:solidFill>
                <a:latin typeface="Consolas"/>
              </a:rPr>
              <a:t>extends</a:t>
            </a:r>
            <a:r>
              <a:rPr lang="en-US" b="1" dirty="0">
                <a:solidFill>
                  <a:srgbClr val="000000"/>
                </a:solidFill>
                <a:latin typeface="Consolas"/>
              </a:rPr>
              <a:t> Compass {</a:t>
            </a:r>
          </a:p>
          <a:p>
            <a:endParaRPr lang="ru-RU" dirty="0">
              <a:latin typeface="Consolas"/>
            </a:endParaRPr>
          </a:p>
          <a:p>
            <a:r>
              <a:rPr lang="en-US" dirty="0">
                <a:solidFill>
                  <a:srgbClr val="646464"/>
                </a:solidFill>
                <a:latin typeface="Consolas"/>
              </a:rPr>
              <a:t>@Override</a:t>
            </a:r>
          </a:p>
          <a:p>
            <a:r>
              <a:rPr lang="en-US" b="1" dirty="0">
                <a:solidFill>
                  <a:srgbClr val="7F0055"/>
                </a:solidFill>
                <a:latin typeface="Consolas"/>
              </a:rPr>
              <a:t>public</a:t>
            </a:r>
            <a:r>
              <a:rPr lang="en-US" b="1" dirty="0">
                <a:solidFill>
                  <a:srgbClr val="000000"/>
                </a:solidFill>
                <a:latin typeface="Consolas"/>
              </a:rPr>
              <a:t> </a:t>
            </a:r>
            <a:r>
              <a:rPr lang="en-US" b="1" dirty="0" err="1">
                <a:solidFill>
                  <a:srgbClr val="7F0055"/>
                </a:solidFill>
                <a:latin typeface="Consolas"/>
              </a:rPr>
              <a:t>boolean</a:t>
            </a:r>
            <a:r>
              <a:rPr lang="en-US" b="1" dirty="0">
                <a:solidFill>
                  <a:srgbClr val="000000"/>
                </a:solidFill>
                <a:latin typeface="Consolas"/>
              </a:rPr>
              <a:t> </a:t>
            </a:r>
            <a:r>
              <a:rPr lang="en-US" b="1" dirty="0" err="1">
                <a:solidFill>
                  <a:srgbClr val="000000"/>
                </a:solidFill>
                <a:latin typeface="Consolas"/>
              </a:rPr>
              <a:t>IsCalibration</a:t>
            </a:r>
            <a:r>
              <a:rPr lang="en-US" b="1" dirty="0">
                <a:solidFill>
                  <a:srgbClr val="000000"/>
                </a:solidFill>
                <a:latin typeface="Consolas"/>
              </a:rPr>
              <a:t>() {</a:t>
            </a:r>
          </a:p>
          <a:p>
            <a:r>
              <a:rPr lang="en-US" b="1" dirty="0">
                <a:solidFill>
                  <a:srgbClr val="7F0055"/>
                </a:solidFill>
                <a:latin typeface="Consolas"/>
              </a:rPr>
              <a:t>return</a:t>
            </a:r>
            <a:r>
              <a:rPr lang="en-US" b="1" dirty="0">
                <a:solidFill>
                  <a:srgbClr val="000000"/>
                </a:solidFill>
                <a:latin typeface="Consolas"/>
              </a:rPr>
              <a:t> </a:t>
            </a:r>
            <a:r>
              <a:rPr lang="en-US" b="1" dirty="0">
                <a:solidFill>
                  <a:srgbClr val="7F0055"/>
                </a:solidFill>
                <a:latin typeface="Consolas"/>
              </a:rPr>
              <a:t>true</a:t>
            </a:r>
            <a:r>
              <a:rPr lang="en-US" b="1" dirty="0">
                <a:solidFill>
                  <a:srgbClr val="000000"/>
                </a:solidFill>
                <a:latin typeface="Consolas"/>
              </a:rPr>
              <a:t>;</a:t>
            </a:r>
          </a:p>
          <a:p>
            <a:r>
              <a:rPr lang="ru-RU" dirty="0">
                <a:solidFill>
                  <a:srgbClr val="000000"/>
                </a:solidFill>
                <a:latin typeface="Consolas"/>
              </a:rPr>
              <a:t>}</a:t>
            </a:r>
          </a:p>
          <a:p>
            <a:endParaRPr lang="ru-RU" dirty="0">
              <a:latin typeface="Consolas"/>
            </a:endParaRPr>
          </a:p>
          <a:p>
            <a:r>
              <a:rPr lang="ru-RU" dirty="0">
                <a:solidFill>
                  <a:srgbClr val="000000"/>
                </a:solidFill>
                <a:latin typeface="Consolas"/>
              </a:rPr>
              <a:t>}</a:t>
            </a:r>
            <a:endParaRPr lang="ru-RU" dirty="0"/>
          </a:p>
        </p:txBody>
      </p:sp>
    </p:spTree>
    <p:extLst>
      <p:ext uri="{BB962C8B-B14F-4D97-AF65-F5344CB8AC3E}">
        <p14:creationId xmlns:p14="http://schemas.microsoft.com/office/powerpoint/2010/main" val="399480074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smtClean="0">
                <a:solidFill>
                  <a:schemeClr val="tx1"/>
                </a:solidFill>
              </a:rPr>
              <a:t>Testing with Stub, Fake and Mock</a:t>
            </a:r>
            <a:endParaRPr lang="en-US" dirty="0">
              <a:solidFill>
                <a:schemeClr val="tx1"/>
              </a:solidFill>
            </a:endParaRPr>
          </a:p>
        </p:txBody>
      </p:sp>
      <p:sp>
        <p:nvSpPr>
          <p:cNvPr id="3" name="Объект 2"/>
          <p:cNvSpPr>
            <a:spLocks noGrp="1"/>
          </p:cNvSpPr>
          <p:nvPr>
            <p:ph sz="quarter" idx="11"/>
          </p:nvPr>
        </p:nvSpPr>
        <p:spPr>
          <a:xfrm>
            <a:off x="286479" y="1291628"/>
            <a:ext cx="8593931" cy="3097492"/>
          </a:xfrm>
        </p:spPr>
        <p:txBody>
          <a:bodyPr>
            <a:normAutofit/>
          </a:bodyPr>
          <a:lstStyle/>
          <a:p>
            <a:pPr marL="270000" lvl="1">
              <a:buClr>
                <a:srgbClr val="EB571C"/>
              </a:buClr>
            </a:pPr>
            <a:r>
              <a:rPr lang="en-US" b="1" dirty="0" smtClean="0"/>
              <a:t>Fake</a:t>
            </a:r>
            <a:r>
              <a:rPr lang="en-US" dirty="0" smtClean="0"/>
              <a:t> objects</a:t>
            </a:r>
          </a:p>
        </p:txBody>
      </p:sp>
      <p:sp>
        <p:nvSpPr>
          <p:cNvPr id="6" name="Прямоугольник 5"/>
          <p:cNvSpPr/>
          <p:nvPr/>
        </p:nvSpPr>
        <p:spPr>
          <a:xfrm>
            <a:off x="2482948" y="1249421"/>
            <a:ext cx="6196818" cy="3754874"/>
          </a:xfrm>
          <a:prstGeom prst="rect">
            <a:avLst/>
          </a:prstGeom>
        </p:spPr>
        <p:txBody>
          <a:bodyPr wrap="square">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FakeCompass</a:t>
            </a:r>
            <a:r>
              <a:rPr lang="en-US" b="1" dirty="0">
                <a:solidFill>
                  <a:srgbClr val="000000"/>
                </a:solidFill>
                <a:latin typeface="Consolas"/>
              </a:rPr>
              <a:t> </a:t>
            </a:r>
            <a:r>
              <a:rPr lang="en-US" b="1" dirty="0">
                <a:solidFill>
                  <a:srgbClr val="7F0055"/>
                </a:solidFill>
                <a:latin typeface="Consolas"/>
              </a:rPr>
              <a:t>extends</a:t>
            </a:r>
            <a:r>
              <a:rPr lang="en-US" b="1" dirty="0">
                <a:solidFill>
                  <a:srgbClr val="000000"/>
                </a:solidFill>
                <a:latin typeface="Consolas"/>
              </a:rPr>
              <a:t> Compass {</a:t>
            </a:r>
          </a:p>
          <a:p>
            <a:r>
              <a:rPr lang="en-US" b="1" dirty="0">
                <a:solidFill>
                  <a:srgbClr val="7F0055"/>
                </a:solidFill>
                <a:latin typeface="Consolas"/>
              </a:rPr>
              <a:t>private</a:t>
            </a:r>
            <a:r>
              <a:rPr lang="en-US" b="1" dirty="0">
                <a:solidFill>
                  <a:srgbClr val="000000"/>
                </a:solidFill>
                <a:latin typeface="Consolas"/>
              </a:rPr>
              <a:t> </a:t>
            </a:r>
            <a:r>
              <a:rPr lang="en-US" b="1" dirty="0" err="1">
                <a:solidFill>
                  <a:srgbClr val="7F0055"/>
                </a:solidFill>
                <a:latin typeface="Consolas"/>
              </a:rPr>
              <a:t>boolean</a:t>
            </a:r>
            <a:r>
              <a:rPr lang="en-US" b="1" dirty="0">
                <a:solidFill>
                  <a:srgbClr val="000000"/>
                </a:solidFill>
                <a:latin typeface="Consolas"/>
              </a:rPr>
              <a:t> </a:t>
            </a:r>
            <a:r>
              <a:rPr lang="en-US" b="1" dirty="0" err="1">
                <a:solidFill>
                  <a:srgbClr val="0000C0"/>
                </a:solidFill>
                <a:latin typeface="Consolas"/>
              </a:rPr>
              <a:t>horCalibrate</a:t>
            </a:r>
            <a:r>
              <a:rPr lang="en-US" b="1" dirty="0">
                <a:solidFill>
                  <a:srgbClr val="000000"/>
                </a:solidFill>
                <a:latin typeface="Consolas"/>
              </a:rPr>
              <a:t> = </a:t>
            </a:r>
            <a:r>
              <a:rPr lang="en-US" b="1" dirty="0">
                <a:solidFill>
                  <a:srgbClr val="7F0055"/>
                </a:solidFill>
                <a:latin typeface="Consolas"/>
              </a:rPr>
              <a:t>false</a:t>
            </a:r>
            <a:r>
              <a:rPr lang="en-US" b="1" dirty="0">
                <a:solidFill>
                  <a:srgbClr val="000000"/>
                </a:solidFill>
                <a:latin typeface="Consolas"/>
              </a:rPr>
              <a:t>;</a:t>
            </a:r>
          </a:p>
          <a:p>
            <a:r>
              <a:rPr lang="en-US" b="1" dirty="0">
                <a:solidFill>
                  <a:srgbClr val="7F0055"/>
                </a:solidFill>
                <a:latin typeface="Consolas"/>
              </a:rPr>
              <a:t>private</a:t>
            </a:r>
            <a:r>
              <a:rPr lang="en-US" b="1" dirty="0">
                <a:solidFill>
                  <a:srgbClr val="000000"/>
                </a:solidFill>
                <a:latin typeface="Consolas"/>
              </a:rPr>
              <a:t> </a:t>
            </a:r>
            <a:r>
              <a:rPr lang="en-US" b="1" dirty="0" err="1">
                <a:solidFill>
                  <a:srgbClr val="7F0055"/>
                </a:solidFill>
                <a:latin typeface="Consolas"/>
              </a:rPr>
              <a:t>boolean</a:t>
            </a:r>
            <a:r>
              <a:rPr lang="en-US" b="1" dirty="0">
                <a:solidFill>
                  <a:srgbClr val="000000"/>
                </a:solidFill>
                <a:latin typeface="Consolas"/>
              </a:rPr>
              <a:t> </a:t>
            </a:r>
            <a:r>
              <a:rPr lang="en-US" b="1" dirty="0" err="1">
                <a:solidFill>
                  <a:srgbClr val="000000"/>
                </a:solidFill>
                <a:latin typeface="Consolas"/>
              </a:rPr>
              <a:t>vertCalibrate</a:t>
            </a:r>
            <a:r>
              <a:rPr lang="en-US" b="1" dirty="0">
                <a:solidFill>
                  <a:srgbClr val="000000"/>
                </a:solidFill>
                <a:latin typeface="Consolas"/>
              </a:rPr>
              <a:t> = </a:t>
            </a:r>
            <a:r>
              <a:rPr lang="en-US" b="1" dirty="0">
                <a:solidFill>
                  <a:srgbClr val="7F0055"/>
                </a:solidFill>
                <a:latin typeface="Consolas"/>
              </a:rPr>
              <a:t>false</a:t>
            </a:r>
          </a:p>
          <a:p>
            <a:r>
              <a:rPr lang="en-US" dirty="0">
                <a:solidFill>
                  <a:srgbClr val="646464"/>
                </a:solidFill>
                <a:latin typeface="Consolas"/>
              </a:rPr>
              <a:t>@Override</a:t>
            </a:r>
          </a:p>
          <a:p>
            <a:r>
              <a:rPr lang="en-US" b="1" dirty="0">
                <a:solidFill>
                  <a:srgbClr val="7F0055"/>
                </a:solidFill>
                <a:latin typeface="Consolas"/>
              </a:rPr>
              <a:t>public</a:t>
            </a:r>
            <a:r>
              <a:rPr lang="en-US" b="1" dirty="0">
                <a:solidFill>
                  <a:srgbClr val="000000"/>
                </a:solidFill>
                <a:latin typeface="Consolas"/>
              </a:rPr>
              <a:t> </a:t>
            </a:r>
            <a:r>
              <a:rPr lang="en-US" b="1" dirty="0" err="1">
                <a:solidFill>
                  <a:srgbClr val="7F0055"/>
                </a:solidFill>
                <a:latin typeface="Consolas"/>
              </a:rPr>
              <a:t>boolean</a:t>
            </a:r>
            <a:r>
              <a:rPr lang="en-US" b="1" dirty="0">
                <a:solidFill>
                  <a:srgbClr val="000000"/>
                </a:solidFill>
                <a:latin typeface="Consolas"/>
              </a:rPr>
              <a:t> </a:t>
            </a:r>
            <a:r>
              <a:rPr lang="en-US" b="1" dirty="0" err="1">
                <a:solidFill>
                  <a:srgbClr val="000000"/>
                </a:solidFill>
                <a:latin typeface="Consolas"/>
              </a:rPr>
              <a:t>IsCalibration</a:t>
            </a:r>
            <a:r>
              <a:rPr lang="en-US" b="1" dirty="0">
                <a:solidFill>
                  <a:srgbClr val="000000"/>
                </a:solidFill>
                <a:latin typeface="Consolas"/>
              </a:rPr>
              <a:t>() {</a:t>
            </a:r>
          </a:p>
          <a:p>
            <a:r>
              <a:rPr lang="en-US" b="1" dirty="0">
                <a:solidFill>
                  <a:srgbClr val="7F0055"/>
                </a:solidFill>
                <a:latin typeface="Consolas"/>
              </a:rPr>
              <a:t>return</a:t>
            </a:r>
            <a:r>
              <a:rPr lang="en-US" b="1" dirty="0">
                <a:solidFill>
                  <a:srgbClr val="000000"/>
                </a:solidFill>
                <a:latin typeface="Consolas"/>
              </a:rPr>
              <a:t> </a:t>
            </a:r>
            <a:r>
              <a:rPr lang="en-US" b="1" dirty="0" err="1">
                <a:solidFill>
                  <a:srgbClr val="0000C0"/>
                </a:solidFill>
                <a:latin typeface="Consolas"/>
              </a:rPr>
              <a:t>horCalibrate</a:t>
            </a:r>
            <a:r>
              <a:rPr lang="en-US" b="1" dirty="0">
                <a:solidFill>
                  <a:srgbClr val="000000"/>
                </a:solidFill>
                <a:latin typeface="Consolas"/>
              </a:rPr>
              <a:t> &amp;&amp; </a:t>
            </a:r>
            <a:r>
              <a:rPr lang="en-US" b="1" dirty="0" err="1">
                <a:solidFill>
                  <a:srgbClr val="0000C0"/>
                </a:solidFill>
                <a:latin typeface="Consolas"/>
              </a:rPr>
              <a:t>vertCalibrate</a:t>
            </a:r>
            <a:r>
              <a:rPr lang="en-US" b="1" dirty="0">
                <a:solidFill>
                  <a:srgbClr val="000000"/>
                </a:solidFill>
                <a:latin typeface="Consolas"/>
              </a:rPr>
              <a:t>;</a:t>
            </a:r>
          </a:p>
          <a:p>
            <a:r>
              <a:rPr lang="ru-RU" dirty="0">
                <a:solidFill>
                  <a:srgbClr val="000000"/>
                </a:solidFill>
                <a:latin typeface="Consolas"/>
              </a:rPr>
              <a:t>}</a:t>
            </a:r>
          </a:p>
          <a:p>
            <a:r>
              <a:rPr lang="en-US" dirty="0">
                <a:solidFill>
                  <a:srgbClr val="646464"/>
                </a:solidFill>
                <a:latin typeface="Consolas"/>
              </a:rPr>
              <a:t>@Override</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latin typeface="Consolas"/>
              </a:rPr>
              <a:t>HorizontalCalibration</a:t>
            </a:r>
            <a:r>
              <a:rPr lang="en-US" b="1" dirty="0">
                <a:solidFill>
                  <a:srgbClr val="000000"/>
                </a:solidFill>
                <a:latin typeface="Consolas"/>
              </a:rPr>
              <a:t>() {</a:t>
            </a:r>
          </a:p>
          <a:p>
            <a:r>
              <a:rPr lang="en-US" dirty="0" err="1">
                <a:solidFill>
                  <a:srgbClr val="0000C0"/>
                </a:solidFill>
                <a:latin typeface="Consolas"/>
              </a:rPr>
              <a:t>horCalibrate</a:t>
            </a:r>
            <a:r>
              <a:rPr lang="en-US" dirty="0">
                <a:solidFill>
                  <a:srgbClr val="000000"/>
                </a:solidFill>
                <a:latin typeface="Consolas"/>
              </a:rPr>
              <a:t> = </a:t>
            </a:r>
            <a:r>
              <a:rPr lang="en-US" b="1" dirty="0">
                <a:solidFill>
                  <a:srgbClr val="7F0055"/>
                </a:solidFill>
                <a:latin typeface="Consolas"/>
              </a:rPr>
              <a:t>true</a:t>
            </a:r>
            <a:r>
              <a:rPr lang="en-US" b="1" dirty="0">
                <a:solidFill>
                  <a:srgbClr val="000000"/>
                </a:solidFill>
                <a:latin typeface="Consolas"/>
              </a:rPr>
              <a:t>;</a:t>
            </a:r>
          </a:p>
          <a:p>
            <a:r>
              <a:rPr lang="ru-RU" dirty="0">
                <a:solidFill>
                  <a:srgbClr val="000000"/>
                </a:solidFill>
                <a:latin typeface="Consolas"/>
              </a:rPr>
              <a:t>}</a:t>
            </a:r>
          </a:p>
          <a:p>
            <a:r>
              <a:rPr lang="en-US" dirty="0">
                <a:solidFill>
                  <a:srgbClr val="646464"/>
                </a:solidFill>
                <a:latin typeface="Consolas"/>
              </a:rPr>
              <a:t>@Override</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latin typeface="Consolas"/>
              </a:rPr>
              <a:t>VerticalCalibration</a:t>
            </a:r>
            <a:r>
              <a:rPr lang="en-US" b="1" dirty="0">
                <a:solidFill>
                  <a:srgbClr val="000000"/>
                </a:solidFill>
                <a:latin typeface="Consolas"/>
              </a:rPr>
              <a:t>() {</a:t>
            </a:r>
          </a:p>
          <a:p>
            <a:r>
              <a:rPr lang="en-US" dirty="0" err="1">
                <a:solidFill>
                  <a:srgbClr val="0000C0"/>
                </a:solidFill>
                <a:latin typeface="Consolas"/>
              </a:rPr>
              <a:t>vertCalibrate</a:t>
            </a:r>
            <a:r>
              <a:rPr lang="en-US" dirty="0">
                <a:solidFill>
                  <a:srgbClr val="000000"/>
                </a:solidFill>
                <a:latin typeface="Consolas"/>
              </a:rPr>
              <a:t> = </a:t>
            </a:r>
            <a:r>
              <a:rPr lang="en-US" b="1" dirty="0">
                <a:solidFill>
                  <a:srgbClr val="7F0055"/>
                </a:solidFill>
                <a:latin typeface="Consolas"/>
              </a:rPr>
              <a:t>true</a:t>
            </a:r>
            <a:r>
              <a:rPr lang="en-US" b="1" dirty="0">
                <a:solidFill>
                  <a:srgbClr val="000000"/>
                </a:solidFill>
                <a:latin typeface="Consolas"/>
              </a:rPr>
              <a:t>;</a:t>
            </a:r>
          </a:p>
          <a:p>
            <a:r>
              <a:rPr lang="ru-RU" dirty="0">
                <a:solidFill>
                  <a:srgbClr val="000000"/>
                </a:solidFill>
                <a:latin typeface="Consolas"/>
              </a:rPr>
              <a:t>}</a:t>
            </a:r>
          </a:p>
          <a:p>
            <a:endParaRPr lang="ru-RU" dirty="0">
              <a:latin typeface="Consolas"/>
            </a:endParaRPr>
          </a:p>
          <a:p>
            <a:r>
              <a:rPr lang="ru-RU" dirty="0">
                <a:solidFill>
                  <a:srgbClr val="000000"/>
                </a:solidFill>
                <a:latin typeface="Consolas"/>
              </a:rPr>
              <a:t>}</a:t>
            </a:r>
          </a:p>
        </p:txBody>
      </p:sp>
    </p:spTree>
    <p:extLst>
      <p:ext uri="{BB962C8B-B14F-4D97-AF65-F5344CB8AC3E}">
        <p14:creationId xmlns:p14="http://schemas.microsoft.com/office/powerpoint/2010/main" val="247054150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smtClean="0">
                <a:solidFill>
                  <a:schemeClr val="tx1"/>
                </a:solidFill>
              </a:rPr>
              <a:t>Testing with Stub, Fake and Mock</a:t>
            </a:r>
            <a:endParaRPr lang="en-US" dirty="0">
              <a:solidFill>
                <a:schemeClr val="tx1"/>
              </a:solidFill>
            </a:endParaRPr>
          </a:p>
        </p:txBody>
      </p:sp>
      <p:sp>
        <p:nvSpPr>
          <p:cNvPr id="3" name="Объект 2"/>
          <p:cNvSpPr>
            <a:spLocks noGrp="1"/>
          </p:cNvSpPr>
          <p:nvPr>
            <p:ph sz="quarter" idx="11"/>
          </p:nvPr>
        </p:nvSpPr>
        <p:spPr>
          <a:xfrm>
            <a:off x="286479" y="1291628"/>
            <a:ext cx="8593931" cy="3097492"/>
          </a:xfrm>
        </p:spPr>
        <p:txBody>
          <a:bodyPr>
            <a:normAutofit/>
          </a:bodyPr>
          <a:lstStyle/>
          <a:p>
            <a:pPr marL="270000" lvl="1">
              <a:buClr>
                <a:srgbClr val="EB571C"/>
              </a:buClr>
            </a:pPr>
            <a:r>
              <a:rPr lang="en-US" b="1" dirty="0" smtClean="0"/>
              <a:t>Mock</a:t>
            </a:r>
            <a:r>
              <a:rPr lang="en-US" dirty="0" smtClean="0"/>
              <a:t> objects:</a:t>
            </a:r>
          </a:p>
          <a:p>
            <a:pPr marL="612900" lvl="2">
              <a:buClr>
                <a:srgbClr val="EB571C"/>
              </a:buClr>
            </a:pPr>
            <a:r>
              <a:rPr lang="en-US" dirty="0"/>
              <a:t>Behavior is configured </a:t>
            </a:r>
            <a:r>
              <a:rPr lang="en-US" dirty="0" smtClean="0"/>
              <a:t>declaratively</a:t>
            </a:r>
            <a:endParaRPr lang="ru-RU" dirty="0" smtClean="0"/>
          </a:p>
          <a:p>
            <a:pPr marL="612900" lvl="2">
              <a:buClr>
                <a:srgbClr val="EB571C"/>
              </a:buClr>
            </a:pPr>
            <a:r>
              <a:rPr lang="en-US" dirty="0"/>
              <a:t>Allows to simulate any situation occurring at the lower level - from normal operation, to simulation of </a:t>
            </a:r>
            <a:r>
              <a:rPr lang="en-US" dirty="0" smtClean="0"/>
              <a:t>errors</a:t>
            </a:r>
            <a:endParaRPr lang="ru-RU" dirty="0" smtClean="0"/>
          </a:p>
          <a:p>
            <a:pPr marL="612900" lvl="2">
              <a:buClr>
                <a:srgbClr val="EB571C"/>
              </a:buClr>
            </a:pPr>
            <a:r>
              <a:rPr lang="en-US" dirty="0"/>
              <a:t>The test checks whether the module called the lower-level function and with which parameters</a:t>
            </a:r>
            <a:endParaRPr lang="en-US" dirty="0" smtClean="0"/>
          </a:p>
          <a:p>
            <a:pPr marL="270000" lvl="1">
              <a:buClr>
                <a:srgbClr val="EB571C"/>
              </a:buClr>
            </a:pPr>
            <a:endParaRPr lang="en-US" dirty="0" smtClean="0"/>
          </a:p>
        </p:txBody>
      </p:sp>
    </p:spTree>
    <p:extLst>
      <p:ext uri="{BB962C8B-B14F-4D97-AF65-F5344CB8AC3E}">
        <p14:creationId xmlns:p14="http://schemas.microsoft.com/office/powerpoint/2010/main" val="1268196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86941" y="973932"/>
            <a:ext cx="8593931" cy="3756422"/>
          </a:xfrm>
        </p:spPr>
        <p:txBody>
          <a:bodyPr/>
          <a:lstStyle/>
          <a:p>
            <a:r>
              <a:rPr lang="en-US" dirty="0"/>
              <a:t>Testing is the process of demonstrating that there are no errors in the </a:t>
            </a:r>
            <a:r>
              <a:rPr lang="en-US" dirty="0" smtClean="0"/>
              <a:t>program</a:t>
            </a:r>
          </a:p>
          <a:p>
            <a:r>
              <a:rPr lang="en-US" dirty="0" smtClean="0"/>
              <a:t>The </a:t>
            </a:r>
            <a:r>
              <a:rPr lang="en-US" dirty="0"/>
              <a:t>purpose of the test is to show that the program performs the expected functions </a:t>
            </a:r>
            <a:r>
              <a:rPr lang="en-US" dirty="0" smtClean="0"/>
              <a:t>correctly</a:t>
            </a:r>
          </a:p>
          <a:p>
            <a:r>
              <a:rPr lang="en-US" dirty="0" smtClean="0"/>
              <a:t>Testing </a:t>
            </a:r>
            <a:r>
              <a:rPr lang="en-US" dirty="0"/>
              <a:t>is a process that shows that the program does what is expected of it</a:t>
            </a:r>
          </a:p>
        </p:txBody>
      </p:sp>
      <p:sp>
        <p:nvSpPr>
          <p:cNvPr id="4" name="TextBox 3"/>
          <p:cNvSpPr txBox="1"/>
          <p:nvPr/>
        </p:nvSpPr>
        <p:spPr>
          <a:xfrm>
            <a:off x="3019425" y="3886200"/>
            <a:ext cx="2114550" cy="914400"/>
          </a:xfrm>
          <a:prstGeom prst="rect">
            <a:avLst/>
          </a:prstGeom>
        </p:spPr>
        <p:txBody>
          <a:bodyPr vert="horz" wrap="none" lIns="68580" tIns="34290" rIns="68580" bIns="34290" rtlCol="0" anchor="t">
            <a:noAutofit/>
          </a:bodyPr>
          <a:lstStyle/>
          <a:p>
            <a:r>
              <a:rPr lang="en-US" sz="2800" b="1" dirty="0" smtClean="0">
                <a:solidFill>
                  <a:srgbClr val="00B050"/>
                </a:solidFill>
                <a:latin typeface="+mn-lt"/>
              </a:rPr>
              <a:t>Try</a:t>
            </a:r>
            <a:r>
              <a:rPr lang="en-US" sz="2800" b="1" dirty="0" smtClean="0">
                <a:solidFill>
                  <a:schemeClr val="tx1"/>
                </a:solidFill>
                <a:latin typeface="+mn-lt"/>
              </a:rPr>
              <a:t> or </a:t>
            </a:r>
            <a:r>
              <a:rPr lang="en-US" sz="2800" b="1" dirty="0" smtClean="0">
                <a:solidFill>
                  <a:srgbClr val="FF0000"/>
                </a:solidFill>
                <a:latin typeface="+mn-lt"/>
              </a:rPr>
              <a:t>False</a:t>
            </a:r>
            <a:r>
              <a:rPr lang="en-US" sz="2800" b="1" dirty="0" smtClean="0">
                <a:solidFill>
                  <a:schemeClr val="tx1"/>
                </a:solidFill>
                <a:latin typeface="+mn-lt"/>
              </a:rPr>
              <a:t>?</a:t>
            </a:r>
            <a:endParaRPr lang="ru-RU" sz="2800" b="1" dirty="0" err="1" smtClean="0">
              <a:solidFill>
                <a:schemeClr val="tx1"/>
              </a:solidFill>
              <a:latin typeface="+mn-lt"/>
            </a:endParaRPr>
          </a:p>
        </p:txBody>
      </p:sp>
    </p:spTree>
    <p:extLst>
      <p:ext uri="{BB962C8B-B14F-4D97-AF65-F5344CB8AC3E}">
        <p14:creationId xmlns:p14="http://schemas.microsoft.com/office/powerpoint/2010/main" val="461938360"/>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smtClean="0">
                <a:solidFill>
                  <a:schemeClr val="tx1"/>
                </a:solidFill>
              </a:rPr>
              <a:t>Testing with Stub, Fake and Mock</a:t>
            </a:r>
            <a:endParaRPr lang="en-US" dirty="0">
              <a:solidFill>
                <a:schemeClr val="tx1"/>
              </a:solidFill>
            </a:endParaRPr>
          </a:p>
        </p:txBody>
      </p:sp>
      <p:sp>
        <p:nvSpPr>
          <p:cNvPr id="3" name="Объект 2"/>
          <p:cNvSpPr>
            <a:spLocks noGrp="1"/>
          </p:cNvSpPr>
          <p:nvPr>
            <p:ph sz="quarter" idx="11"/>
          </p:nvPr>
        </p:nvSpPr>
        <p:spPr>
          <a:xfrm>
            <a:off x="286479" y="1291628"/>
            <a:ext cx="8593931" cy="509037"/>
          </a:xfrm>
        </p:spPr>
        <p:txBody>
          <a:bodyPr>
            <a:normAutofit lnSpcReduction="10000"/>
          </a:bodyPr>
          <a:lstStyle/>
          <a:p>
            <a:pPr marL="270000" lvl="1">
              <a:buClr>
                <a:srgbClr val="EB571C"/>
              </a:buClr>
            </a:pPr>
            <a:r>
              <a:rPr lang="en-US" dirty="0" smtClean="0"/>
              <a:t>Mock Frameworks</a:t>
            </a:r>
          </a:p>
          <a:p>
            <a:pPr marL="270000" lvl="1">
              <a:buClr>
                <a:srgbClr val="EB571C"/>
              </a:buClr>
            </a:pPr>
            <a:endParaRPr lang="en-US" dirty="0" smtClean="0"/>
          </a:p>
        </p:txBody>
      </p:sp>
      <p:graphicFrame>
        <p:nvGraphicFramePr>
          <p:cNvPr id="4" name="Таблица 3"/>
          <p:cNvGraphicFramePr>
            <a:graphicFrameLocks noGrp="1"/>
          </p:cNvGraphicFramePr>
          <p:nvPr>
            <p:extLst>
              <p:ext uri="{D42A27DB-BD31-4B8C-83A1-F6EECF244321}">
                <p14:modId xmlns:p14="http://schemas.microsoft.com/office/powerpoint/2010/main" val="3924007455"/>
              </p:ext>
            </p:extLst>
          </p:nvPr>
        </p:nvGraphicFramePr>
        <p:xfrm>
          <a:off x="1172307" y="1904317"/>
          <a:ext cx="6096000" cy="14833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err="1" smtClean="0"/>
                        <a:t>Techonology</a:t>
                      </a:r>
                      <a:endParaRPr lang="ru-RU" dirty="0"/>
                    </a:p>
                  </a:txBody>
                  <a:tcPr/>
                </a:tc>
                <a:tc>
                  <a:txBody>
                    <a:bodyPr/>
                    <a:lstStyle/>
                    <a:p>
                      <a:r>
                        <a:rPr lang="en-US" dirty="0" smtClean="0"/>
                        <a:t>Mock</a:t>
                      </a:r>
                      <a:r>
                        <a:rPr lang="en-US" baseline="0" dirty="0" smtClean="0"/>
                        <a:t> Frameworks</a:t>
                      </a:r>
                      <a:endParaRPr lang="ru-RU" dirty="0"/>
                    </a:p>
                  </a:txBody>
                  <a:tcPr/>
                </a:tc>
                <a:extLst>
                  <a:ext uri="{0D108BD9-81ED-4DB2-BD59-A6C34878D82A}">
                    <a16:rowId xmlns:a16="http://schemas.microsoft.com/office/drawing/2014/main" val="10000"/>
                  </a:ext>
                </a:extLst>
              </a:tr>
              <a:tr h="370840">
                <a:tc>
                  <a:txBody>
                    <a:bodyPr/>
                    <a:lstStyle/>
                    <a:p>
                      <a:r>
                        <a:rPr lang="en-US" dirty="0" smtClean="0"/>
                        <a:t>C++</a:t>
                      </a:r>
                      <a:endParaRPr lang="ru-RU" dirty="0"/>
                    </a:p>
                  </a:txBody>
                  <a:tcPr/>
                </a:tc>
                <a:tc>
                  <a:txBody>
                    <a:bodyPr/>
                    <a:lstStyle/>
                    <a:p>
                      <a:r>
                        <a:rPr lang="en-US" dirty="0" smtClean="0"/>
                        <a:t>Google</a:t>
                      </a:r>
                      <a:r>
                        <a:rPr lang="en-US" baseline="0" dirty="0" smtClean="0"/>
                        <a:t> Mock Framework</a:t>
                      </a:r>
                      <a:endParaRPr lang="ru-RU" dirty="0"/>
                    </a:p>
                  </a:txBody>
                  <a:tcPr/>
                </a:tc>
                <a:extLst>
                  <a:ext uri="{0D108BD9-81ED-4DB2-BD59-A6C34878D82A}">
                    <a16:rowId xmlns:a16="http://schemas.microsoft.com/office/drawing/2014/main" val="10001"/>
                  </a:ext>
                </a:extLst>
              </a:tr>
              <a:tr h="370840">
                <a:tc>
                  <a:txBody>
                    <a:bodyPr/>
                    <a:lstStyle/>
                    <a:p>
                      <a:r>
                        <a:rPr lang="en-US" dirty="0" smtClean="0"/>
                        <a:t>NET</a:t>
                      </a:r>
                      <a:endParaRPr lang="ru-RU" dirty="0"/>
                    </a:p>
                  </a:txBody>
                  <a:tcPr/>
                </a:tc>
                <a:tc>
                  <a:txBody>
                    <a:bodyPr/>
                    <a:lstStyle/>
                    <a:p>
                      <a:r>
                        <a:rPr lang="en-US" dirty="0" err="1" smtClean="0"/>
                        <a:t>Moq</a:t>
                      </a:r>
                      <a:r>
                        <a:rPr lang="en-US" dirty="0" smtClean="0"/>
                        <a:t>, </a:t>
                      </a:r>
                      <a:r>
                        <a:rPr lang="en-US" dirty="0" err="1" smtClean="0"/>
                        <a:t>Nsubstitute</a:t>
                      </a:r>
                      <a:endParaRPr lang="ru-RU" dirty="0"/>
                    </a:p>
                  </a:txBody>
                  <a:tcPr/>
                </a:tc>
                <a:extLst>
                  <a:ext uri="{0D108BD9-81ED-4DB2-BD59-A6C34878D82A}">
                    <a16:rowId xmlns:a16="http://schemas.microsoft.com/office/drawing/2014/main" val="10002"/>
                  </a:ext>
                </a:extLst>
              </a:tr>
              <a:tr h="370840">
                <a:tc>
                  <a:txBody>
                    <a:bodyPr/>
                    <a:lstStyle/>
                    <a:p>
                      <a:r>
                        <a:rPr lang="en-US" dirty="0" smtClean="0"/>
                        <a:t>JAVA</a:t>
                      </a:r>
                      <a:endParaRPr lang="ru-RU" dirty="0"/>
                    </a:p>
                  </a:txBody>
                  <a:tcPr/>
                </a:tc>
                <a:tc>
                  <a:txBody>
                    <a:bodyPr/>
                    <a:lstStyle/>
                    <a:p>
                      <a:r>
                        <a:rPr lang="en-US" dirty="0" err="1" smtClean="0"/>
                        <a:t>Mockito</a:t>
                      </a:r>
                      <a:r>
                        <a:rPr lang="en-US" dirty="0" smtClean="0"/>
                        <a:t>, Spock</a:t>
                      </a:r>
                      <a:endParaRPr lang="ru-RU"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5006039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17" y="462327"/>
            <a:ext cx="8593493" cy="376967"/>
          </a:xfrm>
        </p:spPr>
        <p:txBody>
          <a:bodyPr/>
          <a:lstStyle/>
          <a:p>
            <a:r>
              <a:rPr lang="en-US" dirty="0" smtClean="0"/>
              <a:t>Techniques of Test-Driven Development :</a:t>
            </a:r>
            <a:br>
              <a:rPr lang="en-US" dirty="0" smtClean="0"/>
            </a:br>
            <a:r>
              <a:rPr lang="en-US" dirty="0" smtClean="0">
                <a:solidFill>
                  <a:schemeClr val="tx1"/>
                </a:solidFill>
              </a:rPr>
              <a:t>Testing with Stub, Fake and Mock</a:t>
            </a:r>
            <a:endParaRPr lang="en-US" dirty="0">
              <a:solidFill>
                <a:schemeClr val="tx1"/>
              </a:solidFill>
            </a:endParaRPr>
          </a:p>
        </p:txBody>
      </p:sp>
      <p:sp>
        <p:nvSpPr>
          <p:cNvPr id="3" name="Объект 2"/>
          <p:cNvSpPr>
            <a:spLocks noGrp="1"/>
          </p:cNvSpPr>
          <p:nvPr>
            <p:ph sz="quarter" idx="11"/>
          </p:nvPr>
        </p:nvSpPr>
        <p:spPr>
          <a:xfrm>
            <a:off x="286480" y="1291628"/>
            <a:ext cx="3061632" cy="1676655"/>
          </a:xfrm>
        </p:spPr>
        <p:txBody>
          <a:bodyPr>
            <a:normAutofit/>
          </a:bodyPr>
          <a:lstStyle/>
          <a:p>
            <a:pPr marL="270000" lvl="1">
              <a:buClr>
                <a:srgbClr val="EB571C"/>
              </a:buClr>
            </a:pPr>
            <a:r>
              <a:rPr lang="en-US" dirty="0" smtClean="0"/>
              <a:t>Test “</a:t>
            </a:r>
            <a:r>
              <a:rPr lang="en-US" dirty="0" err="1" smtClean="0"/>
              <a:t>NormalTakeoff</a:t>
            </a:r>
            <a:r>
              <a:rPr lang="en-US" dirty="0" smtClean="0"/>
              <a:t>” </a:t>
            </a:r>
            <a:br>
              <a:rPr lang="en-US" dirty="0" smtClean="0"/>
            </a:br>
            <a:r>
              <a:rPr lang="en-US" dirty="0" smtClean="0"/>
              <a:t>with mock object:</a:t>
            </a:r>
          </a:p>
          <a:p>
            <a:pPr marL="270000" lvl="1">
              <a:buClr>
                <a:srgbClr val="EB571C"/>
              </a:buClr>
            </a:pPr>
            <a:endParaRPr lang="en-US" dirty="0" smtClean="0"/>
          </a:p>
        </p:txBody>
      </p:sp>
      <p:sp>
        <p:nvSpPr>
          <p:cNvPr id="6" name="Прямоугольник 5"/>
          <p:cNvSpPr/>
          <p:nvPr/>
        </p:nvSpPr>
        <p:spPr>
          <a:xfrm>
            <a:off x="3108959" y="1414011"/>
            <a:ext cx="5880295" cy="3108543"/>
          </a:xfrm>
          <a:prstGeom prst="rect">
            <a:avLst/>
          </a:prstGeom>
        </p:spPr>
        <p:txBody>
          <a:bodyPr wrap="square">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AutopilotTestCase</a:t>
            </a:r>
            <a:r>
              <a:rPr lang="en-US" b="1" dirty="0">
                <a:solidFill>
                  <a:srgbClr val="000000"/>
                </a:solidFill>
                <a:latin typeface="Consolas"/>
              </a:rPr>
              <a:t> {</a:t>
            </a:r>
          </a:p>
          <a:p>
            <a:r>
              <a:rPr lang="en-US" b="1" dirty="0">
                <a:solidFill>
                  <a:srgbClr val="7F0055"/>
                </a:solidFill>
                <a:latin typeface="Consolas"/>
              </a:rPr>
              <a:t>private</a:t>
            </a:r>
            <a:r>
              <a:rPr lang="en-US" b="1" dirty="0">
                <a:solidFill>
                  <a:srgbClr val="000000"/>
                </a:solidFill>
                <a:latin typeface="Consolas"/>
              </a:rPr>
              <a:t> </a:t>
            </a:r>
            <a:r>
              <a:rPr lang="en-US" b="1" dirty="0" err="1">
                <a:solidFill>
                  <a:srgbClr val="000000"/>
                </a:solidFill>
                <a:latin typeface="Consolas"/>
              </a:rPr>
              <a:t>GpsModule</a:t>
            </a:r>
            <a:r>
              <a:rPr lang="en-US" b="1" dirty="0">
                <a:solidFill>
                  <a:srgbClr val="000000"/>
                </a:solidFill>
                <a:latin typeface="Consolas"/>
              </a:rPr>
              <a:t> </a:t>
            </a:r>
            <a:r>
              <a:rPr lang="en-US" b="1" dirty="0" err="1">
                <a:solidFill>
                  <a:srgbClr val="0000C0"/>
                </a:solidFill>
                <a:latin typeface="Consolas"/>
              </a:rPr>
              <a:t>gps</a:t>
            </a:r>
            <a:r>
              <a:rPr lang="en-US" b="1" dirty="0">
                <a:solidFill>
                  <a:srgbClr val="000000"/>
                </a:solidFill>
                <a:latin typeface="Consolas"/>
              </a:rPr>
              <a:t>;</a:t>
            </a:r>
          </a:p>
          <a:p>
            <a:r>
              <a:rPr lang="en-US" b="1" dirty="0">
                <a:solidFill>
                  <a:srgbClr val="7F0055"/>
                </a:solidFill>
                <a:latin typeface="Consolas"/>
              </a:rPr>
              <a:t>private</a:t>
            </a:r>
            <a:r>
              <a:rPr lang="en-US" b="1" dirty="0">
                <a:solidFill>
                  <a:srgbClr val="000000"/>
                </a:solidFill>
                <a:latin typeface="Consolas"/>
              </a:rPr>
              <a:t> </a:t>
            </a:r>
            <a:r>
              <a:rPr lang="en-US" b="1" dirty="0">
                <a:solidFill>
                  <a:srgbClr val="646464"/>
                </a:solidFill>
                <a:latin typeface="Consolas"/>
              </a:rPr>
              <a:t>@Mock</a:t>
            </a:r>
            <a:r>
              <a:rPr lang="en-US" b="1" dirty="0">
                <a:solidFill>
                  <a:srgbClr val="000000"/>
                </a:solidFill>
                <a:latin typeface="Consolas"/>
              </a:rPr>
              <a:t> Compass </a:t>
            </a:r>
            <a:r>
              <a:rPr lang="en-US" b="1" dirty="0" err="1">
                <a:solidFill>
                  <a:srgbClr val="0000C0"/>
                </a:solidFill>
                <a:latin typeface="Consolas"/>
              </a:rPr>
              <a:t>compass</a:t>
            </a:r>
            <a:r>
              <a:rPr lang="en-US" b="1" dirty="0">
                <a:solidFill>
                  <a:srgbClr val="000000"/>
                </a:solidFill>
                <a:latin typeface="Consolas"/>
              </a:rPr>
              <a:t>;</a:t>
            </a:r>
          </a:p>
          <a:p>
            <a:r>
              <a:rPr lang="en-US" b="1" dirty="0">
                <a:solidFill>
                  <a:srgbClr val="7F0055"/>
                </a:solidFill>
                <a:latin typeface="Consolas"/>
              </a:rPr>
              <a:t>private</a:t>
            </a:r>
            <a:r>
              <a:rPr lang="en-US" b="1" dirty="0">
                <a:solidFill>
                  <a:srgbClr val="000000"/>
                </a:solidFill>
                <a:latin typeface="Consolas"/>
              </a:rPr>
              <a:t> </a:t>
            </a:r>
            <a:r>
              <a:rPr lang="en-US" b="1" dirty="0" err="1">
                <a:solidFill>
                  <a:srgbClr val="000000"/>
                </a:solidFill>
                <a:latin typeface="Consolas"/>
              </a:rPr>
              <a:t>FlyController</a:t>
            </a:r>
            <a:r>
              <a:rPr lang="en-US" b="1" dirty="0">
                <a:solidFill>
                  <a:srgbClr val="000000"/>
                </a:solidFill>
                <a:latin typeface="Consolas"/>
              </a:rPr>
              <a:t> </a:t>
            </a:r>
            <a:r>
              <a:rPr lang="en-US" b="1" dirty="0">
                <a:solidFill>
                  <a:srgbClr val="0000C0"/>
                </a:solidFill>
                <a:latin typeface="Consolas"/>
              </a:rPr>
              <a:t>controller</a:t>
            </a:r>
            <a:r>
              <a:rPr lang="en-US" b="1" dirty="0" smtClean="0">
                <a:solidFill>
                  <a:srgbClr val="000000"/>
                </a:solidFill>
                <a:latin typeface="Consolas"/>
              </a:rPr>
              <a:t>;</a:t>
            </a:r>
          </a:p>
          <a:p>
            <a:r>
              <a:rPr lang="en-US" dirty="0">
                <a:solidFill>
                  <a:srgbClr val="646464"/>
                </a:solidFill>
                <a:latin typeface="Consolas"/>
              </a:rPr>
              <a:t>@Test</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latin typeface="Consolas"/>
              </a:rPr>
              <a:t>NormalTakeoff</a:t>
            </a:r>
            <a:r>
              <a:rPr lang="en-US" b="1" dirty="0">
                <a:solidFill>
                  <a:srgbClr val="000000"/>
                </a:solidFill>
                <a:latin typeface="Consolas"/>
              </a:rPr>
              <a:t>() {</a:t>
            </a:r>
          </a:p>
          <a:p>
            <a:r>
              <a:rPr lang="en-US" dirty="0" err="1">
                <a:solidFill>
                  <a:srgbClr val="000000"/>
                </a:solidFill>
                <a:latin typeface="Consolas"/>
              </a:rPr>
              <a:t>Quadrocopter</a:t>
            </a:r>
            <a:r>
              <a:rPr lang="en-US" dirty="0">
                <a:solidFill>
                  <a:srgbClr val="000000"/>
                </a:solidFill>
                <a:latin typeface="Consolas"/>
              </a:rPr>
              <a:t> </a:t>
            </a:r>
            <a:r>
              <a:rPr lang="en-US" dirty="0">
                <a:solidFill>
                  <a:srgbClr val="6A3E3E"/>
                </a:solidFill>
                <a:latin typeface="Consolas"/>
              </a:rPr>
              <a:t>drone</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Quadrocopter</a:t>
            </a:r>
            <a:r>
              <a:rPr lang="en-US" b="1" dirty="0">
                <a:solidFill>
                  <a:srgbClr val="000000"/>
                </a:solidFill>
                <a:latin typeface="Consolas"/>
              </a:rPr>
              <a:t>(</a:t>
            </a:r>
            <a:r>
              <a:rPr lang="en-US" b="1" dirty="0" err="1">
                <a:solidFill>
                  <a:srgbClr val="0000C0"/>
                </a:solidFill>
                <a:latin typeface="Consolas"/>
              </a:rPr>
              <a:t>gps</a:t>
            </a:r>
            <a:r>
              <a:rPr lang="en-US" b="1" dirty="0">
                <a:solidFill>
                  <a:srgbClr val="000000"/>
                </a:solidFill>
                <a:latin typeface="Consolas"/>
              </a:rPr>
              <a:t>, </a:t>
            </a:r>
            <a:r>
              <a:rPr lang="en-US" b="1" dirty="0">
                <a:solidFill>
                  <a:srgbClr val="0000C0"/>
                </a:solidFill>
                <a:latin typeface="Consolas"/>
              </a:rPr>
              <a:t>compass</a:t>
            </a:r>
            <a:r>
              <a:rPr lang="en-US" b="1" dirty="0">
                <a:solidFill>
                  <a:srgbClr val="000000"/>
                </a:solidFill>
                <a:latin typeface="Consolas"/>
              </a:rPr>
              <a:t>, </a:t>
            </a:r>
            <a:r>
              <a:rPr lang="en-US" b="1" dirty="0">
                <a:solidFill>
                  <a:srgbClr val="0000C0"/>
                </a:solidFill>
                <a:latin typeface="Consolas"/>
              </a:rPr>
              <a:t>controller</a:t>
            </a:r>
            <a:r>
              <a:rPr lang="en-US" b="1" dirty="0">
                <a:solidFill>
                  <a:srgbClr val="000000"/>
                </a:solidFill>
                <a:latin typeface="Consolas"/>
              </a:rPr>
              <a:t>);</a:t>
            </a:r>
          </a:p>
          <a:p>
            <a:r>
              <a:rPr lang="en-US" dirty="0">
                <a:solidFill>
                  <a:srgbClr val="0000C0"/>
                </a:solidFill>
                <a:latin typeface="Consolas"/>
              </a:rPr>
              <a:t>compass</a:t>
            </a:r>
            <a:r>
              <a:rPr lang="en-US" dirty="0">
                <a:solidFill>
                  <a:srgbClr val="000000"/>
                </a:solidFill>
                <a:latin typeface="Consolas"/>
              </a:rPr>
              <a:t> = </a:t>
            </a:r>
            <a:r>
              <a:rPr lang="en-US" dirty="0" err="1">
                <a:solidFill>
                  <a:srgbClr val="000000"/>
                </a:solidFill>
                <a:latin typeface="Consolas"/>
              </a:rPr>
              <a:t>Mockito.</a:t>
            </a:r>
            <a:r>
              <a:rPr lang="en-US" i="1" dirty="0" err="1">
                <a:solidFill>
                  <a:srgbClr val="000000"/>
                </a:solidFill>
                <a:latin typeface="Consolas"/>
              </a:rPr>
              <a:t>mock</a:t>
            </a:r>
            <a:r>
              <a:rPr lang="en-US" i="1" dirty="0">
                <a:solidFill>
                  <a:srgbClr val="000000"/>
                </a:solidFill>
                <a:latin typeface="Consolas"/>
              </a:rPr>
              <a:t>(</a:t>
            </a:r>
            <a:r>
              <a:rPr lang="en-US" i="1" dirty="0" err="1">
                <a:solidFill>
                  <a:srgbClr val="000000"/>
                </a:solidFill>
                <a:latin typeface="Consolas"/>
              </a:rPr>
              <a:t>Compass.</a:t>
            </a:r>
            <a:r>
              <a:rPr lang="en-US" b="1" i="1" dirty="0" err="1">
                <a:solidFill>
                  <a:srgbClr val="7F0055"/>
                </a:solidFill>
                <a:latin typeface="Consolas"/>
              </a:rPr>
              <a:t>class</a:t>
            </a:r>
            <a:r>
              <a:rPr lang="en-US" b="1" i="1" dirty="0">
                <a:solidFill>
                  <a:srgbClr val="000000"/>
                </a:solidFill>
                <a:latin typeface="Consolas"/>
              </a:rPr>
              <a:t>);</a:t>
            </a:r>
          </a:p>
          <a:p>
            <a:r>
              <a:rPr lang="en-US" dirty="0" err="1">
                <a:solidFill>
                  <a:srgbClr val="000000"/>
                </a:solidFill>
                <a:latin typeface="Consolas"/>
              </a:rPr>
              <a:t>Mockito.</a:t>
            </a:r>
            <a:r>
              <a:rPr lang="en-US" i="1" dirty="0" err="1">
                <a:solidFill>
                  <a:srgbClr val="000000"/>
                </a:solidFill>
                <a:latin typeface="Consolas"/>
              </a:rPr>
              <a:t>when</a:t>
            </a:r>
            <a:r>
              <a:rPr lang="en-US" i="1" dirty="0">
                <a:solidFill>
                  <a:srgbClr val="000000"/>
                </a:solidFill>
                <a:latin typeface="Consolas"/>
              </a:rPr>
              <a:t>(</a:t>
            </a:r>
            <a:r>
              <a:rPr lang="en-US" i="1" dirty="0" err="1">
                <a:solidFill>
                  <a:srgbClr val="0000C0"/>
                </a:solidFill>
                <a:latin typeface="Consolas"/>
              </a:rPr>
              <a:t>compass</a:t>
            </a:r>
            <a:r>
              <a:rPr lang="en-US" i="1" dirty="0" err="1">
                <a:solidFill>
                  <a:srgbClr val="000000"/>
                </a:solidFill>
                <a:latin typeface="Consolas"/>
              </a:rPr>
              <a:t>.IsCalibration</a:t>
            </a:r>
            <a:r>
              <a:rPr lang="en-US" i="1" dirty="0">
                <a:solidFill>
                  <a:srgbClr val="000000"/>
                </a:solidFill>
                <a:latin typeface="Consolas"/>
              </a:rPr>
              <a:t>()).</a:t>
            </a:r>
            <a:r>
              <a:rPr lang="en-US" i="1" dirty="0" err="1">
                <a:solidFill>
                  <a:srgbClr val="000000"/>
                </a:solidFill>
                <a:latin typeface="Consolas"/>
              </a:rPr>
              <a:t>thenReturn</a:t>
            </a:r>
            <a:r>
              <a:rPr lang="en-US" i="1" dirty="0">
                <a:solidFill>
                  <a:srgbClr val="000000"/>
                </a:solidFill>
                <a:latin typeface="Consolas"/>
              </a:rPr>
              <a:t>(</a:t>
            </a:r>
            <a:r>
              <a:rPr lang="en-US" b="1" i="1" dirty="0">
                <a:solidFill>
                  <a:srgbClr val="7F0055"/>
                </a:solidFill>
                <a:latin typeface="Consolas"/>
              </a:rPr>
              <a:t>true</a:t>
            </a:r>
            <a:r>
              <a:rPr lang="en-US" b="1" i="1" dirty="0">
                <a:solidFill>
                  <a:srgbClr val="000000"/>
                </a:solidFill>
                <a:latin typeface="Consolas"/>
              </a:rPr>
              <a:t>);</a:t>
            </a:r>
          </a:p>
          <a:p>
            <a:r>
              <a:rPr lang="en-US" dirty="0" err="1">
                <a:solidFill>
                  <a:srgbClr val="6A3E3E"/>
                </a:solidFill>
                <a:latin typeface="Consolas"/>
              </a:rPr>
              <a:t>drone</a:t>
            </a:r>
            <a:r>
              <a:rPr lang="en-US" dirty="0" err="1">
                <a:solidFill>
                  <a:srgbClr val="000000"/>
                </a:solidFill>
                <a:latin typeface="Consolas"/>
              </a:rPr>
              <a:t>.TakeOff</a:t>
            </a:r>
            <a:r>
              <a:rPr lang="en-US" dirty="0">
                <a:solidFill>
                  <a:srgbClr val="000000"/>
                </a:solidFill>
                <a:latin typeface="Consolas"/>
              </a:rPr>
              <a:t>();</a:t>
            </a:r>
          </a:p>
          <a:p>
            <a:r>
              <a:rPr lang="en-US" dirty="0" err="1">
                <a:solidFill>
                  <a:srgbClr val="000000"/>
                </a:solidFill>
                <a:latin typeface="Consolas"/>
              </a:rPr>
              <a:t>Mockito.</a:t>
            </a:r>
            <a:r>
              <a:rPr lang="en-US" i="1" dirty="0" err="1">
                <a:solidFill>
                  <a:srgbClr val="000000"/>
                </a:solidFill>
                <a:latin typeface="Consolas"/>
              </a:rPr>
              <a:t>verify</a:t>
            </a:r>
            <a:r>
              <a:rPr lang="en-US" i="1" dirty="0">
                <a:solidFill>
                  <a:srgbClr val="000000"/>
                </a:solidFill>
                <a:latin typeface="Consolas"/>
              </a:rPr>
              <a:t>(</a:t>
            </a:r>
            <a:r>
              <a:rPr lang="en-US" i="1" dirty="0">
                <a:solidFill>
                  <a:srgbClr val="0000C0"/>
                </a:solidFill>
                <a:latin typeface="Consolas"/>
              </a:rPr>
              <a:t>compass</a:t>
            </a:r>
            <a:r>
              <a:rPr lang="en-US" i="1" dirty="0">
                <a:solidFill>
                  <a:srgbClr val="000000"/>
                </a:solidFill>
                <a:latin typeface="Consolas"/>
              </a:rPr>
              <a:t>).</a:t>
            </a:r>
            <a:r>
              <a:rPr lang="en-US" i="1" dirty="0" err="1">
                <a:solidFill>
                  <a:srgbClr val="000000"/>
                </a:solidFill>
                <a:latin typeface="Consolas"/>
              </a:rPr>
              <a:t>HorizontalCalibration</a:t>
            </a:r>
            <a:r>
              <a:rPr lang="en-US" i="1" dirty="0">
                <a:solidFill>
                  <a:srgbClr val="000000"/>
                </a:solidFill>
                <a:latin typeface="Consolas"/>
              </a:rPr>
              <a:t>();</a:t>
            </a:r>
          </a:p>
          <a:p>
            <a:r>
              <a:rPr lang="en-US" dirty="0" err="1">
                <a:solidFill>
                  <a:srgbClr val="000000"/>
                </a:solidFill>
                <a:latin typeface="Consolas"/>
              </a:rPr>
              <a:t>Mockito.</a:t>
            </a:r>
            <a:r>
              <a:rPr lang="en-US" i="1" dirty="0" err="1">
                <a:solidFill>
                  <a:srgbClr val="000000"/>
                </a:solidFill>
                <a:latin typeface="Consolas"/>
              </a:rPr>
              <a:t>verify</a:t>
            </a:r>
            <a:r>
              <a:rPr lang="en-US" i="1" dirty="0">
                <a:solidFill>
                  <a:srgbClr val="000000"/>
                </a:solidFill>
                <a:latin typeface="Consolas"/>
              </a:rPr>
              <a:t>(</a:t>
            </a:r>
            <a:r>
              <a:rPr lang="en-US" i="1" dirty="0">
                <a:solidFill>
                  <a:srgbClr val="0000C0"/>
                </a:solidFill>
                <a:latin typeface="Consolas"/>
              </a:rPr>
              <a:t>compass</a:t>
            </a:r>
            <a:r>
              <a:rPr lang="en-US" i="1" dirty="0">
                <a:solidFill>
                  <a:srgbClr val="000000"/>
                </a:solidFill>
                <a:latin typeface="Consolas"/>
              </a:rPr>
              <a:t>).</a:t>
            </a:r>
            <a:r>
              <a:rPr lang="en-US" i="1" dirty="0" err="1">
                <a:solidFill>
                  <a:srgbClr val="000000"/>
                </a:solidFill>
                <a:latin typeface="Consolas"/>
              </a:rPr>
              <a:t>VerticalCalibration</a:t>
            </a:r>
            <a:r>
              <a:rPr lang="en-US" i="1" dirty="0">
                <a:solidFill>
                  <a:srgbClr val="000000"/>
                </a:solidFill>
                <a:latin typeface="Consolas"/>
              </a:rPr>
              <a:t>();</a:t>
            </a:r>
          </a:p>
          <a:p>
            <a:r>
              <a:rPr lang="ru-RU" dirty="0">
                <a:solidFill>
                  <a:srgbClr val="000000"/>
                </a:solidFill>
                <a:latin typeface="Consolas"/>
              </a:rPr>
              <a:t>}</a:t>
            </a:r>
            <a:endParaRPr lang="en-US" b="1" dirty="0">
              <a:solidFill>
                <a:srgbClr val="000000"/>
              </a:solidFill>
              <a:latin typeface="Consolas"/>
            </a:endParaRPr>
          </a:p>
        </p:txBody>
      </p:sp>
      <p:sp>
        <p:nvSpPr>
          <p:cNvPr id="7" name="Скругленная прямоугольная выноска 6"/>
          <p:cNvSpPr/>
          <p:nvPr/>
        </p:nvSpPr>
        <p:spPr>
          <a:xfrm>
            <a:off x="286480" y="2489982"/>
            <a:ext cx="2301975" cy="703384"/>
          </a:xfrm>
          <a:prstGeom prst="wedgeRoundRectCallout">
            <a:avLst>
              <a:gd name="adj1" fmla="val 76334"/>
              <a:gd name="adj2" fmla="val 885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noFill/>
                </a:ln>
              </a:rPr>
              <a:t>Setup behavior of mock</a:t>
            </a:r>
            <a:endParaRPr lang="ru-RU" dirty="0">
              <a:ln>
                <a:noFill/>
              </a:ln>
            </a:endParaRPr>
          </a:p>
        </p:txBody>
      </p:sp>
      <p:sp>
        <p:nvSpPr>
          <p:cNvPr id="8" name="Скругленная прямоугольная выноска 7"/>
          <p:cNvSpPr/>
          <p:nvPr/>
        </p:nvSpPr>
        <p:spPr>
          <a:xfrm>
            <a:off x="286480" y="3819170"/>
            <a:ext cx="2301975" cy="703384"/>
          </a:xfrm>
          <a:prstGeom prst="wedgeRoundRectCallout">
            <a:avLst>
              <a:gd name="adj1" fmla="val 72056"/>
              <a:gd name="adj2" fmla="val -75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noFill/>
                </a:ln>
              </a:rPr>
              <a:t>Asserts of this test</a:t>
            </a:r>
            <a:endParaRPr lang="ru-RU" dirty="0">
              <a:ln>
                <a:noFill/>
              </a:ln>
            </a:endParaRPr>
          </a:p>
        </p:txBody>
      </p:sp>
    </p:spTree>
    <p:extLst>
      <p:ext uri="{BB962C8B-B14F-4D97-AF65-F5344CB8AC3E}">
        <p14:creationId xmlns:p14="http://schemas.microsoft.com/office/powerpoint/2010/main" val="36163610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a:t>Techniques of Test-Driven Development </a:t>
            </a:r>
            <a:r>
              <a:rPr lang="en-US" dirty="0" smtClean="0"/>
              <a:t>: </a:t>
            </a:r>
            <a:r>
              <a:rPr lang="en-US" dirty="0" smtClean="0">
                <a:solidFill>
                  <a:schemeClr val="tx1"/>
                </a:solidFill>
              </a:rPr>
              <a:t>Review</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The Multilayer </a:t>
            </a:r>
            <a:r>
              <a:rPr lang="en-US" dirty="0"/>
              <a:t>A</a:t>
            </a:r>
            <a:r>
              <a:rPr lang="en-US" dirty="0" smtClean="0"/>
              <a:t>rchitecture Pattern</a:t>
            </a:r>
          </a:p>
          <a:p>
            <a:r>
              <a:rPr lang="en-US" dirty="0" smtClean="0"/>
              <a:t>Techniques for development of Application Programming Interface</a:t>
            </a:r>
          </a:p>
          <a:p>
            <a:r>
              <a:rPr lang="en-US" dirty="0" smtClean="0"/>
              <a:t>Testing with Stub, Fake and Mock</a:t>
            </a:r>
          </a:p>
        </p:txBody>
      </p:sp>
    </p:spTree>
    <p:extLst>
      <p:ext uri="{BB962C8B-B14F-4D97-AF65-F5344CB8AC3E}">
        <p14:creationId xmlns:p14="http://schemas.microsoft.com/office/powerpoint/2010/main" val="3407550545"/>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SECTION 5:</a:t>
            </a:r>
            <a:br>
              <a:rPr lang="en-US" dirty="0" smtClean="0"/>
            </a:br>
            <a:r>
              <a:rPr lang="en-US" dirty="0" smtClean="0"/>
              <a:t>Test-Driven Development Anti-patterns</a:t>
            </a:r>
            <a:endParaRPr lang="ru-RU" dirty="0"/>
          </a:p>
        </p:txBody>
      </p:sp>
    </p:spTree>
    <p:extLst>
      <p:ext uri="{BB962C8B-B14F-4D97-AF65-F5344CB8AC3E}">
        <p14:creationId xmlns:p14="http://schemas.microsoft.com/office/powerpoint/2010/main" val="379605595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a:t>Test-Driven Development </a:t>
            </a:r>
            <a:r>
              <a:rPr lang="en-US" dirty="0" smtClean="0"/>
              <a:t>Anti-patterns: </a:t>
            </a:r>
            <a:r>
              <a:rPr lang="en-US" dirty="0" smtClean="0">
                <a:solidFill>
                  <a:schemeClr val="tx1"/>
                </a:solidFill>
              </a:rPr>
              <a:t>Roadmap</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a:t>Anti-patterns catalog</a:t>
            </a:r>
          </a:p>
          <a:p>
            <a:r>
              <a:rPr lang="en-US" dirty="0" smtClean="0"/>
              <a:t>Basic mistakes</a:t>
            </a:r>
          </a:p>
        </p:txBody>
      </p:sp>
    </p:spTree>
    <p:extLst>
      <p:ext uri="{BB962C8B-B14F-4D97-AF65-F5344CB8AC3E}">
        <p14:creationId xmlns:p14="http://schemas.microsoft.com/office/powerpoint/2010/main" val="66572780"/>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a:t>Test-Driven Development </a:t>
            </a:r>
            <a:r>
              <a:rPr lang="en-US" dirty="0" smtClean="0"/>
              <a:t>Anti-patterns: </a:t>
            </a:r>
            <a:r>
              <a:rPr lang="en-US" dirty="0" smtClean="0">
                <a:solidFill>
                  <a:schemeClr val="tx1"/>
                </a:solidFill>
              </a:rPr>
              <a:t>Roadmap</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a:solidFill>
                  <a:srgbClr val="FF0000"/>
                </a:solidFill>
              </a:rPr>
              <a:t>Anti-patterns catalog</a:t>
            </a:r>
          </a:p>
          <a:p>
            <a:r>
              <a:rPr lang="en-US" dirty="0" smtClean="0"/>
              <a:t>Basic mistakes</a:t>
            </a:r>
          </a:p>
        </p:txBody>
      </p:sp>
    </p:spTree>
    <p:extLst>
      <p:ext uri="{BB962C8B-B14F-4D97-AF65-F5344CB8AC3E}">
        <p14:creationId xmlns:p14="http://schemas.microsoft.com/office/powerpoint/2010/main" val="778142704"/>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a:xfrm>
            <a:off x="286942" y="897731"/>
            <a:ext cx="4184754" cy="4096300"/>
          </a:xfrm>
        </p:spPr>
        <p:txBody>
          <a:bodyPr>
            <a:normAutofit fontScale="55000" lnSpcReduction="20000"/>
          </a:bodyPr>
          <a:lstStyle/>
          <a:p>
            <a:r>
              <a:rPr lang="en-US" dirty="0" smtClean="0"/>
              <a:t>Second </a:t>
            </a:r>
            <a:r>
              <a:rPr lang="en-US" dirty="0"/>
              <a:t>Class </a:t>
            </a:r>
            <a:r>
              <a:rPr lang="en-US" dirty="0" smtClean="0"/>
              <a:t>Citizens</a:t>
            </a:r>
          </a:p>
          <a:p>
            <a:r>
              <a:rPr lang="en-US" dirty="0"/>
              <a:t>The Free Ride / Piggyback </a:t>
            </a:r>
            <a:endParaRPr lang="en-US" dirty="0" smtClean="0"/>
          </a:p>
          <a:p>
            <a:r>
              <a:rPr lang="en-US" dirty="0" smtClean="0"/>
              <a:t>The </a:t>
            </a:r>
            <a:r>
              <a:rPr lang="en-US" dirty="0"/>
              <a:t>Local </a:t>
            </a:r>
            <a:r>
              <a:rPr lang="en-US" dirty="0" smtClean="0"/>
              <a:t>Hero</a:t>
            </a:r>
          </a:p>
          <a:p>
            <a:r>
              <a:rPr lang="en-US" dirty="0"/>
              <a:t>The Hidden </a:t>
            </a:r>
            <a:r>
              <a:rPr lang="en-US" dirty="0" smtClean="0"/>
              <a:t>Dependency</a:t>
            </a:r>
          </a:p>
          <a:p>
            <a:r>
              <a:rPr lang="en-US" dirty="0"/>
              <a:t>Chain </a:t>
            </a:r>
            <a:r>
              <a:rPr lang="en-US" dirty="0" smtClean="0"/>
              <a:t>Gang</a:t>
            </a:r>
          </a:p>
          <a:p>
            <a:r>
              <a:rPr lang="en-US" dirty="0" smtClean="0"/>
              <a:t>The Mockery</a:t>
            </a:r>
          </a:p>
          <a:p>
            <a:r>
              <a:rPr lang="en-US" dirty="0"/>
              <a:t>The Silent </a:t>
            </a:r>
            <a:r>
              <a:rPr lang="en-US" dirty="0" smtClean="0"/>
              <a:t>Catcher</a:t>
            </a:r>
          </a:p>
          <a:p>
            <a:r>
              <a:rPr lang="en-US" dirty="0"/>
              <a:t>The Inspector</a:t>
            </a:r>
          </a:p>
          <a:p>
            <a:r>
              <a:rPr lang="en-US" dirty="0"/>
              <a:t>Excessive </a:t>
            </a:r>
            <a:r>
              <a:rPr lang="en-US" dirty="0" smtClean="0"/>
              <a:t>Setup</a:t>
            </a:r>
          </a:p>
          <a:p>
            <a:r>
              <a:rPr lang="en-US" dirty="0"/>
              <a:t>Hack</a:t>
            </a:r>
          </a:p>
          <a:p>
            <a:r>
              <a:rPr lang="en-US" dirty="0"/>
              <a:t>The Test With No </a:t>
            </a:r>
            <a:r>
              <a:rPr lang="en-US" dirty="0" smtClean="0"/>
              <a:t>Name</a:t>
            </a:r>
          </a:p>
          <a:p>
            <a:r>
              <a:rPr lang="en-US" dirty="0"/>
              <a:t>The Slow Poke</a:t>
            </a:r>
          </a:p>
          <a:p>
            <a:endParaRPr lang="en-US" dirty="0" smtClean="0"/>
          </a:p>
        </p:txBody>
      </p:sp>
      <p:sp>
        <p:nvSpPr>
          <p:cNvPr id="4" name="Объект 3"/>
          <p:cNvSpPr>
            <a:spLocks noGrp="1"/>
          </p:cNvSpPr>
          <p:nvPr>
            <p:ph sz="quarter" idx="12"/>
          </p:nvPr>
        </p:nvSpPr>
        <p:spPr>
          <a:xfrm>
            <a:off x="4660641" y="897730"/>
            <a:ext cx="4219769" cy="3955623"/>
          </a:xfrm>
        </p:spPr>
        <p:txBody>
          <a:bodyPr>
            <a:normAutofit fontScale="62500" lnSpcReduction="20000"/>
          </a:bodyPr>
          <a:lstStyle/>
          <a:p>
            <a:r>
              <a:rPr lang="en-US" dirty="0"/>
              <a:t>The Butterfly</a:t>
            </a:r>
          </a:p>
          <a:p>
            <a:r>
              <a:rPr lang="en-US" dirty="0" smtClean="0"/>
              <a:t>The </a:t>
            </a:r>
            <a:r>
              <a:rPr lang="en-US" dirty="0"/>
              <a:t>Flickering Test </a:t>
            </a:r>
            <a:endParaRPr lang="en-US" dirty="0" smtClean="0"/>
          </a:p>
          <a:p>
            <a:r>
              <a:rPr lang="en-US" dirty="0" smtClean="0"/>
              <a:t>Wait and See</a:t>
            </a:r>
          </a:p>
          <a:p>
            <a:r>
              <a:rPr lang="en-US" dirty="0" smtClean="0"/>
              <a:t>Inappropriately </a:t>
            </a:r>
            <a:r>
              <a:rPr lang="en-US" dirty="0"/>
              <a:t>Shared </a:t>
            </a:r>
            <a:r>
              <a:rPr lang="en-US" dirty="0" smtClean="0"/>
              <a:t>Fixture</a:t>
            </a:r>
          </a:p>
          <a:p>
            <a:r>
              <a:rPr lang="en-US" dirty="0"/>
              <a:t>The </a:t>
            </a:r>
            <a:r>
              <a:rPr lang="en-US" dirty="0" smtClean="0"/>
              <a:t>Giant</a:t>
            </a:r>
          </a:p>
          <a:p>
            <a:r>
              <a:rPr lang="en-US" dirty="0"/>
              <a:t>The Sleeper, aka Mount </a:t>
            </a:r>
            <a:r>
              <a:rPr lang="en-US" dirty="0" smtClean="0"/>
              <a:t>Vesuvius</a:t>
            </a:r>
          </a:p>
          <a:p>
            <a:r>
              <a:rPr lang="en-US" dirty="0" smtClean="0"/>
              <a:t>The </a:t>
            </a:r>
            <a:r>
              <a:rPr lang="en-US" dirty="0"/>
              <a:t>Dead </a:t>
            </a:r>
            <a:r>
              <a:rPr lang="en-US" dirty="0" smtClean="0"/>
              <a:t>Tree</a:t>
            </a:r>
          </a:p>
          <a:p>
            <a:r>
              <a:rPr lang="en-US" dirty="0"/>
              <a:t>Wet </a:t>
            </a:r>
            <a:r>
              <a:rPr lang="en-US" dirty="0" smtClean="0"/>
              <a:t>Floor</a:t>
            </a:r>
          </a:p>
          <a:p>
            <a:r>
              <a:rPr lang="en-US" dirty="0"/>
              <a:t>The </a:t>
            </a:r>
            <a:r>
              <a:rPr lang="en-US" dirty="0" smtClean="0"/>
              <a:t>Cuckoo</a:t>
            </a:r>
          </a:p>
          <a:p>
            <a:r>
              <a:rPr lang="en-US" dirty="0" smtClean="0"/>
              <a:t>The </a:t>
            </a:r>
            <a:r>
              <a:rPr lang="en-US" dirty="0"/>
              <a:t>Secret </a:t>
            </a:r>
            <a:r>
              <a:rPr lang="en-US" dirty="0" smtClean="0"/>
              <a:t>Catcher</a:t>
            </a:r>
          </a:p>
          <a:p>
            <a:r>
              <a:rPr lang="en-US" dirty="0"/>
              <a:t>The Environmental Vandal</a:t>
            </a:r>
            <a:endParaRPr lang="ru-RU" dirty="0"/>
          </a:p>
        </p:txBody>
      </p:sp>
    </p:spTree>
    <p:extLst>
      <p:ext uri="{BB962C8B-B14F-4D97-AF65-F5344CB8AC3E}">
        <p14:creationId xmlns:p14="http://schemas.microsoft.com/office/powerpoint/2010/main" val="1863988838"/>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a:xfrm>
            <a:off x="286942" y="897731"/>
            <a:ext cx="4184754" cy="4096300"/>
          </a:xfrm>
        </p:spPr>
        <p:txBody>
          <a:bodyPr>
            <a:normAutofit/>
          </a:bodyPr>
          <a:lstStyle/>
          <a:p>
            <a:r>
              <a:rPr lang="en-US" dirty="0"/>
              <a:t>The Turing </a:t>
            </a:r>
            <a:r>
              <a:rPr lang="en-US" dirty="0" smtClean="0"/>
              <a:t>Test</a:t>
            </a:r>
          </a:p>
          <a:p>
            <a:r>
              <a:rPr lang="en-US" dirty="0"/>
              <a:t>The Forty Foot Pole </a:t>
            </a:r>
            <a:r>
              <a:rPr lang="en-US" dirty="0" smtClean="0"/>
              <a:t>Test</a:t>
            </a:r>
          </a:p>
          <a:p>
            <a:r>
              <a:rPr lang="en-US" dirty="0" smtClean="0"/>
              <a:t>Line Hitter</a:t>
            </a:r>
          </a:p>
          <a:p>
            <a:r>
              <a:rPr lang="en-US" dirty="0" smtClean="0"/>
              <a:t>The </a:t>
            </a:r>
            <a:r>
              <a:rPr lang="en-US" dirty="0"/>
              <a:t>Conjoined Twins</a:t>
            </a:r>
            <a:endParaRPr lang="en-US" dirty="0" smtClean="0"/>
          </a:p>
        </p:txBody>
      </p:sp>
      <p:sp>
        <p:nvSpPr>
          <p:cNvPr id="4" name="Объект 3"/>
          <p:cNvSpPr>
            <a:spLocks noGrp="1"/>
          </p:cNvSpPr>
          <p:nvPr>
            <p:ph sz="quarter" idx="12"/>
          </p:nvPr>
        </p:nvSpPr>
        <p:spPr>
          <a:xfrm>
            <a:off x="4660641" y="897730"/>
            <a:ext cx="4219769" cy="3955623"/>
          </a:xfrm>
        </p:spPr>
        <p:txBody>
          <a:bodyPr>
            <a:normAutofit/>
          </a:bodyPr>
          <a:lstStyle/>
          <a:p>
            <a:endParaRPr lang="ru-RU" dirty="0"/>
          </a:p>
        </p:txBody>
      </p:sp>
    </p:spTree>
    <p:extLst>
      <p:ext uri="{BB962C8B-B14F-4D97-AF65-F5344CB8AC3E}">
        <p14:creationId xmlns:p14="http://schemas.microsoft.com/office/powerpoint/2010/main" val="2827974011"/>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a:t>Second Class </a:t>
            </a:r>
            <a:r>
              <a:rPr lang="en-US" dirty="0" smtClean="0"/>
              <a:t>Citizens</a:t>
            </a:r>
          </a:p>
          <a:p>
            <a:pPr lvl="1"/>
            <a:r>
              <a:rPr lang="en-US" dirty="0" smtClean="0"/>
              <a:t>The test </a:t>
            </a:r>
            <a:r>
              <a:rPr lang="en-US" dirty="0"/>
              <a:t>code isn't as well refactored as production code, containing a lot of duplicated code, making it hard to maintain tests</a:t>
            </a:r>
          </a:p>
        </p:txBody>
      </p:sp>
    </p:spTree>
    <p:extLst>
      <p:ext uri="{BB962C8B-B14F-4D97-AF65-F5344CB8AC3E}">
        <p14:creationId xmlns:p14="http://schemas.microsoft.com/office/powerpoint/2010/main" val="1892021676"/>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a:t>The Free Ride / Piggyback </a:t>
            </a:r>
            <a:endParaRPr lang="en-US" dirty="0" smtClean="0"/>
          </a:p>
          <a:p>
            <a:pPr lvl="1"/>
            <a:r>
              <a:rPr lang="en-US" dirty="0"/>
              <a:t>Rather than write a new test case method to test </a:t>
            </a:r>
            <a:r>
              <a:rPr lang="en-US" b="1" dirty="0"/>
              <a:t>another/distinct feature/functionality</a:t>
            </a:r>
            <a:r>
              <a:rPr lang="en-US" dirty="0"/>
              <a:t>, a new assertion (and its corresponding actions i.e. Act steps from AAA) rides along in an existing test case</a:t>
            </a:r>
          </a:p>
        </p:txBody>
      </p:sp>
    </p:spTree>
    <p:extLst>
      <p:ext uri="{BB962C8B-B14F-4D97-AF65-F5344CB8AC3E}">
        <p14:creationId xmlns:p14="http://schemas.microsoft.com/office/powerpoint/2010/main" val="37869515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86941" y="973932"/>
            <a:ext cx="8593931" cy="3756422"/>
          </a:xfrm>
        </p:spPr>
        <p:txBody>
          <a:bodyPr/>
          <a:lstStyle/>
          <a:p>
            <a:r>
              <a:rPr lang="en-US" dirty="0"/>
              <a:t>Testing is the process of demonstrating that there are no errors in the </a:t>
            </a:r>
            <a:r>
              <a:rPr lang="en-US" dirty="0" smtClean="0"/>
              <a:t>program</a:t>
            </a:r>
          </a:p>
          <a:p>
            <a:r>
              <a:rPr lang="en-US" dirty="0" smtClean="0"/>
              <a:t>The </a:t>
            </a:r>
            <a:r>
              <a:rPr lang="en-US" dirty="0"/>
              <a:t>purpose of the test is to show that the program performs the expected functions </a:t>
            </a:r>
            <a:r>
              <a:rPr lang="en-US" dirty="0" smtClean="0"/>
              <a:t>correctly</a:t>
            </a:r>
          </a:p>
          <a:p>
            <a:r>
              <a:rPr lang="en-US" dirty="0" smtClean="0"/>
              <a:t>Testing </a:t>
            </a:r>
            <a:r>
              <a:rPr lang="en-US" dirty="0"/>
              <a:t>is a process that shows that the program does what is expected of it</a:t>
            </a:r>
          </a:p>
        </p:txBody>
      </p:sp>
      <p:sp>
        <p:nvSpPr>
          <p:cNvPr id="4" name="TextBox 3"/>
          <p:cNvSpPr txBox="1"/>
          <p:nvPr/>
        </p:nvSpPr>
        <p:spPr>
          <a:xfrm>
            <a:off x="3819525" y="3876675"/>
            <a:ext cx="1057275" cy="914400"/>
          </a:xfrm>
          <a:prstGeom prst="rect">
            <a:avLst/>
          </a:prstGeom>
        </p:spPr>
        <p:txBody>
          <a:bodyPr vert="horz" wrap="none" lIns="68580" tIns="34290" rIns="68580" bIns="34290" rtlCol="0" anchor="t">
            <a:noAutofit/>
          </a:bodyPr>
          <a:lstStyle/>
          <a:p>
            <a:r>
              <a:rPr lang="en-US" sz="2800" b="1" dirty="0" smtClean="0">
                <a:solidFill>
                  <a:srgbClr val="FF0000"/>
                </a:solidFill>
                <a:latin typeface="+mn-lt"/>
              </a:rPr>
              <a:t>False</a:t>
            </a:r>
            <a:endParaRPr lang="ru-RU" sz="2800" b="1" dirty="0" err="1" smtClean="0">
              <a:solidFill>
                <a:schemeClr val="tx1"/>
              </a:solidFill>
              <a:latin typeface="+mn-lt"/>
            </a:endParaRPr>
          </a:p>
        </p:txBody>
      </p:sp>
      <p:graphicFrame>
        <p:nvGraphicFramePr>
          <p:cNvPr id="5" name="Объект 4"/>
          <p:cNvGraphicFramePr>
            <a:graphicFrameLocks noChangeAspect="1"/>
          </p:cNvGraphicFramePr>
          <p:nvPr>
            <p:extLst>
              <p:ext uri="{D42A27DB-BD31-4B8C-83A1-F6EECF244321}">
                <p14:modId xmlns:p14="http://schemas.microsoft.com/office/powerpoint/2010/main" val="2425754376"/>
              </p:ext>
            </p:extLst>
          </p:nvPr>
        </p:nvGraphicFramePr>
        <p:xfrm>
          <a:off x="2743199" y="825500"/>
          <a:ext cx="3209925" cy="3696964"/>
        </p:xfrm>
        <a:graphic>
          <a:graphicData uri="http://schemas.openxmlformats.org/presentationml/2006/ole">
            <mc:AlternateContent xmlns:mc="http://schemas.openxmlformats.org/markup-compatibility/2006">
              <mc:Choice xmlns:v="urn:schemas-microsoft-com:vml" Requires="v">
                <p:oleObj spid="_x0000_s1192" name="Visio" r:id="rId3" imgW="2311908" imgH="2661514" progId="Visio.Drawing.11">
                  <p:embed/>
                </p:oleObj>
              </mc:Choice>
              <mc:Fallback>
                <p:oleObj name="Visio" r:id="rId3" imgW="2311908" imgH="2661514" progId="Visio.Drawing.11">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199" y="825500"/>
                        <a:ext cx="3209925" cy="369696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69891943"/>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Happy Path</a:t>
            </a:r>
          </a:p>
          <a:p>
            <a:pPr lvl="1"/>
            <a:r>
              <a:rPr lang="en-US" dirty="0"/>
              <a:t>The test stays on happy paths (i.e. expected results) without testing for boundaries and exceptions.</a:t>
            </a:r>
          </a:p>
        </p:txBody>
      </p:sp>
    </p:spTree>
    <p:extLst>
      <p:ext uri="{BB962C8B-B14F-4D97-AF65-F5344CB8AC3E}">
        <p14:creationId xmlns:p14="http://schemas.microsoft.com/office/powerpoint/2010/main" val="1811326321"/>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The </a:t>
            </a:r>
            <a:r>
              <a:rPr lang="en-US" dirty="0"/>
              <a:t>Local </a:t>
            </a:r>
            <a:r>
              <a:rPr lang="en-US" dirty="0" smtClean="0"/>
              <a:t>Hero</a:t>
            </a:r>
          </a:p>
          <a:p>
            <a:pPr lvl="1"/>
            <a:r>
              <a:rPr lang="en-US" dirty="0"/>
              <a:t>A test case that is dependent on something specific to the development environment it was written on in order to run. The result is the test passes on development boxes, but fails when someone attempts to run it elsewhere</a:t>
            </a:r>
          </a:p>
        </p:txBody>
      </p:sp>
    </p:spTree>
    <p:extLst>
      <p:ext uri="{BB962C8B-B14F-4D97-AF65-F5344CB8AC3E}">
        <p14:creationId xmlns:p14="http://schemas.microsoft.com/office/powerpoint/2010/main" val="112741255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a:t>The Hidden </a:t>
            </a:r>
            <a:r>
              <a:rPr lang="en-US" dirty="0" smtClean="0"/>
              <a:t>Dependency</a:t>
            </a:r>
          </a:p>
          <a:p>
            <a:pPr lvl="1"/>
            <a:r>
              <a:rPr lang="en-US" dirty="0"/>
              <a:t>Closely related to the local </a:t>
            </a:r>
            <a:r>
              <a:rPr lang="en-US" dirty="0" smtClean="0"/>
              <a:t>hero</a:t>
            </a:r>
          </a:p>
          <a:p>
            <a:pPr lvl="1"/>
            <a:r>
              <a:rPr lang="en-US" dirty="0" smtClean="0"/>
              <a:t>A </a:t>
            </a:r>
            <a:r>
              <a:rPr lang="en-US" dirty="0"/>
              <a:t>unit test that requires some existing data to have been populated somewhere before the test </a:t>
            </a:r>
            <a:r>
              <a:rPr lang="en-US" dirty="0" smtClean="0"/>
              <a:t>runs</a:t>
            </a:r>
          </a:p>
          <a:p>
            <a:pPr lvl="1"/>
            <a:r>
              <a:rPr lang="en-US" dirty="0" smtClean="0"/>
              <a:t>If </a:t>
            </a:r>
            <a:r>
              <a:rPr lang="en-US" dirty="0"/>
              <a:t>that data wasn’t populated, the test will fail and leave little indication to the developer what it wanted, or why… forcing them to dig through acres of code to find out where the data it was using was supposed to come from</a:t>
            </a:r>
          </a:p>
        </p:txBody>
      </p:sp>
    </p:spTree>
    <p:extLst>
      <p:ext uri="{BB962C8B-B14F-4D97-AF65-F5344CB8AC3E}">
        <p14:creationId xmlns:p14="http://schemas.microsoft.com/office/powerpoint/2010/main" val="2503649956"/>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Chain Gang</a:t>
            </a:r>
          </a:p>
          <a:p>
            <a:pPr lvl="1" fontAlgn="base"/>
            <a:r>
              <a:rPr lang="en-US" dirty="0"/>
              <a:t>A couple of tests that must run in a certain order, i.e. one test changes the global state of the system (global variables, data in the database) and the next test(s) depends on </a:t>
            </a:r>
            <a:r>
              <a:rPr lang="en-US" dirty="0" smtClean="0"/>
              <a:t>it</a:t>
            </a:r>
            <a:endParaRPr lang="en-US" dirty="0"/>
          </a:p>
          <a:p>
            <a:pPr lvl="1" fontAlgn="base"/>
            <a:r>
              <a:rPr lang="en-US" dirty="0"/>
              <a:t>You often see this in database tests. Instead of doing a rollback in teardown(), tests commit their changes to the </a:t>
            </a:r>
            <a:r>
              <a:rPr lang="en-US" dirty="0" smtClean="0"/>
              <a:t>database</a:t>
            </a:r>
            <a:endParaRPr lang="en-US" dirty="0"/>
          </a:p>
        </p:txBody>
      </p:sp>
    </p:spTree>
    <p:extLst>
      <p:ext uri="{BB962C8B-B14F-4D97-AF65-F5344CB8AC3E}">
        <p14:creationId xmlns:p14="http://schemas.microsoft.com/office/powerpoint/2010/main" val="317484630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The Mockery</a:t>
            </a:r>
          </a:p>
          <a:p>
            <a:pPr lvl="1"/>
            <a:r>
              <a:rPr lang="en-US" dirty="0"/>
              <a:t>Sometimes mocking can be good, and handy. Sometimes developers can lose themselves in their effort to mock out what actually isn’t being </a:t>
            </a:r>
            <a:r>
              <a:rPr lang="en-US" dirty="0" smtClean="0"/>
              <a:t>tested</a:t>
            </a:r>
          </a:p>
          <a:p>
            <a:pPr lvl="1"/>
            <a:r>
              <a:rPr lang="en-US" dirty="0" smtClean="0"/>
              <a:t>A </a:t>
            </a:r>
            <a:r>
              <a:rPr lang="en-US" dirty="0"/>
              <a:t>unit test contains so many mocks, stubs, and/or fakes that the system under test isn’t even being tested at all, instead data returned from mocks is what is being tested</a:t>
            </a:r>
          </a:p>
        </p:txBody>
      </p:sp>
    </p:spTree>
    <p:extLst>
      <p:ext uri="{BB962C8B-B14F-4D97-AF65-F5344CB8AC3E}">
        <p14:creationId xmlns:p14="http://schemas.microsoft.com/office/powerpoint/2010/main" val="336494517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a:t>The Silent </a:t>
            </a:r>
            <a:r>
              <a:rPr lang="en-US" dirty="0" smtClean="0"/>
              <a:t>Catcher</a:t>
            </a:r>
          </a:p>
          <a:p>
            <a:pPr lvl="1"/>
            <a:r>
              <a:rPr lang="en-US" dirty="0"/>
              <a:t>A test that passes if an exception is </a:t>
            </a:r>
            <a:r>
              <a:rPr lang="en-US" dirty="0" smtClean="0"/>
              <a:t>thrown even </a:t>
            </a:r>
            <a:r>
              <a:rPr lang="en-US" dirty="0"/>
              <a:t>if the exception that actually occurs is one that is different than the one the developer intended.</a:t>
            </a:r>
          </a:p>
        </p:txBody>
      </p:sp>
    </p:spTree>
    <p:extLst>
      <p:ext uri="{BB962C8B-B14F-4D97-AF65-F5344CB8AC3E}">
        <p14:creationId xmlns:p14="http://schemas.microsoft.com/office/powerpoint/2010/main" val="3718783480"/>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The Inspector</a:t>
            </a:r>
          </a:p>
          <a:p>
            <a:pPr lvl="1"/>
            <a:r>
              <a:rPr lang="en-US" dirty="0"/>
              <a:t>A unit test that violates encapsulation in an effort to achieve 100% code coverage, but knows so much about what is going on in the object that any attempt to refactor will break the existing test and require any change to be reflected in the unit test</a:t>
            </a:r>
          </a:p>
        </p:txBody>
      </p:sp>
    </p:spTree>
    <p:extLst>
      <p:ext uri="{BB962C8B-B14F-4D97-AF65-F5344CB8AC3E}">
        <p14:creationId xmlns:p14="http://schemas.microsoft.com/office/powerpoint/2010/main" val="1978412226"/>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a:t>Excessive </a:t>
            </a:r>
            <a:r>
              <a:rPr lang="en-US" dirty="0" smtClean="0"/>
              <a:t>Setup</a:t>
            </a:r>
            <a:endParaRPr lang="ru-RU" dirty="0" smtClean="0"/>
          </a:p>
          <a:p>
            <a:pPr lvl="1"/>
            <a:r>
              <a:rPr lang="en-US" dirty="0"/>
              <a:t>A test that requires a huge setup in order to even begin testing. Sometimes several hundred lines of code are used to prepare the environment for one test, with several objects involved, which can make it difficult to really ascertain what is tested due to the “noise” of all of the setup going on</a:t>
            </a:r>
          </a:p>
        </p:txBody>
      </p:sp>
    </p:spTree>
    <p:extLst>
      <p:ext uri="{BB962C8B-B14F-4D97-AF65-F5344CB8AC3E}">
        <p14:creationId xmlns:p14="http://schemas.microsoft.com/office/powerpoint/2010/main" val="3980611301"/>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Hack</a:t>
            </a:r>
            <a:endParaRPr lang="ru-RU" dirty="0" smtClean="0"/>
          </a:p>
          <a:p>
            <a:pPr lvl="1"/>
            <a:r>
              <a:rPr lang="en-US" dirty="0"/>
              <a:t>A test which has to use insane, illegal or otherwise unhealthy ways to perform its task like: Reading private fields </a:t>
            </a:r>
            <a:r>
              <a:rPr lang="en-US" dirty="0" smtClean="0"/>
              <a:t>or </a:t>
            </a:r>
            <a:r>
              <a:rPr lang="en-US" dirty="0"/>
              <a:t>extending a class to access protected fields/methods or having to put the test in a certain package to access package global </a:t>
            </a:r>
            <a:r>
              <a:rPr lang="en-US" dirty="0" smtClean="0"/>
              <a:t>fields/methods</a:t>
            </a:r>
          </a:p>
          <a:p>
            <a:pPr lvl="1"/>
            <a:r>
              <a:rPr lang="en-US" i="1" dirty="0"/>
              <a:t>Some developers don’t agree that this is anti-pattern. What about you?</a:t>
            </a:r>
          </a:p>
        </p:txBody>
      </p:sp>
    </p:spTree>
    <p:extLst>
      <p:ext uri="{BB962C8B-B14F-4D97-AF65-F5344CB8AC3E}">
        <p14:creationId xmlns:p14="http://schemas.microsoft.com/office/powerpoint/2010/main" val="496898362"/>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The </a:t>
            </a:r>
            <a:r>
              <a:rPr lang="en-US" dirty="0"/>
              <a:t>Test With No </a:t>
            </a:r>
            <a:r>
              <a:rPr lang="en-US" dirty="0" smtClean="0"/>
              <a:t>Name</a:t>
            </a:r>
          </a:p>
          <a:p>
            <a:pPr lvl="1"/>
            <a:r>
              <a:rPr lang="en-US" dirty="0"/>
              <a:t>The test that gets added to reproduce a specific bug in the bug tracker and whose author thinks does not warrant a name of its own. Instead of enhancing an existing, lacking test, a new test is created called </a:t>
            </a:r>
            <a:r>
              <a:rPr lang="en-US" dirty="0" smtClean="0"/>
              <a:t>testForBUG123. </a:t>
            </a:r>
            <a:r>
              <a:rPr lang="en-US" dirty="0"/>
              <a:t>Two years later, when that test fails, you may need to first try and find BUG-123 in your bug tracker to figure out the test's intent</a:t>
            </a:r>
            <a:endParaRPr lang="en-US" i="1" dirty="0"/>
          </a:p>
        </p:txBody>
      </p:sp>
    </p:spTree>
    <p:extLst>
      <p:ext uri="{BB962C8B-B14F-4D97-AF65-F5344CB8AC3E}">
        <p14:creationId xmlns:p14="http://schemas.microsoft.com/office/powerpoint/2010/main" val="9853163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86917" y="2038350"/>
            <a:ext cx="8593931" cy="1283493"/>
          </a:xfrm>
        </p:spPr>
        <p:txBody>
          <a:bodyPr/>
          <a:lstStyle/>
          <a:p>
            <a:r>
              <a:rPr lang="en-US" b="1" dirty="0"/>
              <a:t>Testing is the process of executing a program with the intent of finding errors. </a:t>
            </a:r>
            <a:endParaRPr lang="en-US" dirty="0"/>
          </a:p>
        </p:txBody>
      </p:sp>
    </p:spTree>
    <p:extLst>
      <p:ext uri="{BB962C8B-B14F-4D97-AF65-F5344CB8AC3E}">
        <p14:creationId xmlns:p14="http://schemas.microsoft.com/office/powerpoint/2010/main" val="2164149043"/>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a:t>The Slow </a:t>
            </a:r>
            <a:r>
              <a:rPr lang="en-US" dirty="0" smtClean="0"/>
              <a:t>Poke</a:t>
            </a:r>
            <a:endParaRPr lang="en-US" i="1" dirty="0"/>
          </a:p>
          <a:p>
            <a:pPr lvl="1"/>
            <a:r>
              <a:rPr lang="en-US" dirty="0" smtClean="0"/>
              <a:t>A </a:t>
            </a:r>
            <a:r>
              <a:rPr lang="en-US" dirty="0"/>
              <a:t>unit test that runs incredibly slow. When developers kick it off, they have time to go to the bathroom, grab a smoke, or worse, kick the test off before they go home at the end of the day</a:t>
            </a:r>
          </a:p>
        </p:txBody>
      </p:sp>
    </p:spTree>
    <p:extLst>
      <p:ext uri="{BB962C8B-B14F-4D97-AF65-F5344CB8AC3E}">
        <p14:creationId xmlns:p14="http://schemas.microsoft.com/office/powerpoint/2010/main" val="2934420236"/>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a:t>The </a:t>
            </a:r>
            <a:r>
              <a:rPr lang="en-US" dirty="0" smtClean="0"/>
              <a:t>Butterfly</a:t>
            </a:r>
          </a:p>
          <a:p>
            <a:pPr lvl="1"/>
            <a:r>
              <a:rPr lang="en-US" dirty="0"/>
              <a:t>You have to test something which contains data that changes all the time, like a structure which contains the current date, and there is no way to nail the result down to a fixed value. The ugly part is that you don't care about this value at all. It just makes your test more complicated without adding any </a:t>
            </a:r>
            <a:r>
              <a:rPr lang="en-US" dirty="0" smtClean="0"/>
              <a:t>value</a:t>
            </a:r>
            <a:endParaRPr lang="en-US" dirty="0"/>
          </a:p>
        </p:txBody>
      </p:sp>
    </p:spTree>
    <p:extLst>
      <p:ext uri="{BB962C8B-B14F-4D97-AF65-F5344CB8AC3E}">
        <p14:creationId xmlns:p14="http://schemas.microsoft.com/office/powerpoint/2010/main" val="3516073559"/>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The </a:t>
            </a:r>
            <a:r>
              <a:rPr lang="en-US" dirty="0"/>
              <a:t>Flickering </a:t>
            </a:r>
            <a:r>
              <a:rPr lang="en-US" dirty="0" smtClean="0"/>
              <a:t>Test</a:t>
            </a:r>
          </a:p>
          <a:p>
            <a:pPr lvl="1"/>
            <a:r>
              <a:rPr lang="en-US" dirty="0"/>
              <a:t>A test which just occasionally fails, not at specific times, and is generally due to race conditions within the </a:t>
            </a:r>
            <a:r>
              <a:rPr lang="en-US" dirty="0" smtClean="0"/>
              <a:t>test</a:t>
            </a:r>
            <a:endParaRPr lang="en-US" dirty="0"/>
          </a:p>
        </p:txBody>
      </p:sp>
    </p:spTree>
    <p:extLst>
      <p:ext uri="{BB962C8B-B14F-4D97-AF65-F5344CB8AC3E}">
        <p14:creationId xmlns:p14="http://schemas.microsoft.com/office/powerpoint/2010/main" val="2917059546"/>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a:t>Wait and </a:t>
            </a:r>
            <a:r>
              <a:rPr lang="en-US" dirty="0" smtClean="0"/>
              <a:t>See</a:t>
            </a:r>
          </a:p>
          <a:p>
            <a:pPr lvl="1" fontAlgn="base"/>
            <a:r>
              <a:rPr lang="en-US" dirty="0"/>
              <a:t>A test that runs some set up code and then needs to 'wait' a specific amount of time before it can 'see' if the code under test functioned as expected. A </a:t>
            </a:r>
            <a:r>
              <a:rPr lang="en-US" dirty="0" smtClean="0"/>
              <a:t>test Method </a:t>
            </a:r>
            <a:r>
              <a:rPr lang="en-US" dirty="0"/>
              <a:t>that uses </a:t>
            </a:r>
            <a:r>
              <a:rPr lang="en-US" dirty="0" err="1"/>
              <a:t>Thread.sleep</a:t>
            </a:r>
            <a:r>
              <a:rPr lang="en-US" dirty="0"/>
              <a:t>() or equivalent is most certainly a "Wait and See" </a:t>
            </a:r>
            <a:r>
              <a:rPr lang="en-US" dirty="0" smtClean="0"/>
              <a:t>test</a:t>
            </a:r>
            <a:endParaRPr lang="en-US" dirty="0"/>
          </a:p>
        </p:txBody>
      </p:sp>
    </p:spTree>
    <p:extLst>
      <p:ext uri="{BB962C8B-B14F-4D97-AF65-F5344CB8AC3E}">
        <p14:creationId xmlns:p14="http://schemas.microsoft.com/office/powerpoint/2010/main" val="3411130748"/>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Inappropriately </a:t>
            </a:r>
            <a:r>
              <a:rPr lang="en-US" dirty="0"/>
              <a:t>Shared </a:t>
            </a:r>
            <a:r>
              <a:rPr lang="en-US" dirty="0" smtClean="0"/>
              <a:t>Fixture</a:t>
            </a:r>
          </a:p>
          <a:p>
            <a:pPr lvl="1"/>
            <a:r>
              <a:rPr lang="en-US" dirty="0"/>
              <a:t>Several test cases in the test fixture do not even use or need the </a:t>
            </a:r>
            <a:r>
              <a:rPr lang="en-US" dirty="0" smtClean="0"/>
              <a:t/>
            </a:r>
            <a:br>
              <a:rPr lang="en-US" dirty="0" smtClean="0"/>
            </a:br>
            <a:r>
              <a:rPr lang="en-US" dirty="0" smtClean="0"/>
              <a:t>setup/teardown</a:t>
            </a:r>
            <a:r>
              <a:rPr lang="en-US" dirty="0"/>
              <a:t>. Partly due to developer inertia to create a new test fixture... easier to just add one more test case to the pile</a:t>
            </a:r>
          </a:p>
        </p:txBody>
      </p:sp>
    </p:spTree>
    <p:extLst>
      <p:ext uri="{BB962C8B-B14F-4D97-AF65-F5344CB8AC3E}">
        <p14:creationId xmlns:p14="http://schemas.microsoft.com/office/powerpoint/2010/main" val="3522948110"/>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The Giant</a:t>
            </a:r>
          </a:p>
          <a:p>
            <a:pPr lvl="1"/>
            <a:r>
              <a:rPr lang="en-US" dirty="0"/>
              <a:t>A unit test that, although it is validly testing the object under test, can span thousands of lines and contain innumerable test </a:t>
            </a:r>
            <a:r>
              <a:rPr lang="en-US" dirty="0" smtClean="0"/>
              <a:t>cases. </a:t>
            </a:r>
            <a:r>
              <a:rPr lang="en-US" dirty="0"/>
              <a:t>This can be an indicator that the system under tests is a God Object</a:t>
            </a:r>
          </a:p>
        </p:txBody>
      </p:sp>
    </p:spTree>
    <p:extLst>
      <p:ext uri="{BB962C8B-B14F-4D97-AF65-F5344CB8AC3E}">
        <p14:creationId xmlns:p14="http://schemas.microsoft.com/office/powerpoint/2010/main" val="3467872865"/>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a:t>The Sleeper, aka Mount </a:t>
            </a:r>
            <a:r>
              <a:rPr lang="en-US" dirty="0" smtClean="0"/>
              <a:t>Vesuvius</a:t>
            </a:r>
          </a:p>
          <a:p>
            <a:pPr lvl="1"/>
            <a:r>
              <a:rPr lang="en-US" dirty="0"/>
              <a:t>A test that is destined to FAIL at some specific time and date in the future. This often is caused by incorrect bounds checking when testing code which uses a Date or Calendar object. Sometimes, the test may fail if run at a very specific time of day, such as midnight.</a:t>
            </a:r>
          </a:p>
        </p:txBody>
      </p:sp>
    </p:spTree>
    <p:extLst>
      <p:ext uri="{BB962C8B-B14F-4D97-AF65-F5344CB8AC3E}">
        <p14:creationId xmlns:p14="http://schemas.microsoft.com/office/powerpoint/2010/main" val="3881572101"/>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a:t>The Dead </a:t>
            </a:r>
            <a:r>
              <a:rPr lang="en-US" dirty="0" smtClean="0"/>
              <a:t>Tree</a:t>
            </a:r>
            <a:endParaRPr lang="en-US" dirty="0"/>
          </a:p>
          <a:p>
            <a:pPr lvl="1"/>
            <a:r>
              <a:rPr lang="en-US" dirty="0" smtClean="0"/>
              <a:t>A </a:t>
            </a:r>
            <a:r>
              <a:rPr lang="en-US" dirty="0"/>
              <a:t>test </a:t>
            </a:r>
            <a:r>
              <a:rPr lang="en-US" dirty="0" smtClean="0"/>
              <a:t>which </a:t>
            </a:r>
            <a:r>
              <a:rPr lang="en-US" dirty="0"/>
              <a:t>a stub was created, but the test wasn't actually written..</a:t>
            </a:r>
          </a:p>
        </p:txBody>
      </p:sp>
      <p:sp>
        <p:nvSpPr>
          <p:cNvPr id="4" name="Прямоугольник 3"/>
          <p:cNvSpPr/>
          <p:nvPr/>
        </p:nvSpPr>
        <p:spPr>
          <a:xfrm>
            <a:off x="3075105" y="2924299"/>
            <a:ext cx="2470548" cy="307777"/>
          </a:xfrm>
          <a:prstGeom prst="rect">
            <a:avLst/>
          </a:prstGeom>
        </p:spPr>
        <p:txBody>
          <a:bodyPr wrap="none">
            <a:spAutoFit/>
          </a:bodyPr>
          <a:lstStyle/>
          <a:p>
            <a:pPr lvl="0"/>
            <a:r>
              <a:rPr lang="en-US" i="1" dirty="0" err="1" smtClean="0">
                <a:solidFill>
                  <a:srgbClr val="000000"/>
                </a:solidFill>
                <a:latin typeface="Consolas"/>
              </a:rPr>
              <a:t>assertEquals</a:t>
            </a:r>
            <a:r>
              <a:rPr lang="en-US" i="1" dirty="0" smtClean="0">
                <a:solidFill>
                  <a:srgbClr val="000000"/>
                </a:solidFill>
                <a:latin typeface="Consolas"/>
              </a:rPr>
              <a:t>(</a:t>
            </a:r>
            <a:r>
              <a:rPr lang="en-US" i="1" dirty="0">
                <a:solidFill>
                  <a:srgbClr val="000000"/>
                </a:solidFill>
                <a:latin typeface="Consolas"/>
              </a:rPr>
              <a:t>1</a:t>
            </a:r>
            <a:r>
              <a:rPr lang="en-US" i="1" dirty="0" smtClean="0">
                <a:solidFill>
                  <a:srgbClr val="6A3E3E"/>
                </a:solidFill>
                <a:latin typeface="Consolas"/>
              </a:rPr>
              <a:t> + </a:t>
            </a:r>
            <a:r>
              <a:rPr lang="en-US" i="1" dirty="0">
                <a:solidFill>
                  <a:srgbClr val="000000"/>
                </a:solidFill>
                <a:latin typeface="Consolas"/>
              </a:rPr>
              <a:t>1,</a:t>
            </a:r>
            <a:r>
              <a:rPr lang="en-US" i="1" dirty="0" smtClean="0">
                <a:solidFill>
                  <a:srgbClr val="000000"/>
                </a:solidFill>
                <a:latin typeface="Consolas"/>
              </a:rPr>
              <a:t> </a:t>
            </a:r>
            <a:r>
              <a:rPr lang="en-US" i="1" dirty="0">
                <a:solidFill>
                  <a:srgbClr val="000000"/>
                </a:solidFill>
                <a:latin typeface="Consolas"/>
              </a:rPr>
              <a:t>2);</a:t>
            </a:r>
          </a:p>
        </p:txBody>
      </p:sp>
    </p:spTree>
    <p:extLst>
      <p:ext uri="{BB962C8B-B14F-4D97-AF65-F5344CB8AC3E}">
        <p14:creationId xmlns:p14="http://schemas.microsoft.com/office/powerpoint/2010/main" val="2419976049"/>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a:t>Wet </a:t>
            </a:r>
            <a:r>
              <a:rPr lang="en-US" dirty="0" smtClean="0"/>
              <a:t>Floor</a:t>
            </a:r>
          </a:p>
          <a:p>
            <a:pPr lvl="1"/>
            <a:r>
              <a:rPr lang="en-US" dirty="0"/>
              <a:t>The test creates data that is persisted somewhere, but the test does not clean up when finished. This causes tests (the same test, or possibly other tests) to fail on </a:t>
            </a:r>
            <a:r>
              <a:rPr lang="en-US" i="1" dirty="0"/>
              <a:t>subsequent</a:t>
            </a:r>
            <a:r>
              <a:rPr lang="en-US" dirty="0"/>
              <a:t> test </a:t>
            </a:r>
            <a:r>
              <a:rPr lang="en-US" dirty="0" smtClean="0"/>
              <a:t>runs</a:t>
            </a:r>
          </a:p>
          <a:p>
            <a:pPr lvl="1"/>
            <a:r>
              <a:rPr lang="en-US" dirty="0" smtClean="0"/>
              <a:t>In </a:t>
            </a:r>
            <a:r>
              <a:rPr lang="en-US" dirty="0"/>
              <a:t>our case, the test left a file lying around in the "temp" </a:t>
            </a:r>
            <a:r>
              <a:rPr lang="en-US" dirty="0" smtClean="0"/>
              <a:t>directory, </a:t>
            </a:r>
            <a:r>
              <a:rPr lang="en-US" dirty="0"/>
              <a:t>with permissions from the user that ran the test the first time</a:t>
            </a:r>
          </a:p>
        </p:txBody>
      </p:sp>
    </p:spTree>
    <p:extLst>
      <p:ext uri="{BB962C8B-B14F-4D97-AF65-F5344CB8AC3E}">
        <p14:creationId xmlns:p14="http://schemas.microsoft.com/office/powerpoint/2010/main" val="3383870626"/>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a:t>The </a:t>
            </a:r>
            <a:r>
              <a:rPr lang="en-US" dirty="0" smtClean="0"/>
              <a:t>Cuckoo</a:t>
            </a:r>
          </a:p>
          <a:p>
            <a:pPr lvl="1"/>
            <a:r>
              <a:rPr lang="en-US" dirty="0"/>
              <a:t>A unit test which sits in a test case with several others, and enjoys the same (potentially lengthy) setup process as the other tests in the test case, but then discards some or all of the artifacts from the setup and creates its own</a:t>
            </a:r>
          </a:p>
        </p:txBody>
      </p:sp>
    </p:spTree>
    <p:extLst>
      <p:ext uri="{BB962C8B-B14F-4D97-AF65-F5344CB8AC3E}">
        <p14:creationId xmlns:p14="http://schemas.microsoft.com/office/powerpoint/2010/main" val="200140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01192" y="1069182"/>
            <a:ext cx="8593931" cy="1607343"/>
          </a:xfrm>
        </p:spPr>
        <p:txBody>
          <a:bodyPr>
            <a:normAutofit fontScale="85000" lnSpcReduction="20000"/>
          </a:bodyPr>
          <a:lstStyle/>
          <a:p>
            <a:r>
              <a:rPr lang="en-US" dirty="0" err="1" smtClean="0"/>
              <a:t>Swebook</a:t>
            </a:r>
            <a:r>
              <a:rPr lang="en-US" dirty="0" smtClean="0"/>
              <a:t>:</a:t>
            </a:r>
          </a:p>
          <a:p>
            <a:r>
              <a:rPr lang="en-US" sz="2400" dirty="0"/>
              <a:t>Software testing consists of the </a:t>
            </a:r>
            <a:r>
              <a:rPr lang="en-US" sz="2400" i="1" dirty="0"/>
              <a:t>dynamic</a:t>
            </a:r>
            <a:r>
              <a:rPr lang="en-US" sz="2400" dirty="0"/>
              <a:t> verification in which a program provides </a:t>
            </a:r>
            <a:r>
              <a:rPr lang="en-US" sz="2400" i="1" dirty="0"/>
              <a:t>expected</a:t>
            </a:r>
            <a:r>
              <a:rPr lang="en-US" sz="2400" dirty="0"/>
              <a:t> behaviors on a </a:t>
            </a:r>
            <a:r>
              <a:rPr lang="en-US" sz="2400" i="1" dirty="0"/>
              <a:t>finite</a:t>
            </a:r>
            <a:r>
              <a:rPr lang="en-US" sz="2400" dirty="0"/>
              <a:t> set of test cases (suitably </a:t>
            </a:r>
            <a:r>
              <a:rPr lang="en-US" sz="2400" i="1" dirty="0"/>
              <a:t>selected</a:t>
            </a:r>
            <a:r>
              <a:rPr lang="en-US" sz="2400" dirty="0"/>
              <a:t> from the usually infinite execution domain)</a:t>
            </a:r>
            <a:endParaRPr lang="ru-RU" dirty="0">
              <a:effectLst/>
            </a:endParaRPr>
          </a:p>
        </p:txBody>
      </p:sp>
    </p:spTree>
    <p:extLst>
      <p:ext uri="{BB962C8B-B14F-4D97-AF65-F5344CB8AC3E}">
        <p14:creationId xmlns:p14="http://schemas.microsoft.com/office/powerpoint/2010/main" val="2693914419"/>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The </a:t>
            </a:r>
            <a:r>
              <a:rPr lang="en-US" dirty="0"/>
              <a:t>Secret Catcher </a:t>
            </a:r>
            <a:endParaRPr lang="en-US" dirty="0" smtClean="0"/>
          </a:p>
          <a:p>
            <a:pPr lvl="1"/>
            <a:r>
              <a:rPr lang="en-US" dirty="0"/>
              <a:t>A test that at first glance appears to be doing no testing, due to absence of assertions. But "The devil is in the details".. the test is really relying on an exception to be thrown and expecting the testing framework to capture the exception and report it to the user as a failure</a:t>
            </a:r>
          </a:p>
        </p:txBody>
      </p:sp>
    </p:spTree>
    <p:extLst>
      <p:ext uri="{BB962C8B-B14F-4D97-AF65-F5344CB8AC3E}">
        <p14:creationId xmlns:p14="http://schemas.microsoft.com/office/powerpoint/2010/main" val="3874063366"/>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a:t>The Environmental Vandal </a:t>
            </a:r>
            <a:endParaRPr lang="en-US" dirty="0" smtClean="0"/>
          </a:p>
          <a:p>
            <a:pPr lvl="1"/>
            <a:r>
              <a:rPr lang="en-US" dirty="0"/>
              <a:t>A 'unit' test which for various 'requirements' starts spilling out into its environment, using and setting environment variables / ports. Running two of these tests simultaneously will cause 'unavailable port' exceptions </a:t>
            </a:r>
            <a:r>
              <a:rPr lang="en-US" dirty="0" smtClean="0"/>
              <a:t>etc.</a:t>
            </a:r>
          </a:p>
          <a:p>
            <a:pPr lvl="1"/>
            <a:r>
              <a:rPr lang="en-US" dirty="0"/>
              <a:t>These tests will be intermittent, and leave developers saying things like 'just run it again</a:t>
            </a:r>
            <a:r>
              <a:rPr lang="en-US" dirty="0" smtClean="0"/>
              <a:t>'</a:t>
            </a:r>
            <a:endParaRPr lang="en-US" dirty="0"/>
          </a:p>
        </p:txBody>
      </p:sp>
    </p:spTree>
    <p:extLst>
      <p:ext uri="{BB962C8B-B14F-4D97-AF65-F5344CB8AC3E}">
        <p14:creationId xmlns:p14="http://schemas.microsoft.com/office/powerpoint/2010/main" val="3232831497"/>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fontScale="92500" lnSpcReduction="10000"/>
          </a:bodyPr>
          <a:lstStyle/>
          <a:p>
            <a:r>
              <a:rPr lang="en-US" dirty="0"/>
              <a:t>The Turing Test </a:t>
            </a:r>
            <a:endParaRPr lang="en-US" dirty="0" smtClean="0"/>
          </a:p>
          <a:p>
            <a:pPr lvl="1"/>
            <a:r>
              <a:rPr lang="en-US" dirty="0"/>
              <a:t>A </a:t>
            </a:r>
            <a:r>
              <a:rPr lang="en-US" dirty="0" smtClean="0"/>
              <a:t>test case automatically </a:t>
            </a:r>
            <a:r>
              <a:rPr lang="en-US" dirty="0"/>
              <a:t>generated by some expensive tool that has innumerable</a:t>
            </a:r>
            <a:r>
              <a:rPr lang="en-US" dirty="0" smtClean="0"/>
              <a:t> </a:t>
            </a:r>
            <a:r>
              <a:rPr lang="en-US" dirty="0"/>
              <a:t>asserts gleaned from the class under test using some too-clever-by-half data flow analysis. </a:t>
            </a:r>
            <a:endParaRPr lang="en-US" dirty="0" smtClean="0"/>
          </a:p>
          <a:p>
            <a:pPr lvl="1"/>
            <a:r>
              <a:rPr lang="en-US" dirty="0" smtClean="0"/>
              <a:t>Lulls </a:t>
            </a:r>
            <a:r>
              <a:rPr lang="en-US" dirty="0"/>
              <a:t>developers into a false sense of confidence that their code is well tested, absolving them from the responsibility of designing and maintaining high quality tests. </a:t>
            </a:r>
            <a:endParaRPr lang="en-US" dirty="0" smtClean="0"/>
          </a:p>
          <a:p>
            <a:pPr lvl="1"/>
            <a:r>
              <a:rPr lang="en-US" i="1" dirty="0" smtClean="0"/>
              <a:t>If </a:t>
            </a:r>
            <a:r>
              <a:rPr lang="en-US" i="1" dirty="0"/>
              <a:t>the machine can write the tests for you, why can't it pull its finger out and write the app itself!</a:t>
            </a:r>
          </a:p>
        </p:txBody>
      </p:sp>
    </p:spTree>
    <p:extLst>
      <p:ext uri="{BB962C8B-B14F-4D97-AF65-F5344CB8AC3E}">
        <p14:creationId xmlns:p14="http://schemas.microsoft.com/office/powerpoint/2010/main" val="3946472679"/>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The </a:t>
            </a:r>
            <a:r>
              <a:rPr lang="en-US" dirty="0"/>
              <a:t>Forty Foot Pole </a:t>
            </a:r>
            <a:r>
              <a:rPr lang="en-US" dirty="0" smtClean="0"/>
              <a:t>Test</a:t>
            </a:r>
          </a:p>
          <a:p>
            <a:pPr lvl="1"/>
            <a:r>
              <a:rPr lang="en-US" dirty="0"/>
              <a:t>Afraid of getting too close to the class they are trying to test, these tests act at a distance, separated by countless layers of abstraction and thousands of lines of code from the logic they are checking. As such they are extremely brittle, and susceptible to all sorts of side-effects that happen on the epic journey to and from the class of interest</a:t>
            </a:r>
            <a:endParaRPr lang="en-US" i="1" dirty="0"/>
          </a:p>
        </p:txBody>
      </p:sp>
    </p:spTree>
    <p:extLst>
      <p:ext uri="{BB962C8B-B14F-4D97-AF65-F5344CB8AC3E}">
        <p14:creationId xmlns:p14="http://schemas.microsoft.com/office/powerpoint/2010/main" val="1856120730"/>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Line Hitter</a:t>
            </a:r>
          </a:p>
          <a:p>
            <a:pPr lvl="1"/>
            <a:r>
              <a:rPr lang="en-US" dirty="0"/>
              <a:t>At first glance the tests cover everything and code coverage tools confirm it 100%, but in reality they only hit code without any output analyses</a:t>
            </a:r>
            <a:r>
              <a:rPr lang="en-US" dirty="0" smtClean="0"/>
              <a:t>.</a:t>
            </a:r>
            <a:endParaRPr lang="en-US" i="1" dirty="0"/>
          </a:p>
        </p:txBody>
      </p:sp>
    </p:spTree>
    <p:extLst>
      <p:ext uri="{BB962C8B-B14F-4D97-AF65-F5344CB8AC3E}">
        <p14:creationId xmlns:p14="http://schemas.microsoft.com/office/powerpoint/2010/main" val="3106779965"/>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 </a:t>
            </a:r>
            <a:r>
              <a:rPr lang="en-US" dirty="0" smtClean="0"/>
              <a:t>Anti-patterns</a:t>
            </a:r>
            <a:r>
              <a:rPr lang="en-US" dirty="0"/>
              <a:t>: </a:t>
            </a:r>
            <a:r>
              <a:rPr lang="en-US" dirty="0" smtClean="0"/>
              <a:t/>
            </a:r>
            <a:br>
              <a:rPr lang="en-US" dirty="0" smtClean="0"/>
            </a:br>
            <a:r>
              <a:rPr lang="en-US" dirty="0" smtClean="0">
                <a:solidFill>
                  <a:schemeClr val="tx1"/>
                </a:solidFill>
              </a:rPr>
              <a:t>Anti-patterns catalog</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a:t>The Conjoined Twins</a:t>
            </a:r>
            <a:endParaRPr lang="en-US" dirty="0" smtClean="0"/>
          </a:p>
          <a:p>
            <a:pPr lvl="1"/>
            <a:r>
              <a:rPr lang="en-US" dirty="0"/>
              <a:t>Tests that people are calling "Unit Tests" but are really integration tests since they are not isolated from dependencies (file configuration, databases, services; in other words, parts not being tested as people got complacent and did not isolate)</a:t>
            </a:r>
            <a:r>
              <a:rPr lang="en-US" dirty="0" smtClean="0"/>
              <a:t> </a:t>
            </a:r>
            <a:r>
              <a:rPr lang="en-US" dirty="0"/>
              <a:t>and fail due to dependencies that should have been stubbed or mocked</a:t>
            </a:r>
            <a:endParaRPr lang="en-US" i="1" dirty="0"/>
          </a:p>
        </p:txBody>
      </p:sp>
    </p:spTree>
    <p:extLst>
      <p:ext uri="{BB962C8B-B14F-4D97-AF65-F5344CB8AC3E}">
        <p14:creationId xmlns:p14="http://schemas.microsoft.com/office/powerpoint/2010/main" val="3375793646"/>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a:t>Test-Driven Development </a:t>
            </a:r>
            <a:r>
              <a:rPr lang="en-US" dirty="0" smtClean="0"/>
              <a:t>Anti-patterns: </a:t>
            </a:r>
            <a:r>
              <a:rPr lang="en-US" dirty="0" smtClean="0">
                <a:solidFill>
                  <a:schemeClr val="tx1"/>
                </a:solidFill>
              </a:rPr>
              <a:t>Roadmap</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a:t>Anti-patterns catalog</a:t>
            </a:r>
          </a:p>
          <a:p>
            <a:r>
              <a:rPr lang="en-US" dirty="0" smtClean="0">
                <a:solidFill>
                  <a:srgbClr val="FF0000"/>
                </a:solidFill>
              </a:rPr>
              <a:t>Basic mistakes</a:t>
            </a:r>
          </a:p>
        </p:txBody>
      </p:sp>
    </p:spTree>
    <p:extLst>
      <p:ext uri="{BB962C8B-B14F-4D97-AF65-F5344CB8AC3E}">
        <p14:creationId xmlns:p14="http://schemas.microsoft.com/office/powerpoint/2010/main" val="778142704"/>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a:t>Test-Driven Development </a:t>
            </a:r>
            <a:r>
              <a:rPr lang="en-US" dirty="0" smtClean="0"/>
              <a:t>Anti-patterns: </a:t>
            </a:r>
            <a:br>
              <a:rPr lang="en-US" dirty="0" smtClean="0"/>
            </a:br>
            <a:r>
              <a:rPr lang="en-US" dirty="0" smtClean="0">
                <a:solidFill>
                  <a:schemeClr val="tx1"/>
                </a:solidFill>
              </a:rPr>
              <a:t>Basic mistakes</a:t>
            </a:r>
            <a:endParaRPr lang="ru-RU" dirty="0">
              <a:solidFill>
                <a:schemeClr val="tx1"/>
              </a:solidFill>
            </a:endParaRPr>
          </a:p>
        </p:txBody>
      </p:sp>
      <p:sp>
        <p:nvSpPr>
          <p:cNvPr id="3" name="Content Placeholder 2"/>
          <p:cNvSpPr>
            <a:spLocks noGrp="1"/>
          </p:cNvSpPr>
          <p:nvPr>
            <p:ph sz="quarter" idx="11"/>
          </p:nvPr>
        </p:nvSpPr>
        <p:spPr>
          <a:xfrm>
            <a:off x="286941" y="1136883"/>
            <a:ext cx="8593931" cy="3756422"/>
          </a:xfrm>
        </p:spPr>
        <p:txBody>
          <a:bodyPr>
            <a:normAutofit fontScale="77500" lnSpcReduction="20000"/>
          </a:bodyPr>
          <a:lstStyle/>
          <a:p>
            <a:r>
              <a:rPr lang="en-US" dirty="0" smtClean="0"/>
              <a:t>No tests</a:t>
            </a:r>
          </a:p>
          <a:p>
            <a:r>
              <a:rPr lang="en-US" dirty="0" smtClean="0"/>
              <a:t>Manual (missing) Assertions</a:t>
            </a:r>
          </a:p>
          <a:p>
            <a:r>
              <a:rPr lang="en-US" dirty="0" smtClean="0"/>
              <a:t>Redundant Assertions</a:t>
            </a:r>
          </a:p>
          <a:p>
            <a:r>
              <a:rPr lang="en-US" dirty="0" smtClean="0"/>
              <a:t>Using wrong Assertions</a:t>
            </a:r>
          </a:p>
          <a:p>
            <a:r>
              <a:rPr lang="en-US" dirty="0" smtClean="0"/>
              <a:t>Only Easy/Happy Path Tests</a:t>
            </a:r>
          </a:p>
          <a:p>
            <a:r>
              <a:rPr lang="en-US" dirty="0" smtClean="0"/>
              <a:t>Complex Tests</a:t>
            </a:r>
          </a:p>
          <a:p>
            <a:r>
              <a:rPr lang="en-US" dirty="0" smtClean="0"/>
              <a:t>External Dependencies</a:t>
            </a:r>
          </a:p>
          <a:p>
            <a:r>
              <a:rPr lang="en-US" dirty="0" smtClean="0"/>
              <a:t>Catching Unexpected Exception</a:t>
            </a:r>
          </a:p>
          <a:p>
            <a:r>
              <a:rPr lang="en-US" dirty="0" smtClean="0"/>
              <a:t>Mixing Production and test code</a:t>
            </a:r>
          </a:p>
          <a:p>
            <a:pPr marL="0" indent="0">
              <a:buNone/>
            </a:pPr>
            <a:endParaRPr lang="en-US" dirty="0" smtClean="0"/>
          </a:p>
        </p:txBody>
      </p:sp>
    </p:spTree>
    <p:extLst>
      <p:ext uri="{BB962C8B-B14F-4D97-AF65-F5344CB8AC3E}">
        <p14:creationId xmlns:p14="http://schemas.microsoft.com/office/powerpoint/2010/main" val="3672410913"/>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a:t>Test-Driven Development </a:t>
            </a:r>
            <a:r>
              <a:rPr lang="en-US" dirty="0" smtClean="0"/>
              <a:t>Anti-patterns: </a:t>
            </a:r>
            <a:br>
              <a:rPr lang="en-US" dirty="0" smtClean="0"/>
            </a:br>
            <a:r>
              <a:rPr lang="en-US" dirty="0" smtClean="0">
                <a:solidFill>
                  <a:schemeClr val="tx1"/>
                </a:solidFill>
              </a:rPr>
              <a:t>Basic mistakes</a:t>
            </a:r>
            <a:endParaRPr lang="ru-RU" dirty="0">
              <a:solidFill>
                <a:schemeClr val="tx1"/>
              </a:solidFill>
            </a:endParaRPr>
          </a:p>
        </p:txBody>
      </p:sp>
      <p:sp>
        <p:nvSpPr>
          <p:cNvPr id="3" name="Content Placeholder 2"/>
          <p:cNvSpPr>
            <a:spLocks noGrp="1"/>
          </p:cNvSpPr>
          <p:nvPr>
            <p:ph sz="quarter" idx="11"/>
          </p:nvPr>
        </p:nvSpPr>
        <p:spPr>
          <a:xfrm>
            <a:off x="286941" y="1136883"/>
            <a:ext cx="8593931" cy="3756422"/>
          </a:xfrm>
        </p:spPr>
        <p:txBody>
          <a:bodyPr>
            <a:normAutofit/>
          </a:bodyPr>
          <a:lstStyle/>
          <a:p>
            <a:r>
              <a:rPr lang="en-US" dirty="0" smtClean="0"/>
              <a:t>No tests</a:t>
            </a:r>
            <a:endParaRPr lang="ru-RU" dirty="0" smtClean="0"/>
          </a:p>
          <a:p>
            <a:pPr lvl="1"/>
            <a:endParaRPr lang="en-US" dirty="0" smtClean="0"/>
          </a:p>
        </p:txBody>
      </p:sp>
      <p:sp>
        <p:nvSpPr>
          <p:cNvPr id="4" name="Прямоугольник 3"/>
          <p:cNvSpPr/>
          <p:nvPr/>
        </p:nvSpPr>
        <p:spPr>
          <a:xfrm>
            <a:off x="2117188" y="1823374"/>
            <a:ext cx="4572000" cy="2031325"/>
          </a:xfrm>
          <a:prstGeom prst="rect">
            <a:avLst/>
          </a:prstGeom>
        </p:spPr>
        <p:txBody>
          <a:bodyPr>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smtClean="0">
                <a:solidFill>
                  <a:srgbClr val="000000"/>
                </a:solidFill>
                <a:latin typeface="Consolas"/>
              </a:rPr>
              <a:t>Anti-patterns </a:t>
            </a:r>
            <a:r>
              <a:rPr lang="en-US" b="1" dirty="0">
                <a:solidFill>
                  <a:srgbClr val="000000"/>
                </a:solidFill>
                <a:latin typeface="Consolas"/>
              </a:rPr>
              <a:t>{</a:t>
            </a:r>
          </a:p>
          <a:p>
            <a:endParaRPr lang="ru-RU" dirty="0">
              <a:latin typeface="Consolas"/>
            </a:endParaRPr>
          </a:p>
          <a:p>
            <a:r>
              <a:rPr lang="en-US" dirty="0">
                <a:solidFill>
                  <a:srgbClr val="646464"/>
                </a:solidFill>
                <a:latin typeface="Consolas"/>
              </a:rPr>
              <a:t>@Test</a:t>
            </a:r>
          </a:p>
          <a:p>
            <a:r>
              <a:rPr lang="en-US" dirty="0">
                <a:solidFill>
                  <a:srgbClr val="646464"/>
                </a:solidFill>
                <a:latin typeface="Consolas"/>
              </a:rPr>
              <a:t>@Ignore</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test() {</a:t>
            </a:r>
          </a:p>
          <a:p>
            <a:r>
              <a:rPr lang="en-US" dirty="0">
                <a:solidFill>
                  <a:srgbClr val="3F7F5F"/>
                </a:solidFill>
                <a:latin typeface="Consolas"/>
              </a:rPr>
              <a:t>//TO DO</a:t>
            </a:r>
          </a:p>
          <a:p>
            <a:r>
              <a:rPr lang="ru-RU" dirty="0">
                <a:solidFill>
                  <a:srgbClr val="000000"/>
                </a:solidFill>
                <a:latin typeface="Consolas"/>
              </a:rPr>
              <a:t>}</a:t>
            </a:r>
          </a:p>
          <a:p>
            <a:endParaRPr lang="ru-RU" dirty="0">
              <a:latin typeface="Consolas"/>
            </a:endParaRPr>
          </a:p>
          <a:p>
            <a:r>
              <a:rPr lang="ru-RU" dirty="0">
                <a:solidFill>
                  <a:srgbClr val="000000"/>
                </a:solidFill>
                <a:latin typeface="Consolas"/>
              </a:rPr>
              <a:t>}</a:t>
            </a:r>
            <a:endParaRPr lang="ru-RU" dirty="0"/>
          </a:p>
        </p:txBody>
      </p:sp>
    </p:spTree>
    <p:extLst>
      <p:ext uri="{BB962C8B-B14F-4D97-AF65-F5344CB8AC3E}">
        <p14:creationId xmlns:p14="http://schemas.microsoft.com/office/powerpoint/2010/main" val="402151498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a:t>Test-Driven Development </a:t>
            </a:r>
            <a:r>
              <a:rPr lang="en-US" dirty="0" smtClean="0"/>
              <a:t>Anti-patterns: </a:t>
            </a:r>
            <a:br>
              <a:rPr lang="en-US" dirty="0" smtClean="0"/>
            </a:br>
            <a:r>
              <a:rPr lang="en-US" dirty="0" smtClean="0">
                <a:solidFill>
                  <a:schemeClr val="tx1"/>
                </a:solidFill>
              </a:rPr>
              <a:t>Basic mistakes</a:t>
            </a:r>
            <a:endParaRPr lang="ru-RU" dirty="0">
              <a:solidFill>
                <a:schemeClr val="tx1"/>
              </a:solidFill>
            </a:endParaRPr>
          </a:p>
        </p:txBody>
      </p:sp>
      <p:sp>
        <p:nvSpPr>
          <p:cNvPr id="3" name="Content Placeholder 2"/>
          <p:cNvSpPr>
            <a:spLocks noGrp="1"/>
          </p:cNvSpPr>
          <p:nvPr>
            <p:ph sz="quarter" idx="11"/>
          </p:nvPr>
        </p:nvSpPr>
        <p:spPr>
          <a:xfrm>
            <a:off x="286941" y="1136883"/>
            <a:ext cx="8593931" cy="3756422"/>
          </a:xfrm>
        </p:spPr>
        <p:txBody>
          <a:bodyPr>
            <a:normAutofit/>
          </a:bodyPr>
          <a:lstStyle/>
          <a:p>
            <a:r>
              <a:rPr lang="en-US" dirty="0" smtClean="0"/>
              <a:t>Manual (missing) Assertions</a:t>
            </a:r>
          </a:p>
          <a:p>
            <a:pPr lvl="1"/>
            <a:r>
              <a:rPr lang="en-US" dirty="0" err="1" smtClean="0"/>
              <a:t>Sysout</a:t>
            </a:r>
            <a:r>
              <a:rPr lang="en-US" dirty="0" smtClean="0"/>
              <a:t> instead of assert</a:t>
            </a:r>
          </a:p>
          <a:p>
            <a:pPr lvl="1"/>
            <a:r>
              <a:rPr lang="en-US" dirty="0" smtClean="0"/>
              <a:t>The secret catcher //see later</a:t>
            </a:r>
            <a:endParaRPr lang="ru-RU" dirty="0" smtClean="0"/>
          </a:p>
          <a:p>
            <a:pPr lvl="1"/>
            <a:endParaRPr lang="en-US" dirty="0" smtClean="0"/>
          </a:p>
        </p:txBody>
      </p:sp>
      <p:sp>
        <p:nvSpPr>
          <p:cNvPr id="5" name="Прямоугольник 4"/>
          <p:cNvSpPr/>
          <p:nvPr/>
        </p:nvSpPr>
        <p:spPr>
          <a:xfrm>
            <a:off x="2286000" y="2981352"/>
            <a:ext cx="4572000" cy="1600438"/>
          </a:xfrm>
          <a:prstGeom prst="rect">
            <a:avLst/>
          </a:prstGeom>
        </p:spPr>
        <p:txBody>
          <a:bodyPr>
            <a:spAutoFit/>
          </a:bodyPr>
          <a:lstStyle/>
          <a:p>
            <a:r>
              <a:rPr lang="en-US" dirty="0">
                <a:solidFill>
                  <a:srgbClr val="646464"/>
                </a:solidFill>
                <a:latin typeface="Consolas"/>
              </a:rPr>
              <a:t>@Test</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latin typeface="Consolas"/>
              </a:rPr>
              <a:t>ManualAssertion</a:t>
            </a:r>
            <a:r>
              <a:rPr lang="en-US" b="1" dirty="0">
                <a:solidFill>
                  <a:srgbClr val="000000"/>
                </a:solidFill>
                <a:latin typeface="Consolas"/>
              </a:rPr>
              <a:t>()</a:t>
            </a:r>
          </a:p>
          <a:p>
            <a:r>
              <a:rPr lang="ru-RU" dirty="0">
                <a:solidFill>
                  <a:srgbClr val="000000"/>
                </a:solidFill>
                <a:latin typeface="Consolas"/>
              </a:rPr>
              <a:t>{</a:t>
            </a:r>
          </a:p>
          <a:p>
            <a:r>
              <a:rPr lang="en-US" dirty="0" err="1">
                <a:solidFill>
                  <a:srgbClr val="000000"/>
                </a:solidFill>
                <a:latin typeface="Consolas"/>
              </a:rPr>
              <a:t>Alu</a:t>
            </a:r>
            <a:r>
              <a:rPr lang="en-US" dirty="0">
                <a:solidFill>
                  <a:srgbClr val="000000"/>
                </a:solidFill>
                <a:latin typeface="Consolas"/>
              </a:rPr>
              <a:t> </a:t>
            </a:r>
            <a:r>
              <a:rPr lang="en-US" dirty="0" err="1">
                <a:solidFill>
                  <a:srgbClr val="6A3E3E"/>
                </a:solidFill>
                <a:latin typeface="Consolas"/>
              </a:rPr>
              <a:t>alu</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Alu</a:t>
            </a:r>
            <a:r>
              <a:rPr lang="en-US" b="1" dirty="0">
                <a:solidFill>
                  <a:srgbClr val="000000"/>
                </a:solidFill>
                <a:latin typeface="Consolas"/>
              </a:rPr>
              <a:t>();</a:t>
            </a:r>
          </a:p>
          <a:p>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actual</a:t>
            </a:r>
            <a:r>
              <a:rPr lang="en-US" b="1" dirty="0">
                <a:solidFill>
                  <a:srgbClr val="000000"/>
                </a:solidFill>
                <a:latin typeface="Consolas"/>
              </a:rPr>
              <a:t> = </a:t>
            </a:r>
            <a:r>
              <a:rPr lang="en-US" b="1" dirty="0" err="1">
                <a:solidFill>
                  <a:srgbClr val="6A3E3E"/>
                </a:solidFill>
                <a:latin typeface="Consolas"/>
              </a:rPr>
              <a:t>alu</a:t>
            </a:r>
            <a:r>
              <a:rPr lang="en-US" b="1" dirty="0" err="1">
                <a:solidFill>
                  <a:srgbClr val="000000"/>
                </a:solidFill>
                <a:latin typeface="Consolas"/>
              </a:rPr>
              <a:t>.add</a:t>
            </a:r>
            <a:r>
              <a:rPr lang="en-US" b="1" dirty="0">
                <a:solidFill>
                  <a:srgbClr val="000000"/>
                </a:solidFill>
                <a:latin typeface="Consolas"/>
              </a:rPr>
              <a:t>(3, 2);</a:t>
            </a:r>
          </a:p>
          <a:p>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6A3E3E"/>
                </a:solidFill>
                <a:latin typeface="Consolas"/>
              </a:rPr>
              <a:t>actual</a:t>
            </a:r>
            <a:r>
              <a:rPr lang="en-US" b="1" i="1" dirty="0">
                <a:solidFill>
                  <a:srgbClr val="000000"/>
                </a:solidFill>
                <a:latin typeface="Consolas"/>
              </a:rPr>
              <a:t>);</a:t>
            </a:r>
          </a:p>
          <a:p>
            <a:r>
              <a:rPr lang="ru-RU" dirty="0">
                <a:solidFill>
                  <a:srgbClr val="000000"/>
                </a:solidFill>
                <a:latin typeface="Consolas"/>
              </a:rPr>
              <a:t>}</a:t>
            </a:r>
            <a:endParaRPr lang="ru-RU" dirty="0"/>
          </a:p>
        </p:txBody>
      </p:sp>
    </p:spTree>
    <p:extLst>
      <p:ext uri="{BB962C8B-B14F-4D97-AF65-F5344CB8AC3E}">
        <p14:creationId xmlns:p14="http://schemas.microsoft.com/office/powerpoint/2010/main" val="2729810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86941" y="973932"/>
            <a:ext cx="8593931" cy="3756422"/>
          </a:xfrm>
        </p:spPr>
        <p:txBody>
          <a:bodyPr/>
          <a:lstStyle/>
          <a:p>
            <a:r>
              <a:rPr lang="en-US" dirty="0" smtClean="0"/>
              <a:t>Probe:</a:t>
            </a:r>
            <a:r>
              <a:rPr lang="ru-RU" dirty="0" smtClean="0"/>
              <a:t> </a:t>
            </a:r>
          </a:p>
          <a:p>
            <a:pPr lvl="1"/>
            <a:r>
              <a:rPr lang="en-US" dirty="0" smtClean="0"/>
              <a:t>The </a:t>
            </a:r>
            <a:r>
              <a:rPr lang="en-US" dirty="0"/>
              <a:t>function takes three </a:t>
            </a:r>
            <a:r>
              <a:rPr lang="en-US" dirty="0" smtClean="0"/>
              <a:t>arguments - the </a:t>
            </a:r>
            <a:r>
              <a:rPr lang="en-US" dirty="0"/>
              <a:t>length of the side </a:t>
            </a:r>
            <a:r>
              <a:rPr lang="en-US" dirty="0" smtClean="0"/>
              <a:t>(</a:t>
            </a:r>
            <a:r>
              <a:rPr lang="en-US" dirty="0" err="1" smtClean="0"/>
              <a:t>a,b,c</a:t>
            </a:r>
            <a:r>
              <a:rPr lang="en-US" dirty="0" smtClean="0"/>
              <a:t>) of </a:t>
            </a:r>
            <a:r>
              <a:rPr lang="en-US" dirty="0"/>
              <a:t>the </a:t>
            </a:r>
            <a:r>
              <a:rPr lang="en-US" dirty="0" smtClean="0"/>
              <a:t>triangle. </a:t>
            </a:r>
            <a:r>
              <a:rPr lang="en-US" dirty="0"/>
              <a:t>The function must report the type of triangle (equilateral, etc</a:t>
            </a:r>
            <a:r>
              <a:rPr lang="en-US" dirty="0" smtClean="0"/>
              <a:t>.)</a:t>
            </a:r>
            <a:endParaRPr lang="ru-RU" dirty="0" smtClean="0"/>
          </a:p>
          <a:p>
            <a:pPr lvl="1"/>
            <a:r>
              <a:rPr lang="en-US" dirty="0"/>
              <a:t>What parameters will be at the input and what do we expect at the output?</a:t>
            </a:r>
          </a:p>
        </p:txBody>
      </p:sp>
    </p:spTree>
    <p:extLst>
      <p:ext uri="{BB962C8B-B14F-4D97-AF65-F5344CB8AC3E}">
        <p14:creationId xmlns:p14="http://schemas.microsoft.com/office/powerpoint/2010/main" val="3506827525"/>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a:t>Test-Driven Development </a:t>
            </a:r>
            <a:r>
              <a:rPr lang="en-US" dirty="0" smtClean="0"/>
              <a:t>Anti-patterns: </a:t>
            </a:r>
            <a:br>
              <a:rPr lang="en-US" dirty="0" smtClean="0"/>
            </a:br>
            <a:r>
              <a:rPr lang="en-US" dirty="0" smtClean="0">
                <a:solidFill>
                  <a:schemeClr val="tx1"/>
                </a:solidFill>
              </a:rPr>
              <a:t>Basic mistakes</a:t>
            </a:r>
            <a:endParaRPr lang="ru-RU" dirty="0">
              <a:solidFill>
                <a:schemeClr val="tx1"/>
              </a:solidFill>
            </a:endParaRPr>
          </a:p>
        </p:txBody>
      </p:sp>
      <p:sp>
        <p:nvSpPr>
          <p:cNvPr id="3" name="Content Placeholder 2"/>
          <p:cNvSpPr>
            <a:spLocks noGrp="1"/>
          </p:cNvSpPr>
          <p:nvPr>
            <p:ph sz="quarter" idx="11"/>
          </p:nvPr>
        </p:nvSpPr>
        <p:spPr>
          <a:xfrm>
            <a:off x="286941" y="1136883"/>
            <a:ext cx="8593931" cy="3756422"/>
          </a:xfrm>
        </p:spPr>
        <p:txBody>
          <a:bodyPr>
            <a:normAutofit/>
          </a:bodyPr>
          <a:lstStyle/>
          <a:p>
            <a:r>
              <a:rPr lang="en-US" dirty="0" smtClean="0"/>
              <a:t>Redundant Assertions</a:t>
            </a:r>
          </a:p>
          <a:p>
            <a:pPr lvl="1"/>
            <a:r>
              <a:rPr lang="en-US" dirty="0" smtClean="0"/>
              <a:t>Always true or always false assertions</a:t>
            </a:r>
          </a:p>
          <a:p>
            <a:pPr lvl="1"/>
            <a:r>
              <a:rPr lang="en-US" dirty="0" smtClean="0"/>
              <a:t>Introduced by mistake or debugging purpose</a:t>
            </a:r>
          </a:p>
          <a:p>
            <a:pPr marL="0" indent="0">
              <a:buNone/>
            </a:pPr>
            <a:endParaRPr lang="en-US" dirty="0" smtClean="0"/>
          </a:p>
        </p:txBody>
      </p:sp>
      <p:sp>
        <p:nvSpPr>
          <p:cNvPr id="4" name="Прямоугольник 3"/>
          <p:cNvSpPr/>
          <p:nvPr/>
        </p:nvSpPr>
        <p:spPr>
          <a:xfrm>
            <a:off x="286941" y="2812540"/>
            <a:ext cx="3764554" cy="1600438"/>
          </a:xfrm>
          <a:prstGeom prst="rect">
            <a:avLst/>
          </a:prstGeom>
        </p:spPr>
        <p:txBody>
          <a:bodyPr wrap="square">
            <a:spAutoFit/>
          </a:bodyPr>
          <a:lstStyle/>
          <a:p>
            <a:r>
              <a:rPr lang="en-US" dirty="0">
                <a:solidFill>
                  <a:srgbClr val="646464"/>
                </a:solidFill>
                <a:latin typeface="Consolas"/>
              </a:rPr>
              <a:t>@Test</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latin typeface="Consolas"/>
              </a:rPr>
              <a:t>RedundantAssertion</a:t>
            </a:r>
            <a:r>
              <a:rPr lang="en-US" b="1" dirty="0">
                <a:solidFill>
                  <a:srgbClr val="000000"/>
                </a:solidFill>
                <a:latin typeface="Consolas"/>
              </a:rPr>
              <a:t>() {</a:t>
            </a:r>
          </a:p>
          <a:p>
            <a:r>
              <a:rPr lang="en-US" dirty="0" err="1">
                <a:solidFill>
                  <a:srgbClr val="000000"/>
                </a:solidFill>
                <a:latin typeface="Consolas"/>
              </a:rPr>
              <a:t>FooProducer</a:t>
            </a:r>
            <a:r>
              <a:rPr lang="en-US" dirty="0">
                <a:solidFill>
                  <a:srgbClr val="000000"/>
                </a:solidFill>
                <a:latin typeface="Consolas"/>
              </a:rPr>
              <a:t> </a:t>
            </a:r>
            <a:r>
              <a:rPr lang="en-US" dirty="0" err="1">
                <a:solidFill>
                  <a:srgbClr val="6A3E3E"/>
                </a:solidFill>
                <a:latin typeface="Consolas"/>
              </a:rPr>
              <a:t>fp</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FooProducer</a:t>
            </a:r>
            <a:r>
              <a:rPr lang="en-US" b="1" dirty="0">
                <a:solidFill>
                  <a:srgbClr val="000000"/>
                </a:solidFill>
                <a:latin typeface="Consolas"/>
              </a:rPr>
              <a:t>();</a:t>
            </a:r>
          </a:p>
          <a:p>
            <a:r>
              <a:rPr lang="en-US" dirty="0">
                <a:solidFill>
                  <a:srgbClr val="000000"/>
                </a:solidFill>
                <a:latin typeface="Consolas"/>
              </a:rPr>
              <a:t>Foo </a:t>
            </a:r>
            <a:r>
              <a:rPr lang="en-US" dirty="0">
                <a:solidFill>
                  <a:srgbClr val="6A3E3E"/>
                </a:solidFill>
                <a:latin typeface="Consolas"/>
              </a:rPr>
              <a:t>actual</a:t>
            </a:r>
            <a:r>
              <a:rPr lang="en-US" dirty="0">
                <a:solidFill>
                  <a:srgbClr val="000000"/>
                </a:solidFill>
                <a:latin typeface="Consolas"/>
              </a:rPr>
              <a:t> = </a:t>
            </a:r>
            <a:r>
              <a:rPr lang="en-US" dirty="0" err="1">
                <a:solidFill>
                  <a:srgbClr val="6A3E3E"/>
                </a:solidFill>
                <a:latin typeface="Consolas"/>
              </a:rPr>
              <a:t>fp</a:t>
            </a:r>
            <a:r>
              <a:rPr lang="en-US" dirty="0" err="1">
                <a:solidFill>
                  <a:srgbClr val="000000"/>
                </a:solidFill>
                <a:latin typeface="Consolas"/>
              </a:rPr>
              <a:t>.CreateFoo</a:t>
            </a:r>
            <a:r>
              <a:rPr lang="en-US" dirty="0">
                <a:solidFill>
                  <a:srgbClr val="000000"/>
                </a:solidFill>
                <a:latin typeface="Consolas"/>
              </a:rPr>
              <a:t>();</a:t>
            </a:r>
          </a:p>
          <a:p>
            <a:r>
              <a:rPr lang="en-US" i="1" dirty="0" err="1">
                <a:solidFill>
                  <a:srgbClr val="000000"/>
                </a:solidFill>
                <a:latin typeface="Consolas"/>
              </a:rPr>
              <a:t>assertEquals</a:t>
            </a:r>
            <a:r>
              <a:rPr lang="en-US" i="1" dirty="0">
                <a:solidFill>
                  <a:srgbClr val="000000"/>
                </a:solidFill>
                <a:latin typeface="Consolas"/>
              </a:rPr>
              <a:t>(</a:t>
            </a:r>
            <a:r>
              <a:rPr lang="en-US" i="1" dirty="0" err="1">
                <a:solidFill>
                  <a:srgbClr val="6A3E3E"/>
                </a:solidFill>
                <a:latin typeface="Consolas"/>
              </a:rPr>
              <a:t>actual</a:t>
            </a:r>
            <a:r>
              <a:rPr lang="en-US" i="1" dirty="0" err="1">
                <a:solidFill>
                  <a:srgbClr val="000000"/>
                </a:solidFill>
                <a:latin typeface="Consolas"/>
              </a:rPr>
              <a:t>.</a:t>
            </a:r>
            <a:r>
              <a:rPr lang="en-US" i="1" dirty="0" err="1">
                <a:solidFill>
                  <a:srgbClr val="0000C0"/>
                </a:solidFill>
                <a:latin typeface="Consolas"/>
              </a:rPr>
              <a:t>a</a:t>
            </a:r>
            <a:r>
              <a:rPr lang="en-US" i="1" dirty="0">
                <a:solidFill>
                  <a:srgbClr val="000000"/>
                </a:solidFill>
                <a:latin typeface="Consolas"/>
              </a:rPr>
              <a:t>, 2);</a:t>
            </a:r>
          </a:p>
          <a:p>
            <a:r>
              <a:rPr lang="en-US" i="1" dirty="0" err="1" smtClean="0">
                <a:solidFill>
                  <a:srgbClr val="000000"/>
                </a:solidFill>
                <a:latin typeface="Consolas"/>
              </a:rPr>
              <a:t>assertEquals</a:t>
            </a:r>
            <a:r>
              <a:rPr lang="en-US" i="1" dirty="0" smtClean="0">
                <a:solidFill>
                  <a:srgbClr val="000000"/>
                </a:solidFill>
                <a:latin typeface="Consolas"/>
              </a:rPr>
              <a:t>(</a:t>
            </a:r>
            <a:r>
              <a:rPr lang="en-US" i="1" dirty="0" err="1" smtClean="0">
                <a:solidFill>
                  <a:srgbClr val="6A3E3E"/>
                </a:solidFill>
                <a:latin typeface="Consolas"/>
              </a:rPr>
              <a:t>actual</a:t>
            </a:r>
            <a:r>
              <a:rPr lang="en-US" i="1" dirty="0" err="1" smtClean="0">
                <a:solidFill>
                  <a:srgbClr val="000000"/>
                </a:solidFill>
                <a:latin typeface="Consolas"/>
              </a:rPr>
              <a:t>.</a:t>
            </a:r>
            <a:r>
              <a:rPr lang="en-US" i="1" dirty="0" err="1" smtClean="0">
                <a:solidFill>
                  <a:srgbClr val="0000C0"/>
                </a:solidFill>
                <a:latin typeface="Consolas"/>
              </a:rPr>
              <a:t>b</a:t>
            </a:r>
            <a:r>
              <a:rPr lang="en-US" i="1" dirty="0" smtClean="0">
                <a:solidFill>
                  <a:srgbClr val="000000"/>
                </a:solidFill>
                <a:latin typeface="Consolas"/>
              </a:rPr>
              <a:t>, </a:t>
            </a:r>
            <a:r>
              <a:rPr lang="en-US" i="1" dirty="0">
                <a:solidFill>
                  <a:srgbClr val="000000"/>
                </a:solidFill>
                <a:latin typeface="Consolas"/>
              </a:rPr>
              <a:t>3);</a:t>
            </a:r>
          </a:p>
          <a:p>
            <a:r>
              <a:rPr lang="ru-RU" dirty="0">
                <a:solidFill>
                  <a:srgbClr val="000000"/>
                </a:solidFill>
                <a:latin typeface="Consolas"/>
              </a:rPr>
              <a:t>}</a:t>
            </a:r>
            <a:endParaRPr lang="ru-RU" dirty="0"/>
          </a:p>
        </p:txBody>
      </p:sp>
      <p:sp>
        <p:nvSpPr>
          <p:cNvPr id="5" name="Прямоугольник 4"/>
          <p:cNvSpPr/>
          <p:nvPr/>
        </p:nvSpPr>
        <p:spPr>
          <a:xfrm>
            <a:off x="4488872" y="2812540"/>
            <a:ext cx="4572000" cy="2246769"/>
          </a:xfrm>
          <a:prstGeom prst="rect">
            <a:avLst/>
          </a:prstGeom>
        </p:spPr>
        <p:txBody>
          <a:bodyPr>
            <a:spAutoFit/>
          </a:bodyPr>
          <a:lstStyle/>
          <a:p>
            <a:r>
              <a:rPr lang="en-US" dirty="0">
                <a:solidFill>
                  <a:srgbClr val="646464"/>
                </a:solidFill>
                <a:latin typeface="Consolas"/>
              </a:rPr>
              <a:t>@Test</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latin typeface="Consolas"/>
              </a:rPr>
              <a:t>RedundantFixAssertion</a:t>
            </a:r>
            <a:r>
              <a:rPr lang="en-US" b="1" dirty="0">
                <a:solidFill>
                  <a:srgbClr val="000000"/>
                </a:solidFill>
                <a:latin typeface="Consolas"/>
              </a:rPr>
              <a:t>() {</a:t>
            </a:r>
          </a:p>
          <a:p>
            <a:r>
              <a:rPr lang="en-US" dirty="0" err="1">
                <a:solidFill>
                  <a:srgbClr val="000000"/>
                </a:solidFill>
                <a:latin typeface="Consolas"/>
              </a:rPr>
              <a:t>FooProducer</a:t>
            </a:r>
            <a:r>
              <a:rPr lang="en-US" dirty="0">
                <a:solidFill>
                  <a:srgbClr val="000000"/>
                </a:solidFill>
                <a:latin typeface="Consolas"/>
              </a:rPr>
              <a:t> </a:t>
            </a:r>
            <a:r>
              <a:rPr lang="en-US" dirty="0" err="1">
                <a:solidFill>
                  <a:srgbClr val="6A3E3E"/>
                </a:solidFill>
                <a:latin typeface="Consolas"/>
              </a:rPr>
              <a:t>fp</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FooProducer</a:t>
            </a:r>
            <a:r>
              <a:rPr lang="en-US" b="1" dirty="0">
                <a:solidFill>
                  <a:srgbClr val="000000"/>
                </a:solidFill>
                <a:latin typeface="Consolas"/>
              </a:rPr>
              <a:t>();</a:t>
            </a:r>
          </a:p>
          <a:p>
            <a:r>
              <a:rPr lang="en-US" dirty="0">
                <a:solidFill>
                  <a:srgbClr val="000000"/>
                </a:solidFill>
                <a:latin typeface="Consolas"/>
              </a:rPr>
              <a:t>Foo </a:t>
            </a:r>
            <a:r>
              <a:rPr lang="en-US" dirty="0">
                <a:solidFill>
                  <a:srgbClr val="6A3E3E"/>
                </a:solidFill>
                <a:latin typeface="Consolas"/>
              </a:rPr>
              <a:t>expected</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Foo();</a:t>
            </a:r>
          </a:p>
          <a:p>
            <a:r>
              <a:rPr lang="en-US" dirty="0" err="1">
                <a:solidFill>
                  <a:srgbClr val="6A3E3E"/>
                </a:solidFill>
                <a:latin typeface="Consolas"/>
              </a:rPr>
              <a:t>expected</a:t>
            </a:r>
            <a:r>
              <a:rPr lang="en-US" dirty="0" err="1">
                <a:solidFill>
                  <a:srgbClr val="000000"/>
                </a:solidFill>
                <a:latin typeface="Consolas"/>
              </a:rPr>
              <a:t>.</a:t>
            </a:r>
            <a:r>
              <a:rPr lang="en-US" dirty="0" err="1">
                <a:solidFill>
                  <a:srgbClr val="0000C0"/>
                </a:solidFill>
                <a:latin typeface="Consolas"/>
              </a:rPr>
              <a:t>a</a:t>
            </a:r>
            <a:r>
              <a:rPr lang="en-US" dirty="0">
                <a:solidFill>
                  <a:srgbClr val="000000"/>
                </a:solidFill>
                <a:latin typeface="Consolas"/>
              </a:rPr>
              <a:t> = 2;</a:t>
            </a:r>
          </a:p>
          <a:p>
            <a:r>
              <a:rPr lang="en-US" dirty="0" err="1">
                <a:solidFill>
                  <a:srgbClr val="6A3E3E"/>
                </a:solidFill>
                <a:latin typeface="Consolas"/>
              </a:rPr>
              <a:t>expected</a:t>
            </a:r>
            <a:r>
              <a:rPr lang="en-US" dirty="0" err="1">
                <a:solidFill>
                  <a:srgbClr val="000000"/>
                </a:solidFill>
                <a:latin typeface="Consolas"/>
              </a:rPr>
              <a:t>.</a:t>
            </a:r>
            <a:r>
              <a:rPr lang="en-US" dirty="0" err="1">
                <a:solidFill>
                  <a:srgbClr val="0000C0"/>
                </a:solidFill>
                <a:latin typeface="Consolas"/>
              </a:rPr>
              <a:t>b</a:t>
            </a:r>
            <a:r>
              <a:rPr lang="en-US" dirty="0">
                <a:solidFill>
                  <a:srgbClr val="000000"/>
                </a:solidFill>
                <a:latin typeface="Consolas"/>
              </a:rPr>
              <a:t> = 3;</a:t>
            </a:r>
          </a:p>
          <a:p>
            <a:r>
              <a:rPr lang="en-US" dirty="0">
                <a:solidFill>
                  <a:srgbClr val="000000"/>
                </a:solidFill>
                <a:latin typeface="Consolas"/>
              </a:rPr>
              <a:t>Foo </a:t>
            </a:r>
            <a:r>
              <a:rPr lang="en-US" dirty="0">
                <a:solidFill>
                  <a:srgbClr val="6A3E3E"/>
                </a:solidFill>
                <a:latin typeface="Consolas"/>
              </a:rPr>
              <a:t>actual</a:t>
            </a:r>
            <a:r>
              <a:rPr lang="en-US" dirty="0">
                <a:solidFill>
                  <a:srgbClr val="000000"/>
                </a:solidFill>
                <a:latin typeface="Consolas"/>
              </a:rPr>
              <a:t> = </a:t>
            </a:r>
            <a:r>
              <a:rPr lang="en-US" dirty="0" err="1">
                <a:solidFill>
                  <a:srgbClr val="6A3E3E"/>
                </a:solidFill>
                <a:latin typeface="Consolas"/>
              </a:rPr>
              <a:t>fp</a:t>
            </a:r>
            <a:r>
              <a:rPr lang="en-US" dirty="0" err="1">
                <a:solidFill>
                  <a:srgbClr val="000000"/>
                </a:solidFill>
                <a:latin typeface="Consolas"/>
              </a:rPr>
              <a:t>.CreateFoo</a:t>
            </a:r>
            <a:r>
              <a:rPr lang="en-US" dirty="0">
                <a:solidFill>
                  <a:srgbClr val="000000"/>
                </a:solidFill>
                <a:latin typeface="Consolas"/>
              </a:rPr>
              <a:t>();</a:t>
            </a:r>
          </a:p>
          <a:p>
            <a:endParaRPr lang="ru-RU" dirty="0">
              <a:latin typeface="Consolas"/>
            </a:endParaRPr>
          </a:p>
          <a:p>
            <a:r>
              <a:rPr lang="en-US" i="1" dirty="0" err="1">
                <a:solidFill>
                  <a:srgbClr val="000000"/>
                </a:solidFill>
                <a:latin typeface="Consolas"/>
              </a:rPr>
              <a:t>assertEquals</a:t>
            </a:r>
            <a:r>
              <a:rPr lang="en-US" i="1" dirty="0">
                <a:solidFill>
                  <a:srgbClr val="000000"/>
                </a:solidFill>
                <a:latin typeface="Consolas"/>
              </a:rPr>
              <a:t>(</a:t>
            </a:r>
            <a:r>
              <a:rPr lang="en-US" i="1" dirty="0" err="1">
                <a:solidFill>
                  <a:srgbClr val="6A3E3E"/>
                </a:solidFill>
                <a:latin typeface="Consolas"/>
              </a:rPr>
              <a:t>actual</a:t>
            </a:r>
            <a:r>
              <a:rPr lang="en-US" i="1" dirty="0" err="1">
                <a:solidFill>
                  <a:srgbClr val="000000"/>
                </a:solidFill>
                <a:latin typeface="Consolas"/>
              </a:rPr>
              <a:t>,</a:t>
            </a:r>
            <a:r>
              <a:rPr lang="en-US" i="1" dirty="0" err="1">
                <a:solidFill>
                  <a:srgbClr val="6A3E3E"/>
                </a:solidFill>
                <a:latin typeface="Consolas"/>
              </a:rPr>
              <a:t>expected</a:t>
            </a:r>
            <a:r>
              <a:rPr lang="en-US" i="1" dirty="0">
                <a:solidFill>
                  <a:srgbClr val="000000"/>
                </a:solidFill>
                <a:latin typeface="Consolas"/>
              </a:rPr>
              <a:t>);</a:t>
            </a:r>
          </a:p>
          <a:p>
            <a:r>
              <a:rPr lang="ru-RU" dirty="0">
                <a:solidFill>
                  <a:srgbClr val="000000"/>
                </a:solidFill>
                <a:latin typeface="Consolas"/>
              </a:rPr>
              <a:t>}</a:t>
            </a:r>
            <a:endParaRPr lang="ru-RU" dirty="0"/>
          </a:p>
        </p:txBody>
      </p:sp>
      <p:sp>
        <p:nvSpPr>
          <p:cNvPr id="6" name="Стрелка вправо 5"/>
          <p:cNvSpPr/>
          <p:nvPr/>
        </p:nvSpPr>
        <p:spPr>
          <a:xfrm>
            <a:off x="3404382" y="3756074"/>
            <a:ext cx="1084490" cy="656904"/>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noFill/>
                </a:ln>
              </a:rPr>
              <a:t>Fix</a:t>
            </a:r>
            <a:endParaRPr lang="ru-RU" dirty="0">
              <a:ln>
                <a:noFill/>
              </a:ln>
            </a:endParaRPr>
          </a:p>
        </p:txBody>
      </p:sp>
    </p:spTree>
    <p:extLst>
      <p:ext uri="{BB962C8B-B14F-4D97-AF65-F5344CB8AC3E}">
        <p14:creationId xmlns:p14="http://schemas.microsoft.com/office/powerpoint/2010/main" val="677700335"/>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a:t>Test-Driven Development </a:t>
            </a:r>
            <a:r>
              <a:rPr lang="en-US" dirty="0" smtClean="0"/>
              <a:t>Anti-patterns: </a:t>
            </a:r>
            <a:br>
              <a:rPr lang="en-US" dirty="0" smtClean="0"/>
            </a:br>
            <a:r>
              <a:rPr lang="en-US" dirty="0" smtClean="0">
                <a:solidFill>
                  <a:schemeClr val="tx1"/>
                </a:solidFill>
              </a:rPr>
              <a:t>Basic mistakes</a:t>
            </a:r>
            <a:endParaRPr lang="ru-RU" dirty="0">
              <a:solidFill>
                <a:schemeClr val="tx1"/>
              </a:solidFill>
            </a:endParaRPr>
          </a:p>
        </p:txBody>
      </p:sp>
      <p:sp>
        <p:nvSpPr>
          <p:cNvPr id="3" name="Content Placeholder 2"/>
          <p:cNvSpPr>
            <a:spLocks noGrp="1"/>
          </p:cNvSpPr>
          <p:nvPr>
            <p:ph sz="quarter" idx="11"/>
          </p:nvPr>
        </p:nvSpPr>
        <p:spPr>
          <a:xfrm>
            <a:off x="286941" y="1136883"/>
            <a:ext cx="8593931" cy="3756422"/>
          </a:xfrm>
        </p:spPr>
        <p:txBody>
          <a:bodyPr>
            <a:normAutofit/>
          </a:bodyPr>
          <a:lstStyle/>
          <a:p>
            <a:r>
              <a:rPr lang="en-US" dirty="0" smtClean="0"/>
              <a:t>Using Wrong Assert:</a:t>
            </a:r>
          </a:p>
          <a:p>
            <a:pPr lvl="1"/>
            <a:r>
              <a:rPr lang="en-US" dirty="0" smtClean="0"/>
              <a:t>There is more than </a:t>
            </a:r>
            <a:r>
              <a:rPr lang="en-US" dirty="0" err="1" smtClean="0"/>
              <a:t>assertTrue</a:t>
            </a:r>
            <a:endParaRPr lang="en-US" dirty="0" smtClean="0"/>
          </a:p>
          <a:p>
            <a:pPr lvl="1"/>
            <a:r>
              <a:rPr lang="en-US" dirty="0" smtClean="0"/>
              <a:t>Use assert as keyword programming language</a:t>
            </a:r>
          </a:p>
        </p:txBody>
      </p:sp>
    </p:spTree>
    <p:extLst>
      <p:ext uri="{BB962C8B-B14F-4D97-AF65-F5344CB8AC3E}">
        <p14:creationId xmlns:p14="http://schemas.microsoft.com/office/powerpoint/2010/main" val="429417990"/>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a:t>Test-Driven Development </a:t>
            </a:r>
            <a:r>
              <a:rPr lang="en-US" dirty="0" smtClean="0"/>
              <a:t>Anti-patterns: </a:t>
            </a:r>
            <a:br>
              <a:rPr lang="en-US" dirty="0" smtClean="0"/>
            </a:br>
            <a:r>
              <a:rPr lang="en-US" dirty="0" smtClean="0">
                <a:solidFill>
                  <a:schemeClr val="tx1"/>
                </a:solidFill>
              </a:rPr>
              <a:t>Basic mistakes</a:t>
            </a:r>
            <a:endParaRPr lang="ru-RU" dirty="0">
              <a:solidFill>
                <a:schemeClr val="tx1"/>
              </a:solidFill>
            </a:endParaRPr>
          </a:p>
        </p:txBody>
      </p:sp>
      <p:sp>
        <p:nvSpPr>
          <p:cNvPr id="3" name="Content Placeholder 2"/>
          <p:cNvSpPr>
            <a:spLocks noGrp="1"/>
          </p:cNvSpPr>
          <p:nvPr>
            <p:ph sz="quarter" idx="11"/>
          </p:nvPr>
        </p:nvSpPr>
        <p:spPr>
          <a:xfrm>
            <a:off x="286941" y="1136883"/>
            <a:ext cx="8593931" cy="3756422"/>
          </a:xfrm>
        </p:spPr>
        <p:txBody>
          <a:bodyPr>
            <a:normAutofit/>
          </a:bodyPr>
          <a:lstStyle/>
          <a:p>
            <a:r>
              <a:rPr lang="en-US" dirty="0" smtClean="0"/>
              <a:t>Only Easy/Happy Path Tests</a:t>
            </a:r>
          </a:p>
          <a:p>
            <a:pPr lvl="1"/>
            <a:r>
              <a:rPr lang="en-US" dirty="0" smtClean="0"/>
              <a:t>Only expected behavior is tested</a:t>
            </a:r>
          </a:p>
          <a:p>
            <a:pPr lvl="1"/>
            <a:r>
              <a:rPr lang="en-US" dirty="0" smtClean="0"/>
              <a:t>Only easy to verify things are tested</a:t>
            </a:r>
          </a:p>
          <a:p>
            <a:pPr lvl="1"/>
            <a:r>
              <a:rPr lang="en-US" dirty="0" smtClean="0"/>
              <a:t>Anti-patterns: The Liar, The Dogger, Success Against All Odds</a:t>
            </a:r>
          </a:p>
          <a:p>
            <a:pPr lvl="1"/>
            <a:endParaRPr lang="en-US" dirty="0" smtClean="0"/>
          </a:p>
        </p:txBody>
      </p:sp>
    </p:spTree>
    <p:extLst>
      <p:ext uri="{BB962C8B-B14F-4D97-AF65-F5344CB8AC3E}">
        <p14:creationId xmlns:p14="http://schemas.microsoft.com/office/powerpoint/2010/main" val="866604075"/>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a:t>Test-Driven Development </a:t>
            </a:r>
            <a:r>
              <a:rPr lang="en-US" dirty="0" smtClean="0"/>
              <a:t>Anti-patterns: </a:t>
            </a:r>
            <a:br>
              <a:rPr lang="en-US" dirty="0" smtClean="0"/>
            </a:br>
            <a:r>
              <a:rPr lang="en-US" dirty="0" smtClean="0">
                <a:solidFill>
                  <a:schemeClr val="tx1"/>
                </a:solidFill>
              </a:rPr>
              <a:t>Basic mistakes</a:t>
            </a:r>
            <a:endParaRPr lang="ru-RU" dirty="0">
              <a:solidFill>
                <a:schemeClr val="tx1"/>
              </a:solidFill>
            </a:endParaRPr>
          </a:p>
        </p:txBody>
      </p:sp>
      <p:sp>
        <p:nvSpPr>
          <p:cNvPr id="3" name="Content Placeholder 2"/>
          <p:cNvSpPr>
            <a:spLocks noGrp="1"/>
          </p:cNvSpPr>
          <p:nvPr>
            <p:ph sz="quarter" idx="11"/>
          </p:nvPr>
        </p:nvSpPr>
        <p:spPr>
          <a:xfrm>
            <a:off x="286941" y="1136883"/>
            <a:ext cx="8593931" cy="3756422"/>
          </a:xfrm>
        </p:spPr>
        <p:txBody>
          <a:bodyPr>
            <a:normAutofit/>
          </a:bodyPr>
          <a:lstStyle/>
          <a:p>
            <a:r>
              <a:rPr lang="en-US" dirty="0" smtClean="0"/>
              <a:t>Complex Test</a:t>
            </a:r>
          </a:p>
          <a:p>
            <a:pPr lvl="1"/>
            <a:r>
              <a:rPr lang="en-US" dirty="0" smtClean="0"/>
              <a:t>Same rules like for production code</a:t>
            </a:r>
          </a:p>
          <a:p>
            <a:pPr lvl="1"/>
            <a:r>
              <a:rPr lang="en-US" dirty="0" smtClean="0"/>
              <a:t>Not use AAA patterns</a:t>
            </a:r>
          </a:p>
          <a:p>
            <a:pPr lvl="1"/>
            <a:r>
              <a:rPr lang="en-US" dirty="0" smtClean="0"/>
              <a:t>Anti-patterns: Excessive setup, The Giant, The Mockery, The Nitpicker, The Stranger, The Free Ride, The One, The Slow Poke</a:t>
            </a:r>
          </a:p>
          <a:p>
            <a:pPr lvl="1"/>
            <a:endParaRPr lang="en-US" dirty="0" smtClean="0"/>
          </a:p>
        </p:txBody>
      </p:sp>
    </p:spTree>
    <p:extLst>
      <p:ext uri="{BB962C8B-B14F-4D97-AF65-F5344CB8AC3E}">
        <p14:creationId xmlns:p14="http://schemas.microsoft.com/office/powerpoint/2010/main" val="2249138349"/>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a:t>Test-Driven Development </a:t>
            </a:r>
            <a:r>
              <a:rPr lang="en-US" dirty="0" smtClean="0"/>
              <a:t>Anti-patterns: </a:t>
            </a:r>
            <a:br>
              <a:rPr lang="en-US" dirty="0" smtClean="0"/>
            </a:br>
            <a:r>
              <a:rPr lang="en-US" dirty="0" smtClean="0">
                <a:solidFill>
                  <a:schemeClr val="tx1"/>
                </a:solidFill>
              </a:rPr>
              <a:t>Basic mistakes</a:t>
            </a:r>
            <a:endParaRPr lang="ru-RU" dirty="0">
              <a:solidFill>
                <a:schemeClr val="tx1"/>
              </a:solidFill>
            </a:endParaRPr>
          </a:p>
        </p:txBody>
      </p:sp>
      <p:sp>
        <p:nvSpPr>
          <p:cNvPr id="3" name="Content Placeholder 2"/>
          <p:cNvSpPr>
            <a:spLocks noGrp="1"/>
          </p:cNvSpPr>
          <p:nvPr>
            <p:ph sz="quarter" idx="11"/>
          </p:nvPr>
        </p:nvSpPr>
        <p:spPr>
          <a:xfrm>
            <a:off x="286941" y="1136883"/>
            <a:ext cx="8593931" cy="3756422"/>
          </a:xfrm>
        </p:spPr>
        <p:txBody>
          <a:bodyPr>
            <a:normAutofit/>
          </a:bodyPr>
          <a:lstStyle/>
          <a:p>
            <a:r>
              <a:rPr lang="en-US" dirty="0" smtClean="0"/>
              <a:t>External Dependencies</a:t>
            </a:r>
          </a:p>
          <a:p>
            <a:pPr lvl="1"/>
            <a:r>
              <a:rPr lang="en-US" dirty="0" smtClean="0"/>
              <a:t>External dependencies that code may need to rely on to work correctly</a:t>
            </a:r>
            <a:endParaRPr lang="ru-RU" dirty="0" smtClean="0"/>
          </a:p>
          <a:p>
            <a:pPr lvl="1"/>
            <a:r>
              <a:rPr lang="en-US" dirty="0" smtClean="0"/>
              <a:t>Dependencies between tests – one test prepares data for other one</a:t>
            </a:r>
          </a:p>
          <a:p>
            <a:pPr lvl="1"/>
            <a:r>
              <a:rPr lang="en-US" dirty="0" smtClean="0"/>
              <a:t>Dependencies to object internal state</a:t>
            </a:r>
          </a:p>
          <a:p>
            <a:pPr lvl="1"/>
            <a:r>
              <a:rPr lang="en-US" dirty="0" smtClean="0"/>
              <a:t>Anti-patterns: The Inspector, Generous Leftovers, The Local Hero, The Operating System Evangelist, The Sequencer, Hidden Dependency, The Peeping Tom</a:t>
            </a:r>
          </a:p>
          <a:p>
            <a:pPr lvl="1"/>
            <a:endParaRPr lang="en-US" dirty="0" smtClean="0"/>
          </a:p>
        </p:txBody>
      </p:sp>
    </p:spTree>
    <p:extLst>
      <p:ext uri="{BB962C8B-B14F-4D97-AF65-F5344CB8AC3E}">
        <p14:creationId xmlns:p14="http://schemas.microsoft.com/office/powerpoint/2010/main" val="3654202831"/>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a:t>Test-Driven Development </a:t>
            </a:r>
            <a:r>
              <a:rPr lang="en-US" dirty="0" smtClean="0"/>
              <a:t>Anti-patterns: </a:t>
            </a:r>
            <a:br>
              <a:rPr lang="en-US" dirty="0" smtClean="0"/>
            </a:br>
            <a:r>
              <a:rPr lang="en-US" dirty="0" smtClean="0">
                <a:solidFill>
                  <a:schemeClr val="tx1"/>
                </a:solidFill>
              </a:rPr>
              <a:t>Basic mistakes</a:t>
            </a:r>
            <a:endParaRPr lang="ru-RU" dirty="0">
              <a:solidFill>
                <a:schemeClr val="tx1"/>
              </a:solidFill>
            </a:endParaRPr>
          </a:p>
        </p:txBody>
      </p:sp>
      <p:sp>
        <p:nvSpPr>
          <p:cNvPr id="3" name="Content Placeholder 2"/>
          <p:cNvSpPr>
            <a:spLocks noGrp="1"/>
          </p:cNvSpPr>
          <p:nvPr>
            <p:ph sz="quarter" idx="11"/>
          </p:nvPr>
        </p:nvSpPr>
        <p:spPr>
          <a:xfrm>
            <a:off x="286941" y="1136883"/>
            <a:ext cx="8593931" cy="3756422"/>
          </a:xfrm>
        </p:spPr>
        <p:txBody>
          <a:bodyPr>
            <a:normAutofit/>
          </a:bodyPr>
          <a:lstStyle/>
          <a:p>
            <a:r>
              <a:rPr lang="en-US" dirty="0" smtClean="0"/>
              <a:t>Catching Unexpected Exceptions</a:t>
            </a:r>
          </a:p>
          <a:p>
            <a:pPr lvl="1"/>
            <a:r>
              <a:rPr lang="en-US" dirty="0" smtClean="0"/>
              <a:t>Test success even if exception is thrown</a:t>
            </a:r>
          </a:p>
          <a:p>
            <a:pPr lvl="1"/>
            <a:r>
              <a:rPr lang="en-US" dirty="0" smtClean="0"/>
              <a:t>Anti-patterns: The Liar, The Greedy Catcher</a:t>
            </a:r>
          </a:p>
          <a:p>
            <a:pPr lvl="1"/>
            <a:endParaRPr lang="en-US" dirty="0" smtClean="0"/>
          </a:p>
        </p:txBody>
      </p:sp>
    </p:spTree>
    <p:extLst>
      <p:ext uri="{BB962C8B-B14F-4D97-AF65-F5344CB8AC3E}">
        <p14:creationId xmlns:p14="http://schemas.microsoft.com/office/powerpoint/2010/main" val="4291908387"/>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a:t>Test-Driven Development </a:t>
            </a:r>
            <a:r>
              <a:rPr lang="en-US" dirty="0" smtClean="0"/>
              <a:t>Anti-patterns: </a:t>
            </a:r>
            <a:br>
              <a:rPr lang="en-US" dirty="0" smtClean="0"/>
            </a:br>
            <a:r>
              <a:rPr lang="en-US" dirty="0" smtClean="0">
                <a:solidFill>
                  <a:schemeClr val="tx1"/>
                </a:solidFill>
              </a:rPr>
              <a:t>Basic mistakes</a:t>
            </a:r>
            <a:endParaRPr lang="ru-RU" dirty="0">
              <a:solidFill>
                <a:schemeClr val="tx1"/>
              </a:solidFill>
            </a:endParaRPr>
          </a:p>
        </p:txBody>
      </p:sp>
      <p:sp>
        <p:nvSpPr>
          <p:cNvPr id="3" name="Content Placeholder 2"/>
          <p:cNvSpPr>
            <a:spLocks noGrp="1"/>
          </p:cNvSpPr>
          <p:nvPr>
            <p:ph sz="quarter" idx="11"/>
          </p:nvPr>
        </p:nvSpPr>
        <p:spPr>
          <a:xfrm>
            <a:off x="286941" y="1136883"/>
            <a:ext cx="8593931" cy="3756422"/>
          </a:xfrm>
        </p:spPr>
        <p:txBody>
          <a:bodyPr>
            <a:normAutofit/>
          </a:bodyPr>
          <a:lstStyle/>
          <a:p>
            <a:r>
              <a:rPr lang="en-US" dirty="0" smtClean="0"/>
              <a:t>Mixing Production and Test Code</a:t>
            </a:r>
          </a:p>
          <a:p>
            <a:pPr lvl="1"/>
            <a:r>
              <a:rPr lang="en-US" dirty="0" smtClean="0"/>
              <a:t>More complex packaging</a:t>
            </a:r>
          </a:p>
          <a:p>
            <a:pPr lvl="1"/>
            <a:r>
              <a:rPr lang="en-US" dirty="0" smtClean="0"/>
              <a:t>Ability to test package private methods</a:t>
            </a:r>
          </a:p>
          <a:p>
            <a:pPr lvl="1"/>
            <a:endParaRPr lang="en-US" dirty="0" smtClean="0"/>
          </a:p>
          <a:p>
            <a:pPr lvl="1"/>
            <a:endParaRPr lang="en-US" dirty="0" smtClean="0"/>
          </a:p>
        </p:txBody>
      </p:sp>
    </p:spTree>
    <p:extLst>
      <p:ext uri="{BB962C8B-B14F-4D97-AF65-F5344CB8AC3E}">
        <p14:creationId xmlns:p14="http://schemas.microsoft.com/office/powerpoint/2010/main" val="355894632"/>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53" y="273844"/>
            <a:ext cx="8942119" cy="376967"/>
          </a:xfrm>
        </p:spPr>
        <p:txBody>
          <a:bodyPr/>
          <a:lstStyle/>
          <a:p>
            <a:r>
              <a:rPr lang="en-US" dirty="0"/>
              <a:t>Test-Driven Development </a:t>
            </a:r>
            <a:r>
              <a:rPr lang="en-US" dirty="0" smtClean="0"/>
              <a:t>Anti-patterns: </a:t>
            </a:r>
            <a:r>
              <a:rPr lang="en-US" dirty="0" smtClean="0">
                <a:solidFill>
                  <a:schemeClr val="tx1"/>
                </a:solidFill>
              </a:rPr>
              <a:t>Review</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a:t>Anti-patterns catalog</a:t>
            </a:r>
          </a:p>
          <a:p>
            <a:r>
              <a:rPr lang="en-US" dirty="0" smtClean="0"/>
              <a:t>Basic mistakes</a:t>
            </a:r>
          </a:p>
        </p:txBody>
      </p:sp>
    </p:spTree>
    <p:extLst>
      <p:ext uri="{BB962C8B-B14F-4D97-AF65-F5344CB8AC3E}">
        <p14:creationId xmlns:p14="http://schemas.microsoft.com/office/powerpoint/2010/main" val="778142704"/>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1925" y="2037071"/>
            <a:ext cx="3644336" cy="376967"/>
          </a:xfrm>
        </p:spPr>
        <p:txBody>
          <a:bodyPr/>
          <a:lstStyle/>
          <a:p>
            <a:r>
              <a:rPr lang="en-US" dirty="0" smtClean="0"/>
              <a:t>DEV-009</a:t>
            </a:r>
            <a:endParaRPr lang="ru-RU" dirty="0"/>
          </a:p>
        </p:txBody>
      </p:sp>
      <p:sp>
        <p:nvSpPr>
          <p:cNvPr id="4" name="Текст 3"/>
          <p:cNvSpPr>
            <a:spLocks noGrp="1"/>
          </p:cNvSpPr>
          <p:nvPr>
            <p:ph type="body" sz="quarter" idx="11"/>
          </p:nvPr>
        </p:nvSpPr>
        <p:spPr/>
        <p:txBody>
          <a:bodyPr/>
          <a:lstStyle/>
          <a:p>
            <a:r>
              <a:rPr lang="en-US" dirty="0" smtClean="0"/>
              <a:t>Test Driven Development</a:t>
            </a:r>
            <a:endParaRPr lang="ru-RU" dirty="0"/>
          </a:p>
        </p:txBody>
      </p:sp>
    </p:spTree>
    <p:extLst>
      <p:ext uri="{BB962C8B-B14F-4D97-AF65-F5344CB8AC3E}">
        <p14:creationId xmlns:p14="http://schemas.microsoft.com/office/powerpoint/2010/main" val="2610036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 name="CustomShape 1"/>
          <p:cNvSpPr/>
          <p:nvPr/>
        </p:nvSpPr>
        <p:spPr>
          <a:xfrm>
            <a:off x="287280" y="274680"/>
            <a:ext cx="8589240" cy="3722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nchor="ctr"/>
          <a:lstStyle/>
          <a:p>
            <a:pPr>
              <a:lnSpc>
                <a:spcPct val="100000"/>
              </a:lnSpc>
            </a:pPr>
            <a:r>
              <a:rPr lang="ru-RU" sz="2300" b="1" strike="noStrike" spc="-1" dirty="0" err="1">
                <a:solidFill>
                  <a:srgbClr val="EB571C"/>
                </a:solidFill>
                <a:uFill>
                  <a:solidFill>
                    <a:srgbClr val="FFFFFF"/>
                  </a:solidFill>
                </a:uFill>
                <a:latin typeface="Open Sans"/>
                <a:ea typeface="Open Sans"/>
              </a:rPr>
              <a:t>Introduction</a:t>
            </a:r>
            <a:endParaRPr lang="ru-RU" sz="1800" b="0" strike="noStrike" spc="-1" dirty="0">
              <a:solidFill>
                <a:srgbClr val="000000"/>
              </a:solidFill>
              <a:uFill>
                <a:solidFill>
                  <a:srgbClr val="FFFFFF"/>
                </a:solidFill>
              </a:uFill>
              <a:latin typeface="Arial"/>
            </a:endParaRPr>
          </a:p>
        </p:txBody>
      </p:sp>
      <p:sp>
        <p:nvSpPr>
          <p:cNvPr id="548" name="CustomShape 2"/>
          <p:cNvSpPr/>
          <p:nvPr/>
        </p:nvSpPr>
        <p:spPr>
          <a:xfrm>
            <a:off x="286920" y="897840"/>
            <a:ext cx="8589960" cy="3752640"/>
          </a:xfrm>
          <a:prstGeom prst="rect">
            <a:avLst/>
          </a:prstGeom>
          <a:noFill/>
          <a:ln>
            <a:noFill/>
          </a:ln>
        </p:spPr>
        <p:style>
          <a:lnRef idx="0">
            <a:scrgbClr r="0" g="0" b="0"/>
          </a:lnRef>
          <a:fillRef idx="0">
            <a:scrgbClr r="0" g="0" b="0"/>
          </a:fillRef>
          <a:effectRef idx="0">
            <a:scrgbClr r="0" g="0" b="0"/>
          </a:effectRef>
          <a:fontRef idx="minor"/>
        </p:style>
        <p:txBody>
          <a:bodyPr lIns="68760" tIns="34200" rIns="68760" bIns="34200"/>
          <a:lstStyle/>
          <a:p>
            <a:pPr marL="270000" indent="-266040">
              <a:lnSpc>
                <a:spcPct val="100000"/>
              </a:lnSpc>
              <a:buClr>
                <a:srgbClr val="EB571C"/>
              </a:buClr>
              <a:buFont typeface="Wingdings" charset="2"/>
              <a:buChar char=""/>
            </a:pPr>
            <a:r>
              <a:rPr lang="en-US" sz="3200" b="0" strike="noStrike" spc="-1" dirty="0" smtClean="0">
                <a:solidFill>
                  <a:srgbClr val="000000"/>
                </a:solidFill>
                <a:uFill>
                  <a:solidFill>
                    <a:srgbClr val="FFFFFF"/>
                  </a:solidFill>
                </a:uFill>
                <a:latin typeface="Open Sans"/>
                <a:ea typeface="Avenir Next"/>
              </a:rPr>
              <a:t>Sergey </a:t>
            </a:r>
            <a:r>
              <a:rPr lang="en-US" sz="3200" b="0" strike="noStrike" spc="-1" dirty="0" err="1" smtClean="0">
                <a:solidFill>
                  <a:srgbClr val="000000"/>
                </a:solidFill>
                <a:uFill>
                  <a:solidFill>
                    <a:srgbClr val="FFFFFF"/>
                  </a:solidFill>
                </a:uFill>
                <a:latin typeface="Open Sans"/>
                <a:ea typeface="Avenir Next"/>
              </a:rPr>
              <a:t>Kichuk</a:t>
            </a:r>
            <a:endParaRPr lang="ru-RU" sz="1800" b="0" strike="noStrike" spc="-1" dirty="0" smtClean="0">
              <a:solidFill>
                <a:srgbClr val="000000"/>
              </a:solidFill>
              <a:uFill>
                <a:solidFill>
                  <a:srgbClr val="FFFFFF"/>
                </a:solidFill>
              </a:uFill>
              <a:latin typeface="Arial"/>
            </a:endParaRPr>
          </a:p>
          <a:p>
            <a:pPr marL="270000" indent="-266040">
              <a:lnSpc>
                <a:spcPct val="100000"/>
              </a:lnSpc>
              <a:buClr>
                <a:srgbClr val="EB571C"/>
              </a:buClr>
              <a:buFont typeface="Wingdings" charset="2"/>
              <a:buChar char=""/>
            </a:pPr>
            <a:r>
              <a:rPr lang="en-US" sz="2400" b="0" strike="noStrike" spc="-1" dirty="0" err="1" smtClean="0">
                <a:solidFill>
                  <a:srgbClr val="000000"/>
                </a:solidFill>
                <a:uFill>
                  <a:solidFill>
                    <a:srgbClr val="FFFFFF"/>
                  </a:solidFill>
                </a:uFill>
                <a:latin typeface="Open Sans"/>
                <a:ea typeface="Avenir Next"/>
              </a:rPr>
              <a:t>skichuk</a:t>
            </a:r>
            <a:r>
              <a:rPr lang="ru-RU" sz="2400" b="0" strike="noStrike" spc="-1" dirty="0" smtClean="0">
                <a:solidFill>
                  <a:srgbClr val="000000"/>
                </a:solidFill>
                <a:uFill>
                  <a:solidFill>
                    <a:srgbClr val="FFFFFF"/>
                  </a:solidFill>
                </a:uFill>
                <a:latin typeface="Open Sans"/>
                <a:ea typeface="Avenir Next"/>
              </a:rPr>
              <a:t>@luxoft.com</a:t>
            </a:r>
            <a:endParaRPr lang="ru-RU" sz="1800" b="0" strike="noStrike" spc="-1" dirty="0" smtClean="0">
              <a:solidFill>
                <a:srgbClr val="000000"/>
              </a:solidFill>
              <a:uFill>
                <a:solidFill>
                  <a:srgbClr val="FFFFFF"/>
                </a:solidFill>
              </a:uFill>
              <a:latin typeface="Arial"/>
            </a:endParaRPr>
          </a:p>
          <a:p>
            <a:pPr>
              <a:lnSpc>
                <a:spcPct val="100000"/>
              </a:lnSpc>
            </a:pPr>
            <a:endParaRPr lang="ru-RU" sz="1800" b="0" strike="noStrike" spc="-1" dirty="0">
              <a:solidFill>
                <a:srgbClr val="000000"/>
              </a:solidFill>
              <a:uFill>
                <a:solidFill>
                  <a:srgbClr val="FFFFFF"/>
                </a:solidFill>
              </a:uFill>
              <a:latin typeface="Arial"/>
            </a:endParaRPr>
          </a:p>
          <a:p>
            <a:pPr marL="270000" indent="-266040">
              <a:lnSpc>
                <a:spcPct val="100000"/>
              </a:lnSpc>
              <a:buClr>
                <a:srgbClr val="EB571C"/>
              </a:buClr>
              <a:buFont typeface="Wingdings" charset="2"/>
              <a:buChar char=""/>
            </a:pPr>
            <a:r>
              <a:rPr lang="ru-RU" sz="2100" b="0" u="sng" strike="noStrike" spc="-1" dirty="0">
                <a:solidFill>
                  <a:schemeClr val="accent6">
                    <a:lumMod val="75000"/>
                  </a:schemeClr>
                </a:solidFill>
                <a:uFill>
                  <a:solidFill>
                    <a:srgbClr val="FFFFFF"/>
                  </a:solidFill>
                </a:uFill>
                <a:latin typeface="Open Sans"/>
                <a:ea typeface="Avenir Next"/>
              </a:rPr>
              <a:t>http://luxoft-training.ru</a:t>
            </a:r>
            <a:endParaRPr lang="ru-RU" sz="1800" b="0" strike="noStrike" spc="-1" dirty="0">
              <a:solidFill>
                <a:schemeClr val="accent6">
                  <a:lumMod val="75000"/>
                </a:schemeClr>
              </a:solidFill>
              <a:uFill>
                <a:solidFill>
                  <a:srgbClr val="FFFFFF"/>
                </a:solidFill>
              </a:uFill>
              <a:latin typeface="Arial"/>
            </a:endParaRPr>
          </a:p>
          <a:p>
            <a:pPr marL="270000" indent="-266040">
              <a:buClr>
                <a:srgbClr val="EB571C"/>
              </a:buClr>
              <a:buFont typeface="Wingdings" charset="2"/>
              <a:buChar char=""/>
            </a:pPr>
            <a:r>
              <a:rPr lang="ru-RU" sz="2100" u="sng" spc="-1" dirty="0">
                <a:solidFill>
                  <a:schemeClr val="accent6">
                    <a:lumMod val="75000"/>
                  </a:schemeClr>
                </a:solidFill>
                <a:uFill>
                  <a:solidFill>
                    <a:srgbClr val="FFFFFF"/>
                  </a:solidFill>
                </a:uFill>
                <a:latin typeface="Open Sans"/>
                <a:ea typeface="Avenir Next"/>
              </a:rPr>
              <a:t>http://luxoft-training.com</a:t>
            </a:r>
          </a:p>
          <a:p>
            <a:pPr>
              <a:lnSpc>
                <a:spcPct val="100000"/>
              </a:lnSpc>
            </a:pPr>
            <a:endParaRPr lang="ru-RU" sz="1800" b="0" strike="noStrike" spc="-1" dirty="0">
              <a:solidFill>
                <a:srgbClr val="000000"/>
              </a:solidFill>
              <a:uFill>
                <a:solidFill>
                  <a:srgbClr val="FFFFFF"/>
                </a:solidFill>
              </a:uFill>
              <a:latin typeface="Arial"/>
            </a:endParaRPr>
          </a:p>
        </p:txBody>
      </p:sp>
      <p:pic>
        <p:nvPicPr>
          <p:cNvPr id="2" name="Picture 1"/>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5327286" y="460800"/>
            <a:ext cx="2657929" cy="2870563"/>
          </a:xfrm>
          <a:prstGeom prst="rect">
            <a:avLst/>
          </a:prstGeom>
        </p:spPr>
      </p:pic>
    </p:spTree>
    <p:extLst>
      <p:ext uri="{BB962C8B-B14F-4D97-AF65-F5344CB8AC3E}">
        <p14:creationId xmlns:p14="http://schemas.microsoft.com/office/powerpoint/2010/main" val="361477907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86941" y="973932"/>
            <a:ext cx="8593931" cy="3756422"/>
          </a:xfrm>
        </p:spPr>
        <p:txBody>
          <a:bodyPr/>
          <a:lstStyle/>
          <a:p>
            <a:r>
              <a:rPr lang="en-US" dirty="0" smtClean="0"/>
              <a:t>Please fill in the following table:</a:t>
            </a:r>
          </a:p>
          <a:p>
            <a:pPr marL="0" indent="0">
              <a:buNone/>
            </a:pPr>
            <a:endParaRPr lang="en-US" dirty="0"/>
          </a:p>
        </p:txBody>
      </p:sp>
      <p:graphicFrame>
        <p:nvGraphicFramePr>
          <p:cNvPr id="4" name="Таблица 3"/>
          <p:cNvGraphicFramePr>
            <a:graphicFrameLocks noGrp="1"/>
          </p:cNvGraphicFramePr>
          <p:nvPr>
            <p:extLst>
              <p:ext uri="{D42A27DB-BD31-4B8C-83A1-F6EECF244321}">
                <p14:modId xmlns:p14="http://schemas.microsoft.com/office/powerpoint/2010/main" val="1840874385"/>
              </p:ext>
            </p:extLst>
          </p:nvPr>
        </p:nvGraphicFramePr>
        <p:xfrm>
          <a:off x="1155864" y="1469407"/>
          <a:ext cx="6096000" cy="33375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r>
                        <a:rPr lang="en-US" dirty="0" smtClean="0"/>
                        <a:t>#</a:t>
                      </a:r>
                      <a:endParaRPr lang="ru-RU" dirty="0"/>
                    </a:p>
                  </a:txBody>
                  <a:tcPr/>
                </a:tc>
                <a:tc>
                  <a:txBody>
                    <a:bodyPr/>
                    <a:lstStyle/>
                    <a:p>
                      <a:r>
                        <a:rPr lang="en-US" dirty="0" smtClean="0"/>
                        <a:t>a</a:t>
                      </a:r>
                      <a:endParaRPr lang="ru-RU" dirty="0"/>
                    </a:p>
                  </a:txBody>
                  <a:tcPr/>
                </a:tc>
                <a:tc>
                  <a:txBody>
                    <a:bodyPr/>
                    <a:lstStyle/>
                    <a:p>
                      <a:r>
                        <a:rPr lang="en-US" dirty="0" smtClean="0"/>
                        <a:t>b</a:t>
                      </a:r>
                      <a:endParaRPr lang="ru-RU" dirty="0"/>
                    </a:p>
                  </a:txBody>
                  <a:tcPr/>
                </a:tc>
                <a:tc>
                  <a:txBody>
                    <a:bodyPr/>
                    <a:lstStyle/>
                    <a:p>
                      <a:r>
                        <a:rPr lang="en-US" dirty="0" smtClean="0"/>
                        <a:t>c</a:t>
                      </a:r>
                      <a:endParaRPr lang="ru-RU" dirty="0"/>
                    </a:p>
                  </a:txBody>
                  <a:tcPr/>
                </a:tc>
                <a:tc>
                  <a:txBody>
                    <a:bodyPr/>
                    <a:lstStyle/>
                    <a:p>
                      <a:r>
                        <a:rPr lang="en-US" dirty="0" smtClean="0"/>
                        <a:t>Result</a:t>
                      </a:r>
                      <a:endParaRPr lang="ru-RU" dirty="0"/>
                    </a:p>
                  </a:txBody>
                  <a:tcPr/>
                </a:tc>
                <a:extLst>
                  <a:ext uri="{0D108BD9-81ED-4DB2-BD59-A6C34878D82A}">
                    <a16:rowId xmlns:a16="http://schemas.microsoft.com/office/drawing/2014/main" val="10000"/>
                  </a:ext>
                </a:extLst>
              </a:tr>
              <a:tr h="370840">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a:p>
                  </a:txBody>
                  <a:tcPr/>
                </a:tc>
                <a:tc>
                  <a:txBody>
                    <a:bodyPr/>
                    <a:lstStyle/>
                    <a:p>
                      <a:endParaRPr lang="ru-RU" dirty="0"/>
                    </a:p>
                  </a:txBody>
                  <a:tcPr/>
                </a:tc>
                <a:extLst>
                  <a:ext uri="{0D108BD9-81ED-4DB2-BD59-A6C34878D82A}">
                    <a16:rowId xmlns:a16="http://schemas.microsoft.com/office/drawing/2014/main" val="10001"/>
                  </a:ext>
                </a:extLst>
              </a:tr>
              <a:tr h="370840">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extLst>
                  <a:ext uri="{0D108BD9-81ED-4DB2-BD59-A6C34878D82A}">
                    <a16:rowId xmlns:a16="http://schemas.microsoft.com/office/drawing/2014/main" val="10002"/>
                  </a:ext>
                </a:extLst>
              </a:tr>
              <a:tr h="370840">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extLst>
                  <a:ext uri="{0D108BD9-81ED-4DB2-BD59-A6C34878D82A}">
                    <a16:rowId xmlns:a16="http://schemas.microsoft.com/office/drawing/2014/main" val="10003"/>
                  </a:ext>
                </a:extLst>
              </a:tr>
              <a:tr h="370840">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extLst>
                  <a:ext uri="{0D108BD9-81ED-4DB2-BD59-A6C34878D82A}">
                    <a16:rowId xmlns:a16="http://schemas.microsoft.com/office/drawing/2014/main" val="10004"/>
                  </a:ext>
                </a:extLst>
              </a:tr>
              <a:tr h="370840">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extLst>
                  <a:ext uri="{0D108BD9-81ED-4DB2-BD59-A6C34878D82A}">
                    <a16:rowId xmlns:a16="http://schemas.microsoft.com/office/drawing/2014/main" val="10005"/>
                  </a:ext>
                </a:extLst>
              </a:tr>
              <a:tr h="370840">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extLst>
                  <a:ext uri="{0D108BD9-81ED-4DB2-BD59-A6C34878D82A}">
                    <a16:rowId xmlns:a16="http://schemas.microsoft.com/office/drawing/2014/main" val="10006"/>
                  </a:ext>
                </a:extLst>
              </a:tr>
              <a:tr h="370840">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extLst>
                  <a:ext uri="{0D108BD9-81ED-4DB2-BD59-A6C34878D82A}">
                    <a16:rowId xmlns:a16="http://schemas.microsoft.com/office/drawing/2014/main" val="10007"/>
                  </a:ext>
                </a:extLst>
              </a:tr>
              <a:tr h="370840">
                <a:tc>
                  <a:txBody>
                    <a:bodyPr/>
                    <a:lstStyle/>
                    <a:p>
                      <a:r>
                        <a:rPr lang="en-US" dirty="0" smtClean="0"/>
                        <a:t>…</a:t>
                      </a:r>
                      <a:endParaRPr lang="ru-RU" dirty="0"/>
                    </a:p>
                  </a:txBody>
                  <a:tcPr/>
                </a:tc>
                <a:tc>
                  <a:txBody>
                    <a:bodyPr/>
                    <a:lstStyle/>
                    <a:p>
                      <a:r>
                        <a:rPr lang="en-US" dirty="0" smtClean="0"/>
                        <a:t>…</a:t>
                      </a:r>
                      <a:endParaRPr lang="ru-RU" dirty="0"/>
                    </a:p>
                  </a:txBody>
                  <a:tcPr/>
                </a:tc>
                <a:tc>
                  <a:txBody>
                    <a:bodyPr/>
                    <a:lstStyle/>
                    <a:p>
                      <a:r>
                        <a:rPr lang="en-US" dirty="0" smtClean="0"/>
                        <a:t>…</a:t>
                      </a:r>
                      <a:endParaRPr lang="ru-RU" dirty="0"/>
                    </a:p>
                  </a:txBody>
                  <a:tcPr/>
                </a:tc>
                <a:tc>
                  <a:txBody>
                    <a:bodyPr/>
                    <a:lstStyle/>
                    <a:p>
                      <a:r>
                        <a:rPr lang="en-US" dirty="0" smtClean="0"/>
                        <a:t>…</a:t>
                      </a:r>
                      <a:endParaRPr lang="ru-RU" dirty="0"/>
                    </a:p>
                  </a:txBody>
                  <a:tcPr/>
                </a:tc>
                <a:tc>
                  <a:txBody>
                    <a:bodyPr/>
                    <a:lstStyle/>
                    <a:p>
                      <a:r>
                        <a:rPr lang="en-US" dirty="0" smtClean="0"/>
                        <a:t>…</a:t>
                      </a:r>
                      <a:endParaRPr lang="ru-RU"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3661820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86941" y="973932"/>
            <a:ext cx="8593931" cy="3756422"/>
          </a:xfrm>
        </p:spPr>
        <p:txBody>
          <a:bodyPr/>
          <a:lstStyle/>
          <a:p>
            <a:r>
              <a:rPr lang="en-US" dirty="0" smtClean="0"/>
              <a:t>The Simple Triangle</a:t>
            </a:r>
            <a:endParaRPr lang="en-US" dirty="0"/>
          </a:p>
        </p:txBody>
      </p:sp>
      <p:graphicFrame>
        <p:nvGraphicFramePr>
          <p:cNvPr id="4" name="Объект 3"/>
          <p:cNvGraphicFramePr>
            <a:graphicFrameLocks noGrp="1" noChangeAspect="1"/>
          </p:cNvGraphicFramePr>
          <p:nvPr>
            <p:extLst>
              <p:ext uri="{D42A27DB-BD31-4B8C-83A1-F6EECF244321}">
                <p14:modId xmlns:p14="http://schemas.microsoft.com/office/powerpoint/2010/main" val="2680160346"/>
              </p:ext>
            </p:extLst>
          </p:nvPr>
        </p:nvGraphicFramePr>
        <p:xfrm>
          <a:off x="2142219" y="1730025"/>
          <a:ext cx="4911725" cy="2879725"/>
        </p:xfrm>
        <a:graphic>
          <a:graphicData uri="http://schemas.openxmlformats.org/presentationml/2006/ole">
            <mc:AlternateContent xmlns:mc="http://schemas.openxmlformats.org/markup-compatibility/2006">
              <mc:Choice xmlns:v="urn:schemas-microsoft-com:vml" Requires="v">
                <p:oleObj spid="_x0000_s2216" name="Visio" r:id="rId3" imgW="4911852" imgH="2878938" progId="Visio.Drawing.11">
                  <p:embed/>
                </p:oleObj>
              </mc:Choice>
              <mc:Fallback>
                <p:oleObj name="Visio" r:id="rId3" imgW="4911852" imgH="2878938" progId="Visio.Drawing.11">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2219" y="1730025"/>
                        <a:ext cx="4911725" cy="287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883256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86941" y="973932"/>
            <a:ext cx="8593931" cy="3756422"/>
          </a:xfrm>
        </p:spPr>
        <p:txBody>
          <a:bodyPr/>
          <a:lstStyle/>
          <a:p>
            <a:r>
              <a:rPr lang="en-US" dirty="0" smtClean="0"/>
              <a:t>The Equilateral Triangle</a:t>
            </a:r>
            <a:endParaRPr lang="en-US" dirty="0"/>
          </a:p>
        </p:txBody>
      </p:sp>
      <p:graphicFrame>
        <p:nvGraphicFramePr>
          <p:cNvPr id="5" name="Объект 4"/>
          <p:cNvGraphicFramePr>
            <a:graphicFrameLocks noGrp="1" noChangeAspect="1"/>
          </p:cNvGraphicFramePr>
          <p:nvPr>
            <p:extLst>
              <p:ext uri="{D42A27DB-BD31-4B8C-83A1-F6EECF244321}">
                <p14:modId xmlns:p14="http://schemas.microsoft.com/office/powerpoint/2010/main" val="681864546"/>
              </p:ext>
            </p:extLst>
          </p:nvPr>
        </p:nvGraphicFramePr>
        <p:xfrm>
          <a:off x="2882364" y="1700873"/>
          <a:ext cx="2571750" cy="2770187"/>
        </p:xfrm>
        <a:graphic>
          <a:graphicData uri="http://schemas.openxmlformats.org/presentationml/2006/ole">
            <mc:AlternateContent xmlns:mc="http://schemas.openxmlformats.org/markup-compatibility/2006">
              <mc:Choice xmlns:v="urn:schemas-microsoft-com:vml" Requires="v">
                <p:oleObj spid="_x0000_s3240" name="Visio" r:id="rId3" imgW="2571750" imgH="2770835" progId="Visio.Drawing.11">
                  <p:embed/>
                </p:oleObj>
              </mc:Choice>
              <mc:Fallback>
                <p:oleObj name="Visio" r:id="rId3" imgW="2571750" imgH="2770835" progId="Visio.Drawing.11">
                  <p:embed/>
                  <p:pic>
                    <p:nvPicPr>
                      <p:cNvPr id="0"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2364" y="1700873"/>
                        <a:ext cx="2571750" cy="2770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237831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86941" y="973932"/>
            <a:ext cx="8593931" cy="3756422"/>
          </a:xfrm>
        </p:spPr>
        <p:txBody>
          <a:bodyPr/>
          <a:lstStyle/>
          <a:p>
            <a:r>
              <a:rPr lang="en-US" dirty="0"/>
              <a:t>The isosceles triangle</a:t>
            </a:r>
          </a:p>
        </p:txBody>
      </p:sp>
      <p:graphicFrame>
        <p:nvGraphicFramePr>
          <p:cNvPr id="4" name="Объект 3"/>
          <p:cNvGraphicFramePr>
            <a:graphicFrameLocks noGrp="1" noChangeAspect="1"/>
          </p:cNvGraphicFramePr>
          <p:nvPr>
            <p:extLst>
              <p:ext uri="{D42A27DB-BD31-4B8C-83A1-F6EECF244321}">
                <p14:modId xmlns:p14="http://schemas.microsoft.com/office/powerpoint/2010/main" val="2585715613"/>
              </p:ext>
            </p:extLst>
          </p:nvPr>
        </p:nvGraphicFramePr>
        <p:xfrm>
          <a:off x="2359232" y="1425261"/>
          <a:ext cx="3910939" cy="3533824"/>
        </p:xfrm>
        <a:graphic>
          <a:graphicData uri="http://schemas.openxmlformats.org/presentationml/2006/ole">
            <mc:AlternateContent xmlns:mc="http://schemas.openxmlformats.org/markup-compatibility/2006">
              <mc:Choice xmlns:v="urn:schemas-microsoft-com:vml" Requires="v">
                <p:oleObj spid="_x0000_s4264" name="Visio" r:id="rId3" imgW="6173343" imgH="5578653" progId="Visio.Drawing.11">
                  <p:embed/>
                </p:oleObj>
              </mc:Choice>
              <mc:Fallback>
                <p:oleObj name="Visio" r:id="rId3" imgW="6173343" imgH="5578653" progId="Visio.Drawing.11">
                  <p:embed/>
                  <p:pic>
                    <p:nvPicPr>
                      <p:cNvPr id="0"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9232" y="1425261"/>
                        <a:ext cx="3910939" cy="353382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6404128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86941" y="973932"/>
            <a:ext cx="8593931" cy="3756422"/>
          </a:xfrm>
        </p:spPr>
        <p:txBody>
          <a:bodyPr/>
          <a:lstStyle/>
          <a:p>
            <a:r>
              <a:rPr lang="en-US" dirty="0" smtClean="0"/>
              <a:t>Zero side</a:t>
            </a:r>
            <a:endParaRPr lang="en-US" dirty="0"/>
          </a:p>
        </p:txBody>
      </p:sp>
      <p:graphicFrame>
        <p:nvGraphicFramePr>
          <p:cNvPr id="5" name="Объект 4"/>
          <p:cNvGraphicFramePr>
            <a:graphicFrameLocks noGrp="1" noChangeAspect="1"/>
          </p:cNvGraphicFramePr>
          <p:nvPr>
            <p:extLst>
              <p:ext uri="{D42A27DB-BD31-4B8C-83A1-F6EECF244321}">
                <p14:modId xmlns:p14="http://schemas.microsoft.com/office/powerpoint/2010/main" val="3174273574"/>
              </p:ext>
            </p:extLst>
          </p:nvPr>
        </p:nvGraphicFramePr>
        <p:xfrm>
          <a:off x="1543792" y="1423741"/>
          <a:ext cx="6134369" cy="3461112"/>
        </p:xfrm>
        <a:graphic>
          <a:graphicData uri="http://schemas.openxmlformats.org/presentationml/2006/ole">
            <mc:AlternateContent xmlns:mc="http://schemas.openxmlformats.org/markup-compatibility/2006">
              <mc:Choice xmlns:v="urn:schemas-microsoft-com:vml" Requires="v">
                <p:oleObj spid="_x0000_s5288" name="Visio" r:id="rId3" imgW="10896600" imgH="6148832" progId="Visio.Drawing.11">
                  <p:embed/>
                </p:oleObj>
              </mc:Choice>
              <mc:Fallback>
                <p:oleObj name="Visio" r:id="rId3" imgW="10896600" imgH="6148832" progId="Visio.Drawing.11">
                  <p:embed/>
                  <p:pic>
                    <p:nvPicPr>
                      <p:cNvPr id="0" name="Object 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3792" y="1423741"/>
                        <a:ext cx="6134369" cy="346111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9566684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a:t>
            </a:r>
            <a:r>
              <a:rPr lang="en-US" dirty="0" smtClean="0"/>
              <a:t>Test-Driven </a:t>
            </a:r>
            <a:r>
              <a:rPr lang="en-US" dirty="0"/>
              <a:t>Development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86941" y="973932"/>
            <a:ext cx="8593931" cy="3756422"/>
          </a:xfrm>
        </p:spPr>
        <p:txBody>
          <a:bodyPr/>
          <a:lstStyle/>
          <a:p>
            <a:pPr lvl="0"/>
            <a:r>
              <a:rPr lang="en-US" dirty="0"/>
              <a:t>The side less than </a:t>
            </a:r>
            <a:r>
              <a:rPr lang="en-US" dirty="0" smtClean="0"/>
              <a:t>zero</a:t>
            </a:r>
            <a:endParaRPr lang="ru-RU" dirty="0"/>
          </a:p>
        </p:txBody>
      </p:sp>
      <p:graphicFrame>
        <p:nvGraphicFramePr>
          <p:cNvPr id="4" name="Объект 3"/>
          <p:cNvGraphicFramePr>
            <a:graphicFrameLocks noGrp="1" noChangeAspect="1"/>
          </p:cNvGraphicFramePr>
          <p:nvPr>
            <p:extLst>
              <p:ext uri="{D42A27DB-BD31-4B8C-83A1-F6EECF244321}">
                <p14:modId xmlns:p14="http://schemas.microsoft.com/office/powerpoint/2010/main" val="970000608"/>
              </p:ext>
            </p:extLst>
          </p:nvPr>
        </p:nvGraphicFramePr>
        <p:xfrm>
          <a:off x="1353786" y="1411866"/>
          <a:ext cx="6217496" cy="3508015"/>
        </p:xfrm>
        <a:graphic>
          <a:graphicData uri="http://schemas.openxmlformats.org/presentationml/2006/ole">
            <mc:AlternateContent xmlns:mc="http://schemas.openxmlformats.org/markup-compatibility/2006">
              <mc:Choice xmlns:v="urn:schemas-microsoft-com:vml" Requires="v">
                <p:oleObj spid="_x0000_s6313" name="Visio" r:id="rId3" imgW="10896600" imgH="6148832" progId="Visio.Drawing.11">
                  <p:embed/>
                </p:oleObj>
              </mc:Choice>
              <mc:Fallback>
                <p:oleObj name="Visio" r:id="rId3" imgW="10896600" imgH="6148832" progId="Visio.Drawing.11">
                  <p:embed/>
                  <p:pic>
                    <p:nvPicPr>
                      <p:cNvPr id="0"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3786" y="1411866"/>
                        <a:ext cx="6217496" cy="350801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4799208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86941" y="973932"/>
            <a:ext cx="8593931" cy="3756422"/>
          </a:xfrm>
        </p:spPr>
        <p:txBody>
          <a:bodyPr/>
          <a:lstStyle/>
          <a:p>
            <a:r>
              <a:rPr lang="en-US" dirty="0"/>
              <a:t>The triangle is degenerate</a:t>
            </a:r>
          </a:p>
        </p:txBody>
      </p:sp>
      <p:graphicFrame>
        <p:nvGraphicFramePr>
          <p:cNvPr id="5" name="Объект 4"/>
          <p:cNvGraphicFramePr>
            <a:graphicFrameLocks noGrp="1" noChangeAspect="1"/>
          </p:cNvGraphicFramePr>
          <p:nvPr>
            <p:extLst>
              <p:ext uri="{D42A27DB-BD31-4B8C-83A1-F6EECF244321}">
                <p14:modId xmlns:p14="http://schemas.microsoft.com/office/powerpoint/2010/main" val="1722612308"/>
              </p:ext>
            </p:extLst>
          </p:nvPr>
        </p:nvGraphicFramePr>
        <p:xfrm>
          <a:off x="2078182" y="1425037"/>
          <a:ext cx="4649211" cy="3501627"/>
        </p:xfrm>
        <a:graphic>
          <a:graphicData uri="http://schemas.openxmlformats.org/presentationml/2006/ole">
            <mc:AlternateContent xmlns:mc="http://schemas.openxmlformats.org/markup-compatibility/2006">
              <mc:Choice xmlns:v="urn:schemas-microsoft-com:vml" Requires="v">
                <p:oleObj spid="_x0000_s7335" name="Visio" r:id="rId3" imgW="7903083" imgH="5952134" progId="Visio.Drawing.11">
                  <p:embed/>
                </p:oleObj>
              </mc:Choice>
              <mc:Fallback>
                <p:oleObj name="Visio" r:id="rId3" imgW="7903083" imgH="5952134" progId="Visio.Drawing.11">
                  <p:embed/>
                  <p:pic>
                    <p:nvPicPr>
                      <p:cNvPr id="0"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182" y="1425037"/>
                        <a:ext cx="4649211" cy="350162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5559106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86941" y="973932"/>
            <a:ext cx="8593931" cy="3756422"/>
          </a:xfrm>
        </p:spPr>
        <p:txBody>
          <a:bodyPr/>
          <a:lstStyle/>
          <a:p>
            <a:r>
              <a:rPr lang="en-US" dirty="0"/>
              <a:t>The triangle </a:t>
            </a:r>
            <a:r>
              <a:rPr lang="en-US" dirty="0" smtClean="0"/>
              <a:t>does not exists</a:t>
            </a:r>
            <a:endParaRPr lang="en-US" dirty="0"/>
          </a:p>
        </p:txBody>
      </p:sp>
      <p:graphicFrame>
        <p:nvGraphicFramePr>
          <p:cNvPr id="4" name="Объект 3"/>
          <p:cNvGraphicFramePr>
            <a:graphicFrameLocks noGrp="1" noChangeAspect="1"/>
          </p:cNvGraphicFramePr>
          <p:nvPr>
            <p:extLst>
              <p:ext uri="{D42A27DB-BD31-4B8C-83A1-F6EECF244321}">
                <p14:modId xmlns:p14="http://schemas.microsoft.com/office/powerpoint/2010/main" val="302624491"/>
              </p:ext>
            </p:extLst>
          </p:nvPr>
        </p:nvGraphicFramePr>
        <p:xfrm>
          <a:off x="1805049" y="1347067"/>
          <a:ext cx="4909333" cy="3697542"/>
        </p:xfrm>
        <a:graphic>
          <a:graphicData uri="http://schemas.openxmlformats.org/presentationml/2006/ole">
            <mc:AlternateContent xmlns:mc="http://schemas.openxmlformats.org/markup-compatibility/2006">
              <mc:Choice xmlns:v="urn:schemas-microsoft-com:vml" Requires="v">
                <p:oleObj spid="_x0000_s8359" name="Visio" r:id="rId3" imgW="7903083" imgH="5952134" progId="Visio.Drawing.11">
                  <p:embed/>
                </p:oleObj>
              </mc:Choice>
              <mc:Fallback>
                <p:oleObj name="Visio" r:id="rId3" imgW="7903083" imgH="5952134" progId="Visio.Drawing.11">
                  <p:embed/>
                  <p:pic>
                    <p:nvPicPr>
                      <p:cNvPr id="0"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5049" y="1347067"/>
                        <a:ext cx="4909333" cy="369754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0111563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86941" y="973932"/>
            <a:ext cx="8593931" cy="3756422"/>
          </a:xfrm>
        </p:spPr>
        <p:txBody>
          <a:bodyPr/>
          <a:lstStyle/>
          <a:p>
            <a:r>
              <a:rPr lang="en-US" dirty="0" smtClean="0"/>
              <a:t>All sides are zero</a:t>
            </a:r>
            <a:endParaRPr lang="en-US" dirty="0"/>
          </a:p>
        </p:txBody>
      </p:sp>
      <p:graphicFrame>
        <p:nvGraphicFramePr>
          <p:cNvPr id="5" name="Объект 4"/>
          <p:cNvGraphicFramePr>
            <a:graphicFrameLocks noChangeAspect="1"/>
          </p:cNvGraphicFramePr>
          <p:nvPr>
            <p:extLst>
              <p:ext uri="{D42A27DB-BD31-4B8C-83A1-F6EECF244321}">
                <p14:modId xmlns:p14="http://schemas.microsoft.com/office/powerpoint/2010/main" val="3644665023"/>
              </p:ext>
            </p:extLst>
          </p:nvPr>
        </p:nvGraphicFramePr>
        <p:xfrm>
          <a:off x="1797050" y="1373724"/>
          <a:ext cx="5549900" cy="3090862"/>
        </p:xfrm>
        <a:graphic>
          <a:graphicData uri="http://schemas.openxmlformats.org/presentationml/2006/ole">
            <mc:AlternateContent xmlns:mc="http://schemas.openxmlformats.org/markup-compatibility/2006">
              <mc:Choice xmlns:v="urn:schemas-microsoft-com:vml" Requires="v">
                <p:oleObj spid="_x0000_s9384" name="Visio" r:id="rId3" imgW="5550408" imgH="3090266" progId="Visio.Drawing.11">
                  <p:embed/>
                </p:oleObj>
              </mc:Choice>
              <mc:Fallback>
                <p:oleObj name="Visio" r:id="rId3" imgW="5550408" imgH="3090266" progId="Visio.Drawing.11">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7050" y="1373724"/>
                        <a:ext cx="5549900" cy="309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871632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86941" y="973932"/>
            <a:ext cx="8593931" cy="3756422"/>
          </a:xfrm>
        </p:spPr>
        <p:txBody>
          <a:bodyPr/>
          <a:lstStyle/>
          <a:p>
            <a:r>
              <a:rPr lang="en-US" dirty="0"/>
              <a:t>Lengths of sides - floating-point numbers</a:t>
            </a:r>
          </a:p>
        </p:txBody>
      </p:sp>
      <p:graphicFrame>
        <p:nvGraphicFramePr>
          <p:cNvPr id="4" name="Объект 3"/>
          <p:cNvGraphicFramePr>
            <a:graphicFrameLocks noChangeAspect="1"/>
          </p:cNvGraphicFramePr>
          <p:nvPr>
            <p:extLst>
              <p:ext uri="{D42A27DB-BD31-4B8C-83A1-F6EECF244321}">
                <p14:modId xmlns:p14="http://schemas.microsoft.com/office/powerpoint/2010/main" val="2964427309"/>
              </p:ext>
            </p:extLst>
          </p:nvPr>
        </p:nvGraphicFramePr>
        <p:xfrm>
          <a:off x="1961759" y="1727881"/>
          <a:ext cx="4911725" cy="2879725"/>
        </p:xfrm>
        <a:graphic>
          <a:graphicData uri="http://schemas.openxmlformats.org/presentationml/2006/ole">
            <mc:AlternateContent xmlns:mc="http://schemas.openxmlformats.org/markup-compatibility/2006">
              <mc:Choice xmlns:v="urn:schemas-microsoft-com:vml" Requires="v">
                <p:oleObj spid="_x0000_s10407" name="Visio" r:id="rId3" imgW="4911852" imgH="2878938" progId="Visio.Drawing.11">
                  <p:embed/>
                </p:oleObj>
              </mc:Choice>
              <mc:Fallback>
                <p:oleObj name="Visio" r:id="rId3" imgW="4911852" imgH="2878938" progId="Visio.Drawing.11">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1759" y="1727881"/>
                        <a:ext cx="4911725" cy="287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613015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TRAINING ROADMAP: </a:t>
            </a:r>
            <a:r>
              <a:rPr lang="en-US" dirty="0" smtClean="0">
                <a:solidFill>
                  <a:schemeClr val="tx1"/>
                </a:solidFill>
              </a:rPr>
              <a:t>OVERVIEW</a:t>
            </a:r>
            <a:endParaRPr lang="ru-RU" dirty="0">
              <a:solidFill>
                <a:schemeClr val="tx1"/>
              </a:solidFill>
            </a:endParaRPr>
          </a:p>
        </p:txBody>
      </p:sp>
      <p:sp>
        <p:nvSpPr>
          <p:cNvPr id="7" name="Content Placeholder 6"/>
          <p:cNvSpPr>
            <a:spLocks noGrp="1"/>
          </p:cNvSpPr>
          <p:nvPr>
            <p:ph sz="quarter" idx="11"/>
          </p:nvPr>
        </p:nvSpPr>
        <p:spPr/>
        <p:txBody>
          <a:bodyPr>
            <a:normAutofit fontScale="85000" lnSpcReduction="20000"/>
          </a:bodyPr>
          <a:lstStyle/>
          <a:p>
            <a:r>
              <a:rPr lang="en-US" dirty="0" smtClean="0">
                <a:hlinkClick r:id="rId2" action="ppaction://hlinksldjump"/>
              </a:rPr>
              <a:t>Section 1. Introduction to Software Testing </a:t>
            </a:r>
            <a:endParaRPr lang="en-US" dirty="0" smtClean="0"/>
          </a:p>
          <a:p>
            <a:r>
              <a:rPr lang="en-US" dirty="0" smtClean="0">
                <a:hlinkClick r:id="rId3" action="ppaction://hlinksldjump"/>
              </a:rPr>
              <a:t>Section 2. Test-Driven Development Approach</a:t>
            </a:r>
            <a:endParaRPr lang="en-US" dirty="0" smtClean="0"/>
          </a:p>
          <a:p>
            <a:r>
              <a:rPr lang="en-US" dirty="0" smtClean="0">
                <a:hlinkClick r:id="rId4" action="ppaction://hlinksldjump"/>
              </a:rPr>
              <a:t>Section 3. Test-Driven Development Patterns</a:t>
            </a:r>
            <a:endParaRPr lang="en-US" dirty="0" smtClean="0"/>
          </a:p>
          <a:p>
            <a:r>
              <a:rPr lang="en-US" dirty="0" smtClean="0">
                <a:hlinkClick r:id="rId5" action="ppaction://hlinksldjump"/>
              </a:rPr>
              <a:t>Section </a:t>
            </a:r>
            <a:r>
              <a:rPr lang="en-US" dirty="0">
                <a:hlinkClick r:id="rId5" action="ppaction://hlinksldjump"/>
              </a:rPr>
              <a:t>4. Techniques of Test-Driven </a:t>
            </a:r>
            <a:r>
              <a:rPr lang="en-US" dirty="0" smtClean="0">
                <a:hlinkClick r:id="rId5" action="ppaction://hlinksldjump"/>
              </a:rPr>
              <a:t>Development</a:t>
            </a:r>
            <a:endParaRPr lang="en-US" dirty="0" smtClean="0"/>
          </a:p>
          <a:p>
            <a:r>
              <a:rPr lang="en-US" dirty="0" smtClean="0">
                <a:hlinkClick r:id="rId6" action="ppaction://hlinksldjump"/>
              </a:rPr>
              <a:t>Section 5. Test-Driven Development Anti-patterns</a:t>
            </a:r>
            <a:endParaRPr lang="en-US" dirty="0" smtClean="0"/>
          </a:p>
        </p:txBody>
      </p:sp>
      <p:sp>
        <p:nvSpPr>
          <p:cNvPr id="8" name="Content Placeholder 7"/>
          <p:cNvSpPr>
            <a:spLocks noGrp="1"/>
          </p:cNvSpPr>
          <p:nvPr>
            <p:ph sz="quarter" idx="12"/>
          </p:nvPr>
        </p:nvSpPr>
        <p:spPr>
          <a:xfrm>
            <a:off x="4660641" y="897731"/>
            <a:ext cx="4219769" cy="3756422"/>
          </a:xfrm>
        </p:spPr>
        <p:txBody>
          <a:bodyPr>
            <a:normAutofit fontScale="77500" lnSpcReduction="20000"/>
          </a:bodyPr>
          <a:lstStyle/>
          <a:p>
            <a:pPr marL="0" indent="0">
              <a:buNone/>
            </a:pPr>
            <a:r>
              <a:rPr lang="en-US" dirty="0"/>
              <a:t>This training covers major aspects of a Test-Driven Development Approach. The goal is starting students on the road to using the TDD approach</a:t>
            </a:r>
            <a:r>
              <a:rPr lang="en-US" dirty="0" smtClean="0"/>
              <a:t>. </a:t>
            </a:r>
            <a:endParaRPr lang="en-US" dirty="0"/>
          </a:p>
          <a:p>
            <a:pPr marL="0" indent="0">
              <a:buNone/>
            </a:pPr>
            <a:r>
              <a:rPr lang="en-US" dirty="0"/>
              <a:t>This training is targeted to </a:t>
            </a:r>
            <a:r>
              <a:rPr lang="en-US" dirty="0" smtClean="0"/>
              <a:t>regular developers</a:t>
            </a:r>
            <a:endParaRPr lang="en-US" dirty="0"/>
          </a:p>
          <a:p>
            <a:pPr marL="0" indent="0">
              <a:buNone/>
            </a:pPr>
            <a:endParaRPr lang="en-US" dirty="0" smtClean="0"/>
          </a:p>
          <a:p>
            <a:pPr marL="0" indent="0">
              <a:buNone/>
            </a:pPr>
            <a:r>
              <a:rPr lang="en-US" dirty="0" smtClean="0"/>
              <a:t>Pre-requisites</a:t>
            </a:r>
            <a:r>
              <a:rPr lang="en-US" dirty="0"/>
              <a:t>: </a:t>
            </a:r>
          </a:p>
          <a:p>
            <a:r>
              <a:rPr lang="en-US" dirty="0" smtClean="0"/>
              <a:t>Good knowledge of C++/C#/Java</a:t>
            </a:r>
            <a:r>
              <a:rPr lang="ru-RU" dirty="0" smtClean="0"/>
              <a:t>/</a:t>
            </a:r>
            <a:r>
              <a:rPr lang="en-US" dirty="0" smtClean="0"/>
              <a:t>Python</a:t>
            </a:r>
            <a:endParaRPr lang="en-US" dirty="0"/>
          </a:p>
          <a:p>
            <a:r>
              <a:rPr lang="en-US" dirty="0" smtClean="0"/>
              <a:t>Good knowledge of object-</a:t>
            </a:r>
            <a:br>
              <a:rPr lang="en-US" dirty="0" smtClean="0"/>
            </a:br>
            <a:r>
              <a:rPr lang="en-US" dirty="0" smtClean="0"/>
              <a:t>oriented approach</a:t>
            </a:r>
            <a:endParaRPr lang="en-US" dirty="0"/>
          </a:p>
        </p:txBody>
      </p:sp>
    </p:spTree>
    <p:extLst>
      <p:ext uri="{BB962C8B-B14F-4D97-AF65-F5344CB8AC3E}">
        <p14:creationId xmlns:p14="http://schemas.microsoft.com/office/powerpoint/2010/main" val="1558354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86941" y="973932"/>
            <a:ext cx="8593931" cy="3756422"/>
          </a:xfrm>
        </p:spPr>
        <p:txBody>
          <a:bodyPr/>
          <a:lstStyle/>
          <a:p>
            <a:r>
              <a:rPr lang="en-US" dirty="0"/>
              <a:t>Not all parameters defined</a:t>
            </a:r>
          </a:p>
        </p:txBody>
      </p:sp>
      <p:graphicFrame>
        <p:nvGraphicFramePr>
          <p:cNvPr id="5" name="Объект 4"/>
          <p:cNvGraphicFramePr>
            <a:graphicFrameLocks noGrp="1" noChangeAspect="1"/>
          </p:cNvGraphicFramePr>
          <p:nvPr>
            <p:extLst>
              <p:ext uri="{D42A27DB-BD31-4B8C-83A1-F6EECF244321}">
                <p14:modId xmlns:p14="http://schemas.microsoft.com/office/powerpoint/2010/main" val="3359363580"/>
              </p:ext>
            </p:extLst>
          </p:nvPr>
        </p:nvGraphicFramePr>
        <p:xfrm>
          <a:off x="2116138" y="1706275"/>
          <a:ext cx="4911725" cy="2879725"/>
        </p:xfrm>
        <a:graphic>
          <a:graphicData uri="http://schemas.openxmlformats.org/presentationml/2006/ole">
            <mc:AlternateContent xmlns:mc="http://schemas.openxmlformats.org/markup-compatibility/2006">
              <mc:Choice xmlns:v="urn:schemas-microsoft-com:vml" Requires="v">
                <p:oleObj spid="_x0000_s11430" name="Visio" r:id="rId3" imgW="4911852" imgH="2878938" progId="Visio.Drawing.11">
                  <p:embed/>
                </p:oleObj>
              </mc:Choice>
              <mc:Fallback>
                <p:oleObj name="Visio" r:id="rId3" imgW="4911852" imgH="2878938" progId="Visio.Drawing.11">
                  <p:embed/>
                  <p:pic>
                    <p:nvPicPr>
                      <p:cNvPr id="0"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6138" y="1706275"/>
                        <a:ext cx="4911725" cy="287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909869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86941" y="973932"/>
            <a:ext cx="8593931" cy="3756422"/>
          </a:xfrm>
        </p:spPr>
        <p:txBody>
          <a:bodyPr/>
          <a:lstStyle/>
          <a:p>
            <a:r>
              <a:rPr lang="en-US" dirty="0"/>
              <a:t>Parameters are not numbers</a:t>
            </a:r>
          </a:p>
        </p:txBody>
      </p:sp>
      <p:graphicFrame>
        <p:nvGraphicFramePr>
          <p:cNvPr id="4" name="Объект 3"/>
          <p:cNvGraphicFramePr>
            <a:graphicFrameLocks noGrp="1" noChangeAspect="1"/>
          </p:cNvGraphicFramePr>
          <p:nvPr>
            <p:extLst>
              <p:ext uri="{D42A27DB-BD31-4B8C-83A1-F6EECF244321}">
                <p14:modId xmlns:p14="http://schemas.microsoft.com/office/powerpoint/2010/main" val="818648187"/>
              </p:ext>
            </p:extLst>
          </p:nvPr>
        </p:nvGraphicFramePr>
        <p:xfrm>
          <a:off x="2147888" y="1568285"/>
          <a:ext cx="4846637" cy="3060700"/>
        </p:xfrm>
        <a:graphic>
          <a:graphicData uri="http://schemas.openxmlformats.org/presentationml/2006/ole">
            <mc:AlternateContent xmlns:mc="http://schemas.openxmlformats.org/markup-compatibility/2006">
              <mc:Choice xmlns:v="urn:schemas-microsoft-com:vml" Requires="v">
                <p:oleObj spid="_x0000_s12454" name="Visio" r:id="rId3" imgW="4846320" imgH="3060192" progId="Visio.Drawing.11">
                  <p:embed/>
                </p:oleObj>
              </mc:Choice>
              <mc:Fallback>
                <p:oleObj name="Visio" r:id="rId3" imgW="4846320" imgH="3060192" progId="Visio.Drawing.11">
                  <p:embed/>
                  <p:pic>
                    <p:nvPicPr>
                      <p:cNvPr id="0"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7888" y="1568285"/>
                        <a:ext cx="4846637" cy="306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6610184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86479" y="1793330"/>
            <a:ext cx="8593931" cy="1686140"/>
          </a:xfrm>
        </p:spPr>
        <p:txBody>
          <a:bodyPr/>
          <a:lstStyle/>
          <a:p>
            <a:r>
              <a:rPr lang="en-US" dirty="0" smtClean="0"/>
              <a:t>“Testing </a:t>
            </a:r>
            <a:r>
              <a:rPr lang="en-US" dirty="0"/>
              <a:t>can not prove the correctness of the program, but it can show that it has </a:t>
            </a:r>
            <a:r>
              <a:rPr lang="en-US" dirty="0" smtClean="0"/>
              <a:t>errors”</a:t>
            </a:r>
          </a:p>
          <a:p>
            <a:pPr marL="0" indent="0">
              <a:buNone/>
            </a:pPr>
            <a:r>
              <a:rPr lang="en-US" dirty="0"/>
              <a:t>	</a:t>
            </a:r>
            <a:r>
              <a:rPr lang="en-US" dirty="0" smtClean="0"/>
              <a:t>							</a:t>
            </a:r>
            <a:r>
              <a:rPr lang="en-US" dirty="0" err="1"/>
              <a:t>Edsger</a:t>
            </a:r>
            <a:r>
              <a:rPr lang="en-US" dirty="0"/>
              <a:t> </a:t>
            </a:r>
            <a:r>
              <a:rPr lang="en-US" dirty="0" err="1"/>
              <a:t>Wybe</a:t>
            </a:r>
            <a:r>
              <a:rPr lang="en-US" dirty="0"/>
              <a:t> </a:t>
            </a:r>
            <a:r>
              <a:rPr lang="en-US" dirty="0" err="1"/>
              <a:t>Dijkstra</a:t>
            </a:r>
            <a:endParaRPr lang="en-US" dirty="0"/>
          </a:p>
        </p:txBody>
      </p:sp>
    </p:spTree>
    <p:extLst>
      <p:ext uri="{BB962C8B-B14F-4D97-AF65-F5344CB8AC3E}">
        <p14:creationId xmlns:p14="http://schemas.microsoft.com/office/powerpoint/2010/main" val="19175823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a:xfrm>
            <a:off x="286941" y="973932"/>
            <a:ext cx="8593931" cy="3756422"/>
          </a:xfrm>
        </p:spPr>
        <p:txBody>
          <a:bodyPr/>
          <a:lstStyle/>
          <a:p>
            <a:r>
              <a:rPr lang="en-US" dirty="0"/>
              <a:t>Which test will be successful?</a:t>
            </a:r>
          </a:p>
        </p:txBody>
      </p:sp>
      <p:grpSp>
        <p:nvGrpSpPr>
          <p:cNvPr id="12" name="Группа 11"/>
          <p:cNvGrpSpPr/>
          <p:nvPr/>
        </p:nvGrpSpPr>
        <p:grpSpPr>
          <a:xfrm>
            <a:off x="1365662" y="1650670"/>
            <a:ext cx="6115793" cy="2992582"/>
            <a:chOff x="1365662" y="1650670"/>
            <a:chExt cx="6115793" cy="2992582"/>
          </a:xfrm>
        </p:grpSpPr>
        <p:sp>
          <p:nvSpPr>
            <p:cNvPr id="6" name="Скругленный прямоугольник 5"/>
            <p:cNvSpPr/>
            <p:nvPr/>
          </p:nvSpPr>
          <p:spPr>
            <a:xfrm>
              <a:off x="1365662" y="1650670"/>
              <a:ext cx="2802577" cy="2992582"/>
            </a:xfrm>
            <a:prstGeom prst="roundRect">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Bug not found</a:t>
              </a:r>
            </a:p>
            <a:p>
              <a:pPr algn="ctr"/>
              <a:endParaRPr lang="en-US" dirty="0">
                <a:ln>
                  <a:noFill/>
                </a:ln>
              </a:endParaRPr>
            </a:p>
            <a:p>
              <a:pPr algn="ctr"/>
              <a:endParaRPr lang="en-US" dirty="0" smtClean="0"/>
            </a:p>
            <a:p>
              <a:pPr algn="ctr"/>
              <a:endParaRPr lang="en-US" dirty="0">
                <a:ln>
                  <a:noFill/>
                </a:ln>
              </a:endParaRPr>
            </a:p>
            <a:p>
              <a:pPr algn="ctr"/>
              <a:endParaRPr lang="en-US" dirty="0" smtClean="0"/>
            </a:p>
            <a:p>
              <a:pPr algn="ctr"/>
              <a:endParaRPr lang="en-US" dirty="0">
                <a:ln>
                  <a:noFill/>
                </a:ln>
              </a:endParaRPr>
            </a:p>
            <a:p>
              <a:pPr algn="ctr"/>
              <a:endParaRPr lang="en-US" dirty="0" smtClean="0"/>
            </a:p>
            <a:p>
              <a:pPr algn="ctr"/>
              <a:endParaRPr lang="en-US" dirty="0">
                <a:ln>
                  <a:noFill/>
                </a:ln>
              </a:endParaRPr>
            </a:p>
            <a:p>
              <a:pPr algn="ctr"/>
              <a:endParaRPr lang="en-US" dirty="0" smtClean="0"/>
            </a:p>
            <a:p>
              <a:pPr algn="ctr"/>
              <a:endParaRPr lang="en-US" dirty="0">
                <a:ln>
                  <a:noFill/>
                </a:ln>
              </a:endParaRPr>
            </a:p>
            <a:p>
              <a:pPr algn="ctr"/>
              <a:endParaRPr lang="en-US" dirty="0" smtClean="0"/>
            </a:p>
            <a:p>
              <a:pPr algn="ctr"/>
              <a:r>
                <a:rPr lang="en-US" dirty="0" smtClean="0">
                  <a:ln>
                    <a:noFill/>
                  </a:ln>
                </a:rPr>
                <a:t>Test failed</a:t>
              </a:r>
              <a:endParaRPr lang="ru-RU" dirty="0">
                <a:ln>
                  <a:noFill/>
                </a:ln>
              </a:endParaRPr>
            </a:p>
          </p:txBody>
        </p:sp>
        <p:sp>
          <p:nvSpPr>
            <p:cNvPr id="9" name="Умножение 8"/>
            <p:cNvSpPr/>
            <p:nvPr/>
          </p:nvSpPr>
          <p:spPr>
            <a:xfrm>
              <a:off x="1923801" y="2250374"/>
              <a:ext cx="1686297" cy="179317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n>
                  <a:noFill/>
                </a:ln>
              </a:endParaRPr>
            </a:p>
          </p:txBody>
        </p:sp>
        <p:sp>
          <p:nvSpPr>
            <p:cNvPr id="10" name="Скругленный прямоугольник 9"/>
            <p:cNvSpPr/>
            <p:nvPr/>
          </p:nvSpPr>
          <p:spPr>
            <a:xfrm>
              <a:off x="4678878" y="1650670"/>
              <a:ext cx="2802577" cy="2992582"/>
            </a:xfrm>
            <a:prstGeom prst="roundRect">
              <a:avLst/>
            </a:prstGeom>
            <a:ln>
              <a:solidFill>
                <a:srgbClr val="00B05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Bug found</a:t>
              </a:r>
            </a:p>
            <a:p>
              <a:pPr algn="ctr"/>
              <a:endParaRPr lang="en-US" dirty="0">
                <a:ln>
                  <a:noFill/>
                </a:ln>
              </a:endParaRPr>
            </a:p>
            <a:p>
              <a:pPr algn="ctr"/>
              <a:endParaRPr lang="en-US" dirty="0" smtClean="0"/>
            </a:p>
            <a:p>
              <a:pPr algn="ctr"/>
              <a:endParaRPr lang="en-US" dirty="0">
                <a:ln>
                  <a:noFill/>
                </a:ln>
              </a:endParaRPr>
            </a:p>
            <a:p>
              <a:pPr algn="ctr"/>
              <a:endParaRPr lang="en-US" dirty="0" smtClean="0"/>
            </a:p>
            <a:p>
              <a:pPr algn="ctr"/>
              <a:endParaRPr lang="en-US" dirty="0">
                <a:ln>
                  <a:noFill/>
                </a:ln>
              </a:endParaRPr>
            </a:p>
            <a:p>
              <a:pPr algn="ctr"/>
              <a:endParaRPr lang="en-US" dirty="0" smtClean="0"/>
            </a:p>
            <a:p>
              <a:pPr algn="ctr"/>
              <a:endParaRPr lang="en-US" dirty="0">
                <a:ln>
                  <a:noFill/>
                </a:ln>
              </a:endParaRPr>
            </a:p>
            <a:p>
              <a:pPr algn="ctr"/>
              <a:endParaRPr lang="en-US" dirty="0" smtClean="0"/>
            </a:p>
            <a:p>
              <a:pPr algn="ctr"/>
              <a:endParaRPr lang="en-US" dirty="0">
                <a:ln>
                  <a:noFill/>
                </a:ln>
              </a:endParaRPr>
            </a:p>
            <a:p>
              <a:pPr algn="ctr"/>
              <a:endParaRPr lang="en-US" dirty="0" smtClean="0"/>
            </a:p>
            <a:p>
              <a:pPr algn="ctr"/>
              <a:r>
                <a:rPr lang="en-US" dirty="0" smtClean="0">
                  <a:ln>
                    <a:noFill/>
                  </a:ln>
                </a:rPr>
                <a:t>Test </a:t>
              </a:r>
              <a:r>
                <a:rPr lang="en-US" dirty="0" smtClean="0"/>
                <a:t>successful</a:t>
              </a:r>
              <a:endParaRPr lang="ru-RU" dirty="0">
                <a:ln>
                  <a:noFill/>
                </a:ln>
              </a:endParaRPr>
            </a:p>
          </p:txBody>
        </p:sp>
        <p:sp>
          <p:nvSpPr>
            <p:cNvPr id="11" name="Фигура, имеющая форму буквы L 10"/>
            <p:cNvSpPr/>
            <p:nvPr/>
          </p:nvSpPr>
          <p:spPr>
            <a:xfrm rot="18965836">
              <a:off x="5580155" y="2112331"/>
              <a:ext cx="1350804" cy="1365662"/>
            </a:xfrm>
            <a:prstGeom prst="corner">
              <a:avLst>
                <a:gd name="adj1" fmla="val 21168"/>
                <a:gd name="adj2" fmla="val 2176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n>
                  <a:noFill/>
                </a:ln>
              </a:endParaRPr>
            </a:p>
          </p:txBody>
        </p:sp>
      </p:grpSp>
    </p:spTree>
    <p:extLst>
      <p:ext uri="{BB962C8B-B14F-4D97-AF65-F5344CB8AC3E}">
        <p14:creationId xmlns:p14="http://schemas.microsoft.com/office/powerpoint/2010/main" val="3149246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a:t>
            </a:r>
            <a:r>
              <a:rPr lang="en-US" dirty="0" smtClean="0"/>
              <a:t>Software Testing:</a:t>
            </a:r>
            <a:br>
              <a:rPr lang="en-US" dirty="0" smtClean="0"/>
            </a:br>
            <a:r>
              <a:rPr lang="en-US" dirty="0" smtClean="0">
                <a:solidFill>
                  <a:schemeClr val="tx1"/>
                </a:solidFill>
              </a:rPr>
              <a:t>Roadmap</a:t>
            </a:r>
            <a:endParaRPr lang="ru-RU" dirty="0">
              <a:solidFill>
                <a:schemeClr val="tx1"/>
              </a:solidFill>
            </a:endParaRPr>
          </a:p>
        </p:txBody>
      </p:sp>
      <p:sp>
        <p:nvSpPr>
          <p:cNvPr id="3" name="Объект 2"/>
          <p:cNvSpPr>
            <a:spLocks noGrp="1"/>
          </p:cNvSpPr>
          <p:nvPr>
            <p:ph sz="quarter" idx="11"/>
          </p:nvPr>
        </p:nvSpPr>
        <p:spPr/>
        <p:txBody>
          <a:bodyPr/>
          <a:lstStyle/>
          <a:p>
            <a:pPr lvl="0"/>
            <a:r>
              <a:rPr lang="en-US" dirty="0"/>
              <a:t>What exactly is the testing of software?</a:t>
            </a:r>
            <a:endParaRPr lang="ru-RU" dirty="0"/>
          </a:p>
          <a:p>
            <a:r>
              <a:rPr lang="en-US" dirty="0" smtClean="0">
                <a:solidFill>
                  <a:srgbClr val="FF0000"/>
                </a:solidFill>
              </a:rPr>
              <a:t>What </a:t>
            </a:r>
            <a:r>
              <a:rPr lang="en-US" dirty="0">
                <a:solidFill>
                  <a:srgbClr val="FF0000"/>
                </a:solidFill>
              </a:rPr>
              <a:t>will we discover when </a:t>
            </a:r>
            <a:r>
              <a:rPr lang="en-US" dirty="0" smtClean="0">
                <a:solidFill>
                  <a:srgbClr val="FF0000"/>
                </a:solidFill>
              </a:rPr>
              <a:t>testing?</a:t>
            </a:r>
            <a:endParaRPr lang="ru-RU" dirty="0" smtClean="0">
              <a:solidFill>
                <a:srgbClr val="FF0000"/>
              </a:solidFill>
            </a:endParaRPr>
          </a:p>
          <a:p>
            <a:r>
              <a:rPr lang="en-US" dirty="0" smtClean="0"/>
              <a:t>Testing Classifications</a:t>
            </a:r>
            <a:endParaRPr lang="en-US" dirty="0"/>
          </a:p>
          <a:p>
            <a:r>
              <a:rPr lang="en-US" dirty="0" smtClean="0"/>
              <a:t>Software Testing Principles</a:t>
            </a:r>
            <a:endParaRPr lang="ru-RU" dirty="0"/>
          </a:p>
        </p:txBody>
      </p:sp>
    </p:spTree>
    <p:extLst>
      <p:ext uri="{BB962C8B-B14F-4D97-AF65-F5344CB8AC3E}">
        <p14:creationId xmlns:p14="http://schemas.microsoft.com/office/powerpoint/2010/main" val="30987941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7379" y="273844"/>
            <a:ext cx="8593493" cy="376967"/>
          </a:xfrm>
        </p:spPr>
        <p:txBody>
          <a:bodyPr/>
          <a:lstStyle/>
          <a:p>
            <a:r>
              <a:rPr lang="en-US" dirty="0"/>
              <a:t>Introduction to Software Testing :</a:t>
            </a:r>
            <a:br>
              <a:rPr lang="en-US" dirty="0"/>
            </a:br>
            <a:r>
              <a:rPr lang="en-US" dirty="0" smtClean="0">
                <a:solidFill>
                  <a:schemeClr val="tx1"/>
                </a:solidFill>
              </a:rPr>
              <a:t>What will we discover when testing?</a:t>
            </a:r>
            <a:endParaRPr lang="ru-RU" dirty="0">
              <a:solidFill>
                <a:schemeClr val="tx1"/>
              </a:solidFill>
            </a:endParaRPr>
          </a:p>
        </p:txBody>
      </p:sp>
      <p:sp>
        <p:nvSpPr>
          <p:cNvPr id="3" name="Объект 2"/>
          <p:cNvSpPr>
            <a:spLocks noGrp="1"/>
          </p:cNvSpPr>
          <p:nvPr>
            <p:ph sz="quarter" idx="11"/>
          </p:nvPr>
        </p:nvSpPr>
        <p:spPr>
          <a:xfrm>
            <a:off x="286941" y="973932"/>
            <a:ext cx="8593931" cy="3756422"/>
          </a:xfrm>
        </p:spPr>
        <p:txBody>
          <a:bodyPr/>
          <a:lstStyle/>
          <a:p>
            <a:r>
              <a:rPr lang="en-US" dirty="0"/>
              <a:t>The Accident (Visible error)</a:t>
            </a:r>
          </a:p>
        </p:txBody>
      </p:sp>
      <p:graphicFrame>
        <p:nvGraphicFramePr>
          <p:cNvPr id="4" name="Объект 3"/>
          <p:cNvGraphicFramePr>
            <a:graphicFrameLocks noChangeAspect="1"/>
          </p:cNvGraphicFramePr>
          <p:nvPr>
            <p:extLst>
              <p:ext uri="{D42A27DB-BD31-4B8C-83A1-F6EECF244321}">
                <p14:modId xmlns:p14="http://schemas.microsoft.com/office/powerpoint/2010/main" val="3720446462"/>
              </p:ext>
            </p:extLst>
          </p:nvPr>
        </p:nvGraphicFramePr>
        <p:xfrm>
          <a:off x="4078865" y="2401908"/>
          <a:ext cx="4392612" cy="2216150"/>
        </p:xfrm>
        <a:graphic>
          <a:graphicData uri="http://schemas.openxmlformats.org/presentationml/2006/ole">
            <mc:AlternateContent xmlns:mc="http://schemas.openxmlformats.org/markup-compatibility/2006">
              <mc:Choice xmlns:v="urn:schemas-microsoft-com:vml" Requires="v">
                <p:oleObj spid="_x0000_s13475" name="Visio" r:id="rId3" imgW="2095119" imgH="1057453" progId="Visio.Drawing.11">
                  <p:embed/>
                </p:oleObj>
              </mc:Choice>
              <mc:Fallback>
                <p:oleObj name="Visio" r:id="rId3" imgW="2095119" imgH="1057453"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8865" y="2401908"/>
                        <a:ext cx="4392612" cy="221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977061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7379" y="273844"/>
            <a:ext cx="8593493" cy="376967"/>
          </a:xfrm>
        </p:spPr>
        <p:txBody>
          <a:bodyPr/>
          <a:lstStyle/>
          <a:p>
            <a:r>
              <a:rPr lang="en-US" dirty="0"/>
              <a:t>Introduction to Software Testing :</a:t>
            </a:r>
            <a:br>
              <a:rPr lang="en-US" dirty="0"/>
            </a:br>
            <a:r>
              <a:rPr lang="en-US" dirty="0" smtClean="0">
                <a:solidFill>
                  <a:schemeClr val="tx1"/>
                </a:solidFill>
              </a:rPr>
              <a:t>What will we discover when testing?</a:t>
            </a:r>
            <a:endParaRPr lang="ru-RU" dirty="0">
              <a:solidFill>
                <a:schemeClr val="tx1"/>
              </a:solidFill>
            </a:endParaRPr>
          </a:p>
        </p:txBody>
      </p:sp>
      <p:sp>
        <p:nvSpPr>
          <p:cNvPr id="3" name="Объект 2"/>
          <p:cNvSpPr>
            <a:spLocks noGrp="1"/>
          </p:cNvSpPr>
          <p:nvPr>
            <p:ph sz="quarter" idx="11"/>
          </p:nvPr>
        </p:nvSpPr>
        <p:spPr>
          <a:xfrm>
            <a:off x="286941" y="973932"/>
            <a:ext cx="8593931" cy="3756422"/>
          </a:xfrm>
        </p:spPr>
        <p:txBody>
          <a:bodyPr/>
          <a:lstStyle/>
          <a:p>
            <a:r>
              <a:rPr lang="en-US" dirty="0"/>
              <a:t>Mismatch (internal error)</a:t>
            </a:r>
          </a:p>
        </p:txBody>
      </p:sp>
      <p:graphicFrame>
        <p:nvGraphicFramePr>
          <p:cNvPr id="5" name="Объект 4"/>
          <p:cNvGraphicFramePr>
            <a:graphicFrameLocks noChangeAspect="1"/>
          </p:cNvGraphicFramePr>
          <p:nvPr>
            <p:extLst>
              <p:ext uri="{D42A27DB-BD31-4B8C-83A1-F6EECF244321}">
                <p14:modId xmlns:p14="http://schemas.microsoft.com/office/powerpoint/2010/main" val="777985937"/>
              </p:ext>
            </p:extLst>
          </p:nvPr>
        </p:nvGraphicFramePr>
        <p:xfrm>
          <a:off x="6448302" y="2778614"/>
          <a:ext cx="1002868" cy="1654511"/>
        </p:xfrm>
        <a:graphic>
          <a:graphicData uri="http://schemas.openxmlformats.org/presentationml/2006/ole">
            <mc:AlternateContent xmlns:mc="http://schemas.openxmlformats.org/markup-compatibility/2006">
              <mc:Choice xmlns:v="urn:schemas-microsoft-com:vml" Requires="v">
                <p:oleObj spid="_x0000_s14499" name="Visio" r:id="rId3" imgW="416052" imgH="686003" progId="Visio.Drawing.11">
                  <p:embed/>
                </p:oleObj>
              </mc:Choice>
              <mc:Fallback>
                <p:oleObj name="Visio" r:id="rId3" imgW="416052" imgH="686003"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8302" y="2778614"/>
                        <a:ext cx="1002868" cy="165451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6829003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7379" y="273844"/>
            <a:ext cx="8593493" cy="376967"/>
          </a:xfrm>
        </p:spPr>
        <p:txBody>
          <a:bodyPr/>
          <a:lstStyle/>
          <a:p>
            <a:r>
              <a:rPr lang="en-US" dirty="0"/>
              <a:t>Introduction to Software Testing :</a:t>
            </a:r>
            <a:br>
              <a:rPr lang="en-US" dirty="0"/>
            </a:br>
            <a:r>
              <a:rPr lang="en-US" dirty="0" smtClean="0">
                <a:solidFill>
                  <a:schemeClr val="tx1"/>
                </a:solidFill>
              </a:rPr>
              <a:t>What will we discover when testing?</a:t>
            </a:r>
            <a:endParaRPr lang="ru-RU" dirty="0">
              <a:solidFill>
                <a:schemeClr val="tx1"/>
              </a:solidFill>
            </a:endParaRPr>
          </a:p>
        </p:txBody>
      </p:sp>
      <p:sp>
        <p:nvSpPr>
          <p:cNvPr id="3" name="Объект 2"/>
          <p:cNvSpPr>
            <a:spLocks noGrp="1"/>
          </p:cNvSpPr>
          <p:nvPr>
            <p:ph sz="quarter" idx="11"/>
          </p:nvPr>
        </p:nvSpPr>
        <p:spPr>
          <a:xfrm>
            <a:off x="286941" y="973932"/>
            <a:ext cx="8593931" cy="3756422"/>
          </a:xfrm>
        </p:spPr>
        <p:txBody>
          <a:bodyPr/>
          <a:lstStyle/>
          <a:p>
            <a:r>
              <a:rPr lang="en-US" dirty="0"/>
              <a:t>The Defect (cause of error)</a:t>
            </a:r>
          </a:p>
        </p:txBody>
      </p:sp>
      <p:graphicFrame>
        <p:nvGraphicFramePr>
          <p:cNvPr id="4" name="Объект 3"/>
          <p:cNvGraphicFramePr>
            <a:graphicFrameLocks noChangeAspect="1"/>
          </p:cNvGraphicFramePr>
          <p:nvPr>
            <p:extLst>
              <p:ext uri="{D42A27DB-BD31-4B8C-83A1-F6EECF244321}">
                <p14:modId xmlns:p14="http://schemas.microsoft.com/office/powerpoint/2010/main" val="3503058141"/>
              </p:ext>
            </p:extLst>
          </p:nvPr>
        </p:nvGraphicFramePr>
        <p:xfrm>
          <a:off x="4664673" y="1668463"/>
          <a:ext cx="3960812" cy="2800350"/>
        </p:xfrm>
        <a:graphic>
          <a:graphicData uri="http://schemas.openxmlformats.org/presentationml/2006/ole">
            <mc:AlternateContent xmlns:mc="http://schemas.openxmlformats.org/markup-compatibility/2006">
              <mc:Choice xmlns:v="urn:schemas-microsoft-com:vml" Requires="v">
                <p:oleObj spid="_x0000_s15523" name="Visio" r:id="rId3" imgW="1641729" imgH="1160272" progId="Visio.Drawing.11">
                  <p:embed/>
                </p:oleObj>
              </mc:Choice>
              <mc:Fallback>
                <p:oleObj name="Visio" r:id="rId3" imgW="1641729" imgH="1160272"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4673" y="1668463"/>
                        <a:ext cx="3960812"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545353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7379" y="273844"/>
            <a:ext cx="8593493" cy="376967"/>
          </a:xfrm>
        </p:spPr>
        <p:txBody>
          <a:bodyPr/>
          <a:lstStyle/>
          <a:p>
            <a:r>
              <a:rPr lang="en-US" dirty="0"/>
              <a:t>Introduction to Software Testing :</a:t>
            </a:r>
            <a:br>
              <a:rPr lang="en-US" dirty="0"/>
            </a:br>
            <a:r>
              <a:rPr lang="en-US" dirty="0" smtClean="0">
                <a:solidFill>
                  <a:schemeClr val="tx1"/>
                </a:solidFill>
              </a:rPr>
              <a:t>What will we discover when testing?</a:t>
            </a:r>
            <a:endParaRPr lang="ru-RU" dirty="0">
              <a:solidFill>
                <a:schemeClr val="tx1"/>
              </a:solidFill>
            </a:endParaRPr>
          </a:p>
        </p:txBody>
      </p:sp>
      <p:graphicFrame>
        <p:nvGraphicFramePr>
          <p:cNvPr id="7" name="Объект 6"/>
          <p:cNvGraphicFramePr>
            <a:graphicFrameLocks noGrp="1"/>
          </p:cNvGraphicFramePr>
          <p:nvPr>
            <p:ph sz="quarter" idx="11"/>
            <p:extLst>
              <p:ext uri="{D42A27DB-BD31-4B8C-83A1-F6EECF244321}">
                <p14:modId xmlns:p14="http://schemas.microsoft.com/office/powerpoint/2010/main" val="1752605074"/>
              </p:ext>
            </p:extLst>
          </p:nvPr>
        </p:nvGraphicFramePr>
        <p:xfrm>
          <a:off x="287338" y="1032337"/>
          <a:ext cx="8593137" cy="3756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Овал 7"/>
          <p:cNvSpPr/>
          <p:nvPr/>
        </p:nvSpPr>
        <p:spPr>
          <a:xfrm>
            <a:off x="-1" y="970063"/>
            <a:ext cx="9048997" cy="107277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n>
                <a:noFill/>
              </a:ln>
            </a:endParaRPr>
          </a:p>
        </p:txBody>
      </p:sp>
    </p:spTree>
    <p:extLst>
      <p:ext uri="{BB962C8B-B14F-4D97-AF65-F5344CB8AC3E}">
        <p14:creationId xmlns:p14="http://schemas.microsoft.com/office/powerpoint/2010/main" val="241363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a:t>
            </a:r>
            <a:r>
              <a:rPr lang="en-US" dirty="0" smtClean="0"/>
              <a:t>Software Testing:</a:t>
            </a:r>
            <a:br>
              <a:rPr lang="en-US" dirty="0" smtClean="0"/>
            </a:br>
            <a:r>
              <a:rPr lang="en-US" dirty="0" smtClean="0">
                <a:solidFill>
                  <a:schemeClr val="tx1"/>
                </a:solidFill>
              </a:rPr>
              <a:t>Roadmap</a:t>
            </a:r>
            <a:endParaRPr lang="ru-RU" dirty="0">
              <a:solidFill>
                <a:schemeClr val="tx1"/>
              </a:solidFill>
            </a:endParaRPr>
          </a:p>
        </p:txBody>
      </p:sp>
      <p:sp>
        <p:nvSpPr>
          <p:cNvPr id="3" name="Объект 2"/>
          <p:cNvSpPr>
            <a:spLocks noGrp="1"/>
          </p:cNvSpPr>
          <p:nvPr>
            <p:ph sz="quarter" idx="11"/>
          </p:nvPr>
        </p:nvSpPr>
        <p:spPr/>
        <p:txBody>
          <a:bodyPr/>
          <a:lstStyle/>
          <a:p>
            <a:pPr lvl="0"/>
            <a:r>
              <a:rPr lang="en-US" dirty="0"/>
              <a:t>What exactly is the testing of software?</a:t>
            </a:r>
            <a:endParaRPr lang="ru-RU" dirty="0"/>
          </a:p>
          <a:p>
            <a:r>
              <a:rPr lang="en-US" dirty="0" smtClean="0"/>
              <a:t>What </a:t>
            </a:r>
            <a:r>
              <a:rPr lang="en-US" dirty="0"/>
              <a:t>will we discover when </a:t>
            </a:r>
            <a:r>
              <a:rPr lang="en-US" dirty="0" smtClean="0"/>
              <a:t>testing?</a:t>
            </a:r>
            <a:endParaRPr lang="ru-RU" dirty="0" smtClean="0"/>
          </a:p>
          <a:p>
            <a:r>
              <a:rPr lang="en-US" dirty="0" smtClean="0">
                <a:solidFill>
                  <a:srgbClr val="FF0000"/>
                </a:solidFill>
              </a:rPr>
              <a:t>Testing Classifications</a:t>
            </a:r>
            <a:endParaRPr lang="en-US" dirty="0">
              <a:solidFill>
                <a:srgbClr val="FF0000"/>
              </a:solidFill>
            </a:endParaRPr>
          </a:p>
          <a:p>
            <a:r>
              <a:rPr lang="en-US" dirty="0" smtClean="0"/>
              <a:t>Software Testing Principles</a:t>
            </a:r>
            <a:endParaRPr lang="ru-RU" dirty="0"/>
          </a:p>
        </p:txBody>
      </p:sp>
    </p:spTree>
    <p:extLst>
      <p:ext uri="{BB962C8B-B14F-4D97-AF65-F5344CB8AC3E}">
        <p14:creationId xmlns:p14="http://schemas.microsoft.com/office/powerpoint/2010/main" val="30987941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TRAINING ROADMAP: </a:t>
            </a:r>
            <a:r>
              <a:rPr lang="en-US" dirty="0">
                <a:solidFill>
                  <a:schemeClr val="tx1"/>
                </a:solidFill>
              </a:rPr>
              <a:t>STRUCTURE</a:t>
            </a:r>
            <a:endParaRPr lang="ru-RU" dirty="0">
              <a:solidFill>
                <a:schemeClr val="tx1"/>
              </a:solidFill>
            </a:endParaRPr>
          </a:p>
        </p:txBody>
      </p:sp>
      <p:sp>
        <p:nvSpPr>
          <p:cNvPr id="8" name="Text Placeholder 7"/>
          <p:cNvSpPr>
            <a:spLocks noGrp="1"/>
          </p:cNvSpPr>
          <p:nvPr>
            <p:ph type="body" sz="quarter" idx="12"/>
          </p:nvPr>
        </p:nvSpPr>
        <p:spPr/>
        <p:txBody>
          <a:bodyPr/>
          <a:lstStyle/>
          <a:p>
            <a:pPr marL="342900" indent="-342900">
              <a:buFont typeface="Arial" panose="020B0604020202020204" pitchFamily="34" charset="0"/>
              <a:buChar char="•"/>
            </a:pPr>
            <a:r>
              <a:rPr lang="en-US" dirty="0" smtClean="0"/>
              <a:t>8-hour </a:t>
            </a:r>
            <a:r>
              <a:rPr lang="en-US" dirty="0"/>
              <a:t>sessions</a:t>
            </a:r>
          </a:p>
          <a:p>
            <a:pPr marL="342900" indent="-342900">
              <a:buFont typeface="Arial" panose="020B0604020202020204" pitchFamily="34" charset="0"/>
              <a:buChar char="•"/>
            </a:pPr>
            <a:r>
              <a:rPr lang="en-US" dirty="0"/>
              <a:t>15-30 mins breaks every 1.5 – 2 hours</a:t>
            </a:r>
          </a:p>
          <a:p>
            <a:pPr marL="342900" indent="-342900">
              <a:buFont typeface="Arial" panose="020B0604020202020204" pitchFamily="34" charset="0"/>
              <a:buChar char="•"/>
            </a:pPr>
            <a:r>
              <a:rPr lang="en-US" dirty="0" smtClean="0"/>
              <a:t>In-class </a:t>
            </a:r>
            <a:r>
              <a:rPr lang="en-US" dirty="0"/>
              <a:t>individual practice</a:t>
            </a:r>
          </a:p>
          <a:p>
            <a:pPr marL="342900" indent="-342900">
              <a:buFont typeface="Arial" panose="020B0604020202020204" pitchFamily="34" charset="0"/>
              <a:buChar char="•"/>
            </a:pPr>
            <a:r>
              <a:rPr lang="en-US" dirty="0"/>
              <a:t>In-class group workshops</a:t>
            </a:r>
          </a:p>
          <a:p>
            <a:pPr marL="342900" indent="-342900">
              <a:buFont typeface="Arial" panose="020B0604020202020204" pitchFamily="34" charset="0"/>
              <a:buChar char="•"/>
            </a:pPr>
            <a:r>
              <a:rPr lang="en-US" dirty="0" smtClean="0"/>
              <a:t>Homework</a:t>
            </a:r>
            <a:endParaRPr lang="en-US" dirty="0"/>
          </a:p>
        </p:txBody>
      </p:sp>
    </p:spTree>
    <p:extLst>
      <p:ext uri="{BB962C8B-B14F-4D97-AF65-F5344CB8AC3E}">
        <p14:creationId xmlns:p14="http://schemas.microsoft.com/office/powerpoint/2010/main" val="11284826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41" y="283387"/>
            <a:ext cx="8593493" cy="376967"/>
          </a:xfrm>
        </p:spPr>
        <p:txBody>
          <a:bodyPr/>
          <a:lstStyle/>
          <a:p>
            <a:r>
              <a:rPr lang="en-US" dirty="0"/>
              <a:t>Introduction to Software Testing :</a:t>
            </a:r>
            <a:br>
              <a:rPr lang="en-US" dirty="0"/>
            </a:br>
            <a:r>
              <a:rPr lang="en-US" dirty="0" smtClean="0">
                <a:solidFill>
                  <a:schemeClr val="tx1"/>
                </a:solidFill>
              </a:rPr>
              <a:t>Testing Classifications</a:t>
            </a:r>
            <a:endParaRPr lang="ru-RU" dirty="0">
              <a:solidFill>
                <a:schemeClr val="tx1"/>
              </a:solidFill>
            </a:endParaRPr>
          </a:p>
        </p:txBody>
      </p:sp>
      <p:sp>
        <p:nvSpPr>
          <p:cNvPr id="3" name="Объект 2"/>
          <p:cNvSpPr>
            <a:spLocks noGrp="1"/>
          </p:cNvSpPr>
          <p:nvPr>
            <p:ph sz="quarter" idx="11"/>
          </p:nvPr>
        </p:nvSpPr>
        <p:spPr/>
        <p:txBody>
          <a:bodyPr/>
          <a:lstStyle/>
          <a:p>
            <a:r>
              <a:rPr lang="en-US" dirty="0" smtClean="0"/>
              <a:t>By Automation:</a:t>
            </a:r>
          </a:p>
          <a:p>
            <a:pPr lvl="1"/>
            <a:r>
              <a:rPr lang="en-US" dirty="0" smtClean="0"/>
              <a:t>Manual Testing</a:t>
            </a:r>
          </a:p>
          <a:p>
            <a:pPr lvl="1"/>
            <a:r>
              <a:rPr lang="en-US" dirty="0" smtClean="0"/>
              <a:t>Automatic Testing</a:t>
            </a:r>
            <a:endParaRPr lang="ru-RU" dirty="0"/>
          </a:p>
        </p:txBody>
      </p:sp>
    </p:spTree>
    <p:extLst>
      <p:ext uri="{BB962C8B-B14F-4D97-AF65-F5344CB8AC3E}">
        <p14:creationId xmlns:p14="http://schemas.microsoft.com/office/powerpoint/2010/main" val="33031322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41" y="283387"/>
            <a:ext cx="8593493" cy="376967"/>
          </a:xfrm>
        </p:spPr>
        <p:txBody>
          <a:bodyPr/>
          <a:lstStyle/>
          <a:p>
            <a:r>
              <a:rPr lang="en-US" dirty="0"/>
              <a:t>Introduction to Software Testing :</a:t>
            </a:r>
            <a:br>
              <a:rPr lang="en-US" dirty="0"/>
            </a:br>
            <a:r>
              <a:rPr lang="en-US" dirty="0" smtClean="0">
                <a:solidFill>
                  <a:schemeClr val="tx1"/>
                </a:solidFill>
              </a:rPr>
              <a:t>Testing Classifications</a:t>
            </a:r>
            <a:endParaRPr lang="ru-RU" dirty="0">
              <a:solidFill>
                <a:schemeClr val="tx1"/>
              </a:solidFill>
            </a:endParaRPr>
          </a:p>
        </p:txBody>
      </p:sp>
      <p:sp>
        <p:nvSpPr>
          <p:cNvPr id="3" name="Объект 2"/>
          <p:cNvSpPr>
            <a:spLocks noGrp="1"/>
          </p:cNvSpPr>
          <p:nvPr>
            <p:ph sz="quarter" idx="11"/>
          </p:nvPr>
        </p:nvSpPr>
        <p:spPr/>
        <p:txBody>
          <a:bodyPr/>
          <a:lstStyle/>
          <a:p>
            <a:r>
              <a:rPr lang="en-US" dirty="0"/>
              <a:t>By Knowledge of the internal structure of the </a:t>
            </a:r>
            <a:r>
              <a:rPr lang="en-US" dirty="0" smtClean="0"/>
              <a:t>Module/Program:</a:t>
            </a:r>
          </a:p>
          <a:p>
            <a:pPr lvl="1"/>
            <a:r>
              <a:rPr lang="en-US" dirty="0" smtClean="0"/>
              <a:t>The Black Box</a:t>
            </a:r>
          </a:p>
          <a:p>
            <a:pPr lvl="1"/>
            <a:r>
              <a:rPr lang="en-US" dirty="0" smtClean="0"/>
              <a:t>The White Box</a:t>
            </a:r>
            <a:endParaRPr lang="ru-RU" dirty="0"/>
          </a:p>
        </p:txBody>
      </p:sp>
    </p:spTree>
    <p:extLst>
      <p:ext uri="{BB962C8B-B14F-4D97-AF65-F5344CB8AC3E}">
        <p14:creationId xmlns:p14="http://schemas.microsoft.com/office/powerpoint/2010/main" val="4809317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41" y="283387"/>
            <a:ext cx="8593493" cy="376967"/>
          </a:xfrm>
        </p:spPr>
        <p:txBody>
          <a:bodyPr/>
          <a:lstStyle/>
          <a:p>
            <a:r>
              <a:rPr lang="en-US" dirty="0"/>
              <a:t>Introduction to Software Testing :</a:t>
            </a:r>
            <a:br>
              <a:rPr lang="en-US" dirty="0"/>
            </a:br>
            <a:r>
              <a:rPr lang="en-US" dirty="0" smtClean="0">
                <a:solidFill>
                  <a:schemeClr val="tx1"/>
                </a:solidFill>
              </a:rPr>
              <a:t>Testing Classifications</a:t>
            </a:r>
            <a:endParaRPr lang="ru-RU" dirty="0">
              <a:solidFill>
                <a:schemeClr val="tx1"/>
              </a:solidFill>
            </a:endParaRPr>
          </a:p>
        </p:txBody>
      </p:sp>
      <p:sp>
        <p:nvSpPr>
          <p:cNvPr id="3" name="Объект 2"/>
          <p:cNvSpPr>
            <a:spLocks noGrp="1"/>
          </p:cNvSpPr>
          <p:nvPr>
            <p:ph sz="quarter" idx="11"/>
          </p:nvPr>
        </p:nvSpPr>
        <p:spPr/>
        <p:txBody>
          <a:bodyPr/>
          <a:lstStyle/>
          <a:p>
            <a:r>
              <a:rPr lang="en-US" dirty="0"/>
              <a:t>By </a:t>
            </a:r>
            <a:r>
              <a:rPr lang="en-US" dirty="0" smtClean="0"/>
              <a:t>The Level of  Testing:</a:t>
            </a:r>
          </a:p>
          <a:p>
            <a:pPr lvl="1"/>
            <a:r>
              <a:rPr lang="en-US" dirty="0" smtClean="0"/>
              <a:t>Unit testing</a:t>
            </a:r>
          </a:p>
          <a:p>
            <a:pPr lvl="1"/>
            <a:r>
              <a:rPr lang="en-US" dirty="0" smtClean="0"/>
              <a:t>Component</a:t>
            </a:r>
          </a:p>
          <a:p>
            <a:pPr lvl="1"/>
            <a:r>
              <a:rPr lang="en-US" dirty="0" smtClean="0"/>
              <a:t>Integration</a:t>
            </a:r>
          </a:p>
          <a:p>
            <a:pPr lvl="1"/>
            <a:r>
              <a:rPr lang="en-US" dirty="0" smtClean="0"/>
              <a:t>System</a:t>
            </a:r>
          </a:p>
          <a:p>
            <a:pPr lvl="1"/>
            <a:r>
              <a:rPr lang="en-US" dirty="0" smtClean="0"/>
              <a:t>Alpha</a:t>
            </a:r>
          </a:p>
          <a:p>
            <a:pPr lvl="1"/>
            <a:r>
              <a:rPr lang="en-US" dirty="0" smtClean="0"/>
              <a:t>Beta</a:t>
            </a:r>
          </a:p>
        </p:txBody>
      </p:sp>
    </p:spTree>
    <p:extLst>
      <p:ext uri="{BB962C8B-B14F-4D97-AF65-F5344CB8AC3E}">
        <p14:creationId xmlns:p14="http://schemas.microsoft.com/office/powerpoint/2010/main" val="4718436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41" y="283387"/>
            <a:ext cx="8593493" cy="376967"/>
          </a:xfrm>
        </p:spPr>
        <p:txBody>
          <a:bodyPr/>
          <a:lstStyle/>
          <a:p>
            <a:r>
              <a:rPr lang="en-US" dirty="0"/>
              <a:t>Introduction to Software Testing :</a:t>
            </a:r>
            <a:br>
              <a:rPr lang="en-US" dirty="0"/>
            </a:br>
            <a:r>
              <a:rPr lang="en-US" dirty="0" smtClean="0">
                <a:solidFill>
                  <a:schemeClr val="tx1"/>
                </a:solidFill>
              </a:rPr>
              <a:t>Testing Classifications</a:t>
            </a:r>
            <a:endParaRPr lang="ru-RU" dirty="0">
              <a:solidFill>
                <a:schemeClr val="tx1"/>
              </a:solidFill>
            </a:endParaRPr>
          </a:p>
        </p:txBody>
      </p:sp>
      <p:sp>
        <p:nvSpPr>
          <p:cNvPr id="3" name="Объект 2"/>
          <p:cNvSpPr>
            <a:spLocks noGrp="1"/>
          </p:cNvSpPr>
          <p:nvPr>
            <p:ph sz="quarter" idx="11"/>
          </p:nvPr>
        </p:nvSpPr>
        <p:spPr>
          <a:xfrm>
            <a:off x="286941" y="1063986"/>
            <a:ext cx="8593931" cy="3756422"/>
          </a:xfrm>
        </p:spPr>
        <p:txBody>
          <a:bodyPr/>
          <a:lstStyle/>
          <a:p>
            <a:r>
              <a:rPr lang="en-US" dirty="0" smtClean="0"/>
              <a:t>By the Properties </a:t>
            </a:r>
            <a:r>
              <a:rPr lang="en-US" dirty="0"/>
              <a:t>of the </a:t>
            </a:r>
            <a:r>
              <a:rPr lang="en-US" dirty="0" smtClean="0"/>
              <a:t>Test Object</a:t>
            </a:r>
            <a:r>
              <a:rPr lang="en-US" dirty="0"/>
              <a:t>:</a:t>
            </a:r>
            <a:endParaRPr lang="en-US" dirty="0" smtClean="0"/>
          </a:p>
          <a:p>
            <a:pPr lvl="1"/>
            <a:r>
              <a:rPr lang="en-US" dirty="0" smtClean="0"/>
              <a:t>Usability</a:t>
            </a:r>
          </a:p>
          <a:p>
            <a:pPr lvl="1"/>
            <a:r>
              <a:rPr lang="en-US" dirty="0" smtClean="0"/>
              <a:t>Performance</a:t>
            </a:r>
          </a:p>
          <a:p>
            <a:pPr lvl="1"/>
            <a:r>
              <a:rPr lang="en-US" dirty="0" smtClean="0"/>
              <a:t>Reliability</a:t>
            </a:r>
          </a:p>
          <a:p>
            <a:pPr lvl="1"/>
            <a:r>
              <a:rPr lang="en-US" dirty="0" smtClean="0"/>
              <a:t>Compatibility</a:t>
            </a:r>
          </a:p>
        </p:txBody>
      </p:sp>
    </p:spTree>
    <p:extLst>
      <p:ext uri="{BB962C8B-B14F-4D97-AF65-F5344CB8AC3E}">
        <p14:creationId xmlns:p14="http://schemas.microsoft.com/office/powerpoint/2010/main" val="41123827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a:t>
            </a:r>
            <a:r>
              <a:rPr lang="en-US" dirty="0" smtClean="0"/>
              <a:t>Software Testing:</a:t>
            </a:r>
            <a:br>
              <a:rPr lang="en-US" dirty="0" smtClean="0"/>
            </a:br>
            <a:r>
              <a:rPr lang="en-US" dirty="0" smtClean="0">
                <a:solidFill>
                  <a:schemeClr val="tx1"/>
                </a:solidFill>
              </a:rPr>
              <a:t>Roadmap</a:t>
            </a:r>
            <a:endParaRPr lang="ru-RU" dirty="0">
              <a:solidFill>
                <a:schemeClr val="tx1"/>
              </a:solidFill>
            </a:endParaRPr>
          </a:p>
        </p:txBody>
      </p:sp>
      <p:sp>
        <p:nvSpPr>
          <p:cNvPr id="3" name="Объект 2"/>
          <p:cNvSpPr>
            <a:spLocks noGrp="1"/>
          </p:cNvSpPr>
          <p:nvPr>
            <p:ph sz="quarter" idx="11"/>
          </p:nvPr>
        </p:nvSpPr>
        <p:spPr/>
        <p:txBody>
          <a:bodyPr/>
          <a:lstStyle/>
          <a:p>
            <a:r>
              <a:rPr lang="en-US" dirty="0" smtClean="0"/>
              <a:t>What exactly is the testing of software?</a:t>
            </a:r>
          </a:p>
          <a:p>
            <a:r>
              <a:rPr lang="en-US" dirty="0" smtClean="0"/>
              <a:t>What will we discover when testing?</a:t>
            </a:r>
            <a:endParaRPr lang="ru-RU" dirty="0" smtClean="0"/>
          </a:p>
          <a:p>
            <a:r>
              <a:rPr lang="en-US" dirty="0" smtClean="0"/>
              <a:t>Testing Classifications</a:t>
            </a:r>
            <a:endParaRPr lang="en-US" dirty="0"/>
          </a:p>
          <a:p>
            <a:r>
              <a:rPr lang="en-US" dirty="0" smtClean="0">
                <a:solidFill>
                  <a:srgbClr val="FF0000"/>
                </a:solidFill>
              </a:rPr>
              <a:t>Software Testing Principles</a:t>
            </a:r>
            <a:endParaRPr lang="ru-RU" dirty="0">
              <a:solidFill>
                <a:srgbClr val="FF0000"/>
              </a:solidFill>
            </a:endParaRPr>
          </a:p>
        </p:txBody>
      </p:sp>
    </p:spTree>
    <p:extLst>
      <p:ext uri="{BB962C8B-B14F-4D97-AF65-F5344CB8AC3E}">
        <p14:creationId xmlns:p14="http://schemas.microsoft.com/office/powerpoint/2010/main" val="4635145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41" y="283387"/>
            <a:ext cx="8593493" cy="376967"/>
          </a:xfrm>
        </p:spPr>
        <p:txBody>
          <a:bodyPr/>
          <a:lstStyle/>
          <a:p>
            <a:r>
              <a:rPr lang="en-US" dirty="0"/>
              <a:t>Introduction to Software Testing :</a:t>
            </a:r>
            <a:br>
              <a:rPr lang="en-US" dirty="0"/>
            </a:br>
            <a:r>
              <a:rPr lang="en-US" dirty="0" smtClean="0">
                <a:solidFill>
                  <a:schemeClr val="tx1"/>
                </a:solidFill>
              </a:rPr>
              <a:t>Software Testing Principles</a:t>
            </a:r>
            <a:endParaRPr lang="ru-RU" dirty="0">
              <a:solidFill>
                <a:schemeClr val="tx1"/>
              </a:solidFill>
            </a:endParaRPr>
          </a:p>
        </p:txBody>
      </p:sp>
      <p:sp>
        <p:nvSpPr>
          <p:cNvPr id="3" name="Объект 2"/>
          <p:cNvSpPr>
            <a:spLocks noGrp="1"/>
          </p:cNvSpPr>
          <p:nvPr>
            <p:ph sz="quarter" idx="11"/>
          </p:nvPr>
        </p:nvSpPr>
        <p:spPr>
          <a:xfrm>
            <a:off x="286941" y="1063986"/>
            <a:ext cx="8593931" cy="3756422"/>
          </a:xfrm>
        </p:spPr>
        <p:txBody>
          <a:bodyPr/>
          <a:lstStyle/>
          <a:p>
            <a:r>
              <a:rPr lang="en-US" dirty="0"/>
              <a:t>A necessary part of a test case is a definition of the expected output or result 	</a:t>
            </a:r>
          </a:p>
          <a:p>
            <a:endParaRPr lang="en-US" dirty="0" smtClean="0"/>
          </a:p>
        </p:txBody>
      </p:sp>
    </p:spTree>
    <p:extLst>
      <p:ext uri="{BB962C8B-B14F-4D97-AF65-F5344CB8AC3E}">
        <p14:creationId xmlns:p14="http://schemas.microsoft.com/office/powerpoint/2010/main" val="23098901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41" y="283387"/>
            <a:ext cx="8593493" cy="376967"/>
          </a:xfrm>
        </p:spPr>
        <p:txBody>
          <a:bodyPr/>
          <a:lstStyle/>
          <a:p>
            <a:r>
              <a:rPr lang="en-US" dirty="0"/>
              <a:t>Introduction to Software Testing :</a:t>
            </a:r>
            <a:br>
              <a:rPr lang="en-US" dirty="0"/>
            </a:br>
            <a:r>
              <a:rPr lang="en-US" dirty="0" smtClean="0">
                <a:solidFill>
                  <a:schemeClr val="tx1"/>
                </a:solidFill>
              </a:rPr>
              <a:t>Software Testing Principles</a:t>
            </a:r>
            <a:endParaRPr lang="ru-RU" dirty="0">
              <a:solidFill>
                <a:schemeClr val="tx1"/>
              </a:solidFill>
            </a:endParaRPr>
          </a:p>
        </p:txBody>
      </p:sp>
      <p:sp>
        <p:nvSpPr>
          <p:cNvPr id="3" name="Объект 2"/>
          <p:cNvSpPr>
            <a:spLocks noGrp="1"/>
          </p:cNvSpPr>
          <p:nvPr>
            <p:ph sz="quarter" idx="11"/>
          </p:nvPr>
        </p:nvSpPr>
        <p:spPr>
          <a:xfrm>
            <a:off x="286941" y="1063986"/>
            <a:ext cx="8593931" cy="3756422"/>
          </a:xfrm>
        </p:spPr>
        <p:txBody>
          <a:bodyPr/>
          <a:lstStyle/>
          <a:p>
            <a:r>
              <a:rPr lang="en-US" dirty="0"/>
              <a:t>We see what we want to see ...</a:t>
            </a:r>
            <a:endParaRPr lang="en-US" dirty="0" smtClean="0"/>
          </a:p>
        </p:txBody>
      </p:sp>
      <p:pic>
        <p:nvPicPr>
          <p:cNvPr id="4" name="Picture 4" descr="слон"/>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313" y="1730657"/>
            <a:ext cx="4743307" cy="3246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2179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41" y="283387"/>
            <a:ext cx="8593493" cy="376967"/>
          </a:xfrm>
        </p:spPr>
        <p:txBody>
          <a:bodyPr/>
          <a:lstStyle/>
          <a:p>
            <a:r>
              <a:rPr lang="en-US" dirty="0"/>
              <a:t>Introduction to Software Testing :</a:t>
            </a:r>
            <a:br>
              <a:rPr lang="en-US" dirty="0"/>
            </a:br>
            <a:r>
              <a:rPr lang="en-US" dirty="0" smtClean="0">
                <a:solidFill>
                  <a:schemeClr val="tx1"/>
                </a:solidFill>
              </a:rPr>
              <a:t>Software Testing Principles</a:t>
            </a:r>
            <a:endParaRPr lang="ru-RU" dirty="0">
              <a:solidFill>
                <a:schemeClr val="tx1"/>
              </a:solidFill>
            </a:endParaRPr>
          </a:p>
        </p:txBody>
      </p:sp>
      <p:sp>
        <p:nvSpPr>
          <p:cNvPr id="3" name="Объект 2"/>
          <p:cNvSpPr>
            <a:spLocks noGrp="1"/>
          </p:cNvSpPr>
          <p:nvPr>
            <p:ph sz="quarter" idx="11"/>
          </p:nvPr>
        </p:nvSpPr>
        <p:spPr>
          <a:xfrm>
            <a:off x="286941" y="1063986"/>
            <a:ext cx="8593931" cy="3756422"/>
          </a:xfrm>
        </p:spPr>
        <p:txBody>
          <a:bodyPr/>
          <a:lstStyle/>
          <a:p>
            <a:r>
              <a:rPr lang="en-US" dirty="0"/>
              <a:t>We see what we want to see ...</a:t>
            </a:r>
            <a:endParaRPr lang="en-US" dirty="0" smtClean="0"/>
          </a:p>
        </p:txBody>
      </p:sp>
      <p:graphicFrame>
        <p:nvGraphicFramePr>
          <p:cNvPr id="5" name="Объект 4"/>
          <p:cNvGraphicFramePr>
            <a:graphicFrameLocks noGrp="1" noChangeAspect="1"/>
          </p:cNvGraphicFramePr>
          <p:nvPr>
            <p:extLst>
              <p:ext uri="{D42A27DB-BD31-4B8C-83A1-F6EECF244321}">
                <p14:modId xmlns:p14="http://schemas.microsoft.com/office/powerpoint/2010/main" val="2230422042"/>
              </p:ext>
            </p:extLst>
          </p:nvPr>
        </p:nvGraphicFramePr>
        <p:xfrm>
          <a:off x="3391774" y="1489755"/>
          <a:ext cx="2016695" cy="3474130"/>
        </p:xfrm>
        <a:graphic>
          <a:graphicData uri="http://schemas.openxmlformats.org/presentationml/2006/ole">
            <mc:AlternateContent xmlns:mc="http://schemas.openxmlformats.org/markup-compatibility/2006">
              <mc:Choice xmlns:v="urn:schemas-microsoft-com:vml" Requires="v">
                <p:oleObj spid="_x0000_s16540" name="Visio" r:id="rId4" imgW="882015" imgH="1520749" progId="Visio.Drawing.11">
                  <p:embed/>
                </p:oleObj>
              </mc:Choice>
              <mc:Fallback>
                <p:oleObj name="Visio" r:id="rId4" imgW="882015" imgH="1520749" progId="Visio.Drawing.11">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1774" y="1489755"/>
                        <a:ext cx="2016695" cy="347413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8340287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41" y="283387"/>
            <a:ext cx="8593493" cy="376967"/>
          </a:xfrm>
        </p:spPr>
        <p:txBody>
          <a:bodyPr/>
          <a:lstStyle/>
          <a:p>
            <a:r>
              <a:rPr lang="en-US" dirty="0"/>
              <a:t>Introduction to Software Testing :</a:t>
            </a:r>
            <a:br>
              <a:rPr lang="en-US" dirty="0"/>
            </a:br>
            <a:r>
              <a:rPr lang="en-US" dirty="0" smtClean="0">
                <a:solidFill>
                  <a:schemeClr val="tx1"/>
                </a:solidFill>
              </a:rPr>
              <a:t>Software Testing Principles</a:t>
            </a:r>
            <a:endParaRPr lang="ru-RU" dirty="0">
              <a:solidFill>
                <a:schemeClr val="tx1"/>
              </a:solidFill>
            </a:endParaRPr>
          </a:p>
        </p:txBody>
      </p:sp>
      <p:sp>
        <p:nvSpPr>
          <p:cNvPr id="3" name="Объект 2"/>
          <p:cNvSpPr>
            <a:spLocks noGrp="1"/>
          </p:cNvSpPr>
          <p:nvPr>
            <p:ph sz="quarter" idx="11"/>
          </p:nvPr>
        </p:nvSpPr>
        <p:spPr>
          <a:xfrm>
            <a:off x="286941" y="1063986"/>
            <a:ext cx="8593931" cy="3756422"/>
          </a:xfrm>
        </p:spPr>
        <p:txBody>
          <a:bodyPr/>
          <a:lstStyle/>
          <a:p>
            <a:r>
              <a:rPr lang="en-US" dirty="0"/>
              <a:t>We see what we want to see ...</a:t>
            </a:r>
            <a:endParaRPr lang="en-US" dirty="0" smtClean="0"/>
          </a:p>
        </p:txBody>
      </p:sp>
      <p:graphicFrame>
        <p:nvGraphicFramePr>
          <p:cNvPr id="4" name="Объект 3"/>
          <p:cNvGraphicFramePr>
            <a:graphicFrameLocks noGrp="1" noChangeAspect="1"/>
          </p:cNvGraphicFramePr>
          <p:nvPr>
            <p:extLst>
              <p:ext uri="{D42A27DB-BD31-4B8C-83A1-F6EECF244321}">
                <p14:modId xmlns:p14="http://schemas.microsoft.com/office/powerpoint/2010/main" val="2870283097"/>
              </p:ext>
            </p:extLst>
          </p:nvPr>
        </p:nvGraphicFramePr>
        <p:xfrm>
          <a:off x="2897579" y="1541385"/>
          <a:ext cx="2605911" cy="3419257"/>
        </p:xfrm>
        <a:graphic>
          <a:graphicData uri="http://schemas.openxmlformats.org/presentationml/2006/ole">
            <mc:AlternateContent xmlns:mc="http://schemas.openxmlformats.org/markup-compatibility/2006">
              <mc:Choice xmlns:v="urn:schemas-microsoft-com:vml" Requires="v">
                <p:oleObj spid="_x0000_s17564" name="Visio" r:id="rId4" imgW="1158240" imgH="1520749" progId="Visio.Drawing.11">
                  <p:embed/>
                </p:oleObj>
              </mc:Choice>
              <mc:Fallback>
                <p:oleObj name="Visio" r:id="rId4" imgW="1158240" imgH="1520749" progId="Visio.Drawing.11">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7579" y="1541385"/>
                        <a:ext cx="2605911" cy="341925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02264812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41" y="283387"/>
            <a:ext cx="8593493" cy="376967"/>
          </a:xfrm>
        </p:spPr>
        <p:txBody>
          <a:bodyPr/>
          <a:lstStyle/>
          <a:p>
            <a:r>
              <a:rPr lang="en-US" dirty="0"/>
              <a:t>Introduction to Software Testing :</a:t>
            </a:r>
            <a:br>
              <a:rPr lang="en-US" dirty="0"/>
            </a:br>
            <a:r>
              <a:rPr lang="en-US" dirty="0" smtClean="0">
                <a:solidFill>
                  <a:schemeClr val="tx1"/>
                </a:solidFill>
              </a:rPr>
              <a:t>Software Testing Principles</a:t>
            </a:r>
            <a:endParaRPr lang="ru-RU" dirty="0">
              <a:solidFill>
                <a:schemeClr val="tx1"/>
              </a:solidFill>
            </a:endParaRPr>
          </a:p>
        </p:txBody>
      </p:sp>
      <p:sp>
        <p:nvSpPr>
          <p:cNvPr id="3" name="Объект 2"/>
          <p:cNvSpPr>
            <a:spLocks noGrp="1"/>
          </p:cNvSpPr>
          <p:nvPr>
            <p:ph sz="quarter" idx="11"/>
          </p:nvPr>
        </p:nvSpPr>
        <p:spPr>
          <a:xfrm>
            <a:off x="286941" y="1063986"/>
            <a:ext cx="8593931" cy="3756422"/>
          </a:xfrm>
        </p:spPr>
        <p:txBody>
          <a:bodyPr/>
          <a:lstStyle/>
          <a:p>
            <a:r>
              <a:rPr lang="en-US" dirty="0"/>
              <a:t>A programmer should avoid attempting to test his or her own program </a:t>
            </a:r>
            <a:endParaRPr lang="en-US" dirty="0" smtClean="0"/>
          </a:p>
          <a:p>
            <a:pPr lvl="1"/>
            <a:r>
              <a:rPr lang="en-US" dirty="0"/>
              <a:t>The problem of the "destructive eye“ (The </a:t>
            </a:r>
            <a:r>
              <a:rPr lang="en-US" dirty="0" smtClean="0"/>
              <a:t>problem</a:t>
            </a:r>
            <a:br>
              <a:rPr lang="en-US" dirty="0" smtClean="0"/>
            </a:br>
            <a:r>
              <a:rPr lang="en-US" dirty="0" smtClean="0"/>
              <a:t>of </a:t>
            </a:r>
            <a:r>
              <a:rPr lang="en-US" dirty="0"/>
              <a:t>misunderstanding the </a:t>
            </a:r>
            <a:r>
              <a:rPr lang="en-US" dirty="0" smtClean="0"/>
              <a:t>specification)</a:t>
            </a:r>
            <a:endParaRPr lang="en-US" dirty="0"/>
          </a:p>
          <a:p>
            <a:pPr lvl="1"/>
            <a:endParaRPr 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1477" y="1805379"/>
            <a:ext cx="1896666" cy="2683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01059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SECTION </a:t>
            </a:r>
            <a:r>
              <a:rPr lang="en-US" dirty="0"/>
              <a:t>1:</a:t>
            </a:r>
            <a:br>
              <a:rPr lang="en-US" dirty="0"/>
            </a:br>
            <a:r>
              <a:rPr lang="en-US" dirty="0" smtClean="0"/>
              <a:t>Introduction to Software Testing</a:t>
            </a:r>
            <a:endParaRPr lang="ru-RU" dirty="0"/>
          </a:p>
        </p:txBody>
      </p:sp>
    </p:spTree>
    <p:extLst>
      <p:ext uri="{BB962C8B-B14F-4D97-AF65-F5344CB8AC3E}">
        <p14:creationId xmlns:p14="http://schemas.microsoft.com/office/powerpoint/2010/main" val="23307891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41" y="283387"/>
            <a:ext cx="8593493" cy="376967"/>
          </a:xfrm>
        </p:spPr>
        <p:txBody>
          <a:bodyPr/>
          <a:lstStyle/>
          <a:p>
            <a:r>
              <a:rPr lang="en-US" dirty="0"/>
              <a:t>Introduction to Software Testing :</a:t>
            </a:r>
            <a:br>
              <a:rPr lang="en-US" dirty="0"/>
            </a:br>
            <a:r>
              <a:rPr lang="en-US" dirty="0" smtClean="0">
                <a:solidFill>
                  <a:schemeClr val="tx1"/>
                </a:solidFill>
              </a:rPr>
              <a:t>Software Testing Principles</a:t>
            </a:r>
            <a:endParaRPr lang="ru-RU" dirty="0">
              <a:solidFill>
                <a:schemeClr val="tx1"/>
              </a:solidFill>
            </a:endParaRPr>
          </a:p>
        </p:txBody>
      </p:sp>
      <p:sp>
        <p:nvSpPr>
          <p:cNvPr id="3" name="Объект 2"/>
          <p:cNvSpPr>
            <a:spLocks noGrp="1"/>
          </p:cNvSpPr>
          <p:nvPr>
            <p:ph sz="quarter" idx="11"/>
          </p:nvPr>
        </p:nvSpPr>
        <p:spPr>
          <a:xfrm>
            <a:off x="286941" y="1063986"/>
            <a:ext cx="8593931" cy="3756422"/>
          </a:xfrm>
        </p:spPr>
        <p:txBody>
          <a:bodyPr/>
          <a:lstStyle/>
          <a:p>
            <a:r>
              <a:rPr lang="en-US" dirty="0"/>
              <a:t>carefully check the results of each test</a:t>
            </a:r>
          </a:p>
        </p:txBody>
      </p:sp>
      <p:pic>
        <p:nvPicPr>
          <p:cNvPr id="6" name="Picture 4" descr="слон"/>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1947" y="1921202"/>
            <a:ext cx="4422673" cy="3027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0378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41" y="283387"/>
            <a:ext cx="8593493" cy="376967"/>
          </a:xfrm>
        </p:spPr>
        <p:txBody>
          <a:bodyPr/>
          <a:lstStyle/>
          <a:p>
            <a:r>
              <a:rPr lang="en-US" dirty="0"/>
              <a:t>Introduction to Software Testing :</a:t>
            </a:r>
            <a:br>
              <a:rPr lang="en-US" dirty="0"/>
            </a:br>
            <a:r>
              <a:rPr lang="en-US" dirty="0" smtClean="0">
                <a:solidFill>
                  <a:schemeClr val="tx1"/>
                </a:solidFill>
              </a:rPr>
              <a:t>Software Testing Principles</a:t>
            </a:r>
            <a:endParaRPr lang="ru-RU" dirty="0">
              <a:solidFill>
                <a:schemeClr val="tx1"/>
              </a:solidFill>
            </a:endParaRPr>
          </a:p>
        </p:txBody>
      </p:sp>
      <p:sp>
        <p:nvSpPr>
          <p:cNvPr id="3" name="Объект 2"/>
          <p:cNvSpPr>
            <a:spLocks noGrp="1"/>
          </p:cNvSpPr>
          <p:nvPr>
            <p:ph sz="quarter" idx="11"/>
          </p:nvPr>
        </p:nvSpPr>
        <p:spPr>
          <a:xfrm>
            <a:off x="286941" y="1063986"/>
            <a:ext cx="8593931" cy="3756422"/>
          </a:xfrm>
        </p:spPr>
        <p:txBody>
          <a:bodyPr/>
          <a:lstStyle/>
          <a:p>
            <a:r>
              <a:rPr lang="en-US" dirty="0"/>
              <a:t>Tests should be written both for input conditions that are expected and correct, and for input conditions that are not expected and are not correct</a:t>
            </a:r>
          </a:p>
        </p:txBody>
      </p:sp>
    </p:spTree>
    <p:extLst>
      <p:ext uri="{BB962C8B-B14F-4D97-AF65-F5344CB8AC3E}">
        <p14:creationId xmlns:p14="http://schemas.microsoft.com/office/powerpoint/2010/main" val="266513622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41" y="283387"/>
            <a:ext cx="8593493" cy="376967"/>
          </a:xfrm>
        </p:spPr>
        <p:txBody>
          <a:bodyPr/>
          <a:lstStyle/>
          <a:p>
            <a:r>
              <a:rPr lang="en-US" dirty="0"/>
              <a:t>Introduction to Software Testing :</a:t>
            </a:r>
            <a:br>
              <a:rPr lang="en-US" dirty="0"/>
            </a:br>
            <a:r>
              <a:rPr lang="en-US" dirty="0" smtClean="0">
                <a:solidFill>
                  <a:schemeClr val="tx1"/>
                </a:solidFill>
              </a:rPr>
              <a:t>Software Testing Principles</a:t>
            </a:r>
            <a:endParaRPr lang="ru-RU" dirty="0">
              <a:solidFill>
                <a:schemeClr val="tx1"/>
              </a:solidFill>
            </a:endParaRPr>
          </a:p>
        </p:txBody>
      </p:sp>
      <p:sp>
        <p:nvSpPr>
          <p:cNvPr id="3" name="Объект 2"/>
          <p:cNvSpPr>
            <a:spLocks noGrp="1"/>
          </p:cNvSpPr>
          <p:nvPr>
            <p:ph sz="quarter" idx="11"/>
          </p:nvPr>
        </p:nvSpPr>
        <p:spPr>
          <a:xfrm>
            <a:off x="286941" y="1063986"/>
            <a:ext cx="8593931" cy="3756422"/>
          </a:xfrm>
        </p:spPr>
        <p:txBody>
          <a:bodyPr/>
          <a:lstStyle/>
          <a:p>
            <a:r>
              <a:rPr lang="en-US" dirty="0"/>
              <a:t>The behavior of the program should be predictable in both expected and unexpected situations	</a:t>
            </a:r>
          </a:p>
        </p:txBody>
      </p:sp>
    </p:spTree>
    <p:extLst>
      <p:ext uri="{BB962C8B-B14F-4D97-AF65-F5344CB8AC3E}">
        <p14:creationId xmlns:p14="http://schemas.microsoft.com/office/powerpoint/2010/main" val="30827950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41" y="283387"/>
            <a:ext cx="8593493" cy="376967"/>
          </a:xfrm>
        </p:spPr>
        <p:txBody>
          <a:bodyPr/>
          <a:lstStyle/>
          <a:p>
            <a:r>
              <a:rPr lang="en-US" dirty="0"/>
              <a:t>Introduction to Software Testing :</a:t>
            </a:r>
            <a:br>
              <a:rPr lang="en-US" dirty="0"/>
            </a:br>
            <a:r>
              <a:rPr lang="en-US" dirty="0" smtClean="0">
                <a:solidFill>
                  <a:schemeClr val="tx1"/>
                </a:solidFill>
              </a:rPr>
              <a:t>Software Testing Principles</a:t>
            </a:r>
            <a:endParaRPr lang="ru-RU" dirty="0">
              <a:solidFill>
                <a:schemeClr val="tx1"/>
              </a:solidFill>
            </a:endParaRPr>
          </a:p>
        </p:txBody>
      </p:sp>
      <p:sp>
        <p:nvSpPr>
          <p:cNvPr id="3" name="Объект 2"/>
          <p:cNvSpPr>
            <a:spLocks noGrp="1"/>
          </p:cNvSpPr>
          <p:nvPr>
            <p:ph sz="quarter" idx="11"/>
          </p:nvPr>
        </p:nvSpPr>
        <p:spPr>
          <a:xfrm>
            <a:off x="286941" y="1063986"/>
            <a:ext cx="8593931" cy="3756422"/>
          </a:xfrm>
        </p:spPr>
        <p:txBody>
          <a:bodyPr/>
          <a:lstStyle/>
          <a:p>
            <a:r>
              <a:rPr lang="en-US" dirty="0"/>
              <a:t>Avoid throwaway test cases unless the program is truly a throwaway program 		</a:t>
            </a:r>
          </a:p>
        </p:txBody>
      </p:sp>
    </p:spTree>
    <p:extLst>
      <p:ext uri="{BB962C8B-B14F-4D97-AF65-F5344CB8AC3E}">
        <p14:creationId xmlns:p14="http://schemas.microsoft.com/office/powerpoint/2010/main" val="237709540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941" y="283387"/>
            <a:ext cx="8593493" cy="376967"/>
          </a:xfrm>
        </p:spPr>
        <p:txBody>
          <a:bodyPr/>
          <a:lstStyle/>
          <a:p>
            <a:r>
              <a:rPr lang="en-US" dirty="0"/>
              <a:t>Introduction to Software Testing :</a:t>
            </a:r>
            <a:br>
              <a:rPr lang="en-US" dirty="0"/>
            </a:br>
            <a:r>
              <a:rPr lang="en-US" dirty="0" smtClean="0">
                <a:solidFill>
                  <a:schemeClr val="tx1"/>
                </a:solidFill>
              </a:rPr>
              <a:t>Software Testing Principles</a:t>
            </a:r>
            <a:endParaRPr lang="ru-RU" dirty="0">
              <a:solidFill>
                <a:schemeClr val="tx1"/>
              </a:solidFill>
            </a:endParaRPr>
          </a:p>
        </p:txBody>
      </p:sp>
      <p:sp>
        <p:nvSpPr>
          <p:cNvPr id="3" name="Объект 2"/>
          <p:cNvSpPr>
            <a:spLocks noGrp="1"/>
          </p:cNvSpPr>
          <p:nvPr>
            <p:ph sz="quarter" idx="11"/>
          </p:nvPr>
        </p:nvSpPr>
        <p:spPr>
          <a:xfrm>
            <a:off x="286941" y="1063986"/>
            <a:ext cx="8593931" cy="3756422"/>
          </a:xfrm>
        </p:spPr>
        <p:txBody>
          <a:bodyPr/>
          <a:lstStyle/>
          <a:p>
            <a:r>
              <a:rPr lang="en-US" dirty="0"/>
              <a:t>Do not plan a testing effort under the tacit assumption that no errors will be found 		</a:t>
            </a:r>
          </a:p>
        </p:txBody>
      </p:sp>
    </p:spTree>
    <p:extLst>
      <p:ext uri="{BB962C8B-B14F-4D97-AF65-F5344CB8AC3E}">
        <p14:creationId xmlns:p14="http://schemas.microsoft.com/office/powerpoint/2010/main" val="45075654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a:t>
            </a:r>
            <a:r>
              <a:rPr lang="en-US" dirty="0" smtClean="0"/>
              <a:t>Software Testing: </a:t>
            </a:r>
            <a:r>
              <a:rPr lang="en-US" dirty="0" smtClean="0">
                <a:solidFill>
                  <a:schemeClr val="tx1"/>
                </a:solidFill>
              </a:rPr>
              <a:t>Review</a:t>
            </a:r>
            <a:endParaRPr lang="ru-RU" dirty="0">
              <a:solidFill>
                <a:schemeClr val="tx1"/>
              </a:solidFill>
            </a:endParaRPr>
          </a:p>
        </p:txBody>
      </p:sp>
      <p:sp>
        <p:nvSpPr>
          <p:cNvPr id="3" name="Объект 2"/>
          <p:cNvSpPr>
            <a:spLocks noGrp="1"/>
          </p:cNvSpPr>
          <p:nvPr>
            <p:ph sz="quarter" idx="11"/>
          </p:nvPr>
        </p:nvSpPr>
        <p:spPr/>
        <p:txBody>
          <a:bodyPr/>
          <a:lstStyle/>
          <a:p>
            <a:r>
              <a:rPr lang="en-US" dirty="0" smtClean="0"/>
              <a:t>What exactly is the testing of software?</a:t>
            </a:r>
          </a:p>
          <a:p>
            <a:r>
              <a:rPr lang="en-US" dirty="0" smtClean="0"/>
              <a:t>What will we discover when testing?</a:t>
            </a:r>
            <a:endParaRPr lang="ru-RU" dirty="0" smtClean="0"/>
          </a:p>
          <a:p>
            <a:r>
              <a:rPr lang="en-US" dirty="0" smtClean="0"/>
              <a:t>Testing Classifications</a:t>
            </a:r>
            <a:endParaRPr lang="en-US" dirty="0"/>
          </a:p>
          <a:p>
            <a:r>
              <a:rPr lang="en-US" dirty="0" smtClean="0"/>
              <a:t>Software Testing Principles</a:t>
            </a:r>
            <a:endParaRPr lang="ru-RU" dirty="0"/>
          </a:p>
        </p:txBody>
      </p:sp>
    </p:spTree>
    <p:extLst>
      <p:ext uri="{BB962C8B-B14F-4D97-AF65-F5344CB8AC3E}">
        <p14:creationId xmlns:p14="http://schemas.microsoft.com/office/powerpoint/2010/main" val="46351450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SECTION 2:</a:t>
            </a:r>
            <a:br>
              <a:rPr lang="en-US" dirty="0" smtClean="0"/>
            </a:br>
            <a:r>
              <a:rPr lang="en-US" dirty="0" smtClean="0"/>
              <a:t>Test-Driven Development Approach</a:t>
            </a:r>
            <a:endParaRPr lang="ru-RU" dirty="0"/>
          </a:p>
        </p:txBody>
      </p:sp>
    </p:spTree>
    <p:extLst>
      <p:ext uri="{BB962C8B-B14F-4D97-AF65-F5344CB8AC3E}">
        <p14:creationId xmlns:p14="http://schemas.microsoft.com/office/powerpoint/2010/main" val="227256784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 </a:t>
            </a:r>
            <a:r>
              <a:rPr lang="en-US" dirty="0" smtClean="0">
                <a:solidFill>
                  <a:schemeClr val="tx1"/>
                </a:solidFill>
              </a:rPr>
              <a:t>Roadmap</a:t>
            </a:r>
            <a:endParaRPr lang="ru-RU" dirty="0">
              <a:solidFill>
                <a:schemeClr val="tx1"/>
              </a:solidFill>
            </a:endParaRPr>
          </a:p>
        </p:txBody>
      </p:sp>
      <p:sp>
        <p:nvSpPr>
          <p:cNvPr id="3" name="Content Placeholder 2"/>
          <p:cNvSpPr>
            <a:spLocks noGrp="1"/>
          </p:cNvSpPr>
          <p:nvPr>
            <p:ph sz="quarter" idx="11"/>
          </p:nvPr>
        </p:nvSpPr>
        <p:spPr/>
        <p:txBody>
          <a:bodyPr/>
          <a:lstStyle/>
          <a:p>
            <a:r>
              <a:rPr lang="en-US" dirty="0" smtClean="0"/>
              <a:t>Definition of Test-Driven Development</a:t>
            </a:r>
          </a:p>
          <a:p>
            <a:r>
              <a:rPr lang="en-US" dirty="0" smtClean="0"/>
              <a:t>Workflow of Test-Driven Development Process</a:t>
            </a:r>
          </a:p>
          <a:p>
            <a:r>
              <a:rPr lang="en-US" dirty="0" smtClean="0"/>
              <a:t>Unit test Framework – Introduction </a:t>
            </a:r>
          </a:p>
          <a:p>
            <a:r>
              <a:rPr lang="en-US" dirty="0" smtClean="0"/>
              <a:t>TDD Kata</a:t>
            </a:r>
            <a:endParaRPr lang="ru-RU" dirty="0"/>
          </a:p>
        </p:txBody>
      </p:sp>
    </p:spTree>
    <p:extLst>
      <p:ext uri="{BB962C8B-B14F-4D97-AF65-F5344CB8AC3E}">
        <p14:creationId xmlns:p14="http://schemas.microsoft.com/office/powerpoint/2010/main" val="337511573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 </a:t>
            </a:r>
            <a:r>
              <a:rPr lang="en-US" dirty="0" smtClean="0">
                <a:solidFill>
                  <a:schemeClr val="tx1"/>
                </a:solidFill>
              </a:rPr>
              <a:t>Roadmap</a:t>
            </a:r>
            <a:endParaRPr lang="ru-RU" dirty="0">
              <a:solidFill>
                <a:schemeClr val="tx1"/>
              </a:solidFill>
            </a:endParaRPr>
          </a:p>
        </p:txBody>
      </p:sp>
      <p:sp>
        <p:nvSpPr>
          <p:cNvPr id="3" name="Content Placeholder 2"/>
          <p:cNvSpPr>
            <a:spLocks noGrp="1"/>
          </p:cNvSpPr>
          <p:nvPr>
            <p:ph sz="quarter" idx="11"/>
          </p:nvPr>
        </p:nvSpPr>
        <p:spPr/>
        <p:txBody>
          <a:bodyPr/>
          <a:lstStyle/>
          <a:p>
            <a:r>
              <a:rPr lang="en-US" dirty="0" smtClean="0">
                <a:solidFill>
                  <a:srgbClr val="FF0000"/>
                </a:solidFill>
              </a:rPr>
              <a:t>Definition of Test-Driven Development</a:t>
            </a:r>
          </a:p>
          <a:p>
            <a:r>
              <a:rPr lang="en-US" dirty="0" smtClean="0"/>
              <a:t>Workflow of Test-Driven Development Process</a:t>
            </a:r>
          </a:p>
          <a:p>
            <a:r>
              <a:rPr lang="en-US" dirty="0" smtClean="0"/>
              <a:t>Unit test Framework – Introduction </a:t>
            </a:r>
          </a:p>
          <a:p>
            <a:r>
              <a:rPr lang="en-US" dirty="0" smtClean="0"/>
              <a:t>TDD Kata</a:t>
            </a:r>
            <a:endParaRPr lang="ru-RU" dirty="0"/>
          </a:p>
        </p:txBody>
      </p:sp>
    </p:spTree>
    <p:extLst>
      <p:ext uri="{BB962C8B-B14F-4D97-AF65-F5344CB8AC3E}">
        <p14:creationId xmlns:p14="http://schemas.microsoft.com/office/powerpoint/2010/main" val="120823517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a:t>
            </a:r>
            <a:br>
              <a:rPr lang="en-US" dirty="0" smtClean="0"/>
            </a:br>
            <a:r>
              <a:rPr lang="en-US" dirty="0">
                <a:solidFill>
                  <a:schemeClr val="tx1"/>
                </a:solidFill>
              </a:rPr>
              <a:t>Definition of </a:t>
            </a:r>
            <a:r>
              <a:rPr lang="en-US" dirty="0" smtClean="0">
                <a:solidFill>
                  <a:schemeClr val="tx1"/>
                </a:solidFill>
              </a:rPr>
              <a:t>Test-Driven </a:t>
            </a:r>
            <a:r>
              <a:rPr lang="en-US" dirty="0">
                <a:solidFill>
                  <a:schemeClr val="tx1"/>
                </a:solidFill>
              </a:rPr>
              <a:t>Development</a:t>
            </a:r>
          </a:p>
        </p:txBody>
      </p:sp>
      <p:sp>
        <p:nvSpPr>
          <p:cNvPr id="3" name="Content Placeholder 2"/>
          <p:cNvSpPr>
            <a:spLocks noGrp="1"/>
          </p:cNvSpPr>
          <p:nvPr>
            <p:ph sz="quarter" idx="11"/>
          </p:nvPr>
        </p:nvSpPr>
        <p:spPr/>
        <p:txBody>
          <a:bodyPr/>
          <a:lstStyle/>
          <a:p>
            <a:r>
              <a:rPr lang="en-US" dirty="0" smtClean="0"/>
              <a:t>The standard process of software development:</a:t>
            </a:r>
            <a:endParaRPr lang="ru-RU" dirty="0"/>
          </a:p>
        </p:txBody>
      </p:sp>
      <p:pic>
        <p:nvPicPr>
          <p:cNvPr id="5" name="Picture 4"/>
          <p:cNvPicPr>
            <a:picLocks noChangeAspect="1"/>
          </p:cNvPicPr>
          <p:nvPr/>
        </p:nvPicPr>
        <p:blipFill>
          <a:blip r:embed="rId2"/>
          <a:stretch>
            <a:fillRect/>
          </a:stretch>
        </p:blipFill>
        <p:spPr>
          <a:xfrm>
            <a:off x="2334320" y="1472128"/>
            <a:ext cx="3782304" cy="3417369"/>
          </a:xfrm>
          <a:prstGeom prst="rect">
            <a:avLst/>
          </a:prstGeom>
        </p:spPr>
      </p:pic>
    </p:spTree>
    <p:extLst>
      <p:ext uri="{BB962C8B-B14F-4D97-AF65-F5344CB8AC3E}">
        <p14:creationId xmlns:p14="http://schemas.microsoft.com/office/powerpoint/2010/main" val="26459866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a:t>
            </a:r>
            <a:r>
              <a:rPr lang="en-US" dirty="0" smtClean="0"/>
              <a:t>Software Testing:</a:t>
            </a:r>
            <a:br>
              <a:rPr lang="en-US" dirty="0" smtClean="0"/>
            </a:br>
            <a:r>
              <a:rPr lang="en-US" dirty="0" smtClean="0">
                <a:solidFill>
                  <a:schemeClr val="tx1"/>
                </a:solidFill>
              </a:rPr>
              <a:t>Roadmap</a:t>
            </a:r>
            <a:endParaRPr lang="ru-RU" dirty="0">
              <a:solidFill>
                <a:schemeClr val="tx1"/>
              </a:solidFill>
            </a:endParaRPr>
          </a:p>
        </p:txBody>
      </p:sp>
      <p:sp>
        <p:nvSpPr>
          <p:cNvPr id="3" name="Объект 2"/>
          <p:cNvSpPr>
            <a:spLocks noGrp="1"/>
          </p:cNvSpPr>
          <p:nvPr>
            <p:ph sz="quarter" idx="11"/>
          </p:nvPr>
        </p:nvSpPr>
        <p:spPr/>
        <p:txBody>
          <a:bodyPr/>
          <a:lstStyle/>
          <a:p>
            <a:pPr lvl="0"/>
            <a:r>
              <a:rPr lang="en-US" dirty="0"/>
              <a:t>What exactly is the testing of software?</a:t>
            </a:r>
            <a:endParaRPr lang="ru-RU" dirty="0"/>
          </a:p>
          <a:p>
            <a:r>
              <a:rPr lang="en-US" dirty="0" smtClean="0"/>
              <a:t>What </a:t>
            </a:r>
            <a:r>
              <a:rPr lang="en-US" dirty="0"/>
              <a:t>will we discover when </a:t>
            </a:r>
            <a:r>
              <a:rPr lang="en-US" dirty="0" smtClean="0"/>
              <a:t>testing?</a:t>
            </a:r>
            <a:endParaRPr lang="ru-RU" dirty="0" smtClean="0"/>
          </a:p>
          <a:p>
            <a:r>
              <a:rPr lang="en-US" dirty="0" smtClean="0"/>
              <a:t>Testing Classifications</a:t>
            </a:r>
            <a:endParaRPr lang="en-US" dirty="0"/>
          </a:p>
          <a:p>
            <a:r>
              <a:rPr lang="en-US" dirty="0" smtClean="0"/>
              <a:t>Software Testing Principles</a:t>
            </a:r>
            <a:endParaRPr lang="ru-RU" dirty="0"/>
          </a:p>
        </p:txBody>
      </p:sp>
    </p:spTree>
    <p:extLst>
      <p:ext uri="{BB962C8B-B14F-4D97-AF65-F5344CB8AC3E}">
        <p14:creationId xmlns:p14="http://schemas.microsoft.com/office/powerpoint/2010/main" val="206105957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a:t>
            </a:r>
            <a:br>
              <a:rPr lang="en-US" dirty="0" smtClean="0"/>
            </a:br>
            <a:r>
              <a:rPr lang="en-US" dirty="0">
                <a:solidFill>
                  <a:schemeClr val="tx1"/>
                </a:solidFill>
              </a:rPr>
              <a:t>Definition of </a:t>
            </a:r>
            <a:r>
              <a:rPr lang="en-US" dirty="0" smtClean="0">
                <a:solidFill>
                  <a:schemeClr val="tx1"/>
                </a:solidFill>
              </a:rPr>
              <a:t>Test-Driven </a:t>
            </a:r>
            <a:r>
              <a:rPr lang="en-US" dirty="0">
                <a:solidFill>
                  <a:schemeClr val="tx1"/>
                </a:solidFill>
              </a:rPr>
              <a:t>Development</a:t>
            </a:r>
          </a:p>
        </p:txBody>
      </p:sp>
      <p:sp>
        <p:nvSpPr>
          <p:cNvPr id="3" name="Content Placeholder 2"/>
          <p:cNvSpPr>
            <a:spLocks noGrp="1"/>
          </p:cNvSpPr>
          <p:nvPr>
            <p:ph sz="quarter" idx="11"/>
          </p:nvPr>
        </p:nvSpPr>
        <p:spPr/>
        <p:txBody>
          <a:bodyPr/>
          <a:lstStyle/>
          <a:p>
            <a:endParaRPr lang="ru-RU" dirty="0"/>
          </a:p>
        </p:txBody>
      </p:sp>
      <p:pic>
        <p:nvPicPr>
          <p:cNvPr id="4" name="Picture 3"/>
          <p:cNvPicPr>
            <a:picLocks noChangeAspect="1"/>
          </p:cNvPicPr>
          <p:nvPr/>
        </p:nvPicPr>
        <p:blipFill>
          <a:blip r:embed="rId2"/>
          <a:stretch>
            <a:fillRect/>
          </a:stretch>
        </p:blipFill>
        <p:spPr>
          <a:xfrm>
            <a:off x="445405" y="833437"/>
            <a:ext cx="7992428" cy="3689795"/>
          </a:xfrm>
          <a:prstGeom prst="rect">
            <a:avLst/>
          </a:prstGeom>
        </p:spPr>
      </p:pic>
    </p:spTree>
    <p:extLst>
      <p:ext uri="{BB962C8B-B14F-4D97-AF65-F5344CB8AC3E}">
        <p14:creationId xmlns:p14="http://schemas.microsoft.com/office/powerpoint/2010/main" val="25090711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a:t>
            </a:r>
            <a:br>
              <a:rPr lang="en-US" dirty="0" smtClean="0"/>
            </a:br>
            <a:r>
              <a:rPr lang="en-US" dirty="0">
                <a:solidFill>
                  <a:schemeClr val="tx1"/>
                </a:solidFill>
              </a:rPr>
              <a:t>Definition of </a:t>
            </a:r>
            <a:r>
              <a:rPr lang="en-US" dirty="0" smtClean="0">
                <a:solidFill>
                  <a:schemeClr val="tx1"/>
                </a:solidFill>
              </a:rPr>
              <a:t>Test-Driven </a:t>
            </a:r>
            <a:r>
              <a:rPr lang="en-US" dirty="0">
                <a:solidFill>
                  <a:schemeClr val="tx1"/>
                </a:solidFill>
              </a:rPr>
              <a:t>Development</a:t>
            </a:r>
          </a:p>
        </p:txBody>
      </p:sp>
      <p:sp>
        <p:nvSpPr>
          <p:cNvPr id="3" name="Content Placeholder 2"/>
          <p:cNvSpPr>
            <a:spLocks noGrp="1"/>
          </p:cNvSpPr>
          <p:nvPr>
            <p:ph sz="quarter" idx="11"/>
          </p:nvPr>
        </p:nvSpPr>
        <p:spPr>
          <a:xfrm>
            <a:off x="286479" y="1024113"/>
            <a:ext cx="8593931" cy="3756422"/>
          </a:xfrm>
        </p:spPr>
        <p:txBody>
          <a:bodyPr/>
          <a:lstStyle/>
          <a:p>
            <a:r>
              <a:rPr lang="en-US" b="1" dirty="0" smtClean="0"/>
              <a:t>Test-Driven </a:t>
            </a:r>
            <a:r>
              <a:rPr lang="en-US" b="1" dirty="0"/>
              <a:t>development (TDD) </a:t>
            </a:r>
            <a:r>
              <a:rPr lang="en-US" dirty="0"/>
              <a:t>is a software development process that relies on the repetition of a very short development cycle: requirements are turned into very specific test cases, then the software is improved to pass the new tests, only. This is opposed to software development that allows software to be added that is not proven to meet requirements</a:t>
            </a:r>
            <a:endParaRPr lang="ru-RU" dirty="0"/>
          </a:p>
        </p:txBody>
      </p:sp>
    </p:spTree>
    <p:extLst>
      <p:ext uri="{BB962C8B-B14F-4D97-AF65-F5344CB8AC3E}">
        <p14:creationId xmlns:p14="http://schemas.microsoft.com/office/powerpoint/2010/main" val="144348095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a:t>
            </a:r>
            <a:br>
              <a:rPr lang="en-US" dirty="0" smtClean="0"/>
            </a:br>
            <a:r>
              <a:rPr lang="en-US" dirty="0">
                <a:solidFill>
                  <a:schemeClr val="tx1"/>
                </a:solidFill>
              </a:rPr>
              <a:t>Definition of </a:t>
            </a:r>
            <a:r>
              <a:rPr lang="en-US" dirty="0" smtClean="0">
                <a:solidFill>
                  <a:schemeClr val="tx1"/>
                </a:solidFill>
              </a:rPr>
              <a:t>Test-Driven </a:t>
            </a:r>
            <a:r>
              <a:rPr lang="en-US" dirty="0">
                <a:solidFill>
                  <a:schemeClr val="tx1"/>
                </a:solidFill>
              </a:rPr>
              <a:t>Development</a:t>
            </a:r>
          </a:p>
        </p:txBody>
      </p:sp>
      <p:sp>
        <p:nvSpPr>
          <p:cNvPr id="3" name="Content Placeholder 2"/>
          <p:cNvSpPr>
            <a:spLocks noGrp="1"/>
          </p:cNvSpPr>
          <p:nvPr>
            <p:ph sz="quarter" idx="11"/>
          </p:nvPr>
        </p:nvSpPr>
        <p:spPr>
          <a:xfrm>
            <a:off x="286479" y="1024113"/>
            <a:ext cx="8593931" cy="3756422"/>
          </a:xfrm>
        </p:spPr>
        <p:txBody>
          <a:bodyPr/>
          <a:lstStyle/>
          <a:p>
            <a:r>
              <a:rPr lang="en-US" dirty="0" smtClean="0"/>
              <a:t>Test-Driven </a:t>
            </a:r>
            <a:r>
              <a:rPr lang="en-US" dirty="0"/>
              <a:t>development is related to the test-first programming concepts of extreme programming, begun in </a:t>
            </a:r>
            <a:r>
              <a:rPr lang="en-US" dirty="0" smtClean="0"/>
              <a:t>1999, </a:t>
            </a:r>
            <a:r>
              <a:rPr lang="en-US" dirty="0"/>
              <a:t>but more recently has created more general interest in its own right</a:t>
            </a:r>
            <a:endParaRPr lang="ru-RU" dirty="0"/>
          </a:p>
        </p:txBody>
      </p:sp>
    </p:spTree>
    <p:extLst>
      <p:ext uri="{BB962C8B-B14F-4D97-AF65-F5344CB8AC3E}">
        <p14:creationId xmlns:p14="http://schemas.microsoft.com/office/powerpoint/2010/main" val="423740277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a:t>
            </a:r>
            <a:br>
              <a:rPr lang="en-US" dirty="0" smtClean="0"/>
            </a:br>
            <a:r>
              <a:rPr lang="en-US" dirty="0">
                <a:solidFill>
                  <a:schemeClr val="tx1"/>
                </a:solidFill>
              </a:rPr>
              <a:t>Definition of </a:t>
            </a:r>
            <a:r>
              <a:rPr lang="en-US" dirty="0" smtClean="0">
                <a:solidFill>
                  <a:schemeClr val="tx1"/>
                </a:solidFill>
              </a:rPr>
              <a:t>Test-Driven </a:t>
            </a:r>
            <a:r>
              <a:rPr lang="en-US" dirty="0">
                <a:solidFill>
                  <a:schemeClr val="tx1"/>
                </a:solidFill>
              </a:rPr>
              <a:t>Development</a:t>
            </a:r>
          </a:p>
        </p:txBody>
      </p:sp>
      <p:sp>
        <p:nvSpPr>
          <p:cNvPr id="3" name="Content Placeholder 2"/>
          <p:cNvSpPr>
            <a:spLocks noGrp="1"/>
          </p:cNvSpPr>
          <p:nvPr>
            <p:ph sz="quarter" idx="11"/>
          </p:nvPr>
        </p:nvSpPr>
        <p:spPr>
          <a:xfrm>
            <a:off x="286479" y="1024113"/>
            <a:ext cx="8593931" cy="3756422"/>
          </a:xfrm>
        </p:spPr>
        <p:txBody>
          <a:bodyPr/>
          <a:lstStyle/>
          <a:p>
            <a:r>
              <a:rPr lang="en-US" dirty="0" smtClean="0"/>
              <a:t>Test-Driven Development using:</a:t>
            </a:r>
          </a:p>
          <a:p>
            <a:pPr lvl="1"/>
            <a:r>
              <a:rPr lang="en-US" dirty="0" smtClean="0"/>
              <a:t>The Black Box testing</a:t>
            </a:r>
          </a:p>
          <a:p>
            <a:pPr lvl="1"/>
            <a:r>
              <a:rPr lang="en-US" dirty="0" smtClean="0"/>
              <a:t>The Unit testing</a:t>
            </a:r>
          </a:p>
          <a:p>
            <a:r>
              <a:rPr lang="en-US" dirty="0" smtClean="0"/>
              <a:t>Test-Driven Development can be using in:</a:t>
            </a:r>
          </a:p>
          <a:p>
            <a:pPr lvl="1"/>
            <a:r>
              <a:rPr lang="en-US" dirty="0" smtClean="0"/>
              <a:t>Testing of small piece of program (Module)</a:t>
            </a:r>
          </a:p>
          <a:p>
            <a:pPr lvl="1"/>
            <a:r>
              <a:rPr lang="en-US" dirty="0" smtClean="0"/>
              <a:t>Integration Testing</a:t>
            </a:r>
          </a:p>
          <a:p>
            <a:pPr lvl="1"/>
            <a:r>
              <a:rPr lang="en-US" dirty="0" smtClean="0"/>
              <a:t>System Testing</a:t>
            </a:r>
            <a:endParaRPr lang="ru-RU" dirty="0"/>
          </a:p>
        </p:txBody>
      </p:sp>
    </p:spTree>
    <p:extLst>
      <p:ext uri="{BB962C8B-B14F-4D97-AF65-F5344CB8AC3E}">
        <p14:creationId xmlns:p14="http://schemas.microsoft.com/office/powerpoint/2010/main" val="278685337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a:t>
            </a:r>
            <a:br>
              <a:rPr lang="en-US" dirty="0" smtClean="0"/>
            </a:br>
            <a:r>
              <a:rPr lang="en-US" dirty="0">
                <a:solidFill>
                  <a:schemeClr val="tx1"/>
                </a:solidFill>
              </a:rPr>
              <a:t>Definition of </a:t>
            </a:r>
            <a:r>
              <a:rPr lang="en-US" dirty="0" smtClean="0">
                <a:solidFill>
                  <a:schemeClr val="tx1"/>
                </a:solidFill>
              </a:rPr>
              <a:t>Test-Driven </a:t>
            </a:r>
            <a:r>
              <a:rPr lang="en-US" dirty="0">
                <a:solidFill>
                  <a:schemeClr val="tx1"/>
                </a:solidFill>
              </a:rPr>
              <a:t>Development</a:t>
            </a:r>
          </a:p>
        </p:txBody>
      </p:sp>
      <p:sp>
        <p:nvSpPr>
          <p:cNvPr id="3" name="Content Placeholder 2"/>
          <p:cNvSpPr>
            <a:spLocks noGrp="1"/>
          </p:cNvSpPr>
          <p:nvPr>
            <p:ph sz="quarter" idx="11"/>
          </p:nvPr>
        </p:nvSpPr>
        <p:spPr>
          <a:xfrm>
            <a:off x="286479" y="1024113"/>
            <a:ext cx="8593931" cy="3756422"/>
          </a:xfrm>
        </p:spPr>
        <p:txBody>
          <a:bodyPr/>
          <a:lstStyle/>
          <a:p>
            <a:r>
              <a:rPr lang="en-US" dirty="0" smtClean="0"/>
              <a:t>What is a unit?</a:t>
            </a:r>
          </a:p>
          <a:p>
            <a:pPr lvl="1"/>
            <a:r>
              <a:rPr lang="en-US" dirty="0" smtClean="0"/>
              <a:t>The Function</a:t>
            </a:r>
          </a:p>
          <a:p>
            <a:pPr lvl="1"/>
            <a:r>
              <a:rPr lang="en-US" dirty="0" smtClean="0"/>
              <a:t>The Class</a:t>
            </a:r>
          </a:p>
          <a:p>
            <a:pPr lvl="1"/>
            <a:r>
              <a:rPr lang="en-US" dirty="0" smtClean="0"/>
              <a:t>The Component</a:t>
            </a:r>
            <a:endParaRPr lang="ru-RU" dirty="0"/>
          </a:p>
        </p:txBody>
      </p:sp>
      <p:sp>
        <p:nvSpPr>
          <p:cNvPr id="4" name="Rounded Rectangle 3"/>
          <p:cNvSpPr/>
          <p:nvPr/>
        </p:nvSpPr>
        <p:spPr>
          <a:xfrm>
            <a:off x="5619960" y="2847279"/>
            <a:ext cx="2631941" cy="828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noFill/>
                </a:ln>
              </a:rPr>
              <a:t>Unit</a:t>
            </a:r>
            <a:endParaRPr lang="ru-RU" dirty="0">
              <a:ln>
                <a:noFill/>
              </a:ln>
            </a:endParaRPr>
          </a:p>
        </p:txBody>
      </p:sp>
      <p:cxnSp>
        <p:nvCxnSpPr>
          <p:cNvPr id="6" name="Straight Connector 5"/>
          <p:cNvCxnSpPr>
            <a:stCxn id="4" idx="0"/>
            <a:endCxn id="7" idx="4"/>
          </p:cNvCxnSpPr>
          <p:nvPr/>
        </p:nvCxnSpPr>
        <p:spPr>
          <a:xfrm flipH="1" flipV="1">
            <a:off x="6935930" y="2470079"/>
            <a:ext cx="1" cy="377200"/>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804108" y="2220866"/>
            <a:ext cx="263644" cy="2492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n>
                <a:noFill/>
              </a:ln>
            </a:endParaRPr>
          </a:p>
        </p:txBody>
      </p:sp>
    </p:spTree>
    <p:extLst>
      <p:ext uri="{BB962C8B-B14F-4D97-AF65-F5344CB8AC3E}">
        <p14:creationId xmlns:p14="http://schemas.microsoft.com/office/powerpoint/2010/main" val="257674741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a:t>
            </a:r>
            <a:br>
              <a:rPr lang="en-US" dirty="0" smtClean="0"/>
            </a:br>
            <a:r>
              <a:rPr lang="en-US" dirty="0">
                <a:solidFill>
                  <a:schemeClr val="tx1"/>
                </a:solidFill>
              </a:rPr>
              <a:t>Definition of </a:t>
            </a:r>
            <a:r>
              <a:rPr lang="en-US" dirty="0" smtClean="0">
                <a:solidFill>
                  <a:schemeClr val="tx1"/>
                </a:solidFill>
              </a:rPr>
              <a:t>Test-Driven </a:t>
            </a:r>
            <a:r>
              <a:rPr lang="en-US" dirty="0">
                <a:solidFill>
                  <a:schemeClr val="tx1"/>
                </a:solidFill>
              </a:rPr>
              <a:t>Development</a:t>
            </a:r>
          </a:p>
        </p:txBody>
      </p:sp>
      <p:sp>
        <p:nvSpPr>
          <p:cNvPr id="3" name="Content Placeholder 2"/>
          <p:cNvSpPr>
            <a:spLocks noGrp="1"/>
          </p:cNvSpPr>
          <p:nvPr>
            <p:ph sz="quarter" idx="11"/>
          </p:nvPr>
        </p:nvSpPr>
        <p:spPr>
          <a:xfrm>
            <a:off x="286479" y="1024113"/>
            <a:ext cx="8593931" cy="3756422"/>
          </a:xfrm>
        </p:spPr>
        <p:txBody>
          <a:bodyPr/>
          <a:lstStyle/>
          <a:p>
            <a:r>
              <a:rPr lang="en-US" dirty="0" smtClean="0"/>
              <a:t>What is unit test?</a:t>
            </a:r>
          </a:p>
          <a:p>
            <a:pPr lvl="1"/>
            <a:r>
              <a:rPr lang="en-US" dirty="0"/>
              <a:t>A</a:t>
            </a:r>
            <a:r>
              <a:rPr lang="en-US" dirty="0" smtClean="0"/>
              <a:t> piece of code that call</a:t>
            </a:r>
            <a:br>
              <a:rPr lang="en-US" dirty="0" smtClean="0"/>
            </a:br>
            <a:r>
              <a:rPr lang="en-US" dirty="0" smtClean="0"/>
              <a:t>unit code (function/class/component) </a:t>
            </a:r>
            <a:br>
              <a:rPr lang="en-US" dirty="0" smtClean="0"/>
            </a:br>
            <a:r>
              <a:rPr lang="en-US" dirty="0" smtClean="0"/>
              <a:t>and verify actual result with </a:t>
            </a:r>
            <a:br>
              <a:rPr lang="en-US" dirty="0" smtClean="0"/>
            </a:br>
            <a:r>
              <a:rPr lang="en-US" dirty="0" smtClean="0"/>
              <a:t>expected result</a:t>
            </a:r>
          </a:p>
          <a:p>
            <a:pPr lvl="1"/>
            <a:r>
              <a:rPr lang="en-US" dirty="0" smtClean="0"/>
              <a:t>If actual and expected result is equal </a:t>
            </a:r>
            <a:br>
              <a:rPr lang="en-US" dirty="0" smtClean="0"/>
            </a:br>
            <a:r>
              <a:rPr lang="en-US" dirty="0" smtClean="0"/>
              <a:t>the test will passed, otherwise it fails</a:t>
            </a:r>
            <a:endParaRPr lang="ru-RU" dirty="0"/>
          </a:p>
        </p:txBody>
      </p:sp>
      <p:sp>
        <p:nvSpPr>
          <p:cNvPr id="7" name="Rounded Rectangle 6"/>
          <p:cNvSpPr/>
          <p:nvPr/>
        </p:nvSpPr>
        <p:spPr>
          <a:xfrm>
            <a:off x="5686867" y="3676186"/>
            <a:ext cx="2631941" cy="8289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noFill/>
                </a:ln>
              </a:rPr>
              <a:t>Unit</a:t>
            </a:r>
            <a:endParaRPr lang="ru-RU" dirty="0">
              <a:ln>
                <a:noFill/>
              </a:ln>
            </a:endParaRPr>
          </a:p>
        </p:txBody>
      </p:sp>
      <p:cxnSp>
        <p:nvCxnSpPr>
          <p:cNvPr id="8" name="Straight Connector 7"/>
          <p:cNvCxnSpPr>
            <a:stCxn id="7" idx="0"/>
            <a:endCxn id="9" idx="4"/>
          </p:cNvCxnSpPr>
          <p:nvPr/>
        </p:nvCxnSpPr>
        <p:spPr>
          <a:xfrm flipH="1" flipV="1">
            <a:off x="7002837" y="3298986"/>
            <a:ext cx="1" cy="377200"/>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6871015" y="3049773"/>
            <a:ext cx="263644" cy="2492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n>
                <a:noFill/>
              </a:ln>
            </a:endParaRPr>
          </a:p>
        </p:txBody>
      </p:sp>
      <p:sp>
        <p:nvSpPr>
          <p:cNvPr id="10" name="Rounded Rectangle 9"/>
          <p:cNvSpPr/>
          <p:nvPr/>
        </p:nvSpPr>
        <p:spPr>
          <a:xfrm>
            <a:off x="5720446" y="1622417"/>
            <a:ext cx="2564779" cy="79545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ln>
                  <a:noFill/>
                </a:ln>
              </a:rPr>
              <a:t>Unit test </a:t>
            </a:r>
            <a:endParaRPr lang="ru-RU" dirty="0">
              <a:ln>
                <a:noFill/>
              </a:ln>
            </a:endParaRPr>
          </a:p>
        </p:txBody>
      </p:sp>
      <p:cxnSp>
        <p:nvCxnSpPr>
          <p:cNvPr id="12" name="Straight Connector 11"/>
          <p:cNvCxnSpPr>
            <a:stCxn id="10" idx="2"/>
          </p:cNvCxnSpPr>
          <p:nvPr/>
        </p:nvCxnSpPr>
        <p:spPr>
          <a:xfrm flipH="1">
            <a:off x="7002835" y="2417870"/>
            <a:ext cx="1" cy="631903"/>
          </a:xfrm>
          <a:prstGeom prst="line">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367709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 </a:t>
            </a:r>
            <a:r>
              <a:rPr lang="en-US" dirty="0" smtClean="0">
                <a:solidFill>
                  <a:schemeClr val="tx1"/>
                </a:solidFill>
              </a:rPr>
              <a:t>Roadmap</a:t>
            </a:r>
            <a:endParaRPr lang="ru-RU" dirty="0">
              <a:solidFill>
                <a:schemeClr val="tx1"/>
              </a:solidFill>
            </a:endParaRPr>
          </a:p>
        </p:txBody>
      </p:sp>
      <p:sp>
        <p:nvSpPr>
          <p:cNvPr id="3" name="Content Placeholder 2"/>
          <p:cNvSpPr>
            <a:spLocks noGrp="1"/>
          </p:cNvSpPr>
          <p:nvPr>
            <p:ph sz="quarter" idx="11"/>
          </p:nvPr>
        </p:nvSpPr>
        <p:spPr/>
        <p:txBody>
          <a:bodyPr/>
          <a:lstStyle/>
          <a:p>
            <a:r>
              <a:rPr lang="en-US" dirty="0" smtClean="0"/>
              <a:t>Definition of Test-Driven Development</a:t>
            </a:r>
          </a:p>
          <a:p>
            <a:r>
              <a:rPr lang="en-US" dirty="0" smtClean="0">
                <a:solidFill>
                  <a:srgbClr val="FF0000"/>
                </a:solidFill>
              </a:rPr>
              <a:t>Workflow of Test-Driven Development Process</a:t>
            </a:r>
          </a:p>
          <a:p>
            <a:r>
              <a:rPr lang="en-US" dirty="0" smtClean="0"/>
              <a:t>Unit test Framework – Introduction </a:t>
            </a:r>
          </a:p>
          <a:p>
            <a:r>
              <a:rPr lang="en-US" dirty="0" smtClean="0"/>
              <a:t>TDD Kata</a:t>
            </a:r>
            <a:endParaRPr lang="ru-RU" dirty="0"/>
          </a:p>
        </p:txBody>
      </p:sp>
    </p:spTree>
    <p:extLst>
      <p:ext uri="{BB962C8B-B14F-4D97-AF65-F5344CB8AC3E}">
        <p14:creationId xmlns:p14="http://schemas.microsoft.com/office/powerpoint/2010/main" val="120823517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a:t>
            </a:r>
            <a:br>
              <a:rPr lang="en-US" dirty="0" smtClean="0"/>
            </a:br>
            <a:r>
              <a:rPr lang="en-US" dirty="0" smtClean="0">
                <a:solidFill>
                  <a:schemeClr val="tx1"/>
                </a:solidFill>
              </a:rPr>
              <a:t>Workflow </a:t>
            </a:r>
            <a:r>
              <a:rPr lang="en-US" dirty="0">
                <a:solidFill>
                  <a:schemeClr val="tx1"/>
                </a:solidFill>
              </a:rPr>
              <a:t>of </a:t>
            </a:r>
            <a:r>
              <a:rPr lang="en-US" dirty="0" smtClean="0">
                <a:solidFill>
                  <a:schemeClr val="tx1"/>
                </a:solidFill>
              </a:rPr>
              <a:t>Test-Driven Development process</a:t>
            </a:r>
            <a:endParaRPr lang="en-US" dirty="0">
              <a:solidFill>
                <a:schemeClr val="tx1"/>
              </a:solidFill>
            </a:endParaRPr>
          </a:p>
        </p:txBody>
      </p:sp>
      <p:sp>
        <p:nvSpPr>
          <p:cNvPr id="3" name="Content Placeholder 2"/>
          <p:cNvSpPr>
            <a:spLocks noGrp="1"/>
          </p:cNvSpPr>
          <p:nvPr>
            <p:ph sz="quarter" idx="11"/>
          </p:nvPr>
        </p:nvSpPr>
        <p:spPr>
          <a:xfrm>
            <a:off x="286479" y="1024113"/>
            <a:ext cx="8593931" cy="3756422"/>
          </a:xfrm>
        </p:spPr>
        <p:txBody>
          <a:bodyPr/>
          <a:lstStyle/>
          <a:p>
            <a:r>
              <a:rPr lang="en-US" dirty="0" smtClean="0"/>
              <a:t>Test-First process:</a:t>
            </a:r>
            <a:endParaRPr lang="ru-RU" dirty="0"/>
          </a:p>
        </p:txBody>
      </p:sp>
      <p:pic>
        <p:nvPicPr>
          <p:cNvPr id="18434" name="Picture 2" descr="http://www.agiledata.org/images/tddSteps.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3281029" y="1093624"/>
            <a:ext cx="1913970" cy="3686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14466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a:t>
            </a:r>
            <a:br>
              <a:rPr lang="en-US" dirty="0" smtClean="0"/>
            </a:br>
            <a:r>
              <a:rPr lang="en-US" dirty="0" smtClean="0">
                <a:solidFill>
                  <a:schemeClr val="tx1"/>
                </a:solidFill>
              </a:rPr>
              <a:t>Workflow </a:t>
            </a:r>
            <a:r>
              <a:rPr lang="en-US" dirty="0">
                <a:solidFill>
                  <a:schemeClr val="tx1"/>
                </a:solidFill>
              </a:rPr>
              <a:t>of </a:t>
            </a:r>
            <a:r>
              <a:rPr lang="en-US" dirty="0" smtClean="0">
                <a:solidFill>
                  <a:schemeClr val="tx1"/>
                </a:solidFill>
              </a:rPr>
              <a:t>Test-Driven Development process</a:t>
            </a:r>
            <a:endParaRPr lang="en-US" dirty="0">
              <a:solidFill>
                <a:schemeClr val="tx1"/>
              </a:solidFill>
            </a:endParaRPr>
          </a:p>
        </p:txBody>
      </p:sp>
      <p:sp>
        <p:nvSpPr>
          <p:cNvPr id="3" name="Content Placeholder 2"/>
          <p:cNvSpPr>
            <a:spLocks noGrp="1"/>
          </p:cNvSpPr>
          <p:nvPr>
            <p:ph sz="quarter" idx="11"/>
          </p:nvPr>
        </p:nvSpPr>
        <p:spPr>
          <a:xfrm>
            <a:off x="286479" y="1024113"/>
            <a:ext cx="8593931" cy="3756422"/>
          </a:xfrm>
        </p:spPr>
        <p:txBody>
          <a:bodyPr>
            <a:normAutofit fontScale="92500"/>
          </a:bodyPr>
          <a:lstStyle/>
          <a:p>
            <a:r>
              <a:rPr lang="en-US" dirty="0" smtClean="0"/>
              <a:t>There are two levels of TDD:</a:t>
            </a:r>
          </a:p>
          <a:p>
            <a:pPr lvl="1"/>
            <a:r>
              <a:rPr lang="en-US" b="1" dirty="0"/>
              <a:t>Acceptance TDD (ATDD)</a:t>
            </a:r>
            <a:r>
              <a:rPr lang="en-US" dirty="0"/>
              <a:t>.  With ATDD you write a single acceptance test, or behavioral specification depending on your preferred terminology, and then just enough production functionality/code to fulfill that test. </a:t>
            </a:r>
            <a:r>
              <a:rPr lang="en-US" dirty="0" smtClean="0"/>
              <a:t>ATDD </a:t>
            </a:r>
            <a:r>
              <a:rPr lang="en-US" dirty="0"/>
              <a:t>is also called Behavior Driven Development (BDD).</a:t>
            </a:r>
          </a:p>
          <a:p>
            <a:pPr lvl="1"/>
            <a:r>
              <a:rPr lang="en-US" b="1" dirty="0"/>
              <a:t>Developer TDD</a:t>
            </a:r>
            <a:r>
              <a:rPr lang="en-US" dirty="0"/>
              <a:t>. With developer TDD you write a single developer test, sometimes inaccurately referred to as a unit test, and then just enough production code to fulfill that test</a:t>
            </a:r>
            <a:r>
              <a:rPr lang="en-US" dirty="0" smtClean="0"/>
              <a:t>.. </a:t>
            </a:r>
            <a:r>
              <a:rPr lang="en-US" dirty="0"/>
              <a:t>Developer TDD is often simply called TDD.</a:t>
            </a:r>
            <a:endParaRPr lang="ru-RU" dirty="0"/>
          </a:p>
        </p:txBody>
      </p:sp>
    </p:spTree>
    <p:extLst>
      <p:ext uri="{BB962C8B-B14F-4D97-AF65-F5344CB8AC3E}">
        <p14:creationId xmlns:p14="http://schemas.microsoft.com/office/powerpoint/2010/main" val="378446364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a:t>
            </a:r>
            <a:br>
              <a:rPr lang="en-US" dirty="0" smtClean="0"/>
            </a:br>
            <a:r>
              <a:rPr lang="en-US" dirty="0" smtClean="0">
                <a:solidFill>
                  <a:schemeClr val="tx1"/>
                </a:solidFill>
              </a:rPr>
              <a:t>Workflow </a:t>
            </a:r>
            <a:r>
              <a:rPr lang="en-US" dirty="0">
                <a:solidFill>
                  <a:schemeClr val="tx1"/>
                </a:solidFill>
              </a:rPr>
              <a:t>of </a:t>
            </a:r>
            <a:r>
              <a:rPr lang="en-US" dirty="0" smtClean="0">
                <a:solidFill>
                  <a:schemeClr val="tx1"/>
                </a:solidFill>
              </a:rPr>
              <a:t>Test-Driven Development process</a:t>
            </a:r>
            <a:endParaRPr lang="en-US" dirty="0">
              <a:solidFill>
                <a:schemeClr val="tx1"/>
              </a:solidFill>
            </a:endParaRPr>
          </a:p>
        </p:txBody>
      </p:sp>
      <p:sp>
        <p:nvSpPr>
          <p:cNvPr id="3" name="Content Placeholder 2"/>
          <p:cNvSpPr>
            <a:spLocks noGrp="1"/>
          </p:cNvSpPr>
          <p:nvPr>
            <p:ph sz="quarter" idx="11"/>
          </p:nvPr>
        </p:nvSpPr>
        <p:spPr>
          <a:xfrm>
            <a:off x="291336" y="882864"/>
            <a:ext cx="8593931" cy="3756422"/>
          </a:xfrm>
        </p:spPr>
        <p:txBody>
          <a:bodyPr>
            <a:normAutofit/>
          </a:bodyPr>
          <a:lstStyle/>
          <a:p>
            <a:r>
              <a:rPr lang="en-US" dirty="0" smtClean="0"/>
              <a:t>There are two level of TDD</a:t>
            </a:r>
          </a:p>
        </p:txBody>
      </p:sp>
      <p:pic>
        <p:nvPicPr>
          <p:cNvPr id="19458" name="Picture 2" descr="ATDD and TDD"/>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407201" y="1431724"/>
            <a:ext cx="3654290" cy="3378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1799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a:t>
            </a:r>
            <a:r>
              <a:rPr lang="en-US" dirty="0" smtClean="0"/>
              <a:t>Software Testing:</a:t>
            </a:r>
            <a:br>
              <a:rPr lang="en-US" dirty="0" smtClean="0"/>
            </a:br>
            <a:r>
              <a:rPr lang="en-US" dirty="0" smtClean="0">
                <a:solidFill>
                  <a:schemeClr val="tx1"/>
                </a:solidFill>
              </a:rPr>
              <a:t>Roadmap</a:t>
            </a:r>
            <a:endParaRPr lang="ru-RU" dirty="0">
              <a:solidFill>
                <a:schemeClr val="tx1"/>
              </a:solidFill>
            </a:endParaRPr>
          </a:p>
        </p:txBody>
      </p:sp>
      <p:sp>
        <p:nvSpPr>
          <p:cNvPr id="3" name="Объект 2"/>
          <p:cNvSpPr>
            <a:spLocks noGrp="1"/>
          </p:cNvSpPr>
          <p:nvPr>
            <p:ph sz="quarter" idx="11"/>
          </p:nvPr>
        </p:nvSpPr>
        <p:spPr/>
        <p:txBody>
          <a:bodyPr/>
          <a:lstStyle/>
          <a:p>
            <a:pPr lvl="0"/>
            <a:r>
              <a:rPr lang="en-US" dirty="0">
                <a:solidFill>
                  <a:srgbClr val="FF0000"/>
                </a:solidFill>
              </a:rPr>
              <a:t>What exactly is the testing of software?</a:t>
            </a:r>
            <a:endParaRPr lang="ru-RU" dirty="0">
              <a:solidFill>
                <a:srgbClr val="FF0000"/>
              </a:solidFill>
            </a:endParaRPr>
          </a:p>
          <a:p>
            <a:r>
              <a:rPr lang="en-US" dirty="0" smtClean="0"/>
              <a:t>What </a:t>
            </a:r>
            <a:r>
              <a:rPr lang="en-US" dirty="0"/>
              <a:t>will we discover when </a:t>
            </a:r>
            <a:r>
              <a:rPr lang="en-US" dirty="0" smtClean="0"/>
              <a:t>testing?</a:t>
            </a:r>
            <a:endParaRPr lang="ru-RU" dirty="0" smtClean="0"/>
          </a:p>
          <a:p>
            <a:r>
              <a:rPr lang="en-US" dirty="0" smtClean="0"/>
              <a:t>Testing Classifications</a:t>
            </a:r>
            <a:endParaRPr lang="en-US" dirty="0"/>
          </a:p>
          <a:p>
            <a:r>
              <a:rPr lang="en-US" dirty="0" smtClean="0"/>
              <a:t>Software Testing Principles</a:t>
            </a:r>
            <a:endParaRPr lang="ru-RU" dirty="0"/>
          </a:p>
        </p:txBody>
      </p:sp>
    </p:spTree>
    <p:extLst>
      <p:ext uri="{BB962C8B-B14F-4D97-AF65-F5344CB8AC3E}">
        <p14:creationId xmlns:p14="http://schemas.microsoft.com/office/powerpoint/2010/main" val="309879411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a:t>
            </a:r>
            <a:br>
              <a:rPr lang="en-US" dirty="0" smtClean="0"/>
            </a:br>
            <a:r>
              <a:rPr lang="en-US" dirty="0" smtClean="0">
                <a:solidFill>
                  <a:schemeClr val="tx1"/>
                </a:solidFill>
              </a:rPr>
              <a:t>Workflow </a:t>
            </a:r>
            <a:r>
              <a:rPr lang="en-US" dirty="0">
                <a:solidFill>
                  <a:schemeClr val="tx1"/>
                </a:solidFill>
              </a:rPr>
              <a:t>of </a:t>
            </a:r>
            <a:r>
              <a:rPr lang="en-US" dirty="0" smtClean="0">
                <a:solidFill>
                  <a:schemeClr val="tx1"/>
                </a:solidFill>
              </a:rPr>
              <a:t>Test-Driven Development process</a:t>
            </a:r>
            <a:endParaRPr lang="en-US" dirty="0">
              <a:solidFill>
                <a:schemeClr val="tx1"/>
              </a:solidFill>
            </a:endParaRPr>
          </a:p>
        </p:txBody>
      </p:sp>
      <p:sp>
        <p:nvSpPr>
          <p:cNvPr id="3" name="Content Placeholder 2"/>
          <p:cNvSpPr>
            <a:spLocks noGrp="1"/>
          </p:cNvSpPr>
          <p:nvPr>
            <p:ph sz="quarter" idx="11"/>
          </p:nvPr>
        </p:nvSpPr>
        <p:spPr>
          <a:xfrm>
            <a:off x="291336" y="882864"/>
            <a:ext cx="8593931" cy="3756422"/>
          </a:xfrm>
        </p:spPr>
        <p:txBody>
          <a:bodyPr>
            <a:normAutofit/>
          </a:bodyPr>
          <a:lstStyle/>
          <a:p>
            <a:r>
              <a:rPr lang="en-US" dirty="0"/>
              <a:t>Scaling TDD via Agile Model-Driven Development (AMDD</a:t>
            </a:r>
            <a:r>
              <a:rPr lang="en-US" dirty="0" smtClean="0"/>
              <a:t>):</a:t>
            </a:r>
          </a:p>
        </p:txBody>
      </p:sp>
      <p:pic>
        <p:nvPicPr>
          <p:cNvPr id="21506" name="Picture 2" descr="AMDD Lifecy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1784" y="1312002"/>
            <a:ext cx="5703415" cy="3777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8215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a:t>
            </a:r>
            <a:br>
              <a:rPr lang="en-US" dirty="0" smtClean="0"/>
            </a:br>
            <a:r>
              <a:rPr lang="en-US" dirty="0" smtClean="0">
                <a:solidFill>
                  <a:schemeClr val="tx1"/>
                </a:solidFill>
              </a:rPr>
              <a:t>Workflow </a:t>
            </a:r>
            <a:r>
              <a:rPr lang="en-US" dirty="0">
                <a:solidFill>
                  <a:schemeClr val="tx1"/>
                </a:solidFill>
              </a:rPr>
              <a:t>of </a:t>
            </a:r>
            <a:r>
              <a:rPr lang="en-US" dirty="0" smtClean="0">
                <a:solidFill>
                  <a:schemeClr val="tx1"/>
                </a:solidFill>
              </a:rPr>
              <a:t>Test-Driven Development process</a:t>
            </a:r>
            <a:endParaRPr lang="en-US" dirty="0">
              <a:solidFill>
                <a:schemeClr val="tx1"/>
              </a:solidFill>
            </a:endParaRPr>
          </a:p>
        </p:txBody>
      </p:sp>
      <p:sp>
        <p:nvSpPr>
          <p:cNvPr id="3" name="Content Placeholder 2"/>
          <p:cNvSpPr>
            <a:spLocks noGrp="1"/>
          </p:cNvSpPr>
          <p:nvPr>
            <p:ph sz="quarter" idx="11"/>
          </p:nvPr>
        </p:nvSpPr>
        <p:spPr>
          <a:xfrm>
            <a:off x="291336" y="882864"/>
            <a:ext cx="8593931" cy="3756422"/>
          </a:xfrm>
        </p:spPr>
        <p:txBody>
          <a:bodyPr>
            <a:normAutofit/>
          </a:bodyPr>
          <a:lstStyle/>
          <a:p>
            <a:r>
              <a:rPr lang="en-US" dirty="0" smtClean="0"/>
              <a:t>Comparing TDD and AMDD</a:t>
            </a:r>
          </a:p>
        </p:txBody>
      </p:sp>
      <p:graphicFrame>
        <p:nvGraphicFramePr>
          <p:cNvPr id="4" name="Table 3"/>
          <p:cNvGraphicFramePr>
            <a:graphicFrameLocks noGrp="1"/>
          </p:cNvGraphicFramePr>
          <p:nvPr>
            <p:extLst>
              <p:ext uri="{D42A27DB-BD31-4B8C-83A1-F6EECF244321}">
                <p14:modId xmlns:p14="http://schemas.microsoft.com/office/powerpoint/2010/main" val="2853523392"/>
              </p:ext>
            </p:extLst>
          </p:nvPr>
        </p:nvGraphicFramePr>
        <p:xfrm>
          <a:off x="89210" y="1364940"/>
          <a:ext cx="8965580" cy="3708400"/>
        </p:xfrm>
        <a:graphic>
          <a:graphicData uri="http://schemas.openxmlformats.org/drawingml/2006/table">
            <a:tbl>
              <a:tblPr firstRow="1" bandRow="1">
                <a:tableStyleId>{5C22544A-7EE6-4342-B048-85BDC9FD1C3A}</a:tableStyleId>
              </a:tblPr>
              <a:tblGrid>
                <a:gridCol w="4482790">
                  <a:extLst>
                    <a:ext uri="{9D8B030D-6E8A-4147-A177-3AD203B41FA5}">
                      <a16:colId xmlns:a16="http://schemas.microsoft.com/office/drawing/2014/main" val="20000"/>
                    </a:ext>
                  </a:extLst>
                </a:gridCol>
                <a:gridCol w="4482790">
                  <a:extLst>
                    <a:ext uri="{9D8B030D-6E8A-4147-A177-3AD203B41FA5}">
                      <a16:colId xmlns:a16="http://schemas.microsoft.com/office/drawing/2014/main" val="20001"/>
                    </a:ext>
                  </a:extLst>
                </a:gridCol>
              </a:tblGrid>
              <a:tr h="370840">
                <a:tc>
                  <a:txBody>
                    <a:bodyPr/>
                    <a:lstStyle/>
                    <a:p>
                      <a:r>
                        <a:rPr lang="en-US" sz="800" dirty="0" smtClean="0"/>
                        <a:t>TDD</a:t>
                      </a:r>
                      <a:endParaRPr lang="ru-RU" sz="800" dirty="0"/>
                    </a:p>
                  </a:txBody>
                  <a:tcPr/>
                </a:tc>
                <a:tc>
                  <a:txBody>
                    <a:bodyPr/>
                    <a:lstStyle/>
                    <a:p>
                      <a:r>
                        <a:rPr lang="en-US" sz="800" dirty="0" smtClean="0"/>
                        <a:t>AMDD</a:t>
                      </a:r>
                      <a:endParaRPr lang="ru-RU" sz="800" dirty="0"/>
                    </a:p>
                  </a:txBody>
                  <a:tcPr/>
                </a:tc>
                <a:extLst>
                  <a:ext uri="{0D108BD9-81ED-4DB2-BD59-A6C34878D82A}">
                    <a16:rowId xmlns:a16="http://schemas.microsoft.com/office/drawing/2014/main" val="10000"/>
                  </a:ext>
                </a:extLst>
              </a:tr>
              <a:tr h="370840">
                <a:tc>
                  <a:txBody>
                    <a:bodyPr/>
                    <a:lstStyle/>
                    <a:p>
                      <a:r>
                        <a:rPr lang="en-US" sz="800" b="0" i="0" kern="1200" dirty="0" smtClean="0">
                          <a:solidFill>
                            <a:schemeClr val="dk1"/>
                          </a:solidFill>
                          <a:effectLst/>
                          <a:latin typeface="+mn-lt"/>
                          <a:ea typeface="+mn-ea"/>
                          <a:cs typeface="+mn-cs"/>
                        </a:rPr>
                        <a:t> It shortens the programming feedback loop </a:t>
                      </a:r>
                      <a:endParaRPr lang="ru-RU" sz="800" dirty="0"/>
                    </a:p>
                  </a:txBody>
                  <a:tcPr/>
                </a:tc>
                <a:tc>
                  <a:txBody>
                    <a:bodyPr/>
                    <a:lstStyle/>
                    <a:p>
                      <a:r>
                        <a:rPr lang="en-US" sz="800" b="0" i="0" kern="1200" dirty="0" smtClean="0">
                          <a:solidFill>
                            <a:schemeClr val="dk1"/>
                          </a:solidFill>
                          <a:effectLst/>
                          <a:latin typeface="+mn-lt"/>
                          <a:ea typeface="+mn-ea"/>
                          <a:cs typeface="+mn-cs"/>
                        </a:rPr>
                        <a:t>It shortens the modeling feedback loop</a:t>
                      </a:r>
                      <a:endParaRPr lang="ru-RU" sz="800" dirty="0"/>
                    </a:p>
                  </a:txBody>
                  <a:tcPr/>
                </a:tc>
                <a:extLst>
                  <a:ext uri="{0D108BD9-81ED-4DB2-BD59-A6C34878D82A}">
                    <a16:rowId xmlns:a16="http://schemas.microsoft.com/office/drawing/2014/main" val="10001"/>
                  </a:ext>
                </a:extLst>
              </a:tr>
              <a:tr h="370840">
                <a:tc>
                  <a:txBody>
                    <a:bodyPr/>
                    <a:lstStyle/>
                    <a:p>
                      <a:r>
                        <a:rPr lang="en-US" sz="800" b="0" i="0" kern="1200" dirty="0" smtClean="0">
                          <a:solidFill>
                            <a:schemeClr val="dk1"/>
                          </a:solidFill>
                          <a:effectLst/>
                          <a:latin typeface="+mn-lt"/>
                          <a:ea typeface="+mn-ea"/>
                          <a:cs typeface="+mn-cs"/>
                        </a:rPr>
                        <a:t>It provides detailed specification (tests)</a:t>
                      </a:r>
                      <a:endParaRPr lang="ru-RU" sz="800" dirty="0"/>
                    </a:p>
                  </a:txBody>
                  <a:tcPr/>
                </a:tc>
                <a:tc>
                  <a:txBody>
                    <a:bodyPr/>
                    <a:lstStyle/>
                    <a:p>
                      <a:r>
                        <a:rPr lang="en-US" sz="800" dirty="0" smtClean="0"/>
                        <a:t>It </a:t>
                      </a:r>
                      <a:r>
                        <a:rPr lang="en-US" sz="800" b="0" i="0" kern="1200" dirty="0" smtClean="0">
                          <a:solidFill>
                            <a:schemeClr val="dk1"/>
                          </a:solidFill>
                          <a:effectLst/>
                          <a:latin typeface="+mn-lt"/>
                          <a:ea typeface="+mn-ea"/>
                          <a:cs typeface="+mn-cs"/>
                        </a:rPr>
                        <a:t>is better for thinking through bigger issues</a:t>
                      </a:r>
                      <a:endParaRPr lang="ru-RU" sz="800" dirty="0"/>
                    </a:p>
                  </a:txBody>
                  <a:tcPr/>
                </a:tc>
                <a:extLst>
                  <a:ext uri="{0D108BD9-81ED-4DB2-BD59-A6C34878D82A}">
                    <a16:rowId xmlns:a16="http://schemas.microsoft.com/office/drawing/2014/main" val="10002"/>
                  </a:ext>
                </a:extLst>
              </a:tr>
              <a:tr h="370840">
                <a:tc>
                  <a:txBody>
                    <a:bodyPr/>
                    <a:lstStyle/>
                    <a:p>
                      <a:r>
                        <a:rPr lang="en-US" sz="800" b="0" i="0" kern="1200" dirty="0" smtClean="0">
                          <a:solidFill>
                            <a:schemeClr val="dk1"/>
                          </a:solidFill>
                          <a:effectLst/>
                          <a:latin typeface="+mn-lt"/>
                          <a:ea typeface="+mn-ea"/>
                          <a:cs typeface="+mn-cs"/>
                        </a:rPr>
                        <a:t>It promotes the development of high-quality code</a:t>
                      </a:r>
                      <a:endParaRPr lang="ru-RU" sz="800" dirty="0"/>
                    </a:p>
                  </a:txBody>
                  <a:tcPr/>
                </a:tc>
                <a:tc>
                  <a:txBody>
                    <a:bodyPr/>
                    <a:lstStyle/>
                    <a:p>
                      <a:r>
                        <a:rPr lang="en-US" sz="800" b="0" i="0" kern="1200" dirty="0" smtClean="0">
                          <a:solidFill>
                            <a:schemeClr val="dk1"/>
                          </a:solidFill>
                          <a:effectLst/>
                          <a:latin typeface="+mn-lt"/>
                          <a:ea typeface="+mn-ea"/>
                          <a:cs typeface="+mn-cs"/>
                        </a:rPr>
                        <a:t>It promotes high-quality communication with your stakeholders and other developers</a:t>
                      </a:r>
                      <a:endParaRPr lang="ru-RU" sz="800" dirty="0"/>
                    </a:p>
                  </a:txBody>
                  <a:tcPr/>
                </a:tc>
                <a:extLst>
                  <a:ext uri="{0D108BD9-81ED-4DB2-BD59-A6C34878D82A}">
                    <a16:rowId xmlns:a16="http://schemas.microsoft.com/office/drawing/2014/main" val="10003"/>
                  </a:ext>
                </a:extLst>
              </a:tr>
              <a:tr h="370840">
                <a:tc>
                  <a:txBody>
                    <a:bodyPr/>
                    <a:lstStyle/>
                    <a:p>
                      <a:r>
                        <a:rPr lang="en-US" sz="800" b="0" i="0" kern="1200" dirty="0" smtClean="0">
                          <a:solidFill>
                            <a:schemeClr val="dk1"/>
                          </a:solidFill>
                          <a:effectLst/>
                          <a:latin typeface="+mn-lt"/>
                          <a:ea typeface="+mn-ea"/>
                          <a:cs typeface="+mn-cs"/>
                        </a:rPr>
                        <a:t>It provides concrete evidence that your software works </a:t>
                      </a:r>
                      <a:endParaRPr lang="ru-RU" sz="800" dirty="0"/>
                    </a:p>
                  </a:txBody>
                  <a:tcPr/>
                </a:tc>
                <a:tc>
                  <a:txBody>
                    <a:bodyPr/>
                    <a:lstStyle/>
                    <a:p>
                      <a:r>
                        <a:rPr lang="en-US" sz="800" b="0" i="0" kern="1200" dirty="0" smtClean="0">
                          <a:solidFill>
                            <a:schemeClr val="dk1"/>
                          </a:solidFill>
                          <a:effectLst/>
                          <a:latin typeface="+mn-lt"/>
                          <a:ea typeface="+mn-ea"/>
                          <a:cs typeface="+mn-cs"/>
                        </a:rPr>
                        <a:t>It supports your team, including stakeholders, in working toward a common understanding</a:t>
                      </a:r>
                      <a:endParaRPr lang="ru-RU" sz="800" dirty="0"/>
                    </a:p>
                  </a:txBody>
                  <a:tcPr/>
                </a:tc>
                <a:extLst>
                  <a:ext uri="{0D108BD9-81ED-4DB2-BD59-A6C34878D82A}">
                    <a16:rowId xmlns:a16="http://schemas.microsoft.com/office/drawing/2014/main" val="10004"/>
                  </a:ext>
                </a:extLst>
              </a:tr>
              <a:tr h="370840">
                <a:tc>
                  <a:txBody>
                    <a:bodyPr/>
                    <a:lstStyle/>
                    <a:p>
                      <a:r>
                        <a:rPr lang="en-US" sz="800" b="0" i="0" kern="1200" dirty="0" smtClean="0">
                          <a:solidFill>
                            <a:schemeClr val="dk1"/>
                          </a:solidFill>
                          <a:effectLst/>
                          <a:latin typeface="+mn-lt"/>
                          <a:ea typeface="+mn-ea"/>
                          <a:cs typeface="+mn-cs"/>
                        </a:rPr>
                        <a:t>It “speaks” to programmers</a:t>
                      </a:r>
                      <a:endParaRPr lang="ru-RU" sz="800" dirty="0"/>
                    </a:p>
                  </a:txBody>
                  <a:tcPr/>
                </a:tc>
                <a:tc>
                  <a:txBody>
                    <a:bodyPr/>
                    <a:lstStyle/>
                    <a:p>
                      <a:r>
                        <a:rPr lang="en-US" sz="800" b="0" i="0" kern="1200" dirty="0" smtClean="0">
                          <a:solidFill>
                            <a:schemeClr val="dk1"/>
                          </a:solidFill>
                          <a:effectLst/>
                          <a:latin typeface="+mn-lt"/>
                          <a:ea typeface="+mn-ea"/>
                          <a:cs typeface="+mn-cs"/>
                        </a:rPr>
                        <a:t>It speaks to business analysts, stakeholders, and data professionals</a:t>
                      </a:r>
                      <a:endParaRPr lang="ru-RU" sz="800" dirty="0"/>
                    </a:p>
                  </a:txBody>
                  <a:tcPr/>
                </a:tc>
                <a:extLst>
                  <a:ext uri="{0D108BD9-81ED-4DB2-BD59-A6C34878D82A}">
                    <a16:rowId xmlns:a16="http://schemas.microsoft.com/office/drawing/2014/main" val="10005"/>
                  </a:ext>
                </a:extLst>
              </a:tr>
              <a:tr h="370840">
                <a:tc>
                  <a:txBody>
                    <a:bodyPr/>
                    <a:lstStyle/>
                    <a:p>
                      <a:r>
                        <a:rPr lang="en-US" sz="800" dirty="0" smtClean="0"/>
                        <a:t>It</a:t>
                      </a:r>
                      <a:r>
                        <a:rPr lang="en-US" sz="800" baseline="0" dirty="0" smtClean="0"/>
                        <a:t> </a:t>
                      </a:r>
                      <a:r>
                        <a:rPr lang="en-US" sz="800" b="0" i="0" kern="1200" dirty="0" smtClean="0">
                          <a:solidFill>
                            <a:schemeClr val="dk1"/>
                          </a:solidFill>
                          <a:effectLst/>
                          <a:latin typeface="+mn-lt"/>
                          <a:ea typeface="+mn-ea"/>
                          <a:cs typeface="+mn-cs"/>
                        </a:rPr>
                        <a:t>provides very finely grained concrete feedback on the order of minutes</a:t>
                      </a:r>
                      <a:endParaRPr lang="ru-RU" sz="800" dirty="0"/>
                    </a:p>
                  </a:txBody>
                  <a:tcPr/>
                </a:tc>
                <a:tc>
                  <a:txBody>
                    <a:bodyPr/>
                    <a:lstStyle/>
                    <a:p>
                      <a:r>
                        <a:rPr lang="en-US" sz="800" b="0" i="0" kern="1200" dirty="0" smtClean="0">
                          <a:solidFill>
                            <a:schemeClr val="dk1"/>
                          </a:solidFill>
                          <a:effectLst/>
                          <a:latin typeface="+mn-lt"/>
                          <a:ea typeface="+mn-ea"/>
                          <a:cs typeface="+mn-cs"/>
                        </a:rPr>
                        <a:t>It enables verbal feedback on the order minutes</a:t>
                      </a:r>
                      <a:endParaRPr lang="ru-RU" sz="800" dirty="0"/>
                    </a:p>
                  </a:txBody>
                  <a:tcPr/>
                </a:tc>
                <a:extLst>
                  <a:ext uri="{0D108BD9-81ED-4DB2-BD59-A6C34878D82A}">
                    <a16:rowId xmlns:a16="http://schemas.microsoft.com/office/drawing/2014/main" val="10006"/>
                  </a:ext>
                </a:extLst>
              </a:tr>
              <a:tr h="370840">
                <a:tc>
                  <a:txBody>
                    <a:bodyPr/>
                    <a:lstStyle/>
                    <a:p>
                      <a:r>
                        <a:rPr lang="en-US" sz="800" b="0" i="0" kern="1200" dirty="0" smtClean="0">
                          <a:solidFill>
                            <a:schemeClr val="dk1"/>
                          </a:solidFill>
                          <a:effectLst/>
                          <a:latin typeface="+mn-lt"/>
                          <a:ea typeface="+mn-ea"/>
                          <a:cs typeface="+mn-cs"/>
                        </a:rPr>
                        <a:t>helps to ensure that your design is clean by focusing on creation of operations that are callable and testable</a:t>
                      </a:r>
                      <a:endParaRPr lang="ru-RU" sz="800" dirty="0"/>
                    </a:p>
                  </a:txBody>
                  <a:tcPr/>
                </a:tc>
                <a:tc>
                  <a:txBody>
                    <a:bodyPr/>
                    <a:lstStyle/>
                    <a:p>
                      <a:r>
                        <a:rPr lang="en-US" sz="800" dirty="0" smtClean="0"/>
                        <a:t>It </a:t>
                      </a:r>
                      <a:r>
                        <a:rPr lang="en-US" sz="800" b="0" i="0" kern="1200" dirty="0" smtClean="0">
                          <a:solidFill>
                            <a:schemeClr val="dk1"/>
                          </a:solidFill>
                          <a:effectLst/>
                          <a:latin typeface="+mn-lt"/>
                          <a:ea typeface="+mn-ea"/>
                          <a:cs typeface="+mn-cs"/>
                        </a:rPr>
                        <a:t>provides an opportunity to think through larger design/architectural issues before you code</a:t>
                      </a:r>
                      <a:endParaRPr lang="ru-RU" sz="800" dirty="0"/>
                    </a:p>
                  </a:txBody>
                  <a:tcPr/>
                </a:tc>
                <a:extLst>
                  <a:ext uri="{0D108BD9-81ED-4DB2-BD59-A6C34878D82A}">
                    <a16:rowId xmlns:a16="http://schemas.microsoft.com/office/drawing/2014/main" val="10007"/>
                  </a:ext>
                </a:extLst>
              </a:tr>
              <a:tr h="370840">
                <a:tc>
                  <a:txBody>
                    <a:bodyPr/>
                    <a:lstStyle/>
                    <a:p>
                      <a:r>
                        <a:rPr lang="en-US" sz="800" dirty="0" smtClean="0"/>
                        <a:t>It </a:t>
                      </a:r>
                      <a:r>
                        <a:rPr lang="en-US" sz="800" b="0" i="0" kern="1200" dirty="0" smtClean="0">
                          <a:solidFill>
                            <a:schemeClr val="dk1"/>
                          </a:solidFill>
                          <a:effectLst/>
                          <a:latin typeface="+mn-lt"/>
                          <a:ea typeface="+mn-ea"/>
                          <a:cs typeface="+mn-cs"/>
                        </a:rPr>
                        <a:t>is non-visually oriented</a:t>
                      </a:r>
                      <a:endParaRPr lang="ru-RU" sz="800" dirty="0"/>
                    </a:p>
                  </a:txBody>
                  <a:tcPr/>
                </a:tc>
                <a:tc>
                  <a:txBody>
                    <a:bodyPr/>
                    <a:lstStyle/>
                    <a:p>
                      <a:r>
                        <a:rPr lang="en-US" sz="800" dirty="0" smtClean="0"/>
                        <a:t>It </a:t>
                      </a:r>
                      <a:r>
                        <a:rPr lang="en-US" sz="800" b="0" i="0" kern="1200" dirty="0" smtClean="0">
                          <a:solidFill>
                            <a:schemeClr val="dk1"/>
                          </a:solidFill>
                          <a:effectLst/>
                          <a:latin typeface="+mn-lt"/>
                          <a:ea typeface="+mn-ea"/>
                          <a:cs typeface="+mn-cs"/>
                        </a:rPr>
                        <a:t>is visually oriented</a:t>
                      </a:r>
                      <a:endParaRPr lang="ru-RU" sz="800" dirty="0"/>
                    </a:p>
                  </a:txBody>
                  <a:tcPr/>
                </a:tc>
                <a:extLst>
                  <a:ext uri="{0D108BD9-81ED-4DB2-BD59-A6C34878D82A}">
                    <a16:rowId xmlns:a16="http://schemas.microsoft.com/office/drawing/2014/main" val="10008"/>
                  </a:ext>
                </a:extLst>
              </a:tr>
              <a:tr h="370840">
                <a:tc>
                  <a:txBody>
                    <a:bodyPr/>
                    <a:lstStyle/>
                    <a:p>
                      <a:r>
                        <a:rPr lang="en-US" sz="800" b="0" i="0" kern="1200" dirty="0" smtClean="0">
                          <a:solidFill>
                            <a:schemeClr val="dk1"/>
                          </a:solidFill>
                          <a:effectLst/>
                          <a:latin typeface="+mn-lt"/>
                          <a:ea typeface="+mn-ea"/>
                          <a:cs typeface="+mn-cs"/>
                        </a:rPr>
                        <a:t>It support evolutionary development</a:t>
                      </a:r>
                      <a:endParaRPr lang="ru-RU" sz="800" dirty="0"/>
                    </a:p>
                  </a:txBody>
                  <a:tcPr/>
                </a:tc>
                <a:tc>
                  <a:txBody>
                    <a:bodyPr/>
                    <a:lstStyle/>
                    <a:p>
                      <a:r>
                        <a:rPr lang="en-US" sz="800" dirty="0" smtClean="0"/>
                        <a:t>It </a:t>
                      </a:r>
                      <a:r>
                        <a:rPr lang="en-US" sz="800" b="0" i="0" kern="1200" dirty="0" smtClean="0">
                          <a:solidFill>
                            <a:schemeClr val="dk1"/>
                          </a:solidFill>
                          <a:effectLst/>
                          <a:latin typeface="+mn-lt"/>
                          <a:ea typeface="+mn-ea"/>
                          <a:cs typeface="+mn-cs"/>
                        </a:rPr>
                        <a:t>supports evolutionary development.</a:t>
                      </a:r>
                      <a:endParaRPr lang="ru-RU" sz="800"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11558045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 </a:t>
            </a:r>
            <a:r>
              <a:rPr lang="en-US" dirty="0" smtClean="0">
                <a:solidFill>
                  <a:schemeClr val="tx1"/>
                </a:solidFill>
              </a:rPr>
              <a:t>Roadmap</a:t>
            </a:r>
            <a:endParaRPr lang="ru-RU" dirty="0">
              <a:solidFill>
                <a:schemeClr val="tx1"/>
              </a:solidFill>
            </a:endParaRPr>
          </a:p>
        </p:txBody>
      </p:sp>
      <p:sp>
        <p:nvSpPr>
          <p:cNvPr id="3" name="Content Placeholder 2"/>
          <p:cNvSpPr>
            <a:spLocks noGrp="1"/>
          </p:cNvSpPr>
          <p:nvPr>
            <p:ph sz="quarter" idx="11"/>
          </p:nvPr>
        </p:nvSpPr>
        <p:spPr/>
        <p:txBody>
          <a:bodyPr/>
          <a:lstStyle/>
          <a:p>
            <a:r>
              <a:rPr lang="en-US" dirty="0" smtClean="0"/>
              <a:t>Definition of Test-Driven Development</a:t>
            </a:r>
          </a:p>
          <a:p>
            <a:r>
              <a:rPr lang="en-US" dirty="0" smtClean="0"/>
              <a:t>Workflow of Test-Driven Development Process</a:t>
            </a:r>
          </a:p>
          <a:p>
            <a:r>
              <a:rPr lang="en-US" dirty="0" smtClean="0">
                <a:solidFill>
                  <a:srgbClr val="FF0000"/>
                </a:solidFill>
              </a:rPr>
              <a:t>Unit test Framework – Introduction </a:t>
            </a:r>
          </a:p>
          <a:p>
            <a:r>
              <a:rPr lang="en-US" dirty="0" smtClean="0"/>
              <a:t>TDD Kata</a:t>
            </a:r>
            <a:endParaRPr lang="ru-RU" dirty="0"/>
          </a:p>
        </p:txBody>
      </p:sp>
    </p:spTree>
    <p:extLst>
      <p:ext uri="{BB962C8B-B14F-4D97-AF65-F5344CB8AC3E}">
        <p14:creationId xmlns:p14="http://schemas.microsoft.com/office/powerpoint/2010/main" val="120823517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a:t>
            </a:r>
            <a:br>
              <a:rPr lang="en-US" dirty="0" smtClean="0"/>
            </a:br>
            <a:r>
              <a:rPr lang="en-US" dirty="0" smtClean="0">
                <a:solidFill>
                  <a:schemeClr val="tx1"/>
                </a:solidFill>
              </a:rPr>
              <a:t>Unit test Framework – Introduction</a:t>
            </a:r>
            <a:endParaRPr lang="en-US" dirty="0">
              <a:solidFill>
                <a:schemeClr val="tx1"/>
              </a:solidFill>
            </a:endParaRPr>
          </a:p>
        </p:txBody>
      </p:sp>
      <p:sp>
        <p:nvSpPr>
          <p:cNvPr id="3" name="Content Placeholder 2"/>
          <p:cNvSpPr>
            <a:spLocks noGrp="1"/>
          </p:cNvSpPr>
          <p:nvPr>
            <p:ph sz="quarter" idx="11"/>
          </p:nvPr>
        </p:nvSpPr>
        <p:spPr>
          <a:xfrm>
            <a:off x="291336" y="882864"/>
            <a:ext cx="8593931" cy="3756422"/>
          </a:xfrm>
        </p:spPr>
        <p:txBody>
          <a:bodyPr>
            <a:normAutofit/>
          </a:bodyPr>
          <a:lstStyle/>
          <a:p>
            <a:r>
              <a:rPr lang="en-US" dirty="0" smtClean="0"/>
              <a:t>Most popular framework for unit testing</a:t>
            </a:r>
          </a:p>
        </p:txBody>
      </p:sp>
      <p:graphicFrame>
        <p:nvGraphicFramePr>
          <p:cNvPr id="5" name="Table 4"/>
          <p:cNvGraphicFramePr>
            <a:graphicFrameLocks noGrp="1"/>
          </p:cNvGraphicFramePr>
          <p:nvPr>
            <p:extLst>
              <p:ext uri="{D42A27DB-BD31-4B8C-83A1-F6EECF244321}">
                <p14:modId xmlns:p14="http://schemas.microsoft.com/office/powerpoint/2010/main" val="2078880613"/>
              </p:ext>
            </p:extLst>
          </p:nvPr>
        </p:nvGraphicFramePr>
        <p:xfrm>
          <a:off x="587298" y="1483886"/>
          <a:ext cx="7917366" cy="2595880"/>
        </p:xfrm>
        <a:graphic>
          <a:graphicData uri="http://schemas.openxmlformats.org/drawingml/2006/table">
            <a:tbl>
              <a:tblPr firstRow="1" bandRow="1">
                <a:tableStyleId>{5C22544A-7EE6-4342-B048-85BDC9FD1C3A}</a:tableStyleId>
              </a:tblPr>
              <a:tblGrid>
                <a:gridCol w="1622095">
                  <a:extLst>
                    <a:ext uri="{9D8B030D-6E8A-4147-A177-3AD203B41FA5}">
                      <a16:colId xmlns:a16="http://schemas.microsoft.com/office/drawing/2014/main" val="20000"/>
                    </a:ext>
                  </a:extLst>
                </a:gridCol>
                <a:gridCol w="6295271">
                  <a:extLst>
                    <a:ext uri="{9D8B030D-6E8A-4147-A177-3AD203B41FA5}">
                      <a16:colId xmlns:a16="http://schemas.microsoft.com/office/drawing/2014/main" val="20001"/>
                    </a:ext>
                  </a:extLst>
                </a:gridCol>
              </a:tblGrid>
              <a:tr h="370840">
                <a:tc>
                  <a:txBody>
                    <a:bodyPr/>
                    <a:lstStyle/>
                    <a:p>
                      <a:r>
                        <a:rPr lang="en-US" dirty="0" smtClean="0"/>
                        <a:t>Platform</a:t>
                      </a:r>
                      <a:endParaRPr lang="ru-RU" dirty="0"/>
                    </a:p>
                  </a:txBody>
                  <a:tcPr/>
                </a:tc>
                <a:tc>
                  <a:txBody>
                    <a:bodyPr/>
                    <a:lstStyle/>
                    <a:p>
                      <a:r>
                        <a:rPr lang="en-US" dirty="0" smtClean="0"/>
                        <a:t>Framework</a:t>
                      </a:r>
                      <a:endParaRPr lang="ru-RU" dirty="0"/>
                    </a:p>
                  </a:txBody>
                  <a:tcPr/>
                </a:tc>
                <a:extLst>
                  <a:ext uri="{0D108BD9-81ED-4DB2-BD59-A6C34878D82A}">
                    <a16:rowId xmlns:a16="http://schemas.microsoft.com/office/drawing/2014/main" val="10000"/>
                  </a:ext>
                </a:extLst>
              </a:tr>
              <a:tr h="370840">
                <a:tc>
                  <a:txBody>
                    <a:bodyPr/>
                    <a:lstStyle/>
                    <a:p>
                      <a:r>
                        <a:rPr lang="en-US" dirty="0" smtClean="0"/>
                        <a:t>C++</a:t>
                      </a:r>
                      <a:endParaRPr lang="ru-RU" dirty="0"/>
                    </a:p>
                  </a:txBody>
                  <a:tcPr/>
                </a:tc>
                <a:tc>
                  <a:txBody>
                    <a:bodyPr/>
                    <a:lstStyle/>
                    <a:p>
                      <a:r>
                        <a:rPr lang="en-US" dirty="0" smtClean="0"/>
                        <a:t>Google Test Framework,</a:t>
                      </a:r>
                      <a:r>
                        <a:rPr lang="en-US" baseline="0" dirty="0" smtClean="0"/>
                        <a:t> </a:t>
                      </a:r>
                      <a:r>
                        <a:rPr lang="en-US" baseline="0" dirty="0" err="1" smtClean="0"/>
                        <a:t>CppUnit</a:t>
                      </a:r>
                      <a:r>
                        <a:rPr lang="en-US" baseline="0" dirty="0" smtClean="0"/>
                        <a:t>, </a:t>
                      </a:r>
                      <a:r>
                        <a:rPr lang="en-US" baseline="0" dirty="0" err="1" smtClean="0"/>
                        <a:t>UnitTest</a:t>
                      </a:r>
                      <a:r>
                        <a:rPr lang="en-US" baseline="0" dirty="0" smtClean="0"/>
                        <a:t>++</a:t>
                      </a:r>
                      <a:endParaRPr lang="ru-RU" dirty="0"/>
                    </a:p>
                  </a:txBody>
                  <a:tcPr/>
                </a:tc>
                <a:extLst>
                  <a:ext uri="{0D108BD9-81ED-4DB2-BD59-A6C34878D82A}">
                    <a16:rowId xmlns:a16="http://schemas.microsoft.com/office/drawing/2014/main" val="10001"/>
                  </a:ext>
                </a:extLst>
              </a:tr>
              <a:tr h="370840">
                <a:tc>
                  <a:txBody>
                    <a:bodyPr/>
                    <a:lstStyle/>
                    <a:p>
                      <a:r>
                        <a:rPr lang="en-US" dirty="0" smtClean="0"/>
                        <a:t>Java</a:t>
                      </a:r>
                      <a:endParaRPr lang="ru-RU" dirty="0"/>
                    </a:p>
                  </a:txBody>
                  <a:tcPr/>
                </a:tc>
                <a:tc>
                  <a:txBody>
                    <a:bodyPr/>
                    <a:lstStyle/>
                    <a:p>
                      <a:r>
                        <a:rPr lang="en-US" dirty="0" smtClean="0"/>
                        <a:t>Junit</a:t>
                      </a:r>
                      <a:endParaRPr lang="ru-RU" dirty="0"/>
                    </a:p>
                  </a:txBody>
                  <a:tcPr/>
                </a:tc>
                <a:extLst>
                  <a:ext uri="{0D108BD9-81ED-4DB2-BD59-A6C34878D82A}">
                    <a16:rowId xmlns:a16="http://schemas.microsoft.com/office/drawing/2014/main" val="10002"/>
                  </a:ext>
                </a:extLst>
              </a:tr>
              <a:tr h="370840">
                <a:tc>
                  <a:txBody>
                    <a:bodyPr/>
                    <a:lstStyle/>
                    <a:p>
                      <a:r>
                        <a:rPr lang="en-US" dirty="0" smtClean="0"/>
                        <a:t>.NET</a:t>
                      </a:r>
                      <a:endParaRPr lang="ru-RU" dirty="0"/>
                    </a:p>
                  </a:txBody>
                  <a:tcPr/>
                </a:tc>
                <a:tc>
                  <a:txBody>
                    <a:bodyPr/>
                    <a:lstStyle/>
                    <a:p>
                      <a:r>
                        <a:rPr lang="en-US" dirty="0" smtClean="0"/>
                        <a:t>Microsoft</a:t>
                      </a:r>
                      <a:r>
                        <a:rPr lang="en-US" baseline="0" dirty="0" smtClean="0"/>
                        <a:t> Test, </a:t>
                      </a:r>
                      <a:r>
                        <a:rPr lang="en-US" baseline="0" dirty="0" err="1" smtClean="0"/>
                        <a:t>Nunit</a:t>
                      </a:r>
                      <a:endParaRPr lang="ru-RU" dirty="0"/>
                    </a:p>
                  </a:txBody>
                  <a:tcPr/>
                </a:tc>
                <a:extLst>
                  <a:ext uri="{0D108BD9-81ED-4DB2-BD59-A6C34878D82A}">
                    <a16:rowId xmlns:a16="http://schemas.microsoft.com/office/drawing/2014/main" val="10003"/>
                  </a:ext>
                </a:extLst>
              </a:tr>
              <a:tr h="370840">
                <a:tc>
                  <a:txBody>
                    <a:bodyPr/>
                    <a:lstStyle/>
                    <a:p>
                      <a:r>
                        <a:rPr lang="en-US" dirty="0" smtClean="0"/>
                        <a:t>Python</a:t>
                      </a:r>
                      <a:endParaRPr lang="ru-RU" dirty="0"/>
                    </a:p>
                  </a:txBody>
                  <a:tcPr/>
                </a:tc>
                <a:tc>
                  <a:txBody>
                    <a:bodyPr/>
                    <a:lstStyle/>
                    <a:p>
                      <a:r>
                        <a:rPr lang="en-US" dirty="0" err="1" smtClean="0"/>
                        <a:t>Unittesting</a:t>
                      </a:r>
                      <a:r>
                        <a:rPr lang="en-US" dirty="0" smtClean="0"/>
                        <a:t>, </a:t>
                      </a:r>
                      <a:r>
                        <a:rPr lang="en-US" dirty="0" err="1" smtClean="0"/>
                        <a:t>Doctest</a:t>
                      </a:r>
                      <a:endParaRPr lang="ru-RU" dirty="0"/>
                    </a:p>
                  </a:txBody>
                  <a:tcPr/>
                </a:tc>
                <a:extLst>
                  <a:ext uri="{0D108BD9-81ED-4DB2-BD59-A6C34878D82A}">
                    <a16:rowId xmlns:a16="http://schemas.microsoft.com/office/drawing/2014/main" val="10004"/>
                  </a:ext>
                </a:extLst>
              </a:tr>
              <a:tr h="370840">
                <a:tc>
                  <a:txBody>
                    <a:bodyPr/>
                    <a:lstStyle/>
                    <a:p>
                      <a:r>
                        <a:rPr lang="en-US" dirty="0" smtClean="0"/>
                        <a:t>JavaScript</a:t>
                      </a:r>
                      <a:endParaRPr lang="ru-RU" dirty="0"/>
                    </a:p>
                  </a:txBody>
                  <a:tcPr/>
                </a:tc>
                <a:tc>
                  <a:txBody>
                    <a:bodyPr/>
                    <a:lstStyle/>
                    <a:p>
                      <a:r>
                        <a:rPr lang="en-US" dirty="0" smtClean="0"/>
                        <a:t>Under node.js: Unit.js,</a:t>
                      </a:r>
                      <a:r>
                        <a:rPr lang="en-US" baseline="0" dirty="0" smtClean="0"/>
                        <a:t> Mocha ; YUI Test</a:t>
                      </a:r>
                      <a:endParaRPr lang="ru-RU" dirty="0"/>
                    </a:p>
                  </a:txBody>
                  <a:tcPr/>
                </a:tc>
                <a:extLst>
                  <a:ext uri="{0D108BD9-81ED-4DB2-BD59-A6C34878D82A}">
                    <a16:rowId xmlns:a16="http://schemas.microsoft.com/office/drawing/2014/main" val="10005"/>
                  </a:ext>
                </a:extLst>
              </a:tr>
              <a:tr h="370840">
                <a:tc>
                  <a:txBody>
                    <a:bodyPr/>
                    <a:lstStyle/>
                    <a:p>
                      <a:endParaRPr lang="ru-RU" dirty="0"/>
                    </a:p>
                  </a:txBody>
                  <a:tcPr/>
                </a:tc>
                <a:tc>
                  <a:txBody>
                    <a:bodyPr/>
                    <a:lstStyle/>
                    <a:p>
                      <a:endParaRPr lang="ru-RU"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7059312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a:t>
            </a:r>
            <a:br>
              <a:rPr lang="en-US" dirty="0" smtClean="0"/>
            </a:br>
            <a:r>
              <a:rPr lang="en-US" dirty="0" smtClean="0">
                <a:solidFill>
                  <a:schemeClr val="tx1"/>
                </a:solidFill>
              </a:rPr>
              <a:t>Unit test Framework – Introduction</a:t>
            </a:r>
            <a:endParaRPr lang="en-US" dirty="0">
              <a:solidFill>
                <a:schemeClr val="tx1"/>
              </a:solidFill>
            </a:endParaRPr>
          </a:p>
        </p:txBody>
      </p:sp>
      <p:sp>
        <p:nvSpPr>
          <p:cNvPr id="3" name="Content Placeholder 2"/>
          <p:cNvSpPr>
            <a:spLocks noGrp="1"/>
          </p:cNvSpPr>
          <p:nvPr>
            <p:ph sz="quarter" idx="11"/>
          </p:nvPr>
        </p:nvSpPr>
        <p:spPr>
          <a:xfrm>
            <a:off x="291336" y="882864"/>
            <a:ext cx="8593931" cy="3756422"/>
          </a:xfrm>
        </p:spPr>
        <p:txBody>
          <a:bodyPr>
            <a:normAutofit/>
          </a:bodyPr>
          <a:lstStyle/>
          <a:p>
            <a:r>
              <a:rPr lang="en-US" dirty="0" smtClean="0"/>
              <a:t>The unit test structure:</a:t>
            </a:r>
          </a:p>
          <a:p>
            <a:endParaRPr lang="en-US" dirty="0" smtClean="0"/>
          </a:p>
        </p:txBody>
      </p:sp>
      <p:sp>
        <p:nvSpPr>
          <p:cNvPr id="4" name="Rectangle 3"/>
          <p:cNvSpPr/>
          <p:nvPr/>
        </p:nvSpPr>
        <p:spPr>
          <a:xfrm>
            <a:off x="2743200" y="1471961"/>
            <a:ext cx="2646556" cy="3300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Test Fixture</a:t>
            </a:r>
          </a:p>
          <a:p>
            <a:pPr algn="ctr"/>
            <a:endParaRPr lang="en-US" dirty="0">
              <a:ln>
                <a:noFill/>
              </a:ln>
            </a:endParaRPr>
          </a:p>
          <a:p>
            <a:pPr algn="ctr"/>
            <a:endParaRPr lang="en-US" dirty="0" smtClean="0"/>
          </a:p>
          <a:p>
            <a:pPr algn="ctr"/>
            <a:endParaRPr lang="en-US" dirty="0">
              <a:ln>
                <a:noFill/>
              </a:ln>
            </a:endParaRPr>
          </a:p>
          <a:p>
            <a:pPr algn="ctr"/>
            <a:endParaRPr lang="en-US" dirty="0" smtClean="0"/>
          </a:p>
          <a:p>
            <a:pPr algn="ctr"/>
            <a:endParaRPr lang="en-US" dirty="0">
              <a:ln>
                <a:noFill/>
              </a:ln>
            </a:endParaRPr>
          </a:p>
          <a:p>
            <a:pPr algn="ctr"/>
            <a:endParaRPr lang="en-US" dirty="0" smtClean="0"/>
          </a:p>
          <a:p>
            <a:pPr algn="ctr"/>
            <a:endParaRPr lang="en-US" dirty="0">
              <a:ln>
                <a:noFill/>
              </a:ln>
            </a:endParaRPr>
          </a:p>
          <a:p>
            <a:pPr algn="ctr"/>
            <a:endParaRPr lang="en-US" dirty="0" smtClean="0"/>
          </a:p>
          <a:p>
            <a:pPr algn="ctr"/>
            <a:endParaRPr lang="en-US" dirty="0">
              <a:ln>
                <a:noFill/>
              </a:ln>
            </a:endParaRPr>
          </a:p>
          <a:p>
            <a:pPr algn="ctr"/>
            <a:endParaRPr lang="en-US" dirty="0"/>
          </a:p>
          <a:p>
            <a:pPr algn="ctr"/>
            <a:endParaRPr lang="en-US" dirty="0" smtClean="0">
              <a:ln>
                <a:noFill/>
              </a:ln>
            </a:endParaRPr>
          </a:p>
          <a:p>
            <a:r>
              <a:rPr lang="en-US" dirty="0" smtClean="0"/>
              <a:t>                       ***</a:t>
            </a:r>
            <a:endParaRPr lang="en-US" dirty="0">
              <a:ln>
                <a:noFill/>
              </a:ln>
            </a:endParaRPr>
          </a:p>
          <a:p>
            <a:pPr algn="ctr"/>
            <a:endParaRPr lang="en-US" dirty="0" smtClean="0"/>
          </a:p>
          <a:p>
            <a:endParaRPr lang="ru-RU" dirty="0">
              <a:ln>
                <a:noFill/>
              </a:ln>
            </a:endParaRPr>
          </a:p>
        </p:txBody>
      </p:sp>
      <p:sp>
        <p:nvSpPr>
          <p:cNvPr id="6" name="Rectangle 5"/>
          <p:cNvSpPr/>
          <p:nvPr/>
        </p:nvSpPr>
        <p:spPr>
          <a:xfrm>
            <a:off x="2943921" y="1984918"/>
            <a:ext cx="2274849" cy="3271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ln>
                  <a:noFill/>
                </a:ln>
              </a:rPr>
              <a:t>Setup Fixture method</a:t>
            </a:r>
            <a:endParaRPr lang="ru-RU" dirty="0">
              <a:ln>
                <a:noFill/>
              </a:ln>
            </a:endParaRPr>
          </a:p>
        </p:txBody>
      </p:sp>
      <p:sp>
        <p:nvSpPr>
          <p:cNvPr id="8" name="Rectangle 7"/>
          <p:cNvSpPr/>
          <p:nvPr/>
        </p:nvSpPr>
        <p:spPr>
          <a:xfrm>
            <a:off x="2943920" y="2356625"/>
            <a:ext cx="2274849" cy="3271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smtClean="0">
                <a:ln>
                  <a:noFill/>
                </a:ln>
              </a:rPr>
              <a:t>TearDown</a:t>
            </a:r>
            <a:r>
              <a:rPr lang="en-US" dirty="0" smtClean="0">
                <a:ln>
                  <a:noFill/>
                </a:ln>
              </a:rPr>
              <a:t> Fixture method</a:t>
            </a:r>
            <a:endParaRPr lang="ru-RU" dirty="0">
              <a:ln>
                <a:noFill/>
              </a:ln>
            </a:endParaRPr>
          </a:p>
        </p:txBody>
      </p:sp>
      <p:sp>
        <p:nvSpPr>
          <p:cNvPr id="9" name="Rectangle 8"/>
          <p:cNvSpPr/>
          <p:nvPr/>
        </p:nvSpPr>
        <p:spPr>
          <a:xfrm>
            <a:off x="2943919" y="2795239"/>
            <a:ext cx="2274849" cy="32710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n>
                  <a:noFill/>
                </a:ln>
              </a:rPr>
              <a:t>Setup test method</a:t>
            </a:r>
            <a:endParaRPr lang="ru-RU" dirty="0">
              <a:ln>
                <a:noFill/>
              </a:ln>
            </a:endParaRPr>
          </a:p>
        </p:txBody>
      </p:sp>
      <p:sp>
        <p:nvSpPr>
          <p:cNvPr id="10" name="Rectangle 9"/>
          <p:cNvSpPr/>
          <p:nvPr/>
        </p:nvSpPr>
        <p:spPr>
          <a:xfrm>
            <a:off x="2943921" y="3166946"/>
            <a:ext cx="2274849" cy="32710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ln>
                  <a:noFill/>
                </a:ln>
              </a:rPr>
              <a:t>TearDown</a:t>
            </a:r>
            <a:r>
              <a:rPr lang="en-US" dirty="0" smtClean="0">
                <a:ln>
                  <a:noFill/>
                </a:ln>
              </a:rPr>
              <a:t> test method</a:t>
            </a:r>
            <a:endParaRPr lang="ru-RU" dirty="0">
              <a:ln>
                <a:noFill/>
              </a:ln>
            </a:endParaRPr>
          </a:p>
        </p:txBody>
      </p:sp>
      <p:sp>
        <p:nvSpPr>
          <p:cNvPr id="11" name="Rectangle 10"/>
          <p:cNvSpPr/>
          <p:nvPr/>
        </p:nvSpPr>
        <p:spPr>
          <a:xfrm>
            <a:off x="2943918" y="3657600"/>
            <a:ext cx="2274849" cy="32710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ln>
                  <a:noFill/>
                </a:ln>
              </a:rPr>
              <a:t>test1 method</a:t>
            </a:r>
            <a:endParaRPr lang="ru-RU" dirty="0">
              <a:ln>
                <a:noFill/>
              </a:ln>
            </a:endParaRPr>
          </a:p>
        </p:txBody>
      </p:sp>
      <p:sp>
        <p:nvSpPr>
          <p:cNvPr id="12" name="Rectangle 11"/>
          <p:cNvSpPr/>
          <p:nvPr/>
        </p:nvSpPr>
        <p:spPr>
          <a:xfrm>
            <a:off x="2943921" y="4312184"/>
            <a:ext cx="2274849" cy="32710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ln>
                  <a:noFill/>
                </a:ln>
              </a:rPr>
              <a:t>test2 method</a:t>
            </a:r>
            <a:endParaRPr lang="ru-RU" dirty="0">
              <a:ln>
                <a:noFill/>
              </a:ln>
            </a:endParaRPr>
          </a:p>
        </p:txBody>
      </p:sp>
      <p:sp>
        <p:nvSpPr>
          <p:cNvPr id="13" name="Rounded Rectangular Callout 12"/>
          <p:cNvSpPr/>
          <p:nvPr/>
        </p:nvSpPr>
        <p:spPr>
          <a:xfrm>
            <a:off x="200722" y="1427356"/>
            <a:ext cx="1382751" cy="721113"/>
          </a:xfrm>
          <a:prstGeom prst="wedgeRoundRectCallout">
            <a:avLst>
              <a:gd name="adj1" fmla="val 159275"/>
              <a:gd name="adj2" fmla="val 48067"/>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Called before all tests from the </a:t>
            </a:r>
            <a:r>
              <a:rPr lang="en-US" dirty="0" smtClean="0"/>
              <a:t>fixture</a:t>
            </a:r>
            <a:endParaRPr lang="ru-RU" dirty="0">
              <a:ln>
                <a:noFill/>
              </a:ln>
            </a:endParaRPr>
          </a:p>
        </p:txBody>
      </p:sp>
      <p:sp>
        <p:nvSpPr>
          <p:cNvPr id="14" name="Rounded Rectangular Callout 13"/>
          <p:cNvSpPr/>
          <p:nvPr/>
        </p:nvSpPr>
        <p:spPr>
          <a:xfrm>
            <a:off x="200721" y="2237677"/>
            <a:ext cx="1382751" cy="721113"/>
          </a:xfrm>
          <a:prstGeom prst="wedgeRoundRectCallout">
            <a:avLst>
              <a:gd name="adj1" fmla="val 158737"/>
              <a:gd name="adj2" fmla="val -9665"/>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Called after all tests from the </a:t>
            </a:r>
            <a:r>
              <a:rPr lang="en-US" dirty="0" smtClean="0"/>
              <a:t>fixture</a:t>
            </a:r>
            <a:endParaRPr lang="ru-RU" dirty="0">
              <a:ln>
                <a:noFill/>
              </a:ln>
            </a:endParaRPr>
          </a:p>
        </p:txBody>
      </p:sp>
      <p:sp>
        <p:nvSpPr>
          <p:cNvPr id="15" name="Rounded Rectangular Callout 14"/>
          <p:cNvSpPr/>
          <p:nvPr/>
        </p:nvSpPr>
        <p:spPr>
          <a:xfrm>
            <a:off x="6304156" y="1427354"/>
            <a:ext cx="1382751" cy="721113"/>
          </a:xfrm>
          <a:prstGeom prst="wedgeRoundRectCallout">
            <a:avLst>
              <a:gd name="adj1" fmla="val -134811"/>
              <a:gd name="adj2" fmla="val 163531"/>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Called before each test</a:t>
            </a:r>
            <a:endParaRPr lang="ru-RU" dirty="0">
              <a:ln>
                <a:noFill/>
              </a:ln>
            </a:endParaRPr>
          </a:p>
        </p:txBody>
      </p:sp>
      <p:sp>
        <p:nvSpPr>
          <p:cNvPr id="16" name="Rounded Rectangular Callout 15"/>
          <p:cNvSpPr/>
          <p:nvPr/>
        </p:nvSpPr>
        <p:spPr>
          <a:xfrm>
            <a:off x="6430536" y="3665034"/>
            <a:ext cx="1382751" cy="721113"/>
          </a:xfrm>
          <a:prstGeom prst="wedgeRoundRectCallout">
            <a:avLst>
              <a:gd name="adj1" fmla="val -151478"/>
              <a:gd name="adj2" fmla="val -17912"/>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ln>
                  <a:noFill/>
                </a:ln>
              </a:rPr>
              <a:t>Unit test method</a:t>
            </a:r>
            <a:endParaRPr lang="ru-RU" dirty="0">
              <a:ln>
                <a:noFill/>
              </a:ln>
            </a:endParaRPr>
          </a:p>
        </p:txBody>
      </p:sp>
      <p:sp>
        <p:nvSpPr>
          <p:cNvPr id="17" name="Rounded Rectangular Callout 16"/>
          <p:cNvSpPr/>
          <p:nvPr/>
        </p:nvSpPr>
        <p:spPr>
          <a:xfrm>
            <a:off x="6527180" y="2356625"/>
            <a:ext cx="1382751" cy="721113"/>
          </a:xfrm>
          <a:prstGeom prst="wedgeRoundRectCallout">
            <a:avLst>
              <a:gd name="adj1" fmla="val -150940"/>
              <a:gd name="adj2" fmla="val 82088"/>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Called after each test</a:t>
            </a:r>
            <a:endParaRPr lang="ru-RU" dirty="0">
              <a:ln>
                <a:noFill/>
              </a:ln>
            </a:endParaRPr>
          </a:p>
        </p:txBody>
      </p:sp>
    </p:spTree>
    <p:extLst>
      <p:ext uri="{BB962C8B-B14F-4D97-AF65-F5344CB8AC3E}">
        <p14:creationId xmlns:p14="http://schemas.microsoft.com/office/powerpoint/2010/main" val="82007627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a:t>
            </a:r>
            <a:br>
              <a:rPr lang="en-US" dirty="0" smtClean="0"/>
            </a:br>
            <a:r>
              <a:rPr lang="en-US" dirty="0" smtClean="0">
                <a:solidFill>
                  <a:schemeClr val="tx1"/>
                </a:solidFill>
              </a:rPr>
              <a:t>Unit test Framework – Introduction</a:t>
            </a:r>
            <a:endParaRPr lang="en-US" dirty="0">
              <a:solidFill>
                <a:schemeClr val="tx1"/>
              </a:solidFill>
            </a:endParaRPr>
          </a:p>
        </p:txBody>
      </p:sp>
      <p:sp>
        <p:nvSpPr>
          <p:cNvPr id="3" name="Content Placeholder 2"/>
          <p:cNvSpPr>
            <a:spLocks noGrp="1"/>
          </p:cNvSpPr>
          <p:nvPr>
            <p:ph sz="quarter" idx="11"/>
          </p:nvPr>
        </p:nvSpPr>
        <p:spPr>
          <a:xfrm>
            <a:off x="291336" y="882864"/>
            <a:ext cx="8593931" cy="3756422"/>
          </a:xfrm>
        </p:spPr>
        <p:txBody>
          <a:bodyPr>
            <a:normAutofit/>
          </a:bodyPr>
          <a:lstStyle/>
          <a:p>
            <a:r>
              <a:rPr lang="en-US" dirty="0" smtClean="0"/>
              <a:t>The unit test method structure</a:t>
            </a:r>
          </a:p>
          <a:p>
            <a:endParaRPr lang="en-US" dirty="0" smtClean="0"/>
          </a:p>
        </p:txBody>
      </p:sp>
      <p:sp>
        <p:nvSpPr>
          <p:cNvPr id="5" name="Rounded Rectangle 4"/>
          <p:cNvSpPr/>
          <p:nvPr/>
        </p:nvSpPr>
        <p:spPr>
          <a:xfrm>
            <a:off x="1442224" y="1419921"/>
            <a:ext cx="5835805" cy="104078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noFill/>
                </a:ln>
              </a:rPr>
              <a:t>Arrange</a:t>
            </a:r>
            <a:endParaRPr lang="ru-RU" dirty="0">
              <a:ln>
                <a:noFill/>
              </a:ln>
            </a:endParaRPr>
          </a:p>
        </p:txBody>
      </p:sp>
      <p:sp>
        <p:nvSpPr>
          <p:cNvPr id="18" name="Rounded Rectangle 17"/>
          <p:cNvSpPr/>
          <p:nvPr/>
        </p:nvSpPr>
        <p:spPr>
          <a:xfrm>
            <a:off x="1442224" y="2624253"/>
            <a:ext cx="5835805" cy="104078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noFill/>
                </a:ln>
              </a:rPr>
              <a:t>Act</a:t>
            </a:r>
            <a:endParaRPr lang="ru-RU" dirty="0">
              <a:ln>
                <a:noFill/>
              </a:ln>
            </a:endParaRPr>
          </a:p>
        </p:txBody>
      </p:sp>
      <p:sp>
        <p:nvSpPr>
          <p:cNvPr id="19" name="Rounded Rectangle 18"/>
          <p:cNvSpPr/>
          <p:nvPr/>
        </p:nvSpPr>
        <p:spPr>
          <a:xfrm>
            <a:off x="1442223" y="3836019"/>
            <a:ext cx="5835805" cy="104078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noFill/>
                </a:ln>
              </a:rPr>
              <a:t>Assert</a:t>
            </a:r>
            <a:endParaRPr lang="ru-RU" dirty="0">
              <a:ln>
                <a:noFill/>
              </a:ln>
            </a:endParaRPr>
          </a:p>
        </p:txBody>
      </p:sp>
    </p:spTree>
    <p:extLst>
      <p:ext uri="{BB962C8B-B14F-4D97-AF65-F5344CB8AC3E}">
        <p14:creationId xmlns:p14="http://schemas.microsoft.com/office/powerpoint/2010/main" val="340992951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a:t>
            </a:r>
            <a:br>
              <a:rPr lang="en-US" dirty="0" smtClean="0"/>
            </a:br>
            <a:r>
              <a:rPr lang="en-US" dirty="0" smtClean="0">
                <a:solidFill>
                  <a:schemeClr val="tx1"/>
                </a:solidFill>
              </a:rPr>
              <a:t>Unit test Framework – Introduction</a:t>
            </a:r>
            <a:endParaRPr lang="en-US" dirty="0">
              <a:solidFill>
                <a:schemeClr val="tx1"/>
              </a:solidFill>
            </a:endParaRPr>
          </a:p>
        </p:txBody>
      </p:sp>
      <p:sp>
        <p:nvSpPr>
          <p:cNvPr id="3" name="Content Placeholder 2"/>
          <p:cNvSpPr>
            <a:spLocks noGrp="1"/>
          </p:cNvSpPr>
          <p:nvPr>
            <p:ph sz="quarter" idx="11"/>
          </p:nvPr>
        </p:nvSpPr>
        <p:spPr>
          <a:xfrm>
            <a:off x="286918" y="882864"/>
            <a:ext cx="8598350" cy="565926"/>
          </a:xfrm>
        </p:spPr>
        <p:txBody>
          <a:bodyPr>
            <a:normAutofit/>
          </a:bodyPr>
          <a:lstStyle/>
          <a:p>
            <a:r>
              <a:rPr lang="en-US" dirty="0" smtClean="0"/>
              <a:t>Unit test sample:</a:t>
            </a:r>
          </a:p>
          <a:p>
            <a:endParaRPr lang="en-US" dirty="0" smtClean="0"/>
          </a:p>
          <a:p>
            <a:endParaRPr lang="en-US" dirty="0" smtClean="0"/>
          </a:p>
        </p:txBody>
      </p:sp>
      <p:sp>
        <p:nvSpPr>
          <p:cNvPr id="5" name="Прямоугольник 4"/>
          <p:cNvSpPr/>
          <p:nvPr/>
        </p:nvSpPr>
        <p:spPr>
          <a:xfrm>
            <a:off x="288827" y="1661608"/>
            <a:ext cx="2705664" cy="2800767"/>
          </a:xfrm>
          <a:prstGeom prst="rect">
            <a:avLst/>
          </a:prstGeom>
        </p:spPr>
        <p:txBody>
          <a:bodyPr wrap="square">
            <a:spAutoFit/>
          </a:bodyPr>
          <a:lstStyle/>
          <a:p>
            <a:r>
              <a:rPr lang="en-US" sz="1100" b="1" dirty="0" smtClean="0">
                <a:solidFill>
                  <a:srgbClr val="7F0055"/>
                </a:solidFill>
                <a:latin typeface="Consolas"/>
              </a:rPr>
              <a:t>public</a:t>
            </a:r>
            <a:r>
              <a:rPr lang="en-US" sz="1100" b="1" dirty="0" smtClean="0">
                <a:solidFill>
                  <a:srgbClr val="000000"/>
                </a:solidFill>
                <a:latin typeface="Consolas"/>
              </a:rPr>
              <a:t> </a:t>
            </a:r>
            <a:r>
              <a:rPr lang="en-US" sz="1100" b="1" dirty="0">
                <a:solidFill>
                  <a:srgbClr val="7F0055"/>
                </a:solidFill>
                <a:latin typeface="Consolas"/>
              </a:rPr>
              <a:t>class</a:t>
            </a:r>
            <a:r>
              <a:rPr lang="en-US" sz="1100" b="1" dirty="0">
                <a:solidFill>
                  <a:srgbClr val="000000"/>
                </a:solidFill>
                <a:latin typeface="Consolas"/>
              </a:rPr>
              <a:t> </a:t>
            </a:r>
            <a:r>
              <a:rPr lang="en-US" sz="1100" b="1" dirty="0" err="1">
                <a:solidFill>
                  <a:srgbClr val="000000"/>
                </a:solidFill>
                <a:latin typeface="Consolas"/>
              </a:rPr>
              <a:t>FirstTest</a:t>
            </a:r>
            <a:r>
              <a:rPr lang="en-US" sz="1100" b="1" dirty="0">
                <a:solidFill>
                  <a:srgbClr val="000000"/>
                </a:solidFill>
                <a:latin typeface="Consolas"/>
              </a:rPr>
              <a:t> {</a:t>
            </a:r>
          </a:p>
          <a:p>
            <a:endParaRPr lang="ru-RU" sz="1100" dirty="0">
              <a:latin typeface="Consolas"/>
            </a:endParaRPr>
          </a:p>
          <a:p>
            <a:r>
              <a:rPr lang="en-US" sz="1100" dirty="0">
                <a:solidFill>
                  <a:srgbClr val="646464"/>
                </a:solidFill>
                <a:latin typeface="Consolas"/>
              </a:rPr>
              <a:t>@Test</a:t>
            </a:r>
          </a:p>
          <a:p>
            <a:r>
              <a:rPr lang="en-US" sz="1100" b="1" dirty="0">
                <a:solidFill>
                  <a:srgbClr val="7F0055"/>
                </a:solidFill>
                <a:latin typeface="Consolas"/>
              </a:rPr>
              <a:t>public</a:t>
            </a:r>
            <a:r>
              <a:rPr lang="en-US" sz="1100" b="1" dirty="0">
                <a:solidFill>
                  <a:srgbClr val="000000"/>
                </a:solidFill>
                <a:latin typeface="Consolas"/>
              </a:rPr>
              <a:t> </a:t>
            </a:r>
            <a:r>
              <a:rPr lang="en-US" sz="1100" b="1" dirty="0">
                <a:solidFill>
                  <a:srgbClr val="7F0055"/>
                </a:solidFill>
                <a:latin typeface="Consolas"/>
              </a:rPr>
              <a:t>void</a:t>
            </a:r>
            <a:r>
              <a:rPr lang="en-US" sz="1100" b="1" dirty="0">
                <a:solidFill>
                  <a:srgbClr val="000000"/>
                </a:solidFill>
                <a:latin typeface="Consolas"/>
              </a:rPr>
              <a:t> Add1to2ShouldBe3() {</a:t>
            </a:r>
          </a:p>
          <a:p>
            <a:r>
              <a:rPr lang="en-US" sz="1100" dirty="0">
                <a:solidFill>
                  <a:srgbClr val="3F7F5F"/>
                </a:solidFill>
                <a:latin typeface="Consolas"/>
              </a:rPr>
              <a:t>//Arrange</a:t>
            </a:r>
          </a:p>
          <a:p>
            <a:r>
              <a:rPr lang="en-US" sz="1100" dirty="0" err="1">
                <a:solidFill>
                  <a:srgbClr val="000000"/>
                </a:solidFill>
                <a:latin typeface="Consolas"/>
              </a:rPr>
              <a:t>Alu</a:t>
            </a:r>
            <a:r>
              <a:rPr lang="en-US" sz="1100" dirty="0">
                <a:solidFill>
                  <a:srgbClr val="000000"/>
                </a:solidFill>
                <a:latin typeface="Consolas"/>
              </a:rPr>
              <a:t> </a:t>
            </a:r>
            <a:r>
              <a:rPr lang="en-US" sz="1100" dirty="0" err="1">
                <a:solidFill>
                  <a:srgbClr val="6A3E3E"/>
                </a:solidFill>
                <a:latin typeface="Consolas"/>
              </a:rPr>
              <a:t>alu</a:t>
            </a:r>
            <a:r>
              <a:rPr lang="en-US" sz="1100" dirty="0">
                <a:solidFill>
                  <a:srgbClr val="000000"/>
                </a:solidFill>
                <a:latin typeface="Consolas"/>
              </a:rPr>
              <a:t> = </a:t>
            </a:r>
            <a:r>
              <a:rPr lang="en-US" sz="1100" b="1" dirty="0">
                <a:solidFill>
                  <a:srgbClr val="7F0055"/>
                </a:solidFill>
                <a:latin typeface="Consolas"/>
              </a:rPr>
              <a:t>new</a:t>
            </a:r>
            <a:r>
              <a:rPr lang="en-US" sz="1100" b="1" dirty="0">
                <a:solidFill>
                  <a:srgbClr val="000000"/>
                </a:solidFill>
                <a:latin typeface="Consolas"/>
              </a:rPr>
              <a:t> </a:t>
            </a:r>
            <a:r>
              <a:rPr lang="en-US" sz="1100" b="1" dirty="0" err="1">
                <a:solidFill>
                  <a:srgbClr val="000000"/>
                </a:solidFill>
                <a:latin typeface="Consolas"/>
              </a:rPr>
              <a:t>Alu</a:t>
            </a:r>
            <a:r>
              <a:rPr lang="en-US" sz="1100" b="1" dirty="0">
                <a:solidFill>
                  <a:srgbClr val="000000"/>
                </a:solidFill>
                <a:latin typeface="Consolas"/>
              </a:rPr>
              <a:t>();</a:t>
            </a:r>
          </a:p>
          <a:p>
            <a:r>
              <a:rPr lang="en-US" sz="1100" b="1" dirty="0" err="1">
                <a:solidFill>
                  <a:srgbClr val="7F0055"/>
                </a:solidFill>
                <a:latin typeface="Consolas"/>
              </a:rPr>
              <a:t>int</a:t>
            </a:r>
            <a:r>
              <a:rPr lang="en-US" sz="1100" b="1" dirty="0">
                <a:solidFill>
                  <a:srgbClr val="000000"/>
                </a:solidFill>
                <a:latin typeface="Consolas"/>
              </a:rPr>
              <a:t> </a:t>
            </a:r>
            <a:r>
              <a:rPr lang="en-US" sz="1100" b="1" dirty="0">
                <a:solidFill>
                  <a:srgbClr val="6A3E3E"/>
                </a:solidFill>
                <a:latin typeface="Consolas"/>
              </a:rPr>
              <a:t>a</a:t>
            </a:r>
            <a:r>
              <a:rPr lang="en-US" sz="1100" b="1" dirty="0">
                <a:solidFill>
                  <a:srgbClr val="000000"/>
                </a:solidFill>
                <a:latin typeface="Consolas"/>
              </a:rPr>
              <a:t> = 1;</a:t>
            </a:r>
          </a:p>
          <a:p>
            <a:r>
              <a:rPr lang="en-US" sz="1100" b="1" dirty="0" err="1">
                <a:solidFill>
                  <a:srgbClr val="7F0055"/>
                </a:solidFill>
                <a:latin typeface="Consolas"/>
              </a:rPr>
              <a:t>int</a:t>
            </a:r>
            <a:r>
              <a:rPr lang="en-US" sz="1100" b="1" dirty="0">
                <a:solidFill>
                  <a:srgbClr val="000000"/>
                </a:solidFill>
                <a:latin typeface="Consolas"/>
              </a:rPr>
              <a:t> </a:t>
            </a:r>
            <a:r>
              <a:rPr lang="en-US" sz="1100" b="1" dirty="0">
                <a:solidFill>
                  <a:srgbClr val="6A3E3E"/>
                </a:solidFill>
                <a:latin typeface="Consolas"/>
              </a:rPr>
              <a:t>b</a:t>
            </a:r>
            <a:r>
              <a:rPr lang="en-US" sz="1100" b="1" dirty="0">
                <a:solidFill>
                  <a:srgbClr val="000000"/>
                </a:solidFill>
                <a:latin typeface="Consolas"/>
              </a:rPr>
              <a:t> = 2;</a:t>
            </a:r>
          </a:p>
          <a:p>
            <a:r>
              <a:rPr lang="en-US" sz="1100" b="1" dirty="0" err="1">
                <a:solidFill>
                  <a:srgbClr val="7F0055"/>
                </a:solidFill>
                <a:latin typeface="Consolas"/>
              </a:rPr>
              <a:t>int</a:t>
            </a:r>
            <a:r>
              <a:rPr lang="en-US" sz="1100" b="1" dirty="0">
                <a:solidFill>
                  <a:srgbClr val="000000"/>
                </a:solidFill>
                <a:latin typeface="Consolas"/>
              </a:rPr>
              <a:t> </a:t>
            </a:r>
            <a:r>
              <a:rPr lang="en-US" sz="1100" b="1" dirty="0">
                <a:solidFill>
                  <a:srgbClr val="6A3E3E"/>
                </a:solidFill>
                <a:latin typeface="Consolas"/>
              </a:rPr>
              <a:t>expected</a:t>
            </a:r>
            <a:r>
              <a:rPr lang="en-US" sz="1100" b="1" dirty="0">
                <a:solidFill>
                  <a:srgbClr val="000000"/>
                </a:solidFill>
                <a:latin typeface="Consolas"/>
              </a:rPr>
              <a:t> = 3;</a:t>
            </a:r>
          </a:p>
          <a:p>
            <a:endParaRPr lang="ru-RU" sz="1100" dirty="0">
              <a:latin typeface="Consolas"/>
            </a:endParaRPr>
          </a:p>
          <a:p>
            <a:r>
              <a:rPr lang="en-US" sz="1100" dirty="0">
                <a:solidFill>
                  <a:srgbClr val="3F7F5F"/>
                </a:solidFill>
                <a:latin typeface="Consolas"/>
              </a:rPr>
              <a:t>//Act</a:t>
            </a:r>
          </a:p>
          <a:p>
            <a:r>
              <a:rPr lang="en-US" sz="1100" b="1" dirty="0" err="1">
                <a:solidFill>
                  <a:srgbClr val="7F0055"/>
                </a:solidFill>
                <a:latin typeface="Consolas"/>
              </a:rPr>
              <a:t>int</a:t>
            </a:r>
            <a:r>
              <a:rPr lang="en-US" sz="1100" b="1" dirty="0">
                <a:solidFill>
                  <a:srgbClr val="000000"/>
                </a:solidFill>
                <a:latin typeface="Consolas"/>
              </a:rPr>
              <a:t> </a:t>
            </a:r>
            <a:r>
              <a:rPr lang="en-US" sz="1100" b="1" dirty="0">
                <a:solidFill>
                  <a:srgbClr val="6A3E3E"/>
                </a:solidFill>
                <a:latin typeface="Consolas"/>
              </a:rPr>
              <a:t>actual</a:t>
            </a:r>
            <a:r>
              <a:rPr lang="en-US" sz="1100" b="1" dirty="0">
                <a:solidFill>
                  <a:srgbClr val="000000"/>
                </a:solidFill>
                <a:latin typeface="Consolas"/>
              </a:rPr>
              <a:t> = </a:t>
            </a:r>
            <a:r>
              <a:rPr lang="en-US" sz="1100" b="1" dirty="0" err="1">
                <a:solidFill>
                  <a:srgbClr val="6A3E3E"/>
                </a:solidFill>
                <a:latin typeface="Consolas"/>
              </a:rPr>
              <a:t>alu</a:t>
            </a:r>
            <a:r>
              <a:rPr lang="en-US" sz="1100" b="1" dirty="0" err="1">
                <a:solidFill>
                  <a:srgbClr val="000000"/>
                </a:solidFill>
                <a:latin typeface="Consolas"/>
              </a:rPr>
              <a:t>.add</a:t>
            </a:r>
            <a:r>
              <a:rPr lang="en-US" sz="1100" b="1" dirty="0">
                <a:solidFill>
                  <a:srgbClr val="000000"/>
                </a:solidFill>
                <a:latin typeface="Consolas"/>
              </a:rPr>
              <a:t>(</a:t>
            </a:r>
            <a:r>
              <a:rPr lang="en-US" sz="1100" b="1" dirty="0">
                <a:solidFill>
                  <a:srgbClr val="6A3E3E"/>
                </a:solidFill>
                <a:latin typeface="Consolas"/>
              </a:rPr>
              <a:t>a</a:t>
            </a:r>
            <a:r>
              <a:rPr lang="en-US" sz="1100" b="1" dirty="0">
                <a:solidFill>
                  <a:srgbClr val="000000"/>
                </a:solidFill>
                <a:latin typeface="Consolas"/>
              </a:rPr>
              <a:t>, </a:t>
            </a:r>
            <a:r>
              <a:rPr lang="en-US" sz="1100" b="1" dirty="0">
                <a:solidFill>
                  <a:srgbClr val="6A3E3E"/>
                </a:solidFill>
                <a:latin typeface="Consolas"/>
              </a:rPr>
              <a:t>b</a:t>
            </a:r>
            <a:r>
              <a:rPr lang="en-US" sz="1100" b="1" dirty="0">
                <a:solidFill>
                  <a:srgbClr val="000000"/>
                </a:solidFill>
                <a:latin typeface="Consolas"/>
              </a:rPr>
              <a:t>);</a:t>
            </a:r>
          </a:p>
          <a:p>
            <a:endParaRPr lang="ru-RU" sz="1100" dirty="0">
              <a:latin typeface="Consolas"/>
            </a:endParaRPr>
          </a:p>
          <a:p>
            <a:r>
              <a:rPr lang="en-US" sz="1100" dirty="0">
                <a:solidFill>
                  <a:srgbClr val="3F7F5F"/>
                </a:solidFill>
                <a:latin typeface="Consolas"/>
              </a:rPr>
              <a:t>//Assert</a:t>
            </a:r>
          </a:p>
          <a:p>
            <a:r>
              <a:rPr lang="en-US" sz="1100" i="1" dirty="0" err="1">
                <a:solidFill>
                  <a:srgbClr val="000000"/>
                </a:solidFill>
                <a:latin typeface="Consolas"/>
              </a:rPr>
              <a:t>assertEquals</a:t>
            </a:r>
            <a:r>
              <a:rPr lang="en-US" sz="1100" i="1" dirty="0">
                <a:solidFill>
                  <a:srgbClr val="000000"/>
                </a:solidFill>
                <a:latin typeface="Consolas"/>
              </a:rPr>
              <a:t>(</a:t>
            </a:r>
            <a:r>
              <a:rPr lang="en-US" sz="1100" i="1" dirty="0" err="1">
                <a:solidFill>
                  <a:srgbClr val="6A3E3E"/>
                </a:solidFill>
                <a:latin typeface="Consolas"/>
              </a:rPr>
              <a:t>expected</a:t>
            </a:r>
            <a:r>
              <a:rPr lang="en-US" sz="1100" i="1" dirty="0" err="1">
                <a:solidFill>
                  <a:srgbClr val="000000"/>
                </a:solidFill>
                <a:latin typeface="Consolas"/>
              </a:rPr>
              <a:t>,</a:t>
            </a:r>
            <a:r>
              <a:rPr lang="en-US" sz="1100" i="1" dirty="0" err="1">
                <a:solidFill>
                  <a:srgbClr val="6A3E3E"/>
                </a:solidFill>
                <a:latin typeface="Consolas"/>
              </a:rPr>
              <a:t>actual</a:t>
            </a:r>
            <a:r>
              <a:rPr lang="en-US" sz="1100" i="1" dirty="0">
                <a:solidFill>
                  <a:srgbClr val="000000"/>
                </a:solidFill>
                <a:latin typeface="Consolas"/>
              </a:rPr>
              <a:t>);</a:t>
            </a:r>
          </a:p>
          <a:p>
            <a:r>
              <a:rPr lang="ru-RU" sz="1100" dirty="0" smtClean="0">
                <a:solidFill>
                  <a:srgbClr val="000000"/>
                </a:solidFill>
                <a:latin typeface="Consolas"/>
              </a:rPr>
              <a:t>}</a:t>
            </a:r>
            <a:endParaRPr lang="ru-RU" sz="1100" dirty="0">
              <a:solidFill>
                <a:srgbClr val="000000"/>
              </a:solidFill>
              <a:latin typeface="Consolas"/>
            </a:endParaRPr>
          </a:p>
        </p:txBody>
      </p:sp>
      <p:sp>
        <p:nvSpPr>
          <p:cNvPr id="6" name="Прямоугольник 5"/>
          <p:cNvSpPr/>
          <p:nvPr/>
        </p:nvSpPr>
        <p:spPr>
          <a:xfrm>
            <a:off x="3669475" y="1069139"/>
            <a:ext cx="4132613" cy="3985706"/>
          </a:xfrm>
          <a:prstGeom prst="rect">
            <a:avLst/>
          </a:prstGeom>
        </p:spPr>
        <p:txBody>
          <a:bodyPr wrap="square">
            <a:spAutoFit/>
          </a:bodyPr>
          <a:lstStyle/>
          <a:p>
            <a:r>
              <a:rPr lang="en-US" sz="1100" dirty="0">
                <a:solidFill>
                  <a:srgbClr val="000000"/>
                </a:solidFill>
                <a:latin typeface="Consolas"/>
              </a:rPr>
              <a:t> </a:t>
            </a:r>
            <a:r>
              <a:rPr lang="en-US" sz="1100" dirty="0">
                <a:solidFill>
                  <a:srgbClr val="646464"/>
                </a:solidFill>
                <a:latin typeface="Consolas"/>
              </a:rPr>
              <a:t>@Test</a:t>
            </a:r>
          </a:p>
          <a:p>
            <a:r>
              <a:rPr lang="en-US" sz="1100" dirty="0">
                <a:solidFill>
                  <a:srgbClr val="000000"/>
                </a:solidFill>
                <a:latin typeface="Consolas"/>
              </a:rPr>
              <a:t>    </a:t>
            </a:r>
            <a:r>
              <a:rPr lang="en-US" sz="1100" b="1" dirty="0">
                <a:solidFill>
                  <a:srgbClr val="7F0055"/>
                </a:solidFill>
                <a:latin typeface="Consolas"/>
              </a:rPr>
              <a:t>public</a:t>
            </a:r>
            <a:r>
              <a:rPr lang="en-US" sz="1100" b="1" dirty="0">
                <a:solidFill>
                  <a:srgbClr val="000000"/>
                </a:solidFill>
                <a:latin typeface="Consolas"/>
              </a:rPr>
              <a:t> </a:t>
            </a:r>
            <a:r>
              <a:rPr lang="en-US" sz="1100" b="1" dirty="0">
                <a:solidFill>
                  <a:srgbClr val="7F0055"/>
                </a:solidFill>
                <a:latin typeface="Consolas"/>
              </a:rPr>
              <a:t>void</a:t>
            </a:r>
            <a:r>
              <a:rPr lang="en-US" sz="1100" b="1" dirty="0">
                <a:solidFill>
                  <a:srgbClr val="000000"/>
                </a:solidFill>
                <a:latin typeface="Consolas"/>
              </a:rPr>
              <a:t> Sub4and2ShouldBe2() {</a:t>
            </a:r>
          </a:p>
          <a:p>
            <a:r>
              <a:rPr lang="en-US" sz="1100" dirty="0">
                <a:solidFill>
                  <a:srgbClr val="000000"/>
                </a:solidFill>
                <a:latin typeface="Consolas"/>
              </a:rPr>
              <a:t>    </a:t>
            </a:r>
            <a:r>
              <a:rPr lang="en-US" sz="1100" dirty="0" smtClean="0">
                <a:solidFill>
                  <a:srgbClr val="3F7F5F"/>
                </a:solidFill>
                <a:latin typeface="Consolas"/>
              </a:rPr>
              <a:t>//</a:t>
            </a:r>
            <a:r>
              <a:rPr lang="en-US" sz="1100" dirty="0">
                <a:solidFill>
                  <a:srgbClr val="3F7F5F"/>
                </a:solidFill>
                <a:latin typeface="Consolas"/>
              </a:rPr>
              <a:t>Arrange</a:t>
            </a:r>
          </a:p>
          <a:p>
            <a:r>
              <a:rPr lang="en-US" sz="1100" dirty="0">
                <a:solidFill>
                  <a:srgbClr val="000000"/>
                </a:solidFill>
                <a:latin typeface="Consolas"/>
              </a:rPr>
              <a:t>    </a:t>
            </a:r>
            <a:r>
              <a:rPr lang="en-US" sz="1100" dirty="0" err="1">
                <a:solidFill>
                  <a:srgbClr val="000000"/>
                </a:solidFill>
                <a:latin typeface="Consolas"/>
              </a:rPr>
              <a:t>Alu</a:t>
            </a:r>
            <a:r>
              <a:rPr lang="en-US" sz="1100" dirty="0">
                <a:solidFill>
                  <a:srgbClr val="000000"/>
                </a:solidFill>
                <a:latin typeface="Consolas"/>
              </a:rPr>
              <a:t> </a:t>
            </a:r>
            <a:r>
              <a:rPr lang="en-US" sz="1100" dirty="0" err="1">
                <a:solidFill>
                  <a:srgbClr val="6A3E3E"/>
                </a:solidFill>
                <a:latin typeface="Consolas"/>
              </a:rPr>
              <a:t>alu</a:t>
            </a:r>
            <a:r>
              <a:rPr lang="en-US" sz="1100" dirty="0">
                <a:solidFill>
                  <a:srgbClr val="000000"/>
                </a:solidFill>
                <a:latin typeface="Consolas"/>
              </a:rPr>
              <a:t> = </a:t>
            </a:r>
            <a:r>
              <a:rPr lang="en-US" sz="1100" b="1" dirty="0">
                <a:solidFill>
                  <a:srgbClr val="7F0055"/>
                </a:solidFill>
                <a:latin typeface="Consolas"/>
              </a:rPr>
              <a:t>new</a:t>
            </a:r>
            <a:r>
              <a:rPr lang="en-US" sz="1100" b="1" dirty="0">
                <a:solidFill>
                  <a:srgbClr val="000000"/>
                </a:solidFill>
                <a:latin typeface="Consolas"/>
              </a:rPr>
              <a:t> </a:t>
            </a:r>
            <a:r>
              <a:rPr lang="en-US" sz="1100" b="1" dirty="0" err="1">
                <a:solidFill>
                  <a:srgbClr val="000000"/>
                </a:solidFill>
                <a:latin typeface="Consolas"/>
              </a:rPr>
              <a:t>Alu</a:t>
            </a:r>
            <a:r>
              <a:rPr lang="en-US" sz="1100" b="1" dirty="0">
                <a:solidFill>
                  <a:srgbClr val="000000"/>
                </a:solidFill>
                <a:latin typeface="Consolas"/>
              </a:rPr>
              <a:t>();</a:t>
            </a:r>
          </a:p>
          <a:p>
            <a:r>
              <a:rPr lang="en-US" sz="1100" dirty="0">
                <a:solidFill>
                  <a:srgbClr val="000000"/>
                </a:solidFill>
                <a:latin typeface="Consolas"/>
              </a:rPr>
              <a:t>    </a:t>
            </a:r>
            <a:r>
              <a:rPr lang="en-US" sz="1100" b="1" dirty="0" err="1">
                <a:solidFill>
                  <a:srgbClr val="7F0055"/>
                </a:solidFill>
                <a:latin typeface="Consolas"/>
              </a:rPr>
              <a:t>int</a:t>
            </a:r>
            <a:r>
              <a:rPr lang="en-US" sz="1100" b="1" dirty="0">
                <a:solidFill>
                  <a:srgbClr val="000000"/>
                </a:solidFill>
                <a:latin typeface="Consolas"/>
              </a:rPr>
              <a:t> </a:t>
            </a:r>
            <a:r>
              <a:rPr lang="en-US" sz="1100" b="1" dirty="0">
                <a:solidFill>
                  <a:srgbClr val="6A3E3E"/>
                </a:solidFill>
                <a:latin typeface="Consolas"/>
              </a:rPr>
              <a:t>a</a:t>
            </a:r>
            <a:r>
              <a:rPr lang="en-US" sz="1100" b="1" dirty="0">
                <a:solidFill>
                  <a:srgbClr val="000000"/>
                </a:solidFill>
                <a:latin typeface="Consolas"/>
              </a:rPr>
              <a:t> = 4;</a:t>
            </a:r>
          </a:p>
          <a:p>
            <a:r>
              <a:rPr lang="en-US" sz="1100" dirty="0">
                <a:solidFill>
                  <a:srgbClr val="000000"/>
                </a:solidFill>
                <a:latin typeface="Consolas"/>
              </a:rPr>
              <a:t>    </a:t>
            </a:r>
            <a:r>
              <a:rPr lang="en-US" sz="1100" b="1" dirty="0" err="1">
                <a:solidFill>
                  <a:srgbClr val="7F0055"/>
                </a:solidFill>
                <a:latin typeface="Consolas"/>
              </a:rPr>
              <a:t>int</a:t>
            </a:r>
            <a:r>
              <a:rPr lang="en-US" sz="1100" b="1" dirty="0">
                <a:solidFill>
                  <a:srgbClr val="000000"/>
                </a:solidFill>
                <a:latin typeface="Consolas"/>
              </a:rPr>
              <a:t> </a:t>
            </a:r>
            <a:r>
              <a:rPr lang="en-US" sz="1100" b="1" dirty="0">
                <a:solidFill>
                  <a:srgbClr val="6A3E3E"/>
                </a:solidFill>
                <a:latin typeface="Consolas"/>
              </a:rPr>
              <a:t>b</a:t>
            </a:r>
            <a:r>
              <a:rPr lang="en-US" sz="1100" b="1" dirty="0">
                <a:solidFill>
                  <a:srgbClr val="000000"/>
                </a:solidFill>
                <a:latin typeface="Consolas"/>
              </a:rPr>
              <a:t> = 2;</a:t>
            </a:r>
          </a:p>
          <a:p>
            <a:r>
              <a:rPr lang="en-US" sz="1100" dirty="0">
                <a:solidFill>
                  <a:srgbClr val="000000"/>
                </a:solidFill>
                <a:latin typeface="Consolas"/>
              </a:rPr>
              <a:t>    </a:t>
            </a:r>
            <a:r>
              <a:rPr lang="en-US" sz="1100" b="1" dirty="0" err="1">
                <a:solidFill>
                  <a:srgbClr val="7F0055"/>
                </a:solidFill>
                <a:latin typeface="Consolas"/>
              </a:rPr>
              <a:t>int</a:t>
            </a:r>
            <a:r>
              <a:rPr lang="en-US" sz="1100" b="1" dirty="0">
                <a:solidFill>
                  <a:srgbClr val="000000"/>
                </a:solidFill>
                <a:latin typeface="Consolas"/>
              </a:rPr>
              <a:t> </a:t>
            </a:r>
            <a:r>
              <a:rPr lang="en-US" sz="1100" b="1" dirty="0">
                <a:solidFill>
                  <a:srgbClr val="6A3E3E"/>
                </a:solidFill>
                <a:latin typeface="Consolas"/>
              </a:rPr>
              <a:t>expected</a:t>
            </a:r>
            <a:r>
              <a:rPr lang="en-US" sz="1100" b="1" dirty="0">
                <a:solidFill>
                  <a:srgbClr val="000000"/>
                </a:solidFill>
                <a:latin typeface="Consolas"/>
              </a:rPr>
              <a:t> = 2;</a:t>
            </a:r>
          </a:p>
          <a:p>
            <a:r>
              <a:rPr lang="ru-RU" sz="1100" dirty="0">
                <a:solidFill>
                  <a:srgbClr val="000000"/>
                </a:solidFill>
                <a:latin typeface="Consolas"/>
              </a:rPr>
              <a:t>    </a:t>
            </a:r>
            <a:r>
              <a:rPr lang="en-US" sz="1100" dirty="0" smtClean="0">
                <a:solidFill>
                  <a:srgbClr val="3F7F5F"/>
                </a:solidFill>
                <a:latin typeface="Consolas"/>
              </a:rPr>
              <a:t>//</a:t>
            </a:r>
            <a:r>
              <a:rPr lang="en-US" sz="1100" dirty="0">
                <a:solidFill>
                  <a:srgbClr val="3F7F5F"/>
                </a:solidFill>
                <a:latin typeface="Consolas"/>
              </a:rPr>
              <a:t>Act</a:t>
            </a:r>
          </a:p>
          <a:p>
            <a:r>
              <a:rPr lang="en-US" sz="1100" dirty="0">
                <a:solidFill>
                  <a:srgbClr val="000000"/>
                </a:solidFill>
                <a:latin typeface="Consolas"/>
              </a:rPr>
              <a:t>    </a:t>
            </a:r>
            <a:r>
              <a:rPr lang="en-US" sz="1100" b="1" dirty="0" err="1">
                <a:solidFill>
                  <a:srgbClr val="7F0055"/>
                </a:solidFill>
                <a:latin typeface="Consolas"/>
              </a:rPr>
              <a:t>int</a:t>
            </a:r>
            <a:r>
              <a:rPr lang="en-US" sz="1100" b="1" dirty="0">
                <a:solidFill>
                  <a:srgbClr val="000000"/>
                </a:solidFill>
                <a:latin typeface="Consolas"/>
              </a:rPr>
              <a:t> </a:t>
            </a:r>
            <a:r>
              <a:rPr lang="en-US" sz="1100" b="1" dirty="0">
                <a:solidFill>
                  <a:srgbClr val="6A3E3E"/>
                </a:solidFill>
                <a:latin typeface="Consolas"/>
              </a:rPr>
              <a:t>actual</a:t>
            </a:r>
            <a:r>
              <a:rPr lang="en-US" sz="1100" b="1" dirty="0">
                <a:solidFill>
                  <a:srgbClr val="000000"/>
                </a:solidFill>
                <a:latin typeface="Consolas"/>
              </a:rPr>
              <a:t> = </a:t>
            </a:r>
            <a:r>
              <a:rPr lang="en-US" sz="1100" b="1" dirty="0" err="1">
                <a:solidFill>
                  <a:srgbClr val="6A3E3E"/>
                </a:solidFill>
                <a:latin typeface="Consolas"/>
              </a:rPr>
              <a:t>alu</a:t>
            </a:r>
            <a:r>
              <a:rPr lang="en-US" sz="1100" b="1" dirty="0" err="1">
                <a:solidFill>
                  <a:srgbClr val="000000"/>
                </a:solidFill>
                <a:latin typeface="Consolas"/>
              </a:rPr>
              <a:t>.sub</a:t>
            </a:r>
            <a:r>
              <a:rPr lang="en-US" sz="1100" b="1" dirty="0">
                <a:solidFill>
                  <a:srgbClr val="000000"/>
                </a:solidFill>
                <a:latin typeface="Consolas"/>
              </a:rPr>
              <a:t>(</a:t>
            </a:r>
            <a:r>
              <a:rPr lang="en-US" sz="1100" b="1" dirty="0" err="1">
                <a:solidFill>
                  <a:srgbClr val="6A3E3E"/>
                </a:solidFill>
                <a:latin typeface="Consolas"/>
              </a:rPr>
              <a:t>a</a:t>
            </a:r>
            <a:r>
              <a:rPr lang="en-US" sz="1100" b="1" dirty="0" err="1">
                <a:solidFill>
                  <a:srgbClr val="000000"/>
                </a:solidFill>
                <a:latin typeface="Consolas"/>
              </a:rPr>
              <a:t>,</a:t>
            </a:r>
            <a:r>
              <a:rPr lang="en-US" sz="1100" b="1" dirty="0" err="1">
                <a:solidFill>
                  <a:srgbClr val="6A3E3E"/>
                </a:solidFill>
                <a:latin typeface="Consolas"/>
              </a:rPr>
              <a:t>b</a:t>
            </a:r>
            <a:r>
              <a:rPr lang="en-US" sz="1100" b="1" dirty="0">
                <a:solidFill>
                  <a:srgbClr val="000000"/>
                </a:solidFill>
                <a:latin typeface="Consolas"/>
              </a:rPr>
              <a:t>);</a:t>
            </a:r>
          </a:p>
          <a:p>
            <a:r>
              <a:rPr lang="ru-RU" sz="1100" dirty="0">
                <a:solidFill>
                  <a:srgbClr val="000000"/>
                </a:solidFill>
                <a:latin typeface="Consolas"/>
              </a:rPr>
              <a:t>    </a:t>
            </a:r>
            <a:r>
              <a:rPr lang="en-US" sz="1100" dirty="0" smtClean="0">
                <a:solidFill>
                  <a:srgbClr val="3F7F5F"/>
                </a:solidFill>
                <a:latin typeface="Consolas"/>
              </a:rPr>
              <a:t>//</a:t>
            </a:r>
            <a:r>
              <a:rPr lang="en-US" sz="1100" dirty="0">
                <a:solidFill>
                  <a:srgbClr val="3F7F5F"/>
                </a:solidFill>
                <a:latin typeface="Consolas"/>
              </a:rPr>
              <a:t>Assert</a:t>
            </a:r>
          </a:p>
          <a:p>
            <a:r>
              <a:rPr lang="en-US" sz="1100" dirty="0">
                <a:solidFill>
                  <a:srgbClr val="000000"/>
                </a:solidFill>
                <a:latin typeface="Consolas"/>
              </a:rPr>
              <a:t>    </a:t>
            </a:r>
            <a:r>
              <a:rPr lang="en-US" sz="1100" i="1" dirty="0" err="1">
                <a:solidFill>
                  <a:srgbClr val="000000"/>
                </a:solidFill>
                <a:latin typeface="Consolas"/>
              </a:rPr>
              <a:t>assertEquals</a:t>
            </a:r>
            <a:r>
              <a:rPr lang="en-US" sz="1100" i="1" dirty="0">
                <a:solidFill>
                  <a:srgbClr val="000000"/>
                </a:solidFill>
                <a:latin typeface="Consolas"/>
              </a:rPr>
              <a:t>(</a:t>
            </a:r>
            <a:r>
              <a:rPr lang="en-US" sz="1100" i="1" dirty="0">
                <a:solidFill>
                  <a:srgbClr val="6A3E3E"/>
                </a:solidFill>
                <a:latin typeface="Consolas"/>
              </a:rPr>
              <a:t>expected</a:t>
            </a:r>
            <a:r>
              <a:rPr lang="en-US" sz="1100" i="1" dirty="0">
                <a:solidFill>
                  <a:srgbClr val="000000"/>
                </a:solidFill>
                <a:latin typeface="Consolas"/>
              </a:rPr>
              <a:t>, </a:t>
            </a:r>
            <a:r>
              <a:rPr lang="en-US" sz="1100" i="1" dirty="0">
                <a:solidFill>
                  <a:srgbClr val="6A3E3E"/>
                </a:solidFill>
                <a:latin typeface="Consolas"/>
              </a:rPr>
              <a:t>actual</a:t>
            </a:r>
            <a:r>
              <a:rPr lang="en-US" sz="1100" i="1" dirty="0">
                <a:solidFill>
                  <a:srgbClr val="000000"/>
                </a:solidFill>
                <a:latin typeface="Consolas"/>
              </a:rPr>
              <a:t>);</a:t>
            </a:r>
          </a:p>
          <a:p>
            <a:r>
              <a:rPr lang="ru-RU" sz="1100" dirty="0">
                <a:solidFill>
                  <a:srgbClr val="000000"/>
                </a:solidFill>
                <a:latin typeface="Consolas"/>
              </a:rPr>
              <a:t>    }   </a:t>
            </a:r>
          </a:p>
          <a:p>
            <a:r>
              <a:rPr lang="en-US" sz="1100" dirty="0">
                <a:solidFill>
                  <a:srgbClr val="000000"/>
                </a:solidFill>
                <a:latin typeface="Consolas"/>
              </a:rPr>
              <a:t>    </a:t>
            </a:r>
            <a:r>
              <a:rPr lang="en-US" sz="1100" dirty="0">
                <a:solidFill>
                  <a:srgbClr val="646464"/>
                </a:solidFill>
                <a:latin typeface="Consolas"/>
              </a:rPr>
              <a:t>@Test</a:t>
            </a:r>
            <a:r>
              <a:rPr lang="en-US" sz="1100" dirty="0">
                <a:solidFill>
                  <a:srgbClr val="000000"/>
                </a:solidFill>
                <a:latin typeface="Consolas"/>
              </a:rPr>
              <a:t>(expected = </a:t>
            </a:r>
            <a:r>
              <a:rPr lang="en-US" sz="1100" dirty="0" err="1">
                <a:solidFill>
                  <a:srgbClr val="000000"/>
                </a:solidFill>
                <a:latin typeface="Consolas"/>
              </a:rPr>
              <a:t>ArithmeticException.</a:t>
            </a:r>
            <a:r>
              <a:rPr lang="en-US" sz="1100" b="1" dirty="0" err="1">
                <a:solidFill>
                  <a:srgbClr val="7F0055"/>
                </a:solidFill>
                <a:latin typeface="Consolas"/>
              </a:rPr>
              <a:t>class</a:t>
            </a:r>
            <a:r>
              <a:rPr lang="en-US" sz="1100" b="1" dirty="0">
                <a:solidFill>
                  <a:srgbClr val="000000"/>
                </a:solidFill>
                <a:latin typeface="Consolas"/>
              </a:rPr>
              <a:t>)</a:t>
            </a:r>
          </a:p>
          <a:p>
            <a:r>
              <a:rPr lang="en-US" sz="1100" dirty="0">
                <a:solidFill>
                  <a:srgbClr val="000000"/>
                </a:solidFill>
                <a:latin typeface="Consolas"/>
              </a:rPr>
              <a:t>    </a:t>
            </a:r>
            <a:r>
              <a:rPr lang="en-US" sz="1100" b="1" dirty="0">
                <a:solidFill>
                  <a:srgbClr val="7F0055"/>
                </a:solidFill>
                <a:latin typeface="Consolas"/>
              </a:rPr>
              <a:t>public</a:t>
            </a:r>
            <a:r>
              <a:rPr lang="en-US" sz="1100" b="1" dirty="0">
                <a:solidFill>
                  <a:srgbClr val="000000"/>
                </a:solidFill>
                <a:latin typeface="Consolas"/>
              </a:rPr>
              <a:t> </a:t>
            </a:r>
            <a:r>
              <a:rPr lang="en-US" sz="1100" b="1" dirty="0">
                <a:solidFill>
                  <a:srgbClr val="7F0055"/>
                </a:solidFill>
                <a:latin typeface="Consolas"/>
              </a:rPr>
              <a:t>void</a:t>
            </a:r>
            <a:r>
              <a:rPr lang="en-US" sz="1100" b="1" dirty="0">
                <a:solidFill>
                  <a:srgbClr val="000000"/>
                </a:solidFill>
                <a:latin typeface="Consolas"/>
              </a:rPr>
              <a:t> Divide2To0ShouldBeException() {</a:t>
            </a:r>
          </a:p>
          <a:p>
            <a:r>
              <a:rPr lang="en-US" sz="1100" dirty="0">
                <a:solidFill>
                  <a:srgbClr val="000000"/>
                </a:solidFill>
                <a:latin typeface="Consolas"/>
              </a:rPr>
              <a:t>        </a:t>
            </a:r>
            <a:r>
              <a:rPr lang="en-US" sz="1100" dirty="0">
                <a:solidFill>
                  <a:srgbClr val="3F7F5F"/>
                </a:solidFill>
                <a:latin typeface="Consolas"/>
              </a:rPr>
              <a:t>//Arrange</a:t>
            </a:r>
          </a:p>
          <a:p>
            <a:r>
              <a:rPr lang="en-US" sz="1100" dirty="0">
                <a:solidFill>
                  <a:srgbClr val="000000"/>
                </a:solidFill>
                <a:latin typeface="Consolas"/>
              </a:rPr>
              <a:t>    </a:t>
            </a:r>
            <a:r>
              <a:rPr lang="en-US" sz="1100" dirty="0" err="1">
                <a:solidFill>
                  <a:srgbClr val="000000"/>
                </a:solidFill>
                <a:latin typeface="Consolas"/>
              </a:rPr>
              <a:t>Alu</a:t>
            </a:r>
            <a:r>
              <a:rPr lang="en-US" sz="1100" dirty="0">
                <a:solidFill>
                  <a:srgbClr val="000000"/>
                </a:solidFill>
                <a:latin typeface="Consolas"/>
              </a:rPr>
              <a:t> </a:t>
            </a:r>
            <a:r>
              <a:rPr lang="en-US" sz="1100" dirty="0" err="1">
                <a:solidFill>
                  <a:srgbClr val="6A3E3E"/>
                </a:solidFill>
                <a:latin typeface="Consolas"/>
              </a:rPr>
              <a:t>alu</a:t>
            </a:r>
            <a:r>
              <a:rPr lang="en-US" sz="1100" dirty="0">
                <a:solidFill>
                  <a:srgbClr val="000000"/>
                </a:solidFill>
                <a:latin typeface="Consolas"/>
              </a:rPr>
              <a:t> = </a:t>
            </a:r>
            <a:r>
              <a:rPr lang="en-US" sz="1100" b="1" dirty="0">
                <a:solidFill>
                  <a:srgbClr val="7F0055"/>
                </a:solidFill>
                <a:latin typeface="Consolas"/>
              </a:rPr>
              <a:t>new</a:t>
            </a:r>
            <a:r>
              <a:rPr lang="en-US" sz="1100" b="1" dirty="0">
                <a:solidFill>
                  <a:srgbClr val="000000"/>
                </a:solidFill>
                <a:latin typeface="Consolas"/>
              </a:rPr>
              <a:t> </a:t>
            </a:r>
            <a:r>
              <a:rPr lang="en-US" sz="1100" b="1" dirty="0" err="1">
                <a:solidFill>
                  <a:srgbClr val="000000"/>
                </a:solidFill>
                <a:latin typeface="Consolas"/>
              </a:rPr>
              <a:t>Alu</a:t>
            </a:r>
            <a:r>
              <a:rPr lang="en-US" sz="1100" b="1" dirty="0">
                <a:solidFill>
                  <a:srgbClr val="000000"/>
                </a:solidFill>
                <a:latin typeface="Consolas"/>
              </a:rPr>
              <a:t>();</a:t>
            </a:r>
          </a:p>
          <a:p>
            <a:r>
              <a:rPr lang="en-US" sz="1100" dirty="0">
                <a:solidFill>
                  <a:srgbClr val="000000"/>
                </a:solidFill>
                <a:latin typeface="Consolas"/>
              </a:rPr>
              <a:t>    </a:t>
            </a:r>
            <a:r>
              <a:rPr lang="en-US" sz="1100" b="1" dirty="0" err="1">
                <a:solidFill>
                  <a:srgbClr val="7F0055"/>
                </a:solidFill>
                <a:latin typeface="Consolas"/>
              </a:rPr>
              <a:t>int</a:t>
            </a:r>
            <a:r>
              <a:rPr lang="en-US" sz="1100" b="1" dirty="0">
                <a:solidFill>
                  <a:srgbClr val="000000"/>
                </a:solidFill>
                <a:latin typeface="Consolas"/>
              </a:rPr>
              <a:t> </a:t>
            </a:r>
            <a:r>
              <a:rPr lang="en-US" sz="1100" b="1" dirty="0">
                <a:solidFill>
                  <a:srgbClr val="6A3E3E"/>
                </a:solidFill>
                <a:latin typeface="Consolas"/>
              </a:rPr>
              <a:t>a</a:t>
            </a:r>
            <a:r>
              <a:rPr lang="en-US" sz="1100" b="1" dirty="0">
                <a:solidFill>
                  <a:srgbClr val="000000"/>
                </a:solidFill>
                <a:latin typeface="Consolas"/>
              </a:rPr>
              <a:t> = 2;</a:t>
            </a:r>
          </a:p>
          <a:p>
            <a:r>
              <a:rPr lang="en-US" sz="1100" dirty="0">
                <a:solidFill>
                  <a:srgbClr val="000000"/>
                </a:solidFill>
                <a:latin typeface="Consolas"/>
              </a:rPr>
              <a:t>        </a:t>
            </a:r>
            <a:r>
              <a:rPr lang="en-US" sz="1100" b="1" dirty="0" err="1">
                <a:solidFill>
                  <a:srgbClr val="7F0055"/>
                </a:solidFill>
                <a:latin typeface="Consolas"/>
              </a:rPr>
              <a:t>int</a:t>
            </a:r>
            <a:r>
              <a:rPr lang="en-US" sz="1100" b="1" dirty="0">
                <a:solidFill>
                  <a:srgbClr val="000000"/>
                </a:solidFill>
                <a:latin typeface="Consolas"/>
              </a:rPr>
              <a:t> </a:t>
            </a:r>
            <a:r>
              <a:rPr lang="en-US" sz="1100" b="1" dirty="0">
                <a:solidFill>
                  <a:srgbClr val="6A3E3E"/>
                </a:solidFill>
                <a:latin typeface="Consolas"/>
              </a:rPr>
              <a:t>b</a:t>
            </a:r>
            <a:r>
              <a:rPr lang="en-US" sz="1100" b="1" dirty="0">
                <a:solidFill>
                  <a:srgbClr val="000000"/>
                </a:solidFill>
                <a:latin typeface="Consolas"/>
              </a:rPr>
              <a:t> = 0;</a:t>
            </a:r>
          </a:p>
          <a:p>
            <a:r>
              <a:rPr lang="ru-RU" sz="1100" dirty="0">
                <a:solidFill>
                  <a:srgbClr val="000000"/>
                </a:solidFill>
                <a:latin typeface="Consolas"/>
              </a:rPr>
              <a:t>        </a:t>
            </a:r>
          </a:p>
          <a:p>
            <a:r>
              <a:rPr lang="en-US" sz="1100" dirty="0">
                <a:solidFill>
                  <a:srgbClr val="000000"/>
                </a:solidFill>
                <a:latin typeface="Consolas"/>
              </a:rPr>
              <a:t>    </a:t>
            </a:r>
            <a:r>
              <a:rPr lang="en-US" sz="1100" dirty="0">
                <a:solidFill>
                  <a:srgbClr val="3F7F5F"/>
                </a:solidFill>
                <a:latin typeface="Consolas"/>
              </a:rPr>
              <a:t>//Act</a:t>
            </a:r>
          </a:p>
          <a:p>
            <a:r>
              <a:rPr lang="en-US" sz="1100" dirty="0">
                <a:solidFill>
                  <a:srgbClr val="000000"/>
                </a:solidFill>
                <a:latin typeface="Consolas"/>
              </a:rPr>
              <a:t>    </a:t>
            </a:r>
            <a:r>
              <a:rPr lang="en-US" sz="1100" dirty="0" err="1">
                <a:solidFill>
                  <a:srgbClr val="6A3E3E"/>
                </a:solidFill>
                <a:latin typeface="Consolas"/>
              </a:rPr>
              <a:t>alu</a:t>
            </a:r>
            <a:r>
              <a:rPr lang="en-US" sz="1100" dirty="0" err="1">
                <a:solidFill>
                  <a:srgbClr val="000000"/>
                </a:solidFill>
                <a:latin typeface="Consolas"/>
              </a:rPr>
              <a:t>.div</a:t>
            </a:r>
            <a:r>
              <a:rPr lang="en-US" sz="1100" dirty="0">
                <a:solidFill>
                  <a:srgbClr val="000000"/>
                </a:solidFill>
                <a:latin typeface="Consolas"/>
              </a:rPr>
              <a:t>(</a:t>
            </a:r>
            <a:r>
              <a:rPr lang="en-US" sz="1100" dirty="0">
                <a:solidFill>
                  <a:srgbClr val="6A3E3E"/>
                </a:solidFill>
                <a:latin typeface="Consolas"/>
              </a:rPr>
              <a:t>a</a:t>
            </a:r>
            <a:r>
              <a:rPr lang="en-US" sz="1100" dirty="0">
                <a:solidFill>
                  <a:srgbClr val="000000"/>
                </a:solidFill>
                <a:latin typeface="Consolas"/>
              </a:rPr>
              <a:t>, </a:t>
            </a:r>
            <a:r>
              <a:rPr lang="en-US" sz="1100" dirty="0">
                <a:solidFill>
                  <a:srgbClr val="6A3E3E"/>
                </a:solidFill>
                <a:latin typeface="Consolas"/>
              </a:rPr>
              <a:t>b</a:t>
            </a:r>
            <a:r>
              <a:rPr lang="en-US" sz="1100" dirty="0">
                <a:solidFill>
                  <a:srgbClr val="000000"/>
                </a:solidFill>
                <a:latin typeface="Consolas"/>
              </a:rPr>
              <a:t>);</a:t>
            </a:r>
          </a:p>
          <a:p>
            <a:r>
              <a:rPr lang="ru-RU" sz="1100" dirty="0">
                <a:solidFill>
                  <a:srgbClr val="000000"/>
                </a:solidFill>
                <a:latin typeface="Consolas"/>
              </a:rPr>
              <a:t>    </a:t>
            </a:r>
            <a:r>
              <a:rPr lang="ru-RU" sz="1100" dirty="0" smtClean="0">
                <a:solidFill>
                  <a:srgbClr val="000000"/>
                </a:solidFill>
                <a:latin typeface="Consolas"/>
              </a:rPr>
              <a:t>}   </a:t>
            </a:r>
            <a:endParaRPr lang="ru-RU" sz="1100" dirty="0">
              <a:solidFill>
                <a:srgbClr val="000000"/>
              </a:solidFill>
              <a:latin typeface="Consolas"/>
            </a:endParaRPr>
          </a:p>
          <a:p>
            <a:r>
              <a:rPr lang="ru-RU" sz="1100" dirty="0">
                <a:solidFill>
                  <a:srgbClr val="000000"/>
                </a:solidFill>
                <a:latin typeface="Consolas"/>
              </a:rPr>
              <a:t>}</a:t>
            </a:r>
            <a:endParaRPr lang="ru-RU" sz="1100" dirty="0"/>
          </a:p>
        </p:txBody>
      </p:sp>
      <p:cxnSp>
        <p:nvCxnSpPr>
          <p:cNvPr id="8" name="Прямая соединительная линия 7"/>
          <p:cNvCxnSpPr/>
          <p:nvPr/>
        </p:nvCxnSpPr>
        <p:spPr>
          <a:xfrm>
            <a:off x="3479470" y="1069139"/>
            <a:ext cx="0" cy="376411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92866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 </a:t>
            </a:r>
            <a:r>
              <a:rPr lang="en-US" dirty="0" smtClean="0">
                <a:solidFill>
                  <a:schemeClr val="tx1"/>
                </a:solidFill>
              </a:rPr>
              <a:t>Roadmap</a:t>
            </a:r>
            <a:endParaRPr lang="ru-RU" dirty="0">
              <a:solidFill>
                <a:schemeClr val="tx1"/>
              </a:solidFill>
            </a:endParaRPr>
          </a:p>
        </p:txBody>
      </p:sp>
      <p:sp>
        <p:nvSpPr>
          <p:cNvPr id="3" name="Content Placeholder 2"/>
          <p:cNvSpPr>
            <a:spLocks noGrp="1"/>
          </p:cNvSpPr>
          <p:nvPr>
            <p:ph sz="quarter" idx="11"/>
          </p:nvPr>
        </p:nvSpPr>
        <p:spPr/>
        <p:txBody>
          <a:bodyPr/>
          <a:lstStyle/>
          <a:p>
            <a:r>
              <a:rPr lang="en-US" dirty="0" smtClean="0"/>
              <a:t>Definition of Test-Driven Development</a:t>
            </a:r>
          </a:p>
          <a:p>
            <a:r>
              <a:rPr lang="en-US" dirty="0" smtClean="0"/>
              <a:t>Workflow of Test-Driven Development Process</a:t>
            </a:r>
          </a:p>
          <a:p>
            <a:r>
              <a:rPr lang="en-US" dirty="0" smtClean="0"/>
              <a:t>Unit test Framework – Introduction </a:t>
            </a:r>
          </a:p>
          <a:p>
            <a:r>
              <a:rPr lang="en-US" dirty="0" smtClean="0">
                <a:solidFill>
                  <a:srgbClr val="FF0000"/>
                </a:solidFill>
              </a:rPr>
              <a:t>TDD Kata</a:t>
            </a:r>
            <a:endParaRPr lang="ru-RU" dirty="0">
              <a:solidFill>
                <a:srgbClr val="FF0000"/>
              </a:solidFill>
            </a:endParaRPr>
          </a:p>
        </p:txBody>
      </p:sp>
    </p:spTree>
    <p:extLst>
      <p:ext uri="{BB962C8B-B14F-4D97-AF65-F5344CB8AC3E}">
        <p14:creationId xmlns:p14="http://schemas.microsoft.com/office/powerpoint/2010/main" val="120823517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 </a:t>
            </a:r>
            <a:r>
              <a:rPr lang="en-US" dirty="0" smtClean="0">
                <a:solidFill>
                  <a:schemeClr val="tx1"/>
                </a:solidFill>
              </a:rPr>
              <a:t>TDD Kata</a:t>
            </a:r>
            <a:endParaRPr lang="en-US" dirty="0">
              <a:solidFill>
                <a:schemeClr val="tx1"/>
              </a:solidFill>
            </a:endParaRPr>
          </a:p>
        </p:txBody>
      </p:sp>
      <p:sp>
        <p:nvSpPr>
          <p:cNvPr id="3" name="Content Placeholder 2"/>
          <p:cNvSpPr>
            <a:spLocks noGrp="1"/>
          </p:cNvSpPr>
          <p:nvPr>
            <p:ph sz="quarter" idx="11"/>
          </p:nvPr>
        </p:nvSpPr>
        <p:spPr>
          <a:xfrm>
            <a:off x="291336" y="882864"/>
            <a:ext cx="8593931" cy="3756422"/>
          </a:xfrm>
        </p:spPr>
        <p:txBody>
          <a:bodyPr>
            <a:normAutofit/>
          </a:bodyPr>
          <a:lstStyle/>
          <a:p>
            <a:r>
              <a:rPr lang="en-US" dirty="0" smtClean="0"/>
              <a:t>Before you start:</a:t>
            </a:r>
          </a:p>
          <a:p>
            <a:pPr lvl="1"/>
            <a:r>
              <a:rPr lang="en-US" dirty="0"/>
              <a:t>Try not to read </a:t>
            </a:r>
            <a:r>
              <a:rPr lang="en-US" dirty="0" smtClean="0"/>
              <a:t>ahead</a:t>
            </a:r>
            <a:endParaRPr lang="en-US" dirty="0"/>
          </a:p>
          <a:p>
            <a:pPr lvl="1"/>
            <a:r>
              <a:rPr lang="en-US" dirty="0"/>
              <a:t>Do one task at a time. The trick is to learn to work incrementally.</a:t>
            </a:r>
          </a:p>
          <a:p>
            <a:endParaRPr lang="en-US" dirty="0" smtClean="0"/>
          </a:p>
          <a:p>
            <a:endParaRPr lang="en-US" dirty="0" smtClean="0"/>
          </a:p>
        </p:txBody>
      </p:sp>
    </p:spTree>
    <p:extLst>
      <p:ext uri="{BB962C8B-B14F-4D97-AF65-F5344CB8AC3E}">
        <p14:creationId xmlns:p14="http://schemas.microsoft.com/office/powerpoint/2010/main" val="8659837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 </a:t>
            </a:r>
            <a:r>
              <a:rPr lang="en-US" dirty="0" smtClean="0">
                <a:solidFill>
                  <a:schemeClr val="tx1"/>
                </a:solidFill>
              </a:rPr>
              <a:t>TDD Kata</a:t>
            </a:r>
            <a:endParaRPr lang="en-US" dirty="0">
              <a:solidFill>
                <a:schemeClr val="tx1"/>
              </a:solidFill>
            </a:endParaRPr>
          </a:p>
        </p:txBody>
      </p:sp>
      <p:sp>
        <p:nvSpPr>
          <p:cNvPr id="5" name="Прямоугольник 4"/>
          <p:cNvSpPr/>
          <p:nvPr/>
        </p:nvSpPr>
        <p:spPr>
          <a:xfrm>
            <a:off x="89064" y="2101761"/>
            <a:ext cx="4572000" cy="1169551"/>
          </a:xfrm>
          <a:prstGeom prst="rect">
            <a:avLst/>
          </a:prstGeom>
        </p:spPr>
        <p:txBody>
          <a:bodyPr>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Calc</a:t>
            </a:r>
            <a:r>
              <a:rPr lang="en-US" b="1" dirty="0">
                <a:solidFill>
                  <a:srgbClr val="000000"/>
                </a:solidFill>
                <a:latin typeface="Consolas"/>
              </a:rPr>
              <a:t> {</a:t>
            </a:r>
          </a:p>
          <a:p>
            <a:r>
              <a:rPr lang="en-US" dirty="0">
                <a:solidFill>
                  <a:srgbClr val="000000"/>
                </a:solidFill>
                <a:latin typeface="Consolas"/>
              </a:rPr>
              <a:t>  </a:t>
            </a:r>
            <a:r>
              <a:rPr lang="en-US" b="1" dirty="0">
                <a:solidFill>
                  <a:srgbClr val="7F0055"/>
                </a:solidFill>
                <a:latin typeface="Consolas"/>
              </a:rPr>
              <a:t>public</a:t>
            </a:r>
            <a:r>
              <a:rPr lang="en-US" b="1" dirty="0">
                <a:solidFill>
                  <a:srgbClr val="000000"/>
                </a:solidFill>
                <a:latin typeface="Consolas"/>
              </a:rPr>
              <a:t> </a:t>
            </a:r>
            <a:r>
              <a:rPr lang="en-US" b="1" dirty="0" err="1">
                <a:solidFill>
                  <a:srgbClr val="7F0055"/>
                </a:solidFill>
                <a:latin typeface="Consolas"/>
              </a:rPr>
              <a:t>int</a:t>
            </a:r>
            <a:r>
              <a:rPr lang="en-US" b="1" dirty="0">
                <a:solidFill>
                  <a:srgbClr val="000000"/>
                </a:solidFill>
                <a:latin typeface="Consolas"/>
              </a:rPr>
              <a:t> sum(String </a:t>
            </a:r>
            <a:r>
              <a:rPr lang="en-US" b="1" dirty="0">
                <a:solidFill>
                  <a:srgbClr val="6A3E3E"/>
                </a:solidFill>
                <a:latin typeface="Consolas"/>
              </a:rPr>
              <a:t>expression</a:t>
            </a:r>
            <a:r>
              <a:rPr lang="en-US" b="1" dirty="0">
                <a:solidFill>
                  <a:srgbClr val="000000"/>
                </a:solidFill>
                <a:latin typeface="Consolas"/>
              </a:rPr>
              <a:t>) {</a:t>
            </a:r>
          </a:p>
          <a:p>
            <a:r>
              <a:rPr lang="en-US" dirty="0">
                <a:solidFill>
                  <a:srgbClr val="000000"/>
                </a:solidFill>
                <a:latin typeface="Consolas"/>
              </a:rPr>
              <a:t>  </a:t>
            </a:r>
            <a:r>
              <a:rPr lang="en-US" b="1" dirty="0">
                <a:solidFill>
                  <a:srgbClr val="7F0055"/>
                </a:solidFill>
                <a:latin typeface="Consolas"/>
              </a:rPr>
              <a:t>throw</a:t>
            </a:r>
            <a:r>
              <a:rPr lang="en-US" b="1" dirty="0">
                <a:solidFill>
                  <a:srgbClr val="000000"/>
                </a:solidFill>
                <a:latin typeface="Consolas"/>
              </a:rPr>
              <a:t>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UnsupportedOperationException</a:t>
            </a:r>
            <a:r>
              <a:rPr lang="en-US" b="1" dirty="0">
                <a:solidFill>
                  <a:srgbClr val="000000"/>
                </a:solidFill>
                <a:latin typeface="Consolas"/>
              </a:rPr>
              <a:t>();</a:t>
            </a:r>
          </a:p>
          <a:p>
            <a:r>
              <a:rPr lang="ru-RU" dirty="0">
                <a:solidFill>
                  <a:srgbClr val="000000"/>
                </a:solidFill>
                <a:latin typeface="Consolas"/>
              </a:rPr>
              <a:t>  } </a:t>
            </a:r>
          </a:p>
          <a:p>
            <a:r>
              <a:rPr lang="ru-RU" dirty="0">
                <a:solidFill>
                  <a:srgbClr val="000000"/>
                </a:solidFill>
                <a:latin typeface="Consolas"/>
              </a:rPr>
              <a:t>}</a:t>
            </a:r>
          </a:p>
        </p:txBody>
      </p:sp>
      <p:sp>
        <p:nvSpPr>
          <p:cNvPr id="7" name="Прямоугольник 6"/>
          <p:cNvSpPr/>
          <p:nvPr/>
        </p:nvSpPr>
        <p:spPr>
          <a:xfrm>
            <a:off x="4940135" y="701376"/>
            <a:ext cx="4203865" cy="4185761"/>
          </a:xfrm>
          <a:prstGeom prst="rect">
            <a:avLst/>
          </a:prstGeom>
        </p:spPr>
        <p:txBody>
          <a:bodyPr wrap="square">
            <a:spAutoFit/>
          </a:bodyPr>
          <a:lstStyle/>
          <a:p>
            <a:r>
              <a:rPr lang="en-US" b="1" dirty="0">
                <a:solidFill>
                  <a:srgbClr val="7F0055"/>
                </a:solidFill>
                <a:latin typeface="Consolas"/>
              </a:rPr>
              <a:t>import</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err="1">
                <a:solidFill>
                  <a:srgbClr val="000000"/>
                </a:solidFill>
                <a:latin typeface="Consolas"/>
              </a:rPr>
              <a:t>org.junit.Assert</a:t>
            </a:r>
            <a:r>
              <a:rPr lang="en-US" b="1" dirty="0">
                <a:solidFill>
                  <a:srgbClr val="000000"/>
                </a:solidFill>
                <a:latin typeface="Consolas"/>
              </a:rPr>
              <a:t>.*;</a:t>
            </a:r>
          </a:p>
          <a:p>
            <a:endParaRPr lang="ru-RU" dirty="0">
              <a:latin typeface="Consolas"/>
            </a:endParaRPr>
          </a:p>
          <a:p>
            <a:r>
              <a:rPr lang="en-US" b="1" dirty="0">
                <a:solidFill>
                  <a:srgbClr val="7F0055"/>
                </a:solidFill>
                <a:latin typeface="Consolas"/>
              </a:rPr>
              <a:t>import</a:t>
            </a:r>
            <a:r>
              <a:rPr lang="en-US" b="1" dirty="0">
                <a:solidFill>
                  <a:srgbClr val="000000"/>
                </a:solidFill>
                <a:latin typeface="Consolas"/>
              </a:rPr>
              <a:t> </a:t>
            </a:r>
            <a:r>
              <a:rPr lang="en-US" b="1" dirty="0" err="1">
                <a:solidFill>
                  <a:srgbClr val="000000"/>
                </a:solidFill>
                <a:latin typeface="Consolas"/>
              </a:rPr>
              <a:t>org.junit.Test</a:t>
            </a:r>
            <a:r>
              <a:rPr lang="en-US" b="1" dirty="0">
                <a:solidFill>
                  <a:srgbClr val="000000"/>
                </a:solidFill>
                <a:latin typeface="Consolas"/>
              </a:rPr>
              <a:t>;</a:t>
            </a:r>
          </a:p>
          <a:p>
            <a:r>
              <a:rPr lang="en-US" b="1" dirty="0">
                <a:solidFill>
                  <a:srgbClr val="7F0055"/>
                </a:solidFill>
                <a:latin typeface="Consolas"/>
              </a:rPr>
              <a:t>import</a:t>
            </a:r>
            <a:r>
              <a:rPr lang="en-US" b="1" dirty="0">
                <a:solidFill>
                  <a:srgbClr val="000000"/>
                </a:solidFill>
                <a:latin typeface="Consolas"/>
              </a:rPr>
              <a:t> org.w3c.dom.ranges.RangeException;</a:t>
            </a:r>
          </a:p>
          <a:p>
            <a:endParaRPr lang="ru-RU" dirty="0">
              <a:latin typeface="Consolas"/>
            </a:endParaRP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CalcTest</a:t>
            </a:r>
            <a:r>
              <a:rPr lang="en-US" b="1" dirty="0">
                <a:solidFill>
                  <a:srgbClr val="000000"/>
                </a:solidFill>
                <a:latin typeface="Consolas"/>
              </a:rPr>
              <a:t> {</a:t>
            </a:r>
          </a:p>
          <a:p>
            <a:endParaRPr lang="ru-RU" dirty="0">
              <a:latin typeface="Consolas"/>
            </a:endParaRPr>
          </a:p>
          <a:p>
            <a:r>
              <a:rPr lang="en-US" dirty="0">
                <a:solidFill>
                  <a:srgbClr val="646464"/>
                </a:solidFill>
                <a:latin typeface="Consolas"/>
              </a:rPr>
              <a:t>@Test</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EmptyStringShouldBe0() {</a:t>
            </a:r>
          </a:p>
          <a:p>
            <a:r>
              <a:rPr lang="en-US" dirty="0" err="1">
                <a:solidFill>
                  <a:srgbClr val="000000"/>
                </a:solidFill>
                <a:latin typeface="Consolas"/>
              </a:rPr>
              <a:t>Calc</a:t>
            </a:r>
            <a:r>
              <a:rPr lang="en-US" dirty="0">
                <a:solidFill>
                  <a:srgbClr val="000000"/>
                </a:solidFill>
                <a:latin typeface="Consolas"/>
              </a:rPr>
              <a:t> </a:t>
            </a:r>
            <a:r>
              <a:rPr lang="en-US" dirty="0" err="1">
                <a:solidFill>
                  <a:srgbClr val="6A3E3E"/>
                </a:solidFill>
                <a:latin typeface="Consolas"/>
              </a:rPr>
              <a:t>calc</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Calc</a:t>
            </a:r>
            <a:r>
              <a:rPr lang="en-US" b="1" dirty="0">
                <a:solidFill>
                  <a:srgbClr val="000000"/>
                </a:solidFill>
                <a:latin typeface="Consolas"/>
              </a:rPr>
              <a:t>();</a:t>
            </a:r>
          </a:p>
          <a:p>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expected</a:t>
            </a:r>
            <a:r>
              <a:rPr lang="en-US" b="1" dirty="0">
                <a:solidFill>
                  <a:srgbClr val="000000"/>
                </a:solidFill>
                <a:latin typeface="Consolas"/>
              </a:rPr>
              <a:t> = 0;</a:t>
            </a:r>
          </a:p>
          <a:p>
            <a:endParaRPr lang="ru-RU" dirty="0">
              <a:latin typeface="Consolas"/>
            </a:endParaRPr>
          </a:p>
          <a:p>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actual</a:t>
            </a:r>
            <a:r>
              <a:rPr lang="en-US" b="1" dirty="0">
                <a:solidFill>
                  <a:srgbClr val="000000"/>
                </a:solidFill>
                <a:latin typeface="Consolas"/>
              </a:rPr>
              <a:t> = </a:t>
            </a:r>
            <a:r>
              <a:rPr lang="en-US" b="1" dirty="0" err="1">
                <a:solidFill>
                  <a:srgbClr val="6A3E3E"/>
                </a:solidFill>
                <a:latin typeface="Consolas"/>
              </a:rPr>
              <a:t>calc</a:t>
            </a:r>
            <a:r>
              <a:rPr lang="en-US" b="1" dirty="0" err="1">
                <a:solidFill>
                  <a:srgbClr val="000000"/>
                </a:solidFill>
                <a:latin typeface="Consolas"/>
              </a:rPr>
              <a:t>.sum</a:t>
            </a:r>
            <a:r>
              <a:rPr lang="en-US" b="1" dirty="0">
                <a:solidFill>
                  <a:srgbClr val="000000"/>
                </a:solidFill>
                <a:latin typeface="Consolas"/>
              </a:rPr>
              <a:t>(</a:t>
            </a:r>
            <a:r>
              <a:rPr lang="en-US" b="1" dirty="0">
                <a:solidFill>
                  <a:srgbClr val="2A00FF"/>
                </a:solidFill>
                <a:latin typeface="Consolas"/>
              </a:rPr>
              <a:t>""</a:t>
            </a:r>
            <a:r>
              <a:rPr lang="en-US" b="1" dirty="0">
                <a:solidFill>
                  <a:srgbClr val="000000"/>
                </a:solidFill>
                <a:latin typeface="Consolas"/>
              </a:rPr>
              <a:t>);</a:t>
            </a:r>
          </a:p>
          <a:p>
            <a:r>
              <a:rPr lang="ru-RU" dirty="0">
                <a:solidFill>
                  <a:srgbClr val="000000"/>
                </a:solidFill>
                <a:latin typeface="Consolas"/>
              </a:rPr>
              <a:t>    </a:t>
            </a:r>
          </a:p>
          <a:p>
            <a:r>
              <a:rPr lang="en-US" i="1" dirty="0" err="1">
                <a:solidFill>
                  <a:srgbClr val="000000"/>
                </a:solidFill>
                <a:latin typeface="Consolas"/>
              </a:rPr>
              <a:t>assertEquals</a:t>
            </a:r>
            <a:r>
              <a:rPr lang="en-US" i="1" dirty="0">
                <a:solidFill>
                  <a:srgbClr val="000000"/>
                </a:solidFill>
                <a:latin typeface="Consolas"/>
              </a:rPr>
              <a:t>(</a:t>
            </a:r>
            <a:r>
              <a:rPr lang="en-US" i="1" dirty="0" err="1">
                <a:solidFill>
                  <a:srgbClr val="6A3E3E"/>
                </a:solidFill>
                <a:latin typeface="Consolas"/>
              </a:rPr>
              <a:t>expected</a:t>
            </a:r>
            <a:r>
              <a:rPr lang="en-US" i="1" dirty="0" err="1">
                <a:solidFill>
                  <a:srgbClr val="000000"/>
                </a:solidFill>
                <a:latin typeface="Consolas"/>
              </a:rPr>
              <a:t>,</a:t>
            </a:r>
            <a:r>
              <a:rPr lang="en-US" i="1" dirty="0" err="1">
                <a:solidFill>
                  <a:srgbClr val="6A3E3E"/>
                </a:solidFill>
                <a:latin typeface="Consolas"/>
              </a:rPr>
              <a:t>actual</a:t>
            </a:r>
            <a:r>
              <a:rPr lang="en-US" i="1" dirty="0">
                <a:solidFill>
                  <a:srgbClr val="000000"/>
                </a:solidFill>
                <a:latin typeface="Consolas"/>
              </a:rPr>
              <a:t>);</a:t>
            </a:r>
          </a:p>
          <a:p>
            <a:r>
              <a:rPr lang="ru-RU" dirty="0">
                <a:solidFill>
                  <a:srgbClr val="000000"/>
                </a:solidFill>
                <a:latin typeface="Consolas"/>
              </a:rPr>
              <a:t>}</a:t>
            </a:r>
          </a:p>
          <a:p>
            <a:endParaRPr lang="ru-RU" dirty="0">
              <a:latin typeface="Consolas"/>
            </a:endParaRPr>
          </a:p>
          <a:p>
            <a:r>
              <a:rPr lang="ru-RU" dirty="0">
                <a:solidFill>
                  <a:srgbClr val="000000"/>
                </a:solidFill>
                <a:latin typeface="Consolas"/>
              </a:rPr>
              <a:t>}</a:t>
            </a:r>
            <a:endParaRPr lang="ru-RU" dirty="0"/>
          </a:p>
        </p:txBody>
      </p:sp>
      <p:cxnSp>
        <p:nvCxnSpPr>
          <p:cNvPr id="10" name="Прямая соединительная линия 9"/>
          <p:cNvCxnSpPr/>
          <p:nvPr/>
        </p:nvCxnSpPr>
        <p:spPr>
          <a:xfrm>
            <a:off x="4661064" y="902525"/>
            <a:ext cx="0" cy="385948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39662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Introduction to Software Testing:</a:t>
            </a:r>
            <a:br>
              <a:rPr lang="en-US" dirty="0" smtClean="0"/>
            </a:br>
            <a:r>
              <a:rPr lang="en-US" dirty="0">
                <a:solidFill>
                  <a:schemeClr val="tx1"/>
                </a:solidFill>
              </a:rPr>
              <a:t>What exactly is the testing of software?</a:t>
            </a:r>
          </a:p>
        </p:txBody>
      </p:sp>
      <p:sp>
        <p:nvSpPr>
          <p:cNvPr id="3" name="Объект 2"/>
          <p:cNvSpPr>
            <a:spLocks noGrp="1"/>
          </p:cNvSpPr>
          <p:nvPr>
            <p:ph sz="quarter" idx="11"/>
          </p:nvPr>
        </p:nvSpPr>
        <p:spPr/>
        <p:txBody>
          <a:bodyPr/>
          <a:lstStyle/>
          <a:p>
            <a:r>
              <a:rPr lang="en-US" dirty="0"/>
              <a:t>The </a:t>
            </a:r>
            <a:r>
              <a:rPr lang="en-US" dirty="0" smtClean="0"/>
              <a:t>cost </a:t>
            </a:r>
            <a:r>
              <a:rPr lang="en-US" dirty="0"/>
              <a:t>of a missed bug can be very </a:t>
            </a:r>
            <a:r>
              <a:rPr lang="en-US" dirty="0" smtClean="0"/>
              <a:t>large</a:t>
            </a:r>
          </a:p>
          <a:p>
            <a:pPr lvl="1"/>
            <a:r>
              <a:rPr lang="en-US" dirty="0"/>
              <a:t>The space probe "Voyager" was sent to the Sun to collect samples of the solar </a:t>
            </a:r>
            <a:r>
              <a:rPr lang="en-US" dirty="0" smtClean="0"/>
              <a:t>wind. Due </a:t>
            </a:r>
            <a:r>
              <a:rPr lang="en-US" dirty="0"/>
              <a:t>to an error in the software, the probe fell on the </a:t>
            </a:r>
            <a:r>
              <a:rPr lang="en-US" dirty="0" smtClean="0"/>
              <a:t>star</a:t>
            </a:r>
          </a:p>
          <a:p>
            <a:pPr lvl="1"/>
            <a:r>
              <a:rPr lang="en-US" dirty="0"/>
              <a:t>Mars Rover Spirit was almost lost due to  temporary files not being removed from the flash memory. Fortunately, NASA was able to remotely delete the temporary files</a:t>
            </a:r>
            <a:endParaRPr lang="ru-RU" dirty="0"/>
          </a:p>
        </p:txBody>
      </p:sp>
    </p:spTree>
    <p:extLst>
      <p:ext uri="{BB962C8B-B14F-4D97-AF65-F5344CB8AC3E}">
        <p14:creationId xmlns:p14="http://schemas.microsoft.com/office/powerpoint/2010/main" val="134361675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 </a:t>
            </a:r>
            <a:r>
              <a:rPr lang="en-US" dirty="0" smtClean="0">
                <a:solidFill>
                  <a:schemeClr val="tx1"/>
                </a:solidFill>
              </a:rPr>
              <a:t>TDD Kata</a:t>
            </a:r>
            <a:endParaRPr lang="en-US" dirty="0">
              <a:solidFill>
                <a:schemeClr val="tx1"/>
              </a:solidFill>
            </a:endParaRPr>
          </a:p>
        </p:txBody>
      </p:sp>
      <p:sp>
        <p:nvSpPr>
          <p:cNvPr id="3" name="Content Placeholder 2"/>
          <p:cNvSpPr>
            <a:spLocks noGrp="1"/>
          </p:cNvSpPr>
          <p:nvPr>
            <p:ph sz="quarter" idx="11"/>
          </p:nvPr>
        </p:nvSpPr>
        <p:spPr>
          <a:xfrm>
            <a:off x="291336" y="882864"/>
            <a:ext cx="8593931" cy="3756422"/>
          </a:xfrm>
        </p:spPr>
        <p:txBody>
          <a:bodyPr>
            <a:normAutofit/>
          </a:bodyPr>
          <a:lstStyle/>
          <a:p>
            <a:pPr marL="457200" indent="-457200">
              <a:buFont typeface="+mj-lt"/>
              <a:buAutoNum type="arabicPeriod"/>
            </a:pPr>
            <a:r>
              <a:rPr lang="en-US" dirty="0"/>
              <a:t>Create a simple String calculator with a method </a:t>
            </a:r>
            <a:r>
              <a:rPr lang="en-US" b="1" dirty="0" err="1"/>
              <a:t>int</a:t>
            </a:r>
            <a:r>
              <a:rPr lang="en-US" b="1" dirty="0"/>
              <a:t> Add(string numbers)</a:t>
            </a:r>
            <a:r>
              <a:rPr lang="en-US" dirty="0"/>
              <a:t>The method can take 0, 1 or 2 numbers, and will return their sum (for an empty string it will return 0) for example</a:t>
            </a:r>
            <a:r>
              <a:rPr lang="en-US" b="1" dirty="0"/>
              <a:t> “” or “1” or “1,2”</a:t>
            </a:r>
            <a:endParaRPr lang="en-US" dirty="0"/>
          </a:p>
          <a:p>
            <a:pPr marL="0" indent="0">
              <a:buNone/>
            </a:pPr>
            <a:endParaRPr lang="en-US" dirty="0" smtClean="0"/>
          </a:p>
          <a:p>
            <a:endParaRPr lang="en-US" dirty="0" smtClean="0"/>
          </a:p>
        </p:txBody>
      </p:sp>
    </p:spTree>
    <p:extLst>
      <p:ext uri="{BB962C8B-B14F-4D97-AF65-F5344CB8AC3E}">
        <p14:creationId xmlns:p14="http://schemas.microsoft.com/office/powerpoint/2010/main" val="309879054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 </a:t>
            </a:r>
            <a:r>
              <a:rPr lang="en-US" dirty="0" smtClean="0">
                <a:solidFill>
                  <a:schemeClr val="tx1"/>
                </a:solidFill>
              </a:rPr>
              <a:t>TDD Kata</a:t>
            </a:r>
            <a:endParaRPr lang="en-US" dirty="0">
              <a:solidFill>
                <a:schemeClr val="tx1"/>
              </a:solidFill>
            </a:endParaRPr>
          </a:p>
        </p:txBody>
      </p:sp>
      <p:sp>
        <p:nvSpPr>
          <p:cNvPr id="3" name="Content Placeholder 2"/>
          <p:cNvSpPr>
            <a:spLocks noGrp="1"/>
          </p:cNvSpPr>
          <p:nvPr>
            <p:ph sz="quarter" idx="11"/>
          </p:nvPr>
        </p:nvSpPr>
        <p:spPr>
          <a:xfrm>
            <a:off x="291336" y="882864"/>
            <a:ext cx="8593931" cy="3756422"/>
          </a:xfrm>
        </p:spPr>
        <p:txBody>
          <a:bodyPr>
            <a:normAutofit fontScale="92500"/>
          </a:bodyPr>
          <a:lstStyle/>
          <a:p>
            <a:pPr marL="457200" indent="-457200">
              <a:buFont typeface="+mj-lt"/>
              <a:buAutoNum type="arabicPeriod"/>
            </a:pPr>
            <a:r>
              <a:rPr lang="en-US" dirty="0"/>
              <a:t>Create a simple String calculator with a method </a:t>
            </a:r>
            <a:r>
              <a:rPr lang="en-US" b="1" dirty="0" err="1"/>
              <a:t>int</a:t>
            </a:r>
            <a:r>
              <a:rPr lang="en-US" b="1" dirty="0"/>
              <a:t> Add(string numbers)</a:t>
            </a:r>
            <a:r>
              <a:rPr lang="en-US" dirty="0"/>
              <a:t>The method can take 0, 1 or 2 numbers, and will return their sum (for an empty string it will return 0) for example</a:t>
            </a:r>
            <a:r>
              <a:rPr lang="en-US" b="1" dirty="0"/>
              <a:t> “” or “1” or “1,2”</a:t>
            </a:r>
            <a:endParaRPr lang="en-US" dirty="0"/>
          </a:p>
          <a:p>
            <a:pPr lvl="1"/>
            <a:r>
              <a:rPr lang="en-US" dirty="0"/>
              <a:t>Start with the simplest test case of an empty string and move to 1 and </a:t>
            </a:r>
            <a:r>
              <a:rPr lang="en-US" dirty="0" smtClean="0"/>
              <a:t>2 numbers</a:t>
            </a:r>
            <a:endParaRPr lang="en-US" dirty="0"/>
          </a:p>
          <a:p>
            <a:pPr lvl="1"/>
            <a:r>
              <a:rPr lang="en-US" dirty="0"/>
              <a:t>Remember to solve things as simply as possible so that you force yourself to write tests you did not think about</a:t>
            </a:r>
          </a:p>
          <a:p>
            <a:pPr lvl="1"/>
            <a:r>
              <a:rPr lang="en-US" dirty="0"/>
              <a:t>Remember to </a:t>
            </a:r>
            <a:r>
              <a:rPr lang="en-US" dirty="0" smtClean="0"/>
              <a:t>refactor </a:t>
            </a:r>
            <a:r>
              <a:rPr lang="en-US" dirty="0"/>
              <a:t> after each passing test</a:t>
            </a:r>
          </a:p>
          <a:p>
            <a:endParaRPr lang="en-US" dirty="0" smtClean="0"/>
          </a:p>
          <a:p>
            <a:endParaRPr lang="en-US" dirty="0" smtClean="0"/>
          </a:p>
        </p:txBody>
      </p:sp>
    </p:spTree>
    <p:extLst>
      <p:ext uri="{BB962C8B-B14F-4D97-AF65-F5344CB8AC3E}">
        <p14:creationId xmlns:p14="http://schemas.microsoft.com/office/powerpoint/2010/main" val="406231558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 </a:t>
            </a:r>
            <a:r>
              <a:rPr lang="en-US" dirty="0" smtClean="0">
                <a:solidFill>
                  <a:schemeClr val="tx1"/>
                </a:solidFill>
              </a:rPr>
              <a:t>TDD Kata</a:t>
            </a:r>
            <a:endParaRPr lang="en-US" dirty="0">
              <a:solidFill>
                <a:schemeClr val="tx1"/>
              </a:solidFill>
            </a:endParaRPr>
          </a:p>
        </p:txBody>
      </p:sp>
      <p:sp>
        <p:nvSpPr>
          <p:cNvPr id="3" name="Content Placeholder 2"/>
          <p:cNvSpPr>
            <a:spLocks noGrp="1"/>
          </p:cNvSpPr>
          <p:nvPr>
            <p:ph sz="quarter" idx="11"/>
          </p:nvPr>
        </p:nvSpPr>
        <p:spPr>
          <a:xfrm>
            <a:off x="291336" y="882864"/>
            <a:ext cx="8593931" cy="3756422"/>
          </a:xfrm>
        </p:spPr>
        <p:txBody>
          <a:bodyPr>
            <a:normAutofit/>
          </a:bodyPr>
          <a:lstStyle/>
          <a:p>
            <a:pPr marL="457200" indent="-457200">
              <a:buFont typeface="+mj-lt"/>
              <a:buAutoNum type="arabicPeriod" startAt="2"/>
            </a:pPr>
            <a:r>
              <a:rPr lang="en-US" dirty="0"/>
              <a:t>Allow the Add method to handle an unknown amount of numbers</a:t>
            </a:r>
          </a:p>
          <a:p>
            <a:endParaRPr lang="en-US" dirty="0" smtClean="0"/>
          </a:p>
          <a:p>
            <a:endParaRPr lang="en-US" dirty="0" smtClean="0"/>
          </a:p>
        </p:txBody>
      </p:sp>
    </p:spTree>
    <p:extLst>
      <p:ext uri="{BB962C8B-B14F-4D97-AF65-F5344CB8AC3E}">
        <p14:creationId xmlns:p14="http://schemas.microsoft.com/office/powerpoint/2010/main" val="106962159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 </a:t>
            </a:r>
            <a:r>
              <a:rPr lang="en-US" dirty="0" smtClean="0">
                <a:solidFill>
                  <a:schemeClr val="tx1"/>
                </a:solidFill>
              </a:rPr>
              <a:t>TDD Kata</a:t>
            </a:r>
            <a:endParaRPr lang="en-US" dirty="0">
              <a:solidFill>
                <a:schemeClr val="tx1"/>
              </a:solidFill>
            </a:endParaRPr>
          </a:p>
        </p:txBody>
      </p:sp>
      <p:sp>
        <p:nvSpPr>
          <p:cNvPr id="3" name="Content Placeholder 2"/>
          <p:cNvSpPr>
            <a:spLocks noGrp="1"/>
          </p:cNvSpPr>
          <p:nvPr>
            <p:ph sz="quarter" idx="11"/>
          </p:nvPr>
        </p:nvSpPr>
        <p:spPr>
          <a:xfrm>
            <a:off x="291336" y="882864"/>
            <a:ext cx="8593931" cy="3756422"/>
          </a:xfrm>
        </p:spPr>
        <p:txBody>
          <a:bodyPr>
            <a:normAutofit/>
          </a:bodyPr>
          <a:lstStyle/>
          <a:p>
            <a:pPr marL="457200" indent="-457200">
              <a:buFont typeface="+mj-lt"/>
              <a:buAutoNum type="arabicPeriod" startAt="3"/>
            </a:pPr>
            <a:r>
              <a:rPr lang="en-US" dirty="0"/>
              <a:t>Allow the Add method to handle new lines between numbers (instead of commas</a:t>
            </a:r>
            <a:r>
              <a:rPr lang="en-US" dirty="0" smtClean="0"/>
              <a:t>)</a:t>
            </a:r>
          </a:p>
          <a:p>
            <a:pPr lvl="1"/>
            <a:r>
              <a:rPr lang="en-US" dirty="0"/>
              <a:t>the following input is ok:  “1\n2,3”  (will equal 6)</a:t>
            </a:r>
          </a:p>
          <a:p>
            <a:pPr lvl="1"/>
            <a:r>
              <a:rPr lang="en-US" dirty="0"/>
              <a:t>the following input is NOT ok:  “1,\n” </a:t>
            </a:r>
          </a:p>
          <a:p>
            <a:pPr marL="701550" lvl="1" indent="-457200">
              <a:buFont typeface="+mj-lt"/>
              <a:buAutoNum type="arabicPeriod"/>
            </a:pPr>
            <a:endParaRPr lang="en-US" dirty="0" smtClean="0"/>
          </a:p>
        </p:txBody>
      </p:sp>
    </p:spTree>
    <p:extLst>
      <p:ext uri="{BB962C8B-B14F-4D97-AF65-F5344CB8AC3E}">
        <p14:creationId xmlns:p14="http://schemas.microsoft.com/office/powerpoint/2010/main" val="40503023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 </a:t>
            </a:r>
            <a:r>
              <a:rPr lang="en-US" dirty="0" smtClean="0">
                <a:solidFill>
                  <a:schemeClr val="tx1"/>
                </a:solidFill>
              </a:rPr>
              <a:t>TDD Kata</a:t>
            </a:r>
            <a:endParaRPr lang="en-US" dirty="0">
              <a:solidFill>
                <a:schemeClr val="tx1"/>
              </a:solidFill>
            </a:endParaRPr>
          </a:p>
        </p:txBody>
      </p:sp>
      <p:sp>
        <p:nvSpPr>
          <p:cNvPr id="3" name="Content Placeholder 2"/>
          <p:cNvSpPr>
            <a:spLocks noGrp="1"/>
          </p:cNvSpPr>
          <p:nvPr>
            <p:ph sz="quarter" idx="11"/>
          </p:nvPr>
        </p:nvSpPr>
        <p:spPr>
          <a:xfrm>
            <a:off x="291336" y="882864"/>
            <a:ext cx="8593931" cy="3756422"/>
          </a:xfrm>
        </p:spPr>
        <p:txBody>
          <a:bodyPr>
            <a:normAutofit/>
          </a:bodyPr>
          <a:lstStyle/>
          <a:p>
            <a:pPr marL="457200" indent="-457200">
              <a:buFont typeface="+mj-lt"/>
              <a:buAutoNum type="arabicPeriod" startAt="4"/>
            </a:pPr>
            <a:r>
              <a:rPr lang="en-US" dirty="0"/>
              <a:t>Support different </a:t>
            </a:r>
            <a:r>
              <a:rPr lang="en-US" dirty="0" smtClean="0"/>
              <a:t>delimiters</a:t>
            </a:r>
          </a:p>
          <a:p>
            <a:pPr lvl="1"/>
            <a:r>
              <a:rPr lang="en-US" dirty="0"/>
              <a:t>to change a delimiter, the beginning of the string will contain a separate line that looks like this:   “//[delimiter]\n[numbers…]” for example “//;\n1;2” should return three where the default delimiter is ‘;’ </a:t>
            </a:r>
          </a:p>
          <a:p>
            <a:pPr lvl="1"/>
            <a:r>
              <a:rPr lang="en-US" dirty="0"/>
              <a:t>the first line is </a:t>
            </a:r>
            <a:r>
              <a:rPr lang="en-US" dirty="0" smtClean="0"/>
              <a:t>optional – all </a:t>
            </a:r>
            <a:r>
              <a:rPr lang="en-US" dirty="0"/>
              <a:t>existing scenarios should still be supported</a:t>
            </a:r>
          </a:p>
          <a:p>
            <a:pPr marL="1044450" lvl="2" indent="-457200">
              <a:buFont typeface="+mj-lt"/>
              <a:buAutoNum type="arabicPeriod"/>
            </a:pPr>
            <a:endParaRPr lang="en-US" dirty="0"/>
          </a:p>
          <a:p>
            <a:pPr marL="701550" lvl="1" indent="-457200">
              <a:buFont typeface="+mj-lt"/>
              <a:buAutoNum type="arabicPeriod"/>
            </a:pPr>
            <a:endParaRPr lang="en-US" dirty="0" smtClean="0"/>
          </a:p>
        </p:txBody>
      </p:sp>
    </p:spTree>
    <p:extLst>
      <p:ext uri="{BB962C8B-B14F-4D97-AF65-F5344CB8AC3E}">
        <p14:creationId xmlns:p14="http://schemas.microsoft.com/office/powerpoint/2010/main" val="305086462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 </a:t>
            </a:r>
            <a:r>
              <a:rPr lang="en-US" dirty="0" smtClean="0">
                <a:solidFill>
                  <a:schemeClr val="tx1"/>
                </a:solidFill>
              </a:rPr>
              <a:t>TDD Kata</a:t>
            </a:r>
            <a:endParaRPr lang="en-US" dirty="0">
              <a:solidFill>
                <a:schemeClr val="tx1"/>
              </a:solidFill>
            </a:endParaRPr>
          </a:p>
        </p:txBody>
      </p:sp>
      <p:sp>
        <p:nvSpPr>
          <p:cNvPr id="3" name="Content Placeholder 2"/>
          <p:cNvSpPr>
            <a:spLocks noGrp="1"/>
          </p:cNvSpPr>
          <p:nvPr>
            <p:ph sz="quarter" idx="11"/>
          </p:nvPr>
        </p:nvSpPr>
        <p:spPr>
          <a:xfrm>
            <a:off x="291336" y="882864"/>
            <a:ext cx="8593931" cy="3756422"/>
          </a:xfrm>
        </p:spPr>
        <p:txBody>
          <a:bodyPr>
            <a:normAutofit/>
          </a:bodyPr>
          <a:lstStyle/>
          <a:p>
            <a:pPr marL="457200" indent="-457200">
              <a:buFont typeface="+mj-lt"/>
              <a:buAutoNum type="arabicPeriod" startAt="5"/>
            </a:pPr>
            <a:r>
              <a:rPr lang="en-US" dirty="0"/>
              <a:t>Calling Add with a negative number will throw an exception “negatives not allowed” - and the negative that was passed</a:t>
            </a:r>
            <a:r>
              <a:rPr lang="en-US" dirty="0" smtClean="0"/>
              <a:t>. </a:t>
            </a:r>
            <a:r>
              <a:rPr lang="en-US" dirty="0"/>
              <a:t>I</a:t>
            </a:r>
            <a:r>
              <a:rPr lang="en-US" dirty="0" smtClean="0"/>
              <a:t>f </a:t>
            </a:r>
            <a:r>
              <a:rPr lang="en-US" dirty="0"/>
              <a:t>there are multiple negatives, show all of them in the exception message</a:t>
            </a:r>
          </a:p>
          <a:p>
            <a:pPr marL="701550" lvl="1" indent="-457200">
              <a:buFont typeface="+mj-lt"/>
              <a:buAutoNum type="arabicPeriod"/>
            </a:pPr>
            <a:endParaRPr lang="en-US" dirty="0" smtClean="0"/>
          </a:p>
        </p:txBody>
      </p:sp>
    </p:spTree>
    <p:extLst>
      <p:ext uri="{BB962C8B-B14F-4D97-AF65-F5344CB8AC3E}">
        <p14:creationId xmlns:p14="http://schemas.microsoft.com/office/powerpoint/2010/main" val="37352760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 </a:t>
            </a:r>
            <a:r>
              <a:rPr lang="en-US" dirty="0" smtClean="0">
                <a:solidFill>
                  <a:schemeClr val="tx1"/>
                </a:solidFill>
              </a:rPr>
              <a:t>TDD Kata</a:t>
            </a:r>
            <a:endParaRPr lang="en-US" dirty="0">
              <a:solidFill>
                <a:schemeClr val="tx1"/>
              </a:solidFill>
            </a:endParaRPr>
          </a:p>
        </p:txBody>
      </p:sp>
      <p:sp>
        <p:nvSpPr>
          <p:cNvPr id="3" name="Content Placeholder 2"/>
          <p:cNvSpPr>
            <a:spLocks noGrp="1"/>
          </p:cNvSpPr>
          <p:nvPr>
            <p:ph sz="quarter" idx="11"/>
          </p:nvPr>
        </p:nvSpPr>
        <p:spPr>
          <a:xfrm>
            <a:off x="291336" y="882864"/>
            <a:ext cx="8593931" cy="3756422"/>
          </a:xfrm>
        </p:spPr>
        <p:txBody>
          <a:bodyPr>
            <a:normAutofit/>
          </a:bodyPr>
          <a:lstStyle/>
          <a:p>
            <a:pPr marL="457200" indent="-457200">
              <a:buFont typeface="+mj-lt"/>
              <a:buAutoNum type="arabicPeriod" startAt="6"/>
            </a:pPr>
            <a:r>
              <a:rPr lang="en-US" dirty="0"/>
              <a:t>Numbers bigger than 1000 should be ignored, so adding 2 + 1001  = 2</a:t>
            </a:r>
          </a:p>
        </p:txBody>
      </p:sp>
    </p:spTree>
    <p:extLst>
      <p:ext uri="{BB962C8B-B14F-4D97-AF65-F5344CB8AC3E}">
        <p14:creationId xmlns:p14="http://schemas.microsoft.com/office/powerpoint/2010/main" val="82589269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 </a:t>
            </a:r>
            <a:r>
              <a:rPr lang="en-US" dirty="0" smtClean="0">
                <a:solidFill>
                  <a:schemeClr val="tx1"/>
                </a:solidFill>
              </a:rPr>
              <a:t>TDD Kata</a:t>
            </a:r>
            <a:endParaRPr lang="en-US" dirty="0">
              <a:solidFill>
                <a:schemeClr val="tx1"/>
              </a:solidFill>
            </a:endParaRPr>
          </a:p>
        </p:txBody>
      </p:sp>
      <p:sp>
        <p:nvSpPr>
          <p:cNvPr id="3" name="Content Placeholder 2"/>
          <p:cNvSpPr>
            <a:spLocks noGrp="1"/>
          </p:cNvSpPr>
          <p:nvPr>
            <p:ph sz="quarter" idx="11"/>
          </p:nvPr>
        </p:nvSpPr>
        <p:spPr>
          <a:xfrm>
            <a:off x="291336" y="882864"/>
            <a:ext cx="8593931" cy="3756422"/>
          </a:xfrm>
        </p:spPr>
        <p:txBody>
          <a:bodyPr>
            <a:normAutofit/>
          </a:bodyPr>
          <a:lstStyle/>
          <a:p>
            <a:pPr marL="457200" indent="-457200">
              <a:buFont typeface="+mj-lt"/>
              <a:buAutoNum type="arabicPeriod" startAt="7"/>
            </a:pPr>
            <a:r>
              <a:rPr lang="en-US" dirty="0"/>
              <a:t>Delimiters can be of any length with the following format:  “//[delimiter]\n” for example: “//[***]\n1***2***3</a:t>
            </a:r>
            <a:r>
              <a:rPr lang="en-US"/>
              <a:t>” </a:t>
            </a:r>
            <a:r>
              <a:rPr lang="en-US" smtClean="0"/>
              <a:t/>
            </a:r>
            <a:br>
              <a:rPr lang="en-US" smtClean="0"/>
            </a:br>
            <a:r>
              <a:rPr lang="en-US" smtClean="0"/>
              <a:t>should </a:t>
            </a:r>
            <a:r>
              <a:rPr lang="en-US" dirty="0"/>
              <a:t>return 6</a:t>
            </a:r>
          </a:p>
        </p:txBody>
      </p:sp>
    </p:spTree>
    <p:extLst>
      <p:ext uri="{BB962C8B-B14F-4D97-AF65-F5344CB8AC3E}">
        <p14:creationId xmlns:p14="http://schemas.microsoft.com/office/powerpoint/2010/main" val="39138897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 </a:t>
            </a:r>
            <a:r>
              <a:rPr lang="en-US" dirty="0" smtClean="0">
                <a:solidFill>
                  <a:schemeClr val="tx1"/>
                </a:solidFill>
              </a:rPr>
              <a:t>TDD Kata</a:t>
            </a:r>
            <a:endParaRPr lang="en-US" dirty="0">
              <a:solidFill>
                <a:schemeClr val="tx1"/>
              </a:solidFill>
            </a:endParaRPr>
          </a:p>
        </p:txBody>
      </p:sp>
      <p:sp>
        <p:nvSpPr>
          <p:cNvPr id="3" name="Content Placeholder 2"/>
          <p:cNvSpPr>
            <a:spLocks noGrp="1"/>
          </p:cNvSpPr>
          <p:nvPr>
            <p:ph sz="quarter" idx="11"/>
          </p:nvPr>
        </p:nvSpPr>
        <p:spPr>
          <a:xfrm>
            <a:off x="291336" y="882864"/>
            <a:ext cx="8593931" cy="3756422"/>
          </a:xfrm>
        </p:spPr>
        <p:txBody>
          <a:bodyPr>
            <a:normAutofit/>
          </a:bodyPr>
          <a:lstStyle/>
          <a:p>
            <a:pPr marL="457200" indent="-457200">
              <a:buFont typeface="+mj-lt"/>
              <a:buAutoNum type="arabicPeriod" startAt="8"/>
            </a:pPr>
            <a:r>
              <a:rPr lang="en-US" dirty="0"/>
              <a:t>Allow multiple delimiters like this:  “//[delim1][delim2]\n” for example “//[*][%]\n1*2%3” should return </a:t>
            </a:r>
            <a:r>
              <a:rPr lang="en-US" dirty="0" smtClean="0"/>
              <a:t>6</a:t>
            </a:r>
            <a:endParaRPr lang="en-US" dirty="0"/>
          </a:p>
        </p:txBody>
      </p:sp>
    </p:spTree>
    <p:extLst>
      <p:ext uri="{BB962C8B-B14F-4D97-AF65-F5344CB8AC3E}">
        <p14:creationId xmlns:p14="http://schemas.microsoft.com/office/powerpoint/2010/main" val="128292377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 </a:t>
            </a:r>
            <a:r>
              <a:rPr lang="en-US" dirty="0" smtClean="0">
                <a:solidFill>
                  <a:schemeClr val="tx1"/>
                </a:solidFill>
              </a:rPr>
              <a:t>TDD Kata</a:t>
            </a:r>
            <a:endParaRPr lang="en-US" dirty="0">
              <a:solidFill>
                <a:schemeClr val="tx1"/>
              </a:solidFill>
            </a:endParaRPr>
          </a:p>
        </p:txBody>
      </p:sp>
      <p:sp>
        <p:nvSpPr>
          <p:cNvPr id="3" name="Content Placeholder 2"/>
          <p:cNvSpPr>
            <a:spLocks noGrp="1"/>
          </p:cNvSpPr>
          <p:nvPr>
            <p:ph sz="quarter" idx="11"/>
          </p:nvPr>
        </p:nvSpPr>
        <p:spPr>
          <a:xfrm>
            <a:off x="291336" y="882864"/>
            <a:ext cx="8593931" cy="3756422"/>
          </a:xfrm>
        </p:spPr>
        <p:txBody>
          <a:bodyPr>
            <a:normAutofit/>
          </a:bodyPr>
          <a:lstStyle/>
          <a:p>
            <a:pPr marL="457200" indent="-457200">
              <a:buFont typeface="+mj-lt"/>
              <a:buAutoNum type="arabicPeriod" startAt="9"/>
            </a:pPr>
            <a:r>
              <a:rPr lang="en-US" dirty="0"/>
              <a:t>M</a:t>
            </a:r>
            <a:r>
              <a:rPr lang="en-US" dirty="0" smtClean="0"/>
              <a:t>ake </a:t>
            </a:r>
            <a:r>
              <a:rPr lang="en-US" dirty="0"/>
              <a:t>sure you can also handle multiple delimiters with length longer than one char</a:t>
            </a:r>
          </a:p>
        </p:txBody>
      </p:sp>
    </p:spTree>
    <p:extLst>
      <p:ext uri="{BB962C8B-B14F-4D97-AF65-F5344CB8AC3E}">
        <p14:creationId xmlns:p14="http://schemas.microsoft.com/office/powerpoint/2010/main" val="23822928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Introduction to Software Testing :</a:t>
            </a:r>
            <a:br>
              <a:rPr lang="en-US" dirty="0"/>
            </a:br>
            <a:r>
              <a:rPr lang="en-US" dirty="0" smtClean="0">
                <a:solidFill>
                  <a:schemeClr val="tx1"/>
                </a:solidFill>
              </a:rPr>
              <a:t>What exactly is the testing of software?</a:t>
            </a:r>
            <a:endParaRPr lang="ru-RU" dirty="0"/>
          </a:p>
        </p:txBody>
      </p:sp>
      <p:sp>
        <p:nvSpPr>
          <p:cNvPr id="3" name="Объект 2"/>
          <p:cNvSpPr>
            <a:spLocks noGrp="1"/>
          </p:cNvSpPr>
          <p:nvPr>
            <p:ph sz="quarter" idx="11"/>
          </p:nvPr>
        </p:nvSpPr>
        <p:spPr/>
        <p:txBody>
          <a:bodyPr/>
          <a:lstStyle/>
          <a:p>
            <a:r>
              <a:rPr lang="en-US" dirty="0" smtClean="0"/>
              <a:t>The first mention of “Bug”:</a:t>
            </a:r>
          </a:p>
          <a:p>
            <a:pPr lvl="1"/>
            <a:r>
              <a:rPr lang="en-US" dirty="0"/>
              <a:t>Mark II Aiken Relay Calculator </a:t>
            </a:r>
            <a:endParaRPr lang="ru-RU" dirty="0"/>
          </a:p>
        </p:txBody>
      </p:sp>
      <p:pic>
        <p:nvPicPr>
          <p:cNvPr id="4" name="Picture 7" descr="The MARK I Comp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97" y="2403475"/>
            <a:ext cx="8689975" cy="1360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19537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 </a:t>
            </a:r>
            <a:r>
              <a:rPr lang="en-US" dirty="0" smtClean="0">
                <a:solidFill>
                  <a:schemeClr val="tx1"/>
                </a:solidFill>
              </a:rPr>
              <a:t>TDD Kata</a:t>
            </a:r>
            <a:endParaRPr lang="en-US" dirty="0">
              <a:solidFill>
                <a:schemeClr val="tx1"/>
              </a:solidFill>
            </a:endParaRPr>
          </a:p>
        </p:txBody>
      </p:sp>
      <p:sp>
        <p:nvSpPr>
          <p:cNvPr id="3" name="Content Placeholder 2"/>
          <p:cNvSpPr>
            <a:spLocks noGrp="1"/>
          </p:cNvSpPr>
          <p:nvPr>
            <p:ph sz="quarter" idx="11"/>
          </p:nvPr>
        </p:nvSpPr>
        <p:spPr>
          <a:xfrm>
            <a:off x="291336" y="882864"/>
            <a:ext cx="8593931" cy="3756422"/>
          </a:xfrm>
        </p:spPr>
        <p:txBody>
          <a:bodyPr>
            <a:normAutofit/>
          </a:bodyPr>
          <a:lstStyle/>
          <a:p>
            <a:r>
              <a:rPr lang="en-US" dirty="0"/>
              <a:t>Did you like it?</a:t>
            </a:r>
          </a:p>
          <a:p>
            <a:r>
              <a:rPr lang="en-US" dirty="0"/>
              <a:t>How much time did you spend using the debugger</a:t>
            </a:r>
            <a:r>
              <a:rPr lang="en-US" dirty="0" smtClean="0"/>
              <a:t>?</a:t>
            </a:r>
          </a:p>
          <a:p>
            <a:r>
              <a:rPr lang="en-US" dirty="0" smtClean="0"/>
              <a:t>Comments</a:t>
            </a:r>
            <a:r>
              <a:rPr lang="en-US" dirty="0"/>
              <a:t>, suggestions?</a:t>
            </a:r>
          </a:p>
        </p:txBody>
      </p:sp>
    </p:spTree>
    <p:extLst>
      <p:ext uri="{BB962C8B-B14F-4D97-AF65-F5344CB8AC3E}">
        <p14:creationId xmlns:p14="http://schemas.microsoft.com/office/powerpoint/2010/main" val="17159662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Approach:</a:t>
            </a:r>
            <a:r>
              <a:rPr lang="en-US" dirty="0"/>
              <a:t> </a:t>
            </a:r>
            <a:r>
              <a:rPr lang="en-US" dirty="0" smtClean="0">
                <a:solidFill>
                  <a:schemeClr val="tx1"/>
                </a:solidFill>
              </a:rPr>
              <a:t>Review</a:t>
            </a:r>
            <a:endParaRPr lang="ru-RU" dirty="0">
              <a:solidFill>
                <a:schemeClr val="tx1"/>
              </a:solidFill>
            </a:endParaRPr>
          </a:p>
        </p:txBody>
      </p:sp>
      <p:sp>
        <p:nvSpPr>
          <p:cNvPr id="3" name="Content Placeholder 2"/>
          <p:cNvSpPr>
            <a:spLocks noGrp="1"/>
          </p:cNvSpPr>
          <p:nvPr>
            <p:ph sz="quarter" idx="11"/>
          </p:nvPr>
        </p:nvSpPr>
        <p:spPr/>
        <p:txBody>
          <a:bodyPr/>
          <a:lstStyle/>
          <a:p>
            <a:r>
              <a:rPr lang="en-US" dirty="0" smtClean="0"/>
              <a:t>Definition of Test-Driven Development</a:t>
            </a:r>
          </a:p>
          <a:p>
            <a:r>
              <a:rPr lang="en-US" dirty="0" smtClean="0"/>
              <a:t>Workflow of Test-Driven Development Process</a:t>
            </a:r>
          </a:p>
          <a:p>
            <a:r>
              <a:rPr lang="en-US" dirty="0" smtClean="0"/>
              <a:t>Unit test Framework – Introduction </a:t>
            </a:r>
          </a:p>
          <a:p>
            <a:r>
              <a:rPr lang="en-US" dirty="0" smtClean="0"/>
              <a:t>TDD Kata</a:t>
            </a:r>
            <a:endParaRPr lang="ru-RU" dirty="0"/>
          </a:p>
        </p:txBody>
      </p:sp>
    </p:spTree>
    <p:extLst>
      <p:ext uri="{BB962C8B-B14F-4D97-AF65-F5344CB8AC3E}">
        <p14:creationId xmlns:p14="http://schemas.microsoft.com/office/powerpoint/2010/main" val="120823517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SECTION 3:</a:t>
            </a:r>
            <a:br>
              <a:rPr lang="en-US" dirty="0" smtClean="0"/>
            </a:br>
            <a:r>
              <a:rPr lang="en-US" dirty="0" smtClean="0"/>
              <a:t>Test-Driven Development Patterns</a:t>
            </a:r>
            <a:endParaRPr lang="ru-RU" dirty="0"/>
          </a:p>
        </p:txBody>
      </p:sp>
    </p:spTree>
    <p:extLst>
      <p:ext uri="{BB962C8B-B14F-4D97-AF65-F5344CB8AC3E}">
        <p14:creationId xmlns:p14="http://schemas.microsoft.com/office/powerpoint/2010/main" val="332762222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en-US" dirty="0" smtClean="0">
                <a:solidFill>
                  <a:schemeClr val="tx1"/>
                </a:solidFill>
              </a:rPr>
              <a:t>Roadmap</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Red-Green-Refactor</a:t>
            </a:r>
          </a:p>
          <a:p>
            <a:r>
              <a:rPr lang="en-US" dirty="0" smtClean="0"/>
              <a:t>Simplest tests</a:t>
            </a:r>
          </a:p>
          <a:p>
            <a:r>
              <a:rPr lang="en-US" dirty="0" smtClean="0"/>
              <a:t>Unit test name Conventions</a:t>
            </a:r>
            <a:endParaRPr lang="en-US" dirty="0"/>
          </a:p>
          <a:p>
            <a:r>
              <a:rPr lang="en-US" dirty="0"/>
              <a:t>F.I.R.S.T Principles of Unit Testing</a:t>
            </a:r>
          </a:p>
          <a:p>
            <a:r>
              <a:rPr lang="en-US" dirty="0" smtClean="0"/>
              <a:t>Inheritance &amp; unit test</a:t>
            </a:r>
          </a:p>
          <a:p>
            <a:r>
              <a:rPr lang="en-US" dirty="0" smtClean="0"/>
              <a:t>Legacy code &amp; unit test</a:t>
            </a:r>
          </a:p>
        </p:txBody>
      </p:sp>
    </p:spTree>
    <p:extLst>
      <p:ext uri="{BB962C8B-B14F-4D97-AF65-F5344CB8AC3E}">
        <p14:creationId xmlns:p14="http://schemas.microsoft.com/office/powerpoint/2010/main" val="114924938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en-US" dirty="0" smtClean="0">
                <a:solidFill>
                  <a:schemeClr val="tx1"/>
                </a:solidFill>
              </a:rPr>
              <a:t>Roadmap</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solidFill>
                  <a:srgbClr val="FF0000"/>
                </a:solidFill>
              </a:rPr>
              <a:t>Red-Green-Refactor</a:t>
            </a:r>
          </a:p>
          <a:p>
            <a:r>
              <a:rPr lang="en-US" dirty="0" smtClean="0"/>
              <a:t>Simplest tests</a:t>
            </a:r>
          </a:p>
          <a:p>
            <a:r>
              <a:rPr lang="en-US" dirty="0" smtClean="0"/>
              <a:t>Unit test name Conventions</a:t>
            </a:r>
            <a:endParaRPr lang="en-US" dirty="0"/>
          </a:p>
          <a:p>
            <a:r>
              <a:rPr lang="en-US" dirty="0"/>
              <a:t>F.I.R.S.T Principles of Unit Testing</a:t>
            </a:r>
          </a:p>
          <a:p>
            <a:r>
              <a:rPr lang="en-US" dirty="0" smtClean="0"/>
              <a:t>Inheritance &amp; unit test</a:t>
            </a:r>
          </a:p>
          <a:p>
            <a:r>
              <a:rPr lang="en-US" dirty="0" smtClean="0"/>
              <a:t>Legacy code &amp; unit test</a:t>
            </a:r>
          </a:p>
        </p:txBody>
      </p:sp>
    </p:spTree>
    <p:extLst>
      <p:ext uri="{BB962C8B-B14F-4D97-AF65-F5344CB8AC3E}">
        <p14:creationId xmlns:p14="http://schemas.microsoft.com/office/powerpoint/2010/main" val="337274112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smtClean="0">
                <a:solidFill>
                  <a:schemeClr val="tx1"/>
                </a:solidFill>
              </a:rPr>
              <a:t>Red-Green-Refactor</a:t>
            </a:r>
            <a:endParaRPr lang="en-US" dirty="0">
              <a:solidFill>
                <a:schemeClr val="tx1"/>
              </a:solidFill>
            </a:endParaRPr>
          </a:p>
        </p:txBody>
      </p:sp>
      <p:pic>
        <p:nvPicPr>
          <p:cNvPr id="4" name="Picture 3"/>
          <p:cNvPicPr>
            <a:picLocks noChangeAspect="1"/>
          </p:cNvPicPr>
          <p:nvPr/>
        </p:nvPicPr>
        <p:blipFill>
          <a:blip r:embed="rId2"/>
          <a:stretch>
            <a:fillRect/>
          </a:stretch>
        </p:blipFill>
        <p:spPr>
          <a:xfrm>
            <a:off x="653365" y="1004148"/>
            <a:ext cx="3486150" cy="3867150"/>
          </a:xfrm>
          <a:prstGeom prst="rect">
            <a:avLst/>
          </a:prstGeom>
        </p:spPr>
      </p:pic>
      <p:pic>
        <p:nvPicPr>
          <p:cNvPr id="5" name="Picture 2" descr="http://vitormeriat.files.wordpress.com/2013/02/tdd.pn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4825974" y="1200966"/>
            <a:ext cx="3196463" cy="3030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231001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smtClean="0">
                <a:solidFill>
                  <a:schemeClr val="tx1"/>
                </a:solidFill>
              </a:rPr>
              <a:t>Red-Green-Refactor</a:t>
            </a:r>
            <a:endParaRPr lang="en-US" dirty="0">
              <a:solidFill>
                <a:schemeClr val="tx1"/>
              </a:solidFill>
            </a:endParaRPr>
          </a:p>
        </p:txBody>
      </p:sp>
      <p:sp>
        <p:nvSpPr>
          <p:cNvPr id="3" name="Объект 2"/>
          <p:cNvSpPr>
            <a:spLocks noGrp="1"/>
          </p:cNvSpPr>
          <p:nvPr>
            <p:ph sz="quarter" idx="11"/>
          </p:nvPr>
        </p:nvSpPr>
        <p:spPr/>
        <p:txBody>
          <a:bodyPr/>
          <a:lstStyle/>
          <a:p>
            <a:r>
              <a:rPr lang="en-US" dirty="0" smtClean="0"/>
              <a:t>Three Laws of TDD:</a:t>
            </a:r>
          </a:p>
          <a:p>
            <a:pPr marL="701550" lvl="1" indent="-457200">
              <a:buFont typeface="+mj-lt"/>
              <a:buAutoNum type="arabicPeriod"/>
            </a:pPr>
            <a:r>
              <a:rPr lang="en-US" dirty="0"/>
              <a:t>You must write a failing test before you write any production code.</a:t>
            </a:r>
          </a:p>
          <a:p>
            <a:pPr marL="701550" lvl="1" indent="-457200">
              <a:buFont typeface="+mj-lt"/>
              <a:buAutoNum type="arabicPeriod"/>
            </a:pPr>
            <a:r>
              <a:rPr lang="en-US" dirty="0"/>
              <a:t>You must not write more of a test than is sufficient to fail, or fail to compile.</a:t>
            </a:r>
          </a:p>
          <a:p>
            <a:pPr marL="701550" lvl="1" indent="-457200">
              <a:buFont typeface="+mj-lt"/>
              <a:buAutoNum type="arabicPeriod"/>
            </a:pPr>
            <a:r>
              <a:rPr lang="en-US" dirty="0"/>
              <a:t>You must not write more production code than is sufficient to make the currently failing test pass.</a:t>
            </a:r>
          </a:p>
          <a:p>
            <a:pPr marL="701550" lvl="1" indent="-457200">
              <a:buFont typeface="+mj-lt"/>
              <a:buAutoNum type="arabicPeriod"/>
            </a:pPr>
            <a:endParaRPr lang="ru-RU" dirty="0"/>
          </a:p>
        </p:txBody>
      </p:sp>
    </p:spTree>
    <p:extLst>
      <p:ext uri="{BB962C8B-B14F-4D97-AF65-F5344CB8AC3E}">
        <p14:creationId xmlns:p14="http://schemas.microsoft.com/office/powerpoint/2010/main" val="393193620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en-US" dirty="0" smtClean="0">
                <a:solidFill>
                  <a:schemeClr val="tx1"/>
                </a:solidFill>
              </a:rPr>
              <a:t>Roadmap</a:t>
            </a:r>
            <a:endParaRPr lang="ru-RU" dirty="0">
              <a:solidFill>
                <a:schemeClr val="tx1"/>
              </a:solidFill>
            </a:endParaRPr>
          </a:p>
        </p:txBody>
      </p:sp>
      <p:sp>
        <p:nvSpPr>
          <p:cNvPr id="3" name="Content Placeholder 2"/>
          <p:cNvSpPr>
            <a:spLocks noGrp="1"/>
          </p:cNvSpPr>
          <p:nvPr>
            <p:ph sz="quarter" idx="11"/>
          </p:nvPr>
        </p:nvSpPr>
        <p:spPr/>
        <p:txBody>
          <a:bodyPr>
            <a:normAutofit/>
          </a:bodyPr>
          <a:lstStyle/>
          <a:p>
            <a:r>
              <a:rPr lang="en-US" dirty="0" smtClean="0"/>
              <a:t>Red-Green-Refactor</a:t>
            </a:r>
          </a:p>
          <a:p>
            <a:r>
              <a:rPr lang="en-US" dirty="0" smtClean="0">
                <a:solidFill>
                  <a:srgbClr val="FF0000"/>
                </a:solidFill>
              </a:rPr>
              <a:t>Simplest tests</a:t>
            </a:r>
          </a:p>
          <a:p>
            <a:r>
              <a:rPr lang="en-US" dirty="0" smtClean="0"/>
              <a:t>Unit test name Conventions</a:t>
            </a:r>
            <a:endParaRPr lang="en-US" dirty="0"/>
          </a:p>
          <a:p>
            <a:r>
              <a:rPr lang="en-US" dirty="0"/>
              <a:t>F.I.R.S.T Principles of Unit Testing</a:t>
            </a:r>
          </a:p>
          <a:p>
            <a:r>
              <a:rPr lang="en-US" dirty="0" smtClean="0"/>
              <a:t>Inheritance &amp; unit test</a:t>
            </a:r>
          </a:p>
          <a:p>
            <a:r>
              <a:rPr lang="en-US" dirty="0" smtClean="0"/>
              <a:t>Legacy code &amp; unit test</a:t>
            </a:r>
          </a:p>
        </p:txBody>
      </p:sp>
    </p:spTree>
    <p:extLst>
      <p:ext uri="{BB962C8B-B14F-4D97-AF65-F5344CB8AC3E}">
        <p14:creationId xmlns:p14="http://schemas.microsoft.com/office/powerpoint/2010/main" val="337274112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smtClean="0">
                <a:solidFill>
                  <a:schemeClr val="tx1"/>
                </a:solidFill>
              </a:rPr>
              <a:t>Simplest Test</a:t>
            </a:r>
            <a:endParaRPr lang="en-US" dirty="0">
              <a:solidFill>
                <a:schemeClr val="tx1"/>
              </a:solidFill>
            </a:endParaRPr>
          </a:p>
        </p:txBody>
      </p:sp>
      <p:sp>
        <p:nvSpPr>
          <p:cNvPr id="3" name="Объект 2"/>
          <p:cNvSpPr>
            <a:spLocks noGrp="1"/>
          </p:cNvSpPr>
          <p:nvPr>
            <p:ph sz="quarter" idx="11"/>
          </p:nvPr>
        </p:nvSpPr>
        <p:spPr>
          <a:xfrm>
            <a:off x="286479" y="1024112"/>
            <a:ext cx="8593931" cy="3756422"/>
          </a:xfrm>
        </p:spPr>
        <p:txBody>
          <a:bodyPr/>
          <a:lstStyle/>
          <a:p>
            <a:r>
              <a:rPr lang="en-US" dirty="0" smtClean="0"/>
              <a:t>AAA patterns</a:t>
            </a:r>
          </a:p>
          <a:p>
            <a:r>
              <a:rPr lang="en-US" dirty="0" smtClean="0"/>
              <a:t>Only one assert</a:t>
            </a:r>
          </a:p>
          <a:p>
            <a:r>
              <a:rPr lang="en-US" dirty="0" smtClean="0"/>
              <a:t>No if</a:t>
            </a:r>
          </a:p>
          <a:p>
            <a:r>
              <a:rPr lang="en-US" dirty="0" smtClean="0"/>
              <a:t>No for, while or other loop</a:t>
            </a:r>
          </a:p>
          <a:p>
            <a:r>
              <a:rPr lang="en-US" dirty="0"/>
              <a:t>Test objectives should be clear</a:t>
            </a:r>
            <a:endParaRPr lang="en-US" dirty="0" smtClean="0"/>
          </a:p>
        </p:txBody>
      </p:sp>
    </p:spTree>
    <p:extLst>
      <p:ext uri="{BB962C8B-B14F-4D97-AF65-F5344CB8AC3E}">
        <p14:creationId xmlns:p14="http://schemas.microsoft.com/office/powerpoint/2010/main" val="209127141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 Patterns: </a:t>
            </a:r>
            <a:r>
              <a:rPr lang="ru-RU" dirty="0" smtClean="0"/>
              <a:t/>
            </a:r>
            <a:br>
              <a:rPr lang="ru-RU" dirty="0" smtClean="0"/>
            </a:br>
            <a:r>
              <a:rPr lang="en-US" dirty="0" smtClean="0">
                <a:solidFill>
                  <a:schemeClr val="tx1"/>
                </a:solidFill>
              </a:rPr>
              <a:t>Simplest Test</a:t>
            </a:r>
            <a:endParaRPr lang="en-US" dirty="0">
              <a:solidFill>
                <a:schemeClr val="tx1"/>
              </a:solidFill>
            </a:endParaRPr>
          </a:p>
        </p:txBody>
      </p:sp>
      <p:sp>
        <p:nvSpPr>
          <p:cNvPr id="3" name="Объект 2"/>
          <p:cNvSpPr>
            <a:spLocks noGrp="1"/>
          </p:cNvSpPr>
          <p:nvPr>
            <p:ph sz="quarter" idx="11"/>
          </p:nvPr>
        </p:nvSpPr>
        <p:spPr>
          <a:xfrm>
            <a:off x="286479" y="1024112"/>
            <a:ext cx="8593931" cy="3756422"/>
          </a:xfrm>
        </p:spPr>
        <p:txBody>
          <a:bodyPr/>
          <a:lstStyle/>
          <a:p>
            <a:r>
              <a:rPr lang="en-US" dirty="0" smtClean="0"/>
              <a:t>Sample of simplest test</a:t>
            </a:r>
          </a:p>
        </p:txBody>
      </p:sp>
      <p:sp>
        <p:nvSpPr>
          <p:cNvPr id="4" name="Rectangle 3"/>
          <p:cNvSpPr/>
          <p:nvPr/>
        </p:nvSpPr>
        <p:spPr>
          <a:xfrm>
            <a:off x="1163443" y="2002284"/>
            <a:ext cx="6590371" cy="2031325"/>
          </a:xfrm>
          <a:prstGeom prst="rect">
            <a:avLst/>
          </a:prstGeom>
        </p:spPr>
        <p:txBody>
          <a:bodyPr wrap="square">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latin typeface="Consolas"/>
              </a:rPr>
              <a:t>GetMinimum_UnsortedIntegerArray_ReturnsSmallestValue</a:t>
            </a:r>
            <a:r>
              <a:rPr lang="en-US" b="1" dirty="0">
                <a:solidFill>
                  <a:srgbClr val="000000"/>
                </a:solidFill>
                <a:latin typeface="Consolas"/>
              </a:rPr>
              <a:t>() </a:t>
            </a:r>
          </a:p>
          <a:p>
            <a:r>
              <a:rPr lang="ru-RU" dirty="0">
                <a:solidFill>
                  <a:srgbClr val="000000"/>
                </a:solidFill>
                <a:latin typeface="Consolas"/>
              </a:rPr>
              <a:t>{   </a:t>
            </a:r>
          </a:p>
          <a:p>
            <a:r>
              <a:rPr lang="en-US" dirty="0">
                <a:solidFill>
                  <a:srgbClr val="000000"/>
                </a:solidFill>
                <a:latin typeface="Consolas"/>
              </a:rPr>
              <a:t>  </a:t>
            </a:r>
            <a:r>
              <a:rPr lang="en-US" dirty="0" err="1">
                <a:solidFill>
                  <a:srgbClr val="000000"/>
                </a:solidFill>
                <a:latin typeface="Consolas"/>
              </a:rPr>
              <a:t>var</a:t>
            </a:r>
            <a:r>
              <a:rPr lang="en-US" dirty="0">
                <a:solidFill>
                  <a:srgbClr val="000000"/>
                </a:solidFill>
                <a:latin typeface="Consolas"/>
              </a:rPr>
              <a:t> </a:t>
            </a:r>
            <a:r>
              <a:rPr lang="en-US" dirty="0" err="1">
                <a:solidFill>
                  <a:srgbClr val="000000"/>
                </a:solidFill>
                <a:latin typeface="Consolas"/>
              </a:rPr>
              <a:t>unsortedArray</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7F0055"/>
                </a:solidFill>
                <a:latin typeface="Consolas"/>
              </a:rPr>
              <a:t>int</a:t>
            </a:r>
            <a:r>
              <a:rPr lang="en-US" b="1" dirty="0">
                <a:solidFill>
                  <a:srgbClr val="000000"/>
                </a:solidFill>
                <a:latin typeface="Consolas"/>
              </a:rPr>
              <a:t>[] {7,4,9,2,5}; </a:t>
            </a:r>
            <a:r>
              <a:rPr lang="en-US" b="1" dirty="0">
                <a:solidFill>
                  <a:srgbClr val="3F7F5F"/>
                </a:solidFill>
                <a:latin typeface="Consolas"/>
              </a:rPr>
              <a:t>// Arrange </a:t>
            </a:r>
            <a:endParaRPr lang="en-US" b="1" dirty="0" smtClean="0">
              <a:solidFill>
                <a:srgbClr val="3F7F5F"/>
              </a:solidFill>
              <a:latin typeface="Consolas"/>
            </a:endParaRPr>
          </a:p>
          <a:p>
            <a:r>
              <a:rPr lang="en-US" b="1" dirty="0" smtClean="0">
                <a:solidFill>
                  <a:srgbClr val="3F7F5F"/>
                </a:solidFill>
                <a:latin typeface="Consolas"/>
              </a:rPr>
              <a:t>    </a:t>
            </a:r>
            <a:endParaRPr lang="en-US" b="1" dirty="0">
              <a:solidFill>
                <a:srgbClr val="3F7F5F"/>
              </a:solidFill>
              <a:latin typeface="Consolas"/>
            </a:endParaRPr>
          </a:p>
          <a:p>
            <a:r>
              <a:rPr lang="en-US" dirty="0">
                <a:solidFill>
                  <a:srgbClr val="000000"/>
                </a:solidFill>
                <a:latin typeface="Consolas"/>
              </a:rPr>
              <a:t>  </a:t>
            </a:r>
            <a:r>
              <a:rPr lang="en-US" dirty="0" err="1">
                <a:solidFill>
                  <a:srgbClr val="000000"/>
                </a:solidFill>
                <a:latin typeface="Consolas"/>
              </a:rPr>
              <a:t>var</a:t>
            </a:r>
            <a:r>
              <a:rPr lang="en-US" dirty="0">
                <a:solidFill>
                  <a:srgbClr val="000000"/>
                </a:solidFill>
                <a:latin typeface="Consolas"/>
              </a:rPr>
              <a:t> minimum = </a:t>
            </a:r>
            <a:r>
              <a:rPr lang="en-US" dirty="0" err="1">
                <a:solidFill>
                  <a:srgbClr val="000000"/>
                </a:solidFill>
                <a:latin typeface="Consolas"/>
              </a:rPr>
              <a:t>Statistics.GetMinimum</a:t>
            </a:r>
            <a:r>
              <a:rPr lang="en-US" dirty="0">
                <a:solidFill>
                  <a:srgbClr val="000000"/>
                </a:solidFill>
                <a:latin typeface="Consolas"/>
              </a:rPr>
              <a:t>(</a:t>
            </a:r>
            <a:r>
              <a:rPr lang="en-US" dirty="0" err="1">
                <a:solidFill>
                  <a:srgbClr val="000000"/>
                </a:solidFill>
                <a:latin typeface="Consolas"/>
              </a:rPr>
              <a:t>unsortedArray</a:t>
            </a:r>
            <a:r>
              <a:rPr lang="en-US" dirty="0">
                <a:solidFill>
                  <a:srgbClr val="000000"/>
                </a:solidFill>
                <a:latin typeface="Consolas"/>
              </a:rPr>
              <a:t>); </a:t>
            </a:r>
            <a:r>
              <a:rPr lang="en-US" dirty="0">
                <a:solidFill>
                  <a:srgbClr val="3F7F5F"/>
                </a:solidFill>
                <a:latin typeface="Consolas"/>
              </a:rPr>
              <a:t>// Act   </a:t>
            </a:r>
            <a:endParaRPr lang="en-US" dirty="0" smtClean="0">
              <a:solidFill>
                <a:srgbClr val="3F7F5F"/>
              </a:solidFill>
              <a:latin typeface="Consolas"/>
            </a:endParaRPr>
          </a:p>
          <a:p>
            <a:r>
              <a:rPr lang="en-US" dirty="0" smtClean="0">
                <a:solidFill>
                  <a:srgbClr val="3F7F5F"/>
                </a:solidFill>
                <a:latin typeface="Consolas"/>
              </a:rPr>
              <a:t>  </a:t>
            </a:r>
            <a:endParaRPr lang="en-US" dirty="0">
              <a:solidFill>
                <a:srgbClr val="3F7F5F"/>
              </a:solidFill>
              <a:latin typeface="Consolas"/>
            </a:endParaRPr>
          </a:p>
          <a:p>
            <a:r>
              <a:rPr lang="en-US" dirty="0">
                <a:solidFill>
                  <a:srgbClr val="000000"/>
                </a:solidFill>
                <a:latin typeface="Consolas"/>
              </a:rPr>
              <a:t>  </a:t>
            </a:r>
            <a:r>
              <a:rPr lang="en-US" dirty="0" err="1">
                <a:solidFill>
                  <a:srgbClr val="000000"/>
                </a:solidFill>
                <a:latin typeface="Consolas"/>
              </a:rPr>
              <a:t>Assert.AreEqual</a:t>
            </a:r>
            <a:r>
              <a:rPr lang="en-US" dirty="0">
                <a:solidFill>
                  <a:srgbClr val="000000"/>
                </a:solidFill>
                <a:latin typeface="Consolas"/>
              </a:rPr>
              <a:t>(2, minimum); </a:t>
            </a:r>
            <a:r>
              <a:rPr lang="en-US" dirty="0">
                <a:solidFill>
                  <a:srgbClr val="3F7F5F"/>
                </a:solidFill>
                <a:latin typeface="Consolas"/>
              </a:rPr>
              <a:t>// Assert </a:t>
            </a:r>
          </a:p>
          <a:p>
            <a:r>
              <a:rPr lang="ru-RU" dirty="0">
                <a:solidFill>
                  <a:srgbClr val="000000"/>
                </a:solidFill>
                <a:latin typeface="Consolas"/>
              </a:rPr>
              <a:t>}</a:t>
            </a:r>
            <a:endParaRPr lang="ru-RU" dirty="0"/>
          </a:p>
        </p:txBody>
      </p:sp>
    </p:spTree>
    <p:extLst>
      <p:ext uri="{BB962C8B-B14F-4D97-AF65-F5344CB8AC3E}">
        <p14:creationId xmlns:p14="http://schemas.microsoft.com/office/powerpoint/2010/main" val="2601918267"/>
      </p:ext>
    </p:extLst>
  </p:cSld>
  <p:clrMapOvr>
    <a:masterClrMapping/>
  </p:clrMapOvr>
  <p:timing>
    <p:tnLst>
      <p:par>
        <p:cTn id="1" dur="indefinite" restart="never" nodeType="tmRoot"/>
      </p:par>
    </p:tnLst>
  </p:timing>
</p:sld>
</file>

<file path=ppt/theme/theme1.xml><?xml version="1.0" encoding="utf-8"?>
<a:theme xmlns:a="http://schemas.openxmlformats.org/drawingml/2006/main" name="powerpoint-template-Luxoft">
  <a:themeElements>
    <a:clrScheme name="Luxoft 3">
      <a:dk1>
        <a:sysClr val="windowText" lastClr="000000"/>
      </a:dk1>
      <a:lt1>
        <a:sysClr val="window" lastClr="FFFFFF"/>
      </a:lt1>
      <a:dk2>
        <a:srgbClr val="1B2130"/>
      </a:dk2>
      <a:lt2>
        <a:srgbClr val="E7E6E6"/>
      </a:lt2>
      <a:accent1>
        <a:srgbClr val="4E5761"/>
      </a:accent1>
      <a:accent2>
        <a:srgbClr val="EB571C"/>
      </a:accent2>
      <a:accent3>
        <a:srgbClr val="243E79"/>
      </a:accent3>
      <a:accent4>
        <a:srgbClr val="CB642E"/>
      </a:accent4>
      <a:accent5>
        <a:srgbClr val="5480B7"/>
      </a:accent5>
      <a:accent6>
        <a:srgbClr val="4E5761"/>
      </a:accent6>
      <a:hlink>
        <a:srgbClr val="EB571C"/>
      </a:hlink>
      <a:folHlink>
        <a:srgbClr val="4E576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ln>
              <a:noFill/>
            </a:ln>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1"/>
        </a:lnRef>
        <a:fillRef idx="0">
          <a:schemeClr val="accent1"/>
        </a:fillRef>
        <a:effectRef idx="0">
          <a:schemeClr val="accent1"/>
        </a:effectRef>
        <a:fontRef idx="minor">
          <a:schemeClr val="tx1"/>
        </a:fontRef>
      </a:style>
    </a:lnDef>
    <a:txDef>
      <a:spPr/>
      <a:bodyPr vert="horz" wrap="square" lIns="68580" tIns="34290" rIns="68580" bIns="34290" rtlCol="0" anchor="t">
        <a:noAutofit/>
      </a:bodyPr>
      <a:lstStyle>
        <a:defPPr>
          <a:defRPr sz="1600" b="0" dirty="0" err="1" smtClean="0">
            <a:solidFill>
              <a:schemeClr val="tx1"/>
            </a:solidFill>
            <a:latin typeface="+mn-lt"/>
          </a:defRPr>
        </a:defPPr>
      </a:lstStyle>
    </a:txDef>
  </a:objectDefaults>
  <a:extraClrSchemeLst/>
  <a:extLst>
    <a:ext uri="{05A4C25C-085E-4340-85A3-A5531E510DB2}">
      <thm15:themeFamily xmlns:thm15="http://schemas.microsoft.com/office/thememl/2012/main" name="powerpoint-template-luxoft-v6.6_12-10-2017.potx" id="{F4A69906-FEB1-407B-B35A-81C144982F18}" vid="{18422290-860F-45FC-B46F-21CF7AE092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00E10C3377C4A4FB25A90EC9811B53E" ma:contentTypeVersion="1" ma:contentTypeDescription="Create a new document." ma:contentTypeScope="" ma:versionID="bef1023ad37b3daddd094b51bda4c4db">
  <xsd:schema xmlns:xsd="http://www.w3.org/2001/XMLSchema" xmlns:xs="http://www.w3.org/2001/XMLSchema" xmlns:p="http://schemas.microsoft.com/office/2006/metadata/properties" xmlns:ns2="6c942ce4-8656-4ff7-b9c9-ba4193d36bd8" targetNamespace="http://schemas.microsoft.com/office/2006/metadata/properties" ma:root="true" ma:fieldsID="4e668b2ba150ff73239d96850b15e1ad" ns2:_="">
    <xsd:import namespace="6c942ce4-8656-4ff7-b9c9-ba4193d36bd8"/>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942ce4-8656-4ff7-b9c9-ba4193d36bd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20B9AEC-65F4-41FB-8058-ED6F2B1A38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942ce4-8656-4ff7-b9c9-ba4193d36b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540625-C56A-4F8B-AC33-F6A75891CE6D}">
  <ds:schemaRefs>
    <ds:schemaRef ds:uri="http://schemas.microsoft.com/sharepoint/v3/contenttype/forms"/>
  </ds:schemaRefs>
</ds:datastoreItem>
</file>

<file path=customXml/itemProps3.xml><?xml version="1.0" encoding="utf-8"?>
<ds:datastoreItem xmlns:ds="http://schemas.openxmlformats.org/officeDocument/2006/customXml" ds:itemID="{1C50F1AF-92BD-41B4-BFBF-8638B929EF9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powerpoint-template-Luxoft</Template>
  <TotalTime>9350</TotalTime>
  <Words>8045</Words>
  <Application>Microsoft Office PowerPoint</Application>
  <PresentationFormat>On-screen Show (16:9)</PresentationFormat>
  <Paragraphs>1282</Paragraphs>
  <Slides>198</Slides>
  <Notes>66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198</vt:i4>
      </vt:variant>
    </vt:vector>
  </HeadingPairs>
  <TitlesOfParts>
    <vt:vector size="207" baseType="lpstr">
      <vt:lpstr>Arial</vt:lpstr>
      <vt:lpstr>Arial Black</vt:lpstr>
      <vt:lpstr>Avenir Next</vt:lpstr>
      <vt:lpstr>Calibri</vt:lpstr>
      <vt:lpstr>Consolas</vt:lpstr>
      <vt:lpstr>Open Sans</vt:lpstr>
      <vt:lpstr>Wingdings</vt:lpstr>
      <vt:lpstr>powerpoint-template-Luxoft</vt:lpstr>
      <vt:lpstr>Visio</vt:lpstr>
      <vt:lpstr>DEV-009</vt:lpstr>
      <vt:lpstr>PowerPoint Presentation</vt:lpstr>
      <vt:lpstr>TRAINING ROADMAP: OVERVIEW</vt:lpstr>
      <vt:lpstr>TRAINING ROADMAP: STRUCTURE</vt:lpstr>
      <vt:lpstr>SECTION 1: Introduction to Software Testing</vt:lpstr>
      <vt:lpstr>Introduction to Software Testing: Roadmap</vt:lpstr>
      <vt:lpstr>Introduction to Software Testing: Roadmap</vt:lpstr>
      <vt:lpstr>Introduction to Software Testing: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Test-Driven Development :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Software Testing : What exactly is the testing of software?</vt:lpstr>
      <vt:lpstr>Introduction to Software Testing: Roadmap</vt:lpstr>
      <vt:lpstr>Introduction to Software Testing : What will we discover when testing?</vt:lpstr>
      <vt:lpstr>Introduction to Software Testing : What will we discover when testing?</vt:lpstr>
      <vt:lpstr>Introduction to Software Testing : What will we discover when testing?</vt:lpstr>
      <vt:lpstr>Introduction to Software Testing : What will we discover when testing?</vt:lpstr>
      <vt:lpstr>Introduction to Software Testing: Roadmap</vt:lpstr>
      <vt:lpstr>Introduction to Software Testing : Testing Classifications</vt:lpstr>
      <vt:lpstr>Introduction to Software Testing : Testing Classifications</vt:lpstr>
      <vt:lpstr>Introduction to Software Testing : Testing Classifications</vt:lpstr>
      <vt:lpstr>Introduction to Software Testing : Testing Classifications</vt:lpstr>
      <vt:lpstr>Introduction to Software Testing: Roadmap</vt:lpstr>
      <vt:lpstr>Introduction to Software Testing : Software Testing Principles</vt:lpstr>
      <vt:lpstr>Introduction to Software Testing : Software Testing Principles</vt:lpstr>
      <vt:lpstr>Introduction to Software Testing : Software Testing Principles</vt:lpstr>
      <vt:lpstr>Introduction to Software Testing : Software Testing Principles</vt:lpstr>
      <vt:lpstr>Introduction to Software Testing : Software Testing Principles</vt:lpstr>
      <vt:lpstr>Introduction to Software Testing : Software Testing Principles</vt:lpstr>
      <vt:lpstr>Introduction to Software Testing : Software Testing Principles</vt:lpstr>
      <vt:lpstr>Introduction to Software Testing : Software Testing Principles</vt:lpstr>
      <vt:lpstr>Introduction to Software Testing : Software Testing Principles</vt:lpstr>
      <vt:lpstr>Introduction to Software Testing : Software Testing Principles</vt:lpstr>
      <vt:lpstr>Introduction to Software Testing: Review</vt:lpstr>
      <vt:lpstr>SECTION 2: Test-Driven Development Approach</vt:lpstr>
      <vt:lpstr>Test-Driven Development Approach: Roadmap</vt:lpstr>
      <vt:lpstr>Test-Driven Development Approach: Roadmap</vt:lpstr>
      <vt:lpstr>Test-Driven Development Approach: Definition of Test-Driven Development</vt:lpstr>
      <vt:lpstr>Test-Driven Development Approach: Definition of Test-Driven Development</vt:lpstr>
      <vt:lpstr>Test-Driven Development Approach: Definition of Test-Driven Development</vt:lpstr>
      <vt:lpstr>Test-Driven Development Approach: Definition of Test-Driven Development</vt:lpstr>
      <vt:lpstr>Test-Driven Development Approach: Definition of Test-Driven Development</vt:lpstr>
      <vt:lpstr>Test-Driven Development Approach: Definition of Test-Driven Development</vt:lpstr>
      <vt:lpstr>Test-Driven Development Approach: Definition of Test-Driven Development</vt:lpstr>
      <vt:lpstr>Test-Driven Development Approach: Roadmap</vt:lpstr>
      <vt:lpstr>Test-Driven Development Approach: Workflow of Test-Driven Development process</vt:lpstr>
      <vt:lpstr>Test-Driven Development Approach: Workflow of Test-Driven Development process</vt:lpstr>
      <vt:lpstr>Test-Driven Development Approach: Workflow of Test-Driven Development process</vt:lpstr>
      <vt:lpstr>Test-Driven Development Approach: Workflow of Test-Driven Development process</vt:lpstr>
      <vt:lpstr>Test-Driven Development Approach: Workflow of Test-Driven Development process</vt:lpstr>
      <vt:lpstr>Test-Driven Development Approach: Roadmap</vt:lpstr>
      <vt:lpstr>Test-Driven Development Approach: Unit test Framework – Introduction</vt:lpstr>
      <vt:lpstr>Test-Driven Development Approach: Unit test Framework – Introduction</vt:lpstr>
      <vt:lpstr>Test-Driven Development Approach: Unit test Framework – Introduction</vt:lpstr>
      <vt:lpstr>Test-Driven Development Approach: Unit test Framework – Introduction</vt:lpstr>
      <vt:lpstr>Test-Driven Development Approach: Roadmap</vt:lpstr>
      <vt:lpstr>Test-Driven Development Approach: TDD Kata</vt:lpstr>
      <vt:lpstr>Test-Driven Development Approach: TDD Kata</vt:lpstr>
      <vt:lpstr>Test-Driven Development Approach: TDD Kata</vt:lpstr>
      <vt:lpstr>Test-Driven Development Approach: TDD Kata</vt:lpstr>
      <vt:lpstr>Test-Driven Development Approach: TDD Kata</vt:lpstr>
      <vt:lpstr>Test-Driven Development Approach: TDD Kata</vt:lpstr>
      <vt:lpstr>Test-Driven Development Approach: TDD Kata</vt:lpstr>
      <vt:lpstr>Test-Driven Development Approach: TDD Kata</vt:lpstr>
      <vt:lpstr>Test-Driven Development Approach: TDD Kata</vt:lpstr>
      <vt:lpstr>Test-Driven Development Approach: TDD Kata</vt:lpstr>
      <vt:lpstr>Test-Driven Development Approach: TDD Kata</vt:lpstr>
      <vt:lpstr>Test-Driven Development Approach: TDD Kata</vt:lpstr>
      <vt:lpstr>Test-Driven Development Approach: TDD Kata</vt:lpstr>
      <vt:lpstr>Test-Driven Development Approach: Review</vt:lpstr>
      <vt:lpstr>SECTION 3: Test-Driven Development Patterns</vt:lpstr>
      <vt:lpstr>Test-Driven Development Patterns: Roadmap</vt:lpstr>
      <vt:lpstr>Test-Driven Development Patterns: Roadmap</vt:lpstr>
      <vt:lpstr>Test-Driven Development Patterns:  Red-Green-Refactor</vt:lpstr>
      <vt:lpstr>Test-Driven Development Patterns:  Red-Green-Refactor</vt:lpstr>
      <vt:lpstr>Test-Driven Development Patterns: Roadmap</vt:lpstr>
      <vt:lpstr>Test-Driven Development Patterns:  Simplest Test</vt:lpstr>
      <vt:lpstr>Test-Driven Development Patterns:  Simplest Test</vt:lpstr>
      <vt:lpstr>Test-Driven Development Patterns:  Simplest Test</vt:lpstr>
      <vt:lpstr>Test-Driven Development Patterns: Roadmap</vt:lpstr>
      <vt:lpstr>Test-Driven Development Patterns:  Unit test name Conventions</vt:lpstr>
      <vt:lpstr>Test-Driven Development Patterns:  Unit test name Conventions</vt:lpstr>
      <vt:lpstr>Test-Driven Development Patterns:  Unit test name Conventions</vt:lpstr>
      <vt:lpstr>Test-Driven Development Patterns:  Unit test name Conventions</vt:lpstr>
      <vt:lpstr>Test-Driven Development Patterns:  Unit test name Conventions</vt:lpstr>
      <vt:lpstr>Test-Driven Development Patterns:  Unit test name Conventions</vt:lpstr>
      <vt:lpstr>Test-Driven Development Patterns:  Unit test name Conventions</vt:lpstr>
      <vt:lpstr>Test-Driven Development Patterns: Roadmap</vt:lpstr>
      <vt:lpstr>Test-Driven Development Patterns:  F.I.R.S.T Principles of Unit Testing</vt:lpstr>
      <vt:lpstr>Test-Driven Development Patterns:  F.I.R.S.T Principles of Unit Testing</vt:lpstr>
      <vt:lpstr>Test-Driven Development Patterns:  F.I.R.S.T Principles of Unit Testing</vt:lpstr>
      <vt:lpstr>Test-Driven Development Patterns:  F.I.R.S.T Principles of Unit Testing</vt:lpstr>
      <vt:lpstr>Test-Driven Development Patterns:  F.I.R.S.T Principles of Unit Testing</vt:lpstr>
      <vt:lpstr>Test-Driven Development Patterns:  F.I.R.S.T Principles of Unit Testing</vt:lpstr>
      <vt:lpstr>Test-Driven Development Patterns: Roadmap</vt:lpstr>
      <vt:lpstr>Test-Driven Development Patterns:  Inheritance &amp; unit testing</vt:lpstr>
      <vt:lpstr>Test-Driven Development Patterns: Roadmap</vt:lpstr>
      <vt:lpstr>Test-Driven Development Patterns:  Legacy code &amp; unit test</vt:lpstr>
      <vt:lpstr>Test-Driven Development Patterns:  Legacy code &amp; unit test</vt:lpstr>
      <vt:lpstr>Test-Driven Development Patterns:  Legacy code &amp; unit test</vt:lpstr>
      <vt:lpstr>Test-Driven Development Patterns:  Legacy code &amp; unit test</vt:lpstr>
      <vt:lpstr>Test-Driven Development Patterns: Review</vt:lpstr>
      <vt:lpstr>SECTION 4: Techniques of Test-Driven Development </vt:lpstr>
      <vt:lpstr>Techniques of Test-Driven Development : Roadmap</vt:lpstr>
      <vt:lpstr>Techniques of Test-Driven Development : Roadmap</vt:lpstr>
      <vt:lpstr>Techniques of Test-Driven Development : The Multilayer Architecture Pattern</vt:lpstr>
      <vt:lpstr>Techniques of Test-Driven Development : The Multilayer Architecture Pattern</vt:lpstr>
      <vt:lpstr>Techniques of Test-Driven Development : The Multilayer Architecture Pattern</vt:lpstr>
      <vt:lpstr>Techniques of Test-Driven Development : Roadmap</vt:lpstr>
      <vt:lpstr>Techniques of Test-Driven Development : Techniques for development of Application Programming Interface</vt:lpstr>
      <vt:lpstr>Techniques of Test-Driven Development : Techniques for development of Application Programming Interface</vt:lpstr>
      <vt:lpstr>Techniques of Test-Driven Development : Techniques for development of Application Programming Interface</vt:lpstr>
      <vt:lpstr>Techniques of Test-Driven Development : Techniques for development of Application Programming Interface</vt:lpstr>
      <vt:lpstr>Techniques of Test-Driven Development : Techniques for development of Application Programming Interface</vt:lpstr>
      <vt:lpstr>Techniques of Test-Driven Development : Techniques for development of Application Programming Interface</vt:lpstr>
      <vt:lpstr>Techniques of Test-Driven Development : Techniques for development of Application Programming Interface</vt:lpstr>
      <vt:lpstr>Techniques of Test-Driven Development : Techniques for development of Application Programming Interface</vt:lpstr>
      <vt:lpstr>Techniques of Test-Driven Development : Techniques for development of Application Programming Interface</vt:lpstr>
      <vt:lpstr>Techniques of Test-Driven Development : Techniques for development of Application Programming Interface</vt:lpstr>
      <vt:lpstr>Techniques of Test-Driven Development : Techniques for development of Application Programming Interface</vt:lpstr>
      <vt:lpstr>Techniques of Test-Driven Development : Techniques for development of Application Programming Interface</vt:lpstr>
      <vt:lpstr>Techniques of Test-Driven Development : Techniques for development of Application Programming Interface</vt:lpstr>
      <vt:lpstr>Techniques of Test-Driven Development : Roadmap</vt:lpstr>
      <vt:lpstr>Techniques of Test-Driven Development : Testing with Stub, Fake and Mock</vt:lpstr>
      <vt:lpstr>Techniques of Test-Driven Development : Testing with Stub, Fake and Mock</vt:lpstr>
      <vt:lpstr>Techniques of Test-Driven Development : Testing with Stub, Fake and Mock</vt:lpstr>
      <vt:lpstr>Techniques of Test-Driven Development : Testing with Stub, Fake and Mock</vt:lpstr>
      <vt:lpstr>Techniques of Test-Driven Development : Testing with Stub, Fake and Mock</vt:lpstr>
      <vt:lpstr>Techniques of Test-Driven Development : Testing with Stub, Fake and Mock</vt:lpstr>
      <vt:lpstr>Techniques of Test-Driven Development : Testing with Stub, Fake and Mock</vt:lpstr>
      <vt:lpstr>Techniques of Test-Driven Development : Review</vt:lpstr>
      <vt:lpstr>SECTION 5: Test-Driven Development Anti-patterns</vt:lpstr>
      <vt:lpstr>Test-Driven Development Anti-patterns: Roadmap</vt:lpstr>
      <vt:lpstr>Test-Driven Development Anti-patterns: Roadmap</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Anti-patterns catalog</vt:lpstr>
      <vt:lpstr>Test-Driven Development Anti-patterns: Roadmap</vt:lpstr>
      <vt:lpstr>Test-Driven Development Anti-patterns:  Basic mistakes</vt:lpstr>
      <vt:lpstr>Test-Driven Development Anti-patterns:  Basic mistakes</vt:lpstr>
      <vt:lpstr>Test-Driven Development Anti-patterns:  Basic mistakes</vt:lpstr>
      <vt:lpstr>Test-Driven Development Anti-patterns:  Basic mistakes</vt:lpstr>
      <vt:lpstr>Test-Driven Development Anti-patterns:  Basic mistakes</vt:lpstr>
      <vt:lpstr>Test-Driven Development Anti-patterns:  Basic mistakes</vt:lpstr>
      <vt:lpstr>Test-Driven Development Anti-patterns:  Basic mistakes</vt:lpstr>
      <vt:lpstr>Test-Driven Development Anti-patterns:  Basic mistakes</vt:lpstr>
      <vt:lpstr>Test-Driven Development Anti-patterns:  Basic mistakes</vt:lpstr>
      <vt:lpstr>Test-Driven Development Anti-patterns:  Basic mistakes</vt:lpstr>
      <vt:lpstr>Test-Driven Development Anti-patterns: Review</vt:lpstr>
      <vt:lpstr>DEV-009</vt:lpstr>
    </vt:vector>
  </TitlesOfParts>
  <Company>luxoft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Pavel Tsytovich</dc:creator>
  <cp:lastModifiedBy>Sergey</cp:lastModifiedBy>
  <cp:revision>212</cp:revision>
  <dcterms:created xsi:type="dcterms:W3CDTF">2018-01-30T15:32:23Z</dcterms:created>
  <dcterms:modified xsi:type="dcterms:W3CDTF">2019-01-29T23:01:50Z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0x010100E00E10C3377C4A4FB25A90EC9811B53E</vt:lpwstr>
  </property>
</Properties>
</file>