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0" r:id="rId7"/>
    <p:sldId id="276" r:id="rId8"/>
    <p:sldId id="277" r:id="rId9"/>
    <p:sldId id="262" r:id="rId10"/>
    <p:sldId id="263" r:id="rId11"/>
    <p:sldId id="264" r:id="rId12"/>
    <p:sldId id="265" r:id="rId13"/>
    <p:sldId id="266" r:id="rId14"/>
    <p:sldId id="267" r:id="rId15"/>
    <p:sldId id="275" r:id="rId16"/>
    <p:sldId id="271" r:id="rId17"/>
    <p:sldId id="272" r:id="rId18"/>
    <p:sldId id="273" r:id="rId19"/>
    <p:sldId id="274" r:id="rId20"/>
    <p:sldId id="268" r:id="rId21"/>
    <p:sldId id="269" r:id="rId22"/>
    <p:sldId id="270"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CDC6-4C5E-4873-9AD4-34D2FD9B82B7}"/>
              </a:ext>
            </a:extLst>
          </p:cNvPr>
          <p:cNvSpPr>
            <a:spLocks noGrp="1"/>
          </p:cNvSpPr>
          <p:nvPr>
            <p:ph type="ctrTitle"/>
          </p:nvPr>
        </p:nvSpPr>
        <p:spPr>
          <a:xfrm>
            <a:off x="2394289" y="1544716"/>
            <a:ext cx="8791575" cy="1210646"/>
          </a:xfrm>
        </p:spPr>
        <p:txBody>
          <a:bodyPr/>
          <a:lstStyle/>
          <a:p>
            <a:r>
              <a:rPr lang="en-US" dirty="0"/>
              <a:t>OPERATING SYSTEM TUTORIAL</a:t>
            </a:r>
            <a:endParaRPr lang="en-IN" dirty="0"/>
          </a:p>
        </p:txBody>
      </p:sp>
      <p:sp>
        <p:nvSpPr>
          <p:cNvPr id="3" name="Subtitle 2">
            <a:extLst>
              <a:ext uri="{FF2B5EF4-FFF2-40B4-BE49-F238E27FC236}">
                <a16:creationId xmlns:a16="http://schemas.microsoft.com/office/drawing/2014/main" id="{C6CE67DA-8D18-4448-AA25-825E19A8BC40}"/>
              </a:ext>
            </a:extLst>
          </p:cNvPr>
          <p:cNvSpPr>
            <a:spLocks noGrp="1"/>
          </p:cNvSpPr>
          <p:nvPr>
            <p:ph type="subTitle" idx="1"/>
          </p:nvPr>
        </p:nvSpPr>
        <p:spPr>
          <a:xfrm>
            <a:off x="1876424" y="3602038"/>
            <a:ext cx="9309440" cy="2387600"/>
          </a:xfrm>
        </p:spPr>
        <p:txBody>
          <a:bodyPr>
            <a:normAutofit/>
          </a:bodyPr>
          <a:lstStyle/>
          <a:p>
            <a:pPr algn="ctr"/>
            <a:r>
              <a:rPr lang="en-US" dirty="0"/>
              <a:t>Scheduling algorithms and page replacement algorithms implementation on GitHub</a:t>
            </a:r>
          </a:p>
          <a:p>
            <a:pPr algn="r"/>
            <a:r>
              <a:rPr lang="en-US" b="1" i="1" dirty="0"/>
              <a:t>Team members</a:t>
            </a:r>
          </a:p>
          <a:p>
            <a:pPr algn="r"/>
            <a:r>
              <a:rPr lang="en-US" b="1" i="1" dirty="0"/>
              <a:t>Shamanth g	4ni19cs102</a:t>
            </a:r>
          </a:p>
          <a:p>
            <a:pPr algn="r"/>
            <a:r>
              <a:rPr lang="en-US" b="1" i="1" dirty="0"/>
              <a:t>Shubham m </a:t>
            </a:r>
            <a:r>
              <a:rPr lang="en-US" b="1" i="1" dirty="0" err="1"/>
              <a:t>sastekar</a:t>
            </a:r>
            <a:r>
              <a:rPr lang="en-US" b="1" i="1" dirty="0"/>
              <a:t>  4ni19cs105</a:t>
            </a:r>
            <a:endParaRPr lang="en-IN" b="1" i="1" dirty="0"/>
          </a:p>
        </p:txBody>
      </p:sp>
    </p:spTree>
    <p:extLst>
      <p:ext uri="{BB962C8B-B14F-4D97-AF65-F5344CB8AC3E}">
        <p14:creationId xmlns:p14="http://schemas.microsoft.com/office/powerpoint/2010/main" val="346107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6C83-F948-4512-AC4E-5C69F334C48C}"/>
              </a:ext>
            </a:extLst>
          </p:cNvPr>
          <p:cNvSpPr>
            <a:spLocks noGrp="1"/>
          </p:cNvSpPr>
          <p:nvPr>
            <p:ph type="title"/>
          </p:nvPr>
        </p:nvSpPr>
        <p:spPr>
          <a:xfrm>
            <a:off x="1203557" y="112491"/>
            <a:ext cx="9905998" cy="730888"/>
          </a:xfrm>
        </p:spPr>
        <p:txBody>
          <a:bodyPr/>
          <a:lstStyle/>
          <a:p>
            <a:pPr algn="ctr"/>
            <a:r>
              <a:rPr lang="en-US" dirty="0"/>
              <a:t>SJF program [</a:t>
            </a:r>
            <a:r>
              <a:rPr lang="en-US" dirty="0" err="1"/>
              <a:t>c++</a:t>
            </a:r>
            <a:r>
              <a:rPr lang="en-US" dirty="0"/>
              <a:t>]</a:t>
            </a:r>
            <a:endParaRPr lang="en-IN" dirty="0"/>
          </a:p>
        </p:txBody>
      </p:sp>
      <p:sp>
        <p:nvSpPr>
          <p:cNvPr id="3" name="Content Placeholder 2">
            <a:extLst>
              <a:ext uri="{FF2B5EF4-FFF2-40B4-BE49-F238E27FC236}">
                <a16:creationId xmlns:a16="http://schemas.microsoft.com/office/drawing/2014/main" id="{9C9F7C7D-C78E-43ED-B048-D36C798DA60A}"/>
              </a:ext>
            </a:extLst>
          </p:cNvPr>
          <p:cNvSpPr>
            <a:spLocks noGrp="1"/>
          </p:cNvSpPr>
          <p:nvPr>
            <p:ph idx="1"/>
          </p:nvPr>
        </p:nvSpPr>
        <p:spPr>
          <a:xfrm>
            <a:off x="1203557" y="669261"/>
            <a:ext cx="9905999" cy="5909091"/>
          </a:xfrm>
        </p:spPr>
        <p:txBody>
          <a:bodyPr>
            <a:normAutofit lnSpcReduction="10000"/>
          </a:bodyPr>
          <a:lstStyle/>
          <a:p>
            <a:pPr marL="0" indent="0">
              <a:lnSpc>
                <a:spcPct val="110000"/>
              </a:lnSpc>
              <a:buNone/>
            </a:pPr>
            <a:r>
              <a:rPr lang="en-US" sz="1500" dirty="0"/>
              <a:t>#include&lt;bits/stdc++.h&gt;</a:t>
            </a:r>
          </a:p>
          <a:p>
            <a:pPr marL="0" indent="0">
              <a:lnSpc>
                <a:spcPct val="110000"/>
              </a:lnSpc>
              <a:buNone/>
            </a:pPr>
            <a:r>
              <a:rPr lang="en-US" sz="1500" dirty="0"/>
              <a:t>using namespace std;</a:t>
            </a:r>
          </a:p>
          <a:p>
            <a:pPr marL="0" indent="0">
              <a:lnSpc>
                <a:spcPct val="110000"/>
              </a:lnSpc>
              <a:buNone/>
            </a:pPr>
            <a:r>
              <a:rPr lang="en-US" sz="1500" dirty="0"/>
              <a:t>struct process {</a:t>
            </a:r>
          </a:p>
          <a:p>
            <a:pPr marL="0" indent="0">
              <a:lnSpc>
                <a:spcPct val="110000"/>
              </a:lnSpc>
              <a:buNone/>
            </a:pPr>
            <a:r>
              <a:rPr lang="en-US" sz="1500" dirty="0"/>
              <a:t>    int </a:t>
            </a:r>
            <a:r>
              <a:rPr lang="en-US" sz="1500" dirty="0" err="1"/>
              <a:t>pid</a:t>
            </a:r>
            <a:r>
              <a:rPr lang="en-US" sz="1500" dirty="0"/>
              <a:t>;</a:t>
            </a:r>
          </a:p>
          <a:p>
            <a:pPr marL="0" indent="0">
              <a:lnSpc>
                <a:spcPct val="110000"/>
              </a:lnSpc>
              <a:buNone/>
            </a:pPr>
            <a:r>
              <a:rPr lang="en-US" sz="1500" dirty="0"/>
              <a:t>    int </a:t>
            </a:r>
            <a:r>
              <a:rPr lang="en-US" sz="1500" dirty="0" err="1"/>
              <a:t>arrival_time</a:t>
            </a:r>
            <a:r>
              <a:rPr lang="en-US" sz="1500" dirty="0"/>
              <a:t>;</a:t>
            </a:r>
          </a:p>
          <a:p>
            <a:pPr marL="0" indent="0">
              <a:lnSpc>
                <a:spcPct val="110000"/>
              </a:lnSpc>
              <a:buNone/>
            </a:pPr>
            <a:r>
              <a:rPr lang="en-US" sz="1500" dirty="0"/>
              <a:t>    int </a:t>
            </a:r>
            <a:r>
              <a:rPr lang="en-US" sz="1500" dirty="0" err="1"/>
              <a:t>burst_time</a:t>
            </a:r>
            <a:r>
              <a:rPr lang="en-US" sz="1500" dirty="0"/>
              <a:t>;</a:t>
            </a:r>
          </a:p>
          <a:p>
            <a:pPr marL="0" indent="0">
              <a:lnSpc>
                <a:spcPct val="110000"/>
              </a:lnSpc>
              <a:buNone/>
            </a:pPr>
            <a:r>
              <a:rPr lang="en-US" sz="1500" dirty="0"/>
              <a:t>    int </a:t>
            </a:r>
            <a:r>
              <a:rPr lang="en-US" sz="1500" dirty="0" err="1"/>
              <a:t>start_time</a:t>
            </a:r>
            <a:r>
              <a:rPr lang="en-US" sz="1500" dirty="0"/>
              <a:t>;</a:t>
            </a:r>
          </a:p>
          <a:p>
            <a:pPr marL="0" indent="0">
              <a:lnSpc>
                <a:spcPct val="110000"/>
              </a:lnSpc>
              <a:buNone/>
            </a:pPr>
            <a:r>
              <a:rPr lang="en-US" sz="1500" dirty="0"/>
              <a:t>    int </a:t>
            </a:r>
            <a:r>
              <a:rPr lang="en-US" sz="1500" dirty="0" err="1"/>
              <a:t>completion_time</a:t>
            </a:r>
            <a:r>
              <a:rPr lang="en-US" sz="1500" dirty="0"/>
              <a:t>;</a:t>
            </a:r>
          </a:p>
          <a:p>
            <a:pPr marL="0" indent="0">
              <a:lnSpc>
                <a:spcPct val="110000"/>
              </a:lnSpc>
              <a:buNone/>
            </a:pPr>
            <a:r>
              <a:rPr lang="en-US" sz="1500" dirty="0"/>
              <a:t>    int </a:t>
            </a:r>
            <a:r>
              <a:rPr lang="en-US" sz="1500" dirty="0" err="1"/>
              <a:t>turnaround_time</a:t>
            </a:r>
            <a:r>
              <a:rPr lang="en-US" sz="1500" dirty="0"/>
              <a:t>;</a:t>
            </a:r>
          </a:p>
          <a:p>
            <a:pPr marL="0" indent="0">
              <a:lnSpc>
                <a:spcPct val="110000"/>
              </a:lnSpc>
              <a:buNone/>
            </a:pPr>
            <a:r>
              <a:rPr lang="en-US" sz="1500" dirty="0"/>
              <a:t>    int </a:t>
            </a:r>
            <a:r>
              <a:rPr lang="en-US" sz="1500" dirty="0" err="1"/>
              <a:t>waiting_time</a:t>
            </a:r>
            <a:r>
              <a:rPr lang="en-US" sz="1500" dirty="0"/>
              <a:t>;</a:t>
            </a:r>
          </a:p>
          <a:p>
            <a:pPr marL="0" indent="0">
              <a:lnSpc>
                <a:spcPct val="110000"/>
              </a:lnSpc>
              <a:buNone/>
            </a:pPr>
            <a:r>
              <a:rPr lang="en-US" sz="1500" dirty="0"/>
              <a:t>    int </a:t>
            </a:r>
            <a:r>
              <a:rPr lang="en-US" sz="1500" dirty="0" err="1"/>
              <a:t>response_time</a:t>
            </a:r>
            <a:r>
              <a:rPr lang="en-US" sz="1500" dirty="0"/>
              <a:t>;</a:t>
            </a:r>
          </a:p>
          <a:p>
            <a:pPr marL="0" indent="0">
              <a:lnSpc>
                <a:spcPct val="110000"/>
              </a:lnSpc>
              <a:buNone/>
            </a:pPr>
            <a:r>
              <a:rPr lang="en-US" sz="1500" dirty="0"/>
              <a:t>};</a:t>
            </a:r>
          </a:p>
          <a:p>
            <a:pPr marL="0" indent="0">
              <a:lnSpc>
                <a:spcPct val="110000"/>
              </a:lnSpc>
              <a:buNone/>
            </a:pPr>
            <a:r>
              <a:rPr lang="en-US" sz="1500" dirty="0"/>
              <a:t>int main() {</a:t>
            </a:r>
          </a:p>
          <a:p>
            <a:pPr marL="0" indent="0">
              <a:lnSpc>
                <a:spcPct val="110000"/>
              </a:lnSpc>
              <a:buNone/>
            </a:pPr>
            <a:r>
              <a:rPr lang="en-US" sz="1500" dirty="0"/>
              <a:t>    int n;    </a:t>
            </a:r>
          </a:p>
          <a:p>
            <a:pPr marL="0" indent="0">
              <a:lnSpc>
                <a:spcPct val="110000"/>
              </a:lnSpc>
              <a:buNone/>
            </a:pPr>
            <a:r>
              <a:rPr lang="en-US" sz="1500" dirty="0"/>
              <a:t>    float </a:t>
            </a:r>
            <a:r>
              <a:rPr lang="en-US" sz="1500" dirty="0" err="1"/>
              <a:t>avg_turnaround_time</a:t>
            </a:r>
            <a:r>
              <a:rPr lang="en-US" sz="1500" dirty="0"/>
              <a:t>;</a:t>
            </a:r>
          </a:p>
          <a:p>
            <a:pPr marL="0" indent="0">
              <a:lnSpc>
                <a:spcPct val="110000"/>
              </a:lnSpc>
              <a:buNone/>
            </a:pPr>
            <a:r>
              <a:rPr lang="en-US" sz="1400" dirty="0"/>
              <a:t>    </a:t>
            </a:r>
            <a:endParaRPr lang="en-IN" sz="1400" dirty="0"/>
          </a:p>
        </p:txBody>
      </p:sp>
    </p:spTree>
    <p:extLst>
      <p:ext uri="{BB962C8B-B14F-4D97-AF65-F5344CB8AC3E}">
        <p14:creationId xmlns:p14="http://schemas.microsoft.com/office/powerpoint/2010/main" val="214417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5C4CA-8368-4697-82F6-DCAD2E699023}"/>
              </a:ext>
            </a:extLst>
          </p:cNvPr>
          <p:cNvSpPr>
            <a:spLocks noGrp="1"/>
          </p:cNvSpPr>
          <p:nvPr>
            <p:ph idx="1"/>
          </p:nvPr>
        </p:nvSpPr>
        <p:spPr>
          <a:xfrm>
            <a:off x="1141412" y="292963"/>
            <a:ext cx="9905999" cy="6400800"/>
          </a:xfrm>
        </p:spPr>
        <p:txBody>
          <a:bodyPr>
            <a:normAutofit/>
          </a:bodyPr>
          <a:lstStyle/>
          <a:p>
            <a:pPr marL="0" indent="0">
              <a:spcBef>
                <a:spcPts val="200"/>
              </a:spcBef>
              <a:buNone/>
            </a:pPr>
            <a:r>
              <a:rPr lang="en-US" sz="1500" dirty="0"/>
              <a:t>float </a:t>
            </a:r>
            <a:r>
              <a:rPr lang="en-US" sz="1500" dirty="0" err="1"/>
              <a:t>avg_waiting_time</a:t>
            </a:r>
            <a:r>
              <a:rPr lang="en-US" sz="1500" dirty="0"/>
              <a:t>;</a:t>
            </a:r>
          </a:p>
          <a:p>
            <a:pPr marL="0" indent="0">
              <a:spcBef>
                <a:spcPts val="200"/>
              </a:spcBef>
              <a:buNone/>
            </a:pPr>
            <a:r>
              <a:rPr lang="en-US" sz="1500" dirty="0"/>
              <a:t>    float </a:t>
            </a:r>
            <a:r>
              <a:rPr lang="en-US" sz="1500" dirty="0" err="1"/>
              <a:t>avg_response_time</a:t>
            </a:r>
            <a:r>
              <a:rPr lang="en-US" sz="1500" dirty="0"/>
              <a:t>;</a:t>
            </a:r>
          </a:p>
          <a:p>
            <a:pPr marL="0" indent="0">
              <a:spcBef>
                <a:spcPts val="200"/>
              </a:spcBef>
              <a:buNone/>
            </a:pPr>
            <a:r>
              <a:rPr lang="en-US" sz="1500" dirty="0"/>
              <a:t>    int </a:t>
            </a:r>
            <a:r>
              <a:rPr lang="en-US" sz="1500" dirty="0" err="1"/>
              <a:t>total_turnaround_time</a:t>
            </a:r>
            <a:r>
              <a:rPr lang="en-US" sz="1500" dirty="0"/>
              <a:t> = 0;</a:t>
            </a:r>
          </a:p>
          <a:p>
            <a:pPr marL="0" indent="0">
              <a:spcBef>
                <a:spcPts val="200"/>
              </a:spcBef>
              <a:buNone/>
            </a:pPr>
            <a:r>
              <a:rPr lang="en-US" sz="1500" dirty="0"/>
              <a:t>    int </a:t>
            </a:r>
            <a:r>
              <a:rPr lang="en-US" sz="1500" dirty="0" err="1"/>
              <a:t>total_waiting_time</a:t>
            </a:r>
            <a:r>
              <a:rPr lang="en-US" sz="1500" dirty="0"/>
              <a:t> = 0;</a:t>
            </a:r>
          </a:p>
          <a:p>
            <a:pPr marL="0" indent="0">
              <a:spcBef>
                <a:spcPts val="200"/>
              </a:spcBef>
              <a:buNone/>
            </a:pPr>
            <a:r>
              <a:rPr lang="en-US" sz="1500" dirty="0"/>
              <a:t>    int </a:t>
            </a:r>
            <a:r>
              <a:rPr lang="en-US" sz="1500" dirty="0" err="1"/>
              <a:t>total_response_time</a:t>
            </a:r>
            <a:r>
              <a:rPr lang="en-US" sz="1500" dirty="0"/>
              <a:t> = 0;</a:t>
            </a:r>
          </a:p>
          <a:p>
            <a:pPr marL="0" indent="0">
              <a:spcBef>
                <a:spcPts val="200"/>
              </a:spcBef>
              <a:buNone/>
            </a:pPr>
            <a:r>
              <a:rPr lang="en-US" sz="1500" dirty="0"/>
              <a:t>    int </a:t>
            </a:r>
            <a:r>
              <a:rPr lang="en-US" sz="1500" dirty="0" err="1"/>
              <a:t>total_idle_time</a:t>
            </a:r>
            <a:r>
              <a:rPr lang="en-US" sz="1500" dirty="0"/>
              <a:t> = 0;</a:t>
            </a:r>
          </a:p>
          <a:p>
            <a:pPr marL="0" indent="0">
              <a:spcBef>
                <a:spcPts val="200"/>
              </a:spcBef>
              <a:buNone/>
            </a:pPr>
            <a:r>
              <a:rPr lang="en-US" sz="1500" dirty="0"/>
              <a:t>	</a:t>
            </a:r>
            <a:r>
              <a:rPr lang="en-US" sz="1500" dirty="0" err="1"/>
              <a:t>cout</a:t>
            </a:r>
            <a:r>
              <a:rPr lang="en-US" sz="1500" dirty="0"/>
              <a:t>&lt;&lt;"Enter the number of processes: ";</a:t>
            </a:r>
          </a:p>
          <a:p>
            <a:pPr marL="0" indent="0">
              <a:spcBef>
                <a:spcPts val="200"/>
              </a:spcBef>
              <a:buNone/>
            </a:pPr>
            <a:r>
              <a:rPr lang="en-US" sz="1500" dirty="0"/>
              <a:t>    </a:t>
            </a:r>
            <a:r>
              <a:rPr lang="en-US" sz="1500" dirty="0" err="1"/>
              <a:t>cin</a:t>
            </a:r>
            <a:r>
              <a:rPr lang="en-US" sz="1500" dirty="0"/>
              <a:t>&gt;&gt;n;</a:t>
            </a:r>
          </a:p>
          <a:p>
            <a:pPr marL="0" indent="0">
              <a:spcBef>
                <a:spcPts val="200"/>
              </a:spcBef>
              <a:buNone/>
            </a:pPr>
            <a:r>
              <a:rPr lang="en-US" sz="1500" dirty="0"/>
              <a:t>	struct process p[n];</a:t>
            </a:r>
          </a:p>
          <a:p>
            <a:pPr marL="0" indent="0">
              <a:spcBef>
                <a:spcPts val="200"/>
              </a:spcBef>
              <a:buNone/>
            </a:pPr>
            <a:r>
              <a:rPr lang="en-US" sz="1500" dirty="0"/>
              <a:t>	int </a:t>
            </a:r>
            <a:r>
              <a:rPr lang="en-US" sz="1500" dirty="0" err="1"/>
              <a:t>is_completed</a:t>
            </a:r>
            <a:r>
              <a:rPr lang="en-US" sz="1500" dirty="0"/>
              <a:t>[n];</a:t>
            </a:r>
          </a:p>
          <a:p>
            <a:pPr marL="0" indent="0">
              <a:spcBef>
                <a:spcPts val="200"/>
              </a:spcBef>
              <a:buNone/>
            </a:pPr>
            <a:r>
              <a:rPr lang="en-US" sz="1500" dirty="0"/>
              <a:t>	</a:t>
            </a:r>
            <a:r>
              <a:rPr lang="en-US" sz="1500" dirty="0" err="1"/>
              <a:t>memset</a:t>
            </a:r>
            <a:r>
              <a:rPr lang="en-US" sz="1500" dirty="0"/>
              <a:t>(is_completed,0,sizeof(</a:t>
            </a:r>
            <a:r>
              <a:rPr lang="en-US" sz="1500" dirty="0" err="1"/>
              <a:t>is_completed</a:t>
            </a:r>
            <a:r>
              <a:rPr lang="en-US" sz="1500" dirty="0"/>
              <a:t>));</a:t>
            </a:r>
          </a:p>
          <a:p>
            <a:pPr marL="0" indent="0">
              <a:spcBef>
                <a:spcPts val="200"/>
              </a:spcBef>
              <a:buNone/>
            </a:pPr>
            <a:r>
              <a:rPr lang="en-US" sz="1500" dirty="0"/>
              <a:t>for(int </a:t>
            </a:r>
            <a:r>
              <a:rPr lang="en-US" sz="1500" dirty="0" err="1"/>
              <a:t>i</a:t>
            </a:r>
            <a:r>
              <a:rPr lang="en-US" sz="1500" dirty="0"/>
              <a:t> = 0; </a:t>
            </a:r>
            <a:r>
              <a:rPr lang="en-US" sz="1500" dirty="0" err="1"/>
              <a:t>i</a:t>
            </a:r>
            <a:r>
              <a:rPr lang="en-US" sz="1500" dirty="0"/>
              <a:t> &lt; n; </a:t>
            </a:r>
            <a:r>
              <a:rPr lang="en-US" sz="1500" dirty="0" err="1"/>
              <a:t>i</a:t>
            </a:r>
            <a:r>
              <a:rPr lang="en-US" sz="1500" dirty="0"/>
              <a:t>++) </a:t>
            </a:r>
          </a:p>
          <a:p>
            <a:pPr marL="0" indent="0">
              <a:spcBef>
                <a:spcPts val="200"/>
              </a:spcBef>
              <a:buNone/>
            </a:pPr>
            <a:r>
              <a:rPr lang="en-US" sz="1500" dirty="0"/>
              <a:t>	{</a:t>
            </a:r>
          </a:p>
          <a:p>
            <a:pPr marL="0" indent="0">
              <a:spcBef>
                <a:spcPts val="200"/>
              </a:spcBef>
              <a:buNone/>
            </a:pPr>
            <a:r>
              <a:rPr lang="en-US" sz="1500" dirty="0"/>
              <a:t>        </a:t>
            </a:r>
            <a:r>
              <a:rPr lang="en-US" sz="1500" dirty="0" err="1"/>
              <a:t>cout</a:t>
            </a:r>
            <a:r>
              <a:rPr lang="en-US" sz="1500" dirty="0"/>
              <a:t>&lt;&lt;"Enter arrival time of process "&lt;&lt;i+1&lt;&lt;": ";</a:t>
            </a:r>
          </a:p>
          <a:p>
            <a:pPr marL="0" indent="0">
              <a:spcBef>
                <a:spcPts val="200"/>
              </a:spcBef>
              <a:buNone/>
            </a:pPr>
            <a:r>
              <a:rPr lang="en-US" sz="1500" dirty="0"/>
              <a:t>        </a:t>
            </a:r>
            <a:r>
              <a:rPr lang="en-US" sz="1500" dirty="0" err="1"/>
              <a:t>cin</a:t>
            </a:r>
            <a:r>
              <a:rPr lang="en-US" sz="1500" dirty="0"/>
              <a:t>&gt;&gt;p[</a:t>
            </a:r>
            <a:r>
              <a:rPr lang="en-US" sz="1500" dirty="0" err="1"/>
              <a:t>i</a:t>
            </a:r>
            <a:r>
              <a:rPr lang="en-US" sz="1500" dirty="0"/>
              <a:t>].</a:t>
            </a:r>
            <a:r>
              <a:rPr lang="en-US" sz="1500" dirty="0" err="1"/>
              <a:t>arrival_time</a:t>
            </a:r>
            <a:r>
              <a:rPr lang="en-US" sz="1500" dirty="0"/>
              <a:t>;</a:t>
            </a:r>
          </a:p>
          <a:p>
            <a:pPr marL="0" indent="0">
              <a:spcBef>
                <a:spcPts val="200"/>
              </a:spcBef>
              <a:buNone/>
            </a:pPr>
            <a:r>
              <a:rPr lang="en-US" sz="1500" dirty="0"/>
              <a:t>        </a:t>
            </a:r>
            <a:r>
              <a:rPr lang="en-US" sz="1500" dirty="0" err="1"/>
              <a:t>cout</a:t>
            </a:r>
            <a:r>
              <a:rPr lang="en-US" sz="1500" dirty="0"/>
              <a:t>&lt;&lt;"Enter burst time of process "&lt;&lt;i+1&lt;&lt;": ";</a:t>
            </a:r>
          </a:p>
          <a:p>
            <a:pPr marL="0" indent="0">
              <a:spcBef>
                <a:spcPts val="200"/>
              </a:spcBef>
              <a:buNone/>
            </a:pPr>
            <a:r>
              <a:rPr lang="en-US" sz="1500" dirty="0"/>
              <a:t>        </a:t>
            </a:r>
            <a:r>
              <a:rPr lang="en-US" sz="1500" dirty="0" err="1"/>
              <a:t>cin</a:t>
            </a:r>
            <a:r>
              <a:rPr lang="en-US" sz="1500" dirty="0"/>
              <a:t>&gt;&gt;p[</a:t>
            </a:r>
            <a:r>
              <a:rPr lang="en-US" sz="1500" dirty="0" err="1"/>
              <a:t>i</a:t>
            </a:r>
            <a:r>
              <a:rPr lang="en-US" sz="1500" dirty="0"/>
              <a:t>].</a:t>
            </a:r>
            <a:r>
              <a:rPr lang="en-US" sz="1500" dirty="0" err="1"/>
              <a:t>burst_time</a:t>
            </a:r>
            <a:r>
              <a:rPr lang="en-US" sz="1500" dirty="0"/>
              <a:t>;</a:t>
            </a:r>
          </a:p>
          <a:p>
            <a:pPr marL="0" indent="0">
              <a:spcBef>
                <a:spcPts val="200"/>
              </a:spcBef>
              <a:buNone/>
            </a:pPr>
            <a:r>
              <a:rPr lang="en-US" sz="1500" dirty="0"/>
              <a:t>        p[</a:t>
            </a:r>
            <a:r>
              <a:rPr lang="en-US" sz="1500" dirty="0" err="1"/>
              <a:t>i</a:t>
            </a:r>
            <a:r>
              <a:rPr lang="en-US" sz="1500" dirty="0"/>
              <a:t>].</a:t>
            </a:r>
            <a:r>
              <a:rPr lang="en-US" sz="1500" dirty="0" err="1"/>
              <a:t>pid</a:t>
            </a:r>
            <a:r>
              <a:rPr lang="en-US" sz="1500" dirty="0"/>
              <a:t> = i+1;</a:t>
            </a:r>
          </a:p>
          <a:p>
            <a:pPr marL="0" indent="0">
              <a:spcBef>
                <a:spcPts val="200"/>
              </a:spcBef>
              <a:buNone/>
            </a:pPr>
            <a:r>
              <a:rPr lang="en-US" sz="1500" dirty="0"/>
              <a:t>        </a:t>
            </a:r>
            <a:r>
              <a:rPr lang="en-US" sz="1500" dirty="0" err="1"/>
              <a:t>cout</a:t>
            </a:r>
            <a:r>
              <a:rPr lang="en-US" sz="1500" dirty="0"/>
              <a:t>&lt;&lt;</a:t>
            </a:r>
            <a:r>
              <a:rPr lang="en-US" sz="1500" dirty="0" err="1"/>
              <a:t>endl</a:t>
            </a:r>
            <a:r>
              <a:rPr lang="en-US" sz="1500" dirty="0"/>
              <a:t>;</a:t>
            </a:r>
          </a:p>
          <a:p>
            <a:pPr marL="0" indent="0">
              <a:spcBef>
                <a:spcPts val="200"/>
              </a:spcBef>
              <a:buNone/>
            </a:pPr>
            <a:r>
              <a:rPr lang="en-US" sz="1500" dirty="0"/>
              <a:t>    }</a:t>
            </a:r>
          </a:p>
          <a:p>
            <a:pPr marL="0" indent="0">
              <a:buNone/>
            </a:pPr>
            <a:endParaRPr lang="en-IN" sz="1400" dirty="0"/>
          </a:p>
        </p:txBody>
      </p:sp>
    </p:spTree>
    <p:extLst>
      <p:ext uri="{BB962C8B-B14F-4D97-AF65-F5344CB8AC3E}">
        <p14:creationId xmlns:p14="http://schemas.microsoft.com/office/powerpoint/2010/main" val="338700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D13ED-7E3A-41EB-B086-366D2F91A3A8}"/>
              </a:ext>
            </a:extLst>
          </p:cNvPr>
          <p:cNvSpPr>
            <a:spLocks noGrp="1"/>
          </p:cNvSpPr>
          <p:nvPr>
            <p:ph idx="1"/>
          </p:nvPr>
        </p:nvSpPr>
        <p:spPr>
          <a:xfrm>
            <a:off x="1141412" y="239697"/>
            <a:ext cx="9905999" cy="6391922"/>
          </a:xfrm>
        </p:spPr>
        <p:txBody>
          <a:bodyPr>
            <a:normAutofit/>
          </a:bodyPr>
          <a:lstStyle/>
          <a:p>
            <a:pPr marL="0" indent="0">
              <a:spcBef>
                <a:spcPts val="200"/>
              </a:spcBef>
              <a:buNone/>
            </a:pPr>
            <a:r>
              <a:rPr lang="en-IN" sz="1500" dirty="0"/>
              <a:t>int </a:t>
            </a:r>
            <a:r>
              <a:rPr lang="en-IN" sz="1500" dirty="0" err="1"/>
              <a:t>current_time</a:t>
            </a:r>
            <a:r>
              <a:rPr lang="en-IN" sz="1500" dirty="0"/>
              <a:t> = 0;</a:t>
            </a:r>
          </a:p>
          <a:p>
            <a:pPr marL="0" indent="0">
              <a:spcBef>
                <a:spcPts val="200"/>
              </a:spcBef>
              <a:buNone/>
            </a:pPr>
            <a:r>
              <a:rPr lang="en-IN" sz="1500" dirty="0"/>
              <a:t>    int completed = 0;</a:t>
            </a:r>
          </a:p>
          <a:p>
            <a:pPr marL="0" indent="0">
              <a:spcBef>
                <a:spcPts val="200"/>
              </a:spcBef>
              <a:buNone/>
            </a:pPr>
            <a:r>
              <a:rPr lang="en-IN" sz="1500" dirty="0"/>
              <a:t>    while(completed != n) {</a:t>
            </a:r>
          </a:p>
          <a:p>
            <a:pPr marL="0" indent="0">
              <a:spcBef>
                <a:spcPts val="200"/>
              </a:spcBef>
              <a:buNone/>
            </a:pPr>
            <a:r>
              <a:rPr lang="en-IN" sz="1500" dirty="0"/>
              <a:t>        int </a:t>
            </a:r>
            <a:r>
              <a:rPr lang="en-IN" sz="1500" dirty="0" err="1"/>
              <a:t>idx</a:t>
            </a:r>
            <a:r>
              <a:rPr lang="en-IN" sz="1500" dirty="0"/>
              <a:t> = -1;//index value of </a:t>
            </a:r>
            <a:r>
              <a:rPr lang="en-IN" sz="1500" dirty="0" err="1"/>
              <a:t>procecss</a:t>
            </a:r>
            <a:r>
              <a:rPr lang="en-IN" sz="1500" dirty="0"/>
              <a:t> with min </a:t>
            </a:r>
            <a:r>
              <a:rPr lang="en-IN" sz="1500" dirty="0" err="1"/>
              <a:t>bt</a:t>
            </a:r>
            <a:endParaRPr lang="en-IN" sz="1500" dirty="0"/>
          </a:p>
          <a:p>
            <a:pPr marL="0" indent="0">
              <a:spcBef>
                <a:spcPts val="200"/>
              </a:spcBef>
              <a:buNone/>
            </a:pPr>
            <a:r>
              <a:rPr lang="en-IN" sz="1500" dirty="0"/>
              <a:t>        int </a:t>
            </a:r>
            <a:r>
              <a:rPr lang="en-IN" sz="1500" dirty="0" err="1"/>
              <a:t>mn</a:t>
            </a:r>
            <a:r>
              <a:rPr lang="en-IN" sz="1500" dirty="0"/>
              <a:t> = 10000000;//</a:t>
            </a:r>
            <a:r>
              <a:rPr lang="en-IN" sz="1500" dirty="0" err="1"/>
              <a:t>mn</a:t>
            </a:r>
            <a:r>
              <a:rPr lang="en-IN" sz="1500" dirty="0"/>
              <a:t>: store value of </a:t>
            </a:r>
            <a:r>
              <a:rPr lang="en-IN" sz="1500" dirty="0" err="1"/>
              <a:t>procecss</a:t>
            </a:r>
            <a:r>
              <a:rPr lang="en-IN" sz="1500" dirty="0"/>
              <a:t> with min </a:t>
            </a:r>
            <a:r>
              <a:rPr lang="en-IN" sz="1500" dirty="0" err="1"/>
              <a:t>bt</a:t>
            </a:r>
            <a:endParaRPr lang="en-IN" sz="1500" dirty="0"/>
          </a:p>
          <a:p>
            <a:pPr marL="0" indent="0">
              <a:spcBef>
                <a:spcPts val="200"/>
              </a:spcBef>
              <a:buNone/>
            </a:pPr>
            <a:r>
              <a:rPr lang="en-IN" sz="1500" dirty="0"/>
              <a:t>        for(int </a:t>
            </a:r>
            <a:r>
              <a:rPr lang="en-IN" sz="1500" dirty="0" err="1"/>
              <a:t>i</a:t>
            </a:r>
            <a:r>
              <a:rPr lang="en-IN" sz="1500" dirty="0"/>
              <a:t> = 0; </a:t>
            </a:r>
            <a:r>
              <a:rPr lang="en-IN" sz="1500" dirty="0" err="1"/>
              <a:t>i</a:t>
            </a:r>
            <a:r>
              <a:rPr lang="en-IN" sz="1500" dirty="0"/>
              <a:t> &lt; n; </a:t>
            </a:r>
            <a:r>
              <a:rPr lang="en-IN" sz="1500" dirty="0" err="1"/>
              <a:t>i</a:t>
            </a:r>
            <a:r>
              <a:rPr lang="en-IN" sz="1500" dirty="0"/>
              <a:t>++)//select shortest job in ready q</a:t>
            </a:r>
          </a:p>
          <a:p>
            <a:pPr marL="0" indent="0">
              <a:spcBef>
                <a:spcPts val="200"/>
              </a:spcBef>
              <a:buNone/>
            </a:pPr>
            <a:r>
              <a:rPr lang="en-IN" sz="1500" dirty="0"/>
              <a:t>{</a:t>
            </a:r>
          </a:p>
          <a:p>
            <a:pPr marL="0" indent="0">
              <a:spcBef>
                <a:spcPts val="200"/>
              </a:spcBef>
              <a:buNone/>
            </a:pPr>
            <a:r>
              <a:rPr lang="en-IN" sz="1500" dirty="0"/>
              <a:t>            if(p[</a:t>
            </a:r>
            <a:r>
              <a:rPr lang="en-IN" sz="1500" dirty="0" err="1"/>
              <a:t>i</a:t>
            </a:r>
            <a:r>
              <a:rPr lang="en-IN" sz="1500" dirty="0"/>
              <a:t>].</a:t>
            </a:r>
            <a:r>
              <a:rPr lang="en-IN" sz="1500" dirty="0" err="1"/>
              <a:t>arrival_time</a:t>
            </a:r>
            <a:r>
              <a:rPr lang="en-IN" sz="1500" dirty="0"/>
              <a:t> &lt;= </a:t>
            </a:r>
            <a:r>
              <a:rPr lang="en-IN" sz="1500" dirty="0" err="1"/>
              <a:t>current_time</a:t>
            </a:r>
            <a:r>
              <a:rPr lang="en-IN" sz="1500" dirty="0"/>
              <a:t> &amp;&amp; </a:t>
            </a:r>
            <a:r>
              <a:rPr lang="en-IN" sz="1500" dirty="0" err="1"/>
              <a:t>is_completed</a:t>
            </a:r>
            <a:r>
              <a:rPr lang="en-IN" sz="1500" dirty="0"/>
              <a:t>[</a:t>
            </a:r>
            <a:r>
              <a:rPr lang="en-IN" sz="1500" dirty="0" err="1"/>
              <a:t>i</a:t>
            </a:r>
            <a:r>
              <a:rPr lang="en-IN" sz="1500" dirty="0"/>
              <a:t>] == 0) </a:t>
            </a:r>
          </a:p>
          <a:p>
            <a:pPr marL="0" indent="0">
              <a:spcBef>
                <a:spcPts val="200"/>
              </a:spcBef>
              <a:buNone/>
            </a:pPr>
            <a:r>
              <a:rPr lang="en-IN" sz="1500" dirty="0"/>
              <a:t>{                if(p[</a:t>
            </a:r>
            <a:r>
              <a:rPr lang="en-IN" sz="1500" dirty="0" err="1"/>
              <a:t>i</a:t>
            </a:r>
            <a:r>
              <a:rPr lang="en-IN" sz="1500" dirty="0"/>
              <a:t>].</a:t>
            </a:r>
            <a:r>
              <a:rPr lang="en-IN" sz="1500" dirty="0" err="1"/>
              <a:t>burst_time</a:t>
            </a:r>
            <a:r>
              <a:rPr lang="en-IN" sz="1500" dirty="0"/>
              <a:t> &lt; </a:t>
            </a:r>
            <a:r>
              <a:rPr lang="en-IN" sz="1500" dirty="0" err="1"/>
              <a:t>mn</a:t>
            </a:r>
            <a:r>
              <a:rPr lang="en-IN" sz="1500" dirty="0"/>
              <a:t>)</a:t>
            </a:r>
          </a:p>
          <a:p>
            <a:pPr marL="0" indent="0">
              <a:spcBef>
                <a:spcPts val="200"/>
              </a:spcBef>
              <a:buNone/>
            </a:pPr>
            <a:r>
              <a:rPr lang="en-IN" sz="1500" dirty="0"/>
              <a:t>{                    </a:t>
            </a:r>
            <a:r>
              <a:rPr lang="en-IN" sz="1500" dirty="0" err="1"/>
              <a:t>mn</a:t>
            </a:r>
            <a:r>
              <a:rPr lang="en-IN" sz="1500" dirty="0"/>
              <a:t> = p[</a:t>
            </a:r>
            <a:r>
              <a:rPr lang="en-IN" sz="1500" dirty="0" err="1"/>
              <a:t>i</a:t>
            </a:r>
            <a:r>
              <a:rPr lang="en-IN" sz="1500" dirty="0"/>
              <a:t>].</a:t>
            </a:r>
            <a:r>
              <a:rPr lang="en-IN" sz="1500" dirty="0" err="1"/>
              <a:t>burst_time</a:t>
            </a:r>
            <a:r>
              <a:rPr lang="en-IN" sz="1500" dirty="0"/>
              <a:t>;</a:t>
            </a:r>
          </a:p>
          <a:p>
            <a:pPr marL="0" indent="0">
              <a:spcBef>
                <a:spcPts val="200"/>
              </a:spcBef>
              <a:buNone/>
            </a:pPr>
            <a:r>
              <a:rPr lang="en-IN" sz="1500" dirty="0"/>
              <a:t>                    </a:t>
            </a:r>
            <a:r>
              <a:rPr lang="en-IN" sz="1500" dirty="0" err="1"/>
              <a:t>idx</a:t>
            </a:r>
            <a:r>
              <a:rPr lang="en-IN" sz="1500" dirty="0"/>
              <a:t> = I;  }</a:t>
            </a:r>
          </a:p>
          <a:p>
            <a:pPr marL="0" indent="0">
              <a:spcBef>
                <a:spcPts val="200"/>
              </a:spcBef>
              <a:buNone/>
            </a:pPr>
            <a:r>
              <a:rPr lang="en-IN" sz="1500" dirty="0"/>
              <a:t>                if(p[</a:t>
            </a:r>
            <a:r>
              <a:rPr lang="en-IN" sz="1500" dirty="0" err="1"/>
              <a:t>i</a:t>
            </a:r>
            <a:r>
              <a:rPr lang="en-IN" sz="1500" dirty="0"/>
              <a:t>].</a:t>
            </a:r>
            <a:r>
              <a:rPr lang="en-IN" sz="1500" dirty="0" err="1"/>
              <a:t>burst_time</a:t>
            </a:r>
            <a:r>
              <a:rPr lang="en-IN" sz="1500" dirty="0"/>
              <a:t> == </a:t>
            </a:r>
            <a:r>
              <a:rPr lang="en-IN" sz="1500" dirty="0" err="1"/>
              <a:t>mn</a:t>
            </a:r>
            <a:r>
              <a:rPr lang="en-IN" sz="1500" dirty="0"/>
              <a:t>) //follow </a:t>
            </a:r>
            <a:r>
              <a:rPr lang="en-IN" sz="1500" dirty="0" err="1"/>
              <a:t>fcfs</a:t>
            </a:r>
            <a:r>
              <a:rPr lang="en-IN" sz="1500" dirty="0"/>
              <a:t>{</a:t>
            </a:r>
          </a:p>
          <a:p>
            <a:pPr marL="0" indent="0">
              <a:spcBef>
                <a:spcPts val="200"/>
              </a:spcBef>
              <a:buNone/>
            </a:pPr>
            <a:r>
              <a:rPr lang="en-IN" sz="1500" dirty="0"/>
              <a:t>                    if(p[</a:t>
            </a:r>
            <a:r>
              <a:rPr lang="en-IN" sz="1500" dirty="0" err="1"/>
              <a:t>i</a:t>
            </a:r>
            <a:r>
              <a:rPr lang="en-IN" sz="1500" dirty="0"/>
              <a:t>].</a:t>
            </a:r>
            <a:r>
              <a:rPr lang="en-IN" sz="1500" dirty="0" err="1"/>
              <a:t>arrival_time</a:t>
            </a:r>
            <a:r>
              <a:rPr lang="en-IN" sz="1500" dirty="0"/>
              <a:t> &lt; p[</a:t>
            </a:r>
            <a:r>
              <a:rPr lang="en-IN" sz="1500" dirty="0" err="1"/>
              <a:t>idx</a:t>
            </a:r>
            <a:r>
              <a:rPr lang="en-IN" sz="1500" dirty="0"/>
              <a:t>].</a:t>
            </a:r>
            <a:r>
              <a:rPr lang="en-IN" sz="1500" dirty="0" err="1"/>
              <a:t>arrival_time</a:t>
            </a:r>
            <a:r>
              <a:rPr lang="en-IN" sz="1500" dirty="0"/>
              <a:t>) </a:t>
            </a:r>
          </a:p>
          <a:p>
            <a:pPr marL="0" indent="0">
              <a:spcBef>
                <a:spcPts val="200"/>
              </a:spcBef>
              <a:buNone/>
            </a:pPr>
            <a:r>
              <a:rPr lang="en-IN" sz="1500" dirty="0"/>
              <a:t>{</a:t>
            </a:r>
          </a:p>
          <a:p>
            <a:pPr marL="0" indent="0">
              <a:spcBef>
                <a:spcPts val="200"/>
              </a:spcBef>
              <a:buNone/>
            </a:pPr>
            <a:r>
              <a:rPr lang="en-IN" sz="1500" dirty="0"/>
              <a:t>                        </a:t>
            </a:r>
            <a:r>
              <a:rPr lang="en-IN" sz="1500" dirty="0" err="1"/>
              <a:t>mn</a:t>
            </a:r>
            <a:r>
              <a:rPr lang="en-IN" sz="1500" dirty="0"/>
              <a:t> = p[</a:t>
            </a:r>
            <a:r>
              <a:rPr lang="en-IN" sz="1500" dirty="0" err="1"/>
              <a:t>i</a:t>
            </a:r>
            <a:r>
              <a:rPr lang="en-IN" sz="1500" dirty="0"/>
              <a:t>].</a:t>
            </a:r>
            <a:r>
              <a:rPr lang="en-IN" sz="1500" dirty="0" err="1"/>
              <a:t>burst_time</a:t>
            </a:r>
            <a:r>
              <a:rPr lang="en-IN" sz="1500" dirty="0"/>
              <a:t>;</a:t>
            </a:r>
          </a:p>
          <a:p>
            <a:pPr marL="0" indent="0">
              <a:spcBef>
                <a:spcPts val="200"/>
              </a:spcBef>
              <a:buNone/>
            </a:pPr>
            <a:r>
              <a:rPr lang="en-IN" sz="1500" dirty="0"/>
              <a:t>                        </a:t>
            </a:r>
            <a:r>
              <a:rPr lang="en-IN" sz="1500" dirty="0" err="1"/>
              <a:t>idx</a:t>
            </a:r>
            <a:r>
              <a:rPr lang="en-IN" sz="1500" dirty="0"/>
              <a:t> = </a:t>
            </a:r>
            <a:r>
              <a:rPr lang="en-IN" sz="1500" dirty="0" err="1"/>
              <a:t>i</a:t>
            </a:r>
            <a:r>
              <a:rPr lang="en-IN" sz="1500" dirty="0"/>
              <a:t>;</a:t>
            </a:r>
          </a:p>
          <a:p>
            <a:pPr marL="0" indent="0">
              <a:spcBef>
                <a:spcPts val="200"/>
              </a:spcBef>
              <a:buNone/>
            </a:pPr>
            <a:r>
              <a:rPr lang="en-IN" sz="1500" dirty="0"/>
              <a:t>}</a:t>
            </a:r>
          </a:p>
          <a:p>
            <a:pPr marL="0" indent="0">
              <a:spcBef>
                <a:spcPts val="200"/>
              </a:spcBef>
              <a:buNone/>
            </a:pPr>
            <a:r>
              <a:rPr lang="en-IN" sz="1500" dirty="0"/>
              <a:t>                }</a:t>
            </a:r>
          </a:p>
          <a:p>
            <a:pPr marL="0" indent="0">
              <a:spcBef>
                <a:spcPts val="200"/>
              </a:spcBef>
              <a:buNone/>
            </a:pPr>
            <a:r>
              <a:rPr lang="en-IN" sz="1500" dirty="0"/>
              <a:t>            }</a:t>
            </a:r>
          </a:p>
          <a:p>
            <a:pPr marL="0" indent="0">
              <a:spcBef>
                <a:spcPts val="200"/>
              </a:spcBef>
              <a:buNone/>
            </a:pPr>
            <a:r>
              <a:rPr lang="en-IN" sz="1500" dirty="0"/>
              <a:t>        }</a:t>
            </a:r>
          </a:p>
        </p:txBody>
      </p:sp>
    </p:spTree>
    <p:extLst>
      <p:ext uri="{BB962C8B-B14F-4D97-AF65-F5344CB8AC3E}">
        <p14:creationId xmlns:p14="http://schemas.microsoft.com/office/powerpoint/2010/main" val="183615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E18B4-6D94-4F80-BF21-497392544FD7}"/>
              </a:ext>
            </a:extLst>
          </p:cNvPr>
          <p:cNvSpPr>
            <a:spLocks noGrp="1"/>
          </p:cNvSpPr>
          <p:nvPr>
            <p:ph idx="1"/>
          </p:nvPr>
        </p:nvSpPr>
        <p:spPr>
          <a:xfrm>
            <a:off x="1141412" y="219075"/>
            <a:ext cx="9905999" cy="6381750"/>
          </a:xfrm>
        </p:spPr>
        <p:txBody>
          <a:bodyPr>
            <a:normAutofit/>
          </a:bodyPr>
          <a:lstStyle/>
          <a:p>
            <a:pPr marL="0" indent="0">
              <a:spcBef>
                <a:spcPts val="100"/>
              </a:spcBef>
              <a:buNone/>
            </a:pPr>
            <a:r>
              <a:rPr lang="en-IN" sz="1500" dirty="0"/>
              <a:t> if(</a:t>
            </a:r>
            <a:r>
              <a:rPr lang="en-IN" sz="1500" dirty="0" err="1"/>
              <a:t>idx</a:t>
            </a:r>
            <a:r>
              <a:rPr lang="en-IN" sz="1500" dirty="0"/>
              <a:t> != -1) {</a:t>
            </a:r>
          </a:p>
          <a:p>
            <a:pPr marL="0" indent="0">
              <a:spcBef>
                <a:spcPts val="100"/>
              </a:spcBef>
              <a:buNone/>
            </a:pPr>
            <a:r>
              <a:rPr lang="en-IN" sz="1500" dirty="0"/>
              <a:t>            p[</a:t>
            </a:r>
            <a:r>
              <a:rPr lang="en-IN" sz="1500" dirty="0" err="1"/>
              <a:t>idx</a:t>
            </a:r>
            <a:r>
              <a:rPr lang="en-IN" sz="1500" dirty="0"/>
              <a:t>].</a:t>
            </a:r>
            <a:r>
              <a:rPr lang="en-IN" sz="1500" dirty="0" err="1"/>
              <a:t>start_time</a:t>
            </a:r>
            <a:r>
              <a:rPr lang="en-IN" sz="1500" dirty="0"/>
              <a:t> = </a:t>
            </a:r>
            <a:r>
              <a:rPr lang="en-IN" sz="1500" dirty="0" err="1"/>
              <a:t>current_time</a:t>
            </a:r>
            <a:r>
              <a:rPr lang="en-IN" sz="1500" dirty="0"/>
              <a:t>;</a:t>
            </a:r>
          </a:p>
          <a:p>
            <a:pPr marL="0" indent="0">
              <a:spcBef>
                <a:spcPts val="100"/>
              </a:spcBef>
              <a:buNone/>
            </a:pPr>
            <a:r>
              <a:rPr lang="en-IN" sz="1500" dirty="0"/>
              <a:t>            p[</a:t>
            </a:r>
            <a:r>
              <a:rPr lang="en-IN" sz="1500" dirty="0" err="1"/>
              <a:t>idx</a:t>
            </a:r>
            <a:r>
              <a:rPr lang="en-IN" sz="1500" dirty="0"/>
              <a:t>].</a:t>
            </a:r>
            <a:r>
              <a:rPr lang="en-IN" sz="1500" dirty="0" err="1"/>
              <a:t>completion_time</a:t>
            </a:r>
            <a:r>
              <a:rPr lang="en-IN" sz="1500" dirty="0"/>
              <a:t> = p[</a:t>
            </a:r>
            <a:r>
              <a:rPr lang="en-IN" sz="1500" dirty="0" err="1"/>
              <a:t>idx</a:t>
            </a:r>
            <a:r>
              <a:rPr lang="en-IN" sz="1500" dirty="0"/>
              <a:t>].</a:t>
            </a:r>
            <a:r>
              <a:rPr lang="en-IN" sz="1500" dirty="0" err="1"/>
              <a:t>start_time</a:t>
            </a:r>
            <a:r>
              <a:rPr lang="en-IN" sz="1500" dirty="0"/>
              <a:t> + p[</a:t>
            </a:r>
            <a:r>
              <a:rPr lang="en-IN" sz="1500" dirty="0" err="1"/>
              <a:t>idx</a:t>
            </a:r>
            <a:r>
              <a:rPr lang="en-IN" sz="1500" dirty="0"/>
              <a:t>].</a:t>
            </a:r>
            <a:r>
              <a:rPr lang="en-IN" sz="1500" dirty="0" err="1"/>
              <a:t>burst_time</a:t>
            </a:r>
            <a:r>
              <a:rPr lang="en-IN" sz="1500" dirty="0"/>
              <a:t>;</a:t>
            </a:r>
          </a:p>
          <a:p>
            <a:pPr marL="0" indent="0">
              <a:spcBef>
                <a:spcPts val="100"/>
              </a:spcBef>
              <a:buNone/>
            </a:pPr>
            <a:r>
              <a:rPr lang="en-IN" sz="1500" dirty="0"/>
              <a:t>            p[</a:t>
            </a:r>
            <a:r>
              <a:rPr lang="en-IN" sz="1500" dirty="0" err="1"/>
              <a:t>idx</a:t>
            </a:r>
            <a:r>
              <a:rPr lang="en-IN" sz="1500" dirty="0"/>
              <a:t>].</a:t>
            </a:r>
            <a:r>
              <a:rPr lang="en-IN" sz="1500" dirty="0" err="1"/>
              <a:t>turnaround_time</a:t>
            </a:r>
            <a:r>
              <a:rPr lang="en-IN" sz="1500" dirty="0"/>
              <a:t> = p[</a:t>
            </a:r>
            <a:r>
              <a:rPr lang="en-IN" sz="1500" dirty="0" err="1"/>
              <a:t>idx</a:t>
            </a:r>
            <a:r>
              <a:rPr lang="en-IN" sz="1500" dirty="0"/>
              <a:t>].</a:t>
            </a:r>
            <a:r>
              <a:rPr lang="en-IN" sz="1500" dirty="0" err="1"/>
              <a:t>completion_time</a:t>
            </a:r>
            <a:r>
              <a:rPr lang="en-IN" sz="1500" dirty="0"/>
              <a:t> - p[</a:t>
            </a:r>
            <a:r>
              <a:rPr lang="en-IN" sz="1500" dirty="0" err="1"/>
              <a:t>idx</a:t>
            </a:r>
            <a:r>
              <a:rPr lang="en-IN" sz="1500" dirty="0"/>
              <a:t>].</a:t>
            </a:r>
            <a:r>
              <a:rPr lang="en-IN" sz="1500" dirty="0" err="1"/>
              <a:t>arrival_time</a:t>
            </a:r>
            <a:r>
              <a:rPr lang="en-IN" sz="1500" dirty="0"/>
              <a:t>;</a:t>
            </a:r>
          </a:p>
          <a:p>
            <a:pPr marL="0" indent="0">
              <a:spcBef>
                <a:spcPts val="100"/>
              </a:spcBef>
              <a:buNone/>
            </a:pPr>
            <a:r>
              <a:rPr lang="en-IN" sz="1500" dirty="0"/>
              <a:t>            p[</a:t>
            </a:r>
            <a:r>
              <a:rPr lang="en-IN" sz="1500" dirty="0" err="1"/>
              <a:t>idx</a:t>
            </a:r>
            <a:r>
              <a:rPr lang="en-IN" sz="1500" dirty="0"/>
              <a:t>].</a:t>
            </a:r>
            <a:r>
              <a:rPr lang="en-IN" sz="1500" dirty="0" err="1"/>
              <a:t>waiting_time</a:t>
            </a:r>
            <a:r>
              <a:rPr lang="en-IN" sz="1500" dirty="0"/>
              <a:t> = p[</a:t>
            </a:r>
            <a:r>
              <a:rPr lang="en-IN" sz="1500" dirty="0" err="1"/>
              <a:t>idx</a:t>
            </a:r>
            <a:r>
              <a:rPr lang="en-IN" sz="1500" dirty="0"/>
              <a:t>].</a:t>
            </a:r>
            <a:r>
              <a:rPr lang="en-IN" sz="1500" dirty="0" err="1"/>
              <a:t>turnaround_time</a:t>
            </a:r>
            <a:r>
              <a:rPr lang="en-IN" sz="1500" dirty="0"/>
              <a:t> - p[</a:t>
            </a:r>
            <a:r>
              <a:rPr lang="en-IN" sz="1500" dirty="0" err="1"/>
              <a:t>idx</a:t>
            </a:r>
            <a:r>
              <a:rPr lang="en-IN" sz="1500" dirty="0"/>
              <a:t>].</a:t>
            </a:r>
            <a:r>
              <a:rPr lang="en-IN" sz="1500" dirty="0" err="1"/>
              <a:t>burst_time</a:t>
            </a:r>
            <a:r>
              <a:rPr lang="en-IN" sz="1500" dirty="0"/>
              <a:t>;</a:t>
            </a:r>
          </a:p>
          <a:p>
            <a:pPr marL="0" indent="0">
              <a:spcBef>
                <a:spcPts val="100"/>
              </a:spcBef>
              <a:buNone/>
            </a:pPr>
            <a:r>
              <a:rPr lang="en-IN" sz="1500" dirty="0"/>
              <a:t>            p[</a:t>
            </a:r>
            <a:r>
              <a:rPr lang="en-IN" sz="1500" dirty="0" err="1"/>
              <a:t>idx</a:t>
            </a:r>
            <a:r>
              <a:rPr lang="en-IN" sz="1500" dirty="0"/>
              <a:t>].</a:t>
            </a:r>
            <a:r>
              <a:rPr lang="en-IN" sz="1500" dirty="0" err="1"/>
              <a:t>response_time</a:t>
            </a:r>
            <a:r>
              <a:rPr lang="en-IN" sz="1500" dirty="0"/>
              <a:t> = p[</a:t>
            </a:r>
            <a:r>
              <a:rPr lang="en-IN" sz="1500" dirty="0" err="1"/>
              <a:t>idx</a:t>
            </a:r>
            <a:r>
              <a:rPr lang="en-IN" sz="1500" dirty="0"/>
              <a:t>].</a:t>
            </a:r>
            <a:r>
              <a:rPr lang="en-IN" sz="1500" dirty="0" err="1"/>
              <a:t>start_time</a:t>
            </a:r>
            <a:r>
              <a:rPr lang="en-IN" sz="1500" dirty="0"/>
              <a:t> - p[</a:t>
            </a:r>
            <a:r>
              <a:rPr lang="en-IN" sz="1500" dirty="0" err="1"/>
              <a:t>idx</a:t>
            </a:r>
            <a:r>
              <a:rPr lang="en-IN" sz="1500" dirty="0"/>
              <a:t>].</a:t>
            </a:r>
            <a:r>
              <a:rPr lang="en-IN" sz="1500" dirty="0" err="1"/>
              <a:t>arrival_time</a:t>
            </a:r>
            <a:r>
              <a:rPr lang="en-IN" sz="1500" dirty="0"/>
              <a:t>;</a:t>
            </a:r>
          </a:p>
          <a:p>
            <a:pPr marL="0" indent="0">
              <a:spcBef>
                <a:spcPts val="100"/>
              </a:spcBef>
              <a:buNone/>
            </a:pPr>
            <a:r>
              <a:rPr lang="en-IN" sz="1500" dirty="0"/>
              <a:t>            </a:t>
            </a:r>
          </a:p>
          <a:p>
            <a:pPr marL="0" indent="0">
              <a:spcBef>
                <a:spcPts val="100"/>
              </a:spcBef>
              <a:buNone/>
            </a:pPr>
            <a:r>
              <a:rPr lang="en-IN" sz="1500" dirty="0"/>
              <a:t>            </a:t>
            </a:r>
            <a:r>
              <a:rPr lang="en-IN" sz="1500" dirty="0" err="1"/>
              <a:t>total_turnaround_time</a:t>
            </a:r>
            <a:r>
              <a:rPr lang="en-IN" sz="1500" dirty="0"/>
              <a:t> += p[</a:t>
            </a:r>
            <a:r>
              <a:rPr lang="en-IN" sz="1500" dirty="0" err="1"/>
              <a:t>idx</a:t>
            </a:r>
            <a:r>
              <a:rPr lang="en-IN" sz="1500" dirty="0"/>
              <a:t>].</a:t>
            </a:r>
            <a:r>
              <a:rPr lang="en-IN" sz="1500" dirty="0" err="1"/>
              <a:t>turnaround_time</a:t>
            </a:r>
            <a:r>
              <a:rPr lang="en-IN" sz="1500" dirty="0"/>
              <a:t>;</a:t>
            </a:r>
          </a:p>
          <a:p>
            <a:pPr marL="0" indent="0">
              <a:spcBef>
                <a:spcPts val="100"/>
              </a:spcBef>
              <a:buNone/>
            </a:pPr>
            <a:r>
              <a:rPr lang="en-IN" sz="1500" dirty="0"/>
              <a:t>            </a:t>
            </a:r>
            <a:r>
              <a:rPr lang="en-IN" sz="1500" dirty="0" err="1"/>
              <a:t>total_waiting_time</a:t>
            </a:r>
            <a:r>
              <a:rPr lang="en-IN" sz="1500" dirty="0"/>
              <a:t> += p[</a:t>
            </a:r>
            <a:r>
              <a:rPr lang="en-IN" sz="1500" dirty="0" err="1"/>
              <a:t>idx</a:t>
            </a:r>
            <a:r>
              <a:rPr lang="en-IN" sz="1500" dirty="0"/>
              <a:t>].</a:t>
            </a:r>
            <a:r>
              <a:rPr lang="en-IN" sz="1500" dirty="0" err="1"/>
              <a:t>waiting_time</a:t>
            </a:r>
            <a:r>
              <a:rPr lang="en-IN" sz="1500" dirty="0"/>
              <a:t>;</a:t>
            </a:r>
          </a:p>
          <a:p>
            <a:pPr marL="0" indent="0">
              <a:spcBef>
                <a:spcPts val="100"/>
              </a:spcBef>
              <a:buNone/>
            </a:pPr>
            <a:r>
              <a:rPr lang="en-IN" sz="1500" dirty="0"/>
              <a:t>            </a:t>
            </a:r>
            <a:r>
              <a:rPr lang="en-IN" sz="1500" dirty="0" err="1"/>
              <a:t>total_response_time</a:t>
            </a:r>
            <a:r>
              <a:rPr lang="en-IN" sz="1500" dirty="0"/>
              <a:t> += p[</a:t>
            </a:r>
            <a:r>
              <a:rPr lang="en-IN" sz="1500" dirty="0" err="1"/>
              <a:t>idx</a:t>
            </a:r>
            <a:r>
              <a:rPr lang="en-IN" sz="1500" dirty="0"/>
              <a:t>].</a:t>
            </a:r>
            <a:r>
              <a:rPr lang="en-IN" sz="1500" dirty="0" err="1"/>
              <a:t>response_time</a:t>
            </a:r>
            <a:r>
              <a:rPr lang="en-IN" sz="1500" dirty="0"/>
              <a:t>;</a:t>
            </a:r>
          </a:p>
          <a:p>
            <a:pPr marL="0" indent="0">
              <a:spcBef>
                <a:spcPts val="100"/>
              </a:spcBef>
              <a:buNone/>
            </a:pPr>
            <a:endParaRPr lang="en-IN" sz="1500" dirty="0"/>
          </a:p>
          <a:p>
            <a:pPr marL="0" indent="0">
              <a:spcBef>
                <a:spcPts val="100"/>
              </a:spcBef>
              <a:buNone/>
            </a:pPr>
            <a:r>
              <a:rPr lang="en-IN" sz="1500" dirty="0"/>
              <a:t>            </a:t>
            </a:r>
            <a:r>
              <a:rPr lang="en-IN" sz="1500" dirty="0" err="1"/>
              <a:t>is_completed</a:t>
            </a:r>
            <a:r>
              <a:rPr lang="en-IN" sz="1500" dirty="0"/>
              <a:t>[</a:t>
            </a:r>
            <a:r>
              <a:rPr lang="en-IN" sz="1500" dirty="0" err="1"/>
              <a:t>idx</a:t>
            </a:r>
            <a:r>
              <a:rPr lang="en-IN" sz="1500" dirty="0"/>
              <a:t>] = 1;</a:t>
            </a:r>
          </a:p>
          <a:p>
            <a:pPr marL="0" indent="0">
              <a:spcBef>
                <a:spcPts val="100"/>
              </a:spcBef>
              <a:buNone/>
            </a:pPr>
            <a:r>
              <a:rPr lang="en-IN" sz="1500" dirty="0"/>
              <a:t>            completed++;</a:t>
            </a:r>
          </a:p>
          <a:p>
            <a:pPr marL="0" indent="0">
              <a:spcBef>
                <a:spcPts val="100"/>
              </a:spcBef>
              <a:buNone/>
            </a:pPr>
            <a:r>
              <a:rPr lang="en-IN" sz="1500" dirty="0"/>
              <a:t>            </a:t>
            </a:r>
            <a:r>
              <a:rPr lang="en-IN" sz="1500" dirty="0" err="1"/>
              <a:t>current_time</a:t>
            </a:r>
            <a:r>
              <a:rPr lang="en-IN" sz="1500" dirty="0"/>
              <a:t> = p[</a:t>
            </a:r>
            <a:r>
              <a:rPr lang="en-IN" sz="1500" dirty="0" err="1"/>
              <a:t>idx</a:t>
            </a:r>
            <a:r>
              <a:rPr lang="en-IN" sz="1500" dirty="0"/>
              <a:t>].</a:t>
            </a:r>
            <a:r>
              <a:rPr lang="en-IN" sz="1500" dirty="0" err="1"/>
              <a:t>completion_time</a:t>
            </a:r>
            <a:r>
              <a:rPr lang="en-IN" sz="1500" dirty="0"/>
              <a:t>;</a:t>
            </a:r>
          </a:p>
          <a:p>
            <a:pPr marL="0" indent="0">
              <a:spcBef>
                <a:spcPts val="100"/>
              </a:spcBef>
              <a:buNone/>
            </a:pPr>
            <a:r>
              <a:rPr lang="en-IN" sz="1500" dirty="0"/>
              <a:t>        }</a:t>
            </a:r>
          </a:p>
          <a:p>
            <a:pPr marL="0" indent="0">
              <a:spcBef>
                <a:spcPts val="100"/>
              </a:spcBef>
              <a:buNone/>
            </a:pPr>
            <a:r>
              <a:rPr lang="en-IN" sz="1500" dirty="0"/>
              <a:t>        else //</a:t>
            </a:r>
            <a:r>
              <a:rPr lang="en-IN" sz="1500" dirty="0" err="1"/>
              <a:t>idx</a:t>
            </a:r>
            <a:r>
              <a:rPr lang="en-IN" sz="1500" dirty="0"/>
              <a:t>==-1</a:t>
            </a:r>
          </a:p>
          <a:p>
            <a:pPr marL="0" indent="0">
              <a:spcBef>
                <a:spcPts val="100"/>
              </a:spcBef>
              <a:buNone/>
            </a:pPr>
            <a:r>
              <a:rPr lang="en-IN" sz="1500" dirty="0"/>
              <a:t>		{</a:t>
            </a:r>
          </a:p>
          <a:p>
            <a:pPr marL="0" indent="0">
              <a:spcBef>
                <a:spcPts val="100"/>
              </a:spcBef>
              <a:buNone/>
            </a:pPr>
            <a:r>
              <a:rPr lang="en-IN" sz="1500" dirty="0"/>
              <a:t>            </a:t>
            </a:r>
            <a:r>
              <a:rPr lang="en-IN" sz="1500" dirty="0" err="1"/>
              <a:t>current_time</a:t>
            </a:r>
            <a:r>
              <a:rPr lang="en-IN" sz="1500" dirty="0"/>
              <a:t>++;//CPU idle time</a:t>
            </a:r>
          </a:p>
          <a:p>
            <a:pPr marL="0" indent="0">
              <a:spcBef>
                <a:spcPts val="100"/>
              </a:spcBef>
              <a:buNone/>
            </a:pPr>
            <a:r>
              <a:rPr lang="en-IN" sz="1500" dirty="0"/>
              <a:t>        }</a:t>
            </a:r>
          </a:p>
          <a:p>
            <a:pPr marL="0" indent="0">
              <a:spcBef>
                <a:spcPts val="100"/>
              </a:spcBef>
              <a:buNone/>
            </a:pPr>
            <a:r>
              <a:rPr lang="en-IN" sz="1500" dirty="0"/>
              <a:t>        </a:t>
            </a:r>
          </a:p>
          <a:p>
            <a:pPr marL="0" indent="0">
              <a:spcBef>
                <a:spcPts val="100"/>
              </a:spcBef>
              <a:buNone/>
            </a:pPr>
            <a:r>
              <a:rPr lang="en-IN" sz="1500" dirty="0"/>
              <a:t>    }</a:t>
            </a:r>
          </a:p>
        </p:txBody>
      </p:sp>
    </p:spTree>
    <p:extLst>
      <p:ext uri="{BB962C8B-B14F-4D97-AF65-F5344CB8AC3E}">
        <p14:creationId xmlns:p14="http://schemas.microsoft.com/office/powerpoint/2010/main" val="188601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EFCE8-FE66-4F53-85B1-212535FF58B7}"/>
              </a:ext>
            </a:extLst>
          </p:cNvPr>
          <p:cNvSpPr>
            <a:spLocks noGrp="1"/>
          </p:cNvSpPr>
          <p:nvPr>
            <p:ph idx="1"/>
          </p:nvPr>
        </p:nvSpPr>
        <p:spPr>
          <a:xfrm>
            <a:off x="1143000" y="190500"/>
            <a:ext cx="9905999" cy="6477000"/>
          </a:xfrm>
        </p:spPr>
        <p:txBody>
          <a:bodyPr>
            <a:normAutofit fontScale="62500" lnSpcReduction="20000"/>
          </a:bodyPr>
          <a:lstStyle/>
          <a:p>
            <a:pPr marL="0" indent="0">
              <a:buNone/>
            </a:pPr>
            <a:r>
              <a:rPr lang="en-IN" dirty="0" err="1"/>
              <a:t>avg_turnaround_time</a:t>
            </a:r>
            <a:r>
              <a:rPr lang="en-IN" dirty="0"/>
              <a:t> = (float) </a:t>
            </a:r>
            <a:r>
              <a:rPr lang="en-IN" dirty="0" err="1"/>
              <a:t>total_turnaround_time</a:t>
            </a:r>
            <a:r>
              <a:rPr lang="en-IN" dirty="0"/>
              <a:t> / n;</a:t>
            </a:r>
          </a:p>
          <a:p>
            <a:pPr marL="0" indent="0">
              <a:buNone/>
            </a:pPr>
            <a:r>
              <a:rPr lang="en-IN" dirty="0"/>
              <a:t>    </a:t>
            </a:r>
            <a:r>
              <a:rPr lang="en-IN" dirty="0" err="1"/>
              <a:t>avg_waiting_time</a:t>
            </a:r>
            <a:r>
              <a:rPr lang="en-IN" dirty="0"/>
              <a:t> = (float) </a:t>
            </a:r>
            <a:r>
              <a:rPr lang="en-IN" dirty="0" err="1"/>
              <a:t>total_waiting_time</a:t>
            </a:r>
            <a:r>
              <a:rPr lang="en-IN" dirty="0"/>
              <a:t> / n;</a:t>
            </a:r>
          </a:p>
          <a:p>
            <a:pPr marL="0" indent="0">
              <a:buNone/>
            </a:pPr>
            <a:r>
              <a:rPr lang="en-IN" dirty="0"/>
              <a:t>    </a:t>
            </a:r>
            <a:r>
              <a:rPr lang="en-IN" dirty="0" err="1"/>
              <a:t>avg_response_time</a:t>
            </a:r>
            <a:r>
              <a:rPr lang="en-IN" dirty="0"/>
              <a:t> = (float) </a:t>
            </a:r>
            <a:r>
              <a:rPr lang="en-IN" dirty="0" err="1"/>
              <a:t>total_response_time</a:t>
            </a:r>
            <a:r>
              <a:rPr lang="en-IN" dirty="0"/>
              <a:t> / n;</a:t>
            </a:r>
          </a:p>
          <a:p>
            <a:pPr marL="0" indent="0">
              <a:buNone/>
            </a:pPr>
            <a:endParaRPr lang="en-IN" dirty="0"/>
          </a:p>
          <a:p>
            <a:pPr marL="0" indent="0">
              <a:buNone/>
            </a:pPr>
            <a:r>
              <a:rPr lang="en-IN" dirty="0"/>
              <a:t>    </a:t>
            </a:r>
            <a:r>
              <a:rPr lang="en-IN" dirty="0" err="1"/>
              <a:t>cout</a:t>
            </a:r>
            <a:r>
              <a:rPr lang="en-IN" dirty="0"/>
              <a:t>&lt;&lt;</a:t>
            </a:r>
            <a:r>
              <a:rPr lang="en-IN" dirty="0" err="1"/>
              <a:t>endl</a:t>
            </a:r>
            <a:r>
              <a:rPr lang="en-IN" dirty="0"/>
              <a:t>&lt;&lt;</a:t>
            </a:r>
            <a:r>
              <a:rPr lang="en-IN" dirty="0" err="1"/>
              <a:t>endl</a:t>
            </a:r>
            <a:r>
              <a:rPr lang="en-IN" dirty="0"/>
              <a:t>;</a:t>
            </a:r>
          </a:p>
          <a:p>
            <a:pPr marL="0" indent="0">
              <a:buNone/>
            </a:pPr>
            <a:endParaRPr lang="en-IN" dirty="0"/>
          </a:p>
          <a:p>
            <a:pPr marL="0" indent="0">
              <a:buNone/>
            </a:pPr>
            <a:r>
              <a:rPr lang="en-IN" dirty="0"/>
              <a:t>    </a:t>
            </a:r>
            <a:r>
              <a:rPr lang="en-IN" dirty="0" err="1"/>
              <a:t>cout</a:t>
            </a:r>
            <a:r>
              <a:rPr lang="en-IN" dirty="0"/>
              <a:t>&lt;&lt;"#P\t"&lt;&lt;"AT\t"&lt;&lt;"BT\t"&lt;&lt;"ST\t"&lt;&lt;"CT\t"&lt;&lt;"TAT\t"&lt;&lt;"WT\t"&lt;&lt;"RT\t"&lt;&lt;"\n"&lt;&lt;</a:t>
            </a:r>
            <a:r>
              <a:rPr lang="en-IN" dirty="0" err="1"/>
              <a:t>endl</a:t>
            </a:r>
            <a:r>
              <a:rPr lang="en-IN" dirty="0"/>
              <a:t>;</a:t>
            </a:r>
          </a:p>
          <a:p>
            <a:pPr marL="0" indent="0">
              <a:buNone/>
            </a:pPr>
            <a:endParaRPr lang="en-IN" dirty="0"/>
          </a:p>
          <a:p>
            <a:pPr marL="0" indent="0">
              <a:buNone/>
            </a:pPr>
            <a:r>
              <a:rPr lang="en-IN" dirty="0"/>
              <a:t>    for(int </a:t>
            </a:r>
            <a:r>
              <a:rPr lang="en-IN" dirty="0" err="1"/>
              <a:t>i</a:t>
            </a:r>
            <a:r>
              <a:rPr lang="en-IN" dirty="0"/>
              <a:t> = 0; </a:t>
            </a:r>
            <a:r>
              <a:rPr lang="en-IN" dirty="0" err="1"/>
              <a:t>i</a:t>
            </a:r>
            <a:r>
              <a:rPr lang="en-IN" dirty="0"/>
              <a:t> &lt; n; </a:t>
            </a:r>
            <a:r>
              <a:rPr lang="en-IN" dirty="0" err="1"/>
              <a:t>i</a:t>
            </a:r>
            <a:r>
              <a:rPr lang="en-IN" dirty="0"/>
              <a:t>++) {</a:t>
            </a:r>
          </a:p>
          <a:p>
            <a:pPr marL="0" indent="0">
              <a:buNone/>
            </a:pPr>
            <a:r>
              <a:rPr lang="en-IN" dirty="0"/>
              <a:t>        </a:t>
            </a:r>
            <a:r>
              <a:rPr lang="en-IN" dirty="0" err="1"/>
              <a:t>cout</a:t>
            </a:r>
            <a:r>
              <a:rPr lang="en-IN" dirty="0"/>
              <a:t>&lt;&lt;p[</a:t>
            </a:r>
            <a:r>
              <a:rPr lang="en-IN" dirty="0" err="1"/>
              <a:t>i</a:t>
            </a:r>
            <a:r>
              <a:rPr lang="en-IN" dirty="0"/>
              <a:t>].</a:t>
            </a:r>
            <a:r>
              <a:rPr lang="en-IN" dirty="0" err="1"/>
              <a:t>pid</a:t>
            </a:r>
            <a:r>
              <a:rPr lang="en-IN" dirty="0"/>
              <a:t>&lt;&lt;"\t"&lt;&lt;p[</a:t>
            </a:r>
            <a:r>
              <a:rPr lang="en-IN" dirty="0" err="1"/>
              <a:t>i</a:t>
            </a:r>
            <a:r>
              <a:rPr lang="en-IN" dirty="0"/>
              <a:t>].</a:t>
            </a:r>
            <a:r>
              <a:rPr lang="en-IN" dirty="0" err="1"/>
              <a:t>arrival_time</a:t>
            </a:r>
            <a:r>
              <a:rPr lang="en-IN" dirty="0"/>
              <a:t>&lt;&lt;"\t"&lt;&lt;p[</a:t>
            </a:r>
            <a:r>
              <a:rPr lang="en-IN" dirty="0" err="1"/>
              <a:t>i</a:t>
            </a:r>
            <a:r>
              <a:rPr lang="en-IN" dirty="0"/>
              <a:t>].</a:t>
            </a:r>
            <a:r>
              <a:rPr lang="en-IN" dirty="0" err="1"/>
              <a:t>burst_time</a:t>
            </a:r>
            <a:r>
              <a:rPr lang="en-IN" dirty="0"/>
              <a:t>&lt;&lt;"\t"&lt;&lt;p[</a:t>
            </a:r>
            <a:r>
              <a:rPr lang="en-IN" dirty="0" err="1"/>
              <a:t>i</a:t>
            </a:r>
            <a:r>
              <a:rPr lang="en-IN" dirty="0"/>
              <a:t>].</a:t>
            </a:r>
            <a:r>
              <a:rPr lang="en-IN" dirty="0" err="1"/>
              <a:t>start_time</a:t>
            </a:r>
            <a:r>
              <a:rPr lang="en-IN" dirty="0"/>
              <a:t>&lt;&lt;"\t"&lt;&lt;p[</a:t>
            </a:r>
            <a:r>
              <a:rPr lang="en-IN" dirty="0" err="1"/>
              <a:t>i</a:t>
            </a:r>
            <a:r>
              <a:rPr lang="en-IN" dirty="0"/>
              <a:t>].</a:t>
            </a:r>
            <a:r>
              <a:rPr lang="en-IN" dirty="0" err="1"/>
              <a:t>completion_time</a:t>
            </a:r>
            <a:r>
              <a:rPr lang="en-IN" dirty="0"/>
              <a:t>&lt;&lt;"\t"&lt;&lt;p[</a:t>
            </a:r>
            <a:r>
              <a:rPr lang="en-IN" dirty="0" err="1"/>
              <a:t>i</a:t>
            </a:r>
            <a:r>
              <a:rPr lang="en-IN" dirty="0"/>
              <a:t>].</a:t>
            </a:r>
            <a:r>
              <a:rPr lang="en-IN" dirty="0" err="1"/>
              <a:t>turnaround_time</a:t>
            </a:r>
            <a:r>
              <a:rPr lang="en-IN" dirty="0"/>
              <a:t>&lt;&lt;"\t"&lt;&lt;p[</a:t>
            </a:r>
            <a:r>
              <a:rPr lang="en-IN" dirty="0" err="1"/>
              <a:t>i</a:t>
            </a:r>
            <a:r>
              <a:rPr lang="en-IN" dirty="0"/>
              <a:t>].</a:t>
            </a:r>
            <a:r>
              <a:rPr lang="en-IN" dirty="0" err="1"/>
              <a:t>waiting_time</a:t>
            </a:r>
            <a:r>
              <a:rPr lang="en-IN" dirty="0"/>
              <a:t>&lt;&lt;"\t"&lt;&lt;p[</a:t>
            </a:r>
            <a:r>
              <a:rPr lang="en-IN" dirty="0" err="1"/>
              <a:t>i</a:t>
            </a:r>
            <a:r>
              <a:rPr lang="en-IN" dirty="0"/>
              <a:t>].</a:t>
            </a:r>
            <a:r>
              <a:rPr lang="en-IN" dirty="0" err="1"/>
              <a:t>response_time</a:t>
            </a:r>
            <a:r>
              <a:rPr lang="en-IN" dirty="0"/>
              <a:t>&lt;&lt;"\t"&lt;&lt;"\n"&lt;&lt;</a:t>
            </a:r>
            <a:r>
              <a:rPr lang="en-IN" dirty="0" err="1"/>
              <a:t>endl</a:t>
            </a:r>
            <a:r>
              <a:rPr lang="en-IN" dirty="0"/>
              <a:t>;</a:t>
            </a:r>
          </a:p>
          <a:p>
            <a:pPr marL="0" indent="0">
              <a:buNone/>
            </a:pPr>
            <a:r>
              <a:rPr lang="en-IN" dirty="0"/>
              <a:t>    }</a:t>
            </a:r>
          </a:p>
          <a:p>
            <a:pPr marL="0" indent="0">
              <a:buNone/>
            </a:pPr>
            <a:r>
              <a:rPr lang="en-IN" dirty="0"/>
              <a:t>    </a:t>
            </a:r>
            <a:r>
              <a:rPr lang="en-IN" dirty="0" err="1"/>
              <a:t>cout</a:t>
            </a:r>
            <a:r>
              <a:rPr lang="en-IN" dirty="0"/>
              <a:t>&lt;&lt;"Average Turnaround Time = "&lt;&lt;</a:t>
            </a:r>
            <a:r>
              <a:rPr lang="en-IN" dirty="0" err="1"/>
              <a:t>avg_turnaround_time</a:t>
            </a:r>
            <a:r>
              <a:rPr lang="en-IN" dirty="0"/>
              <a:t>&lt;&lt;</a:t>
            </a:r>
            <a:r>
              <a:rPr lang="en-IN" dirty="0" err="1"/>
              <a:t>endl</a:t>
            </a:r>
            <a:r>
              <a:rPr lang="en-IN" dirty="0"/>
              <a:t>;</a:t>
            </a:r>
          </a:p>
          <a:p>
            <a:pPr marL="0" indent="0">
              <a:buNone/>
            </a:pPr>
            <a:r>
              <a:rPr lang="en-IN" dirty="0"/>
              <a:t>    </a:t>
            </a:r>
            <a:r>
              <a:rPr lang="en-IN" dirty="0" err="1"/>
              <a:t>cout</a:t>
            </a:r>
            <a:r>
              <a:rPr lang="en-IN" dirty="0"/>
              <a:t>&lt;&lt;"Average Waiting Time = "&lt;&lt;</a:t>
            </a:r>
            <a:r>
              <a:rPr lang="en-IN" dirty="0" err="1"/>
              <a:t>avg_waiting_time</a:t>
            </a:r>
            <a:r>
              <a:rPr lang="en-IN" dirty="0"/>
              <a:t>&lt;&lt;</a:t>
            </a:r>
            <a:r>
              <a:rPr lang="en-IN" dirty="0" err="1"/>
              <a:t>endl</a:t>
            </a:r>
            <a:r>
              <a:rPr lang="en-IN" dirty="0"/>
              <a:t>;</a:t>
            </a:r>
          </a:p>
          <a:p>
            <a:pPr marL="0" indent="0">
              <a:buNone/>
            </a:pPr>
            <a:r>
              <a:rPr lang="en-IN" dirty="0"/>
              <a:t>    </a:t>
            </a:r>
            <a:r>
              <a:rPr lang="en-IN" dirty="0" err="1"/>
              <a:t>cout</a:t>
            </a:r>
            <a:r>
              <a:rPr lang="en-IN" dirty="0"/>
              <a:t>&lt;&lt;"Average Response Time = "&lt;&lt;</a:t>
            </a:r>
            <a:r>
              <a:rPr lang="en-IN" dirty="0" err="1"/>
              <a:t>avg_response_time</a:t>
            </a:r>
            <a:r>
              <a:rPr lang="en-IN" dirty="0"/>
              <a:t>&lt;&lt;</a:t>
            </a:r>
            <a:r>
              <a:rPr lang="en-IN" dirty="0" err="1"/>
              <a:t>endl</a:t>
            </a:r>
            <a:r>
              <a:rPr lang="en-IN" dirty="0"/>
              <a:t>;</a:t>
            </a:r>
          </a:p>
          <a:p>
            <a:pPr marL="0" indent="0">
              <a:buNone/>
            </a:pPr>
            <a:r>
              <a:rPr lang="en-IN" dirty="0"/>
              <a:t>}</a:t>
            </a:r>
          </a:p>
        </p:txBody>
      </p:sp>
    </p:spTree>
    <p:extLst>
      <p:ext uri="{BB962C8B-B14F-4D97-AF65-F5344CB8AC3E}">
        <p14:creationId xmlns:p14="http://schemas.microsoft.com/office/powerpoint/2010/main" val="299347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9B95-36F5-4BFF-8B5D-8640A75E1CF4}"/>
              </a:ext>
            </a:extLst>
          </p:cNvPr>
          <p:cNvSpPr>
            <a:spLocks noGrp="1"/>
          </p:cNvSpPr>
          <p:nvPr>
            <p:ph type="title"/>
          </p:nvPr>
        </p:nvSpPr>
        <p:spPr>
          <a:xfrm>
            <a:off x="1143001" y="408968"/>
            <a:ext cx="9905998" cy="724507"/>
          </a:xfrm>
        </p:spPr>
        <p:txBody>
          <a:bodyPr/>
          <a:lstStyle/>
          <a:p>
            <a:pPr algn="ctr"/>
            <a:r>
              <a:rPr lang="en-US" dirty="0"/>
              <a:t>output</a:t>
            </a:r>
            <a:endParaRPr lang="en-IN" dirty="0"/>
          </a:p>
        </p:txBody>
      </p:sp>
      <p:pic>
        <p:nvPicPr>
          <p:cNvPr id="4" name="Picture 3">
            <a:extLst>
              <a:ext uri="{FF2B5EF4-FFF2-40B4-BE49-F238E27FC236}">
                <a16:creationId xmlns:a16="http://schemas.microsoft.com/office/drawing/2014/main" id="{BFEA4BE1-495F-4E11-82D1-C3A5EFFB12BB}"/>
              </a:ext>
            </a:extLst>
          </p:cNvPr>
          <p:cNvPicPr>
            <a:picLocks noChangeAspect="1"/>
          </p:cNvPicPr>
          <p:nvPr/>
        </p:nvPicPr>
        <p:blipFill>
          <a:blip r:embed="rId2"/>
          <a:stretch>
            <a:fillRect/>
          </a:stretch>
        </p:blipFill>
        <p:spPr>
          <a:xfrm>
            <a:off x="1495424" y="1039813"/>
            <a:ext cx="9425407" cy="5409219"/>
          </a:xfrm>
          <a:prstGeom prst="rect">
            <a:avLst/>
          </a:prstGeom>
        </p:spPr>
      </p:pic>
    </p:spTree>
    <p:extLst>
      <p:ext uri="{BB962C8B-B14F-4D97-AF65-F5344CB8AC3E}">
        <p14:creationId xmlns:p14="http://schemas.microsoft.com/office/powerpoint/2010/main" val="376085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1AA1-B39C-4398-B583-6E9E212A70FB}"/>
              </a:ext>
            </a:extLst>
          </p:cNvPr>
          <p:cNvSpPr>
            <a:spLocks noGrp="1"/>
          </p:cNvSpPr>
          <p:nvPr>
            <p:ph type="title"/>
          </p:nvPr>
        </p:nvSpPr>
        <p:spPr/>
        <p:txBody>
          <a:bodyPr>
            <a:normAutofit fontScale="90000"/>
          </a:bodyPr>
          <a:lstStyle/>
          <a:p>
            <a:r>
              <a:rPr lang="en-US" sz="3600" b="1" u="sng" dirty="0"/>
              <a:t>First In First Out(Page Replacement Algorithm)</a:t>
            </a:r>
            <a:br>
              <a:rPr lang="en-US" sz="3600" b="1" u="sng" dirty="0"/>
            </a:br>
            <a:endParaRPr lang="en-IN" dirty="0"/>
          </a:p>
        </p:txBody>
      </p:sp>
      <p:sp>
        <p:nvSpPr>
          <p:cNvPr id="3" name="Content Placeholder 2">
            <a:extLst>
              <a:ext uri="{FF2B5EF4-FFF2-40B4-BE49-F238E27FC236}">
                <a16:creationId xmlns:a16="http://schemas.microsoft.com/office/drawing/2014/main" id="{4E9747D3-4B9C-46E7-BC2B-9883038D2A54}"/>
              </a:ext>
            </a:extLst>
          </p:cNvPr>
          <p:cNvSpPr>
            <a:spLocks noGrp="1"/>
          </p:cNvSpPr>
          <p:nvPr>
            <p:ph idx="1"/>
          </p:nvPr>
        </p:nvSpPr>
        <p:spPr/>
        <p:txBody>
          <a:bodyPr>
            <a:normAutofit fontScale="92500"/>
          </a:bodyPr>
          <a:lstStyle/>
          <a:p>
            <a:r>
              <a:rPr lang="en-US" dirty="0"/>
              <a:t>It is one of the simplest page replacement algorithm. The oldest page, which has spent the longest time in memory is chosen and replaced.</a:t>
            </a:r>
          </a:p>
          <a:p>
            <a:r>
              <a:rPr lang="en-US" dirty="0"/>
              <a:t>This algorithm is implemented by keeping the track of all the pages in the queue.</a:t>
            </a:r>
          </a:p>
          <a:p>
            <a:r>
              <a:rPr lang="en-US" dirty="0"/>
              <a:t>As new pages are requested and are swapped in, they are added to the tail of a queue and the page which is at the head becomes the victim.</a:t>
            </a:r>
          </a:p>
          <a:p>
            <a:r>
              <a:rPr lang="en-US" dirty="0"/>
              <a:t>This is not an effective way of page replacement but it can be used for small systems.</a:t>
            </a:r>
          </a:p>
          <a:p>
            <a:endParaRPr lang="en-IN" dirty="0"/>
          </a:p>
        </p:txBody>
      </p:sp>
    </p:spTree>
    <p:extLst>
      <p:ext uri="{BB962C8B-B14F-4D97-AF65-F5344CB8AC3E}">
        <p14:creationId xmlns:p14="http://schemas.microsoft.com/office/powerpoint/2010/main" val="377392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4F31-1A6D-460B-A16D-9C3BE277E4E7}"/>
              </a:ext>
            </a:extLst>
          </p:cNvPr>
          <p:cNvSpPr>
            <a:spLocks noGrp="1"/>
          </p:cNvSpPr>
          <p:nvPr>
            <p:ph type="title"/>
          </p:nvPr>
        </p:nvSpPr>
        <p:spPr/>
        <p:txBody>
          <a:bodyPr/>
          <a:lstStyle/>
          <a:p>
            <a:r>
              <a:rPr lang="en-US" sz="3600" b="1" dirty="0"/>
              <a:t>ADVANTAGES</a:t>
            </a:r>
            <a:br>
              <a:rPr lang="en-US" sz="3600" b="1" dirty="0"/>
            </a:br>
            <a:endParaRPr lang="en-IN" dirty="0"/>
          </a:p>
        </p:txBody>
      </p:sp>
      <p:sp>
        <p:nvSpPr>
          <p:cNvPr id="3" name="Content Placeholder 2">
            <a:extLst>
              <a:ext uri="{FF2B5EF4-FFF2-40B4-BE49-F238E27FC236}">
                <a16:creationId xmlns:a16="http://schemas.microsoft.com/office/drawing/2014/main" id="{1A14B74C-EEE0-434D-9865-D486A3B056E6}"/>
              </a:ext>
            </a:extLst>
          </p:cNvPr>
          <p:cNvSpPr>
            <a:spLocks noGrp="1"/>
          </p:cNvSpPr>
          <p:nvPr>
            <p:ph idx="1"/>
          </p:nvPr>
        </p:nvSpPr>
        <p:spPr/>
        <p:txBody>
          <a:bodyPr/>
          <a:lstStyle/>
          <a:p>
            <a:r>
              <a:rPr lang="en-US" dirty="0"/>
              <a:t>This algorithm is simple and easy to use.</a:t>
            </a:r>
          </a:p>
          <a:p>
            <a:r>
              <a:rPr lang="en-US" dirty="0"/>
              <a:t>FIFO does not cause more overhead.</a:t>
            </a:r>
          </a:p>
          <a:p>
            <a:endParaRPr lang="en-IN" dirty="0"/>
          </a:p>
        </p:txBody>
      </p:sp>
    </p:spTree>
    <p:extLst>
      <p:ext uri="{BB962C8B-B14F-4D97-AF65-F5344CB8AC3E}">
        <p14:creationId xmlns:p14="http://schemas.microsoft.com/office/powerpoint/2010/main" val="405053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17E1-1732-44C2-B9AC-988EAFF69116}"/>
              </a:ext>
            </a:extLst>
          </p:cNvPr>
          <p:cNvSpPr>
            <a:spLocks noGrp="1"/>
          </p:cNvSpPr>
          <p:nvPr>
            <p:ph type="title"/>
          </p:nvPr>
        </p:nvSpPr>
        <p:spPr/>
        <p:txBody>
          <a:bodyPr/>
          <a:lstStyle/>
          <a:p>
            <a:r>
              <a:rPr lang="en-US" sz="3600" b="1" dirty="0"/>
              <a:t>DISADVANTAGES</a:t>
            </a:r>
            <a:br>
              <a:rPr lang="en-US" sz="3600" b="1" dirty="0"/>
            </a:br>
            <a:endParaRPr lang="en-IN" dirty="0"/>
          </a:p>
        </p:txBody>
      </p:sp>
      <p:sp>
        <p:nvSpPr>
          <p:cNvPr id="3" name="Content Placeholder 2">
            <a:extLst>
              <a:ext uri="{FF2B5EF4-FFF2-40B4-BE49-F238E27FC236}">
                <a16:creationId xmlns:a16="http://schemas.microsoft.com/office/drawing/2014/main" id="{78219418-548D-430D-AA74-CDCC25121665}"/>
              </a:ext>
            </a:extLst>
          </p:cNvPr>
          <p:cNvSpPr>
            <a:spLocks noGrp="1"/>
          </p:cNvSpPr>
          <p:nvPr>
            <p:ph idx="1"/>
          </p:nvPr>
        </p:nvSpPr>
        <p:spPr/>
        <p:txBody>
          <a:bodyPr>
            <a:normAutofit/>
          </a:bodyPr>
          <a:lstStyle/>
          <a:p>
            <a:r>
              <a:rPr lang="en-US" dirty="0"/>
              <a:t>Not always good at performance. It may replace an active page to bring a new one and thus may cause a page fault of that page immediately.</a:t>
            </a:r>
          </a:p>
          <a:p>
            <a:r>
              <a:rPr lang="en-US" dirty="0"/>
              <a:t>Another unexpected side effect is the FIFO anomaly or </a:t>
            </a:r>
            <a:r>
              <a:rPr lang="en-US" dirty="0" err="1"/>
              <a:t>Belady’s</a:t>
            </a:r>
            <a:r>
              <a:rPr lang="en-US" dirty="0"/>
              <a:t> anomaly.</a:t>
            </a:r>
          </a:p>
          <a:p>
            <a:r>
              <a:rPr lang="en-US" sz="2400" b="1" dirty="0">
                <a:latin typeface="Calibri" panose="020F0502020204030204" pitchFamily="34" charset="0"/>
                <a:cs typeface="Calibri" panose="020F0502020204030204" pitchFamily="34" charset="0"/>
              </a:rPr>
              <a:t>BELADY’S ANOMALY: </a:t>
            </a:r>
            <a:r>
              <a:rPr lang="en-US" sz="2400" dirty="0">
                <a:latin typeface="Calibri" panose="020F0502020204030204" pitchFamily="34" charset="0"/>
                <a:cs typeface="Calibri" panose="020F0502020204030204" pitchFamily="34" charset="0"/>
              </a:rPr>
              <a:t>In FIFO page replacement algorithm, the number of page faults will get increased with the increment in number of </a:t>
            </a:r>
            <a:r>
              <a:rPr lang="en-US" sz="2400" dirty="0" err="1">
                <a:latin typeface="Calibri" panose="020F0502020204030204" pitchFamily="34" charset="0"/>
                <a:cs typeface="Calibri" panose="020F0502020204030204" pitchFamily="34" charset="0"/>
              </a:rPr>
              <a:t>frames.This</a:t>
            </a:r>
            <a:r>
              <a:rPr lang="en-US" sz="2400" dirty="0">
                <a:latin typeface="Calibri" panose="020F0502020204030204" pitchFamily="34" charset="0"/>
                <a:cs typeface="Calibri" panose="020F0502020204030204" pitchFamily="34" charset="0"/>
              </a:rPr>
              <a:t> is the strange behavior shown by FIFO algorithm in some of the cases. This is an Anomaly called as </a:t>
            </a:r>
            <a:r>
              <a:rPr lang="en-US" sz="2400" dirty="0" err="1">
                <a:latin typeface="Calibri" panose="020F0502020204030204" pitchFamily="34" charset="0"/>
                <a:cs typeface="Calibri" panose="020F0502020204030204" pitchFamily="34" charset="0"/>
              </a:rPr>
              <a:t>Belady'sAnomaly</a:t>
            </a:r>
            <a:r>
              <a:rPr lang="en-US" sz="2400" dirty="0">
                <a:latin typeface="Calibri" panose="020F0502020204030204" pitchFamily="34" charset="0"/>
                <a:cs typeface="Calibri" panose="020F0502020204030204" pitchFamily="34" charset="0"/>
              </a:rPr>
              <a:t>.</a:t>
            </a:r>
          </a:p>
          <a:p>
            <a:endParaRPr lang="en-US" sz="2400" b="1"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2614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1E16F131-DF1B-4052-A53B-A4D1D4DEA26F}"/>
              </a:ext>
            </a:extLst>
          </p:cNvPr>
          <p:cNvPicPr>
            <a:picLocks noGrp="1" noChangeAspect="1"/>
          </p:cNvPicPr>
          <p:nvPr>
            <p:ph idx="1"/>
          </p:nvPr>
        </p:nvPicPr>
        <p:blipFill>
          <a:blip r:embed="rId2"/>
          <a:stretch>
            <a:fillRect/>
          </a:stretch>
        </p:blipFill>
        <p:spPr>
          <a:xfrm>
            <a:off x="1141413" y="2219110"/>
            <a:ext cx="9906000" cy="2541803"/>
          </a:xfrm>
          <a:prstGeom prst="rect">
            <a:avLst/>
          </a:prstGeom>
        </p:spPr>
      </p:pic>
      <p:sp>
        <p:nvSpPr>
          <p:cNvPr id="6" name="TextBox 5">
            <a:extLst>
              <a:ext uri="{FF2B5EF4-FFF2-40B4-BE49-F238E27FC236}">
                <a16:creationId xmlns:a16="http://schemas.microsoft.com/office/drawing/2014/main" id="{D5B23ABD-752B-4C95-B115-6B85B516C129}"/>
              </a:ext>
            </a:extLst>
          </p:cNvPr>
          <p:cNvSpPr txBox="1"/>
          <p:nvPr/>
        </p:nvSpPr>
        <p:spPr>
          <a:xfrm>
            <a:off x="2024063" y="4760913"/>
            <a:ext cx="6105524" cy="923330"/>
          </a:xfrm>
          <a:prstGeom prst="rect">
            <a:avLst/>
          </a:prstGeom>
          <a:noFill/>
        </p:spPr>
        <p:txBody>
          <a:bodyPr wrap="square">
            <a:spAutoFit/>
          </a:bodyPr>
          <a:lstStyle/>
          <a:p>
            <a:r>
              <a:rPr lang="en-US" sz="1800">
                <a:latin typeface="Arial" panose="020B0604020202020204" pitchFamily="34" charset="0"/>
                <a:cs typeface="Arial" panose="020B0604020202020204" pitchFamily="34" charset="0"/>
              </a:rPr>
              <a:t>Number of pages:12</a:t>
            </a:r>
          </a:p>
          <a:p>
            <a:r>
              <a:rPr lang="en-US" sz="1800">
                <a:latin typeface="Arial" panose="020B0604020202020204" pitchFamily="34" charset="0"/>
                <a:cs typeface="Arial" panose="020B0604020202020204" pitchFamily="34" charset="0"/>
              </a:rPr>
              <a:t>Reference String: 1,2,3,4,1,2,5,1,2,3,4,5</a:t>
            </a:r>
          </a:p>
          <a:p>
            <a:r>
              <a:rPr lang="en-US" sz="1800">
                <a:latin typeface="Arial" panose="020B0604020202020204" pitchFamily="34" charset="0"/>
                <a:cs typeface="Arial" panose="020B0604020202020204" pitchFamily="34" charset="0"/>
              </a:rPr>
              <a:t>Number of frames:3</a:t>
            </a:r>
            <a:endParaRPr lang="en-US" sz="1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F950468-535C-4DDE-ABAF-C6818471C74C}"/>
              </a:ext>
            </a:extLst>
          </p:cNvPr>
          <p:cNvSpPr txBox="1"/>
          <p:nvPr/>
        </p:nvSpPr>
        <p:spPr>
          <a:xfrm>
            <a:off x="1519238" y="1086230"/>
            <a:ext cx="6105524" cy="92333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Number of pages:12</a:t>
            </a:r>
          </a:p>
          <a:p>
            <a:r>
              <a:rPr lang="en-US" sz="1800" dirty="0">
                <a:latin typeface="Arial" panose="020B0604020202020204" pitchFamily="34" charset="0"/>
                <a:cs typeface="Arial" panose="020B0604020202020204" pitchFamily="34" charset="0"/>
              </a:rPr>
              <a:t>Reference String: 1,2,3,4,1,2,5,1,2,3,4,5</a:t>
            </a:r>
          </a:p>
          <a:p>
            <a:r>
              <a:rPr lang="en-US" sz="1800" dirty="0">
                <a:latin typeface="Arial" panose="020B0604020202020204" pitchFamily="34" charset="0"/>
                <a:cs typeface="Arial" panose="020B0604020202020204" pitchFamily="34" charset="0"/>
              </a:rPr>
              <a:t>Number of frames:3</a:t>
            </a:r>
          </a:p>
        </p:txBody>
      </p:sp>
      <p:sp>
        <p:nvSpPr>
          <p:cNvPr id="9" name="TextBox 1">
            <a:extLst>
              <a:ext uri="{FF2B5EF4-FFF2-40B4-BE49-F238E27FC236}">
                <a16:creationId xmlns:a16="http://schemas.microsoft.com/office/drawing/2014/main" id="{263A48AF-552B-45C0-8D56-33301CBC167A}"/>
              </a:ext>
            </a:extLst>
          </p:cNvPr>
          <p:cNvSpPr txBox="1"/>
          <p:nvPr/>
        </p:nvSpPr>
        <p:spPr>
          <a:xfrm>
            <a:off x="5310187" y="676625"/>
            <a:ext cx="115252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Example</a:t>
            </a:r>
          </a:p>
        </p:txBody>
      </p:sp>
    </p:spTree>
    <p:extLst>
      <p:ext uri="{BB962C8B-B14F-4D97-AF65-F5344CB8AC3E}">
        <p14:creationId xmlns:p14="http://schemas.microsoft.com/office/powerpoint/2010/main" val="168551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4573-2264-4091-AC80-96C21F51260B}"/>
              </a:ext>
            </a:extLst>
          </p:cNvPr>
          <p:cNvSpPr>
            <a:spLocks noGrp="1"/>
          </p:cNvSpPr>
          <p:nvPr>
            <p:ph type="title"/>
          </p:nvPr>
        </p:nvSpPr>
        <p:spPr/>
        <p:txBody>
          <a:bodyPr/>
          <a:lstStyle/>
          <a:p>
            <a:r>
              <a:rPr lang="en-IN" dirty="0"/>
              <a:t>CPU scheduling</a:t>
            </a:r>
          </a:p>
        </p:txBody>
      </p:sp>
      <p:sp>
        <p:nvSpPr>
          <p:cNvPr id="3" name="Content Placeholder 2">
            <a:extLst>
              <a:ext uri="{FF2B5EF4-FFF2-40B4-BE49-F238E27FC236}">
                <a16:creationId xmlns:a16="http://schemas.microsoft.com/office/drawing/2014/main" id="{66274CDF-4670-4889-BDE0-61070509C36E}"/>
              </a:ext>
            </a:extLst>
          </p:cNvPr>
          <p:cNvSpPr>
            <a:spLocks noGrp="1"/>
          </p:cNvSpPr>
          <p:nvPr>
            <p:ph idx="1"/>
          </p:nvPr>
        </p:nvSpPr>
        <p:spPr/>
        <p:txBody>
          <a:bodyPr/>
          <a:lstStyle/>
          <a:p>
            <a:r>
              <a:rPr lang="en-US" dirty="0"/>
              <a:t>CPU Scheduling is a process of determining which process will own CPU for execution while another process is on hold. The main task of CPU scheduling is to make sure that whenever the CPU remains idle, the OS at least select one of the processes available in the ready queue for execution. The selection process will be carried out by the CPU scheduler. It selects one of the processes in memory that are ready for execution.</a:t>
            </a:r>
            <a:endParaRPr lang="en-IN" dirty="0"/>
          </a:p>
        </p:txBody>
      </p:sp>
    </p:spTree>
    <p:extLst>
      <p:ext uri="{BB962C8B-B14F-4D97-AF65-F5344CB8AC3E}">
        <p14:creationId xmlns:p14="http://schemas.microsoft.com/office/powerpoint/2010/main" val="772272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A607-F92A-411F-AC0E-AC0E1C0F6FD2}"/>
              </a:ext>
            </a:extLst>
          </p:cNvPr>
          <p:cNvSpPr>
            <a:spLocks noGrp="1"/>
          </p:cNvSpPr>
          <p:nvPr>
            <p:ph type="title"/>
          </p:nvPr>
        </p:nvSpPr>
        <p:spPr>
          <a:xfrm>
            <a:off x="1143001" y="285143"/>
            <a:ext cx="9905998" cy="562582"/>
          </a:xfrm>
        </p:spPr>
        <p:txBody>
          <a:bodyPr>
            <a:normAutofit fontScale="90000"/>
          </a:bodyPr>
          <a:lstStyle/>
          <a:p>
            <a:r>
              <a:rPr lang="en-US" dirty="0"/>
              <a:t>FIFO program [</a:t>
            </a:r>
            <a:r>
              <a:rPr lang="en-US" dirty="0" err="1"/>
              <a:t>c++</a:t>
            </a:r>
            <a:r>
              <a:rPr lang="en-US" dirty="0"/>
              <a:t>]</a:t>
            </a:r>
            <a:endParaRPr lang="en-IN" dirty="0"/>
          </a:p>
        </p:txBody>
      </p:sp>
      <p:sp>
        <p:nvSpPr>
          <p:cNvPr id="3" name="Content Placeholder 2">
            <a:extLst>
              <a:ext uri="{FF2B5EF4-FFF2-40B4-BE49-F238E27FC236}">
                <a16:creationId xmlns:a16="http://schemas.microsoft.com/office/drawing/2014/main" id="{60EC342A-BD68-44E7-8F7E-52EC1900B83B}"/>
              </a:ext>
            </a:extLst>
          </p:cNvPr>
          <p:cNvSpPr>
            <a:spLocks noGrp="1"/>
          </p:cNvSpPr>
          <p:nvPr>
            <p:ph idx="1"/>
          </p:nvPr>
        </p:nvSpPr>
        <p:spPr>
          <a:xfrm>
            <a:off x="1141412" y="847725"/>
            <a:ext cx="9905999" cy="5725132"/>
          </a:xfrm>
        </p:spPr>
        <p:txBody>
          <a:bodyPr>
            <a:normAutofit/>
          </a:bodyPr>
          <a:lstStyle/>
          <a:p>
            <a:pPr marL="0" indent="0">
              <a:spcBef>
                <a:spcPts val="100"/>
              </a:spcBef>
              <a:buNone/>
            </a:pPr>
            <a:r>
              <a:rPr lang="en-IN" sz="1600" dirty="0"/>
              <a:t>#include&lt;bits/stdc++.h&gt;</a:t>
            </a:r>
          </a:p>
          <a:p>
            <a:pPr marL="0" indent="0">
              <a:spcBef>
                <a:spcPts val="100"/>
              </a:spcBef>
              <a:buNone/>
            </a:pPr>
            <a:r>
              <a:rPr lang="en-IN" sz="1600" dirty="0"/>
              <a:t>using namespace std;</a:t>
            </a:r>
          </a:p>
          <a:p>
            <a:pPr marL="0" indent="0">
              <a:spcBef>
                <a:spcPts val="100"/>
              </a:spcBef>
              <a:buNone/>
            </a:pPr>
            <a:r>
              <a:rPr lang="en-IN" sz="1600" dirty="0"/>
              <a:t>int main()</a:t>
            </a:r>
          </a:p>
          <a:p>
            <a:pPr marL="0" indent="0">
              <a:spcBef>
                <a:spcPts val="100"/>
              </a:spcBef>
              <a:buNone/>
            </a:pPr>
            <a:r>
              <a:rPr lang="en-IN" sz="1600" dirty="0"/>
              <a:t>{</a:t>
            </a:r>
          </a:p>
          <a:p>
            <a:pPr marL="0" indent="0">
              <a:spcBef>
                <a:spcPts val="100"/>
              </a:spcBef>
              <a:buNone/>
            </a:pPr>
            <a:r>
              <a:rPr lang="en-IN" sz="1600" dirty="0"/>
              <a:t>    int </a:t>
            </a:r>
            <a:r>
              <a:rPr lang="en-IN" sz="1600" dirty="0" err="1"/>
              <a:t>i,j,k,n,no,avail</a:t>
            </a:r>
            <a:r>
              <a:rPr lang="en-IN" sz="1600" dirty="0"/>
              <a:t>;  </a:t>
            </a:r>
          </a:p>
          <a:p>
            <a:pPr marL="0" indent="0">
              <a:spcBef>
                <a:spcPts val="100"/>
              </a:spcBef>
              <a:buNone/>
            </a:pPr>
            <a:r>
              <a:rPr lang="en-IN" sz="1600" dirty="0"/>
              <a:t>    float </a:t>
            </a:r>
            <a:r>
              <a:rPr lang="en-IN" sz="1600" dirty="0" err="1"/>
              <a:t>fcount</a:t>
            </a:r>
            <a:r>
              <a:rPr lang="en-IN" sz="1600" dirty="0"/>
              <a:t>=0;</a:t>
            </a:r>
          </a:p>
          <a:p>
            <a:pPr marL="0" indent="0">
              <a:spcBef>
                <a:spcPts val="100"/>
              </a:spcBef>
              <a:buNone/>
            </a:pPr>
            <a:r>
              <a:rPr lang="en-IN" sz="1600" dirty="0"/>
              <a:t>    </a:t>
            </a:r>
            <a:r>
              <a:rPr lang="en-IN" sz="1600" dirty="0" err="1"/>
              <a:t>printf</a:t>
            </a:r>
            <a:r>
              <a:rPr lang="en-IN" sz="1600" dirty="0"/>
              <a:t>("\n ENTER THE NUMBER OF PAGES [reference string length]:\n");</a:t>
            </a:r>
          </a:p>
          <a:p>
            <a:pPr marL="0" indent="0">
              <a:spcBef>
                <a:spcPts val="100"/>
              </a:spcBef>
              <a:buNone/>
            </a:pPr>
            <a:r>
              <a:rPr lang="en-IN" sz="1600" dirty="0"/>
              <a:t>    </a:t>
            </a:r>
            <a:r>
              <a:rPr lang="en-IN" sz="1600" dirty="0" err="1"/>
              <a:t>scanf</a:t>
            </a:r>
            <a:r>
              <a:rPr lang="en-IN" sz="1600" dirty="0"/>
              <a:t>("%</a:t>
            </a:r>
            <a:r>
              <a:rPr lang="en-IN" sz="1600" dirty="0" err="1"/>
              <a:t>d",&amp;n</a:t>
            </a:r>
            <a:r>
              <a:rPr lang="en-IN" sz="1600" dirty="0"/>
              <a:t>);       						</a:t>
            </a:r>
          </a:p>
          <a:p>
            <a:pPr marL="0" indent="0">
              <a:spcBef>
                <a:spcPts val="100"/>
              </a:spcBef>
              <a:buNone/>
            </a:pPr>
            <a:r>
              <a:rPr lang="en-IN" sz="1600" dirty="0"/>
              <a:t>    int </a:t>
            </a:r>
            <a:r>
              <a:rPr lang="en-IN" sz="1600" dirty="0" err="1"/>
              <a:t>ref_str</a:t>
            </a:r>
            <a:r>
              <a:rPr lang="en-IN" sz="1600" dirty="0"/>
              <a:t>[n+1];</a:t>
            </a:r>
          </a:p>
          <a:p>
            <a:pPr marL="0" indent="0">
              <a:spcBef>
                <a:spcPts val="100"/>
              </a:spcBef>
              <a:buNone/>
            </a:pPr>
            <a:r>
              <a:rPr lang="en-IN" sz="1600" dirty="0"/>
              <a:t>    </a:t>
            </a:r>
            <a:r>
              <a:rPr lang="en-IN" sz="1600" dirty="0" err="1"/>
              <a:t>printf</a:t>
            </a:r>
            <a:r>
              <a:rPr lang="en-IN" sz="1600" dirty="0"/>
              <a:t>("\n ENTER THE REFERENCE STRING :\n");</a:t>
            </a:r>
          </a:p>
          <a:p>
            <a:pPr marL="0" indent="0">
              <a:spcBef>
                <a:spcPts val="100"/>
              </a:spcBef>
              <a:buNone/>
            </a:pPr>
            <a:r>
              <a:rPr lang="en-IN" sz="1600" dirty="0"/>
              <a:t>    for(</a:t>
            </a:r>
            <a:r>
              <a:rPr lang="en-IN" sz="1600" dirty="0" err="1"/>
              <a:t>i</a:t>
            </a:r>
            <a:r>
              <a:rPr lang="en-IN" sz="1600" dirty="0"/>
              <a:t>=1;i&lt;=</a:t>
            </a:r>
            <a:r>
              <a:rPr lang="en-IN" sz="1600" dirty="0" err="1"/>
              <a:t>n;i</a:t>
            </a:r>
            <a:r>
              <a:rPr lang="en-IN" sz="1600" dirty="0"/>
              <a:t>++)                            // accept entire reference string</a:t>
            </a:r>
          </a:p>
          <a:p>
            <a:pPr marL="0" indent="0">
              <a:spcBef>
                <a:spcPts val="100"/>
              </a:spcBef>
              <a:buNone/>
            </a:pPr>
            <a:r>
              <a:rPr lang="en-IN" sz="1600" dirty="0"/>
              <a:t>        </a:t>
            </a:r>
            <a:r>
              <a:rPr lang="en-IN" sz="1600" dirty="0" err="1"/>
              <a:t>scanf</a:t>
            </a:r>
            <a:r>
              <a:rPr lang="en-IN" sz="1600" dirty="0"/>
              <a:t>("%d",&amp;</a:t>
            </a:r>
            <a:r>
              <a:rPr lang="en-IN" sz="1600" dirty="0" err="1"/>
              <a:t>ref_str</a:t>
            </a:r>
            <a:r>
              <a:rPr lang="en-IN" sz="1600" dirty="0"/>
              <a:t>[</a:t>
            </a:r>
            <a:r>
              <a:rPr lang="en-IN" sz="1600" dirty="0" err="1"/>
              <a:t>i</a:t>
            </a:r>
            <a:r>
              <a:rPr lang="en-IN" sz="1600" dirty="0"/>
              <a:t>]);</a:t>
            </a:r>
          </a:p>
          <a:p>
            <a:pPr marL="0" indent="0">
              <a:spcBef>
                <a:spcPts val="100"/>
              </a:spcBef>
              <a:buNone/>
            </a:pPr>
            <a:r>
              <a:rPr lang="en-IN" sz="1600" dirty="0"/>
              <a:t>    </a:t>
            </a:r>
            <a:r>
              <a:rPr lang="en-IN" sz="1600" dirty="0" err="1"/>
              <a:t>printf</a:t>
            </a:r>
            <a:r>
              <a:rPr lang="en-IN" sz="1600" dirty="0"/>
              <a:t>("\n ENTER THE NUMBER OF FRAMES :");</a:t>
            </a:r>
          </a:p>
          <a:p>
            <a:pPr marL="0" indent="0">
              <a:spcBef>
                <a:spcPts val="100"/>
              </a:spcBef>
              <a:buNone/>
            </a:pPr>
            <a:r>
              <a:rPr lang="en-IN" sz="1600" dirty="0"/>
              <a:t>    </a:t>
            </a:r>
            <a:r>
              <a:rPr lang="en-IN" sz="1600" dirty="0" err="1"/>
              <a:t>scanf</a:t>
            </a:r>
            <a:r>
              <a:rPr lang="en-IN" sz="1600" dirty="0"/>
              <a:t>("%</a:t>
            </a:r>
            <a:r>
              <a:rPr lang="en-IN" sz="1600" dirty="0" err="1"/>
              <a:t>d",&amp;no</a:t>
            </a:r>
            <a:r>
              <a:rPr lang="en-IN" sz="1600" dirty="0"/>
              <a:t>);</a:t>
            </a:r>
          </a:p>
          <a:p>
            <a:pPr marL="0" indent="0">
              <a:spcBef>
                <a:spcPts val="100"/>
              </a:spcBef>
              <a:buNone/>
            </a:pPr>
            <a:r>
              <a:rPr lang="en-IN" sz="1600" dirty="0"/>
              <a:t>    int frame[no];</a:t>
            </a:r>
          </a:p>
          <a:p>
            <a:pPr marL="0" indent="0">
              <a:spcBef>
                <a:spcPts val="100"/>
              </a:spcBef>
              <a:buNone/>
            </a:pPr>
            <a:r>
              <a:rPr lang="en-IN" sz="1600" dirty="0"/>
              <a:t>    for(</a:t>
            </a:r>
            <a:r>
              <a:rPr lang="en-IN" sz="1600" dirty="0" err="1"/>
              <a:t>i</a:t>
            </a:r>
            <a:r>
              <a:rPr lang="en-IN" sz="1600" dirty="0"/>
              <a:t>=0;i&lt;</a:t>
            </a:r>
            <a:r>
              <a:rPr lang="en-IN" sz="1600" dirty="0" err="1"/>
              <a:t>no;i</a:t>
            </a:r>
            <a:r>
              <a:rPr lang="en-IN" sz="1600" dirty="0"/>
              <a:t>++)</a:t>
            </a:r>
          </a:p>
          <a:p>
            <a:pPr marL="0" indent="0">
              <a:spcBef>
                <a:spcPts val="100"/>
              </a:spcBef>
              <a:buNone/>
            </a:pPr>
            <a:r>
              <a:rPr lang="en-IN" sz="1600" dirty="0"/>
              <a:t>        frame[</a:t>
            </a:r>
            <a:r>
              <a:rPr lang="en-IN" sz="1600" dirty="0" err="1"/>
              <a:t>i</a:t>
            </a:r>
            <a:r>
              <a:rPr lang="en-IN" sz="1600" dirty="0"/>
              <a:t>]= -1; </a:t>
            </a:r>
          </a:p>
          <a:p>
            <a:pPr marL="0" indent="0">
              <a:spcBef>
                <a:spcPts val="100"/>
              </a:spcBef>
              <a:buNone/>
            </a:pPr>
            <a:r>
              <a:rPr lang="en-IN" sz="1600" dirty="0"/>
              <a:t>    j=0; </a:t>
            </a:r>
          </a:p>
        </p:txBody>
      </p:sp>
    </p:spTree>
    <p:extLst>
      <p:ext uri="{BB962C8B-B14F-4D97-AF65-F5344CB8AC3E}">
        <p14:creationId xmlns:p14="http://schemas.microsoft.com/office/powerpoint/2010/main" val="418516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DCD1D-1D3A-4FAE-B05F-ED691BA0CEF5}"/>
              </a:ext>
            </a:extLst>
          </p:cNvPr>
          <p:cNvSpPr>
            <a:spLocks noGrp="1"/>
          </p:cNvSpPr>
          <p:nvPr>
            <p:ph idx="1"/>
          </p:nvPr>
        </p:nvSpPr>
        <p:spPr>
          <a:xfrm>
            <a:off x="1141412" y="333374"/>
            <a:ext cx="9905999" cy="6238875"/>
          </a:xfrm>
        </p:spPr>
        <p:txBody>
          <a:bodyPr>
            <a:normAutofit/>
          </a:bodyPr>
          <a:lstStyle/>
          <a:p>
            <a:pPr marL="0" indent="0">
              <a:spcBef>
                <a:spcPts val="100"/>
              </a:spcBef>
              <a:buNone/>
            </a:pPr>
            <a:r>
              <a:rPr lang="en-IN" sz="1500" dirty="0"/>
              <a:t> </a:t>
            </a:r>
            <a:r>
              <a:rPr lang="en-IN" sz="1600" dirty="0" err="1"/>
              <a:t>printf</a:t>
            </a:r>
            <a:r>
              <a:rPr lang="en-IN" sz="1600" dirty="0"/>
              <a:t>("\n     page  \t page frames     \</a:t>
            </a:r>
            <a:r>
              <a:rPr lang="en-IN" sz="1600" dirty="0" err="1"/>
              <a:t>tHit</a:t>
            </a:r>
            <a:r>
              <a:rPr lang="en-IN" sz="1600" dirty="0"/>
              <a:t>/Fault\n");</a:t>
            </a:r>
          </a:p>
          <a:p>
            <a:pPr marL="0" indent="0">
              <a:spcBef>
                <a:spcPts val="100"/>
              </a:spcBef>
              <a:buNone/>
            </a:pPr>
            <a:r>
              <a:rPr lang="en-IN" sz="1600" dirty="0"/>
              <a:t>        for(</a:t>
            </a:r>
            <a:r>
              <a:rPr lang="en-IN" sz="1600" dirty="0" err="1"/>
              <a:t>i</a:t>
            </a:r>
            <a:r>
              <a:rPr lang="en-IN" sz="1600" dirty="0"/>
              <a:t>=1;i&lt;=</a:t>
            </a:r>
            <a:r>
              <a:rPr lang="en-IN" sz="1600" dirty="0" err="1"/>
              <a:t>n;i</a:t>
            </a:r>
            <a:r>
              <a:rPr lang="en-IN" sz="1600" dirty="0"/>
              <a:t>++)</a:t>
            </a:r>
          </a:p>
          <a:p>
            <a:pPr marL="0" indent="0">
              <a:spcBef>
                <a:spcPts val="100"/>
              </a:spcBef>
              <a:buNone/>
            </a:pPr>
            <a:r>
              <a:rPr lang="en-IN" sz="1600" dirty="0"/>
              <a:t>        {</a:t>
            </a:r>
          </a:p>
          <a:p>
            <a:pPr marL="0" indent="0">
              <a:spcBef>
                <a:spcPts val="100"/>
              </a:spcBef>
              <a:buNone/>
            </a:pPr>
            <a:r>
              <a:rPr lang="en-IN" sz="1600" dirty="0"/>
              <a:t>            </a:t>
            </a:r>
            <a:r>
              <a:rPr lang="en-IN" sz="1600" dirty="0" err="1"/>
              <a:t>printf</a:t>
            </a:r>
            <a:r>
              <a:rPr lang="en-IN" sz="1600" dirty="0"/>
              <a:t>("%d\t\t",</a:t>
            </a:r>
            <a:r>
              <a:rPr lang="en-IN" sz="1600" dirty="0" err="1"/>
              <a:t>ref_str</a:t>
            </a:r>
            <a:r>
              <a:rPr lang="en-IN" sz="1600" dirty="0"/>
              <a:t>[</a:t>
            </a:r>
            <a:r>
              <a:rPr lang="en-IN" sz="1600" dirty="0" err="1"/>
              <a:t>i</a:t>
            </a:r>
            <a:r>
              <a:rPr lang="en-IN" sz="1600" dirty="0"/>
              <a:t>]);</a:t>
            </a:r>
          </a:p>
          <a:p>
            <a:pPr marL="0" indent="0">
              <a:spcBef>
                <a:spcPts val="100"/>
              </a:spcBef>
              <a:buNone/>
            </a:pPr>
            <a:r>
              <a:rPr lang="en-IN" sz="1600" dirty="0"/>
              <a:t>            avail=0;          // Default value of available flag is 0</a:t>
            </a:r>
          </a:p>
          <a:p>
            <a:pPr marL="0" indent="0">
              <a:spcBef>
                <a:spcPts val="100"/>
              </a:spcBef>
              <a:buNone/>
            </a:pPr>
            <a:r>
              <a:rPr lang="en-IN" sz="1600" dirty="0"/>
              <a:t>            for(k=0;k&lt;</a:t>
            </a:r>
            <a:r>
              <a:rPr lang="en-IN" sz="1600" dirty="0" err="1"/>
              <a:t>no;k</a:t>
            </a:r>
            <a:r>
              <a:rPr lang="en-IN" sz="1600" dirty="0"/>
              <a:t>++)</a:t>
            </a:r>
          </a:p>
          <a:p>
            <a:pPr marL="0" indent="0">
              <a:spcBef>
                <a:spcPts val="100"/>
              </a:spcBef>
              <a:buNone/>
            </a:pPr>
            <a:r>
              <a:rPr lang="en-IN" sz="1600" dirty="0"/>
              <a:t>            {</a:t>
            </a:r>
          </a:p>
          <a:p>
            <a:pPr marL="0" indent="0">
              <a:spcBef>
                <a:spcPts val="100"/>
              </a:spcBef>
              <a:buNone/>
            </a:pPr>
            <a:r>
              <a:rPr lang="en-IN" sz="1600" dirty="0"/>
              <a:t>                if(frame[k]==</a:t>
            </a:r>
            <a:r>
              <a:rPr lang="en-IN" sz="1600" dirty="0" err="1"/>
              <a:t>ref_str</a:t>
            </a:r>
            <a:r>
              <a:rPr lang="en-IN" sz="1600" dirty="0"/>
              <a:t>[</a:t>
            </a:r>
            <a:r>
              <a:rPr lang="en-IN" sz="1600" dirty="0" err="1"/>
              <a:t>i</a:t>
            </a:r>
            <a:r>
              <a:rPr lang="en-IN" sz="1600" dirty="0"/>
              <a:t>]) //input of page request is compared with existing FRAME content</a:t>
            </a:r>
          </a:p>
          <a:p>
            <a:pPr marL="0" indent="0">
              <a:spcBef>
                <a:spcPts val="100"/>
              </a:spcBef>
              <a:buNone/>
            </a:pPr>
            <a:r>
              <a:rPr lang="en-IN" sz="1600" dirty="0"/>
              <a:t>                {</a:t>
            </a:r>
          </a:p>
          <a:p>
            <a:pPr marL="0" indent="0">
              <a:spcBef>
                <a:spcPts val="100"/>
              </a:spcBef>
              <a:buNone/>
            </a:pPr>
            <a:r>
              <a:rPr lang="en-IN" sz="1600" dirty="0"/>
              <a:t>                        avail=1;        // as page found available is turned 1</a:t>
            </a:r>
          </a:p>
          <a:p>
            <a:pPr marL="0" indent="0">
              <a:spcBef>
                <a:spcPts val="100"/>
              </a:spcBef>
              <a:buNone/>
            </a:pPr>
            <a:r>
              <a:rPr lang="en-IN" sz="1600" dirty="0"/>
              <a:t>                        for(k=0;k&lt;</a:t>
            </a:r>
            <a:r>
              <a:rPr lang="en-IN" sz="1600" dirty="0" err="1"/>
              <a:t>no;k</a:t>
            </a:r>
            <a:r>
              <a:rPr lang="en-IN" sz="1600" dirty="0"/>
              <a:t>++)</a:t>
            </a:r>
          </a:p>
          <a:p>
            <a:pPr marL="0" indent="0">
              <a:spcBef>
                <a:spcPts val="100"/>
              </a:spcBef>
              <a:buNone/>
            </a:pPr>
            <a:r>
              <a:rPr lang="en-IN" sz="1600" dirty="0"/>
              <a:t>                            </a:t>
            </a:r>
            <a:r>
              <a:rPr lang="en-IN" sz="1600" dirty="0" err="1"/>
              <a:t>printf</a:t>
            </a:r>
            <a:r>
              <a:rPr lang="en-IN" sz="1600" dirty="0"/>
              <a:t>("%d\</a:t>
            </a:r>
            <a:r>
              <a:rPr lang="en-IN" sz="1600" dirty="0" err="1"/>
              <a:t>t",frame</a:t>
            </a:r>
            <a:r>
              <a:rPr lang="en-IN" sz="1600" dirty="0"/>
              <a:t>[k]);   // Print Current state of FRAME</a:t>
            </a:r>
          </a:p>
          <a:p>
            <a:pPr marL="0" indent="0">
              <a:spcBef>
                <a:spcPts val="100"/>
              </a:spcBef>
              <a:buNone/>
            </a:pPr>
            <a:r>
              <a:rPr lang="en-IN" sz="1600" dirty="0"/>
              <a:t>                        </a:t>
            </a:r>
            <a:r>
              <a:rPr lang="en-IN" sz="1600" dirty="0" err="1"/>
              <a:t>printf</a:t>
            </a:r>
            <a:r>
              <a:rPr lang="en-IN" sz="1600" dirty="0"/>
              <a:t>("H");                        // Indication of Page Hit</a:t>
            </a:r>
          </a:p>
          <a:p>
            <a:pPr marL="0" indent="0">
              <a:spcBef>
                <a:spcPts val="100"/>
              </a:spcBef>
              <a:buNone/>
            </a:pPr>
            <a:r>
              <a:rPr lang="en-IN" sz="1600" dirty="0"/>
              <a:t>                }</a:t>
            </a:r>
          </a:p>
          <a:p>
            <a:pPr marL="0" indent="0">
              <a:spcBef>
                <a:spcPts val="100"/>
              </a:spcBef>
              <a:buNone/>
            </a:pPr>
            <a:r>
              <a:rPr lang="en-IN" sz="1600" dirty="0"/>
              <a:t>            }</a:t>
            </a:r>
          </a:p>
        </p:txBody>
      </p:sp>
    </p:spTree>
    <p:extLst>
      <p:ext uri="{BB962C8B-B14F-4D97-AF65-F5344CB8AC3E}">
        <p14:creationId xmlns:p14="http://schemas.microsoft.com/office/powerpoint/2010/main" val="306318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2D58E-5A11-4DF8-BA0D-85ED4D2500C6}"/>
              </a:ext>
            </a:extLst>
          </p:cNvPr>
          <p:cNvSpPr>
            <a:spLocks noGrp="1"/>
          </p:cNvSpPr>
          <p:nvPr>
            <p:ph idx="1"/>
          </p:nvPr>
        </p:nvSpPr>
        <p:spPr>
          <a:xfrm>
            <a:off x="1141412" y="295275"/>
            <a:ext cx="9905999" cy="6229350"/>
          </a:xfrm>
        </p:spPr>
        <p:txBody>
          <a:bodyPr>
            <a:normAutofit/>
          </a:bodyPr>
          <a:lstStyle/>
          <a:p>
            <a:pPr marL="0" indent="0">
              <a:spcBef>
                <a:spcPts val="200"/>
              </a:spcBef>
              <a:buNone/>
            </a:pPr>
            <a:r>
              <a:rPr lang="en-IN" sz="1600" dirty="0"/>
              <a:t> if (avail==0)  // input   page  requested NOT existing in  FRAME</a:t>
            </a:r>
          </a:p>
          <a:p>
            <a:pPr marL="0" indent="0">
              <a:spcBef>
                <a:spcPts val="200"/>
              </a:spcBef>
              <a:buNone/>
            </a:pPr>
            <a:r>
              <a:rPr lang="en-IN" sz="1600" dirty="0"/>
              <a:t>            {</a:t>
            </a:r>
          </a:p>
          <a:p>
            <a:pPr marL="0" indent="0">
              <a:spcBef>
                <a:spcPts val="200"/>
              </a:spcBef>
              <a:buNone/>
            </a:pPr>
            <a:r>
              <a:rPr lang="en-IN" sz="1600" dirty="0"/>
              <a:t>                frame[j]=</a:t>
            </a:r>
            <a:r>
              <a:rPr lang="en-IN" sz="1600" dirty="0" err="1"/>
              <a:t>ref_str</a:t>
            </a:r>
            <a:r>
              <a:rPr lang="en-IN" sz="1600" dirty="0"/>
              <a:t>[</a:t>
            </a:r>
            <a:r>
              <a:rPr lang="en-IN" sz="1600" dirty="0" err="1"/>
              <a:t>i</a:t>
            </a:r>
            <a:r>
              <a:rPr lang="en-IN" sz="1600" dirty="0"/>
              <a:t>];         // place page requested at j </a:t>
            </a:r>
            <a:r>
              <a:rPr lang="en-IN" sz="1600" dirty="0" err="1"/>
              <a:t>th</a:t>
            </a:r>
            <a:r>
              <a:rPr lang="en-IN" sz="1600" dirty="0"/>
              <a:t> location in FRAME</a:t>
            </a:r>
          </a:p>
          <a:p>
            <a:pPr marL="0" indent="0">
              <a:spcBef>
                <a:spcPts val="200"/>
              </a:spcBef>
              <a:buNone/>
            </a:pPr>
            <a:r>
              <a:rPr lang="en-IN" sz="1600" dirty="0"/>
              <a:t>                j=(j+1)%no;            // Update J for next Cycle</a:t>
            </a:r>
          </a:p>
          <a:p>
            <a:pPr marL="0" indent="0">
              <a:spcBef>
                <a:spcPts val="200"/>
              </a:spcBef>
              <a:buNone/>
            </a:pPr>
            <a:r>
              <a:rPr lang="en-IN" sz="1600" dirty="0"/>
              <a:t>                </a:t>
            </a:r>
            <a:r>
              <a:rPr lang="en-IN" sz="1600" dirty="0" err="1"/>
              <a:t>fcount</a:t>
            </a:r>
            <a:r>
              <a:rPr lang="en-IN" sz="1600" dirty="0"/>
              <a:t>++;                // Increment Counter for Page Fault</a:t>
            </a:r>
          </a:p>
          <a:p>
            <a:pPr marL="0" indent="0">
              <a:spcBef>
                <a:spcPts val="200"/>
              </a:spcBef>
              <a:buNone/>
            </a:pPr>
            <a:r>
              <a:rPr lang="en-IN" sz="1600" dirty="0"/>
              <a:t>                for(k=0;k&lt;</a:t>
            </a:r>
            <a:r>
              <a:rPr lang="en-IN" sz="1600" dirty="0" err="1"/>
              <a:t>no;k</a:t>
            </a:r>
            <a:r>
              <a:rPr lang="en-IN" sz="1600" dirty="0"/>
              <a:t>++)</a:t>
            </a:r>
          </a:p>
          <a:p>
            <a:pPr marL="0" indent="0">
              <a:spcBef>
                <a:spcPts val="200"/>
              </a:spcBef>
              <a:buNone/>
            </a:pPr>
            <a:r>
              <a:rPr lang="en-IN" sz="1600" dirty="0"/>
              <a:t>                    </a:t>
            </a:r>
            <a:r>
              <a:rPr lang="en-IN" sz="1600" dirty="0" err="1"/>
              <a:t>printf</a:t>
            </a:r>
            <a:r>
              <a:rPr lang="en-IN" sz="1600" dirty="0"/>
              <a:t>("%d\</a:t>
            </a:r>
            <a:r>
              <a:rPr lang="en-IN" sz="1600" dirty="0" err="1"/>
              <a:t>t",frame</a:t>
            </a:r>
            <a:r>
              <a:rPr lang="en-IN" sz="1600" dirty="0"/>
              <a:t>[k]);  // Print Current state of FRAME</a:t>
            </a:r>
          </a:p>
          <a:p>
            <a:pPr marL="0" indent="0">
              <a:spcBef>
                <a:spcPts val="200"/>
              </a:spcBef>
              <a:buNone/>
            </a:pPr>
            <a:r>
              <a:rPr lang="en-IN" sz="1600" dirty="0"/>
              <a:t>                </a:t>
            </a:r>
            <a:r>
              <a:rPr lang="en-IN" sz="1600" dirty="0" err="1"/>
              <a:t>printf</a:t>
            </a:r>
            <a:r>
              <a:rPr lang="en-IN" sz="1600" dirty="0"/>
              <a:t>("F");            // Indication of Page Fault</a:t>
            </a:r>
          </a:p>
          <a:p>
            <a:pPr marL="0" indent="0">
              <a:spcBef>
                <a:spcPts val="200"/>
              </a:spcBef>
              <a:buNone/>
            </a:pPr>
            <a:r>
              <a:rPr lang="en-IN" sz="1600" dirty="0"/>
              <a:t>            }</a:t>
            </a:r>
          </a:p>
          <a:p>
            <a:pPr marL="0" indent="0">
              <a:spcBef>
                <a:spcPts val="200"/>
              </a:spcBef>
              <a:buNone/>
            </a:pPr>
            <a:r>
              <a:rPr lang="en-IN" sz="1600" dirty="0"/>
              <a:t>            </a:t>
            </a:r>
            <a:r>
              <a:rPr lang="en-IN" sz="1600" dirty="0" err="1"/>
              <a:t>printf</a:t>
            </a:r>
            <a:r>
              <a:rPr lang="en-IN" sz="1600" dirty="0"/>
              <a:t>("\n");</a:t>
            </a:r>
          </a:p>
          <a:p>
            <a:pPr marL="0" indent="0">
              <a:spcBef>
                <a:spcPts val="200"/>
              </a:spcBef>
              <a:buNone/>
            </a:pPr>
            <a:r>
              <a:rPr lang="en-IN" sz="1600" dirty="0"/>
              <a:t>        }</a:t>
            </a:r>
          </a:p>
          <a:p>
            <a:pPr marL="0" indent="0">
              <a:spcBef>
                <a:spcPts val="200"/>
              </a:spcBef>
              <a:buNone/>
            </a:pPr>
            <a:r>
              <a:rPr lang="en-IN" sz="1600" dirty="0"/>
              <a:t>    </a:t>
            </a:r>
            <a:r>
              <a:rPr lang="en-IN" sz="1600" dirty="0" err="1"/>
              <a:t>printf</a:t>
            </a:r>
            <a:r>
              <a:rPr lang="en-IN" sz="1600" dirty="0"/>
              <a:t>("Page Fault Is %.1f\n",</a:t>
            </a:r>
            <a:r>
              <a:rPr lang="en-IN" sz="1600" dirty="0" err="1"/>
              <a:t>fcount</a:t>
            </a:r>
            <a:r>
              <a:rPr lang="en-IN" sz="1600" dirty="0"/>
              <a:t>);</a:t>
            </a:r>
          </a:p>
          <a:p>
            <a:pPr marL="0" indent="0">
              <a:spcBef>
                <a:spcPts val="200"/>
              </a:spcBef>
              <a:buNone/>
            </a:pPr>
            <a:r>
              <a:rPr lang="en-IN" sz="1600" dirty="0"/>
              <a:t>    </a:t>
            </a:r>
            <a:r>
              <a:rPr lang="en-IN" sz="1600" dirty="0" err="1"/>
              <a:t>cout</a:t>
            </a:r>
            <a:r>
              <a:rPr lang="en-IN" sz="1600" dirty="0"/>
              <a:t>&lt;&lt;"Hit ratio: "&lt;&lt;((n-</a:t>
            </a:r>
            <a:r>
              <a:rPr lang="en-IN" sz="1600" dirty="0" err="1"/>
              <a:t>fcount</a:t>
            </a:r>
            <a:r>
              <a:rPr lang="en-IN" sz="1600" dirty="0"/>
              <a:t>)/n)&lt;&lt;"\n";</a:t>
            </a:r>
          </a:p>
          <a:p>
            <a:pPr marL="0" indent="0">
              <a:spcBef>
                <a:spcPts val="200"/>
              </a:spcBef>
              <a:buNone/>
            </a:pPr>
            <a:r>
              <a:rPr lang="en-IN" sz="1600" dirty="0"/>
              <a:t>    </a:t>
            </a:r>
            <a:r>
              <a:rPr lang="en-IN" sz="1600" dirty="0" err="1"/>
              <a:t>cout</a:t>
            </a:r>
            <a:r>
              <a:rPr lang="en-IN" sz="1600" dirty="0"/>
              <a:t>&lt;&lt;"Miss ratio: "&lt;&lt;(</a:t>
            </a:r>
            <a:r>
              <a:rPr lang="en-IN" sz="1600" dirty="0" err="1"/>
              <a:t>fcount</a:t>
            </a:r>
            <a:r>
              <a:rPr lang="en-IN" sz="1600" dirty="0"/>
              <a:t>/n);</a:t>
            </a:r>
          </a:p>
          <a:p>
            <a:pPr marL="0" indent="0">
              <a:spcBef>
                <a:spcPts val="200"/>
              </a:spcBef>
              <a:buNone/>
            </a:pPr>
            <a:r>
              <a:rPr lang="en-IN" sz="1600" dirty="0"/>
              <a:t>    return 0;</a:t>
            </a:r>
          </a:p>
          <a:p>
            <a:pPr marL="0" indent="0">
              <a:spcBef>
                <a:spcPts val="200"/>
              </a:spcBef>
              <a:buNone/>
            </a:pPr>
            <a:r>
              <a:rPr lang="en-IN" sz="1600" dirty="0"/>
              <a:t>}</a:t>
            </a:r>
          </a:p>
        </p:txBody>
      </p:sp>
    </p:spTree>
    <p:extLst>
      <p:ext uri="{BB962C8B-B14F-4D97-AF65-F5344CB8AC3E}">
        <p14:creationId xmlns:p14="http://schemas.microsoft.com/office/powerpoint/2010/main" val="131203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D4AB95-0517-4B73-948A-BE0CB29046A0}"/>
              </a:ext>
            </a:extLst>
          </p:cNvPr>
          <p:cNvSpPr>
            <a:spLocks noGrp="1"/>
          </p:cNvSpPr>
          <p:nvPr>
            <p:ph type="title"/>
          </p:nvPr>
        </p:nvSpPr>
        <p:spPr>
          <a:xfrm>
            <a:off x="1143001" y="408968"/>
            <a:ext cx="9905998" cy="724507"/>
          </a:xfrm>
        </p:spPr>
        <p:txBody>
          <a:bodyPr/>
          <a:lstStyle/>
          <a:p>
            <a:pPr algn="ctr"/>
            <a:r>
              <a:rPr lang="en-US" dirty="0"/>
              <a:t>output</a:t>
            </a:r>
            <a:endParaRPr lang="en-IN" dirty="0"/>
          </a:p>
        </p:txBody>
      </p:sp>
      <p:pic>
        <p:nvPicPr>
          <p:cNvPr id="6" name="Picture 5">
            <a:extLst>
              <a:ext uri="{FF2B5EF4-FFF2-40B4-BE49-F238E27FC236}">
                <a16:creationId xmlns:a16="http://schemas.microsoft.com/office/drawing/2014/main" id="{AA7ABAE5-2F6C-4143-AE6C-6CA00675534D}"/>
              </a:ext>
            </a:extLst>
          </p:cNvPr>
          <p:cNvPicPr>
            <a:picLocks noChangeAspect="1"/>
          </p:cNvPicPr>
          <p:nvPr/>
        </p:nvPicPr>
        <p:blipFill>
          <a:blip r:embed="rId2"/>
          <a:stretch>
            <a:fillRect/>
          </a:stretch>
        </p:blipFill>
        <p:spPr>
          <a:xfrm>
            <a:off x="1143001" y="1016240"/>
            <a:ext cx="9670013" cy="5584586"/>
          </a:xfrm>
          <a:prstGeom prst="rect">
            <a:avLst/>
          </a:prstGeom>
        </p:spPr>
      </p:pic>
    </p:spTree>
    <p:extLst>
      <p:ext uri="{BB962C8B-B14F-4D97-AF65-F5344CB8AC3E}">
        <p14:creationId xmlns:p14="http://schemas.microsoft.com/office/powerpoint/2010/main" val="352111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E635-137D-4032-B287-CA3DE6F0DA19}"/>
              </a:ext>
            </a:extLst>
          </p:cNvPr>
          <p:cNvSpPr>
            <a:spLocks noGrp="1"/>
          </p:cNvSpPr>
          <p:nvPr>
            <p:ph type="title"/>
          </p:nvPr>
        </p:nvSpPr>
        <p:spPr/>
        <p:txBody>
          <a:bodyPr/>
          <a:lstStyle/>
          <a:p>
            <a:r>
              <a:rPr lang="en-US" dirty="0"/>
              <a:t>Scheduler</a:t>
            </a:r>
            <a:endParaRPr lang="en-IN" dirty="0"/>
          </a:p>
        </p:txBody>
      </p:sp>
      <p:sp>
        <p:nvSpPr>
          <p:cNvPr id="3" name="Content Placeholder 2">
            <a:extLst>
              <a:ext uri="{FF2B5EF4-FFF2-40B4-BE49-F238E27FC236}">
                <a16:creationId xmlns:a16="http://schemas.microsoft.com/office/drawing/2014/main" id="{60EAED06-77FE-4154-BDCE-3C20D4D29AF2}"/>
              </a:ext>
            </a:extLst>
          </p:cNvPr>
          <p:cNvSpPr>
            <a:spLocks noGrp="1"/>
          </p:cNvSpPr>
          <p:nvPr>
            <p:ph idx="1"/>
          </p:nvPr>
        </p:nvSpPr>
        <p:spPr>
          <a:xfrm>
            <a:off x="1141412" y="2249487"/>
            <a:ext cx="9905999" cy="3867228"/>
          </a:xfrm>
        </p:spPr>
        <p:txBody>
          <a:bodyPr>
            <a:normAutofit lnSpcReduction="10000"/>
          </a:bodyPr>
          <a:lstStyle/>
          <a:p>
            <a:r>
              <a:rPr lang="en-US" b="0" i="0" dirty="0">
                <a:solidFill>
                  <a:srgbClr val="FFFFFF"/>
                </a:solidFill>
                <a:effectLst/>
                <a:latin typeface="urw-din"/>
              </a:rPr>
              <a:t>A dispatcher is a special program When the scheduler completes its job of selecting a process, it is the dispatcher which takes that process to the desired state/queue. The dispatcher is the module that gives a process control over the CPU after it has been selected by the scheduler.</a:t>
            </a:r>
          </a:p>
          <a:p>
            <a:r>
              <a:rPr lang="en-US" b="0" i="0" dirty="0">
                <a:solidFill>
                  <a:srgbClr val="FFFFFF"/>
                </a:solidFill>
                <a:effectLst/>
                <a:latin typeface="urw-din"/>
              </a:rPr>
              <a:t> procedure of selecting a process among various processes is done by </a:t>
            </a:r>
            <a:r>
              <a:rPr lang="en-US" b="1" i="0" dirty="0">
                <a:solidFill>
                  <a:srgbClr val="FFFFFF"/>
                </a:solidFill>
                <a:effectLst/>
                <a:latin typeface="urw-din"/>
              </a:rPr>
              <a:t>the scheduler</a:t>
            </a:r>
            <a:r>
              <a:rPr lang="en-US" b="0" i="0" dirty="0">
                <a:solidFill>
                  <a:srgbClr val="FFFFFF"/>
                </a:solidFill>
                <a:effectLst/>
                <a:latin typeface="urw-din"/>
              </a:rPr>
              <a:t>. Once the scheduler has selected a process from the queue, dispatcher takes that process from the ready queue and moves it into the running state. Therefore, the scheduler gives the dispatcher an ordered list of processes which the dispatcher moves to the CPU over time.</a:t>
            </a:r>
            <a:endParaRPr lang="en-IN" dirty="0"/>
          </a:p>
        </p:txBody>
      </p:sp>
    </p:spTree>
    <p:extLst>
      <p:ext uri="{BB962C8B-B14F-4D97-AF65-F5344CB8AC3E}">
        <p14:creationId xmlns:p14="http://schemas.microsoft.com/office/powerpoint/2010/main" val="33239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EA42-8723-4F7C-AC51-AA39F0DA3770}"/>
              </a:ext>
            </a:extLst>
          </p:cNvPr>
          <p:cNvSpPr>
            <a:spLocks noGrp="1"/>
          </p:cNvSpPr>
          <p:nvPr>
            <p:ph type="title"/>
          </p:nvPr>
        </p:nvSpPr>
        <p:spPr>
          <a:xfrm>
            <a:off x="1141413" y="618518"/>
            <a:ext cx="10026696" cy="1478570"/>
          </a:xfrm>
        </p:spPr>
        <p:txBody>
          <a:bodyPr/>
          <a:lstStyle/>
          <a:p>
            <a:r>
              <a:rPr lang="en-US" dirty="0"/>
              <a:t>Objectives of Process Scheduling Algorithm</a:t>
            </a:r>
            <a:endParaRPr lang="en-IN" dirty="0"/>
          </a:p>
        </p:txBody>
      </p:sp>
      <p:sp>
        <p:nvSpPr>
          <p:cNvPr id="3" name="Content Placeholder 2">
            <a:extLst>
              <a:ext uri="{FF2B5EF4-FFF2-40B4-BE49-F238E27FC236}">
                <a16:creationId xmlns:a16="http://schemas.microsoft.com/office/drawing/2014/main" id="{51744F54-BBC7-458A-A018-25FA4D943459}"/>
              </a:ext>
            </a:extLst>
          </p:cNvPr>
          <p:cNvSpPr>
            <a:spLocks noGrp="1"/>
          </p:cNvSpPr>
          <p:nvPr>
            <p:ph idx="1"/>
          </p:nvPr>
        </p:nvSpPr>
        <p:spPr>
          <a:xfrm>
            <a:off x="1141412" y="2249486"/>
            <a:ext cx="9905999" cy="3778451"/>
          </a:xfrm>
        </p:spPr>
        <p:txBody>
          <a:bodyPr>
            <a:normAutofit fontScale="92500"/>
          </a:bodyPr>
          <a:lstStyle/>
          <a:p>
            <a:r>
              <a:rPr lang="en-US" dirty="0"/>
              <a:t>Objectives of Process Scheduling Algorithm</a:t>
            </a:r>
          </a:p>
          <a:p>
            <a:r>
              <a:rPr lang="en-US" dirty="0"/>
              <a:t>Max CPU utilization [Keep CPU as busy as possible]</a:t>
            </a:r>
          </a:p>
          <a:p>
            <a:r>
              <a:rPr lang="en-US" dirty="0"/>
              <a:t>Fair allocation of CPU.</a:t>
            </a:r>
          </a:p>
          <a:p>
            <a:r>
              <a:rPr lang="en-US" dirty="0"/>
              <a:t>Max throughput [Number of processes that complete their execution per time unit]</a:t>
            </a:r>
          </a:p>
          <a:p>
            <a:r>
              <a:rPr lang="en-US" dirty="0"/>
              <a:t>Min turnaround time [Time taken by a process to finish execution]</a:t>
            </a:r>
          </a:p>
          <a:p>
            <a:r>
              <a:rPr lang="en-US" dirty="0"/>
              <a:t>Min waiting time [Time a process waits in ready queue]</a:t>
            </a:r>
          </a:p>
          <a:p>
            <a:r>
              <a:rPr lang="en-US" dirty="0"/>
              <a:t>Min response time [Time when a process produces first response]</a:t>
            </a:r>
            <a:endParaRPr lang="en-IN" dirty="0"/>
          </a:p>
        </p:txBody>
      </p:sp>
    </p:spTree>
    <p:extLst>
      <p:ext uri="{BB962C8B-B14F-4D97-AF65-F5344CB8AC3E}">
        <p14:creationId xmlns:p14="http://schemas.microsoft.com/office/powerpoint/2010/main" val="54982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C7C3-09A6-4C7E-938E-352F02EB3D3F}"/>
              </a:ext>
            </a:extLst>
          </p:cNvPr>
          <p:cNvSpPr>
            <a:spLocks noGrp="1"/>
          </p:cNvSpPr>
          <p:nvPr>
            <p:ph type="title"/>
          </p:nvPr>
        </p:nvSpPr>
        <p:spPr/>
        <p:txBody>
          <a:bodyPr/>
          <a:lstStyle/>
          <a:p>
            <a:r>
              <a:rPr lang="en-US" dirty="0"/>
              <a:t>Different scheduling algorithms</a:t>
            </a:r>
            <a:endParaRPr lang="en-IN" dirty="0"/>
          </a:p>
        </p:txBody>
      </p:sp>
      <p:sp>
        <p:nvSpPr>
          <p:cNvPr id="3" name="Content Placeholder 2">
            <a:extLst>
              <a:ext uri="{FF2B5EF4-FFF2-40B4-BE49-F238E27FC236}">
                <a16:creationId xmlns:a16="http://schemas.microsoft.com/office/drawing/2014/main" id="{1C45DF2D-6C8E-44F7-B4F0-EA695099012E}"/>
              </a:ext>
            </a:extLst>
          </p:cNvPr>
          <p:cNvSpPr>
            <a:spLocks noGrp="1"/>
          </p:cNvSpPr>
          <p:nvPr>
            <p:ph idx="1"/>
          </p:nvPr>
        </p:nvSpPr>
        <p:spPr>
          <a:xfrm>
            <a:off x="1141412" y="2249486"/>
            <a:ext cx="9905999" cy="3989995"/>
          </a:xfrm>
        </p:spPr>
        <p:txBody>
          <a:bodyPr>
            <a:normAutofit fontScale="92500" lnSpcReduction="20000"/>
          </a:bodyPr>
          <a:lstStyle/>
          <a:p>
            <a:pPr algn="l">
              <a:buFont typeface="Arial" panose="020B0604020202020204" pitchFamily="34" charset="0"/>
              <a:buChar char="•"/>
            </a:pPr>
            <a:r>
              <a:rPr lang="en-US" b="0" i="0" dirty="0">
                <a:effectLst/>
                <a:latin typeface="Arial" panose="020B0604020202020204" pitchFamily="34" charset="0"/>
              </a:rPr>
              <a:t>First-Come, First-Served (FCFS): </a:t>
            </a:r>
            <a:r>
              <a:rPr lang="en-IN" b="0" i="0" dirty="0">
                <a:solidFill>
                  <a:srgbClr val="FFFFFF"/>
                </a:solidFill>
                <a:effectLst/>
                <a:latin typeface="urw-din"/>
              </a:rPr>
              <a:t>non-</a:t>
            </a:r>
            <a:r>
              <a:rPr lang="en-IN" b="0" i="0" dirty="0" err="1">
                <a:solidFill>
                  <a:srgbClr val="FFFFFF"/>
                </a:solidFill>
                <a:effectLst/>
                <a:latin typeface="urw-din"/>
              </a:rPr>
              <a:t>preemptive</a:t>
            </a:r>
            <a:r>
              <a:rPr lang="en-IN" b="0" i="0" dirty="0">
                <a:solidFill>
                  <a:srgbClr val="FFFFFF"/>
                </a:solidFill>
                <a:effectLst/>
                <a:latin typeface="urw-din"/>
              </a:rPr>
              <a:t>.</a:t>
            </a:r>
            <a:endParaRPr lang="en-US" b="0" i="0" dirty="0">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Shortest Job First (SJF): </a:t>
            </a:r>
            <a:r>
              <a:rPr lang="en-IN" b="0" i="0" dirty="0">
                <a:solidFill>
                  <a:srgbClr val="FFFFFF"/>
                </a:solidFill>
                <a:effectLst/>
                <a:latin typeface="urw-din"/>
              </a:rPr>
              <a:t>non-</a:t>
            </a:r>
            <a:r>
              <a:rPr lang="en-IN" b="0" i="0" dirty="0" err="1">
                <a:solidFill>
                  <a:srgbClr val="FFFFFF"/>
                </a:solidFill>
                <a:effectLst/>
                <a:latin typeface="urw-din"/>
              </a:rPr>
              <a:t>preemptive</a:t>
            </a:r>
            <a:r>
              <a:rPr lang="en-IN" b="0" i="0" dirty="0">
                <a:solidFill>
                  <a:srgbClr val="FFFFFF"/>
                </a:solidFill>
                <a:effectLst/>
                <a:latin typeface="urw-din"/>
              </a:rPr>
              <a:t>.</a:t>
            </a:r>
            <a:endParaRPr lang="en-US" b="0" i="0" dirty="0">
              <a:effectLst/>
              <a:latin typeface="Arial" panose="020B0604020202020204" pitchFamily="34" charset="0"/>
            </a:endParaRPr>
          </a:p>
          <a:p>
            <a:r>
              <a:rPr lang="en-US" b="0" i="0" dirty="0">
                <a:effectLst/>
                <a:latin typeface="Arial" panose="020B0604020202020204" pitchFamily="34" charset="0"/>
              </a:rPr>
              <a:t>Longest Job First (LJF): </a:t>
            </a:r>
            <a:r>
              <a:rPr lang="en-IN" b="0" i="0" dirty="0">
                <a:solidFill>
                  <a:srgbClr val="FFFFFF"/>
                </a:solidFill>
                <a:effectLst/>
                <a:latin typeface="urw-din"/>
              </a:rPr>
              <a:t>non-</a:t>
            </a:r>
            <a:r>
              <a:rPr lang="en-IN" b="0" i="0" dirty="0" err="1">
                <a:solidFill>
                  <a:srgbClr val="FFFFFF"/>
                </a:solidFill>
                <a:effectLst/>
                <a:latin typeface="urw-din"/>
              </a:rPr>
              <a:t>preemptive</a:t>
            </a:r>
            <a:r>
              <a:rPr lang="en-IN" b="0" i="0" dirty="0">
                <a:solidFill>
                  <a:srgbClr val="FFFFFF"/>
                </a:solidFill>
                <a:effectLst/>
                <a:latin typeface="urw-din"/>
              </a:rPr>
              <a:t>.</a:t>
            </a:r>
            <a:endParaRPr lang="en-US" b="0" i="0" dirty="0">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Priority Scheduling: both </a:t>
            </a:r>
            <a:r>
              <a:rPr lang="en-IN" b="0" i="0" dirty="0">
                <a:solidFill>
                  <a:srgbClr val="FFFFFF"/>
                </a:solidFill>
                <a:effectLst/>
                <a:latin typeface="urw-din"/>
              </a:rPr>
              <a:t>non-</a:t>
            </a:r>
            <a:r>
              <a:rPr lang="en-IN" b="0" i="0" dirty="0" err="1">
                <a:solidFill>
                  <a:srgbClr val="FFFFFF"/>
                </a:solidFill>
                <a:effectLst/>
                <a:latin typeface="urw-din"/>
              </a:rPr>
              <a:t>preemptive</a:t>
            </a:r>
            <a:r>
              <a:rPr lang="en-IN" b="0" i="0" dirty="0">
                <a:solidFill>
                  <a:srgbClr val="FFFFFF"/>
                </a:solidFill>
                <a:effectLst/>
                <a:latin typeface="urw-din"/>
              </a:rPr>
              <a:t> and </a:t>
            </a:r>
            <a:r>
              <a:rPr lang="en-IN" b="0" i="0" dirty="0" err="1">
                <a:solidFill>
                  <a:srgbClr val="FFFFFF"/>
                </a:solidFill>
                <a:effectLst/>
                <a:latin typeface="urw-din"/>
              </a:rPr>
              <a:t>preemptive</a:t>
            </a:r>
            <a:r>
              <a:rPr lang="en-IN" b="0" i="0" dirty="0">
                <a:solidFill>
                  <a:srgbClr val="FFFFFF"/>
                </a:solidFill>
                <a:effectLst/>
                <a:latin typeface="urw-din"/>
              </a:rPr>
              <a:t> versions present.</a:t>
            </a:r>
            <a:endParaRPr lang="en-US" b="0" i="0" dirty="0">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Shortest Remaining Time First (SRTF): preemptive mode of SJF algorithm.</a:t>
            </a:r>
          </a:p>
          <a:p>
            <a:r>
              <a:rPr lang="en-US" dirty="0">
                <a:latin typeface="Arial" panose="020B0604020202020204" pitchFamily="34" charset="0"/>
              </a:rPr>
              <a:t>Longe</a:t>
            </a:r>
            <a:r>
              <a:rPr lang="en-US" b="0" i="0" dirty="0">
                <a:effectLst/>
                <a:latin typeface="Arial" panose="020B0604020202020204" pitchFamily="34" charset="0"/>
              </a:rPr>
              <a:t>st Remaining Time First (LRTF): </a:t>
            </a:r>
            <a:r>
              <a:rPr lang="en-US" b="0" i="0" dirty="0">
                <a:solidFill>
                  <a:srgbClr val="FFFFFF"/>
                </a:solidFill>
                <a:effectLst/>
                <a:latin typeface="urw-din"/>
              </a:rPr>
              <a:t>preemptive mode of LJF algorithm.</a:t>
            </a:r>
            <a:endParaRPr lang="en-US" b="0" i="0" dirty="0">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Round Robin(RR):</a:t>
            </a:r>
            <a:r>
              <a:rPr lang="en-US" b="0" i="0" dirty="0">
                <a:solidFill>
                  <a:srgbClr val="FFFFFF"/>
                </a:solidFill>
                <a:effectLst/>
                <a:latin typeface="urw-din"/>
              </a:rPr>
              <a:t>ready queue is treated as a circular queue, CPU scheduler goes            around the ready queue, allocating the CPU to each process for a time interval of up to 1-time quantum[preemptive version of FCFS]</a:t>
            </a: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0159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52EC-80E5-4B1D-8A13-85934D980D43}"/>
              </a:ext>
            </a:extLst>
          </p:cNvPr>
          <p:cNvSpPr>
            <a:spLocks noGrp="1"/>
          </p:cNvSpPr>
          <p:nvPr>
            <p:ph type="title"/>
          </p:nvPr>
        </p:nvSpPr>
        <p:spPr/>
        <p:txBody>
          <a:bodyPr/>
          <a:lstStyle/>
          <a:p>
            <a:r>
              <a:rPr lang="en-US" dirty="0" err="1"/>
              <a:t>TERMINOlogies</a:t>
            </a:r>
            <a:r>
              <a:rPr lang="en-US" dirty="0"/>
              <a:t> involved</a:t>
            </a:r>
            <a:endParaRPr lang="en-IN" dirty="0"/>
          </a:p>
        </p:txBody>
      </p:sp>
      <p:sp>
        <p:nvSpPr>
          <p:cNvPr id="3" name="Content Placeholder 2">
            <a:extLst>
              <a:ext uri="{FF2B5EF4-FFF2-40B4-BE49-F238E27FC236}">
                <a16:creationId xmlns:a16="http://schemas.microsoft.com/office/drawing/2014/main" id="{EA1A9B2E-5146-4B2D-ACC4-3359D80D9E81}"/>
              </a:ext>
            </a:extLst>
          </p:cNvPr>
          <p:cNvSpPr>
            <a:spLocks noGrp="1"/>
          </p:cNvSpPr>
          <p:nvPr>
            <p:ph idx="1"/>
          </p:nvPr>
        </p:nvSpPr>
        <p:spPr>
          <a:xfrm>
            <a:off x="1141412" y="2249488"/>
            <a:ext cx="9905999" cy="3831716"/>
          </a:xfrm>
        </p:spPr>
        <p:txBody>
          <a:bodyPr>
            <a:normAutofit lnSpcReduction="10000"/>
          </a:bodyPr>
          <a:lstStyle/>
          <a:p>
            <a:pPr marL="0" indent="0" fontAlgn="base">
              <a:buNone/>
            </a:pPr>
            <a:r>
              <a:rPr lang="en-US" b="1" i="1" u="sng" dirty="0">
                <a:solidFill>
                  <a:srgbClr val="FFFFFF"/>
                </a:solidFill>
                <a:effectLst/>
                <a:latin typeface="urw-din"/>
              </a:rPr>
              <a:t>Arrival Time [AT]</a:t>
            </a:r>
            <a:r>
              <a:rPr lang="en-US" b="1" i="1" dirty="0">
                <a:solidFill>
                  <a:srgbClr val="FFFFFF"/>
                </a:solidFill>
                <a:effectLst/>
                <a:latin typeface="urw-din"/>
              </a:rPr>
              <a:t>:</a:t>
            </a:r>
            <a:r>
              <a:rPr lang="en-US" b="0" i="1" dirty="0">
                <a:solidFill>
                  <a:srgbClr val="FFFFFF"/>
                </a:solidFill>
                <a:effectLst/>
                <a:latin typeface="urw-din"/>
              </a:rPr>
              <a:t> Time at which the process arrives in the ready queue.</a:t>
            </a:r>
            <a:br>
              <a:rPr lang="en-US" b="0" i="1" dirty="0">
                <a:solidFill>
                  <a:srgbClr val="FFFFFF"/>
                </a:solidFill>
                <a:effectLst/>
                <a:latin typeface="urw-din"/>
              </a:rPr>
            </a:br>
            <a:r>
              <a:rPr lang="en-US" b="1" i="1" u="sng" dirty="0">
                <a:solidFill>
                  <a:srgbClr val="FFFFFF"/>
                </a:solidFill>
                <a:effectLst/>
                <a:latin typeface="urw-din"/>
              </a:rPr>
              <a:t>Completion Time [CT]</a:t>
            </a:r>
            <a:r>
              <a:rPr lang="en-US" b="1" i="1" dirty="0">
                <a:solidFill>
                  <a:srgbClr val="FFFFFF"/>
                </a:solidFill>
                <a:effectLst/>
                <a:latin typeface="urw-din"/>
              </a:rPr>
              <a:t>:</a:t>
            </a:r>
            <a:r>
              <a:rPr lang="en-US" b="0" i="1" dirty="0">
                <a:solidFill>
                  <a:srgbClr val="FFFFFF"/>
                </a:solidFill>
                <a:effectLst/>
                <a:latin typeface="urw-din"/>
              </a:rPr>
              <a:t> Time at which process completes its execution.</a:t>
            </a:r>
            <a:br>
              <a:rPr lang="en-US" b="0" i="1" dirty="0">
                <a:solidFill>
                  <a:srgbClr val="FFFFFF"/>
                </a:solidFill>
                <a:effectLst/>
                <a:latin typeface="urw-din"/>
              </a:rPr>
            </a:br>
            <a:r>
              <a:rPr lang="en-US" b="1" i="1" u="sng" dirty="0">
                <a:solidFill>
                  <a:srgbClr val="FFFFFF"/>
                </a:solidFill>
                <a:effectLst/>
                <a:latin typeface="urw-din"/>
              </a:rPr>
              <a:t>Burst Time [BT]</a:t>
            </a:r>
            <a:r>
              <a:rPr lang="en-US" b="1" i="1" dirty="0">
                <a:solidFill>
                  <a:srgbClr val="FFFFFF"/>
                </a:solidFill>
                <a:effectLst/>
                <a:latin typeface="urw-din"/>
              </a:rPr>
              <a:t>:</a:t>
            </a:r>
            <a:r>
              <a:rPr lang="en-US" b="0" i="1" dirty="0">
                <a:solidFill>
                  <a:srgbClr val="FFFFFF"/>
                </a:solidFill>
                <a:effectLst/>
                <a:latin typeface="urw-din"/>
              </a:rPr>
              <a:t> Time required by a process for CPU execution.</a:t>
            </a:r>
            <a:br>
              <a:rPr lang="en-US" b="0" i="1" dirty="0">
                <a:solidFill>
                  <a:srgbClr val="FFFFFF"/>
                </a:solidFill>
                <a:effectLst/>
                <a:latin typeface="urw-din"/>
              </a:rPr>
            </a:br>
            <a:r>
              <a:rPr lang="en-US" b="1" i="1" u="sng" dirty="0">
                <a:solidFill>
                  <a:srgbClr val="FFFFFF"/>
                </a:solidFill>
                <a:effectLst/>
                <a:latin typeface="urw-din"/>
              </a:rPr>
              <a:t>Turn Around Time [TAT]</a:t>
            </a:r>
            <a:r>
              <a:rPr lang="en-US" b="1" i="1" dirty="0">
                <a:solidFill>
                  <a:srgbClr val="FFFFFF"/>
                </a:solidFill>
                <a:effectLst/>
                <a:latin typeface="urw-din"/>
              </a:rPr>
              <a:t>:</a:t>
            </a:r>
            <a:r>
              <a:rPr lang="en-US" b="0" i="1" dirty="0">
                <a:solidFill>
                  <a:srgbClr val="FFFFFF"/>
                </a:solidFill>
                <a:effectLst/>
                <a:latin typeface="urw-din"/>
              </a:rPr>
              <a:t> Time interval from the time of submission of a process to the time of the completion of the process. TAT = CT-AT</a:t>
            </a:r>
            <a:br>
              <a:rPr lang="en-US" b="0" i="1" dirty="0">
                <a:solidFill>
                  <a:srgbClr val="FFFFFF"/>
                </a:solidFill>
                <a:effectLst/>
                <a:latin typeface="urw-din"/>
              </a:rPr>
            </a:br>
            <a:r>
              <a:rPr lang="en-US" b="1" i="1" u="sng" dirty="0">
                <a:solidFill>
                  <a:srgbClr val="FFFFFF"/>
                </a:solidFill>
                <a:effectLst/>
                <a:latin typeface="urw-din"/>
              </a:rPr>
              <a:t>Waiting Time(W.T):</a:t>
            </a:r>
            <a:r>
              <a:rPr lang="en-US" b="0" i="1" u="sng" dirty="0">
                <a:solidFill>
                  <a:srgbClr val="FFFFFF"/>
                </a:solidFill>
                <a:effectLst/>
                <a:latin typeface="urw-din"/>
              </a:rPr>
              <a:t> T</a:t>
            </a:r>
            <a:r>
              <a:rPr lang="en-US" b="0" i="1" dirty="0">
                <a:solidFill>
                  <a:srgbClr val="FFFFFF"/>
                </a:solidFill>
                <a:effectLst/>
                <a:latin typeface="urw-din"/>
              </a:rPr>
              <a:t>ime processes spend in the ready queue waiting their turn to get on the CPU. WT = TAT – BT.</a:t>
            </a:r>
          </a:p>
          <a:p>
            <a:pPr marL="0" indent="0" fontAlgn="base">
              <a:buNone/>
            </a:pPr>
            <a:r>
              <a:rPr lang="en-US" b="0" i="1" u="sng" dirty="0">
                <a:solidFill>
                  <a:srgbClr val="FFFFFF"/>
                </a:solidFill>
                <a:effectLst/>
                <a:latin typeface="urw-din"/>
              </a:rPr>
              <a:t>Response time [RT]</a:t>
            </a:r>
            <a:r>
              <a:rPr lang="en-US" b="0" i="1" dirty="0">
                <a:solidFill>
                  <a:srgbClr val="FFFFFF"/>
                </a:solidFill>
                <a:effectLst/>
                <a:latin typeface="urw-din"/>
              </a:rPr>
              <a:t>:Time spent between the ready state and getting the CPU for the first time                     </a:t>
            </a:r>
            <a:endParaRPr lang="en-IN" dirty="0"/>
          </a:p>
        </p:txBody>
      </p:sp>
    </p:spTree>
    <p:extLst>
      <p:ext uri="{BB962C8B-B14F-4D97-AF65-F5344CB8AC3E}">
        <p14:creationId xmlns:p14="http://schemas.microsoft.com/office/powerpoint/2010/main" val="199613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4C672D7-52BE-43A4-8E71-9646E6701601}"/>
              </a:ext>
            </a:extLst>
          </p:cNvPr>
          <p:cNvSpPr txBox="1"/>
          <p:nvPr/>
        </p:nvSpPr>
        <p:spPr>
          <a:xfrm>
            <a:off x="1778000" y="961812"/>
            <a:ext cx="121920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u="sng" dirty="0"/>
              <a:t>Example</a:t>
            </a:r>
          </a:p>
        </p:txBody>
      </p:sp>
      <p:pic>
        <p:nvPicPr>
          <p:cNvPr id="5" name="table">
            <a:extLst>
              <a:ext uri="{FF2B5EF4-FFF2-40B4-BE49-F238E27FC236}">
                <a16:creationId xmlns:a16="http://schemas.microsoft.com/office/drawing/2014/main" id="{D5E243E5-2BAE-44EB-995E-7C2CB6A332BA}"/>
              </a:ext>
            </a:extLst>
          </p:cNvPr>
          <p:cNvPicPr>
            <a:picLocks noChangeAspect="1"/>
          </p:cNvPicPr>
          <p:nvPr/>
        </p:nvPicPr>
        <p:blipFill>
          <a:blip r:embed="rId2"/>
          <a:stretch>
            <a:fillRect/>
          </a:stretch>
        </p:blipFill>
        <p:spPr>
          <a:xfrm>
            <a:off x="2286000" y="1452878"/>
            <a:ext cx="8127999" cy="2194560"/>
          </a:xfrm>
          <a:prstGeom prst="rect">
            <a:avLst/>
          </a:prstGeom>
        </p:spPr>
      </p:pic>
      <p:sp>
        <p:nvSpPr>
          <p:cNvPr id="6" name="TextBox 5">
            <a:extLst>
              <a:ext uri="{FF2B5EF4-FFF2-40B4-BE49-F238E27FC236}">
                <a16:creationId xmlns:a16="http://schemas.microsoft.com/office/drawing/2014/main" id="{DC7FE8BA-AD09-4C66-8ED9-EF337C10727A}"/>
              </a:ext>
            </a:extLst>
          </p:cNvPr>
          <p:cNvSpPr txBox="1"/>
          <p:nvPr/>
        </p:nvSpPr>
        <p:spPr>
          <a:xfrm>
            <a:off x="1778000" y="4266987"/>
            <a:ext cx="140970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Gantt  Chart</a:t>
            </a:r>
          </a:p>
        </p:txBody>
      </p:sp>
      <p:pic>
        <p:nvPicPr>
          <p:cNvPr id="7" name="Picture 6">
            <a:extLst>
              <a:ext uri="{FF2B5EF4-FFF2-40B4-BE49-F238E27FC236}">
                <a16:creationId xmlns:a16="http://schemas.microsoft.com/office/drawing/2014/main" id="{6D688A18-7548-4B8A-8EBA-1DC5BC42DE78}"/>
              </a:ext>
            </a:extLst>
          </p:cNvPr>
          <p:cNvPicPr>
            <a:picLocks noChangeAspect="1"/>
          </p:cNvPicPr>
          <p:nvPr/>
        </p:nvPicPr>
        <p:blipFill rotWithShape="1">
          <a:blip r:embed="rId3">
            <a:extLst>
              <a:ext uri="{28A0092B-C50C-407E-A947-70E740481C1C}">
                <a14:useLocalDpi xmlns:a14="http://schemas.microsoft.com/office/drawing/2010/main" val="0"/>
              </a:ext>
            </a:extLst>
          </a:blip>
          <a:srcRect t="45142"/>
          <a:stretch/>
        </p:blipFill>
        <p:spPr>
          <a:xfrm>
            <a:off x="3673474" y="4886537"/>
            <a:ext cx="5734050" cy="1009650"/>
          </a:xfrm>
          <a:prstGeom prst="rect">
            <a:avLst/>
          </a:prstGeom>
        </p:spPr>
      </p:pic>
    </p:spTree>
    <p:extLst>
      <p:ext uri="{BB962C8B-B14F-4D97-AF65-F5344CB8AC3E}">
        <p14:creationId xmlns:p14="http://schemas.microsoft.com/office/powerpoint/2010/main" val="43595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5D94492C-A9F5-4FC8-B068-F1BBC6521AA9}"/>
              </a:ext>
            </a:extLst>
          </p:cNvPr>
          <p:cNvPicPr>
            <a:picLocks noChangeAspect="1"/>
          </p:cNvPicPr>
          <p:nvPr/>
        </p:nvPicPr>
        <p:blipFill>
          <a:blip r:embed="rId2"/>
          <a:stretch>
            <a:fillRect/>
          </a:stretch>
        </p:blipFill>
        <p:spPr>
          <a:xfrm>
            <a:off x="1085850" y="962293"/>
            <a:ext cx="10372725" cy="2466707"/>
          </a:xfrm>
          <a:prstGeom prst="rect">
            <a:avLst/>
          </a:prstGeom>
        </p:spPr>
      </p:pic>
      <p:sp>
        <p:nvSpPr>
          <p:cNvPr id="5" name="TextBox 2">
            <a:extLst>
              <a:ext uri="{FF2B5EF4-FFF2-40B4-BE49-F238E27FC236}">
                <a16:creationId xmlns:a16="http://schemas.microsoft.com/office/drawing/2014/main" id="{88A0404D-37BB-4420-8ECC-012B34F1B2E8}"/>
              </a:ext>
            </a:extLst>
          </p:cNvPr>
          <p:cNvSpPr txBox="1"/>
          <p:nvPr/>
        </p:nvSpPr>
        <p:spPr>
          <a:xfrm>
            <a:off x="2402978" y="4572268"/>
            <a:ext cx="6886598" cy="132343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Average Turn Around Time=(7+6+22+3+4)/5=9.8</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Average Waiting Time=(1+4+14+0+7)/5=5.2</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Average Response Time=(1+4+14+0+7)/5=5.2</a:t>
            </a:r>
          </a:p>
        </p:txBody>
      </p:sp>
    </p:spTree>
    <p:extLst>
      <p:ext uri="{BB962C8B-B14F-4D97-AF65-F5344CB8AC3E}">
        <p14:creationId xmlns:p14="http://schemas.microsoft.com/office/powerpoint/2010/main" val="302825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3B6-9BBE-403F-8D25-081FF6F605CF}"/>
              </a:ext>
            </a:extLst>
          </p:cNvPr>
          <p:cNvSpPr>
            <a:spLocks noGrp="1"/>
          </p:cNvSpPr>
          <p:nvPr>
            <p:ph type="title"/>
          </p:nvPr>
        </p:nvSpPr>
        <p:spPr>
          <a:xfrm>
            <a:off x="1239067" y="291523"/>
            <a:ext cx="9905998" cy="775276"/>
          </a:xfrm>
        </p:spPr>
        <p:txBody>
          <a:bodyPr/>
          <a:lstStyle/>
          <a:p>
            <a:r>
              <a:rPr lang="en-US" b="0" i="0" dirty="0">
                <a:solidFill>
                  <a:srgbClr val="FFFFFF"/>
                </a:solidFill>
                <a:effectLst/>
                <a:latin typeface="urw-din"/>
              </a:rPr>
              <a:t>Shortest job first</a:t>
            </a:r>
            <a:endParaRPr lang="en-IN" dirty="0"/>
          </a:p>
        </p:txBody>
      </p:sp>
      <p:sp>
        <p:nvSpPr>
          <p:cNvPr id="3" name="Content Placeholder 2">
            <a:extLst>
              <a:ext uri="{FF2B5EF4-FFF2-40B4-BE49-F238E27FC236}">
                <a16:creationId xmlns:a16="http://schemas.microsoft.com/office/drawing/2014/main" id="{6FA0D9BB-5088-4B36-91A1-DB2D34557908}"/>
              </a:ext>
            </a:extLst>
          </p:cNvPr>
          <p:cNvSpPr>
            <a:spLocks noGrp="1"/>
          </p:cNvSpPr>
          <p:nvPr>
            <p:ph idx="1"/>
          </p:nvPr>
        </p:nvSpPr>
        <p:spPr>
          <a:xfrm>
            <a:off x="1239066" y="1171852"/>
            <a:ext cx="9905999" cy="5370952"/>
          </a:xfrm>
        </p:spPr>
        <p:txBody>
          <a:bodyPr>
            <a:normAutofit fontScale="92500" lnSpcReduction="20000"/>
          </a:bodyPr>
          <a:lstStyle/>
          <a:p>
            <a:pPr algn="l" fontAlgn="base"/>
            <a:r>
              <a:rPr lang="en-US" b="0" i="0" dirty="0">
                <a:solidFill>
                  <a:srgbClr val="FFFFFF"/>
                </a:solidFill>
                <a:effectLst/>
                <a:latin typeface="urw-din"/>
              </a:rPr>
              <a:t>Shortest job first (SJF) or shortest job next, is a scheduling algorithm that selects the waiting process with the smallest execution time to execute next. SJN is a non-preemptive algorithm.  </a:t>
            </a:r>
          </a:p>
          <a:p>
            <a:pPr algn="l" fontAlgn="base">
              <a:buFont typeface="Arial" panose="020B0604020202020204" pitchFamily="34" charset="0"/>
              <a:buChar char="•"/>
            </a:pPr>
            <a:r>
              <a:rPr lang="en-US" b="0" i="0" dirty="0">
                <a:solidFill>
                  <a:srgbClr val="FFFFFF"/>
                </a:solidFill>
                <a:effectLst/>
                <a:latin typeface="urw-din"/>
              </a:rPr>
              <a:t>Shortest Job first has the advantage of having a minimum average waiting time among all scheduling algorithms.</a:t>
            </a:r>
          </a:p>
          <a:p>
            <a:pPr algn="l" fontAlgn="base">
              <a:buFont typeface="Arial" panose="020B0604020202020204" pitchFamily="34" charset="0"/>
              <a:buChar char="•"/>
            </a:pPr>
            <a:r>
              <a:rPr lang="en-US" b="0" i="0" dirty="0">
                <a:solidFill>
                  <a:srgbClr val="FFFFFF"/>
                </a:solidFill>
                <a:effectLst/>
                <a:latin typeface="urw-din"/>
              </a:rPr>
              <a:t>It is a Greedy Algorithm.</a:t>
            </a:r>
          </a:p>
          <a:p>
            <a:pPr algn="l" fontAlgn="base">
              <a:buFont typeface="Arial" panose="020B0604020202020204" pitchFamily="34" charset="0"/>
              <a:buChar char="•"/>
            </a:pPr>
            <a:r>
              <a:rPr lang="en-US" b="0" i="0" dirty="0">
                <a:solidFill>
                  <a:srgbClr val="FFFFFF"/>
                </a:solidFill>
                <a:effectLst/>
                <a:latin typeface="urw-din"/>
              </a:rPr>
              <a:t>It may cause starvation if shorter processes keep coming. This problem can be solved using the concept of ageing.</a:t>
            </a:r>
          </a:p>
          <a:p>
            <a:pPr algn="l" fontAlgn="base">
              <a:buFont typeface="Arial" panose="020B0604020202020204" pitchFamily="34" charset="0"/>
              <a:buChar char="•"/>
            </a:pPr>
            <a:r>
              <a:rPr lang="en-US" b="0" i="0" dirty="0">
                <a:solidFill>
                  <a:srgbClr val="FFFFFF"/>
                </a:solidFill>
                <a:effectLst/>
                <a:latin typeface="urw-din"/>
              </a:rPr>
              <a:t>It is practically infeasible as Operating System may not know burst time and therefore may not sort them. While it is not possible to predict execution time, several methods can be used to estimate the execution time for a job, such as a weighted average of previous execution times. SJF can be used in specialized environments where accurate estimates of running time are available.</a:t>
            </a:r>
          </a:p>
          <a:p>
            <a:endParaRPr lang="en-IN" dirty="0"/>
          </a:p>
        </p:txBody>
      </p:sp>
    </p:spTree>
    <p:extLst>
      <p:ext uri="{BB962C8B-B14F-4D97-AF65-F5344CB8AC3E}">
        <p14:creationId xmlns:p14="http://schemas.microsoft.com/office/powerpoint/2010/main" val="1383479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97</TotalTime>
  <Words>2353</Words>
  <Application>Microsoft Office PowerPoint</Application>
  <PresentationFormat>Widescreen</PresentationFormat>
  <Paragraphs>206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Tw Cen MT</vt:lpstr>
      <vt:lpstr>urw-din</vt:lpstr>
      <vt:lpstr>Circuit</vt:lpstr>
      <vt:lpstr>OPERATING SYSTEM TUTORIAL</vt:lpstr>
      <vt:lpstr>CPU scheduling</vt:lpstr>
      <vt:lpstr>Scheduler</vt:lpstr>
      <vt:lpstr>Objectives of Process Scheduling Algorithm</vt:lpstr>
      <vt:lpstr>Different scheduling algorithms</vt:lpstr>
      <vt:lpstr>TERMINOlogies involved</vt:lpstr>
      <vt:lpstr>PowerPoint Presentation</vt:lpstr>
      <vt:lpstr>PowerPoint Presentation</vt:lpstr>
      <vt:lpstr>Shortest job first</vt:lpstr>
      <vt:lpstr>SJF program [c++]</vt:lpstr>
      <vt:lpstr>PowerPoint Presentation</vt:lpstr>
      <vt:lpstr>PowerPoint Presentation</vt:lpstr>
      <vt:lpstr>PowerPoint Presentation</vt:lpstr>
      <vt:lpstr>PowerPoint Presentation</vt:lpstr>
      <vt:lpstr>output</vt:lpstr>
      <vt:lpstr>First In First Out(Page Replacement Algorithm) </vt:lpstr>
      <vt:lpstr>ADVANTAGES </vt:lpstr>
      <vt:lpstr>DISADVANTAGES </vt:lpstr>
      <vt:lpstr>PowerPoint Presentation</vt:lpstr>
      <vt:lpstr>FIFO program [c++]</vt:lpstr>
      <vt:lpstr>PowerPoint Presentation</vt:lpstr>
      <vt:lpstr>PowerPoint Presentation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TUTORIAL</dc:title>
  <dc:creator>Shamanth G</dc:creator>
  <cp:lastModifiedBy>Shamanth G</cp:lastModifiedBy>
  <cp:revision>3</cp:revision>
  <dcterms:created xsi:type="dcterms:W3CDTF">2021-12-31T06:24:30Z</dcterms:created>
  <dcterms:modified xsi:type="dcterms:W3CDTF">2021-12-31T16:10:48Z</dcterms:modified>
</cp:coreProperties>
</file>