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65" r:id="rId6"/>
    <p:sldId id="260" r:id="rId7"/>
    <p:sldId id="276" r:id="rId8"/>
    <p:sldId id="262" r:id="rId9"/>
    <p:sldId id="263" r:id="rId10"/>
    <p:sldId id="283" r:id="rId11"/>
    <p:sldId id="264" r:id="rId12"/>
    <p:sldId id="277" r:id="rId13"/>
    <p:sldId id="266" r:id="rId14"/>
    <p:sldId id="267" r:id="rId15"/>
    <p:sldId id="268" r:id="rId16"/>
    <p:sldId id="278" r:id="rId17"/>
    <p:sldId id="282" r:id="rId18"/>
    <p:sldId id="273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50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BC5BF-B35E-4AAB-9879-F05D415BB5A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B8988-52F0-47DE-80AD-C3972740D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17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B8988-52F0-47DE-80AD-C3972740DBD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8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15C8-3094-FAEF-5781-97F975121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6F47-BF86-5DF6-06C5-FDAA8C473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8535-05A6-A55D-080D-F87EF56D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77C1-AE66-F80A-CB9F-E6D4D1FD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7FF8C-E823-FC34-504E-C7280C1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81F5-1824-DCFE-E5D4-94AB17F3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1220F-5F13-2C90-028D-0AC44DD0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C35B-0298-15E3-3BB1-68A73E16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F1B3-14CB-7702-48D8-8DA9C5AB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9774-1FD9-415C-23AB-E3290506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8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0DAD2-EF0C-CE68-4233-0A57C0C7B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C9262-DFA2-E125-701E-3FEEDC24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FF9A-FFF2-E036-840F-9D843B22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A959-B4F8-AEA3-8ABB-63A27398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03C4-6399-4843-6B38-C3BEA0D6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4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F77-D0C2-CFAF-AB50-B5B6E91E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F852-B331-B1E6-1807-7E831B77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C59C-F0BC-BBF8-478E-021B2133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7F26-E23D-D3FA-344F-42EC6237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92D84-B8F4-3D8B-D5DE-F12F2ACC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1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615-7BE0-5300-1321-59433B34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2E4F7-08B2-E761-BDE3-4F435B63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352A-1F43-DBA0-6E36-35C96CC5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6BFE-C4F4-B702-0DF4-92B2CA3F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1617-0267-7832-A0B2-9A9610F4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1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C640-0157-8C0F-E0A2-212C788B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9AF7-9C83-89C9-AB33-96BEAD472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88802-3DBF-109F-F461-77933CFC5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766B8-B325-1135-273A-FAF617D2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179D-3A62-4CF8-BE52-F3AC04A4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0DDC-F612-EAAF-28F4-989B3494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CFBB-B857-EA43-F000-D5010EF7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B513-A07D-B617-AC26-D1AFBDA7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3AC88-AF29-5111-0FB6-C5F33A3D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B0306-F054-D4D8-E728-47B787781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3A03-68E4-6BB7-D589-11FD82222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20878-D0C9-8838-2FBF-441F8DB3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CE659-AB62-84C8-08B7-7ADF7F42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A0CCD-E0BF-885F-E87F-C66D882C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47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525D-FDEA-DFE5-F5C2-146E21CA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AC3E2-9DA2-C2BE-FA99-3E9B27A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A65E-FC52-7741-F89E-DE2746BF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DEC45-FA65-19AD-0558-5ED289CE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8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5107B-741A-1603-36CD-44265C64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B7A85-D7D1-DDEB-494E-00ABE981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5BC9C-AEE0-C9E9-F60A-01CAB02F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4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291C-318A-751C-A090-177C5EFF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B320-0E8B-0C4C-DE69-4ABB0BA0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1A890-5FD6-9373-99E2-F97703D80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1F552-6DFC-7B84-F03C-38806889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7E93C-91B7-2D3F-D98E-87F48AB8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BF81E-3ABF-EC7D-DA83-12B9C7A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3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1F1-2871-9753-F668-43D59297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AF697-7F86-E152-FE36-EED3879EB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BDC3-1E73-0709-DD4A-E904BD0E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2A3DA-2DC8-23CD-0F3C-E175F00D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D8F5-23FA-998C-7E5D-B8706FEA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C380-CCA4-90B5-4F7B-7075DFF0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2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48011-98C6-1C19-A509-03F1C98B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2D894-146E-59A9-D07E-A37AD411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6E76-3A08-68D6-43FC-DA21D51B3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DC14-A4D4-4EF9-AC62-68B3F6C7E31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6B9A-E497-CFB9-F725-AA9BC433B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5A9D-FA59-498F-21FD-D338CE2A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6D2C-9E17-4419-B18C-1BF0DF6BC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0653-8DF9-AF0D-7EE4-504900D3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Bankruptcy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D937D-7AE7-EB55-35AE-BE7652F6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18" y="3602038"/>
            <a:ext cx="5358581" cy="165576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4 and Team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Organization: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ExcelR Institutions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25.02.2025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22831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A324-73F3-027F-25A9-DEAFBD38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4403-2E22-24E6-C6F9-A5C5DE89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column is positively correlated with 3 columns management, industrial and operating risk and is negatively correlated with Credibility, Competitiveness and Financial flexibility when bankruptcy is encoded 0 and non-bankruptcy is encoded 1.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is small the model seems to overfit. Collecting large dataset will tend to stop this get better model that will detect more hidden patterns.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4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BE27-4AEC-5C85-3B18-5168D509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49"/>
            <a:ext cx="10515600" cy="865762"/>
          </a:xfrm>
        </p:spPr>
        <p:txBody>
          <a:bodyPr>
            <a:normAutofit fontScale="90000"/>
          </a:bodyPr>
          <a:lstStyle/>
          <a:p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Distribution: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features distribution</a:t>
            </a:r>
            <a:b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2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A976D3-A5A9-F8DB-AB74-CD6523EB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3312"/>
            <a:ext cx="11241327" cy="58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5504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B797-4D14-6E86-FC7F-94CBB85C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(After deleting duplicates)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BA4A2-5A2D-09FB-70A4-B89DD6FB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039" y="1585608"/>
            <a:ext cx="10321046" cy="4805463"/>
          </a:xfrm>
        </p:spPr>
      </p:pic>
    </p:spTree>
    <p:extLst>
      <p:ext uri="{BB962C8B-B14F-4D97-AF65-F5344CB8AC3E}">
        <p14:creationId xmlns:p14="http://schemas.microsoft.com/office/powerpoint/2010/main" val="18565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7F5E-F4EE-13CA-535F-4051E597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1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Heatmap for Correlation: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D5625A-D447-5DC8-B9E4-AC686B261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421" y="1303506"/>
            <a:ext cx="8842443" cy="5408579"/>
          </a:xfrm>
        </p:spPr>
      </p:pic>
    </p:spTree>
    <p:extLst>
      <p:ext uri="{BB962C8B-B14F-4D97-AF65-F5344CB8AC3E}">
        <p14:creationId xmlns:p14="http://schemas.microsoft.com/office/powerpoint/2010/main" val="81291173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BC55-7F7F-506F-0470-E388180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&amp; Performance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C3EF-DD61-F47B-B8F6-9E7827C9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developed: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3989009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E7BC40-3D68-9D8C-0287-F17D48AE8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" y="321572"/>
            <a:ext cx="11256578" cy="5407140"/>
          </a:xfrm>
        </p:spPr>
      </p:pic>
    </p:spTree>
    <p:extLst>
      <p:ext uri="{BB962C8B-B14F-4D97-AF65-F5344CB8AC3E}">
        <p14:creationId xmlns:p14="http://schemas.microsoft.com/office/powerpoint/2010/main" val="30068325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E3C2-D759-911B-0176-1B522AEC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743A3-4CE9-6E7B-EC2C-FE4DBC8CB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461" y="1614792"/>
            <a:ext cx="10379339" cy="4338536"/>
          </a:xfrm>
        </p:spPr>
      </p:pic>
    </p:spTree>
    <p:extLst>
      <p:ext uri="{BB962C8B-B14F-4D97-AF65-F5344CB8AC3E}">
        <p14:creationId xmlns:p14="http://schemas.microsoft.com/office/powerpoint/2010/main" val="1801831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A26A-2EC0-36FD-A085-30596190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7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CA3C32-9E35-41FE-A04D-CD2BCFE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5685"/>
            <a:ext cx="10515599" cy="5369668"/>
          </a:xfrm>
        </p:spPr>
      </p:pic>
    </p:spTree>
    <p:extLst>
      <p:ext uri="{BB962C8B-B14F-4D97-AF65-F5344CB8AC3E}">
        <p14:creationId xmlns:p14="http://schemas.microsoft.com/office/powerpoint/2010/main" val="321177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895C-D61C-22BB-D71C-F075B748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10D6-DB17-27FE-B7F9-3D220AD1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48421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Streamlit/Flask for real-time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put all our 5 models in app and the users will be able to select the model they want and also confidence level of the prediction will be displayed.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better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dataset for higher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6800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25DE-F9CB-E592-0D4A-D9518A91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A4A1-4534-816E-EC71-158C5F5C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tackled by using SMOTE to resample and balance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Starvation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tackled by taking large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complexity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tackled by performing PCA.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overfitting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tackled by having large dataset and doing good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20490054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E854-E5E5-E668-184A-40F1C6A2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A145E-2293-9299-5846-E57272CD0414}"/>
              </a:ext>
            </a:extLst>
          </p:cNvPr>
          <p:cNvSpPr txBox="1"/>
          <p:nvPr/>
        </p:nvSpPr>
        <p:spPr>
          <a:xfrm>
            <a:off x="668594" y="1917288"/>
            <a:ext cx="10835148" cy="4415624"/>
          </a:xfrm>
          <a:prstGeom prst="rect">
            <a:avLst/>
          </a:prstGeom>
          <a:noFill/>
        </p:spPr>
        <p:txBody>
          <a:bodyPr wrap="square" rIns="756000" bIns="158400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Bankruptcy?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 to Predict Bankruptcy?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3262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24B7-FF7F-FE06-C8E7-294FA4D4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5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 Measures to Prevent Bankruptcy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5837-478B-5C84-06B3-9167B25C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Strategies: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Cash 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 unnecessary expenses and improve revenue streams.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 high-interest liabilities.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Expand products/services to reduce market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Innovation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Automate operations to improve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32975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2FAB-211D-B828-3DBC-97E7A8E4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383C-2948-78FF-1D73-B38800D4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helps in early bankruptcy prediction.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measures can reduce business failure risks.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53132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0B3D-7684-A148-CD87-EC130936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9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1463-4D65-92A3-8A11-C1DD69F6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04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48EBB3C-452B-9B80-1052-8087C37C3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774" y="1165106"/>
            <a:ext cx="10294374" cy="327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Bankruptcy?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failure due to financial distress, mismanagement, or economic downturns.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 to Predict Bankruptcy?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businesses take proactive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financial losses and ensures long-term stability.</a:t>
            </a:r>
          </a:p>
        </p:txBody>
      </p:sp>
    </p:spTree>
    <p:extLst>
      <p:ext uri="{BB962C8B-B14F-4D97-AF65-F5344CB8AC3E}">
        <p14:creationId xmlns:p14="http://schemas.microsoft.com/office/powerpoint/2010/main" val="19170984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6D17-0A9E-7768-C745-25DD5BAD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Project: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9BA0-FCC0-6CFC-A53B-65928C05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predict bankruptcy based on different risks.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businesses to make informed decisions to improve financial health and avoid collapses.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businesses at risk before financial distress becomes irreversible.</a:t>
            </a:r>
          </a:p>
          <a:p>
            <a:pPr marL="0" indent="0" rtl="0">
              <a:buNone/>
            </a:pP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9757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64FC-94A5-ACFF-C969-3A56C393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5E745-DE85-5E83-1B72-E11BC7757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408324"/>
          </a:xfrm>
        </p:spPr>
      </p:pic>
    </p:spTree>
    <p:extLst>
      <p:ext uri="{BB962C8B-B14F-4D97-AF65-F5344CB8AC3E}">
        <p14:creationId xmlns:p14="http://schemas.microsoft.com/office/powerpoint/2010/main" val="26919826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7842-FF57-8FAB-F9E4-CBB8E4C0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259"/>
            <a:ext cx="10515600" cy="874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and Features: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A058-8497-D2BE-D209-988CA8DA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87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7 columns 6 features and 1 target column.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 dataset are ‘industrial_risk’,  ‘management_risk’, ‘financial_flexibility’, ‘credibility’, ‘competitiveness’, ‘operating_risk’ and Target column being ‘class’.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has entries of 250 different companies. 103 of them being unique.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for features include 0.0 , 0.5 , 1.0 , where 0 is low risk , 0.5 is medium risk and 1.0 is high risk.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for target include ‘bankruptcy’ and ‘non-bankruptcy’ which tells us about the class each company data belong to.</a:t>
            </a:r>
          </a:p>
        </p:txBody>
      </p:sp>
    </p:spTree>
    <p:extLst>
      <p:ext uri="{BB962C8B-B14F-4D97-AF65-F5344CB8AC3E}">
        <p14:creationId xmlns:p14="http://schemas.microsoft.com/office/powerpoint/2010/main" val="14076922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5405-8C39-CD86-FFDE-059A15EF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Detail: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3F5A-8828-8DF2-146E-003A8213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72"/>
            <a:ext cx="10515600" cy="5402026"/>
          </a:xfrm>
        </p:spPr>
        <p:txBody>
          <a:bodyPr>
            <a:normAutofit fontScale="925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Risk: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tells us the risk involved in management of the company. 0 being the lowest risk and 1 being the highest risk.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Risk: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tells us the risk involved in the industry the company does the business in. 0 being the lowest risk and 1 being the highest risk.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Flexibility: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tells us about the flexibility of the company in terms of it’s financials'. 0 being company has less flexibility and 1 being company has high flexibility.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tells us about the company’s public image and how people view the company. 0 being low credibility meaning people have bad view about the company and 1 being high credibility meaning people have good view about the company.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Competitiveness: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tells us about how competitive the company is in the industry. 0 being the company is less competitive and 1 being the company being highly competitive.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Risk: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tells us the risk involved in operations of the company. 0 being the lowest risk and 1 being the highest risk.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6814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7D2C-233B-C59F-79C4-E1F29FA2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1F89-EF09-395B-4F02-EBCE4E07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Financial records and historical bankruptcy data.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Handling missing and duplicate data, standardization.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Identifying key features for prediction.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Comparing ML models.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Optimizing for best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1272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A0D7-9547-A4F9-7447-CB4E091E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EDA: Exploratory Data Analysis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2E81-444D-5201-B2FE-D21B5914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EDA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dataset structure, distributions, and patterns.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missing values, outliers, and inconsistencies.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relationships between features and the target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2034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820</Words>
  <Application>Microsoft Office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Bankruptcy Prevention Model </vt:lpstr>
      <vt:lpstr>Introduction</vt:lpstr>
      <vt:lpstr>   </vt:lpstr>
      <vt:lpstr>Objective of Project:</vt:lpstr>
      <vt:lpstr>Dataset:</vt:lpstr>
      <vt:lpstr>Dataset and Features: </vt:lpstr>
      <vt:lpstr>Feature Detail:</vt:lpstr>
      <vt:lpstr>Methodology:</vt:lpstr>
      <vt:lpstr>EDA: Exploratory Data Analysis</vt:lpstr>
      <vt:lpstr>Key Insights</vt:lpstr>
      <vt:lpstr> Feature Distribution: Visualizing features distribution  </vt:lpstr>
      <vt:lpstr>Class Distribution: (After deleting duplicates)</vt:lpstr>
      <vt:lpstr>Using Heatmap for Correlation:</vt:lpstr>
      <vt:lpstr>Model Selection &amp; Performance</vt:lpstr>
      <vt:lpstr>PowerPoint Presentation</vt:lpstr>
      <vt:lpstr>Model Accuracies:</vt:lpstr>
      <vt:lpstr>Streamlit UI</vt:lpstr>
      <vt:lpstr>Deployment:</vt:lpstr>
      <vt:lpstr>Challenges faced:</vt:lpstr>
      <vt:lpstr>Proactive Measures to Prevent Bankruptcy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CHAKRISREE GANAPATHI POLAKALA</dc:creator>
  <cp:lastModifiedBy>Shamanth M</cp:lastModifiedBy>
  <cp:revision>13</cp:revision>
  <dcterms:created xsi:type="dcterms:W3CDTF">2025-02-24T06:54:29Z</dcterms:created>
  <dcterms:modified xsi:type="dcterms:W3CDTF">2025-02-25T14:39:30Z</dcterms:modified>
</cp:coreProperties>
</file>