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8" r:id="rId51"/>
    <p:sldId id="3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EB8-7D52-4B4D-8BC4-C398CABE06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6FCD-EBFA-4803-B528-EC739B63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EB8-7D52-4B4D-8BC4-C398CABE06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6FCD-EBFA-4803-B528-EC739B63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EB8-7D52-4B4D-8BC4-C398CABE06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6FCD-EBFA-4803-B528-EC739B63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EB8-7D52-4B4D-8BC4-C398CABE06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6FCD-EBFA-4803-B528-EC739B63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3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EB8-7D52-4B4D-8BC4-C398CABE06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6FCD-EBFA-4803-B528-EC739B63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3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EB8-7D52-4B4D-8BC4-C398CABE06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6FCD-EBFA-4803-B528-EC739B63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EB8-7D52-4B4D-8BC4-C398CABE06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6FCD-EBFA-4803-B528-EC739B63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EB8-7D52-4B4D-8BC4-C398CABE06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6FCD-EBFA-4803-B528-EC739B63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EB8-7D52-4B4D-8BC4-C398CABE06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6FCD-EBFA-4803-B528-EC739B63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EB8-7D52-4B4D-8BC4-C398CABE06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6FCD-EBFA-4803-B528-EC739B63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8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DEB8-7D52-4B4D-8BC4-C398CABE06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6FCD-EBFA-4803-B528-EC739B63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0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EDEB8-7D52-4B4D-8BC4-C398CABE06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96FCD-EBFA-4803-B528-EC739B63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2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Organization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Dr.Parkavi.A</a:t>
            </a:r>
            <a:r>
              <a:rPr lang="en-US" dirty="0" smtClean="0"/>
              <a:t>, Associate Professor</a:t>
            </a:r>
          </a:p>
          <a:p>
            <a:r>
              <a:rPr lang="en-US" dirty="0" err="1" smtClean="0"/>
              <a:t>Dept</a:t>
            </a:r>
            <a:r>
              <a:rPr lang="en-US" dirty="0" smtClean="0"/>
              <a:t> of </a:t>
            </a:r>
            <a:r>
              <a:rPr lang="en-US" dirty="0" err="1" smtClean="0"/>
              <a:t>CSE,Ramaiah</a:t>
            </a:r>
            <a:r>
              <a:rPr lang="en-US" dirty="0" smtClean="0"/>
              <a:t> Institute of Technology</a:t>
            </a:r>
          </a:p>
          <a:p>
            <a:r>
              <a:rPr lang="en-US" dirty="0" smtClean="0"/>
              <a:t>Bangalore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809" y="179704"/>
            <a:ext cx="8563984" cy="65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7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41" y="197112"/>
            <a:ext cx="8834965" cy="61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9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075" y="365125"/>
            <a:ext cx="8810838" cy="63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0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642" y="246819"/>
            <a:ext cx="10041588" cy="57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5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828"/>
            <a:ext cx="9161280" cy="59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3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structures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</a:t>
            </a:r>
          </a:p>
          <a:p>
            <a:r>
              <a:rPr lang="en-US" dirty="0" smtClean="0"/>
              <a:t>Parallel transfer</a:t>
            </a:r>
          </a:p>
          <a:p>
            <a:r>
              <a:rPr lang="en-US" dirty="0" smtClean="0"/>
              <a:t>Bus</a:t>
            </a:r>
          </a:p>
          <a:p>
            <a:r>
              <a:rPr lang="en-US" dirty="0" smtClean="0"/>
              <a:t>Single bus</a:t>
            </a:r>
          </a:p>
          <a:p>
            <a:r>
              <a:rPr lang="en-US" dirty="0" smtClean="0"/>
              <a:t>Bus control lines</a:t>
            </a:r>
          </a:p>
          <a:p>
            <a:r>
              <a:rPr lang="en-US" dirty="0" smtClean="0"/>
              <a:t>Buffer registers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Printer and </a:t>
            </a:r>
            <a:r>
              <a:rPr lang="en-US" dirty="0" err="1" smtClean="0"/>
              <a:t>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271" y="365125"/>
            <a:ext cx="10132943" cy="50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r>
              <a:rPr lang="en-US" dirty="0" smtClean="0"/>
              <a:t>Instruction set</a:t>
            </a:r>
          </a:p>
          <a:p>
            <a:r>
              <a:rPr lang="en-US" dirty="0" smtClean="0"/>
              <a:t>Elapsed time</a:t>
            </a:r>
          </a:p>
          <a:p>
            <a:r>
              <a:rPr lang="en-US" dirty="0" smtClean="0"/>
              <a:t>Processor time</a:t>
            </a:r>
          </a:p>
          <a:p>
            <a:r>
              <a:rPr lang="en-US" dirty="0" smtClean="0"/>
              <a:t>Processor clock</a:t>
            </a:r>
          </a:p>
          <a:p>
            <a:r>
              <a:rPr lang="en-US" dirty="0" smtClean="0"/>
              <a:t>Clock cycle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R=1/P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79" y="1690687"/>
            <a:ext cx="6397846" cy="37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6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equation</a:t>
            </a:r>
          </a:p>
          <a:p>
            <a:r>
              <a:rPr lang="en-US" dirty="0" smtClean="0"/>
              <a:t>N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no. of instructions</a:t>
            </a:r>
          </a:p>
          <a:p>
            <a:r>
              <a:rPr lang="en-US" dirty="0" smtClean="0"/>
              <a:t>No. of Basic steps/</a:t>
            </a:r>
            <a:r>
              <a:rPr lang="en-US" dirty="0" err="1" smtClean="0"/>
              <a:t>Clk</a:t>
            </a:r>
            <a:r>
              <a:rPr lang="en-US" dirty="0" smtClean="0"/>
              <a:t> cycle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467" y="1825625"/>
            <a:ext cx="3614151" cy="15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5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and superscalar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Pipelining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Add R1,R2,R3</a:t>
            </a:r>
          </a:p>
          <a:p>
            <a:r>
              <a:rPr lang="en-US" dirty="0" smtClean="0"/>
              <a:t>Multiple functional units</a:t>
            </a:r>
          </a:p>
          <a:p>
            <a:r>
              <a:rPr lang="en-US" dirty="0" smtClean="0"/>
              <a:t>Superscalar execution</a:t>
            </a:r>
          </a:p>
          <a:p>
            <a:r>
              <a:rPr lang="en-US" dirty="0" smtClean="0"/>
              <a:t>Multiple steps/ </a:t>
            </a:r>
            <a:r>
              <a:rPr lang="en-US" dirty="0" err="1" smtClean="0"/>
              <a:t>clk</a:t>
            </a:r>
            <a:r>
              <a:rPr lang="en-US" dirty="0" smtClean="0"/>
              <a:t> cycle</a:t>
            </a:r>
          </a:p>
          <a:p>
            <a:r>
              <a:rPr lang="en-US" dirty="0" smtClean="0"/>
              <a:t>Clock rate</a:t>
            </a:r>
          </a:p>
          <a:p>
            <a:pPr lvl="1"/>
            <a:r>
              <a:rPr lang="en-US" dirty="0" smtClean="0"/>
              <a:t>IC</a:t>
            </a:r>
          </a:p>
          <a:p>
            <a:pPr lvl="1"/>
            <a:r>
              <a:rPr lang="en-US" dirty="0" smtClean="0"/>
              <a:t>No. of basic steps/ </a:t>
            </a:r>
            <a:r>
              <a:rPr lang="en-US" dirty="0" err="1" smtClean="0"/>
              <a:t>clk</a:t>
            </a:r>
            <a:r>
              <a:rPr lang="en-US" dirty="0" smtClean="0"/>
              <a:t> cycle</a:t>
            </a:r>
          </a:p>
          <a:p>
            <a:pPr lvl="1"/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>
                <a:sym typeface="Wingdings" panose="05000000000000000000" pitchFamily="2" charset="2"/>
              </a:rPr>
              <a:t> should be reduced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9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Units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575" y="1858169"/>
            <a:ext cx="60388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</a:p>
          <a:p>
            <a:pPr lvl="1"/>
            <a:r>
              <a:rPr lang="en-US" dirty="0" smtClean="0"/>
              <a:t>RISC</a:t>
            </a:r>
          </a:p>
          <a:p>
            <a:pPr lvl="1"/>
            <a:r>
              <a:rPr lang="en-US" dirty="0" smtClean="0"/>
              <a:t>CISC</a:t>
            </a:r>
          </a:p>
          <a:p>
            <a:pPr lvl="1"/>
            <a:r>
              <a:rPr lang="en-US" dirty="0" smtClean="0"/>
              <a:t>Pipelining</a:t>
            </a:r>
          </a:p>
          <a:p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Optimizer</a:t>
            </a:r>
          </a:p>
          <a:p>
            <a:r>
              <a:rPr lang="en-US" dirty="0" smtClean="0"/>
              <a:t>Performance measurement</a:t>
            </a:r>
          </a:p>
          <a:p>
            <a:pPr lvl="1"/>
            <a:r>
              <a:rPr lang="en-US" dirty="0" smtClean="0"/>
              <a:t>Exe time - 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05" y="1825624"/>
            <a:ext cx="8937222" cy="1165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9394"/>
            <a:ext cx="5003036" cy="156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10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Instructions and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</a:p>
          <a:p>
            <a:pPr lvl="1"/>
            <a:r>
              <a:rPr lang="en-US" dirty="0" smtClean="0"/>
              <a:t>Instruction set</a:t>
            </a:r>
          </a:p>
          <a:p>
            <a:pPr lvl="1"/>
            <a:r>
              <a:rPr lang="en-US" dirty="0" smtClean="0"/>
              <a:t>Addressing modes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70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Number, Arithmetic operations and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representation</a:t>
            </a:r>
          </a:p>
          <a:p>
            <a:pPr lvl="1"/>
            <a:r>
              <a:rPr lang="en-US" dirty="0" smtClean="0"/>
              <a:t>N bit vector</a:t>
            </a:r>
          </a:p>
          <a:p>
            <a:pPr lvl="1"/>
            <a:r>
              <a:rPr lang="en-US" dirty="0" smtClean="0"/>
              <a:t>Sign and magnitude</a:t>
            </a:r>
          </a:p>
          <a:p>
            <a:pPr lvl="1"/>
            <a:r>
              <a:rPr lang="en-US" dirty="0" smtClean="0"/>
              <a:t>1’s complement</a:t>
            </a:r>
          </a:p>
          <a:p>
            <a:pPr lvl="1"/>
            <a:r>
              <a:rPr lang="en-US" dirty="0" smtClean="0"/>
              <a:t>2’s complement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930" y="1917774"/>
            <a:ext cx="3005137" cy="707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398" y="2624864"/>
            <a:ext cx="5712322" cy="6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16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of positive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and subtraction of signed numbers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+5 + +3</a:t>
            </a:r>
          </a:p>
          <a:p>
            <a:pPr lvl="1"/>
            <a:r>
              <a:rPr lang="en-US" dirty="0" smtClean="0"/>
              <a:t>+5 - +3 </a:t>
            </a:r>
            <a:r>
              <a:rPr lang="en-US" dirty="0" smtClean="0">
                <a:sym typeface="Wingdings" panose="05000000000000000000" pitchFamily="2" charset="2"/>
              </a:rPr>
              <a:t> +5-3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+2 + -4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-7 - -5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97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in integer arithmetic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47" y="1850379"/>
            <a:ext cx="11588855" cy="164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70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locations and </a:t>
            </a:r>
            <a:r>
              <a:rPr lang="en-US" dirty="0"/>
              <a:t>a</a:t>
            </a:r>
            <a:r>
              <a:rPr lang="en-US" dirty="0" smtClean="0"/>
              <a:t>ddresses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cells</a:t>
            </a:r>
          </a:p>
          <a:p>
            <a:r>
              <a:rPr lang="en-US" dirty="0" smtClean="0"/>
              <a:t>Word</a:t>
            </a:r>
          </a:p>
          <a:p>
            <a:r>
              <a:rPr lang="en-US" dirty="0" smtClean="0"/>
              <a:t>Word length</a:t>
            </a:r>
          </a:p>
          <a:p>
            <a:r>
              <a:rPr lang="en-US" dirty="0" smtClean="0"/>
              <a:t>Byte</a:t>
            </a:r>
          </a:p>
          <a:p>
            <a:r>
              <a:rPr lang="en-US" dirty="0" smtClean="0"/>
              <a:t>Addresses</a:t>
            </a:r>
          </a:p>
          <a:p>
            <a:r>
              <a:rPr lang="en-US" dirty="0" smtClean="0"/>
              <a:t>Address space</a:t>
            </a:r>
          </a:p>
          <a:p>
            <a:pPr lvl="1"/>
            <a:r>
              <a:rPr lang="en-US" dirty="0" smtClean="0"/>
              <a:t>Locations </a:t>
            </a:r>
          </a:p>
          <a:p>
            <a:pPr lvl="1"/>
            <a:r>
              <a:rPr lang="en-US" dirty="0" smtClean="0"/>
              <a:t>Byte addressable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04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addressability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35686"/>
            <a:ext cx="5472807" cy="5301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737" y="80682"/>
            <a:ext cx="4882898" cy="677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54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endian and little endian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endian</a:t>
            </a:r>
          </a:p>
          <a:p>
            <a:pPr lvl="1"/>
            <a:r>
              <a:rPr lang="en-US" dirty="0" smtClean="0"/>
              <a:t>Lower byte address in MSB</a:t>
            </a:r>
          </a:p>
          <a:p>
            <a:r>
              <a:rPr lang="en-US" dirty="0" smtClean="0"/>
              <a:t>Little endian</a:t>
            </a:r>
          </a:p>
          <a:p>
            <a:pPr lvl="1"/>
            <a:r>
              <a:rPr lang="en-US" dirty="0" smtClean="0"/>
              <a:t>Lower byte addresses for LSB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78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76" y="149972"/>
            <a:ext cx="8446826" cy="63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9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Aligned addresses</a:t>
            </a:r>
          </a:p>
          <a:p>
            <a:pPr lvl="1"/>
            <a:r>
              <a:rPr lang="en-US" dirty="0" smtClean="0"/>
              <a:t>0,4,8 </a:t>
            </a:r>
            <a:r>
              <a:rPr lang="en-US" dirty="0" smtClean="0">
                <a:sym typeface="Wingdings" panose="05000000000000000000" pitchFamily="2" charset="2"/>
              </a:rPr>
              <a:t> 32 bit word length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0,2,4 16 bit word length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0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Units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138"/>
            <a:ext cx="10515600" cy="4351338"/>
          </a:xfrm>
        </p:spPr>
        <p:txBody>
          <a:bodyPr>
            <a:noAutofit/>
          </a:bodyPr>
          <a:lstStyle/>
          <a:p>
            <a:r>
              <a:rPr lang="en-US" sz="4000" dirty="0" smtClean="0"/>
              <a:t>Instructions or machine instructions</a:t>
            </a:r>
          </a:p>
          <a:p>
            <a:pPr lvl="1"/>
            <a:r>
              <a:rPr lang="en-US" sz="3600" dirty="0" smtClean="0"/>
              <a:t>Information transfer</a:t>
            </a:r>
          </a:p>
          <a:p>
            <a:pPr lvl="1"/>
            <a:r>
              <a:rPr lang="en-US" sz="3600" dirty="0" smtClean="0"/>
              <a:t>Operations</a:t>
            </a:r>
          </a:p>
          <a:p>
            <a:pPr lvl="1"/>
            <a:r>
              <a:rPr lang="en-US" sz="3600" dirty="0" smtClean="0"/>
              <a:t>Program</a:t>
            </a:r>
          </a:p>
          <a:p>
            <a:pPr lvl="1"/>
            <a:r>
              <a:rPr lang="en-US" sz="3600" dirty="0" smtClean="0"/>
              <a:t>Compilation</a:t>
            </a:r>
          </a:p>
          <a:p>
            <a:pPr lvl="1"/>
            <a:r>
              <a:rPr lang="en-US" sz="3600" dirty="0" smtClean="0"/>
              <a:t>ASCII</a:t>
            </a:r>
          </a:p>
          <a:p>
            <a:pPr lvl="1"/>
            <a:r>
              <a:rPr lang="en-US" sz="3600" dirty="0" smtClean="0"/>
              <a:t>Input</a:t>
            </a:r>
          </a:p>
          <a:p>
            <a:pPr lvl="2"/>
            <a:r>
              <a:rPr lang="en-US" sz="3200" dirty="0" smtClean="0"/>
              <a:t>Key press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5245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numbers, characters and character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Successive memory locations</a:t>
            </a:r>
          </a:p>
          <a:p>
            <a:r>
              <a:rPr lang="en-US" dirty="0" smtClean="0"/>
              <a:t>Number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84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</a:p>
          <a:p>
            <a:r>
              <a:rPr lang="en-US" dirty="0" smtClean="0"/>
              <a:t>Instructions</a:t>
            </a:r>
          </a:p>
          <a:p>
            <a:r>
              <a:rPr lang="en-US" dirty="0" smtClean="0"/>
              <a:t>Data operands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Load/read/fetch</a:t>
            </a:r>
          </a:p>
          <a:p>
            <a:pPr lvl="1"/>
            <a:r>
              <a:rPr lang="en-US" dirty="0" smtClean="0"/>
              <a:t>Store/write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81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RTN- Register transfer 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R1</a:t>
            </a:r>
            <a:r>
              <a:rPr lang="en-US" dirty="0" smtClean="0">
                <a:sym typeface="Wingdings" panose="05000000000000000000" pitchFamily="2" charset="2"/>
              </a:rPr>
              <a:t> [</a:t>
            </a:r>
            <a:r>
              <a:rPr lang="en-US" dirty="0" err="1" smtClean="0">
                <a:sym typeface="Wingdings" panose="05000000000000000000" pitchFamily="2" charset="2"/>
              </a:rPr>
              <a:t>Loc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R3[R1]+[R2]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685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Loc,R1</a:t>
            </a:r>
          </a:p>
          <a:p>
            <a:r>
              <a:rPr lang="en-US" dirty="0" smtClean="0"/>
              <a:t>Add R1,R2,R3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236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instruction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level language instruction</a:t>
            </a:r>
          </a:p>
          <a:p>
            <a:pPr lvl="1"/>
            <a:r>
              <a:rPr lang="en-US" dirty="0" smtClean="0"/>
              <a:t>C=</a:t>
            </a:r>
            <a:r>
              <a:rPr lang="en-US" dirty="0" err="1" smtClean="0"/>
              <a:t>a+b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>
                <a:sym typeface="Wingdings" panose="05000000000000000000" pitchFamily="2" charset="2"/>
              </a:rPr>
              <a:t>[A]+[B]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Three address instruction for addition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 </a:t>
            </a:r>
            <a:r>
              <a:rPr lang="en-US" dirty="0" err="1" smtClean="0">
                <a:sym typeface="Wingdings" panose="05000000000000000000" pitchFamily="2" charset="2"/>
              </a:rPr>
              <a:t>a,b,c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Operation src1,src2,dest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32 bit instruction word length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Two address instruction address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Operation </a:t>
            </a:r>
            <a:r>
              <a:rPr lang="en-US" dirty="0" err="1" smtClean="0">
                <a:sym typeface="Wingdings" panose="05000000000000000000" pitchFamily="2" charset="2"/>
              </a:rPr>
              <a:t>src,dest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Add A,B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B[A]+[B]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876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B,C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>
                <a:sym typeface="Wingdings" panose="05000000000000000000" pitchFamily="2" charset="2"/>
              </a:rPr>
              <a:t>[B]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C=</a:t>
            </a:r>
            <a:r>
              <a:rPr lang="en-US" dirty="0" err="1" smtClean="0">
                <a:sym typeface="Wingdings" panose="05000000000000000000" pitchFamily="2" charset="2"/>
              </a:rPr>
              <a:t>a+b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Move B,C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 </a:t>
            </a:r>
            <a:r>
              <a:rPr lang="en-US" dirty="0" err="1" smtClean="0">
                <a:sym typeface="Wingdings" panose="05000000000000000000" pitchFamily="2" charset="2"/>
              </a:rPr>
              <a:t>A,c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One address instruction for addition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 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Load B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 C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Store D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542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Load </a:t>
            </a:r>
            <a:r>
              <a:rPr lang="en-IN" dirty="0" err="1" smtClean="0"/>
              <a:t>A,Ri</a:t>
            </a:r>
            <a:endParaRPr lang="en-IN" dirty="0" smtClean="0"/>
          </a:p>
          <a:p>
            <a:r>
              <a:rPr lang="en-IN" dirty="0" smtClean="0"/>
              <a:t>Store </a:t>
            </a:r>
            <a:r>
              <a:rPr lang="en-IN" dirty="0" err="1" smtClean="0"/>
              <a:t>Ri,A</a:t>
            </a:r>
            <a:endParaRPr lang="en-IN" dirty="0" smtClean="0"/>
          </a:p>
          <a:p>
            <a:r>
              <a:rPr lang="en-IN" dirty="0" smtClean="0"/>
              <a:t>Add </a:t>
            </a:r>
            <a:r>
              <a:rPr lang="en-IN" dirty="0" err="1" smtClean="0"/>
              <a:t>A,Ri</a:t>
            </a:r>
            <a:endParaRPr lang="en-IN" dirty="0" smtClean="0"/>
          </a:p>
          <a:p>
            <a:r>
              <a:rPr lang="en-IN" dirty="0" smtClean="0"/>
              <a:t>------------</a:t>
            </a:r>
          </a:p>
          <a:p>
            <a:r>
              <a:rPr lang="en-IN" dirty="0" smtClean="0"/>
              <a:t>Add </a:t>
            </a:r>
            <a:r>
              <a:rPr lang="en-IN" dirty="0" err="1" smtClean="0"/>
              <a:t>Ri,Rj</a:t>
            </a:r>
            <a:endParaRPr lang="en-IN" dirty="0" smtClean="0"/>
          </a:p>
          <a:p>
            <a:r>
              <a:rPr lang="en-IN" dirty="0" smtClean="0"/>
              <a:t>Add </a:t>
            </a:r>
            <a:r>
              <a:rPr lang="en-IN" dirty="0" err="1" smtClean="0"/>
              <a:t>Ri,Rj,Rk</a:t>
            </a:r>
            <a:endParaRPr lang="en-IN" dirty="0" smtClean="0"/>
          </a:p>
          <a:p>
            <a:r>
              <a:rPr lang="en-IN" dirty="0" smtClean="0"/>
              <a:t>Move </a:t>
            </a:r>
            <a:r>
              <a:rPr lang="en-IN" dirty="0" err="1" smtClean="0"/>
              <a:t>src,dest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755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C=</a:t>
            </a:r>
            <a:r>
              <a:rPr lang="en-IN" dirty="0" err="1" smtClean="0"/>
              <a:t>a+b</a:t>
            </a:r>
            <a:endParaRPr lang="en-IN" dirty="0" smtClean="0"/>
          </a:p>
          <a:p>
            <a:pPr lvl="1"/>
            <a:r>
              <a:rPr lang="en-IN" dirty="0" smtClean="0"/>
              <a:t>Move </a:t>
            </a:r>
            <a:r>
              <a:rPr lang="en-IN" dirty="0" err="1" smtClean="0"/>
              <a:t>A,Ri</a:t>
            </a:r>
            <a:endParaRPr lang="en-IN" dirty="0" smtClean="0"/>
          </a:p>
          <a:p>
            <a:pPr lvl="1"/>
            <a:r>
              <a:rPr lang="en-IN" dirty="0" smtClean="0"/>
              <a:t>Move </a:t>
            </a:r>
            <a:r>
              <a:rPr lang="en-IN" dirty="0" err="1" smtClean="0"/>
              <a:t>B,Rj</a:t>
            </a:r>
            <a:endParaRPr lang="en-IN" dirty="0" smtClean="0"/>
          </a:p>
          <a:p>
            <a:pPr lvl="1"/>
            <a:r>
              <a:rPr lang="en-IN" dirty="0" smtClean="0"/>
              <a:t>Add </a:t>
            </a:r>
            <a:r>
              <a:rPr lang="en-IN" dirty="0" err="1" smtClean="0"/>
              <a:t>Ri,Rj</a:t>
            </a:r>
            <a:endParaRPr lang="en-IN" dirty="0" smtClean="0"/>
          </a:p>
          <a:p>
            <a:pPr lvl="1"/>
            <a:r>
              <a:rPr lang="en-IN" dirty="0" smtClean="0"/>
              <a:t>Move </a:t>
            </a:r>
            <a:r>
              <a:rPr lang="en-IN" dirty="0" err="1" smtClean="0"/>
              <a:t>Rj,C</a:t>
            </a:r>
            <a:endParaRPr lang="en-IN" dirty="0" smtClean="0"/>
          </a:p>
          <a:p>
            <a:r>
              <a:rPr lang="en-IN" dirty="0" smtClean="0"/>
              <a:t>C=</a:t>
            </a:r>
            <a:r>
              <a:rPr lang="en-IN" dirty="0" err="1" smtClean="0"/>
              <a:t>a+b</a:t>
            </a:r>
            <a:endParaRPr lang="en-IN" dirty="0" smtClean="0"/>
          </a:p>
          <a:p>
            <a:pPr lvl="1"/>
            <a:r>
              <a:rPr lang="en-IN" dirty="0" smtClean="0"/>
              <a:t>Move </a:t>
            </a:r>
            <a:r>
              <a:rPr lang="en-IN" dirty="0" err="1" smtClean="0"/>
              <a:t>a,ri</a:t>
            </a:r>
            <a:endParaRPr lang="en-IN" dirty="0" smtClean="0"/>
          </a:p>
          <a:p>
            <a:pPr lvl="1"/>
            <a:r>
              <a:rPr lang="en-IN" dirty="0" smtClean="0"/>
              <a:t>Add </a:t>
            </a:r>
            <a:r>
              <a:rPr lang="en-IN" dirty="0" err="1" smtClean="0"/>
              <a:t>B,Rj</a:t>
            </a:r>
            <a:endParaRPr lang="en-IN" dirty="0" smtClean="0"/>
          </a:p>
          <a:p>
            <a:pPr lvl="1"/>
            <a:r>
              <a:rPr lang="en-IN" dirty="0" smtClean="0"/>
              <a:t>Move </a:t>
            </a:r>
            <a:r>
              <a:rPr lang="en-IN" dirty="0" err="1" smtClean="0"/>
              <a:t>Ri,c</a:t>
            </a:r>
            <a:endParaRPr lang="en-IN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764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Instruction execution and straight line sequencing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632" y="1027905"/>
            <a:ext cx="5915891" cy="565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06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Branching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269" y="-151170"/>
            <a:ext cx="3082444" cy="698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9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941"/>
            <a:ext cx="10515600" cy="1325563"/>
          </a:xfrm>
        </p:spPr>
        <p:txBody>
          <a:bodyPr/>
          <a:lstStyle/>
          <a:p>
            <a:r>
              <a:rPr lang="en-US" dirty="0" smtClean="0"/>
              <a:t>Memory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531"/>
            <a:ext cx="10515600" cy="4351338"/>
          </a:xfrm>
        </p:spPr>
        <p:txBody>
          <a:bodyPr>
            <a:noAutofit/>
          </a:bodyPr>
          <a:lstStyle/>
          <a:p>
            <a:r>
              <a:rPr lang="en-US" sz="3600" dirty="0" smtClean="0"/>
              <a:t>2 types</a:t>
            </a:r>
          </a:p>
          <a:p>
            <a:pPr lvl="1"/>
            <a:r>
              <a:rPr lang="en-US" sz="3200" dirty="0" smtClean="0"/>
              <a:t>Primary</a:t>
            </a:r>
          </a:p>
          <a:p>
            <a:pPr lvl="2"/>
            <a:r>
              <a:rPr lang="en-US" sz="2800" dirty="0" smtClean="0"/>
              <a:t>RAM</a:t>
            </a:r>
          </a:p>
          <a:p>
            <a:pPr lvl="2"/>
            <a:r>
              <a:rPr lang="en-US" sz="2800" dirty="0" smtClean="0"/>
              <a:t>Cache</a:t>
            </a:r>
          </a:p>
          <a:p>
            <a:pPr lvl="1"/>
            <a:r>
              <a:rPr lang="en-US" sz="3200" dirty="0" smtClean="0"/>
              <a:t>Secondary</a:t>
            </a:r>
          </a:p>
          <a:p>
            <a:r>
              <a:rPr lang="en-US" sz="3600" dirty="0" smtClean="0"/>
              <a:t>Memory cells</a:t>
            </a:r>
          </a:p>
          <a:p>
            <a:pPr lvl="1"/>
            <a:r>
              <a:rPr lang="en-US" sz="3200" dirty="0" smtClean="0"/>
              <a:t>Bits</a:t>
            </a:r>
          </a:p>
          <a:p>
            <a:pPr lvl="1"/>
            <a:r>
              <a:rPr lang="en-US" sz="3200" dirty="0" smtClean="0"/>
              <a:t>Words</a:t>
            </a:r>
          </a:p>
          <a:p>
            <a:pPr lvl="1"/>
            <a:r>
              <a:rPr lang="en-US" sz="3200" dirty="0" smtClean="0"/>
              <a:t>Address or locations</a:t>
            </a:r>
          </a:p>
          <a:p>
            <a:pPr lvl="1"/>
            <a:r>
              <a:rPr lang="en-US" sz="3200" dirty="0" smtClean="0"/>
              <a:t>Word length</a:t>
            </a:r>
          </a:p>
          <a:p>
            <a:pPr lvl="1"/>
            <a:r>
              <a:rPr lang="en-US" sz="3200" dirty="0" smtClean="0"/>
              <a:t>Memory access time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856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933" y="909"/>
            <a:ext cx="3584421" cy="678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28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 codes (flags)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</a:t>
            </a:r>
          </a:p>
          <a:p>
            <a:r>
              <a:rPr lang="en-IN" dirty="0" smtClean="0"/>
              <a:t>Z</a:t>
            </a:r>
          </a:p>
          <a:p>
            <a:r>
              <a:rPr lang="en-IN" dirty="0" smtClean="0"/>
              <a:t>V</a:t>
            </a:r>
          </a:p>
          <a:p>
            <a:r>
              <a:rPr lang="en-I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3850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memory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operand addresses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65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95" y="250031"/>
            <a:ext cx="10515600" cy="1325563"/>
          </a:xfrm>
        </p:spPr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803" y="1438349"/>
            <a:ext cx="10515600" cy="4351338"/>
          </a:xfrm>
        </p:spPr>
        <p:txBody>
          <a:bodyPr/>
          <a:lstStyle/>
          <a:p>
            <a:r>
              <a:rPr lang="en-US" dirty="0" smtClean="0"/>
              <a:t>Different ways to access operands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995" y="96818"/>
            <a:ext cx="5807732" cy="65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30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variables and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mode</a:t>
            </a:r>
          </a:p>
          <a:p>
            <a:r>
              <a:rPr lang="en-US" dirty="0" smtClean="0"/>
              <a:t>Absolute mode</a:t>
            </a:r>
          </a:p>
          <a:p>
            <a:pPr lvl="1"/>
            <a:r>
              <a:rPr lang="en-US" dirty="0" smtClean="0"/>
              <a:t>Move loc,R2</a:t>
            </a:r>
          </a:p>
          <a:p>
            <a:pPr lvl="1"/>
            <a:r>
              <a:rPr lang="en-US" dirty="0" smtClean="0"/>
              <a:t>Integer A,B;</a:t>
            </a:r>
          </a:p>
          <a:p>
            <a:r>
              <a:rPr lang="en-US" dirty="0" smtClean="0"/>
              <a:t>Immediate mode</a:t>
            </a:r>
          </a:p>
          <a:p>
            <a:pPr lvl="1"/>
            <a:r>
              <a:rPr lang="en-US" dirty="0" smtClean="0"/>
              <a:t>Move #200,R0</a:t>
            </a:r>
          </a:p>
          <a:p>
            <a:pPr lvl="1"/>
            <a:r>
              <a:rPr lang="en-US" dirty="0" smtClean="0"/>
              <a:t>A=B+6</a:t>
            </a:r>
          </a:p>
          <a:p>
            <a:pPr lvl="2"/>
            <a:r>
              <a:rPr lang="en-US" dirty="0" smtClean="0"/>
              <a:t>Move B,R1</a:t>
            </a:r>
          </a:p>
          <a:p>
            <a:pPr lvl="2"/>
            <a:r>
              <a:rPr lang="en-US" dirty="0" smtClean="0"/>
              <a:t>Add #6,R1</a:t>
            </a:r>
          </a:p>
          <a:p>
            <a:pPr lvl="2"/>
            <a:r>
              <a:rPr lang="en-US" dirty="0" smtClean="0"/>
              <a:t>Move R1,A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65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</a:t>
            </a:r>
          </a:p>
          <a:p>
            <a:r>
              <a:rPr lang="en-US" dirty="0" smtClean="0"/>
              <a:t>Indirect mode</a:t>
            </a:r>
          </a:p>
          <a:p>
            <a:r>
              <a:rPr lang="en-US" dirty="0" smtClean="0"/>
              <a:t>pointer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73" y="1428581"/>
            <a:ext cx="8019135" cy="4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58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59" y="760992"/>
            <a:ext cx="8527338" cy="47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77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mode</a:t>
            </a:r>
          </a:p>
          <a:p>
            <a:r>
              <a:rPr lang="en-US" dirty="0" smtClean="0"/>
              <a:t>X(</a:t>
            </a:r>
            <a:r>
              <a:rPr lang="en-US" dirty="0" err="1" smtClean="0"/>
              <a:t>Ri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EA=X+[</a:t>
            </a:r>
            <a:r>
              <a:rPr lang="en-US" dirty="0" err="1" smtClean="0"/>
              <a:t>Ri</a:t>
            </a:r>
            <a:r>
              <a:rPr lang="en-US" dirty="0" smtClean="0"/>
              <a:t>]</a:t>
            </a:r>
          </a:p>
          <a:p>
            <a:r>
              <a:rPr lang="en-US" dirty="0" smtClean="0"/>
              <a:t>Offset or displacement</a:t>
            </a:r>
          </a:p>
          <a:p>
            <a:r>
              <a:rPr lang="en-US" dirty="0" smtClean="0"/>
              <a:t>X(</a:t>
            </a:r>
            <a:r>
              <a:rPr lang="en-US" dirty="0" err="1" smtClean="0"/>
              <a:t>Ri,Rj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Ri,Rj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328" y="174027"/>
            <a:ext cx="5354261" cy="651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75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57" y="0"/>
            <a:ext cx="5424587" cy="677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89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566" y="0"/>
            <a:ext cx="5085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5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38" y="1406077"/>
            <a:ext cx="10601661" cy="5274422"/>
          </a:xfrm>
        </p:spPr>
        <p:txBody>
          <a:bodyPr>
            <a:normAutofit/>
          </a:bodyPr>
          <a:lstStyle/>
          <a:p>
            <a:r>
              <a:rPr lang="en-US" dirty="0" smtClean="0"/>
              <a:t>ALU</a:t>
            </a:r>
          </a:p>
          <a:p>
            <a:pPr lvl="1"/>
            <a:r>
              <a:rPr lang="en-US" dirty="0" smtClean="0"/>
              <a:t>Add 2 numbers</a:t>
            </a:r>
          </a:p>
          <a:p>
            <a:pPr lvl="1"/>
            <a:r>
              <a:rPr lang="en-US" dirty="0" smtClean="0"/>
              <a:t>Registers</a:t>
            </a:r>
          </a:p>
          <a:p>
            <a:r>
              <a:rPr lang="en-US" dirty="0" smtClean="0"/>
              <a:t>Output unit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Printer</a:t>
            </a:r>
          </a:p>
          <a:p>
            <a:r>
              <a:rPr lang="en-US" dirty="0" smtClean="0"/>
              <a:t>Control unit</a:t>
            </a:r>
          </a:p>
          <a:p>
            <a:pPr lvl="1"/>
            <a:r>
              <a:rPr lang="en-US" dirty="0" smtClean="0"/>
              <a:t>I/O programs</a:t>
            </a:r>
          </a:p>
          <a:p>
            <a:pPr lvl="1"/>
            <a:r>
              <a:rPr lang="en-US" dirty="0" smtClean="0"/>
              <a:t>Timing signals</a:t>
            </a:r>
          </a:p>
          <a:p>
            <a:pPr lvl="1"/>
            <a:r>
              <a:rPr lang="en-US" dirty="0" smtClean="0"/>
              <a:t>Control lines</a:t>
            </a:r>
          </a:p>
          <a:p>
            <a:r>
              <a:rPr lang="en-US" dirty="0" smtClean="0"/>
              <a:t>Operations of computer</a:t>
            </a:r>
          </a:p>
          <a:p>
            <a:pPr lvl="1"/>
            <a:r>
              <a:rPr lang="en-US" dirty="0" smtClean="0"/>
              <a:t>I/P, Memory, CPU, CU, O/P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27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X(PC)</a:t>
            </a:r>
          </a:p>
          <a:p>
            <a:r>
              <a:rPr lang="en-US" dirty="0" smtClean="0"/>
              <a:t>Branch &gt; 0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26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increment mode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Ri</a:t>
            </a:r>
            <a:r>
              <a:rPr lang="en-US" dirty="0" smtClean="0"/>
              <a:t>)+</a:t>
            </a:r>
          </a:p>
          <a:p>
            <a:r>
              <a:rPr lang="en-US" dirty="0" smtClean="0"/>
              <a:t>Auto decrement mode</a:t>
            </a:r>
          </a:p>
          <a:p>
            <a:pPr lvl="1"/>
            <a:r>
              <a:rPr lang="en-US" dirty="0" smtClean="0"/>
              <a:t>-(</a:t>
            </a:r>
            <a:r>
              <a:rPr lang="en-US" dirty="0" err="1" smtClean="0"/>
              <a:t>Ri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57" y="1690688"/>
            <a:ext cx="7718150" cy="39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9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492"/>
            <a:ext cx="10449376" cy="62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0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 LOCA,R0</a:t>
            </a:r>
          </a:p>
          <a:p>
            <a:pPr lvl="1"/>
            <a:r>
              <a:rPr lang="en-US" dirty="0" smtClean="0"/>
              <a:t>Load LOCA,R1</a:t>
            </a:r>
          </a:p>
          <a:p>
            <a:pPr lvl="1"/>
            <a:r>
              <a:rPr lang="en-US" dirty="0" smtClean="0"/>
              <a:t>ADD R1,R0</a:t>
            </a:r>
          </a:p>
          <a:p>
            <a:r>
              <a:rPr lang="en-US" dirty="0" smtClean="0"/>
              <a:t>ISR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Interrupt service routine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69" y="878952"/>
            <a:ext cx="72580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2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8513306" cy="556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3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80920"/>
            <a:ext cx="8122920" cy="609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5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567</Words>
  <Application>Microsoft Office PowerPoint</Application>
  <PresentationFormat>Widescreen</PresentationFormat>
  <Paragraphs>223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Times New Roman</vt:lpstr>
      <vt:lpstr>Wingdings</vt:lpstr>
      <vt:lpstr>Office Theme</vt:lpstr>
      <vt:lpstr>Computer Organization </vt:lpstr>
      <vt:lpstr>Functional Units</vt:lpstr>
      <vt:lpstr>Functional Units</vt:lpstr>
      <vt:lpstr>Memory unit</vt:lpstr>
      <vt:lpstr>Functional units</vt:lpstr>
      <vt:lpstr>PowerPoint Presentation</vt:lpstr>
      <vt:lpstr>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 structures </vt:lpstr>
      <vt:lpstr>PowerPoint Presentation</vt:lpstr>
      <vt:lpstr>Performance</vt:lpstr>
      <vt:lpstr>Continued</vt:lpstr>
      <vt:lpstr>Pipelining and superscalar operations</vt:lpstr>
      <vt:lpstr>Continued </vt:lpstr>
      <vt:lpstr>Machine Instructions and Programs</vt:lpstr>
      <vt:lpstr>Number, Arithmetic operations and characters</vt:lpstr>
      <vt:lpstr>Addition of positive numbers</vt:lpstr>
      <vt:lpstr>Overflow in integer arithmetic</vt:lpstr>
      <vt:lpstr>Memory locations and addresses </vt:lpstr>
      <vt:lpstr>Byte addressability</vt:lpstr>
      <vt:lpstr>Big endian and little endian assignments</vt:lpstr>
      <vt:lpstr>PowerPoint Presentation</vt:lpstr>
      <vt:lpstr>Word alignment</vt:lpstr>
      <vt:lpstr>Accessing numbers, characters and character strings</vt:lpstr>
      <vt:lpstr>Memory operations</vt:lpstr>
      <vt:lpstr>RTN- Register transfer notations</vt:lpstr>
      <vt:lpstr>Assembly language notation</vt:lpstr>
      <vt:lpstr>Basic instruction types</vt:lpstr>
      <vt:lpstr>Continued</vt:lpstr>
      <vt:lpstr>Continued</vt:lpstr>
      <vt:lpstr>Continued</vt:lpstr>
      <vt:lpstr>Instruction execution and straight line sequencing</vt:lpstr>
      <vt:lpstr>Branching</vt:lpstr>
      <vt:lpstr>PowerPoint Presentation</vt:lpstr>
      <vt:lpstr>Condition codes (flags)</vt:lpstr>
      <vt:lpstr>Generating memory addresses</vt:lpstr>
      <vt:lpstr>Addressing modes</vt:lpstr>
      <vt:lpstr>Implementation of variables and constants</vt:lpstr>
      <vt:lpstr>Instruction and pointers</vt:lpstr>
      <vt:lpstr>PowerPoint Presentation</vt:lpstr>
      <vt:lpstr>Indexing and arrays</vt:lpstr>
      <vt:lpstr>PowerPoint Presentation</vt:lpstr>
      <vt:lpstr>PowerPoint Presentation</vt:lpstr>
      <vt:lpstr>Relative addressing</vt:lpstr>
      <vt:lpstr>Additional modes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</dc:title>
  <dc:creator>Admin</dc:creator>
  <cp:lastModifiedBy>Admin</cp:lastModifiedBy>
  <cp:revision>84</cp:revision>
  <dcterms:created xsi:type="dcterms:W3CDTF">2024-01-16T04:27:02Z</dcterms:created>
  <dcterms:modified xsi:type="dcterms:W3CDTF">2024-01-31T05:20:59Z</dcterms:modified>
</cp:coreProperties>
</file>