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2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96150" y="9447234"/>
            <a:ext cx="16643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89166" y="9447234"/>
            <a:ext cx="2533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18674"/>
            <a:ext cx="807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150" y="9618674"/>
            <a:ext cx="16624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Computer 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6006" y="9618674"/>
            <a:ext cx="1149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3750" y="1194561"/>
            <a:ext cx="44329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MODULE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2: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INPUT/OUTPUT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ORGANIZATION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04" y="1725294"/>
            <a:ext cx="5146675" cy="110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ACCESSING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I/O-DEVICES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single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bus-structure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7.1).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unique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consists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carry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5" dirty="0">
                <a:latin typeface="Times New Roman"/>
                <a:cs typeface="Times New Roman"/>
              </a:rPr>
              <a:t> control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address-lines,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intended-device</a:t>
            </a:r>
            <a:r>
              <a:rPr sz="1000" dirty="0">
                <a:latin typeface="Times New Roman"/>
                <a:cs typeface="Times New Roman"/>
              </a:rPr>
              <a:t> responds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either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10" dirty="0">
                <a:latin typeface="Times New Roman"/>
                <a:cs typeface="Times New Roman"/>
              </a:rPr>
              <a:t> or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write-operation.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requested-data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transferred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data-lines.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933" y="5402579"/>
            <a:ext cx="201168" cy="14020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85008" y="6921118"/>
            <a:ext cx="366395" cy="295910"/>
            <a:chOff x="2485008" y="6921118"/>
            <a:chExt cx="366395" cy="2959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5008" y="6921118"/>
              <a:ext cx="201168" cy="1402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9981" y="7076566"/>
              <a:ext cx="201168" cy="1402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4804" y="4463033"/>
            <a:ext cx="6009005" cy="2767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ts val="119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2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ways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I/O-devices: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Memory-mapped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I/O-mapped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ts val="1190"/>
              </a:lnSpc>
              <a:buFont typeface="Verdana"/>
              <a:buAutoNum type="arabicParenR"/>
              <a:tabLst>
                <a:tab pos="213995" algn="l"/>
              </a:tabLst>
            </a:pPr>
            <a:r>
              <a:rPr sz="1000" b="1" dirty="0">
                <a:latin typeface="Times New Roman"/>
                <a:cs typeface="Times New Roman"/>
              </a:rPr>
              <a:t>Memory-Mapped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I/O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</a:t>
            </a:r>
            <a:r>
              <a:rPr sz="1000" spc="5" dirty="0">
                <a:latin typeface="Times New Roman"/>
                <a:cs typeface="Times New Roman"/>
              </a:rPr>
              <a:t> share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75"/>
              </a:lnSpc>
              <a:spcBef>
                <a:spcPts val="25"/>
              </a:spcBef>
              <a:buFont typeface="Wingdings"/>
              <a:buChar char=""/>
              <a:tabLst>
                <a:tab pos="613410" algn="l"/>
              </a:tabLst>
            </a:pP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instruction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(like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Load)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exchange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75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example,</a:t>
            </a:r>
            <a:endParaRPr sz="1000">
              <a:latin typeface="Times New Roman"/>
              <a:cs typeface="Times New Roman"/>
            </a:endParaRPr>
          </a:p>
          <a:p>
            <a:pPr marL="617855" algn="ctr">
              <a:lnSpc>
                <a:spcPct val="100000"/>
              </a:lnSpc>
              <a:spcBef>
                <a:spcPts val="20"/>
              </a:spcBef>
            </a:pPr>
            <a:r>
              <a:rPr sz="1000" i="1" spc="5" dirty="0">
                <a:latin typeface="Times New Roman"/>
                <a:cs typeface="Times New Roman"/>
              </a:rPr>
              <a:t>Move</a:t>
            </a:r>
            <a:r>
              <a:rPr sz="1000" i="1" spc="-5" dirty="0">
                <a:latin typeface="Times New Roman"/>
                <a:cs typeface="Times New Roman"/>
              </a:rPr>
              <a:t> DATAIN,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R0;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contents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register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R0.</a:t>
            </a:r>
            <a:endParaRPr sz="1000">
              <a:latin typeface="Times New Roman"/>
              <a:cs typeface="Times New Roman"/>
            </a:endParaRPr>
          </a:p>
          <a:p>
            <a:pPr marL="669290" algn="ctr">
              <a:lnSpc>
                <a:spcPct val="100000"/>
              </a:lnSpc>
              <a:spcBef>
                <a:spcPts val="25"/>
              </a:spcBef>
              <a:tabLst>
                <a:tab pos="1630045" algn="l"/>
              </a:tabLst>
            </a:pPr>
            <a:r>
              <a:rPr sz="1000" spc="-5" dirty="0">
                <a:latin typeface="Times New Roman"/>
                <a:cs typeface="Times New Roman"/>
              </a:rPr>
              <a:t>Here,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DATAIN	address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input-buffer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keyboard.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ct val="100000"/>
              </a:lnSpc>
              <a:spcBef>
                <a:spcPts val="25"/>
              </a:spcBef>
              <a:buFont typeface="Verdana"/>
              <a:buAutoNum type="arabicParenR" startAt="2"/>
              <a:tabLst>
                <a:tab pos="213995" algn="l"/>
              </a:tabLst>
            </a:pPr>
            <a:r>
              <a:rPr sz="1000" b="1" dirty="0">
                <a:latin typeface="Times New Roman"/>
                <a:cs typeface="Times New Roman"/>
              </a:rPr>
              <a:t>I/O-Mapped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I/O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ct val="100000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I/0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address-spaces</a:t>
            </a:r>
            <a:r>
              <a:rPr sz="1000" dirty="0">
                <a:latin typeface="Times New Roman"/>
                <a:cs typeface="Times New Roman"/>
              </a:rPr>
              <a:t> 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different.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75"/>
              </a:lnSpc>
              <a:spcBef>
                <a:spcPts val="25"/>
              </a:spcBef>
              <a:buFont typeface="Wingdings"/>
              <a:buChar char=""/>
              <a:tabLst>
                <a:tab pos="61341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named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OUT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65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Advantage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separate </a:t>
            </a:r>
            <a:r>
              <a:rPr sz="1000" spc="-5" dirty="0">
                <a:latin typeface="Times New Roman"/>
                <a:cs typeface="Times New Roman"/>
              </a:rPr>
              <a:t>I/O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space: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fewer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address-lines.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90"/>
              </a:lnSpc>
            </a:pPr>
            <a:r>
              <a:rPr sz="1000" b="1" dirty="0">
                <a:latin typeface="Times New Roman"/>
                <a:cs typeface="Times New Roman"/>
              </a:rPr>
              <a:t>I/O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Interface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for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an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Input</a:t>
            </a:r>
            <a:r>
              <a:rPr sz="1000" b="1" dirty="0">
                <a:latin typeface="Times New Roman"/>
                <a:cs typeface="Times New Roman"/>
              </a:rPr>
              <a:t> Device</a:t>
            </a:r>
            <a:endParaRPr sz="1000">
              <a:latin typeface="Times New Roman"/>
              <a:cs typeface="Times New Roman"/>
            </a:endParaRPr>
          </a:p>
          <a:p>
            <a:pPr marL="927100" marR="5080" lvl="2">
              <a:lnSpc>
                <a:spcPts val="1150"/>
              </a:lnSpc>
              <a:spcBef>
                <a:spcPts val="80"/>
              </a:spcBef>
              <a:buFont typeface="Verdana"/>
              <a:buAutoNum type="arabicParenR"/>
              <a:tabLst>
                <a:tab pos="115316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Address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Decoder: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enables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recognize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address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appears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address-lines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7.2).</a:t>
            </a:r>
            <a:endParaRPr sz="1000">
              <a:latin typeface="Times New Roman"/>
              <a:cs typeface="Times New Roman"/>
            </a:endParaRPr>
          </a:p>
          <a:p>
            <a:pPr marL="1128395" lvl="2" indent="-201930">
              <a:lnSpc>
                <a:spcPts val="1195"/>
              </a:lnSpc>
              <a:buFont typeface="Verdana"/>
              <a:buAutoNum type="arabicParenR"/>
              <a:tabLst>
                <a:tab pos="11290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Status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Register: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relevant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I/O-device.</a:t>
            </a:r>
            <a:endParaRPr sz="1000">
              <a:latin typeface="Times New Roman"/>
              <a:cs typeface="Times New Roman"/>
            </a:endParaRPr>
          </a:p>
          <a:p>
            <a:pPr marL="1128395" lvl="2" indent="-201930">
              <a:lnSpc>
                <a:spcPct val="100000"/>
              </a:lnSpc>
              <a:buFont typeface="Verdana"/>
              <a:buAutoNum type="arabicParenR"/>
              <a:tabLst>
                <a:tab pos="1129030" algn="l"/>
              </a:tabLst>
            </a:pPr>
            <a:r>
              <a:rPr sz="1000" b="1" dirty="0">
                <a:latin typeface="Times New Roman"/>
                <a:cs typeface="Times New Roman"/>
              </a:rPr>
              <a:t>Data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Register: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holds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being transferred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from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types:</a:t>
            </a:r>
            <a:endParaRPr sz="1000">
              <a:latin typeface="Times New Roman"/>
              <a:cs typeface="Times New Roman"/>
            </a:endParaRPr>
          </a:p>
          <a:p>
            <a:pPr marL="1521460" lvl="3" indent="-137795">
              <a:lnSpc>
                <a:spcPct val="100000"/>
              </a:lnSpc>
              <a:spcBef>
                <a:spcPts val="5"/>
              </a:spcBef>
              <a:buFont typeface="Verdana"/>
              <a:buAutoNum type="romanLcParenR"/>
              <a:tabLst>
                <a:tab pos="1522095" algn="l"/>
                <a:tab pos="2174240" algn="l"/>
              </a:tabLst>
            </a:pPr>
            <a:r>
              <a:rPr sz="1000" spc="-5" dirty="0">
                <a:latin typeface="Times New Roman"/>
                <a:cs typeface="Times New Roman"/>
              </a:rPr>
              <a:t>DA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IN	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npu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ss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iat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558290" lvl="3" indent="-174625">
              <a:lnSpc>
                <a:spcPct val="100000"/>
              </a:lnSpc>
              <a:spcBef>
                <a:spcPts val="25"/>
              </a:spcBef>
              <a:buFont typeface="Verdana"/>
              <a:buAutoNum type="romanLcParenR"/>
              <a:tabLst>
                <a:tab pos="1558925" algn="l"/>
                <a:tab pos="2338705" algn="l"/>
              </a:tabLst>
            </a:pPr>
            <a:r>
              <a:rPr sz="1000" spc="-5" dirty="0">
                <a:latin typeface="Times New Roman"/>
                <a:cs typeface="Times New Roman"/>
              </a:rPr>
              <a:t>DATAOUT	</a:t>
            </a:r>
            <a:r>
              <a:rPr sz="1000" spc="-10" dirty="0">
                <a:latin typeface="Times New Roman"/>
                <a:cs typeface="Times New Roman"/>
              </a:rPr>
              <a:t>Output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buffer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adisplay/printer.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7860" y="2983229"/>
            <a:ext cx="3713988" cy="1510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8430" y="7383779"/>
            <a:ext cx="4647184" cy="2049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4774183"/>
            <a:ext cx="6322695" cy="202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MECHANISMS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USED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FOR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INTERFACING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I/O-DEVICES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5" dirty="0">
                <a:latin typeface="Verdana"/>
                <a:cs typeface="Verdana"/>
              </a:rPr>
              <a:t>1)</a:t>
            </a:r>
            <a:r>
              <a:rPr sz="1000" b="1" spc="-4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Program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Controlled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I/O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80"/>
              </a:lnSpc>
              <a:spcBef>
                <a:spcPts val="55"/>
              </a:spcBef>
              <a:buFont typeface="Verdana"/>
              <a:buChar char="•"/>
              <a:tabLst>
                <a:tab pos="153035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repeatedly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checks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status-flag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achieve</a:t>
            </a:r>
            <a:r>
              <a:rPr sz="1000" dirty="0">
                <a:latin typeface="Times New Roman"/>
                <a:cs typeface="Times New Roman"/>
              </a:rPr>
              <a:t> required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synchronization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b/w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I/O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(We</a:t>
            </a:r>
            <a:r>
              <a:rPr sz="1000" dirty="0">
                <a:latin typeface="Times New Roman"/>
                <a:cs typeface="Times New Roman"/>
              </a:rPr>
              <a:t> say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polls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6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Main</a:t>
            </a:r>
            <a:r>
              <a:rPr sz="1000" spc="-10" dirty="0">
                <a:latin typeface="Times New Roman"/>
                <a:cs typeface="Times New Roman"/>
              </a:rPr>
              <a:t> drawback:</a:t>
            </a:r>
            <a:endParaRPr sz="10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wastes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checking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before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actual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5" dirty="0">
                <a:latin typeface="Verdana"/>
                <a:cs typeface="Verdana"/>
              </a:rPr>
              <a:t>2)</a:t>
            </a:r>
            <a:r>
              <a:rPr sz="1000" b="1" spc="-7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I/O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I/O-device </a:t>
            </a:r>
            <a:r>
              <a:rPr sz="1000" dirty="0">
                <a:latin typeface="Times New Roman"/>
                <a:cs typeface="Times New Roman"/>
              </a:rPr>
              <a:t>initiates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action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instead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I/O-device</a:t>
            </a:r>
            <a:r>
              <a:rPr sz="1000" dirty="0">
                <a:latin typeface="Times New Roman"/>
                <a:cs typeface="Times New Roman"/>
              </a:rPr>
              <a:t> sends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10" dirty="0">
                <a:latin typeface="Times New Roman"/>
                <a:cs typeface="Times New Roman"/>
              </a:rPr>
              <a:t> signal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whenever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data-transfer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Like this,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required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synchronization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done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5" dirty="0">
                <a:latin typeface="Verdana"/>
                <a:cs typeface="Verdana"/>
              </a:rPr>
              <a:t>3)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Direct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Memory Access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(DMA)</a:t>
            </a:r>
            <a:endParaRPr sz="1000">
              <a:latin typeface="Times New Roman"/>
              <a:cs typeface="Times New Roman"/>
            </a:endParaRPr>
          </a:p>
          <a:p>
            <a:pPr marL="161925" indent="-14986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62560" algn="l"/>
              </a:tabLst>
            </a:pPr>
            <a:r>
              <a:rPr sz="1000" spc="-5" dirty="0">
                <a:latin typeface="Times New Roman"/>
                <a:cs typeface="Times New Roman"/>
              </a:rPr>
              <a:t>Device-interface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directly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to/from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w/o</a:t>
            </a:r>
            <a:r>
              <a:rPr sz="1000" spc="-5" dirty="0">
                <a:latin typeface="Times New Roman"/>
                <a:cs typeface="Times New Roman"/>
              </a:rPr>
              <a:t> continuous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involvement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technique</a:t>
            </a:r>
            <a:r>
              <a:rPr sz="1000" spc="-5" dirty="0">
                <a:latin typeface="Times New Roman"/>
                <a:cs typeface="Times New Roman"/>
              </a:rPr>
              <a:t> used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814" y="1674113"/>
            <a:ext cx="4885690" cy="29710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2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165" y="2237866"/>
            <a:ext cx="195072" cy="1402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426" y="2381122"/>
            <a:ext cx="201168" cy="1402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9564" y="2381122"/>
            <a:ext cx="201167" cy="1402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804" y="1282953"/>
            <a:ext cx="6162040" cy="1408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INTERRUPTS</a:t>
            </a:r>
            <a:endParaRPr sz="10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44145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situations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tasks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waiting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0" dirty="0">
                <a:latin typeface="Times New Roman"/>
                <a:cs typeface="Times New Roman"/>
              </a:rPr>
              <a:t> device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to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become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hardware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will</a:t>
            </a:r>
            <a:r>
              <a:rPr sz="1000" dirty="0">
                <a:latin typeface="Times New Roman"/>
                <a:cs typeface="Times New Roman"/>
              </a:rPr>
              <a:t> alert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becomes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Interrupt-signal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performing</a:t>
            </a:r>
            <a:r>
              <a:rPr sz="1000" spc="-5" dirty="0">
                <a:latin typeface="Times New Roman"/>
                <a:cs typeface="Times New Roman"/>
              </a:rPr>
              <a:t> its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own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task without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continuously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check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I/O-device.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 </a:t>
            </a:r>
            <a:r>
              <a:rPr sz="1000" spc="-5" dirty="0">
                <a:latin typeface="Times New Roman"/>
                <a:cs typeface="Times New Roman"/>
              </a:rPr>
              <a:t>executed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response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730" marR="5080" indent="-125730">
              <a:lnSpc>
                <a:spcPts val="1130"/>
              </a:lnSpc>
              <a:spcBef>
                <a:spcPts val="120"/>
              </a:spcBef>
              <a:buFont typeface="Verdana"/>
              <a:buChar char="•"/>
              <a:tabLst>
                <a:tab pos="125730" algn="l"/>
                <a:tab pos="1454785" algn="l"/>
                <a:tab pos="3058795" algn="l"/>
                <a:tab pos="5704840" algn="l"/>
              </a:tabLst>
            </a:pP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qu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iz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.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TR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rrupt  </a:t>
            </a:r>
            <a:r>
              <a:rPr sz="1000" spc="-5" dirty="0">
                <a:latin typeface="Times New Roman"/>
                <a:cs typeface="Times New Roman"/>
              </a:rPr>
              <a:t>Request,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INTA	Interrupt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Acknowledge,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ISR	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  </a:t>
            </a:r>
            <a:r>
              <a:rPr sz="1000" spc="-20" dirty="0">
                <a:latin typeface="Times New Roman"/>
                <a:cs typeface="Times New Roman"/>
              </a:rPr>
              <a:t>Routine)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2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consider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PRINT routines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 </a:t>
            </a:r>
            <a:r>
              <a:rPr sz="1000" spc="-5" dirty="0">
                <a:latin typeface="Times New Roman"/>
                <a:cs typeface="Times New Roman"/>
              </a:rPr>
              <a:t>3.6).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04" y="5569711"/>
            <a:ext cx="5158105" cy="263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first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 </a:t>
            </a:r>
            <a:r>
              <a:rPr sz="1000" spc="-20" dirty="0">
                <a:latin typeface="Times New Roman"/>
                <a:cs typeface="Times New Roman"/>
              </a:rPr>
              <a:t>i.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Then,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loads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PC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first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After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ISR,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 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back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i+1.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Therefore,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occurs,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current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PC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put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temporary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storage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return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end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ISR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reloads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PC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from</a:t>
            </a:r>
            <a:r>
              <a:rPr sz="1000" spc="-5" dirty="0">
                <a:latin typeface="Times New Roman"/>
                <a:cs typeface="Times New Roman"/>
              </a:rPr>
              <a:t> 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temporary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storage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causes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resume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 instruction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i+1.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handling</a:t>
            </a:r>
            <a:r>
              <a:rPr sz="1000" spc="-5" dirty="0">
                <a:latin typeface="Times New Roman"/>
                <a:cs typeface="Times New Roman"/>
              </a:rPr>
              <a:t> interrupts,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-5" dirty="0">
                <a:latin typeface="Times New Roman"/>
                <a:cs typeface="Times New Roman"/>
              </a:rPr>
              <a:t>must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10" dirty="0">
                <a:latin typeface="Times New Roman"/>
                <a:cs typeface="Times New Roman"/>
              </a:rPr>
              <a:t> been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recognized.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accomplished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task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saving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restoring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done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automatically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saves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PC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&amp;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Status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register.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Saving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registers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also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increases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Latency.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dirty="0">
                <a:latin typeface="Times New Roman"/>
                <a:cs typeface="Times New Roman"/>
              </a:rPr>
              <a:t> Latency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delay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between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Generally,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long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latency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 </a:t>
            </a:r>
            <a:r>
              <a:rPr sz="1000" spc="-5" dirty="0">
                <a:latin typeface="Times New Roman"/>
                <a:cs typeface="Times New Roman"/>
              </a:rPr>
              <a:t>unacceptable.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Difference </a:t>
            </a:r>
            <a:r>
              <a:rPr sz="1000" b="1" dirty="0">
                <a:latin typeface="Times New Roman"/>
                <a:cs typeface="Times New Roman"/>
              </a:rPr>
              <a:t>between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Subroutine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&amp;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ISR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352" y="8192389"/>
          <a:ext cx="6781798" cy="77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6985" algn="ctr">
                        <a:lnSpc>
                          <a:spcPts val="1075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Subroutine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17780"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ISR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74295" marR="357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subroutine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performs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program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called.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77470" marR="2755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ISR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anything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common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program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being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at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INTR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received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3">
                <a:tc>
                  <a:txBody>
                    <a:bodyPr/>
                    <a:lstStyle/>
                    <a:p>
                      <a:pPr marL="74295" marR="302895">
                        <a:lnSpc>
                          <a:spcPts val="11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Subroutine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just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linkage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function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related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other.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93345">
                        <a:lnSpc>
                          <a:spcPts val="11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Interrupt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is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mechanism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coordinating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I/O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5410" y="2840989"/>
            <a:ext cx="4810125" cy="27432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3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404" y="1157986"/>
            <a:ext cx="4593590" cy="2487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HARDWARE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spc="-10" dirty="0">
                <a:latin typeface="Times New Roman"/>
                <a:cs typeface="Times New Roman"/>
              </a:rPr>
              <a:t>Most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computers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dirty="0">
                <a:latin typeface="Times New Roman"/>
                <a:cs typeface="Times New Roman"/>
              </a:rPr>
              <a:t> several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single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(IR)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4.6).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All</a:t>
            </a:r>
            <a:r>
              <a:rPr sz="1000" spc="-5" dirty="0">
                <a:latin typeface="Times New Roman"/>
                <a:cs typeface="Times New Roman"/>
              </a:rPr>
              <a:t> 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via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switches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ground.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associated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switch.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ts val="1190"/>
              </a:lnSpc>
              <a:spcBef>
                <a:spcPts val="75"/>
              </a:spcBef>
              <a:buFont typeface="Verdana"/>
              <a:buChar char="•"/>
              <a:tabLst>
                <a:tab pos="15113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Thus, if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all</a:t>
            </a:r>
            <a:r>
              <a:rPr sz="1500" baseline="2777" dirty="0">
                <a:latin typeface="Times New Roman"/>
                <a:cs typeface="Times New Roman"/>
              </a:rPr>
              <a:t> IR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signals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are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inactive,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voltage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on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 IR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line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will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be</a:t>
            </a:r>
            <a:r>
              <a:rPr sz="1500" baseline="2777" dirty="0">
                <a:latin typeface="Times New Roman"/>
                <a:cs typeface="Times New Roman"/>
              </a:rPr>
              <a:t> equal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V</a:t>
            </a:r>
            <a:r>
              <a:rPr sz="500" spc="-10" dirty="0">
                <a:latin typeface="Times New Roman"/>
                <a:cs typeface="Times New Roman"/>
              </a:rPr>
              <a:t>dd</a:t>
            </a:r>
            <a:r>
              <a:rPr sz="1500" spc="-15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 marL="150495" indent="-113030">
              <a:lnSpc>
                <a:spcPts val="119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interrupt,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5" dirty="0">
                <a:latin typeface="Times New Roman"/>
                <a:cs typeface="Times New Roman"/>
              </a:rPr>
              <a:t>voltage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drops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0.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causes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logical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individual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30"/>
              </a:spcBef>
            </a:pPr>
            <a:r>
              <a:rPr sz="1350" b="1" baseline="6172" dirty="0">
                <a:latin typeface="Times New Roman"/>
                <a:cs typeface="Times New Roman"/>
              </a:rPr>
              <a:t>I</a:t>
            </a:r>
            <a:r>
              <a:rPr sz="1350" b="1" spc="-7" baseline="6172" dirty="0">
                <a:latin typeface="Times New Roman"/>
                <a:cs typeface="Times New Roman"/>
              </a:rPr>
              <a:t>NTR</a:t>
            </a:r>
            <a:r>
              <a:rPr sz="1350" b="1" spc="15" baseline="6172" dirty="0">
                <a:latin typeface="Times New Roman"/>
                <a:cs typeface="Times New Roman"/>
              </a:rPr>
              <a:t>=</a:t>
            </a:r>
            <a:r>
              <a:rPr sz="1350" b="1" baseline="6172" dirty="0">
                <a:latin typeface="Times New Roman"/>
                <a:cs typeface="Times New Roman"/>
              </a:rPr>
              <a:t>I</a:t>
            </a:r>
            <a:r>
              <a:rPr sz="1350" b="1" spc="-7" baseline="6172" dirty="0">
                <a:latin typeface="Times New Roman"/>
                <a:cs typeface="Times New Roman"/>
              </a:rPr>
              <a:t>NT</a:t>
            </a:r>
            <a:r>
              <a:rPr sz="1350" b="1" spc="-44" baseline="6172" dirty="0">
                <a:latin typeface="Times New Roman"/>
                <a:cs typeface="Times New Roman"/>
              </a:rPr>
              <a:t>R</a:t>
            </a:r>
            <a:r>
              <a:rPr sz="450" b="1" spc="10" dirty="0">
                <a:latin typeface="Times New Roman"/>
                <a:cs typeface="Times New Roman"/>
              </a:rPr>
              <a:t>1</a:t>
            </a:r>
            <a:r>
              <a:rPr sz="1350" b="1" spc="7" baseline="6172" dirty="0">
                <a:latin typeface="Times New Roman"/>
                <a:cs typeface="Times New Roman"/>
              </a:rPr>
              <a:t>+</a:t>
            </a:r>
            <a:r>
              <a:rPr sz="1350" b="1" spc="-7" baseline="6172" dirty="0">
                <a:latin typeface="Times New Roman"/>
                <a:cs typeface="Times New Roman"/>
              </a:rPr>
              <a:t> </a:t>
            </a:r>
            <a:r>
              <a:rPr sz="1350" b="1" baseline="6172" dirty="0">
                <a:latin typeface="Times New Roman"/>
                <a:cs typeface="Times New Roman"/>
              </a:rPr>
              <a:t>I</a:t>
            </a:r>
            <a:r>
              <a:rPr sz="1350" b="1" spc="-7" baseline="6172" dirty="0">
                <a:latin typeface="Times New Roman"/>
                <a:cs typeface="Times New Roman"/>
              </a:rPr>
              <a:t>NT</a:t>
            </a:r>
            <a:r>
              <a:rPr sz="1350" b="1" spc="-44" baseline="6172" dirty="0">
                <a:latin typeface="Times New Roman"/>
                <a:cs typeface="Times New Roman"/>
              </a:rPr>
              <a:t>R</a:t>
            </a:r>
            <a:r>
              <a:rPr sz="450" b="1" spc="10" dirty="0">
                <a:latin typeface="Times New Roman"/>
                <a:cs typeface="Times New Roman"/>
              </a:rPr>
              <a:t>2</a:t>
            </a:r>
            <a:r>
              <a:rPr sz="450" b="1" spc="25" dirty="0">
                <a:latin typeface="Times New Roman"/>
                <a:cs typeface="Times New Roman"/>
              </a:rPr>
              <a:t>+</a:t>
            </a:r>
            <a:r>
              <a:rPr sz="450" b="1" spc="5" dirty="0">
                <a:latin typeface="Times New Roman"/>
                <a:cs typeface="Times New Roman"/>
              </a:rPr>
              <a:t>...........................................</a:t>
            </a:r>
            <a:r>
              <a:rPr sz="450" b="1" dirty="0">
                <a:latin typeface="Times New Roman"/>
                <a:cs typeface="Times New Roman"/>
              </a:rPr>
              <a:t>.</a:t>
            </a:r>
            <a:r>
              <a:rPr sz="450" b="1" spc="-60" dirty="0">
                <a:latin typeface="Times New Roman"/>
                <a:cs typeface="Times New Roman"/>
              </a:rPr>
              <a:t> </a:t>
            </a:r>
            <a:r>
              <a:rPr sz="1350" b="1" spc="15" baseline="6172" dirty="0">
                <a:latin typeface="Times New Roman"/>
                <a:cs typeface="Times New Roman"/>
              </a:rPr>
              <a:t>+</a:t>
            </a:r>
            <a:r>
              <a:rPr sz="1350" b="1" baseline="6172" dirty="0">
                <a:latin typeface="Times New Roman"/>
                <a:cs typeface="Times New Roman"/>
              </a:rPr>
              <a:t>I</a:t>
            </a:r>
            <a:r>
              <a:rPr sz="1350" b="1" spc="-7" baseline="6172" dirty="0">
                <a:latin typeface="Times New Roman"/>
                <a:cs typeface="Times New Roman"/>
              </a:rPr>
              <a:t>NTR</a:t>
            </a:r>
            <a:r>
              <a:rPr sz="450" b="1" dirty="0">
                <a:latin typeface="Times New Roman"/>
                <a:cs typeface="Times New Roman"/>
              </a:rPr>
              <a:t>n</a:t>
            </a:r>
            <a:endParaRPr sz="45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special gates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known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spc="-5" dirty="0">
                <a:latin typeface="Times New Roman"/>
                <a:cs typeface="Times New Roman"/>
              </a:rPr>
              <a:t>open-collector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open-drain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drive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INTR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Output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open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collector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equal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switch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ground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endParaRPr sz="10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20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gates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”0</a:t>
            </a:r>
            <a:r>
              <a:rPr sz="1500" baseline="2777" dirty="0">
                <a:latin typeface="Times New Roman"/>
                <a:cs typeface="Times New Roman"/>
              </a:rPr>
              <a:t>‟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state and</a:t>
            </a:r>
            <a:endParaRPr sz="10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0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10" dirty="0">
                <a:latin typeface="Times New Roman"/>
                <a:cs typeface="Times New Roman"/>
              </a:rPr>
              <a:t>closed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gates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input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“1</a:t>
            </a:r>
            <a:r>
              <a:rPr sz="1500" baseline="2777" dirty="0">
                <a:latin typeface="Times New Roman"/>
                <a:cs typeface="Times New Roman"/>
              </a:rPr>
              <a:t>‟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state.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ts val="1190"/>
              </a:lnSpc>
              <a:spcBef>
                <a:spcPts val="70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spc="-5" dirty="0">
                <a:latin typeface="Times New Roman"/>
                <a:cs typeface="Times New Roman"/>
              </a:rPr>
              <a:t>Resistor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Pull-up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Resistor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because</a:t>
            </a:r>
            <a:endParaRPr sz="1000">
              <a:latin typeface="Times New Roman"/>
              <a:cs typeface="Times New Roman"/>
            </a:endParaRPr>
          </a:p>
          <a:p>
            <a:pPr marL="495300">
              <a:lnSpc>
                <a:spcPts val="1190"/>
              </a:lnSpc>
            </a:pPr>
            <a:r>
              <a:rPr sz="1000" dirty="0">
                <a:latin typeface="Times New Roman"/>
                <a:cs typeface="Times New Roman"/>
              </a:rPr>
              <a:t>it pulls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voltage</a:t>
            </a:r>
            <a:r>
              <a:rPr sz="1000" dirty="0">
                <a:latin typeface="Times New Roman"/>
                <a:cs typeface="Times New Roman"/>
              </a:rPr>
              <a:t> up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high-voltage </a:t>
            </a:r>
            <a:r>
              <a:rPr sz="1000" spc="-5" dirty="0">
                <a:latin typeface="Times New Roman"/>
                <a:cs typeface="Times New Roman"/>
              </a:rPr>
              <a:t>state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switches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open.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6100317"/>
            <a:ext cx="5420360" cy="249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ENABLING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&amp;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DISABLING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INTERRUPTS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All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fundamentally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should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</a:t>
            </a:r>
            <a:r>
              <a:rPr sz="1000" dirty="0">
                <a:latin typeface="Times New Roman"/>
                <a:cs typeface="Times New Roman"/>
              </a:rPr>
              <a:t> interruptions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desired.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problem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infinite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loop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occurs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due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successive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interruptions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active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3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mechanisms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solve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problem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infinite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loop: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should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ignore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until execution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first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should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automatically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disable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before starting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ts val="1175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5" dirty="0">
                <a:latin typeface="Times New Roman"/>
                <a:cs typeface="Times New Roman"/>
              </a:rPr>
              <a:t> line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interrupt-handling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circuit.</a:t>
            </a:r>
            <a:endParaRPr sz="1000">
              <a:latin typeface="Times New Roman"/>
              <a:cs typeface="Times New Roman"/>
            </a:endParaRPr>
          </a:p>
          <a:p>
            <a:pPr marL="781050">
              <a:lnSpc>
                <a:spcPts val="1175"/>
              </a:lnSpc>
            </a:pPr>
            <a:r>
              <a:rPr sz="1000" spc="-5" dirty="0">
                <a:latin typeface="Times New Roman"/>
                <a:cs typeface="Times New Roman"/>
              </a:rPr>
              <a:t>Interrupt-circuit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leading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edge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Such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edge-triggered.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Sequence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events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involved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handling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5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raises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currently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executed.</a:t>
            </a:r>
            <a:endParaRPr sz="1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699135" algn="l"/>
              </a:tabLst>
            </a:pP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bits</a:t>
            </a:r>
            <a:r>
              <a:rPr sz="1000" spc="-10" dirty="0">
                <a:latin typeface="Times New Roman"/>
                <a:cs typeface="Times New Roman"/>
              </a:rPr>
              <a:t> 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(PS).</a:t>
            </a:r>
            <a:endParaRPr sz="1000">
              <a:latin typeface="Times New Roman"/>
              <a:cs typeface="Times New Roman"/>
            </a:endParaRPr>
          </a:p>
          <a:p>
            <a:pPr marL="695325" lvl="1" indent="-226060">
              <a:lnSpc>
                <a:spcPct val="100000"/>
              </a:lnSpc>
              <a:spcBef>
                <a:spcPts val="30"/>
              </a:spcBef>
              <a:buFont typeface="Verdana"/>
              <a:buAutoNum type="arabicParenR"/>
              <a:tabLst>
                <a:tab pos="69596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recognized.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5" dirty="0">
                <a:latin typeface="Times New Roman"/>
                <a:cs typeface="Times New Roman"/>
              </a:rPr>
              <a:t> response,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deactivates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0"/>
              </a:spcBef>
              <a:buFont typeface="Verdana"/>
              <a:buAutoNum type="arabicParenR" startAt="5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action</a:t>
            </a:r>
            <a:r>
              <a:rPr sz="1000" spc="-5" dirty="0">
                <a:latin typeface="Times New Roman"/>
                <a:cs typeface="Times New Roman"/>
              </a:rPr>
              <a:t> requested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interrupt-service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routine.</a:t>
            </a:r>
            <a:endParaRPr sz="1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"/>
              </a:spcBef>
              <a:buFont typeface="Verdana"/>
              <a:buAutoNum type="arabicParenR" startAt="5"/>
              <a:tabLst>
                <a:tab pos="699135" algn="l"/>
              </a:tabLst>
            </a:pP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10" dirty="0">
                <a:latin typeface="Times New Roman"/>
                <a:cs typeface="Times New Roman"/>
              </a:rPr>
              <a:t>enabled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resumed.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1614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375" y="3677919"/>
            <a:ext cx="4332478" cy="24428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4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768027"/>
            <a:ext cx="807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150" y="9768027"/>
            <a:ext cx="16643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6006" y="9768027"/>
            <a:ext cx="1149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5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04" y="1212849"/>
            <a:ext cx="5527675" cy="1554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HANDLING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MULTIPLE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handling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multiple</a:t>
            </a:r>
            <a:r>
              <a:rPr sz="1000" spc="-10" dirty="0">
                <a:latin typeface="Times New Roman"/>
                <a:cs typeface="Times New Roman"/>
              </a:rPr>
              <a:t> devices,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issues</a:t>
            </a:r>
            <a:r>
              <a:rPr sz="1000" dirty="0">
                <a:latin typeface="Times New Roman"/>
                <a:cs typeface="Times New Roman"/>
              </a:rPr>
              <a:t> concerned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How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recognize 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 interrupt?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How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obtain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starting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appropriate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ISR?</a:t>
            </a:r>
            <a:endParaRPr sz="1000">
              <a:latin typeface="Times New Roman"/>
              <a:cs typeface="Times New Roman"/>
            </a:endParaRPr>
          </a:p>
          <a:p>
            <a:pPr marL="692150" lvl="1" indent="-222885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692785" algn="l"/>
              </a:tabLst>
            </a:pPr>
            <a:r>
              <a:rPr sz="1000" dirty="0">
                <a:latin typeface="Times New Roman"/>
                <a:cs typeface="Times New Roman"/>
              </a:rPr>
              <a:t>Should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allowed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another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being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serviced?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 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-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qu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d?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Verdana"/>
              <a:buAutoNum type="arabicParenR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POLLING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Information needed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determine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requesting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available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status-register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Following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condition-codes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used: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0899" y="2765424"/>
            <a:ext cx="250190" cy="441959"/>
            <a:chOff x="1350899" y="2765424"/>
            <a:chExt cx="250190" cy="44195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9667" y="2765424"/>
              <a:ext cx="201168" cy="1402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9667" y="2914776"/>
              <a:ext cx="201168" cy="140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899" y="3067176"/>
              <a:ext cx="201168" cy="14020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02004" y="2740532"/>
            <a:ext cx="477520" cy="62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ts val="1190"/>
              </a:lnSpc>
              <a:spcBef>
                <a:spcPts val="105"/>
              </a:spcBef>
              <a:buFont typeface="Wingdings"/>
              <a:buChar char="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ts val="1190"/>
              </a:lnSpc>
              <a:buFont typeface="Wingdings"/>
              <a:buChar char="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ts val="1175"/>
              </a:lnSpc>
              <a:buFont typeface="Wingdings"/>
              <a:buChar char=""/>
              <a:tabLst>
                <a:tab pos="156210" algn="l"/>
              </a:tabLst>
            </a:pPr>
            <a:r>
              <a:rPr sz="1000" dirty="0">
                <a:latin typeface="Times New Roman"/>
                <a:cs typeface="Times New Roman"/>
              </a:rPr>
              <a:t>KEN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ts val="1175"/>
              </a:lnSpc>
              <a:buFont typeface="Wingdings"/>
              <a:buChar char=""/>
              <a:tabLst>
                <a:tab pos="156210" algn="l"/>
              </a:tabLst>
            </a:pPr>
            <a:r>
              <a:rPr sz="1000" dirty="0">
                <a:latin typeface="Times New Roman"/>
                <a:cs typeface="Times New Roman"/>
              </a:rPr>
              <a:t>DEN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99" y="3213480"/>
            <a:ext cx="201168" cy="14020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72311" y="2740532"/>
            <a:ext cx="1624330" cy="627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8260">
              <a:lnSpc>
                <a:spcPct val="99000"/>
              </a:lnSpc>
              <a:spcBef>
                <a:spcPts val="120"/>
              </a:spcBef>
            </a:pPr>
            <a:r>
              <a:rPr sz="1000" spc="-5" dirty="0">
                <a:latin typeface="Times New Roman"/>
                <a:cs typeface="Times New Roman"/>
              </a:rPr>
              <a:t>Interrupt-request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spc="-10" dirty="0">
                <a:latin typeface="Times New Roman"/>
                <a:cs typeface="Times New Roman"/>
              </a:rPr>
              <a:t>display.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rrup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-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qu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d.  keyboardenable.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Times New Roman"/>
                <a:cs typeface="Times New Roman"/>
              </a:rPr>
              <a:t>DisplayEnable.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275" y="3359784"/>
            <a:ext cx="195072" cy="1402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99" y="3668013"/>
            <a:ext cx="201168" cy="1402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098" y="3814317"/>
            <a:ext cx="201168" cy="1402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6785" y="3960621"/>
            <a:ext cx="195072" cy="14020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4804" y="3334892"/>
            <a:ext cx="484822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2775" indent="-14351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13410" algn="l"/>
                <a:tab pos="1377950" algn="l"/>
              </a:tabLst>
            </a:pPr>
            <a:r>
              <a:rPr sz="1000" spc="-5" dirty="0">
                <a:latin typeface="Times New Roman"/>
                <a:cs typeface="Times New Roman"/>
              </a:rPr>
              <a:t>SIN,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SOUT	</a:t>
            </a:r>
            <a:r>
              <a:rPr sz="1000" spc="5" dirty="0">
                <a:latin typeface="Times New Roman"/>
                <a:cs typeface="Times New Roman"/>
              </a:rPr>
              <a:t>statusflags.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 </a:t>
            </a:r>
            <a:r>
              <a:rPr sz="1000" spc="-10" dirty="0">
                <a:latin typeface="Times New Roman"/>
                <a:cs typeface="Times New Roman"/>
              </a:rPr>
              <a:t>device,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flag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5"/>
              </a:spcBef>
              <a:tabLst>
                <a:tab pos="1040130" algn="l"/>
              </a:tabLst>
            </a:pPr>
            <a:r>
              <a:rPr sz="1000" dirty="0">
                <a:latin typeface="Times New Roman"/>
                <a:cs typeface="Times New Roman"/>
              </a:rPr>
              <a:t>SIN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 1	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character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entered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keyboard.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ts val="1150"/>
              </a:lnSpc>
              <a:tabLst>
                <a:tab pos="1497330" algn="l"/>
              </a:tabLst>
            </a:pPr>
            <a:r>
              <a:rPr sz="1000" dirty="0">
                <a:latin typeface="Times New Roman"/>
                <a:cs typeface="Times New Roman"/>
              </a:rPr>
              <a:t>SIN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 0	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character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384300">
              <a:lnSpc>
                <a:spcPts val="1175"/>
              </a:lnSpc>
              <a:tabLst>
                <a:tab pos="1902460" algn="l"/>
              </a:tabLst>
            </a:pPr>
            <a:r>
              <a:rPr sz="1000" spc="-5" dirty="0">
                <a:latin typeface="Times New Roman"/>
                <a:cs typeface="Times New Roman"/>
              </a:rPr>
              <a:t>IRQ=1	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raises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4.3).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Simplest way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identify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interrupting-device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ISR</a:t>
            </a:r>
            <a:r>
              <a:rPr sz="1000" spc="-5" dirty="0">
                <a:latin typeface="Times New Roman"/>
                <a:cs typeface="Times New Roman"/>
              </a:rPr>
              <a:t> poll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connected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first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encountered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IRQ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After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first </a:t>
            </a:r>
            <a:r>
              <a:rPr sz="1000" spc="-10" dirty="0">
                <a:latin typeface="Times New Roman"/>
                <a:cs typeface="Times New Roman"/>
              </a:rPr>
              <a:t>device,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next requests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10" dirty="0">
                <a:latin typeface="Times New Roman"/>
                <a:cs typeface="Times New Roman"/>
              </a:rPr>
              <a:t> 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Advantage: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Simple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5" dirty="0">
                <a:latin typeface="Times New Roman"/>
                <a:cs typeface="Times New Roman"/>
              </a:rPr>
              <a:t> easy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Disadvantage: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5" dirty="0">
                <a:latin typeface="Times New Roman"/>
                <a:cs typeface="Times New Roman"/>
              </a:rPr>
              <a:t>spent</a:t>
            </a:r>
            <a:r>
              <a:rPr sz="1000" dirty="0">
                <a:latin typeface="Times New Roman"/>
                <a:cs typeface="Times New Roman"/>
              </a:rPr>
              <a:t> polling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IRQ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565" y="12185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4379" y="5083809"/>
            <a:ext cx="3493643" cy="19196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255" y="7160831"/>
            <a:ext cx="5511800" cy="2352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00074"/>
            <a:ext cx="5039995" cy="2472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V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spc="5" dirty="0">
                <a:latin typeface="Times New Roman"/>
                <a:cs typeface="Times New Roman"/>
              </a:rPr>
              <a:t>T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R</a:t>
            </a:r>
            <a:r>
              <a:rPr sz="1000" b="1" spc="5" dirty="0">
                <a:latin typeface="Times New Roman"/>
                <a:cs typeface="Times New Roman"/>
              </a:rPr>
              <a:t>ED 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N</a:t>
            </a:r>
            <a:r>
              <a:rPr sz="1000" b="1" spc="-20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5" dirty="0">
                <a:latin typeface="Times New Roman"/>
                <a:cs typeface="Times New Roman"/>
              </a:rPr>
              <a:t>RRU</a:t>
            </a: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TS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identifies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itself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special-code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special-code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indicates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starting-address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special-code length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ranges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8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location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pointed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interrupting-device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store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staring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vector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dirty="0">
                <a:latin typeface="Times New Roman"/>
                <a:cs typeface="Times New Roman"/>
              </a:rPr>
              <a:t>loads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interrupt-vector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PC</a:t>
            </a:r>
            <a:r>
              <a:rPr sz="1000" spc="5" dirty="0">
                <a:latin typeface="Times New Roman"/>
                <a:cs typeface="Times New Roman"/>
              </a:rPr>
              <a:t> 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appropriate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receive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interrupt-vector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code,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activates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</a:t>
            </a:r>
            <a:r>
              <a:rPr sz="1000" dirty="0">
                <a:latin typeface="Times New Roman"/>
                <a:cs typeface="Times New Roman"/>
              </a:rPr>
              <a:t> responds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interrupt-vector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code</a:t>
            </a:r>
            <a:r>
              <a:rPr sz="1000" spc="5" dirty="0">
                <a:latin typeface="Times New Roman"/>
                <a:cs typeface="Times New Roman"/>
              </a:rPr>
              <a:t> &amp;</a:t>
            </a:r>
            <a:r>
              <a:rPr sz="1000" dirty="0">
                <a:latin typeface="Times New Roman"/>
                <a:cs typeface="Times New Roman"/>
              </a:rPr>
              <a:t> turning</a:t>
            </a:r>
            <a:r>
              <a:rPr sz="1000" spc="-10" dirty="0">
                <a:latin typeface="Times New Roman"/>
                <a:cs typeface="Times New Roman"/>
              </a:rPr>
              <a:t> off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interrupt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vector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also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includes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CONTROLLING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DEVICE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Following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condition-codes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used: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99" y="3570096"/>
            <a:ext cx="201168" cy="1402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3545204"/>
            <a:ext cx="431800" cy="33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5" dirty="0">
                <a:latin typeface="Times New Roman"/>
                <a:cs typeface="Times New Roman"/>
              </a:rPr>
              <a:t>EN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EN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99" y="3725925"/>
            <a:ext cx="201168" cy="1402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72311" y="3545204"/>
            <a:ext cx="1398905" cy="335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0"/>
              </a:spcBef>
            </a:pP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.  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la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rrupt</a:t>
            </a:r>
            <a:r>
              <a:rPr sz="1000" spc="-16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091" y="3872229"/>
            <a:ext cx="201168" cy="1402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0209" y="4027677"/>
            <a:ext cx="195072" cy="1402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4804" y="3847337"/>
            <a:ext cx="5302250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2775" indent="-14351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13410" algn="l"/>
                <a:tab pos="1433195" algn="l"/>
              </a:tabLst>
            </a:pPr>
            <a:r>
              <a:rPr sz="1000" spc="-5" dirty="0">
                <a:latin typeface="Times New Roman"/>
                <a:cs typeface="Times New Roman"/>
              </a:rPr>
              <a:t>KIRQ/DIRQ	Keyboard/Display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unit </a:t>
            </a:r>
            <a:r>
              <a:rPr sz="1000" spc="-5" dirty="0">
                <a:latin typeface="Times New Roman"/>
                <a:cs typeface="Times New Roman"/>
              </a:rPr>
              <a:t>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aninterrupt.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  <a:tab pos="3912235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independent methods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controlling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interrupt-requests.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(IE	interrupt-enable).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ts val="1175"/>
              </a:lnSpc>
              <a:spcBef>
                <a:spcPts val="50"/>
              </a:spcBef>
              <a:buFont typeface="Verdana"/>
              <a:buAutoNum type="arabicParenR"/>
              <a:tabLst>
                <a:tab pos="21399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v</a:t>
            </a:r>
            <a:r>
              <a:rPr sz="1000" b="1" spc="-20" dirty="0">
                <a:latin typeface="Times New Roman"/>
                <a:cs typeface="Times New Roman"/>
              </a:rPr>
              <a:t>i</a:t>
            </a:r>
            <a:r>
              <a:rPr sz="1000" b="1" spc="5" dirty="0">
                <a:latin typeface="Times New Roman"/>
                <a:cs typeface="Times New Roman"/>
              </a:rPr>
              <a:t>c</a:t>
            </a:r>
            <a:r>
              <a:rPr sz="1000" b="1" spc="10" dirty="0">
                <a:latin typeface="Times New Roman"/>
                <a:cs typeface="Times New Roman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-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marL="368935">
              <a:lnSpc>
                <a:spcPts val="1175"/>
              </a:lnSpc>
            </a:pPr>
            <a:r>
              <a:rPr sz="1000" dirty="0">
                <a:latin typeface="Times New Roman"/>
                <a:cs typeface="Times New Roman"/>
              </a:rPr>
              <a:t>IE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control-register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determines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whether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allowed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generate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interrupt-request.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ct val="100000"/>
              </a:lnSpc>
              <a:buFont typeface="Verdana"/>
              <a:buAutoNum type="arabicParenR" startAt="2"/>
              <a:tabLst>
                <a:tab pos="21399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At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Processor-end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5" dirty="0">
                <a:latin typeface="Times New Roman"/>
                <a:cs typeface="Times New Roman"/>
              </a:rPr>
              <a:t> determined</a:t>
            </a:r>
            <a:r>
              <a:rPr sz="1000" spc="-25" dirty="0">
                <a:latin typeface="Times New Roman"/>
                <a:cs typeface="Times New Roman"/>
              </a:rPr>
              <a:t> by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10" dirty="0">
                <a:latin typeface="Times New Roman"/>
                <a:cs typeface="Times New Roman"/>
              </a:rPr>
              <a:t>IE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spc="-10" dirty="0">
                <a:latin typeface="Times New Roman"/>
                <a:cs typeface="Times New Roman"/>
              </a:rPr>
              <a:t> 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structure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1455" y="5115559"/>
            <a:ext cx="4552950" cy="345097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6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9123" y="2359786"/>
            <a:ext cx="201167" cy="1402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804" y="1100074"/>
            <a:ext cx="5192395" cy="264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NESTING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multiple-priority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scheme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separate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 </a:t>
            </a:r>
            <a:r>
              <a:rPr sz="1000" spc="-5" dirty="0">
                <a:latin typeface="Times New Roman"/>
                <a:cs typeface="Times New Roman"/>
              </a:rPr>
              <a:t>INTA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each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priority-level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4.7).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Priority-level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being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accepts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higher-priority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own.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raised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that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Thus, 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5" dirty="0">
                <a:latin typeface="Times New Roman"/>
                <a:cs typeface="Times New Roman"/>
              </a:rPr>
              <a:t> at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5" dirty="0">
                <a:latin typeface="Times New Roman"/>
                <a:cs typeface="Times New Roman"/>
              </a:rPr>
              <a:t>same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level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priority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lower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disabled.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Privileged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Instruction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  <a:tab pos="3357245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Processor's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encoded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few </a:t>
            </a:r>
            <a:r>
              <a:rPr sz="1000" spc="-5" dirty="0">
                <a:latin typeface="Times New Roman"/>
                <a:cs typeface="Times New Roman"/>
              </a:rPr>
              <a:t>bits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PS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word.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(PS	</a:t>
            </a:r>
            <a:r>
              <a:rPr sz="1000" spc="-5" dirty="0">
                <a:latin typeface="Times New Roman"/>
                <a:cs typeface="Times New Roman"/>
              </a:rPr>
              <a:t>Processor-Status).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Encoded-bits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changed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Privileged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Instructions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Privileged-instructions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running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Supervisor </a:t>
            </a:r>
            <a:r>
              <a:rPr sz="1000" b="1" spc="-5" dirty="0">
                <a:latin typeface="Times New Roman"/>
                <a:cs typeface="Times New Roman"/>
              </a:rPr>
              <a:t>Mode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supervisor-mode</a:t>
            </a:r>
            <a:r>
              <a:rPr sz="1000" dirty="0">
                <a:latin typeface="Times New Roman"/>
                <a:cs typeface="Times New Roman"/>
              </a:rPr>
              <a:t> 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executing operating-system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Privileged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Exception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User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cannot</a:t>
            </a:r>
            <a:endParaRPr sz="10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accidently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intentionally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disrupt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system-operation.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attempt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privileged-instruction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user-mode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leads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Privileged</a:t>
            </a:r>
            <a:r>
              <a:rPr sz="1000" b="1" spc="-1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Exception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214" y="3980179"/>
            <a:ext cx="4592320" cy="2276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7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042161"/>
            <a:ext cx="5935980" cy="249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imes New Roman"/>
                <a:cs typeface="Times New Roman"/>
              </a:rPr>
              <a:t>SI</a:t>
            </a:r>
            <a:r>
              <a:rPr sz="1000" b="1" spc="10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5" dirty="0">
                <a:latin typeface="Times New Roman"/>
                <a:cs typeface="Times New Roman"/>
              </a:rPr>
              <a:t>LT</a:t>
            </a:r>
            <a:r>
              <a:rPr sz="1000" b="1" spc="-5" dirty="0">
                <a:latin typeface="Times New Roman"/>
                <a:cs typeface="Times New Roman"/>
              </a:rPr>
              <a:t>AN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dirty="0">
                <a:latin typeface="Times New Roman"/>
                <a:cs typeface="Times New Roman"/>
              </a:rPr>
              <a:t>S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</a:t>
            </a:r>
            <a:r>
              <a:rPr sz="1000" b="1" spc="-20" dirty="0">
                <a:latin typeface="Times New Roman"/>
                <a:cs typeface="Times New Roman"/>
              </a:rPr>
              <a:t>E</a:t>
            </a:r>
            <a:r>
              <a:rPr sz="1000" b="1" spc="35" dirty="0">
                <a:latin typeface="Times New Roman"/>
                <a:cs typeface="Times New Roman"/>
              </a:rPr>
              <a:t>Q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dirty="0">
                <a:latin typeface="Times New Roman"/>
                <a:cs typeface="Times New Roman"/>
              </a:rPr>
              <a:t>TS</a:t>
            </a:r>
            <a:endParaRPr sz="1000">
              <a:latin typeface="Times New Roman"/>
              <a:cs typeface="Times New Roman"/>
            </a:endParaRPr>
          </a:p>
          <a:p>
            <a:pPr marL="140335" indent="-128270">
              <a:lnSpc>
                <a:spcPct val="100000"/>
              </a:lnSpc>
              <a:buFont typeface="Verdana"/>
              <a:buChar char="•"/>
              <a:tabLst>
                <a:tab pos="14097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some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mechanisms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decide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5" dirty="0">
                <a:latin typeface="Times New Roman"/>
                <a:cs typeface="Times New Roman"/>
              </a:rPr>
              <a:t> service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simultaneous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arrive.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10" dirty="0">
                <a:latin typeface="Times New Roman"/>
                <a:cs typeface="Times New Roman"/>
              </a:rPr>
              <a:t>common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5" dirty="0">
                <a:latin typeface="Times New Roman"/>
                <a:cs typeface="Times New Roman"/>
              </a:rPr>
              <a:t> 4.8a).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daisy-chain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fashion.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propagates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serially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through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several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raise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INTR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activated.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setting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1.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Device-1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passes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does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require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device-1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pending-request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device-1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blocks</a:t>
            </a:r>
            <a:r>
              <a:rPr sz="1000" dirty="0">
                <a:latin typeface="Times New Roman"/>
                <a:cs typeface="Times New Roman"/>
              </a:rPr>
              <a:t> INTA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proceeds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identifying-code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data-lines.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Device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electrically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closest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0" dirty="0">
                <a:latin typeface="Times New Roman"/>
                <a:cs typeface="Times New Roman"/>
              </a:rPr>
              <a:t> has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highest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Advantage: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requires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fewer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wires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individual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Arrangement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of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Priority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Groups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Here,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organized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groups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 </a:t>
            </a:r>
            <a:r>
              <a:rPr sz="1000" spc="-10" dirty="0">
                <a:latin typeface="Times New Roman"/>
                <a:cs typeface="Times New Roman"/>
              </a:rPr>
              <a:t>each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group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level.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Within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group,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daisy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chain.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4.8b).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639" y="3739514"/>
            <a:ext cx="4423664" cy="1328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1310" y="5304789"/>
            <a:ext cx="4309491" cy="27908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8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6785</TotalTime>
  <Words>1949</Words>
  <Application>Microsoft Office PowerPoint</Application>
  <PresentationFormat>Custom</PresentationFormat>
  <Paragraphs>215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v</dc:creator>
  <cp:lastModifiedBy>Sanchit Vijay</cp:lastModifiedBy>
  <cp:revision>5</cp:revision>
  <dcterms:created xsi:type="dcterms:W3CDTF">2024-02-20T04:13:16Z</dcterms:created>
  <dcterms:modified xsi:type="dcterms:W3CDTF">2024-03-16T06:28:57Z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2024-02-20T00:00:00Z</vt:filetime>
  </property>
</Properties>
</file>