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8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90" r:id="rId26"/>
    <p:sldId id="269" r:id="rId27"/>
    <p:sldId id="270" r:id="rId28"/>
    <p:sldId id="271" r:id="rId29"/>
    <p:sldId id="272" r:id="rId30"/>
    <p:sldId id="273" r:id="rId31"/>
    <p:sldId id="274" r:id="rId3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30/01/17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FA499A-0575-4CA2-A52B-A45297B87E6F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30/01/17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7CE6407-15D4-4BFF-927B-688A88AE9048}" type="slidenum">
              <a:rPr lang="en-IN" sz="120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Lab-2 
</a:t>
            </a:r>
            <a:r>
              <a:rPr lang="en-US" sz="4400" b="1">
                <a:solidFill>
                  <a:srgbClr val="FF0000"/>
                </a:solidFill>
                <a:latin typeface="Calibri"/>
              </a:rPr>
              <a:t>Introduction to Keil 
and 
Cortex Programming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Why do we need cross compiler?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Development of complex embedded systems completed in a fraction of time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Reliability is improved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Maintenance is easy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Knowledge of the processor instruction set and memory architecture is not required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Improved program readability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Keywords and operational functions that more nearly resemble the human thought process can be used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Program development and debugging times are dramatically reduced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Existing routine can be reused in new programs by utilizing the modular programming techniques available in C.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Development tools provided by keil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IDE(Integrated development environment)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Project Manager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Simulator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Debugger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 cross compiler, Cross assembler, locator/ Linker.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 </a:t>
            </a:r>
            <a:r>
              <a:rPr lang="en-US" sz="3200" b="1" i="1">
                <a:solidFill>
                  <a:srgbClr val="1F497D"/>
                </a:solidFill>
                <a:latin typeface="Calibri"/>
              </a:rPr>
              <a:t>assembler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used to assemble your M0 or its derivatives assembly program.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3200" b="1" i="1">
                <a:solidFill>
                  <a:srgbClr val="1F497D"/>
                </a:solidFill>
                <a:latin typeface="Calibri"/>
              </a:rPr>
              <a:t>compiler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used to compile your C source code into an object file.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3200" b="1" i="1">
                <a:solidFill>
                  <a:srgbClr val="1F497D"/>
                </a:solidFill>
                <a:latin typeface="Calibri"/>
              </a:rPr>
              <a:t>linker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used to create an absolute object module suitable for your in-circuit emulator.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Cortex M0 development cycle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	These are the steps to develop M0 project using keil.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source files in C or assembly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Compile or assemble source files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Correct errors in Source files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Link object files from compiler and assembler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Test linked application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0"/>
            <a:ext cx="8229240" cy="91440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Moving Data within the Processor: MOV/MOVS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838200"/>
            <a:ext cx="822924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165100"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Calibri"/>
              </a:rPr>
              <a:t>MOV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instruction mnemonic for moving data is MOV</a:t>
            </a:r>
          </a:p>
          <a:p>
            <a:pPr marL="165100" lvl="1"/>
            <a:r>
              <a:rPr lang="en-US" sz="2400" dirty="0" smtClean="0"/>
              <a:t>	</a:t>
            </a:r>
            <a:r>
              <a:rPr lang="en-US" sz="2400" b="1" dirty="0" smtClean="0"/>
              <a:t>Syntax</a:t>
            </a:r>
            <a:r>
              <a:rPr lang="en-US" sz="2400" dirty="0" smtClean="0"/>
              <a:t> : </a:t>
            </a:r>
            <a:r>
              <a:rPr lang="en-US" sz="2400" b="1" dirty="0" smtClean="0">
                <a:solidFill>
                  <a:schemeClr val="tx2"/>
                </a:solidFill>
              </a:rPr>
              <a:t>MOV &lt;Rd&gt;, 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marL="165100" lvl="1"/>
            <a:endParaRPr lang="en-US" sz="2400" dirty="0" smtClean="0"/>
          </a:p>
          <a:p>
            <a:pPr marL="165100" lvl="1"/>
            <a:endParaRPr lang="en-US" sz="2400" dirty="0" smtClean="0"/>
          </a:p>
          <a:p>
            <a:pPr marL="165100"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Calibri"/>
              </a:rPr>
              <a:t>MOVS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to copy a register value to another and update the APSR at the same time, we could use MOVS/ADDS</a:t>
            </a:r>
          </a:p>
          <a:p>
            <a:pPr marL="854075" lvl="1" indent="-688975"/>
            <a:r>
              <a:rPr lang="en-US" sz="2400" dirty="0" smtClean="0"/>
              <a:t>	</a:t>
            </a:r>
            <a:r>
              <a:rPr lang="en-US" sz="2400" b="1" dirty="0" smtClean="0"/>
              <a:t>Syntax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MOVS &lt;Rd&gt;, 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marL="854075" lvl="1" indent="-688975"/>
            <a:r>
              <a:rPr lang="en-US" sz="2400" dirty="0" smtClean="0"/>
              <a:t>			Updates APSR Z,N,C for ADDS</a:t>
            </a:r>
          </a:p>
          <a:p>
            <a:pPr marL="854075" lvl="1" indent="-688975"/>
            <a:endParaRPr lang="en-US" sz="2400" dirty="0" smtClean="0"/>
          </a:p>
          <a:p>
            <a:pPr marL="854075" lvl="1" indent="-688975"/>
            <a:endParaRPr lang="en-US" sz="2400" dirty="0" smtClean="0"/>
          </a:p>
          <a:p>
            <a:pPr marL="165100" lvl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Calibri"/>
              </a:rPr>
              <a:t>MOV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load an immediate data element into a register</a:t>
            </a:r>
          </a:p>
          <a:p>
            <a:pPr marL="854075" lvl="1" indent="-688975"/>
            <a:r>
              <a:rPr lang="en-US" sz="2400" dirty="0" smtClean="0"/>
              <a:t>	</a:t>
            </a:r>
            <a:r>
              <a:rPr lang="en-US" sz="2400" b="1" dirty="0" smtClean="0"/>
              <a:t>Syntax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MOVS &lt;Rd&gt;, #immed8</a:t>
            </a:r>
          </a:p>
          <a:p>
            <a:pPr marL="854075" lvl="1" indent="-688975"/>
            <a:r>
              <a:rPr lang="en-US" sz="2400" dirty="0" smtClean="0"/>
              <a:t>			Updates APSR Z, N</a:t>
            </a:r>
          </a:p>
          <a:p>
            <a:pPr marL="165100" lvl="1"/>
            <a:endParaRPr lang="en-US" sz="2800" dirty="0" smtClean="0"/>
          </a:p>
          <a:p>
            <a:pPr marL="854075" lvl="1" indent="-688975"/>
            <a:endParaRPr lang="en-US" sz="2800" dirty="0" smtClean="0"/>
          </a:p>
          <a:p>
            <a:pPr marL="854075" lvl="1" indent="-688975"/>
            <a:r>
              <a:rPr lang="en-US" dirty="0" smtClean="0"/>
              <a:t>			</a:t>
            </a:r>
          </a:p>
          <a:p>
            <a:pPr marL="854075" lvl="1" indent="-688975">
              <a:buFont typeface="Arial" pitchFamily="34" charset="0"/>
              <a:buChar char="•"/>
            </a:pPr>
            <a:endParaRPr lang="en-US" dirty="0" smtClean="0"/>
          </a:p>
          <a:p>
            <a:pPr marL="854075" lvl="1" indent="-688975">
              <a:buFont typeface="Arial" pitchFamily="34" charset="0"/>
              <a:buChar char="•"/>
            </a:pPr>
            <a:endParaRPr lang="en-US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LDR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3200" dirty="0" smtClean="0"/>
              <a:t>Read single memory data into register.</a:t>
            </a:r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124200"/>
            <a:ext cx="678180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LDR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The Cortex-M0 processor also supports immediate offset addressing modes</a:t>
            </a:r>
            <a:endParaRPr lang="en-US" sz="3200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0"/>
            <a:ext cx="6934200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LDR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PC relative load instruction for allowing efficient literal data accesses</a:t>
            </a:r>
            <a:endParaRPr lang="en-US" sz="3200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0"/>
            <a:ext cx="6629400" cy="23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LDR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PC relative load instruction for allowing efficient literal data accesses</a:t>
            </a:r>
            <a:endParaRPr lang="en-US" sz="3200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7162800" cy="299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LDR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PC relative load instruction for allowing efficient literal data accesses</a:t>
            </a:r>
            <a:endParaRPr lang="en-US" sz="3200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0837"/>
            <a:ext cx="7010399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7086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Differences between microprocessor and Microcontroller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Keil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: a cross Compiler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Concept of compiler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Why do we need cross compiler?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Development tools provided by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keil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Cortex M0 development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cycle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Basic Instruction 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Example programs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STR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For single data memory writes, the instruction is STR (store)</a:t>
            </a:r>
            <a:endParaRPr lang="en-US" sz="3200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7162800" cy="308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Memory Access Instructions: LDR, STR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dirty="0">
              <a:solidFill>
                <a:srgbClr val="000000"/>
              </a:solidFill>
              <a:latin typeface="Calibri"/>
            </a:endParaRPr>
          </a:p>
          <a:p>
            <a:pPr marL="854075" lvl="1" indent="-688975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Calibri"/>
              </a:rPr>
              <a:t>STR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en-US" sz="2400" dirty="0" smtClean="0"/>
              <a:t>store operation supports an immediate offset addressing mode:</a:t>
            </a:r>
            <a:endParaRPr lang="en-US" sz="3200" dirty="0" smtClean="0"/>
          </a:p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971800"/>
            <a:ext cx="701040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3810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Arithmetic Operations: ADD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762000"/>
            <a:ext cx="8229240" cy="5791200"/>
          </a:xfrm>
          <a:prstGeom prst="rect">
            <a:avLst/>
          </a:prstGeom>
        </p:spPr>
        <p:txBody>
          <a:bodyPr/>
          <a:lstStyle/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two registers: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Rn</a:t>
            </a:r>
            <a:r>
              <a:rPr lang="en-US" sz="2400" b="1" dirty="0" smtClean="0">
                <a:solidFill>
                  <a:schemeClr val="tx2"/>
                </a:solidFill>
              </a:rPr>
              <a:t>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  </a:t>
            </a:r>
            <a:r>
              <a:rPr lang="en-US" sz="2400" b="1" dirty="0" smtClean="0">
                <a:solidFill>
                  <a:schemeClr val="tx2"/>
                </a:solidFill>
                <a:sym typeface="Wingdings"/>
              </a:rPr>
              <a:t></a:t>
            </a:r>
            <a:r>
              <a:rPr lang="en-US" sz="2400" b="1" dirty="0" smtClean="0">
                <a:solidFill>
                  <a:schemeClr val="tx2"/>
                </a:solidFill>
              </a:rPr>
              <a:t>APSR update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an immediate constant into a register: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ADDS &lt;Rd&gt;,#immed8 </a:t>
            </a:r>
            <a:r>
              <a:rPr lang="en-US" sz="2400" b="1" dirty="0" smtClean="0">
                <a:solidFill>
                  <a:schemeClr val="tx2"/>
                </a:solidFill>
                <a:sym typeface="Wingdings"/>
              </a:rPr>
              <a:t></a:t>
            </a:r>
            <a:r>
              <a:rPr lang="en-US" sz="2400" b="1" dirty="0" smtClean="0">
                <a:solidFill>
                  <a:schemeClr val="tx2"/>
                </a:solidFill>
              </a:rPr>
              <a:t>APSR update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two registers without updating APSR: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stack pointer to a register without updating APSR: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&lt;Rd&gt;, SP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stack pointer to a register without updating APSR: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SP, 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endParaRPr lang="en-US" dirty="0" smtClean="0"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3810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Arithmetic Operations: ADD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762000"/>
            <a:ext cx="8229240" cy="5791200"/>
          </a:xfrm>
          <a:prstGeom prst="rect">
            <a:avLst/>
          </a:prstGeom>
        </p:spPr>
        <p:txBody>
          <a:bodyPr/>
          <a:lstStyle/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stack pointer to a register without updating APSR: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&lt;Rd&gt;, SP, #immed8 </a:t>
            </a:r>
            <a:r>
              <a:rPr lang="en-US" sz="2400" b="1" dirty="0" smtClean="0">
                <a:solidFill>
                  <a:schemeClr val="tx2"/>
                </a:solidFill>
                <a:sym typeface="Wingdings" pitchFamily="2" charset="2"/>
              </a:rPr>
              <a:t>(#immed8&lt;&lt;2)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an immediate constant to Stack pointer: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SP, #immed8 </a:t>
            </a:r>
            <a:r>
              <a:rPr lang="en-US" sz="2400" b="1" dirty="0" smtClean="0">
                <a:solidFill>
                  <a:schemeClr val="tx2"/>
                </a:solidFill>
                <a:sym typeface="Wingdings"/>
              </a:rPr>
              <a:t></a:t>
            </a:r>
            <a:r>
              <a:rPr lang="en-US" sz="2400" b="1" dirty="0" smtClean="0">
                <a:solidFill>
                  <a:schemeClr val="tx2"/>
                </a:solidFill>
              </a:rPr>
              <a:t>(#immed8&lt;&lt;2)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an immediate constant with PC to a register without updating APSR: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ADD &lt;Rd&gt;,PC,#immed8</a:t>
            </a:r>
          </a:p>
          <a:p>
            <a:pPr indent="404813" algn="ctr"/>
            <a:endParaRPr lang="en-US" sz="2400" dirty="0" smtClean="0"/>
          </a:p>
          <a:p>
            <a:pPr indent="404813">
              <a:buFont typeface="Wingdings" pitchFamily="2" charset="2"/>
              <a:buChar char="Ø"/>
            </a:pPr>
            <a:r>
              <a:rPr lang="en-US" sz="2400" dirty="0" smtClean="0"/>
              <a:t>Add with carry and update APSR: </a:t>
            </a:r>
          </a:p>
          <a:p>
            <a:pPr indent="404813"/>
            <a:r>
              <a:rPr lang="en-US" sz="2400" b="1" dirty="0" smtClean="0">
                <a:solidFill>
                  <a:schemeClr val="tx2"/>
                </a:solidFill>
              </a:rPr>
              <a:t>ADCS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&gt;,&lt;Rd&gt;</a:t>
            </a:r>
          </a:p>
          <a:p>
            <a:endParaRPr lang="en-US" dirty="0" smtClean="0"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33400" y="152400"/>
            <a:ext cx="8229240" cy="762000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Arithmetic Operations: SUB/MUL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533400"/>
            <a:ext cx="8229240" cy="5791200"/>
          </a:xfrm>
          <a:prstGeom prst="rect">
            <a:avLst/>
          </a:prstGeom>
        </p:spPr>
        <p:txBody>
          <a:bodyPr/>
          <a:lstStyle/>
          <a:p>
            <a:pPr marL="854075" lvl="1" indent="-688975"/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 indent="509588">
              <a:buFont typeface="Wingdings" pitchFamily="2" charset="2"/>
              <a:buChar char="Ø"/>
            </a:pPr>
            <a:r>
              <a:rPr lang="en-US" sz="2400" dirty="0" smtClean="0"/>
              <a:t>Subtract two registers: </a:t>
            </a:r>
          </a:p>
          <a:p>
            <a:pPr indent="509588"/>
            <a:r>
              <a:rPr lang="en-US" sz="2400" b="1" dirty="0" smtClean="0">
                <a:solidFill>
                  <a:schemeClr val="tx2"/>
                </a:solidFill>
              </a:rPr>
              <a:t>SUB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Rn</a:t>
            </a:r>
            <a:r>
              <a:rPr lang="en-US" sz="2400" b="1" dirty="0" smtClean="0">
                <a:solidFill>
                  <a:schemeClr val="tx2"/>
                </a:solidFill>
              </a:rPr>
              <a:t>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pPr indent="509588"/>
            <a:endParaRPr lang="en-US" sz="2400" dirty="0" smtClean="0"/>
          </a:p>
          <a:p>
            <a:pPr indent="509588">
              <a:buFont typeface="Wingdings" pitchFamily="2" charset="2"/>
              <a:buChar char="Ø"/>
            </a:pPr>
            <a:r>
              <a:rPr lang="en-US" sz="2400" dirty="0" smtClean="0"/>
              <a:t>Subtract a register with an immediate constant: </a:t>
            </a:r>
          </a:p>
          <a:p>
            <a:pPr indent="509588"/>
            <a:r>
              <a:rPr lang="en-US" sz="2400" b="1" dirty="0" smtClean="0">
                <a:solidFill>
                  <a:schemeClr val="tx2"/>
                </a:solidFill>
              </a:rPr>
              <a:t>SUB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Rn</a:t>
            </a:r>
            <a:r>
              <a:rPr lang="en-US" sz="2400" b="1" dirty="0" smtClean="0">
                <a:solidFill>
                  <a:schemeClr val="tx2"/>
                </a:solidFill>
              </a:rPr>
              <a:t>&gt;,#immed8</a:t>
            </a:r>
          </a:p>
          <a:p>
            <a:pPr indent="509588"/>
            <a:endParaRPr lang="en-US" sz="2400" dirty="0" smtClean="0"/>
          </a:p>
          <a:p>
            <a:pPr indent="509588">
              <a:buFont typeface="Wingdings" pitchFamily="2" charset="2"/>
              <a:buChar char="Ø"/>
            </a:pPr>
            <a:r>
              <a:rPr lang="en-US" sz="2400" dirty="0" smtClean="0"/>
              <a:t>Subtract SP by an immediate constant: </a:t>
            </a:r>
          </a:p>
          <a:p>
            <a:pPr indent="509588"/>
            <a:r>
              <a:rPr lang="en-US" sz="2400" b="1" dirty="0" smtClean="0">
                <a:solidFill>
                  <a:schemeClr val="tx2"/>
                </a:solidFill>
              </a:rPr>
              <a:t>SUB SP, #immed7</a:t>
            </a:r>
          </a:p>
          <a:p>
            <a:pPr indent="509588"/>
            <a:endParaRPr lang="en-US" sz="2400" dirty="0" smtClean="0"/>
          </a:p>
          <a:p>
            <a:pPr indent="509588">
              <a:buFont typeface="Wingdings" pitchFamily="2" charset="2"/>
              <a:buChar char="Ø"/>
            </a:pPr>
            <a:r>
              <a:rPr lang="en-US" sz="2400" dirty="0" smtClean="0"/>
              <a:t>Subtract with carry: </a:t>
            </a:r>
          </a:p>
          <a:p>
            <a:pPr indent="509588"/>
            <a:r>
              <a:rPr lang="en-US" sz="2400" b="1" dirty="0" smtClean="0">
                <a:solidFill>
                  <a:schemeClr val="tx2"/>
                </a:solidFill>
              </a:rPr>
              <a:t>SBCS &lt;Rd&gt;,&lt;Rd&gt;,&lt;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 </a:t>
            </a:r>
          </a:p>
          <a:p>
            <a:pPr indent="509588"/>
            <a:endParaRPr lang="en-US" sz="2400" dirty="0" smtClean="0"/>
          </a:p>
          <a:p>
            <a:pPr indent="509588">
              <a:buFont typeface="Wingdings" pitchFamily="2" charset="2"/>
              <a:buChar char="Ø"/>
            </a:pPr>
            <a:r>
              <a:rPr lang="en-US" sz="2400" dirty="0" smtClean="0"/>
              <a:t>Multiply: </a:t>
            </a:r>
          </a:p>
          <a:p>
            <a:pPr indent="509588"/>
            <a:r>
              <a:rPr lang="en-US" sz="2400" b="1" dirty="0" smtClean="0">
                <a:solidFill>
                  <a:schemeClr val="tx2"/>
                </a:solidFill>
              </a:rPr>
              <a:t>MULS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&gt;,&lt;Rd&gt;</a:t>
            </a:r>
          </a:p>
          <a:p>
            <a:pPr indent="509588"/>
            <a:r>
              <a:rPr lang="en-US" sz="2400" b="1" dirty="0" smtClean="0">
                <a:solidFill>
                  <a:schemeClr val="tx2"/>
                </a:solidFill>
              </a:rPr>
              <a:t>MUL &lt;Rd&gt;,&lt;</a:t>
            </a:r>
            <a:r>
              <a:rPr lang="en-US" sz="2400" b="1" dirty="0" err="1" smtClean="0">
                <a:solidFill>
                  <a:schemeClr val="tx2"/>
                </a:solidFill>
              </a:rPr>
              <a:t>Rm</a:t>
            </a:r>
            <a:r>
              <a:rPr lang="en-US" sz="2400" b="1" dirty="0" smtClean="0">
                <a:solidFill>
                  <a:schemeClr val="tx2"/>
                </a:solidFill>
              </a:rPr>
              <a:t>&gt;</a:t>
            </a:r>
          </a:p>
          <a:p>
            <a:endParaRPr lang="en-US" dirty="0" smtClean="0"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Example 1: additon 32 bit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;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additon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32 bit	       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PRESERVE8 		; Indicate the code here preserve 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; 8 byte stack alignment        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                  THUMB     		; Indicate THUMB code is used      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              AREA    |.text|, CODE, READONLY	  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              EXPORT __main			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; Start of CODE area 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__main 	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MOVS R0, #4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MOVS R1, #3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ADDS R0, R0, R1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          END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0"/>
            <a:ext cx="8229240" cy="837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Example 2: addition 64 bit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838200"/>
            <a:ext cx="8229240" cy="5135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;addition 64 bit 	       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PRESERVE8 			; Indicate the code here preserve 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; 8 byte stack alignment        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              THUMB     		; Indicate THUMB code is used      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          AREA    |.text|, CODE, READONLY	  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       EXPORT __main			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; Start of CODE area 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__main 	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LDR r0,=0xFFFFFFFF 	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X_Low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(X = 0x3333FFFFFFFFFFFF)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LDR r1,=0x3333FFFF 	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X_High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LDR r2,=0x00000001 	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Y_Low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(Y = 0x3333000000000001)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LDR r3,=0x33330000 	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alibri"/>
              </a:rPr>
              <a:t>Y_High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ADDS r0,r0,r2 		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lower 32-bit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ADCS r1,r1,r3 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 smtClean="0">
                <a:solidFill>
                  <a:srgbClr val="000000"/>
                </a:solidFill>
                <a:latin typeface="Calibri"/>
              </a:rPr>
              <a:t>;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upper 32-bit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stop  B  stop</a:t>
            </a:r>
            <a:endParaRPr sz="1200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          END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33520" y="0"/>
            <a:ext cx="8229240" cy="8377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Example 3: 64 bit subtraction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83808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		        </a:t>
            </a:r>
            <a:endParaRPr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;64 bit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substraction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	PRESERVE8 		; Indicate the code here preserve  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; 8 byte stack alignment         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              THUMB    		 ; Indicate THUMB code is used       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          AREA    |.text|, CODE, READONLY		   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              EXPORT __main			 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; Start of CODE area </a:t>
            </a:r>
            <a:endParaRPr sz="1000"/>
          </a:p>
          <a:p>
            <a:pPr>
              <a:lnSpc>
                <a:spcPct val="100000"/>
              </a:lnSpc>
            </a:pP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__main 	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LDR r0,=0x00000001 		;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X_Low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(X = 0x0000000100000001)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LDR r1,=0x00000001 		;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X_High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LDR r2,=0x00000003 		;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Y_Low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(Y = 0x0000000000000003)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LDR r3,=0x00000000 		;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Y_High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SUBS r0,r0,r2 			; lower 32-bit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	SBCS r1,r1,r3 			; upper 32-bit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stop b stop</a:t>
            </a:r>
            <a:endParaRPr sz="100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r1r0=00000000000000010000000000000001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r3r2=00000000000000000000000000000011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ans=000000000000000001111111111111110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0"/>
            <a:ext cx="8229240" cy="9903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Example 4: swap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066680"/>
            <a:ext cx="8229240" cy="5059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       PRESERVE8 	; Indicate the code here preserve  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; 8 byte stack alignment         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              THUMB     		; Indicate THUMB code is used       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          AREA    |.text|, CODE, READONLY	   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              EXPORT __main			 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; Start of CODE area 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__main 	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LDR	R0,=0XF631024C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LDR	R1,=0X17539ABD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EORS	R0,R0,R1			;R0^R1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EORS	R1,R0,R1			;R1^R0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		EORS	R0,R0,R1			;R0^R1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stop	      B	   stop		 		;stop program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          END	</a:t>
            </a:r>
            <a:endParaRPr sz="120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	   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/>
              </a:rPr>
              <a:t>Differences between M</a:t>
            </a:r>
            <a:r>
              <a:rPr lang="en-US" sz="3600" b="1" dirty="0" smtClean="0">
                <a:solidFill>
                  <a:srgbClr val="FF0000"/>
                </a:solidFill>
                <a:latin typeface="Calibri"/>
              </a:rPr>
              <a:t>icroprocessor </a:t>
            </a:r>
            <a:r>
              <a:rPr lang="en-US" sz="3600" b="1" dirty="0">
                <a:solidFill>
                  <a:srgbClr val="FF0000"/>
                </a:solidFill>
                <a:latin typeface="Calibri"/>
              </a:rPr>
              <a:t>and a Microcontroller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pic>
        <p:nvPicPr>
          <p:cNvPr id="82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20" y="2057400"/>
            <a:ext cx="3295440" cy="2819160"/>
          </a:xfrm>
          <a:prstGeom prst="rect">
            <a:avLst/>
          </a:prstGeom>
          <a:ln w="9360">
            <a:noFill/>
          </a:ln>
        </p:spPr>
      </p:pic>
      <p:pic>
        <p:nvPicPr>
          <p:cNvPr id="83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720" y="1647720"/>
            <a:ext cx="4443120" cy="3990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Complete the Lab_data_sheet_2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Microcontroller</a:t>
            </a:r>
            <a:r>
              <a:rPr lang="en-US" sz="4400" b="1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pic>
        <p:nvPicPr>
          <p:cNvPr id="85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320" y="1219320"/>
            <a:ext cx="7009920" cy="4691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Microcontroller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295280"/>
            <a:ext cx="8229240" cy="5105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It’s like a small computer on a </a:t>
            </a:r>
            <a:r>
              <a:rPr lang="en-US" sz="2400" b="1" i="1" dirty="0">
                <a:solidFill>
                  <a:srgbClr val="1F497D"/>
                </a:solidFill>
                <a:latin typeface="Calibri"/>
              </a:rPr>
              <a:t>single IC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It contains a </a:t>
            </a:r>
            <a:r>
              <a:rPr lang="en-US" sz="2400" b="1" dirty="0">
                <a:solidFill>
                  <a:srgbClr val="1F497D"/>
                </a:solidFill>
                <a:latin typeface="Calibri"/>
              </a:rPr>
              <a:t>processor core, ROM, RAM and I/O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pins dedicated to perform various tasks. 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Microcontrollers are generally used in projects and applications that require </a:t>
            </a:r>
            <a:r>
              <a:rPr lang="en-US" sz="2400" b="1" dirty="0">
                <a:solidFill>
                  <a:srgbClr val="1F497D"/>
                </a:solidFill>
                <a:latin typeface="Calibri"/>
              </a:rPr>
              <a:t>direct control of user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it has all the components needed in its single chip, it does not need any external circuits to do its task 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microcontrollers are heavily </a:t>
            </a:r>
            <a:r>
              <a:rPr lang="en-US" sz="2400" b="1" dirty="0">
                <a:solidFill>
                  <a:srgbClr val="1F497D"/>
                </a:solidFill>
                <a:latin typeface="Calibri"/>
              </a:rPr>
              <a:t>used in embedded systems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and major microcontroller manufacturing companies are making them to be used in embedded market. 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A microcontroller can be called the </a:t>
            </a:r>
            <a:r>
              <a:rPr lang="en-US" sz="2400" b="1" dirty="0">
                <a:solidFill>
                  <a:srgbClr val="1F497D"/>
                </a:solidFill>
                <a:latin typeface="Calibri"/>
              </a:rPr>
              <a:t>heart of embedded system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</a:t>
            </a:r>
            <a:endParaRPr sz="1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Some examples of popular microcontrollers are </a:t>
            </a:r>
            <a:r>
              <a:rPr lang="en-US" sz="2400" b="1" dirty="0">
                <a:solidFill>
                  <a:srgbClr val="1F497D"/>
                </a:solidFill>
                <a:latin typeface="Calibri"/>
              </a:rPr>
              <a:t>8051, AVR, PIC series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of microcontrollers,.</a:t>
            </a:r>
            <a:endParaRPr sz="1400"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Microprocessor</a:t>
            </a:r>
            <a:endParaRPr/>
          </a:p>
        </p:txBody>
      </p:sp>
      <p:pic>
        <p:nvPicPr>
          <p:cNvPr id="89" name="Picture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680" y="1523880"/>
            <a:ext cx="7009920" cy="44953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Microprocessor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Microprocessor has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only a CPU inside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them in one or few Integrated Circuits. 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Like microcontrollers it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does not have RAM, ROM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and other peripherals. 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They are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dependent on external circuits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of peripherals to work. 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But microprocessors are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not made for specific task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but they are required where tasks are complex and tricky like development of software’s, games and other applications that require high memory and where input and output are not defined. 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It may be called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heart of a computer system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.  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Some examples of microprocessor are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Pentium, I3, and I5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etc.</a:t>
            </a:r>
            <a:endParaRPr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Microprocessor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have registers and ALU as processing unit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and it </a:t>
            </a:r>
            <a:r>
              <a:rPr lang="en-US" sz="2400" b="1" i="1" dirty="0">
                <a:solidFill>
                  <a:srgbClr val="002060"/>
                </a:solidFill>
                <a:latin typeface="Calibri"/>
              </a:rPr>
              <a:t>does not have RAM, ROM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in it.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Keil : A cross compiler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295280"/>
            <a:ext cx="8229240" cy="4830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Keil development Tools are designed to </a:t>
            </a:r>
            <a:r>
              <a:rPr lang="en-US" sz="3200" b="1" i="1">
                <a:solidFill>
                  <a:srgbClr val="1F497D"/>
                </a:solidFill>
                <a:latin typeface="Calibri"/>
              </a:rPr>
              <a:t>solve the complex problems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facing embedded developers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Keil offers an </a:t>
            </a:r>
            <a:r>
              <a:rPr lang="en-US" sz="3200" b="1" i="1">
                <a:solidFill>
                  <a:srgbClr val="1F497D"/>
                </a:solidFill>
                <a:latin typeface="Calibri"/>
              </a:rPr>
              <a:t>evaluation package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that will allow the assembly and debugging of files 2K or less.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package is freely available at their website. Keil’s website address is </a:t>
            </a:r>
            <a:r>
              <a:rPr lang="en-US" sz="3200" u="sng">
                <a:solidFill>
                  <a:srgbClr val="0000FF"/>
                </a:solidFill>
                <a:latin typeface="Calibri"/>
              </a:rPr>
              <a:t>www.keil.com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FF0000"/>
                </a:solidFill>
                <a:latin typeface="Calibri"/>
              </a:rPr>
              <a:t>Concept of Compiler	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371600"/>
            <a:ext cx="8229240" cy="4754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Compilers are programs used to </a:t>
            </a:r>
            <a:r>
              <a:rPr lang="en-US" sz="2800" b="1" i="1" dirty="0">
                <a:solidFill>
                  <a:srgbClr val="1F497D"/>
                </a:solidFill>
                <a:latin typeface="Calibri"/>
              </a:rPr>
              <a:t>convert a high level language to object code.</a:t>
            </a:r>
            <a:endParaRPr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So if one wants to define a compiler then compiler is a program that </a:t>
            </a:r>
            <a:r>
              <a:rPr lang="en-US" sz="2800" b="1" i="1" dirty="0">
                <a:solidFill>
                  <a:srgbClr val="1F497D"/>
                </a:solidFill>
                <a:latin typeface="Calibri"/>
              </a:rPr>
              <a:t>translates source code into object code</a:t>
            </a:r>
            <a:endParaRPr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800" b="1" i="1" dirty="0">
                <a:solidFill>
                  <a:srgbClr val="1F497D"/>
                </a:solidFill>
                <a:latin typeface="Calibri"/>
              </a:rPr>
              <a:t>cross compiler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is similar to the compilers but we </a:t>
            </a:r>
            <a:r>
              <a:rPr lang="en-US" sz="2800" b="1" i="1" dirty="0">
                <a:solidFill>
                  <a:srgbClr val="1F497D"/>
                </a:solidFill>
                <a:latin typeface="Calibri"/>
              </a:rPr>
              <a:t>write a program for the target processor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(like 8051 and its derivatives) </a:t>
            </a:r>
            <a:r>
              <a:rPr lang="en-US" sz="2800" b="1" i="1" dirty="0">
                <a:solidFill>
                  <a:srgbClr val="1F497D"/>
                </a:solidFill>
                <a:latin typeface="Calibri"/>
              </a:rPr>
              <a:t>on the host processors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 like computer of x86)</a:t>
            </a:r>
            <a:endParaRPr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It means </a:t>
            </a:r>
            <a:r>
              <a:rPr lang="en-US" sz="2800" b="1" i="1" dirty="0">
                <a:solidFill>
                  <a:srgbClr val="1F497D"/>
                </a:solidFill>
                <a:latin typeface="Calibri"/>
              </a:rPr>
              <a:t>being in one environment you are writing a code for another environment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is called cross development. And the compiler used for cross development is called cross compiler.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889</Words>
  <Application>Microsoft Office PowerPoint</Application>
  <PresentationFormat>On-screen Show (4:3)</PresentationFormat>
  <Paragraphs>219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DejaVu Sans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modified xsi:type="dcterms:W3CDTF">2024-04-18T00:15:49Z</dcterms:modified>
</cp:coreProperties>
</file>