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9" r:id="rId18"/>
    <p:sldId id="271" r:id="rId19"/>
    <p:sldId id="263" r:id="rId20"/>
    <p:sldId id="264" r:id="rId21"/>
    <p:sldId id="265" r:id="rId22"/>
    <p:sldId id="266" r:id="rId23"/>
    <p:sldId id="273" r:id="rId24"/>
    <p:sldId id="274" r:id="rId25"/>
    <p:sldId id="275" r:id="rId26"/>
    <p:sldId id="276" r:id="rId27"/>
    <p:sldId id="277" r:id="rId28"/>
    <p:sldId id="268" r:id="rId2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2C5FF9-6DAC-4752-9BE5-3B041F7486C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BB9A983-CB88-42ED-B52F-3F901AB33E2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E15C7CA3-65CE-40F9-836B-40402A310A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85C9AB-97BB-42F4-BFCF-5090A7B263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FB09832-3AB6-4B02-B61C-80A3FD82B2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E904D2B-FEFA-4CDA-B470-B3C1F99E74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E22A308-6CAD-41E5-8B64-7D41C0974B5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1EBE058A-C2EA-437E-92A8-08833C337A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56780C2-90A5-4E22-A9C1-785A5DCBFE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33B1EC9-6EC5-42FA-BDCA-1FD502CC97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0032AF2-1D7C-4999-A3AC-A3DAC32064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0768EC4-054F-423E-9E5D-F19FF4789036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CBEE200-E8E3-4231-925D-58A3810A8D08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E84E63-33FC-482A-B8AB-59F5D7C8BDD5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3B3D6B9-6937-43E0-AA99-1F24E4A7C5D3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61AD531-F5F2-4296-9FF9-46BBB619306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D79E23-7054-4A76-83A8-4954B768739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F0F0C96-C8FA-4AD9-8D59-8D2F0E4D052F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0360" cy="43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7A104A8-16DF-4CA0-9103-75BDE9784A5E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4E7591-4620-4CF1-9925-FDAB24BBC7DE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3168A0-6F3B-44A7-8EC0-EECCFE0C500F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711951-6419-40D2-AACA-3FEFEAD5587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WEEK 5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chemeClr val="dk1"/>
                </a:solidFill>
                <a:latin typeface="Calibri"/>
              </a:rPr>
              <a:t>Process Environment and Process Control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 dirty="0">
                <a:solidFill>
                  <a:schemeClr val="dk1"/>
                </a:solidFill>
                <a:latin typeface="Calibri Light"/>
              </a:rPr>
              <a:t>fork Function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1691" y="1029853"/>
            <a:ext cx="11849400" cy="53709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An existing process can create a new one by calling the fork function.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new process created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by fork is called the child process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 </a:t>
            </a:r>
            <a:r>
              <a:rPr lang="en-US" sz="2400" b="0" u="sng" strike="noStrike" spc="-1" dirty="0">
                <a:solidFill>
                  <a:schemeClr val="dk1"/>
                </a:solidFill>
                <a:latin typeface="Calibri"/>
              </a:rPr>
              <a:t>This function is called once but returns twice.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only difference in the returns is that the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return value in the child is 0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, whereas the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return value in the parent is the process ID of the new child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reason the child’s process ID is returned to the parent is that a process can have more than one child, and there is no function that allows a process to obtain the process IDs of its children.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reason fork returns 0 to the child is that a process can have only a single parent, and the child can always call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Calibri"/>
              </a:rPr>
              <a:t>getppid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 to obtain the process ID of its parent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462960" y="1644193"/>
            <a:ext cx="10048680" cy="141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vfork Function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548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3400" b="0" strike="noStrike" spc="-1" dirty="0" err="1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 function was intended to create a new process for the purpose of executing a new program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3400" b="0" strike="noStrike" spc="-1" dirty="0" err="1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 function creates the new process, just like fork,</a:t>
            </a:r>
            <a:r>
              <a:rPr lang="en-US" sz="3400" b="0" u="sng" strike="noStrike" spc="-1" dirty="0">
                <a:solidFill>
                  <a:srgbClr val="FF0000"/>
                </a:solidFill>
                <a:latin typeface="Calibri"/>
              </a:rPr>
              <a:t> without copying the address space of the parent into the child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, as the child won’t reference that address space; </a:t>
            </a:r>
            <a:r>
              <a:rPr lang="en-US" sz="3400" b="0" u="sng" strike="noStrike" spc="-1" dirty="0">
                <a:solidFill>
                  <a:schemeClr val="dk1"/>
                </a:solidFill>
                <a:latin typeface="Calibri"/>
              </a:rPr>
              <a:t>the child simply calls exec (or exit) right after the </a:t>
            </a:r>
            <a:r>
              <a:rPr lang="en-US" sz="3400" b="0" u="sng" strike="noStrike" spc="-1" dirty="0" err="1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400" b="0" strike="noStrike" spc="-1" dirty="0" err="1" smtClean="0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guarantees that the child runs first, until the child calls exec or exit. When the child calls either of these functions, the parent resumes.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10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exit Functions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A process can terminate normally in five ways: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Executing a return from the main function.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Calling the exit function.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Calling the _exit or _Exit function</a:t>
            </a:r>
            <a:r>
              <a:rPr lang="en-US" sz="12800" strike="noStrike" spc="-1" dirty="0" smtClean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pc="-1" dirty="0">
                <a:solidFill>
                  <a:srgbClr val="000000"/>
                </a:solidFill>
                <a:latin typeface="+mn-lt"/>
              </a:rPr>
              <a:t>Executing a return from the start routine of the last thread in the process</a:t>
            </a:r>
            <a:r>
              <a:rPr lang="en-US" sz="12800" spc="-1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dirty="0">
                <a:latin typeface="+mn-lt"/>
              </a:rPr>
              <a:t>Calling the </a:t>
            </a:r>
            <a:r>
              <a:rPr lang="en-US" sz="12800" dirty="0" err="1">
                <a:latin typeface="+mn-lt"/>
              </a:rPr>
              <a:t>pthread_exit</a:t>
            </a:r>
            <a:r>
              <a:rPr lang="en-US" sz="12800" dirty="0">
                <a:latin typeface="+mn-lt"/>
              </a:rPr>
              <a:t> function from the last thread in the process.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 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10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exit Functions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25000" lnSpcReduction="20000"/>
          </a:bodyPr>
          <a:lstStyle/>
          <a:p>
            <a:pPr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</a:pPr>
            <a:r>
              <a:rPr lang="en-US" sz="9600" strike="noStrike" spc="-1" dirty="0" smtClean="0">
                <a:solidFill>
                  <a:schemeClr val="dk1"/>
                </a:solidFill>
                <a:latin typeface="+mn-lt"/>
              </a:rPr>
              <a:t>The three forms of abnormal termination are as follows</a:t>
            </a:r>
          </a:p>
          <a:p>
            <a:r>
              <a:rPr lang="en-US" sz="9600" dirty="0" smtClean="0">
                <a:latin typeface="+mn-lt"/>
              </a:rPr>
              <a:t>1. Calling </a:t>
            </a:r>
            <a:r>
              <a:rPr lang="en-US" sz="9600" dirty="0">
                <a:latin typeface="+mn-lt"/>
              </a:rPr>
              <a:t>abort. This is a special case of the next item, as it generates the</a:t>
            </a:r>
          </a:p>
          <a:p>
            <a:r>
              <a:rPr lang="en-IN" sz="9600" dirty="0">
                <a:latin typeface="+mn-lt"/>
              </a:rPr>
              <a:t>SIGABRT signal</a:t>
            </a:r>
            <a:r>
              <a:rPr lang="en-IN" sz="9600" dirty="0" smtClean="0">
                <a:latin typeface="+mn-lt"/>
              </a:rPr>
              <a:t>.</a:t>
            </a:r>
          </a:p>
          <a:p>
            <a:endParaRPr lang="en-IN" sz="9600" dirty="0">
              <a:latin typeface="+mn-lt"/>
            </a:endParaRPr>
          </a:p>
          <a:p>
            <a:r>
              <a:rPr lang="en-US" sz="9600" dirty="0" smtClean="0">
                <a:latin typeface="+mn-lt"/>
              </a:rPr>
              <a:t>2.When </a:t>
            </a:r>
            <a:r>
              <a:rPr lang="en-US" sz="9600" dirty="0">
                <a:latin typeface="+mn-lt"/>
              </a:rPr>
              <a:t>the process receives certain signals. </a:t>
            </a:r>
            <a:r>
              <a:rPr lang="en-US" sz="9600" dirty="0" smtClean="0">
                <a:latin typeface="+mn-lt"/>
              </a:rPr>
              <a:t>The </a:t>
            </a:r>
            <a:r>
              <a:rPr lang="en-US" sz="9600" dirty="0">
                <a:latin typeface="+mn-lt"/>
              </a:rPr>
              <a:t>signal can be generated by the process itself (e.g., by </a:t>
            </a:r>
            <a:r>
              <a:rPr lang="en-US" sz="9600" dirty="0" smtClean="0">
                <a:latin typeface="+mn-lt"/>
              </a:rPr>
              <a:t>calling the </a:t>
            </a:r>
            <a:r>
              <a:rPr lang="en-US" sz="9600" dirty="0">
                <a:latin typeface="+mn-lt"/>
              </a:rPr>
              <a:t>abort function), by some other process, or by the kernel. </a:t>
            </a:r>
            <a:endParaRPr lang="en-US" sz="9600" dirty="0" smtClean="0">
              <a:latin typeface="+mn-lt"/>
            </a:endParaRPr>
          </a:p>
          <a:p>
            <a:endParaRPr lang="en-US" sz="9600" dirty="0" smtClean="0">
              <a:latin typeface="+mn-lt"/>
            </a:endParaRPr>
          </a:p>
          <a:p>
            <a:r>
              <a:rPr lang="en-US" sz="9600" dirty="0" smtClean="0">
                <a:latin typeface="+mn-lt"/>
              </a:rPr>
              <a:t>3. The last thread responds to a cancellation request.</a:t>
            </a:r>
          </a:p>
          <a:p>
            <a:endParaRPr lang="en-US" sz="5900" b="0" strike="noStrike" spc="-1" dirty="0">
              <a:solidFill>
                <a:srgbClr val="000000"/>
              </a:solidFill>
              <a:latin typeface="+mn-lt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Font typeface="+mj-lt"/>
              <a:buAutoNum type="arabicPeriod"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9600" b="0" strike="noStrike" spc="-1" dirty="0" smtClean="0">
                <a:solidFill>
                  <a:schemeClr val="dk1"/>
                </a:solidFill>
                <a:latin typeface="Calibri"/>
              </a:rPr>
              <a:t>Another condition we have to worry about is when a child terminates before its parent. </a:t>
            </a: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9600" b="0" strike="noStrike" spc="-1" dirty="0" smtClean="0">
                <a:solidFill>
                  <a:schemeClr val="dk1"/>
                </a:solidFill>
                <a:latin typeface="Calibri"/>
              </a:rPr>
              <a:t>If the child completely disappeared, the parent wouldn’t be able to fetch its termination status when and if the parent was finally ready to check if the child had terminated. </a:t>
            </a: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9600" b="0" strike="noStrike" spc="-1" dirty="0" smtClean="0">
                <a:solidFill>
                  <a:schemeClr val="dk1"/>
                </a:solidFill>
                <a:latin typeface="Calibri"/>
              </a:rPr>
              <a:t>The kernel keeps a small amount of information for every terminating process, so that the information is available </a:t>
            </a:r>
            <a:r>
              <a:rPr lang="en-US" sz="9600" b="0" strike="noStrike" spc="-1" dirty="0" smtClean="0">
                <a:solidFill>
                  <a:srgbClr val="FF0000"/>
                </a:solidFill>
                <a:latin typeface="Calibri"/>
              </a:rPr>
              <a:t>when the parent of the terminating process calls wait or </a:t>
            </a:r>
            <a:r>
              <a:rPr lang="en-US" sz="9600" b="0" strike="noStrike" spc="-1" dirty="0" err="1" smtClean="0">
                <a:solidFill>
                  <a:srgbClr val="FF0000"/>
                </a:solidFill>
                <a:latin typeface="Calibri"/>
              </a:rPr>
              <a:t>waitpid</a:t>
            </a:r>
            <a:r>
              <a:rPr lang="en-US" sz="9600" b="0" strike="noStrike" spc="-1" dirty="0" smtClean="0">
                <a:solidFill>
                  <a:srgbClr val="FF0000"/>
                </a:solidFill>
                <a:latin typeface="Calibri"/>
              </a:rPr>
              <a:t>.</a:t>
            </a: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9600" b="0" strike="noStrike" spc="-1" dirty="0" smtClean="0">
                <a:solidFill>
                  <a:srgbClr val="FF0000"/>
                </a:solidFill>
                <a:latin typeface="Arial"/>
              </a:rPr>
              <a:t>Minimally, this information consists of the process ID, the termination status of the process, and the amount of CPU time taken by the process.</a:t>
            </a:r>
            <a:endParaRPr lang="en-US" sz="96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4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When a process terminates, either normally or abnormally, the kernel notifies the </a:t>
            </a:r>
            <a:r>
              <a:rPr lang="en-US" sz="2800" dirty="0" smtClean="0">
                <a:latin typeface="+mn-lt"/>
              </a:rPr>
              <a:t>parent by </a:t>
            </a:r>
            <a:r>
              <a:rPr lang="en-US" sz="2800" dirty="0">
                <a:latin typeface="+mn-lt"/>
              </a:rPr>
              <a:t>sending the SIGCHLD signal to the parent. </a:t>
            </a: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Because </a:t>
            </a:r>
            <a:r>
              <a:rPr lang="en-US" sz="2800" dirty="0">
                <a:latin typeface="+mn-lt"/>
              </a:rPr>
              <a:t>the termination of a child is </a:t>
            </a:r>
            <a:r>
              <a:rPr lang="en-US" sz="2800" dirty="0" smtClean="0">
                <a:latin typeface="+mn-lt"/>
              </a:rPr>
              <a:t>an asynchronous </a:t>
            </a:r>
            <a:r>
              <a:rPr lang="en-US" sz="2800" dirty="0">
                <a:latin typeface="+mn-lt"/>
              </a:rPr>
              <a:t>event—it can happen at any time while the parent is running — </a:t>
            </a:r>
            <a:r>
              <a:rPr lang="en-US" sz="2800" dirty="0" smtClean="0">
                <a:latin typeface="+mn-lt"/>
              </a:rPr>
              <a:t>this signal </a:t>
            </a:r>
            <a:r>
              <a:rPr lang="en-US" sz="2800" dirty="0">
                <a:latin typeface="+mn-lt"/>
              </a:rPr>
              <a:t>is the asynchronous notification from the kernel to the parent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latin typeface="+mn-lt"/>
              </a:rPr>
              <a:t>The </a:t>
            </a:r>
            <a:r>
              <a:rPr lang="en-US" sz="2800" u="sng" strike="noStrike" spc="-1" dirty="0" smtClean="0">
                <a:latin typeface="+mn-lt"/>
              </a:rPr>
              <a:t>parent can choose to ignore this signal, or it can provide a function that is called when the signal occurs: a signal handler</a:t>
            </a:r>
            <a:r>
              <a:rPr lang="en-US" sz="2800" strike="noStrike" spc="-1" dirty="0" smtClean="0">
                <a:latin typeface="+mn-lt"/>
              </a:rPr>
              <a:t>. The default action for this signal is to be ignored.</a:t>
            </a:r>
            <a:endParaRPr lang="en-US" sz="2800" strike="noStrike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2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/>
              <a:t>For now, we need to be aware that a process that calls</a:t>
            </a:r>
          </a:p>
          <a:p>
            <a:r>
              <a:rPr lang="en-IN" dirty="0"/>
              <a:t>wait or </a:t>
            </a:r>
            <a:r>
              <a:rPr lang="en-IN" dirty="0" err="1"/>
              <a:t>waitpid</a:t>
            </a:r>
            <a:r>
              <a:rPr lang="en-IN" dirty="0"/>
              <a:t> </a:t>
            </a:r>
            <a:r>
              <a:rPr lang="en-IN" dirty="0" smtClean="0"/>
              <a:t>can</a:t>
            </a:r>
          </a:p>
          <a:p>
            <a:endParaRPr lang="en-I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Block</a:t>
            </a:r>
            <a:r>
              <a:rPr lang="en-US" dirty="0"/>
              <a:t>, if all of its children are still running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 </a:t>
            </a:r>
            <a:r>
              <a:rPr lang="en-US" dirty="0"/>
              <a:t>immediately with the termination status of a child, if a child </a:t>
            </a:r>
            <a:r>
              <a:rPr lang="en-US" dirty="0" smtClean="0"/>
              <a:t>has terminated </a:t>
            </a:r>
            <a:r>
              <a:rPr lang="en-US" dirty="0"/>
              <a:t>and is waiting for its termination status to be fetched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 </a:t>
            </a:r>
            <a:r>
              <a:rPr lang="en-US" dirty="0"/>
              <a:t>immediately with an error, if it doesn’t have any child processes</a:t>
            </a:r>
            <a:endParaRPr lang="en-US" sz="2800" strike="noStrike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6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the process is calling wait because it received the SIGCHLD signal, we expect wait </a:t>
            </a:r>
            <a:r>
              <a:rPr lang="en-US" sz="3200" dirty="0" smtClean="0"/>
              <a:t>to return </a:t>
            </a:r>
            <a:r>
              <a:rPr lang="en-US" sz="3200" dirty="0"/>
              <a:t>immediately.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 </a:t>
            </a:r>
            <a:r>
              <a:rPr lang="en-US" sz="3200" dirty="0"/>
              <a:t>if we call it at any random point in time, it can block.</a:t>
            </a:r>
            <a:endParaRPr lang="en-US" sz="3200" strike="noStrike" spc="-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3" y="2669164"/>
            <a:ext cx="94107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+mn-lt"/>
              </a:rPr>
              <a:t>Four </a:t>
            </a:r>
            <a:r>
              <a:rPr lang="en-US" sz="3200" dirty="0" smtClean="0">
                <a:latin typeface="+mn-lt"/>
              </a:rPr>
              <a:t>mutually </a:t>
            </a:r>
            <a:r>
              <a:rPr lang="en-US" sz="3200" dirty="0">
                <a:latin typeface="+mn-lt"/>
              </a:rPr>
              <a:t>exclusive macros tell us how the process terminated, and they all begin </a:t>
            </a:r>
            <a:r>
              <a:rPr lang="en-US" sz="3200" dirty="0" smtClean="0">
                <a:latin typeface="+mn-lt"/>
              </a:rPr>
              <a:t>with </a:t>
            </a:r>
            <a:r>
              <a:rPr lang="en-IN" sz="3200" dirty="0" smtClean="0">
                <a:latin typeface="+mn-lt"/>
              </a:rPr>
              <a:t>WIF.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trike="noStrike" spc="-1" dirty="0" smtClean="0">
                <a:latin typeface="+mn-lt"/>
              </a:rPr>
              <a:t>The four mutually exclusive macros are</a:t>
            </a:r>
            <a:endParaRPr lang="en-US" sz="3200" strike="noStrike" spc="-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5" y="2382965"/>
            <a:ext cx="8448675" cy="44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0" strike="noStrike" spc="-1" dirty="0" smtClean="0">
                <a:solidFill>
                  <a:schemeClr val="dk1"/>
                </a:solidFill>
                <a:latin typeface="Calibri"/>
              </a:rPr>
              <a:t>THANK YOU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List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Each program is passed with an environment list.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Environment list is an array of character pointers, with each pointer containing the address of a null-terminated C string.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address of the array of pointers is contained in the global variable environ: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extern char  **environ;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 rot="12000">
            <a:off x="4460040" y="3667320"/>
            <a:ext cx="563040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List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Each program is passed with an environment list.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Environment list is an array of character pointers, with each pointer containing the address of a null-terminated C string.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address of the array of pointers is contained in the global variable environ: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extern char  **environ;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 rot="12000">
            <a:off x="4460040" y="3667320"/>
            <a:ext cx="563040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List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 rot="5400">
            <a:off x="6402960" y="1304280"/>
            <a:ext cx="5786640" cy="303444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7800" y="1594080"/>
            <a:ext cx="63630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For example, if the environment consisted of five strings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By convention, the environment consists of strings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name=value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" y="5801040"/>
            <a:ext cx="11963520" cy="105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Most predefined names are entirely uppercase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43800" y="4572000"/>
            <a:ext cx="419112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 Terminal Command Prompt : env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Variables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 rot="5400">
            <a:off x="6402960" y="1304280"/>
            <a:ext cx="5786640" cy="303444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7800" y="1299960"/>
            <a:ext cx="63630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Common Environment Variables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3"/>
          <a:stretch/>
        </p:blipFill>
        <p:spPr>
          <a:xfrm>
            <a:off x="228600" y="1688760"/>
            <a:ext cx="5790960" cy="3638160"/>
          </a:xfrm>
          <a:prstGeom prst="rect">
            <a:avLst/>
          </a:prstGeom>
          <a:ln w="0">
            <a:noFill/>
          </a:ln>
        </p:spPr>
      </p:pic>
      <p:sp>
        <p:nvSpPr>
          <p:cNvPr id="66" name="TextBox 65"/>
          <p:cNvSpPr txBox="1"/>
          <p:nvPr/>
        </p:nvSpPr>
        <p:spPr>
          <a:xfrm>
            <a:off x="228600" y="5257800"/>
            <a:ext cx="10838160" cy="154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Typically, a default Unix shell session has 50 to 100 environment variables, but in complex systems with many applications and configurations, the count can be much higher.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variables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The shell use numerous environment variables.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Environment variables are dynamic values that define the operating environment for processes in an operating system.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Use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getenv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to fetch a specific value from the environment, instead of accessing environ directly.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497542" y="4292640"/>
            <a:ext cx="1041984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setjmp and longjmp Functions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2600" y="1371600"/>
            <a:ext cx="6215218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chemeClr val="dk1"/>
                </a:solidFill>
                <a:latin typeface="Calibri"/>
              </a:rPr>
              <a:t>In C, we can’t </a:t>
            </a:r>
            <a:r>
              <a:rPr lang="en-US" sz="3600" b="0" strike="noStrike" spc="-1" dirty="0" err="1">
                <a:solidFill>
                  <a:schemeClr val="dk1"/>
                </a:solidFill>
                <a:latin typeface="Calibri"/>
              </a:rPr>
              <a:t>goto</a:t>
            </a:r>
            <a:r>
              <a:rPr lang="en-US" sz="3600" b="0" strike="noStrike" spc="-1" dirty="0">
                <a:solidFill>
                  <a:schemeClr val="dk1"/>
                </a:solidFill>
                <a:latin typeface="Calibri"/>
              </a:rPr>
              <a:t> a label that’s in another function</a:t>
            </a:r>
            <a:r>
              <a:rPr lang="en-US" sz="3600" b="0" strike="noStrike" spc="-1" dirty="0" smtClean="0">
                <a:solidFill>
                  <a:schemeClr val="dk1"/>
                </a:solidFill>
                <a:latin typeface="Calibri"/>
              </a:rPr>
              <a:t>.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Arial"/>
              </a:rPr>
              <a:t>Instead, we must use the </a:t>
            </a:r>
            <a:r>
              <a:rPr lang="en-US" sz="3600" spc="-1" dirty="0" err="1" smtClean="0">
                <a:solidFill>
                  <a:srgbClr val="000000"/>
                </a:solidFill>
                <a:latin typeface="Arial"/>
              </a:rPr>
              <a:t>setjmp</a:t>
            </a:r>
            <a:r>
              <a:rPr lang="en-US" sz="3600" spc="-1" dirty="0" smtClean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3600" spc="-1" dirty="0" err="1">
                <a:solidFill>
                  <a:srgbClr val="000000"/>
                </a:solidFill>
                <a:latin typeface="Arial"/>
              </a:rPr>
              <a:t>longjmp</a:t>
            </a:r>
            <a:r>
              <a:rPr lang="en-US" sz="3600" spc="-1" dirty="0">
                <a:solidFill>
                  <a:srgbClr val="000000"/>
                </a:solidFill>
                <a:latin typeface="Arial"/>
              </a:rPr>
              <a:t> functions to perform this type of branching.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 rot="69600">
            <a:off x="7047720" y="1332000"/>
            <a:ext cx="3872160" cy="5257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825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setjmp and longjmp Functions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30400" y="732831"/>
            <a:ext cx="11304455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The solution to this problem is to use a nonlocal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goto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: the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setjmp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and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longjmp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functions. 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setjmp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returns 0,  when we called it directly. 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In the call to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setjmp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, the argument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env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is of the special type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jmp_buf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. This data type is some form of array that is capable of holding all the information required to restore the status of the stack to the state when we call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longjmp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12" y="4662724"/>
            <a:ext cx="9741588" cy="20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Process Identifiers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0"/>
          <p:cNvSpPr txBox="1"/>
          <p:nvPr/>
        </p:nvSpPr>
        <p:spPr>
          <a:xfrm>
            <a:off x="64655" y="752763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Every process has a unique process ID, a non-negative integer. </a:t>
            </a:r>
            <a:endParaRPr lang="en-US" sz="2400" b="0" strike="noStrike" spc="-1" dirty="0" smtClean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0000"/>
                </a:solidFill>
                <a:latin typeface="Calibri"/>
              </a:rPr>
              <a:t>Process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ID 0 is usually the scheduler process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and is often known as the swapper.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Process ID 1 is usually the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Calibri"/>
              </a:rPr>
              <a:t>init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 process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and is invoked by the kernel at the end of the bootstrap procedure.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Calibri"/>
              </a:rPr>
              <a:t>P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Calibri"/>
              </a:rPr>
              <a:t>rocess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ID 2 is the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Calibri"/>
              </a:rPr>
              <a:t>pagedaemon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 This process is responsible for supporting the paging of the virtual memory system.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667800" y="4049337"/>
            <a:ext cx="11062382" cy="26747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1146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WEEK 5</vt:lpstr>
      <vt:lpstr>Environment List</vt:lpstr>
      <vt:lpstr>Environment List</vt:lpstr>
      <vt:lpstr>Environment List </vt:lpstr>
      <vt:lpstr>Environment Variables </vt:lpstr>
      <vt:lpstr>Environment variables </vt:lpstr>
      <vt:lpstr>setjmp and longjmp Functions </vt:lpstr>
      <vt:lpstr>setjmp and longjmp Functions </vt:lpstr>
      <vt:lpstr>Process Identifiers </vt:lpstr>
      <vt:lpstr>fork Function</vt:lpstr>
      <vt:lpstr>vfork Function</vt:lpstr>
      <vt:lpstr>exit Functions</vt:lpstr>
      <vt:lpstr>exit Functions</vt:lpstr>
      <vt:lpstr>wait and waitpid Functions</vt:lpstr>
      <vt:lpstr>wait and waitpid Functions</vt:lpstr>
      <vt:lpstr>wait and waitpid Functions</vt:lpstr>
      <vt:lpstr>wait and waitpid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Director ies</dc:title>
  <dc:subject/>
  <dc:creator>Admin</dc:creator>
  <dc:description/>
  <cp:lastModifiedBy>Admin</cp:lastModifiedBy>
  <cp:revision>35</cp:revision>
  <dcterms:created xsi:type="dcterms:W3CDTF">2025-03-18T09:59:13Z</dcterms:created>
  <dcterms:modified xsi:type="dcterms:W3CDTF">2025-04-01T22:35:44Z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