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8" r:id="rId20"/>
    <p:sldId id="264" r:id="rId21"/>
    <p:sldId id="265" r:id="rId22"/>
    <p:sldId id="266" r:id="rId23"/>
    <p:sldId id="269" r:id="rId24"/>
    <p:sldId id="270" r:id="rId25"/>
    <p:sldId id="267" r:id="rId2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876560-B3A8-4D2A-9B04-A0C3992EDD4D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6901AD1D-3ECA-46EB-9594-6F7E99CEF88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18697CDC-5EAE-4FC7-B6BC-C6876E92A30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7E96C28-5E15-4029-AB17-2ED783E002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FD4DFD6-EC04-402D-8B71-62D32C28259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BF18104-2F18-4BD2-9E30-A47BC92C498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2CEFD0B-7CFA-4D2F-8DD1-51AB88817AD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1600A07-8916-493B-8729-74392CA3DC4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A5BFA52B-3AAA-420D-A67A-7102BF0376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4D3FC6B4-0A01-4449-87A1-75D6A2749AA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CCF0D481-5A63-4DDF-9572-601F8BCCD6B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495B073-E3CF-4E2E-9973-83703F598854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F0EB09A-18FE-4AD6-97EF-E8DEFEA24CEE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5921948-1A17-44A9-A873-A0EB25498802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E6358D2-F730-4C63-9CD9-58C6A2A0BEAB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00361D5-4DB6-4B09-82CB-C55DF87FF9BC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62DE971-2F4B-4A3C-A32D-F31D38378877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CAD0923-EF8A-4FB7-8A25-2FE280049A4D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AF0E8DE-C9AE-48B2-8D9F-25ECDACC8F35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90C1D21-6EA3-4E7B-AF18-3888149194FA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670C03B-752A-49C3-BEB8-AEEA6A52B204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0833F86-ECD9-4376-9CFB-085B03AE8CC0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WEEK 6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chemeClr val="dk1"/>
                </a:solidFill>
                <a:latin typeface="Calibri"/>
              </a:rPr>
              <a:t>Process Control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130524" y="126957"/>
            <a:ext cx="12061476" cy="434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25000" lnSpcReduction="20000"/>
          </a:bodyPr>
          <a:lstStyle/>
          <a:p>
            <a:pPr marL="457200" indent="0" defTabSz="914400"/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#include &lt;</a:t>
            </a:r>
            <a:r>
              <a:rPr lang="en-US" sz="11200" b="0" strike="noStrike" spc="-1" dirty="0" err="1" smtClean="0">
                <a:solidFill>
                  <a:schemeClr val="dk1"/>
                </a:solidFill>
                <a:latin typeface="Calibri"/>
              </a:rPr>
              <a:t>stdlib.h</a:t>
            </a: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&gt;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defTabSz="914400">
              <a:buClr>
                <a:srgbClr val="000000"/>
              </a:buClr>
            </a:pP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#include &lt;</a:t>
            </a:r>
            <a:r>
              <a:rPr lang="en-US" sz="11200" b="0" strike="noStrike" spc="-1" dirty="0" err="1" smtClean="0">
                <a:solidFill>
                  <a:schemeClr val="dk1"/>
                </a:solidFill>
                <a:latin typeface="Calibri"/>
              </a:rPr>
              <a:t>unistd.h</a:t>
            </a: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&gt;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defTabSz="914400">
              <a:buClr>
                <a:srgbClr val="000000"/>
              </a:buClr>
            </a:pP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#include &lt;</a:t>
            </a:r>
            <a:r>
              <a:rPr lang="en-US" sz="11200" b="0" strike="noStrike" spc="-1" dirty="0" err="1" smtClean="0">
                <a:solidFill>
                  <a:schemeClr val="dk1"/>
                </a:solidFill>
                <a:latin typeface="Calibri"/>
              </a:rPr>
              <a:t>errno.h</a:t>
            </a: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&gt;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defTabSz="914400">
              <a:buClr>
                <a:srgbClr val="000000"/>
              </a:buClr>
            </a:pP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#include &lt;</a:t>
            </a:r>
            <a:r>
              <a:rPr lang="en-US" sz="11200" b="0" strike="noStrike" spc="-1" dirty="0" err="1" smtClean="0">
                <a:solidFill>
                  <a:schemeClr val="dk1"/>
                </a:solidFill>
                <a:latin typeface="Calibri"/>
              </a:rPr>
              <a:t>stdio.h</a:t>
            </a: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&gt;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marL="457200" indent="0" defTabSz="914400"/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defTabSz="914400">
              <a:buClr>
                <a:srgbClr val="000000"/>
              </a:buClr>
            </a:pPr>
            <a:r>
              <a:rPr lang="en-US" sz="11200" b="0" strike="noStrike" spc="-1" dirty="0" err="1" smtClean="0">
                <a:solidFill>
                  <a:schemeClr val="dk1"/>
                </a:solidFill>
                <a:latin typeface="Calibri"/>
              </a:rPr>
              <a:t>int</a:t>
            </a: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main() 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defTabSz="914400">
              <a:buClr>
                <a:srgbClr val="000000"/>
              </a:buClr>
            </a:pP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{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defTabSz="914400">
              <a:buClr>
                <a:srgbClr val="000000"/>
              </a:buClr>
            </a:pP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   </a:t>
            </a:r>
            <a:r>
              <a:rPr lang="en-US" sz="11200" b="0" strike="noStrike" spc="-1" dirty="0" err="1" smtClean="0">
                <a:solidFill>
                  <a:schemeClr val="dk1"/>
                </a:solidFill>
                <a:latin typeface="Calibri"/>
              </a:rPr>
              <a:t>pid_t</a:t>
            </a: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11200" b="0" strike="noStrike" spc="-1" dirty="0" err="1" smtClean="0">
                <a:solidFill>
                  <a:schemeClr val="dk1"/>
                </a:solidFill>
                <a:latin typeface="Calibri"/>
              </a:rPr>
              <a:t>pid</a:t>
            </a: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= fork();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marL="457200" indent="0" defTabSz="914400"/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defTabSz="914400">
              <a:buClr>
                <a:srgbClr val="000000"/>
              </a:buClr>
            </a:pP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   if (</a:t>
            </a:r>
            <a:r>
              <a:rPr lang="en-US" sz="11200" b="0" strike="noStrike" spc="-1" dirty="0" err="1" smtClean="0">
                <a:solidFill>
                  <a:schemeClr val="dk1"/>
                </a:solidFill>
                <a:latin typeface="Calibri"/>
              </a:rPr>
              <a:t>pid</a:t>
            </a: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&lt; 0) 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defTabSz="914400">
              <a:buClr>
                <a:srgbClr val="000000"/>
              </a:buClr>
            </a:pP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   {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defTabSz="914400">
              <a:buClr>
                <a:srgbClr val="000000"/>
              </a:buClr>
            </a:pP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       </a:t>
            </a:r>
            <a:r>
              <a:rPr lang="en-US" sz="11200" b="0" strike="noStrike" spc="-1" dirty="0" err="1" smtClean="0">
                <a:solidFill>
                  <a:schemeClr val="dk1"/>
                </a:solidFill>
                <a:latin typeface="Calibri"/>
              </a:rPr>
              <a:t>printf</a:t>
            </a: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("Fork failed");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defTabSz="914400">
              <a:buClr>
                <a:srgbClr val="000000"/>
              </a:buClr>
            </a:pP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       exit(EXIT_FAILURE);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defTabSz="914400">
              <a:buClr>
                <a:srgbClr val="000000"/>
              </a:buClr>
            </a:pP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   } 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defTabSz="914400">
              <a:buClr>
                <a:srgbClr val="000000"/>
              </a:buClr>
            </a:pP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   else if (</a:t>
            </a:r>
            <a:r>
              <a:rPr lang="en-US" sz="11200" b="0" strike="noStrike" spc="-1" dirty="0" err="1" smtClean="0">
                <a:solidFill>
                  <a:schemeClr val="dk1"/>
                </a:solidFill>
                <a:latin typeface="Calibri"/>
              </a:rPr>
              <a:t>pid</a:t>
            </a: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== 0) 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defTabSz="914400">
              <a:buClr>
                <a:srgbClr val="000000"/>
              </a:buClr>
            </a:pP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   {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defTabSz="914400">
              <a:buClr>
                <a:srgbClr val="000000"/>
              </a:buClr>
            </a:pP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       // Child process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defTabSz="914400">
              <a:buClr>
                <a:srgbClr val="000000"/>
              </a:buClr>
            </a:pP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       </a:t>
            </a:r>
            <a:r>
              <a:rPr lang="en-US" sz="11200" b="0" strike="noStrike" spc="-1" dirty="0" err="1" smtClean="0">
                <a:solidFill>
                  <a:schemeClr val="dk1"/>
                </a:solidFill>
                <a:latin typeface="Calibri"/>
              </a:rPr>
              <a:t>printf</a:t>
            </a: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("Child process (PID: %d) exiting...\n", </a:t>
            </a:r>
            <a:r>
              <a:rPr lang="en-US" sz="11200" b="0" strike="noStrike" spc="-1" dirty="0" err="1" smtClean="0">
                <a:solidFill>
                  <a:schemeClr val="dk1"/>
                </a:solidFill>
                <a:latin typeface="Calibri"/>
              </a:rPr>
              <a:t>getpid</a:t>
            </a: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());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defTabSz="914400">
              <a:buClr>
                <a:srgbClr val="000000"/>
              </a:buClr>
            </a:pP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       exit(0);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defTabSz="914400">
              <a:buClr>
                <a:srgbClr val="000000"/>
              </a:buClr>
            </a:pP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   } </a:t>
            </a:r>
          </a:p>
          <a:p>
            <a:pPr defTabSz="914400">
              <a:buClr>
                <a:srgbClr val="000000"/>
              </a:buClr>
            </a:pPr>
            <a:r>
              <a:rPr lang="en-US" sz="11200" b="0" strike="noStrike" spc="-1" dirty="0" smtClean="0">
                <a:solidFill>
                  <a:schemeClr val="dk1"/>
                </a:solidFill>
                <a:latin typeface="Calibri"/>
              </a:rPr>
              <a:t>    </a:t>
            </a:r>
            <a:endParaRPr lang="en-US" sz="11200" b="0" strike="noStrike" spc="-1" dirty="0" smtClean="0">
              <a:solidFill>
                <a:srgbClr val="00000A"/>
              </a:solidFill>
              <a:latin typeface="Liberation Mono;Courier New"/>
            </a:endParaRPr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6276205" y="3072257"/>
            <a:ext cx="5810040" cy="1495080"/>
          </a:xfrm>
          <a:prstGeom prst="rect">
            <a:avLst/>
          </a:prstGeom>
          <a:ln w="0"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537" y="312188"/>
            <a:ext cx="11162743" cy="4163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/>
          </p:nvPr>
        </p:nvSpPr>
        <p:spPr>
          <a:xfrm>
            <a:off x="38160" y="-5760"/>
            <a:ext cx="11849040" cy="434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0" defTabSz="914400">
              <a:buNone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2. Write a program to demonstrate the zombie state of a process and provide the solution for the same. </a:t>
            </a:r>
            <a:endParaRPr lang="en-US" sz="2800" b="0" strike="noStrike" spc="-1">
              <a:solidFill>
                <a:srgbClr val="00000A"/>
              </a:solidFill>
              <a:latin typeface="Liberation Mono;Courier New"/>
            </a:endParaRPr>
          </a:p>
          <a:p>
            <a:pPr marL="457200" indent="0" defTabSz="914400"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>
              <a:solidFill>
                <a:srgbClr val="00000A"/>
              </a:solidFill>
              <a:latin typeface="Liberation Mono;Courier New"/>
            </a:endParaRPr>
          </a:p>
          <a:p>
            <a:pPr marL="864000" lvl="1" indent="0" defTabSz="914400"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>
              <a:solidFill>
                <a:srgbClr val="00000A"/>
              </a:solidFill>
              <a:latin typeface="Liberation Mono;Courier New"/>
            </a:endParaRPr>
          </a:p>
          <a:p>
            <a:pPr marL="457200" indent="0" defTabSz="914400">
              <a:buNone/>
            </a:pPr>
            <a:endParaRPr lang="en-US" sz="2800" b="0" strike="noStrike" spc="-1">
              <a:solidFill>
                <a:srgbClr val="00000A"/>
              </a:solidFill>
              <a:latin typeface="Liberation Mono;Courier New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800280" y="1752840"/>
            <a:ext cx="6286320" cy="1904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/>
          </p:nvPr>
        </p:nvSpPr>
        <p:spPr>
          <a:xfrm>
            <a:off x="228600" y="228600"/>
            <a:ext cx="11849040" cy="434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01240" indent="-201240" algn="just">
              <a:lnSpc>
                <a:spcPct val="108000"/>
              </a:lnSpc>
              <a:spcAft>
                <a:spcPts val="1001"/>
              </a:spcAft>
              <a:buNone/>
            </a:pP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3. Write a C program to create a child process and show how parent and child processes will share the text file and justify that both parent and child share the same file offset.</a:t>
            </a:r>
            <a:endParaRPr lang="en-US" sz="2400" b="0" strike="noStrike" spc="-1" dirty="0">
              <a:solidFill>
                <a:srgbClr val="FF0000"/>
              </a:solidFill>
              <a:latin typeface="Times New Roman"/>
            </a:endParaRPr>
          </a:p>
          <a:p>
            <a:pPr marL="342900" indent="-342900">
              <a:lnSpc>
                <a:spcPct val="108000"/>
              </a:lnSpc>
              <a:spcBef>
                <a:spcPts val="1191"/>
              </a:spcBef>
              <a:spcAft>
                <a:spcPts val="992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latin typeface="Times New Roman"/>
              </a:rPr>
              <a:t>Opens </a:t>
            </a:r>
            <a:r>
              <a:rPr lang="en-US" sz="2400" b="0" strike="noStrike" spc="-1" dirty="0">
                <a:latin typeface="Times New Roman"/>
              </a:rPr>
              <a:t>a file test.txt in read-write mode.</a:t>
            </a:r>
          </a:p>
          <a:p>
            <a:pPr marL="342900" indent="-342900">
              <a:lnSpc>
                <a:spcPct val="108000"/>
              </a:lnSpc>
              <a:spcBef>
                <a:spcPts val="1191"/>
              </a:spcBef>
              <a:spcAft>
                <a:spcPts val="992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latin typeface="Times New Roman"/>
              </a:rPr>
              <a:t>Calls fork() to create a child process.</a:t>
            </a:r>
          </a:p>
          <a:p>
            <a:pPr marL="342900" indent="-342900">
              <a:lnSpc>
                <a:spcPct val="108000"/>
              </a:lnSpc>
              <a:spcBef>
                <a:spcPts val="1191"/>
              </a:spcBef>
              <a:spcAft>
                <a:spcPts val="992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latin typeface="Times New Roman"/>
              </a:rPr>
              <a:t>When fork() is used:</a:t>
            </a:r>
          </a:p>
          <a:p>
            <a:pPr marL="342900" indent="-342900">
              <a:lnSpc>
                <a:spcPct val="108000"/>
              </a:lnSpc>
              <a:spcBef>
                <a:spcPts val="1191"/>
              </a:spcBef>
              <a:spcAft>
                <a:spcPts val="992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latin typeface="Times New Roman"/>
              </a:rPr>
              <a:t>The child process inherits file descriptors from the parent.</a:t>
            </a:r>
          </a:p>
          <a:p>
            <a:pPr marL="342900" indent="-342900">
              <a:lnSpc>
                <a:spcPct val="108000"/>
              </a:lnSpc>
              <a:spcBef>
                <a:spcPts val="1191"/>
              </a:spcBef>
              <a:spcAft>
                <a:spcPts val="992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latin typeface="Times New Roman"/>
              </a:rPr>
              <a:t>Both processes refer to the same open file table entry in the kernel.</a:t>
            </a:r>
          </a:p>
          <a:p>
            <a:pPr marL="342900" indent="-342900">
              <a:lnSpc>
                <a:spcPct val="108000"/>
              </a:lnSpc>
              <a:spcBef>
                <a:spcPts val="1191"/>
              </a:spcBef>
              <a:spcAft>
                <a:spcPts val="992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latin typeface="Times New Roman"/>
              </a:rPr>
              <a:t>So, they share the file offset, meaning reading in one affects the other.</a:t>
            </a:r>
          </a:p>
          <a:p>
            <a:pPr marL="342900" indent="-342900">
              <a:lnSpc>
                <a:spcPct val="108000"/>
              </a:lnSpc>
              <a:spcBef>
                <a:spcPts val="1191"/>
              </a:spcBef>
              <a:spcAft>
                <a:spcPts val="992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 dirty="0" smtClean="0">
                <a:latin typeface="Times New Roman"/>
              </a:rPr>
              <a:t>Both </a:t>
            </a:r>
            <a:r>
              <a:rPr lang="en-US" sz="2400" b="0" strike="noStrike" spc="-1" dirty="0">
                <a:latin typeface="Times New Roman"/>
              </a:rPr>
              <a:t>child and parent read from the same file, using the same file descriptor.</a:t>
            </a:r>
          </a:p>
          <a:p>
            <a:pPr marL="342900" indent="-342900">
              <a:lnSpc>
                <a:spcPct val="108000"/>
              </a:lnSpc>
              <a:spcBef>
                <a:spcPts val="1191"/>
              </a:spcBef>
              <a:spcAft>
                <a:spcPts val="992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latin typeface="Times New Roman"/>
              </a:rPr>
              <a:t>The file offset is shared, so each read() call affects the next.</a:t>
            </a:r>
          </a:p>
          <a:p>
            <a:pPr marL="201240" indent="-201240">
              <a:lnSpc>
                <a:spcPct val="108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2400" b="0" strike="noStrike" spc="-1" dirty="0">
              <a:latin typeface="Times New Roman"/>
            </a:endParaRPr>
          </a:p>
          <a:p>
            <a:pPr marL="457200" indent="0" defTabSz="914400">
              <a:spcBef>
                <a:spcPts val="1191"/>
              </a:spcBef>
              <a:spcAft>
                <a:spcPts val="992"/>
              </a:spcAft>
              <a:buNone/>
            </a:pPr>
            <a:endParaRPr lang="en-US" sz="2400" b="0" strike="noStrike" spc="-1" dirty="0">
              <a:latin typeface="Liberation Mono;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/>
          </p:nvPr>
        </p:nvSpPr>
        <p:spPr>
          <a:xfrm>
            <a:off x="228600" y="228600"/>
            <a:ext cx="11849040" cy="434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01240" indent="-201240" algn="just">
              <a:lnSpc>
                <a:spcPct val="108000"/>
              </a:lnSpc>
              <a:spcAft>
                <a:spcPts val="1001"/>
              </a:spcAft>
            </a:pPr>
            <a:r>
              <a:rPr lang="en-US" sz="2400" b="0" strike="noStrike" spc="-1" dirty="0" smtClean="0">
                <a:solidFill>
                  <a:srgbClr val="FF0000"/>
                </a:solidFill>
                <a:latin typeface="Calibri"/>
              </a:rPr>
              <a:t>4. Write a C program to demonstrate race condition between parent and child processes</a:t>
            </a:r>
          </a:p>
          <a:p>
            <a:pPr marL="201240" indent="-201240">
              <a:lnSpc>
                <a:spcPct val="108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400" b="0" strike="noStrike" spc="-1" dirty="0" smtClean="0">
                <a:latin typeface="Times New Roman"/>
              </a:rPr>
              <a:t>A race condition occurs when the behavior of a program depends on the timing or sequence of uncontrollable events such as process scheduling. </a:t>
            </a:r>
          </a:p>
          <a:p>
            <a:pPr marL="201240" indent="-201240">
              <a:lnSpc>
                <a:spcPct val="108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400" b="0" strike="noStrike" spc="-1" dirty="0" smtClean="0">
                <a:latin typeface="Times New Roman"/>
              </a:rPr>
              <a:t>Specifically, it's a flaw that arises when:</a:t>
            </a:r>
          </a:p>
          <a:p>
            <a:pPr marL="457200" indent="-457200">
              <a:lnSpc>
                <a:spcPct val="108000"/>
              </a:lnSpc>
              <a:spcBef>
                <a:spcPts val="1191"/>
              </a:spcBef>
              <a:spcAft>
                <a:spcPts val="992"/>
              </a:spcAft>
              <a:buFont typeface="+mj-lt"/>
              <a:buAutoNum type="arabicPeriod"/>
            </a:pPr>
            <a:r>
              <a:rPr lang="en-US" sz="2400" b="0" strike="noStrike" spc="-1" dirty="0" smtClean="0">
                <a:latin typeface="Times New Roman"/>
              </a:rPr>
              <a:t>Two or more processes (or threads) access shared data or resources concurrently, and</a:t>
            </a:r>
          </a:p>
          <a:p>
            <a:pPr marL="457200" indent="-457200">
              <a:lnSpc>
                <a:spcPct val="108000"/>
              </a:lnSpc>
              <a:spcBef>
                <a:spcPts val="1191"/>
              </a:spcBef>
              <a:spcAft>
                <a:spcPts val="992"/>
              </a:spcAft>
              <a:buFont typeface="+mj-lt"/>
              <a:buAutoNum type="arabicPeriod"/>
            </a:pPr>
            <a:r>
              <a:rPr lang="en-US" sz="2400" b="0" strike="noStrike" spc="-1" dirty="0" smtClean="0">
                <a:latin typeface="Times New Roman"/>
              </a:rPr>
              <a:t>At least one of them modifies the data or resource, and</a:t>
            </a:r>
          </a:p>
          <a:p>
            <a:pPr marL="457200" indent="-457200">
              <a:lnSpc>
                <a:spcPct val="108000"/>
              </a:lnSpc>
              <a:spcBef>
                <a:spcPts val="1191"/>
              </a:spcBef>
              <a:spcAft>
                <a:spcPts val="992"/>
              </a:spcAft>
              <a:buFont typeface="+mj-lt"/>
              <a:buAutoNum type="arabicPeriod"/>
            </a:pPr>
            <a:r>
              <a:rPr lang="en-US" sz="2400" b="0" strike="noStrike" spc="-1" dirty="0" smtClean="0">
                <a:latin typeface="Times New Roman"/>
              </a:rPr>
              <a:t>The final result depends on the order in which the accesses take place.</a:t>
            </a:r>
          </a:p>
          <a:p>
            <a:pPr marL="457200" indent="0" defTabSz="914400">
              <a:spcBef>
                <a:spcPts val="1191"/>
              </a:spcBef>
              <a:spcAft>
                <a:spcPts val="992"/>
              </a:spcAft>
              <a:buNone/>
            </a:pPr>
            <a:endParaRPr lang="en-US" sz="2400" b="0" strike="noStrike" spc="-1" dirty="0">
              <a:latin typeface="Liberation Mono;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44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/>
          </p:nvPr>
        </p:nvSpPr>
        <p:spPr>
          <a:xfrm>
            <a:off x="228600" y="228600"/>
            <a:ext cx="11849040" cy="434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01240" indent="-201240" algn="just">
              <a:lnSpc>
                <a:spcPct val="108000"/>
              </a:lnSpc>
              <a:spcAft>
                <a:spcPts val="1001"/>
              </a:spcAft>
            </a:pPr>
            <a:r>
              <a:rPr lang="en-US" sz="2800" b="0" strike="noStrike" spc="-1" dirty="0" smtClean="0">
                <a:solidFill>
                  <a:srgbClr val="FF0000"/>
                </a:solidFill>
                <a:latin typeface="Calibri"/>
              </a:rPr>
              <a:t>4. Write a C program to demonstrate race condition between parent and child processes</a:t>
            </a:r>
          </a:p>
          <a:p>
            <a:pPr marL="201240" indent="-201240">
              <a:lnSpc>
                <a:spcPct val="108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800" b="0" strike="noStrike" spc="-1" dirty="0" smtClean="0">
                <a:latin typeface="Times New Roman"/>
              </a:rPr>
              <a:t>A </a:t>
            </a:r>
            <a:r>
              <a:rPr lang="en-US" sz="2800" b="0" u="sng" strike="noStrike" spc="-1" dirty="0" smtClean="0">
                <a:latin typeface="Times New Roman"/>
              </a:rPr>
              <a:t>race condition between a parent and child process </a:t>
            </a:r>
            <a:r>
              <a:rPr lang="en-US" sz="2800" b="0" strike="noStrike" spc="-1" dirty="0" smtClean="0">
                <a:latin typeface="Times New Roman"/>
              </a:rPr>
              <a:t>happens when the two processes access shared resources (like files, pipes, or memory) or </a:t>
            </a:r>
            <a:r>
              <a:rPr lang="en-US" sz="2800" b="0" strike="noStrike" spc="-1" dirty="0" smtClean="0">
                <a:solidFill>
                  <a:srgbClr val="FF0000"/>
                </a:solidFill>
                <a:latin typeface="Times New Roman"/>
              </a:rPr>
              <a:t>perform actions (like reading/writing) without proper synchronization</a:t>
            </a:r>
            <a:r>
              <a:rPr lang="en-US" sz="2800" b="0" strike="noStrike" spc="-1" dirty="0" smtClean="0">
                <a:latin typeface="Times New Roman"/>
              </a:rPr>
              <a:t>, and the outcome depends on the timing or order in which the processes are scheduled to run.</a:t>
            </a:r>
            <a:endParaRPr lang="en-US" sz="2800" b="0" strike="noStrike" spc="-1" dirty="0">
              <a:latin typeface="Liberation Mono;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515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chemeClr val="dk1"/>
                </a:solidFill>
                <a:latin typeface="Calibri"/>
              </a:rPr>
              <a:t>THANK YOU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wait and waitpid Functions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30320" y="1057680"/>
            <a:ext cx="11849040" cy="434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6666"/>
          </a:bodyPr>
          <a:lstStyle/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When a process terminates, either normally or abnormally, the kernel notifies the parent by sending the SIGCHLD signal to the parent. </a:t>
            </a:r>
          </a:p>
          <a:p>
            <a:pPr indent="0" defTabSz="914400">
              <a:lnSpc>
                <a:spcPct val="100000"/>
              </a:lnSpc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Because the termination of a child is an asynchronous event—it can happen at any time while the parent is running — this signal is the asynchronous notification from the kernel to the parent.</a:t>
            </a:r>
          </a:p>
          <a:p>
            <a:pPr indent="0" defTabSz="914400">
              <a:lnSpc>
                <a:spcPct val="100000"/>
              </a:lnSpc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The </a:t>
            </a:r>
            <a:r>
              <a:rPr lang="en-US" sz="2800" b="0" u="sng" strike="noStrike" spc="-1">
                <a:solidFill>
                  <a:schemeClr val="dk1"/>
                </a:solidFill>
                <a:uFillTx/>
                <a:latin typeface="Calibri"/>
              </a:rPr>
              <a:t>parent can choose to ignore this signal, or it can provide a function that is called when the signal occurs: a signal handler</a:t>
            </a: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. The default action for this signal is to be ignored.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wait and waitpid Functions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30320" y="1057680"/>
            <a:ext cx="11849040" cy="434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strike="noStrike" spc="-1" dirty="0">
                <a:solidFill>
                  <a:schemeClr val="dk1"/>
                </a:solidFill>
                <a:latin typeface="Calibri"/>
              </a:rPr>
              <a:t>For now, we need to be aware that a process that calls</a:t>
            </a:r>
          </a:p>
          <a:p>
            <a:pPr indent="0" defTabSz="914400">
              <a:lnSpc>
                <a:spcPct val="100000"/>
              </a:lnSpc>
              <a:buNone/>
            </a:pPr>
            <a:r>
              <a:rPr lang="en-IN" sz="3200" b="0" strike="noStrike" spc="-1" dirty="0">
                <a:solidFill>
                  <a:schemeClr val="dk1"/>
                </a:solidFill>
                <a:latin typeface="Calibri"/>
              </a:rPr>
              <a:t>wait or </a:t>
            </a:r>
            <a:r>
              <a:rPr lang="en-IN" sz="3200" b="0" strike="noStrike" spc="-1" dirty="0" err="1">
                <a:solidFill>
                  <a:schemeClr val="dk1"/>
                </a:solidFill>
                <a:latin typeface="Calibri"/>
              </a:rPr>
              <a:t>waitpid</a:t>
            </a:r>
            <a:r>
              <a:rPr lang="en-IN" sz="3200" b="0" strike="noStrike" spc="-1" dirty="0">
                <a:solidFill>
                  <a:schemeClr val="dk1"/>
                </a:solidFill>
                <a:latin typeface="Calibri"/>
              </a:rPr>
              <a:t> can</a:t>
            </a:r>
            <a:endParaRPr lang="en-US" sz="32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</a:pPr>
            <a:endParaRPr lang="en-US" sz="3200" b="0" strike="noStrike" spc="-1" dirty="0">
              <a:solidFill>
                <a:schemeClr val="dk1"/>
              </a:solidFill>
              <a:latin typeface="Calibri"/>
            </a:endParaRPr>
          </a:p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chemeClr val="dk1"/>
                </a:solidFill>
                <a:latin typeface="Calibri"/>
              </a:rPr>
              <a:t>Block, if all of its children are still running</a:t>
            </a:r>
          </a:p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chemeClr val="dk1"/>
                </a:solidFill>
                <a:latin typeface="Calibri"/>
              </a:rPr>
              <a:t>Return immediately with the termination status of a child, if a child has terminated and is waiting for its termination status to be fetched</a:t>
            </a:r>
          </a:p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chemeClr val="dk1"/>
                </a:solidFill>
                <a:latin typeface="Calibri"/>
              </a:rPr>
              <a:t>Return immediately with an error, if it doesn’t have any child processes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wait and waitpid Functions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30320" y="1057680"/>
            <a:ext cx="11849040" cy="434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If the process is calling wait because it received the SIGCHLD signal, we expect wait to return immediately. </a:t>
            </a: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But if we call it at any random point in time, it can block.</a:t>
            </a:r>
          </a:p>
        </p:txBody>
      </p:sp>
      <p:pic>
        <p:nvPicPr>
          <p:cNvPr id="57" name="Picture 1"/>
          <p:cNvPicPr/>
          <p:nvPr/>
        </p:nvPicPr>
        <p:blipFill>
          <a:blip r:embed="rId2"/>
          <a:stretch/>
        </p:blipFill>
        <p:spPr>
          <a:xfrm>
            <a:off x="568440" y="2669040"/>
            <a:ext cx="9410400" cy="3514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wait and waitpid Functions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30320" y="1057680"/>
            <a:ext cx="11849040" cy="434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60" name="Picture 1"/>
          <p:cNvPicPr/>
          <p:nvPr/>
        </p:nvPicPr>
        <p:blipFill>
          <a:blip r:embed="rId2"/>
          <a:stretch/>
        </p:blipFill>
        <p:spPr>
          <a:xfrm>
            <a:off x="457920" y="1135800"/>
            <a:ext cx="9410400" cy="351432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2"/>
          <p:cNvPicPr/>
          <p:nvPr/>
        </p:nvPicPr>
        <p:blipFill>
          <a:blip r:embed="rId3"/>
          <a:stretch/>
        </p:blipFill>
        <p:spPr>
          <a:xfrm>
            <a:off x="457920" y="2893320"/>
            <a:ext cx="11364480" cy="347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wait and waitpid Functions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30320" y="1057680"/>
            <a:ext cx="11849040" cy="434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3200" b="0" strike="noStrike" spc="-1">
                <a:solidFill>
                  <a:schemeClr val="dk1"/>
                </a:solidFill>
                <a:latin typeface="Calibri"/>
              </a:rPr>
              <a:t>Four </a:t>
            </a: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mutually exclusive macros tell us how the process terminated, and they all begin with </a:t>
            </a:r>
            <a:r>
              <a:rPr lang="en-IN" sz="3200" b="0" strike="noStrike" spc="-1">
                <a:solidFill>
                  <a:schemeClr val="dk1"/>
                </a:solidFill>
                <a:latin typeface="Calibri"/>
              </a:rPr>
              <a:t>WIF.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The four mutually exclusive macros are</a:t>
            </a:r>
          </a:p>
        </p:txBody>
      </p:sp>
      <p:pic>
        <p:nvPicPr>
          <p:cNvPr id="64" name="Picture 2"/>
          <p:cNvPicPr/>
          <p:nvPr/>
        </p:nvPicPr>
        <p:blipFill>
          <a:blip r:embed="rId2"/>
          <a:stretch/>
        </p:blipFill>
        <p:spPr>
          <a:xfrm>
            <a:off x="572655" y="2567709"/>
            <a:ext cx="7724868" cy="410520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/>
          </p:nvPr>
        </p:nvSpPr>
        <p:spPr>
          <a:xfrm>
            <a:off x="38160" y="-5760"/>
            <a:ext cx="11849040" cy="434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0" defTabSz="914400">
              <a:buNone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1.Write a C Program to demonstrate the working of wait and waitpid system calls with a program.</a:t>
            </a:r>
            <a:endParaRPr lang="en-US" sz="2800" b="0" strike="noStrike" spc="-1">
              <a:solidFill>
                <a:srgbClr val="00000A"/>
              </a:solidFill>
              <a:latin typeface="Liberation Mono;Courier New"/>
            </a:endParaRPr>
          </a:p>
          <a:p>
            <a:pPr marL="457200" indent="0" defTabSz="914400">
              <a:buNone/>
            </a:pPr>
            <a:endParaRPr lang="en-US" sz="2800" b="0" strike="noStrike" spc="-1">
              <a:solidFill>
                <a:srgbClr val="00000A"/>
              </a:solidFill>
              <a:latin typeface="Liberation Mono;Courier New"/>
            </a:endParaRPr>
          </a:p>
        </p:txBody>
      </p:sp>
      <p:pic>
        <p:nvPicPr>
          <p:cNvPr id="66" name="Picture 65"/>
          <p:cNvPicPr/>
          <p:nvPr/>
        </p:nvPicPr>
        <p:blipFill>
          <a:blip r:embed="rId2"/>
          <a:stretch/>
        </p:blipFill>
        <p:spPr>
          <a:xfrm>
            <a:off x="8458200" y="2057400"/>
            <a:ext cx="2286000" cy="2057400"/>
          </a:xfrm>
          <a:prstGeom prst="rect">
            <a:avLst/>
          </a:prstGeom>
          <a:ln w="0">
            <a:noFill/>
          </a:ln>
        </p:spPr>
      </p:pic>
      <p:pic>
        <p:nvPicPr>
          <p:cNvPr id="67" name="Picture 66"/>
          <p:cNvPicPr/>
          <p:nvPr/>
        </p:nvPicPr>
        <p:blipFill>
          <a:blip r:embed="rId3"/>
          <a:stretch/>
        </p:blipFill>
        <p:spPr>
          <a:xfrm>
            <a:off x="181440" y="1143000"/>
            <a:ext cx="7590960" cy="16002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68" name="Picture 67"/>
          <p:cNvPicPr/>
          <p:nvPr/>
        </p:nvPicPr>
        <p:blipFill>
          <a:blip r:embed="rId4"/>
          <a:stretch/>
        </p:blipFill>
        <p:spPr>
          <a:xfrm>
            <a:off x="190800" y="2971800"/>
            <a:ext cx="7581600" cy="365760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/>
          </p:nvPr>
        </p:nvSpPr>
        <p:spPr>
          <a:xfrm>
            <a:off x="65869" y="539186"/>
            <a:ext cx="12052240" cy="544597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0000"/>
          </a:bodyPr>
          <a:lstStyle/>
          <a:p>
            <a:pPr marL="457200" indent="0" defTabSz="914400">
              <a:buNone/>
            </a:pPr>
            <a:r>
              <a:rPr lang="en-US" sz="3800" b="0" strike="noStrike" spc="-1" dirty="0">
                <a:solidFill>
                  <a:schemeClr val="dk1"/>
                </a:solidFill>
                <a:latin typeface="Calibri"/>
              </a:rPr>
              <a:t>2. Write a program to demonstrate the zombie state of a process and provide the solution for the same. </a:t>
            </a:r>
            <a:endParaRPr lang="en-US" sz="3800" spc="-1" dirty="0">
              <a:solidFill>
                <a:srgbClr val="00000A"/>
              </a:solidFill>
              <a:latin typeface="Liberation Mono;Courier New"/>
            </a:endParaRPr>
          </a:p>
          <a:p>
            <a:pPr marL="457200" indent="0" defTabSz="914400">
              <a:buNone/>
            </a:pPr>
            <a:endParaRPr lang="en-US" sz="3800" b="0" strike="noStrike" spc="-1" dirty="0">
              <a:solidFill>
                <a:srgbClr val="00000A"/>
              </a:solidFill>
              <a:latin typeface="Liberation Mono;Courier New"/>
            </a:endParaRPr>
          </a:p>
          <a:p>
            <a:pPr marL="1028700" indent="-571500" defTabSz="914400">
              <a:buFont typeface="Arial" panose="020B0604020202020204" pitchFamily="34" charset="0"/>
              <a:buChar char="•"/>
            </a:pPr>
            <a:r>
              <a:rPr lang="en-US" sz="3300" b="0" strike="noStrike" spc="-1" dirty="0" smtClean="0">
                <a:solidFill>
                  <a:schemeClr val="dk1"/>
                </a:solidFill>
                <a:latin typeface="Calibri"/>
              </a:rPr>
              <a:t>A </a:t>
            </a:r>
            <a:r>
              <a:rPr lang="en-US" sz="3300" b="0" strike="noStrike" spc="-1" dirty="0">
                <a:solidFill>
                  <a:srgbClr val="FF0000"/>
                </a:solidFill>
                <a:latin typeface="Calibri"/>
              </a:rPr>
              <a:t>zombie process or defunct process is </a:t>
            </a:r>
            <a:r>
              <a:rPr lang="en-US" sz="3300" b="0" strike="noStrike" spc="-1" dirty="0">
                <a:solidFill>
                  <a:schemeClr val="dk1"/>
                </a:solidFill>
                <a:latin typeface="Calibri"/>
              </a:rPr>
              <a:t>a process that has completed </a:t>
            </a:r>
            <a:r>
              <a:rPr lang="en-US" sz="3300" b="0" strike="noStrike" spc="-1" dirty="0" smtClean="0">
                <a:solidFill>
                  <a:schemeClr val="dk1"/>
                </a:solidFill>
                <a:latin typeface="Calibri"/>
              </a:rPr>
              <a:t>execution, </a:t>
            </a:r>
            <a:r>
              <a:rPr lang="en-US" sz="3300" b="0" strike="noStrike" spc="-1" dirty="0">
                <a:solidFill>
                  <a:schemeClr val="dk1"/>
                </a:solidFill>
                <a:latin typeface="Calibri"/>
              </a:rPr>
              <a:t>but still has an entry in the process table. </a:t>
            </a:r>
            <a:endParaRPr lang="en-US" sz="3300" b="0" strike="noStrike" spc="-1" dirty="0">
              <a:solidFill>
                <a:srgbClr val="00000A"/>
              </a:solidFill>
              <a:latin typeface="Liberation Mono;Courier New"/>
            </a:endParaRPr>
          </a:p>
          <a:p>
            <a:pPr marL="1028700" indent="-571500" defTabSz="914400">
              <a:spcBef>
                <a:spcPts val="1191"/>
              </a:spcBef>
              <a:spcAft>
                <a:spcPts val="992"/>
              </a:spcAft>
              <a:buFont typeface="Arial" panose="020B0604020202020204" pitchFamily="34" charset="0"/>
              <a:buChar char="•"/>
            </a:pPr>
            <a:r>
              <a:rPr lang="en-US" sz="3300" b="0" strike="noStrike" spc="-1" dirty="0">
                <a:solidFill>
                  <a:schemeClr val="dk1"/>
                </a:solidFill>
                <a:latin typeface="Calibri"/>
              </a:rPr>
              <a:t>This occurs for the </a:t>
            </a:r>
            <a:r>
              <a:rPr lang="en-US" sz="3300" b="0" strike="noStrike" spc="-1" dirty="0">
                <a:solidFill>
                  <a:srgbClr val="FF0000"/>
                </a:solidFill>
                <a:latin typeface="Calibri"/>
              </a:rPr>
              <a:t>child processes</a:t>
            </a:r>
            <a:r>
              <a:rPr lang="en-US" sz="3300" b="0" strike="noStrike" spc="-1" dirty="0">
                <a:solidFill>
                  <a:schemeClr val="dk1"/>
                </a:solidFill>
                <a:latin typeface="Calibri"/>
              </a:rPr>
              <a:t>, where the entry is still needed to allow the parent process to read its child's exit status. </a:t>
            </a:r>
            <a:endParaRPr lang="en-US" sz="3300" b="0" strike="noStrike" spc="-1" dirty="0">
              <a:solidFill>
                <a:srgbClr val="00000A"/>
              </a:solidFill>
              <a:latin typeface="Liberation Mono;Courier New"/>
            </a:endParaRPr>
          </a:p>
          <a:p>
            <a:pPr marL="571500" indent="-571500" defTabSz="9144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300" b="0" strike="noStrike" spc="-1" dirty="0">
                <a:solidFill>
                  <a:schemeClr val="dk1"/>
                </a:solidFill>
                <a:latin typeface="Calibri"/>
              </a:rPr>
              <a:t>Once the exit status is read via the wait system call, the zombie's entry is removed from the process </a:t>
            </a:r>
            <a:r>
              <a:rPr lang="en-US" sz="3300" b="0" strike="noStrike" spc="-1" dirty="0" smtClean="0">
                <a:solidFill>
                  <a:schemeClr val="dk1"/>
                </a:solidFill>
                <a:latin typeface="Calibri"/>
              </a:rPr>
              <a:t>table. </a:t>
            </a:r>
            <a:endParaRPr lang="en-US" sz="3300" b="0" strike="noStrike" spc="-1" dirty="0">
              <a:solidFill>
                <a:srgbClr val="00000A"/>
              </a:solidFill>
              <a:latin typeface="Liberation Mono;Courier New"/>
            </a:endParaRPr>
          </a:p>
          <a:p>
            <a:pPr marL="571500" indent="-571500" defTabSz="9144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300" b="0" strike="noStrike" spc="-1" dirty="0">
                <a:solidFill>
                  <a:schemeClr val="dk1"/>
                </a:solidFill>
                <a:latin typeface="Calibri"/>
              </a:rPr>
              <a:t>A child process always first becomes a zombie before being removed from the resource table.</a:t>
            </a:r>
            <a:endParaRPr lang="en-US" sz="3300" b="0" strike="noStrike" spc="-1" dirty="0">
              <a:solidFill>
                <a:srgbClr val="00000A"/>
              </a:solidFill>
              <a:latin typeface="Liberation Mono;Courier New"/>
            </a:endParaRPr>
          </a:p>
          <a:p>
            <a:pPr marL="1028700" indent="-571500" defTabSz="914400">
              <a:spcBef>
                <a:spcPts val="1191"/>
              </a:spcBef>
              <a:spcAft>
                <a:spcPts val="992"/>
              </a:spcAft>
              <a:buFont typeface="Arial" panose="020B0604020202020204" pitchFamily="34" charset="0"/>
              <a:buChar char="•"/>
            </a:pPr>
            <a:endParaRPr lang="en-US" sz="3800" b="0" strike="noStrike" spc="-1" dirty="0">
              <a:solidFill>
                <a:srgbClr val="00000A"/>
              </a:solidFill>
              <a:latin typeface="Liberation Mono;Courier New"/>
            </a:endParaRPr>
          </a:p>
          <a:p>
            <a:pPr marL="864000" lvl="1" indent="0" defTabSz="914400">
              <a:spcBef>
                <a:spcPts val="1191"/>
              </a:spcBef>
              <a:spcAft>
                <a:spcPts val="992"/>
              </a:spcAft>
              <a:buNone/>
            </a:pPr>
            <a:endParaRPr lang="en-US" sz="2800" b="0" strike="noStrike" spc="-1" dirty="0">
              <a:solidFill>
                <a:srgbClr val="00000A"/>
              </a:solidFill>
              <a:latin typeface="Liberation Mono;Courier New"/>
            </a:endParaRPr>
          </a:p>
          <a:p>
            <a:pPr marL="457200" indent="0" defTabSz="914400">
              <a:buNone/>
            </a:pPr>
            <a:endParaRPr lang="en-US" sz="2800" b="0" strike="noStrike" spc="-1" dirty="0">
              <a:solidFill>
                <a:srgbClr val="00000A"/>
              </a:solidFill>
              <a:latin typeface="Liberation Mono;Courier New"/>
            </a:endParaRP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4839855" y="5265941"/>
            <a:ext cx="3962400" cy="151354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/>
          </p:nvPr>
        </p:nvSpPr>
        <p:spPr>
          <a:xfrm>
            <a:off x="38160" y="-5760"/>
            <a:ext cx="11849040" cy="434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0" defTabSz="914400">
              <a:buNone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2. Write a program to demonstrate the zombie state of a process and provide the </a:t>
            </a:r>
            <a:r>
              <a:rPr lang="en-US" sz="2800" b="0" strike="noStrike" spc="-1" dirty="0" smtClean="0">
                <a:solidFill>
                  <a:schemeClr val="dk1"/>
                </a:solidFill>
                <a:latin typeface="Calibri"/>
              </a:rPr>
              <a:t>solution for the same. </a:t>
            </a:r>
            <a:endParaRPr lang="en-US" sz="2800" spc="-1" dirty="0" smtClean="0">
              <a:solidFill>
                <a:srgbClr val="00000A"/>
              </a:solidFill>
              <a:latin typeface="Liberation Mono;Courier New"/>
            </a:endParaRPr>
          </a:p>
          <a:p>
            <a:pPr marL="457200" indent="0" defTabSz="914400">
              <a:buNone/>
            </a:pPr>
            <a:endParaRPr lang="en-US" sz="2800" b="0" strike="noStrike" spc="-1" dirty="0" smtClean="0">
              <a:solidFill>
                <a:srgbClr val="00000A"/>
              </a:solidFill>
              <a:latin typeface="Liberation Mono;Courier New"/>
            </a:endParaRPr>
          </a:p>
          <a:p>
            <a:pPr marL="864000" lvl="1" indent="0" defTabSz="914400">
              <a:spcBef>
                <a:spcPts val="1191"/>
              </a:spcBef>
              <a:spcAft>
                <a:spcPts val="992"/>
              </a:spcAft>
              <a:buNone/>
            </a:pPr>
            <a:endParaRPr lang="en-US" sz="2800" b="0" strike="noStrike" spc="-1" dirty="0">
              <a:solidFill>
                <a:srgbClr val="00000A"/>
              </a:solidFill>
              <a:latin typeface="Liberation Mono;Courier New"/>
            </a:endParaRPr>
          </a:p>
          <a:p>
            <a:pPr marL="457200" indent="0" defTabSz="914400">
              <a:buNone/>
            </a:pPr>
            <a:endParaRPr lang="en-US" sz="2800" b="0" strike="noStrike" spc="-1" dirty="0">
              <a:solidFill>
                <a:srgbClr val="00000A"/>
              </a:solidFill>
              <a:latin typeface="Liberation Mono;Courier New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1357" y="1633680"/>
            <a:ext cx="10911734" cy="107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An </a:t>
            </a:r>
            <a:r>
              <a:rPr lang="en-US" sz="2400" b="0" strike="noStrike" spc="-1" dirty="0">
                <a:solidFill>
                  <a:srgbClr val="FF0000"/>
                </a:solidFill>
                <a:latin typeface="Arial"/>
              </a:rPr>
              <a:t>orphan process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is a process that is still executing, but whose parent has died. </a:t>
            </a:r>
            <a:endParaRPr lang="en-US" sz="2400" b="0" strike="noStrike" spc="-1" dirty="0" smtClean="0">
              <a:solidFill>
                <a:srgbClr val="000000"/>
              </a:solidFill>
              <a:latin typeface="Arial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When the parent dies, the orphaned child process is adopted by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init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(process ID 1). </a:t>
            </a:r>
            <a:endParaRPr lang="en-US" sz="2400" b="0" strike="noStrike" spc="-1" dirty="0" smtClean="0">
              <a:solidFill>
                <a:srgbClr val="000000"/>
              </a:solidFill>
              <a:latin typeface="Arial"/>
            </a:endParaRPr>
          </a:p>
          <a:p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When orphan processes die, they do not remain as zombie processes; instead, they are waited on by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</a:rPr>
              <a:t>init.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 dirty="0" smtClean="0">
              <a:solidFill>
                <a:srgbClr val="000000"/>
              </a:solidFill>
              <a:latin typeface="Arial"/>
            </a:endParaRPr>
          </a:p>
          <a:p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400" b="0" strike="noStrike" spc="-1" dirty="0" smtClean="0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result is that a process that is both a zombie and an orphan will be reaped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00101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870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15</vt:i4>
      </vt:variant>
    </vt:vector>
  </HeadingPairs>
  <TitlesOfParts>
    <vt:vector size="33" baseType="lpstr">
      <vt:lpstr>Arial</vt:lpstr>
      <vt:lpstr>Calibri</vt:lpstr>
      <vt:lpstr>Calibri Light</vt:lpstr>
      <vt:lpstr>Liberation Mono;Courier New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WEEK 6</vt:lpstr>
      <vt:lpstr>wait and waitpid Functions</vt:lpstr>
      <vt:lpstr>wait and waitpid Functions</vt:lpstr>
      <vt:lpstr>wait and waitpid Functions</vt:lpstr>
      <vt:lpstr>wait and waitpid Functions</vt:lpstr>
      <vt:lpstr>wait and waitpid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and Director ies</dc:title>
  <dc:subject/>
  <dc:creator>Admin</dc:creator>
  <dc:description/>
  <cp:lastModifiedBy>SUSHMA B</cp:lastModifiedBy>
  <cp:revision>47</cp:revision>
  <dcterms:created xsi:type="dcterms:W3CDTF">2025-03-18T09:59:13Z</dcterms:created>
  <dcterms:modified xsi:type="dcterms:W3CDTF">2025-04-14T16:58:39Z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