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302" r:id="rId2"/>
    <p:sldId id="317" r:id="rId3"/>
    <p:sldId id="318" r:id="rId4"/>
    <p:sldId id="319" r:id="rId5"/>
    <p:sldId id="320" r:id="rId6"/>
    <p:sldId id="321" r:id="rId7"/>
    <p:sldId id="327" r:id="rId8"/>
    <p:sldId id="328" r:id="rId9"/>
    <p:sldId id="326" r:id="rId10"/>
    <p:sldId id="322" r:id="rId11"/>
    <p:sldId id="329" r:id="rId12"/>
    <p:sldId id="323" r:id="rId13"/>
    <p:sldId id="330" r:id="rId14"/>
    <p:sldId id="324" r:id="rId15"/>
    <p:sldId id="325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01" r:id="rId25"/>
  </p:sldIdLst>
  <p:sldSz cx="9144000" cy="5143500" type="screen16x9"/>
  <p:notesSz cx="6858000" cy="9144000"/>
  <p:embeddedFontLst>
    <p:embeddedFont>
      <p:font typeface="PT Sans Narrow" charset="0"/>
      <p:regular r:id="rId27"/>
      <p:bold r:id="rId28"/>
    </p:embeddedFont>
    <p:embeddedFont>
      <p:font typeface="Open Sans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CCADC43-CE39-4677-A1B6-355DC5F7B3D3}">
          <p14:sldIdLst>
            <p14:sldId id="256"/>
            <p14:sldId id="257"/>
            <p14:sldId id="268"/>
            <p14:sldId id="312"/>
            <p14:sldId id="269"/>
            <p14:sldId id="270"/>
            <p14:sldId id="271"/>
            <p14:sldId id="311"/>
            <p14:sldId id="272"/>
            <p14:sldId id="314"/>
            <p14:sldId id="315"/>
            <p14:sldId id="313"/>
            <p14:sldId id="304"/>
            <p14:sldId id="274"/>
            <p14:sldId id="305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78"/>
            <p14:sldId id="306"/>
            <p14:sldId id="307"/>
            <p14:sldId id="308"/>
            <p14:sldId id="309"/>
            <p14:sldId id="310"/>
            <p14:sldId id="286"/>
            <p14:sldId id="288"/>
            <p14:sldId id="275"/>
            <p14:sldId id="291"/>
            <p14:sldId id="292"/>
            <p14:sldId id="290"/>
            <p14:sldId id="294"/>
            <p14:sldId id="293"/>
            <p14:sldId id="296"/>
            <p14:sldId id="295"/>
            <p14:sldId id="297"/>
            <p14:sldId id="302"/>
            <p14:sldId id="317"/>
            <p14:sldId id="318"/>
            <p14:sldId id="319"/>
            <p14:sldId id="320"/>
            <p14:sldId id="321"/>
            <p14:sldId id="327"/>
            <p14:sldId id="328"/>
            <p14:sldId id="326"/>
            <p14:sldId id="322"/>
            <p14:sldId id="329"/>
            <p14:sldId id="323"/>
            <p14:sldId id="330"/>
            <p14:sldId id="324"/>
            <p14:sldId id="325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0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202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81" autoAdjust="0"/>
    <p:restoredTop sz="91382" autoAdjust="0"/>
  </p:normalViewPr>
  <p:slideViewPr>
    <p:cSldViewPr snapToGrid="0">
      <p:cViewPr varScale="1">
        <p:scale>
          <a:sx n="92" d="100"/>
          <a:sy n="92" d="100"/>
        </p:scale>
        <p:origin x="-70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21444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4511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47224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6217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2130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67403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63927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13371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99664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64708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8179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9128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08825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84327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37447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3506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0076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2203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4621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28440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205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42407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5125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1e7e18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1e7e18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4226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7" r:id="rId5"/>
    <p:sldLayoutId id="2147483658" r:id="rId6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forwindow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r>
              <a:rPr lang="en-US" dirty="0" smtClean="0"/>
              <a:t> &amp; GitHub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7250" y="2774164"/>
            <a:ext cx="4870500" cy="792600"/>
          </a:xfrm>
        </p:spPr>
        <p:txBody>
          <a:bodyPr anchor="ctr" anchorCtr="0">
            <a:normAutofit/>
          </a:bodyPr>
          <a:lstStyle/>
          <a:p>
            <a:r>
              <a:rPr lang="en-US" sz="2000" b="1" dirty="0" smtClean="0">
                <a:solidFill>
                  <a:srgbClr val="020202"/>
                </a:solidFill>
              </a:rPr>
              <a:t>Distributed Version Control System</a:t>
            </a:r>
            <a:endParaRPr lang="en-IN" sz="2000" b="1" dirty="0">
              <a:solidFill>
                <a:srgbClr val="02020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5395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>
                <a:solidFill>
                  <a:srgbClr val="020202"/>
                </a:solidFill>
              </a:rPr>
              <a:t>Initialize: </a:t>
            </a:r>
            <a:r>
              <a:rPr lang="en-US" dirty="0" smtClean="0">
                <a:solidFill>
                  <a:srgbClr val="020202"/>
                </a:solidFill>
              </a:rPr>
              <a:t>The </a:t>
            </a:r>
            <a:r>
              <a:rPr lang="en-US" dirty="0" err="1" smtClean="0">
                <a:solidFill>
                  <a:srgbClr val="020202"/>
                </a:solidFill>
              </a:rPr>
              <a:t>git</a:t>
            </a:r>
            <a:r>
              <a:rPr lang="en-US" dirty="0" smtClean="0">
                <a:solidFill>
                  <a:srgbClr val="020202"/>
                </a:solidFill>
              </a:rPr>
              <a:t> </a:t>
            </a:r>
            <a:r>
              <a:rPr lang="en-US" dirty="0" err="1">
                <a:solidFill>
                  <a:srgbClr val="020202"/>
                </a:solidFill>
              </a:rPr>
              <a:t>init</a:t>
            </a:r>
            <a:r>
              <a:rPr lang="en-US" dirty="0">
                <a:solidFill>
                  <a:srgbClr val="020202"/>
                </a:solidFill>
              </a:rPr>
              <a:t> creates an empty </a:t>
            </a:r>
            <a:r>
              <a:rPr lang="en-US" dirty="0" err="1">
                <a:solidFill>
                  <a:srgbClr val="020202"/>
                </a:solidFill>
              </a:rPr>
              <a:t>Git</a:t>
            </a:r>
            <a:r>
              <a:rPr lang="en-US" dirty="0">
                <a:solidFill>
                  <a:srgbClr val="020202"/>
                </a:solidFill>
              </a:rPr>
              <a:t> repository or re-initializes an existing one. It basically creates a .</a:t>
            </a:r>
            <a:r>
              <a:rPr lang="en-US" dirty="0" err="1">
                <a:solidFill>
                  <a:srgbClr val="020202"/>
                </a:solidFill>
              </a:rPr>
              <a:t>git</a:t>
            </a:r>
            <a:r>
              <a:rPr lang="en-US" dirty="0">
                <a:solidFill>
                  <a:srgbClr val="020202"/>
                </a:solidFill>
              </a:rPr>
              <a:t> directory with sub directories and template files.</a:t>
            </a:r>
            <a:endParaRPr lang="en-US" dirty="0" smtClean="0">
              <a:solidFill>
                <a:srgbClr val="020202"/>
              </a:solidFill>
            </a:endParaRP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647" y="2201743"/>
            <a:ext cx="5246452" cy="27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5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066761"/>
            <a:ext cx="3948212" cy="1616164"/>
          </a:xfrm>
          <a:prstGeom prst="rect">
            <a:avLst/>
          </a:prstGeom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Link to remote repo: 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Copy the web URL of the remote repo to link to local repo.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b="1" dirty="0" err="1" smtClean="0">
                <a:solidFill>
                  <a:srgbClr val="020202"/>
                </a:solidFill>
              </a:rPr>
              <a:t>git</a:t>
            </a:r>
            <a:r>
              <a:rPr lang="en-US" b="1" dirty="0" smtClean="0">
                <a:solidFill>
                  <a:srgbClr val="020202"/>
                </a:solidFill>
              </a:rPr>
              <a:t> remote </a:t>
            </a:r>
            <a:r>
              <a:rPr lang="en-US" b="1" dirty="0">
                <a:solidFill>
                  <a:srgbClr val="020202"/>
                </a:solidFill>
              </a:rPr>
              <a:t>add origin “https://github.com/</a:t>
            </a:r>
            <a:r>
              <a:rPr lang="en-US" b="1" dirty="0" err="1">
                <a:solidFill>
                  <a:srgbClr val="020202"/>
                </a:solidFill>
              </a:rPr>
              <a:t>pramodsunagar</a:t>
            </a:r>
            <a:r>
              <a:rPr lang="en-US" b="1" dirty="0">
                <a:solidFill>
                  <a:srgbClr val="020202"/>
                </a:solidFill>
              </a:rPr>
              <a:t>/Demo123.git”</a:t>
            </a:r>
            <a:endParaRPr lang="en-US" b="1" dirty="0" smtClean="0">
              <a:solidFill>
                <a:srgbClr val="020202"/>
              </a:solidFill>
            </a:endParaRP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665" y="3066761"/>
            <a:ext cx="4318635" cy="161616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243044" y="3511108"/>
            <a:ext cx="2081763" cy="727469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93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 smtClean="0">
                <a:solidFill>
                  <a:srgbClr val="020202"/>
                </a:solidFill>
              </a:rPr>
              <a:t>git</a:t>
            </a:r>
            <a:r>
              <a:rPr lang="en-US" dirty="0" smtClean="0">
                <a:solidFill>
                  <a:srgbClr val="020202"/>
                </a:solidFill>
              </a:rPr>
              <a:t> pull: </a:t>
            </a:r>
            <a:r>
              <a:rPr lang="en-US" dirty="0">
                <a:solidFill>
                  <a:srgbClr val="020202"/>
                </a:solidFill>
              </a:rPr>
              <a:t>The </a:t>
            </a:r>
            <a:r>
              <a:rPr lang="en-US" b="1" dirty="0" err="1">
                <a:solidFill>
                  <a:srgbClr val="020202"/>
                </a:solidFill>
              </a:rPr>
              <a:t>git</a:t>
            </a:r>
            <a:r>
              <a:rPr lang="en-US" b="1" dirty="0">
                <a:solidFill>
                  <a:srgbClr val="020202"/>
                </a:solidFill>
              </a:rPr>
              <a:t> </a:t>
            </a:r>
            <a:r>
              <a:rPr lang="en-US" b="1" dirty="0" smtClean="0">
                <a:solidFill>
                  <a:srgbClr val="020202"/>
                </a:solidFill>
              </a:rPr>
              <a:t>pull origin main</a:t>
            </a:r>
            <a:r>
              <a:rPr lang="en-US" dirty="0" smtClean="0">
                <a:solidFill>
                  <a:srgbClr val="020202"/>
                </a:solidFill>
              </a:rPr>
              <a:t> command syncs all the files from remote repo to local repo.</a:t>
            </a: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38" y="2048331"/>
            <a:ext cx="6324237" cy="26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02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 smtClean="0">
                <a:solidFill>
                  <a:srgbClr val="020202"/>
                </a:solidFill>
              </a:rPr>
              <a:t>git</a:t>
            </a:r>
            <a:r>
              <a:rPr lang="en-US" dirty="0" smtClean="0">
                <a:solidFill>
                  <a:srgbClr val="020202"/>
                </a:solidFill>
              </a:rPr>
              <a:t> </a:t>
            </a:r>
            <a:r>
              <a:rPr lang="en-US" dirty="0">
                <a:solidFill>
                  <a:srgbClr val="020202"/>
                </a:solidFill>
              </a:rPr>
              <a:t>status: The </a:t>
            </a:r>
            <a:r>
              <a:rPr lang="en-US" dirty="0" err="1">
                <a:solidFill>
                  <a:srgbClr val="020202"/>
                </a:solidFill>
              </a:rPr>
              <a:t>git</a:t>
            </a:r>
            <a:r>
              <a:rPr lang="en-US" dirty="0">
                <a:solidFill>
                  <a:srgbClr val="020202"/>
                </a:solidFill>
              </a:rPr>
              <a:t> status command lists all the modified files which are ready to be added to the local </a:t>
            </a:r>
            <a:r>
              <a:rPr lang="en-US" dirty="0" smtClean="0">
                <a:solidFill>
                  <a:srgbClr val="020202"/>
                </a:solidFill>
              </a:rPr>
              <a:t>repository.</a:t>
            </a: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40" y="2090817"/>
            <a:ext cx="7276720" cy="2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92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>
                <a:solidFill>
                  <a:srgbClr val="020202"/>
                </a:solidFill>
              </a:rPr>
              <a:t>git</a:t>
            </a:r>
            <a:r>
              <a:rPr lang="en-US" dirty="0">
                <a:solidFill>
                  <a:srgbClr val="020202"/>
                </a:solidFill>
              </a:rPr>
              <a:t> add: This command updates the index using the current content found in the working tree and then prepares the content in the staging area for the next commit</a:t>
            </a:r>
            <a:r>
              <a:rPr lang="en-US" dirty="0" smtClean="0">
                <a:solidFill>
                  <a:srgbClr val="020202"/>
                </a:solidFill>
              </a:rPr>
              <a:t>.</a:t>
            </a: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808" y="2302707"/>
            <a:ext cx="5842383" cy="260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70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>
                <a:solidFill>
                  <a:srgbClr val="020202"/>
                </a:solidFill>
              </a:rPr>
              <a:t>git</a:t>
            </a:r>
            <a:r>
              <a:rPr lang="en-US" dirty="0">
                <a:solidFill>
                  <a:srgbClr val="020202"/>
                </a:solidFill>
              </a:rPr>
              <a:t> commit: This will commit the staged snapshot</a:t>
            </a:r>
            <a:r>
              <a:rPr lang="en-US" dirty="0" smtClean="0">
                <a:solidFill>
                  <a:srgbClr val="020202"/>
                </a:solidFill>
              </a:rPr>
              <a:t>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>
                <a:solidFill>
                  <a:srgbClr val="020202"/>
                </a:solidFill>
              </a:rPr>
              <a:t>g</a:t>
            </a:r>
            <a:r>
              <a:rPr lang="en-US" dirty="0" err="1" smtClean="0">
                <a:solidFill>
                  <a:srgbClr val="020202"/>
                </a:solidFill>
              </a:rPr>
              <a:t>it</a:t>
            </a:r>
            <a:r>
              <a:rPr lang="en-US" dirty="0" smtClean="0">
                <a:solidFill>
                  <a:srgbClr val="020202"/>
                </a:solidFill>
              </a:rPr>
              <a:t> commit –a –m “Message”</a:t>
            </a: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 dirty="0"/>
          </a:p>
        </p:txBody>
      </p:sp>
      <p:pic>
        <p:nvPicPr>
          <p:cNvPr id="1026" name="Picture 2" descr="Git Commit Workflow - Git Tutorial - 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592" y="2167361"/>
            <a:ext cx="4143755" cy="191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27537"/>
          <a:stretch/>
        </p:blipFill>
        <p:spPr>
          <a:xfrm>
            <a:off x="4527270" y="2047148"/>
            <a:ext cx="4248106" cy="23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26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>
                <a:solidFill>
                  <a:srgbClr val="020202"/>
                </a:solidFill>
              </a:rPr>
              <a:t>git</a:t>
            </a:r>
            <a:r>
              <a:rPr lang="en-US" dirty="0">
                <a:solidFill>
                  <a:srgbClr val="020202"/>
                </a:solidFill>
              </a:rPr>
              <a:t> </a:t>
            </a:r>
            <a:r>
              <a:rPr lang="en-US" dirty="0" smtClean="0">
                <a:solidFill>
                  <a:srgbClr val="020202"/>
                </a:solidFill>
              </a:rPr>
              <a:t>log</a:t>
            </a: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04" y="1832893"/>
            <a:ext cx="7101191" cy="278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49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To create a new branch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>
                <a:solidFill>
                  <a:srgbClr val="020202"/>
                </a:solidFill>
              </a:rPr>
              <a:t>git</a:t>
            </a:r>
            <a:r>
              <a:rPr lang="en-US" dirty="0">
                <a:solidFill>
                  <a:srgbClr val="020202"/>
                </a:solidFill>
              </a:rPr>
              <a:t> branch </a:t>
            </a:r>
            <a:r>
              <a:rPr lang="en-US" dirty="0" err="1" smtClean="0">
                <a:solidFill>
                  <a:srgbClr val="020202"/>
                </a:solidFill>
              </a:rPr>
              <a:t>firstbranch</a:t>
            </a:r>
            <a:endParaRPr lang="en-US" dirty="0" smtClean="0">
              <a:solidFill>
                <a:srgbClr val="020202"/>
              </a:solidFill>
            </a:endParaRP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>
                <a:solidFill>
                  <a:srgbClr val="020202"/>
                </a:solidFill>
              </a:rPr>
              <a:t>To </a:t>
            </a:r>
            <a:r>
              <a:rPr lang="en-US" dirty="0" smtClean="0">
                <a:solidFill>
                  <a:srgbClr val="020202"/>
                </a:solidFill>
              </a:rPr>
              <a:t>move to another </a:t>
            </a:r>
            <a:r>
              <a:rPr lang="en-US" dirty="0">
                <a:solidFill>
                  <a:srgbClr val="020202"/>
                </a:solidFill>
              </a:rPr>
              <a:t>branch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>
                <a:solidFill>
                  <a:srgbClr val="020202"/>
                </a:solidFill>
              </a:rPr>
              <a:t>git</a:t>
            </a:r>
            <a:r>
              <a:rPr lang="en-US" dirty="0">
                <a:solidFill>
                  <a:srgbClr val="020202"/>
                </a:solidFill>
              </a:rPr>
              <a:t> </a:t>
            </a:r>
            <a:r>
              <a:rPr lang="en-US" dirty="0" smtClean="0">
                <a:solidFill>
                  <a:srgbClr val="020202"/>
                </a:solidFill>
              </a:rPr>
              <a:t>checkout </a:t>
            </a:r>
            <a:r>
              <a:rPr lang="en-US" dirty="0" err="1" smtClean="0">
                <a:solidFill>
                  <a:srgbClr val="020202"/>
                </a:solidFill>
              </a:rPr>
              <a:t>firstbranch</a:t>
            </a:r>
            <a:endParaRPr lang="en-US" dirty="0">
              <a:solidFill>
                <a:srgbClr val="020202"/>
              </a:solidFill>
            </a:endParaRPr>
          </a:p>
          <a:p>
            <a:pPr marL="0" indent="0" algn="just">
              <a:spcAft>
                <a:spcPts val="1200"/>
              </a:spcAft>
              <a:buClrTx/>
              <a:buNone/>
            </a:pPr>
            <a:endParaRPr lang="en-US" dirty="0" smtClean="0">
              <a:solidFill>
                <a:srgbClr val="020202"/>
              </a:solidFill>
            </a:endParaRP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68" y="1995893"/>
            <a:ext cx="5275029" cy="21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03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To show merging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Create a file in new branch and commit</a:t>
            </a:r>
            <a:endParaRPr lang="en-US" dirty="0">
              <a:solidFill>
                <a:srgbClr val="020202"/>
              </a:solidFill>
            </a:endParaRPr>
          </a:p>
          <a:p>
            <a:pPr marL="0" indent="0" algn="just">
              <a:spcAft>
                <a:spcPts val="1200"/>
              </a:spcAft>
              <a:buClrTx/>
              <a:buNone/>
            </a:pPr>
            <a:endParaRPr lang="en-US" dirty="0" smtClean="0">
              <a:solidFill>
                <a:srgbClr val="020202"/>
              </a:solidFill>
            </a:endParaRP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80" y="2138987"/>
            <a:ext cx="6199870" cy="28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3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To show merging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Go to main branch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 smtClean="0">
                <a:solidFill>
                  <a:srgbClr val="020202"/>
                </a:solidFill>
              </a:rPr>
              <a:t>git</a:t>
            </a:r>
            <a:r>
              <a:rPr lang="en-US" dirty="0" smtClean="0">
                <a:solidFill>
                  <a:srgbClr val="020202"/>
                </a:solidFill>
              </a:rPr>
              <a:t> </a:t>
            </a:r>
            <a:r>
              <a:rPr lang="en-US" dirty="0">
                <a:solidFill>
                  <a:srgbClr val="020202"/>
                </a:solidFill>
              </a:rPr>
              <a:t>merge </a:t>
            </a:r>
            <a:r>
              <a:rPr lang="en-US" dirty="0" err="1">
                <a:solidFill>
                  <a:srgbClr val="020202"/>
                </a:solidFill>
              </a:rPr>
              <a:t>firstbranch</a:t>
            </a:r>
            <a:endParaRPr lang="en-US" dirty="0" smtClean="0">
              <a:solidFill>
                <a:srgbClr val="020202"/>
              </a:solidFill>
            </a:endParaRP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454" y="867998"/>
            <a:ext cx="5764845" cy="37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84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>
                <a:solidFill>
                  <a:srgbClr val="020202"/>
                </a:solidFill>
              </a:rPr>
              <a:t>Git</a:t>
            </a:r>
            <a:r>
              <a:rPr lang="en-US" dirty="0">
                <a:solidFill>
                  <a:srgbClr val="020202"/>
                </a:solidFill>
              </a:rPr>
              <a:t> is a Distributed Version Control tool that supports distributed non-linear workflows by providing data assurance for developing quality software.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>
                <a:solidFill>
                  <a:srgbClr val="020202"/>
                </a:solidFill>
              </a:rPr>
              <a:t>Primarily used to manage project, comprising a set of code/text files that may change.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>
                <a:solidFill>
                  <a:srgbClr val="020202"/>
                </a:solidFill>
              </a:rPr>
              <a:t>There are two types of VCS:</a:t>
            </a:r>
          </a:p>
          <a:p>
            <a:pPr marL="742950" lvl="1" indent="-285750" algn="just">
              <a:spcAft>
                <a:spcPts val="1200"/>
              </a:spcAft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20202"/>
                </a:solidFill>
              </a:rPr>
              <a:t>Centralized Version Control System (CVCS)</a:t>
            </a:r>
          </a:p>
          <a:p>
            <a:pPr marL="742950" lvl="1" indent="-285750" algn="just">
              <a:spcAft>
                <a:spcPts val="1200"/>
              </a:spcAft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20202"/>
                </a:solidFill>
              </a:rPr>
              <a:t>Distributed Version Control System (DVCS)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19368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Pushing the files to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repository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To sync the files of local repo to remote repo, create a </a:t>
            </a:r>
            <a:r>
              <a:rPr lang="en-US" dirty="0" err="1" smtClean="0">
                <a:solidFill>
                  <a:srgbClr val="020202"/>
                </a:solidFill>
              </a:rPr>
              <a:t>ssh</a:t>
            </a:r>
            <a:r>
              <a:rPr lang="en-US" dirty="0" smtClean="0">
                <a:solidFill>
                  <a:srgbClr val="020202"/>
                </a:solidFill>
              </a:rPr>
              <a:t> key.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>
                <a:solidFill>
                  <a:srgbClr val="020202"/>
                </a:solidFill>
              </a:rPr>
              <a:t>ssh-keygen</a:t>
            </a: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11" y="1723473"/>
            <a:ext cx="5988447" cy="308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64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Pushing the files to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repository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>
                <a:solidFill>
                  <a:srgbClr val="020202"/>
                </a:solidFill>
              </a:rPr>
              <a:t>To add the </a:t>
            </a:r>
            <a:r>
              <a:rPr lang="en-US" dirty="0" err="1">
                <a:solidFill>
                  <a:srgbClr val="020202"/>
                </a:solidFill>
              </a:rPr>
              <a:t>ssh</a:t>
            </a:r>
            <a:r>
              <a:rPr lang="en-US" dirty="0">
                <a:solidFill>
                  <a:srgbClr val="020202"/>
                </a:solidFill>
              </a:rPr>
              <a:t> key go to </a:t>
            </a:r>
            <a:r>
              <a:rPr lang="en-US" dirty="0" err="1">
                <a:solidFill>
                  <a:srgbClr val="020202"/>
                </a:solidFill>
              </a:rPr>
              <a:t>github</a:t>
            </a:r>
            <a:r>
              <a:rPr lang="en-US" dirty="0">
                <a:solidFill>
                  <a:srgbClr val="020202"/>
                </a:solidFill>
              </a:rPr>
              <a:t> account.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>
                <a:solidFill>
                  <a:srgbClr val="020202"/>
                </a:solidFill>
              </a:rPr>
              <a:t>go to setting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>
                <a:solidFill>
                  <a:srgbClr val="020202"/>
                </a:solidFill>
              </a:rPr>
              <a:t>go to SSH and GPG Keys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>
                <a:solidFill>
                  <a:srgbClr val="020202"/>
                </a:solidFill>
              </a:rPr>
              <a:t>Click on new </a:t>
            </a:r>
            <a:r>
              <a:rPr lang="en-US" dirty="0" err="1">
                <a:solidFill>
                  <a:srgbClr val="020202"/>
                </a:solidFill>
              </a:rPr>
              <a:t>ssh</a:t>
            </a:r>
            <a:r>
              <a:rPr lang="en-US" dirty="0">
                <a:solidFill>
                  <a:srgbClr val="020202"/>
                </a:solidFill>
              </a:rPr>
              <a:t> key 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>
                <a:solidFill>
                  <a:srgbClr val="020202"/>
                </a:solidFill>
              </a:rPr>
              <a:t>Add title and copy the </a:t>
            </a:r>
            <a:r>
              <a:rPr lang="en-US" dirty="0" err="1">
                <a:solidFill>
                  <a:srgbClr val="020202"/>
                </a:solidFill>
              </a:rPr>
              <a:t>ssh</a:t>
            </a:r>
            <a:r>
              <a:rPr lang="en-US" dirty="0">
                <a:solidFill>
                  <a:srgbClr val="020202"/>
                </a:solidFill>
              </a:rPr>
              <a:t> keys from the command prompt to the </a:t>
            </a:r>
            <a:r>
              <a:rPr lang="en-US" dirty="0" err="1">
                <a:solidFill>
                  <a:srgbClr val="020202"/>
                </a:solidFill>
              </a:rPr>
              <a:t>ssh</a:t>
            </a:r>
            <a:r>
              <a:rPr lang="en-US" dirty="0">
                <a:solidFill>
                  <a:srgbClr val="020202"/>
                </a:solidFill>
              </a:rPr>
              <a:t> key and save.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291" y="1095791"/>
            <a:ext cx="3905015" cy="1919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3912"/>
          <a:stretch/>
        </p:blipFill>
        <p:spPr>
          <a:xfrm>
            <a:off x="1872256" y="3666341"/>
            <a:ext cx="5399488" cy="12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6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Pushing the files to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repository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>
                <a:solidFill>
                  <a:srgbClr val="020202"/>
                </a:solidFill>
              </a:rPr>
              <a:t>To authenticate the SSH Key type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>
                <a:solidFill>
                  <a:srgbClr val="020202"/>
                </a:solidFill>
              </a:rPr>
              <a:t>ssh</a:t>
            </a:r>
            <a:r>
              <a:rPr lang="en-US" dirty="0">
                <a:solidFill>
                  <a:srgbClr val="020202"/>
                </a:solidFill>
              </a:rPr>
              <a:t> -T </a:t>
            </a:r>
            <a:r>
              <a:rPr lang="en-US" dirty="0" smtClean="0">
                <a:solidFill>
                  <a:srgbClr val="020202"/>
                </a:solidFill>
              </a:rPr>
              <a:t>git@github.com</a:t>
            </a: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3" y="2285468"/>
            <a:ext cx="7714213" cy="17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77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Pushing the files to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repository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>
                <a:solidFill>
                  <a:srgbClr val="020202"/>
                </a:solidFill>
              </a:rPr>
              <a:t>Push all the files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>
                <a:solidFill>
                  <a:srgbClr val="020202"/>
                </a:solidFill>
              </a:rPr>
              <a:t>git</a:t>
            </a:r>
            <a:r>
              <a:rPr lang="en-US" dirty="0">
                <a:solidFill>
                  <a:srgbClr val="020202"/>
                </a:solidFill>
              </a:rPr>
              <a:t> push origin </a:t>
            </a:r>
            <a:r>
              <a:rPr lang="en-US" dirty="0" err="1" smtClean="0">
                <a:solidFill>
                  <a:srgbClr val="020202"/>
                </a:solidFill>
              </a:rPr>
              <a:t>firstbranch</a:t>
            </a:r>
            <a:endParaRPr lang="en-US" dirty="0" smtClean="0">
              <a:solidFill>
                <a:srgbClr val="020202"/>
              </a:solidFill>
            </a:endParaRP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err="1" smtClean="0">
                <a:solidFill>
                  <a:srgbClr val="020202"/>
                </a:solidFill>
              </a:rPr>
              <a:t>git</a:t>
            </a:r>
            <a:r>
              <a:rPr lang="en-US" dirty="0" smtClean="0">
                <a:solidFill>
                  <a:srgbClr val="020202"/>
                </a:solidFill>
              </a:rPr>
              <a:t> push origin main</a:t>
            </a: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6" y="2658940"/>
            <a:ext cx="4318666" cy="1999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018" y="2663602"/>
            <a:ext cx="4000282" cy="19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40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613499" y="2163579"/>
            <a:ext cx="3929974" cy="1040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Thank  You</a:t>
            </a:r>
            <a:endParaRPr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24483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Features of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20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sz="1400" b="1" dirty="0">
                <a:solidFill>
                  <a:srgbClr val="020202"/>
                </a:solidFill>
              </a:rPr>
              <a:t>Free and open source</a:t>
            </a:r>
            <a:r>
              <a:rPr lang="en-US" sz="1400" dirty="0">
                <a:solidFill>
                  <a:srgbClr val="020202"/>
                </a:solidFill>
              </a:rPr>
              <a:t>: No need to purchase </a:t>
            </a:r>
            <a:r>
              <a:rPr lang="en-US" sz="1400" dirty="0" err="1">
                <a:solidFill>
                  <a:srgbClr val="020202"/>
                </a:solidFill>
              </a:rPr>
              <a:t>Git</a:t>
            </a:r>
            <a:r>
              <a:rPr lang="en-US" sz="1400" dirty="0">
                <a:solidFill>
                  <a:srgbClr val="020202"/>
                </a:solidFill>
              </a:rPr>
              <a:t>. You can modify the source code as per your requirement.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sz="1400" b="1" dirty="0">
                <a:solidFill>
                  <a:srgbClr val="020202"/>
                </a:solidFill>
              </a:rPr>
              <a:t>Scalable</a:t>
            </a:r>
            <a:r>
              <a:rPr lang="en-US" sz="1400" dirty="0">
                <a:solidFill>
                  <a:srgbClr val="020202"/>
                </a:solidFill>
              </a:rPr>
              <a:t>: As and when the number of collaborators increases, the </a:t>
            </a:r>
            <a:r>
              <a:rPr lang="en-US" sz="1400" dirty="0" err="1">
                <a:solidFill>
                  <a:srgbClr val="020202"/>
                </a:solidFill>
              </a:rPr>
              <a:t>Git</a:t>
            </a:r>
            <a:r>
              <a:rPr lang="en-US" sz="1400" dirty="0">
                <a:solidFill>
                  <a:srgbClr val="020202"/>
                </a:solidFill>
              </a:rPr>
              <a:t> can easily handle this change.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sz="1400" b="1" dirty="0">
                <a:solidFill>
                  <a:srgbClr val="020202"/>
                </a:solidFill>
              </a:rPr>
              <a:t>Reliable</a:t>
            </a:r>
            <a:r>
              <a:rPr lang="en-US" sz="1400" dirty="0">
                <a:solidFill>
                  <a:srgbClr val="020202"/>
                </a:solidFill>
              </a:rPr>
              <a:t>: Since every contributor has its own local repository, on the events of a system crash, the lost data can be recovered from any of the local repositories.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sz="1400" b="1" dirty="0">
                <a:solidFill>
                  <a:srgbClr val="020202"/>
                </a:solidFill>
              </a:rPr>
              <a:t>Secure</a:t>
            </a:r>
            <a:r>
              <a:rPr lang="en-US" sz="1400" dirty="0">
                <a:solidFill>
                  <a:srgbClr val="020202"/>
                </a:solidFill>
              </a:rPr>
              <a:t>: </a:t>
            </a:r>
            <a:r>
              <a:rPr lang="en-US" sz="1400" dirty="0" err="1">
                <a:solidFill>
                  <a:srgbClr val="020202"/>
                </a:solidFill>
              </a:rPr>
              <a:t>Git</a:t>
            </a:r>
            <a:r>
              <a:rPr lang="en-US" sz="1400" dirty="0">
                <a:solidFill>
                  <a:srgbClr val="020202"/>
                </a:solidFill>
              </a:rPr>
              <a:t> uses the SHA1 (Secure Hash Function) to name and identify objects within its repository.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sz="1400" b="1" dirty="0">
                <a:solidFill>
                  <a:srgbClr val="020202"/>
                </a:solidFill>
              </a:rPr>
              <a:t>Supports non-linear development</a:t>
            </a:r>
            <a:r>
              <a:rPr lang="en-US" sz="1400" dirty="0">
                <a:solidFill>
                  <a:srgbClr val="020202"/>
                </a:solidFill>
              </a:rPr>
              <a:t>: </a:t>
            </a:r>
            <a:r>
              <a:rPr lang="en-US" sz="1400" dirty="0" err="1">
                <a:solidFill>
                  <a:srgbClr val="020202"/>
                </a:solidFill>
              </a:rPr>
              <a:t>Git</a:t>
            </a:r>
            <a:r>
              <a:rPr lang="en-US" sz="1400" dirty="0">
                <a:solidFill>
                  <a:srgbClr val="020202"/>
                </a:solidFill>
              </a:rPr>
              <a:t> supports rapid branching and merging.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sz="1400" b="1" dirty="0">
                <a:solidFill>
                  <a:srgbClr val="020202"/>
                </a:solidFill>
              </a:rPr>
              <a:t>Easy Branching</a:t>
            </a:r>
            <a:r>
              <a:rPr lang="en-US" sz="1400" dirty="0">
                <a:solidFill>
                  <a:srgbClr val="020202"/>
                </a:solidFill>
              </a:rPr>
              <a:t>: Easy to create, delete, and merge branches. Feature branches provide an isolated environment for every change to your codebase.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13218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Tutorial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20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>
                <a:solidFill>
                  <a:srgbClr val="020202"/>
                </a:solidFill>
              </a:rPr>
              <a:t>Some of the basic operations in </a:t>
            </a:r>
            <a:r>
              <a:rPr lang="en-US" dirty="0" err="1">
                <a:solidFill>
                  <a:srgbClr val="020202"/>
                </a:solidFill>
              </a:rPr>
              <a:t>Git</a:t>
            </a:r>
            <a:r>
              <a:rPr lang="en-US" dirty="0">
                <a:solidFill>
                  <a:srgbClr val="020202"/>
                </a:solidFill>
              </a:rPr>
              <a:t> are:</a:t>
            </a:r>
          </a:p>
          <a:p>
            <a:pPr marL="742950" lvl="1" indent="-285750" algn="just"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20202"/>
                </a:solidFill>
              </a:rPr>
              <a:t>Initialize</a:t>
            </a:r>
          </a:p>
          <a:p>
            <a:pPr marL="742950" lvl="1" indent="-285750" algn="just"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20202"/>
                </a:solidFill>
              </a:rPr>
              <a:t>Add</a:t>
            </a:r>
          </a:p>
          <a:p>
            <a:pPr marL="742950" lvl="1" indent="-285750" algn="just"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20202"/>
                </a:solidFill>
              </a:rPr>
              <a:t>Commit</a:t>
            </a:r>
          </a:p>
          <a:p>
            <a:pPr marL="742950" lvl="1" indent="-285750" algn="just"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20202"/>
                </a:solidFill>
              </a:rPr>
              <a:t>Pull</a:t>
            </a:r>
          </a:p>
          <a:p>
            <a:pPr marL="742950" lvl="1" indent="-285750" algn="just"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020202"/>
                </a:solidFill>
              </a:rPr>
              <a:t>Push</a:t>
            </a:r>
            <a:endParaRPr lang="en-US" dirty="0" smtClean="0">
              <a:solidFill>
                <a:srgbClr val="020202"/>
              </a:solidFill>
            </a:endParaRP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 smtClean="0">
              <a:solidFill>
                <a:srgbClr val="020202"/>
              </a:solidFill>
            </a:endParaRP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Some </a:t>
            </a:r>
            <a:r>
              <a:rPr lang="en-US" dirty="0">
                <a:solidFill>
                  <a:srgbClr val="020202"/>
                </a:solidFill>
              </a:rPr>
              <a:t>advanced </a:t>
            </a:r>
            <a:r>
              <a:rPr lang="en-US" dirty="0" err="1">
                <a:solidFill>
                  <a:srgbClr val="020202"/>
                </a:solidFill>
              </a:rPr>
              <a:t>Git</a:t>
            </a:r>
            <a:r>
              <a:rPr lang="en-US" dirty="0">
                <a:solidFill>
                  <a:srgbClr val="020202"/>
                </a:solidFill>
              </a:rPr>
              <a:t> operations are:</a:t>
            </a:r>
          </a:p>
          <a:p>
            <a:pPr marL="742950" lvl="1" indent="-285750" algn="just"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20202"/>
                </a:solidFill>
              </a:rPr>
              <a:t>Branching</a:t>
            </a:r>
          </a:p>
          <a:p>
            <a:pPr marL="742950" lvl="1" indent="-285750" algn="just"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20202"/>
                </a:solidFill>
              </a:rPr>
              <a:t>Merging</a:t>
            </a:r>
          </a:p>
          <a:p>
            <a:pPr marL="742950" lvl="1" indent="-285750" algn="just"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20202"/>
                </a:solidFill>
              </a:rPr>
              <a:t>Rebasing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26266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Tutorial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 dirty="0"/>
          </a:p>
        </p:txBody>
      </p:sp>
      <p:pic>
        <p:nvPicPr>
          <p:cNvPr id="6146" name="Picture 2" descr="Git Architechture - Git Tutorial - 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8393" y="884681"/>
            <a:ext cx="6207214" cy="40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347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35" y="1738009"/>
            <a:ext cx="5877534" cy="3067400"/>
          </a:xfrm>
          <a:prstGeom prst="rect">
            <a:avLst/>
          </a:prstGeom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Remote Repository in GitHub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Create a new repository in GitHub.</a:t>
            </a: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 dirty="0"/>
          </a:p>
        </p:txBody>
      </p:sp>
      <p:sp>
        <p:nvSpPr>
          <p:cNvPr id="4" name="Oval 3"/>
          <p:cNvSpPr/>
          <p:nvPr/>
        </p:nvSpPr>
        <p:spPr>
          <a:xfrm>
            <a:off x="6272271" y="2749588"/>
            <a:ext cx="1089498" cy="434502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5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101" y="673683"/>
            <a:ext cx="3605357" cy="4307200"/>
          </a:xfrm>
          <a:prstGeom prst="rect">
            <a:avLst/>
          </a:prstGeom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Remote Repository in GitHub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08896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Add an unique Repository name.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Select README for any info on the project.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Choose other settings as per the requirements.</a:t>
            </a: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Click on Create Repository</a:t>
            </a: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 smtClean="0">
              <a:solidFill>
                <a:srgbClr val="020202"/>
              </a:solidFill>
            </a:endParaRP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 dirty="0"/>
          </a:p>
        </p:txBody>
      </p:sp>
      <p:sp>
        <p:nvSpPr>
          <p:cNvPr id="4" name="Oval 3"/>
          <p:cNvSpPr/>
          <p:nvPr/>
        </p:nvSpPr>
        <p:spPr>
          <a:xfrm>
            <a:off x="5768935" y="776318"/>
            <a:ext cx="1801687" cy="490007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760502" y="4548934"/>
            <a:ext cx="1121490" cy="45204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669709" y="2671130"/>
            <a:ext cx="1348469" cy="4871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22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48" y="1842534"/>
            <a:ext cx="6884196" cy="2820683"/>
          </a:xfrm>
          <a:prstGeom prst="rect">
            <a:avLst/>
          </a:prstGeom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Remote Repository in GitHub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234286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Remote repository will be created in GitHub.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 dirty="0"/>
          </a:p>
        </p:txBody>
      </p:sp>
      <p:sp>
        <p:nvSpPr>
          <p:cNvPr id="8" name="Oval 7"/>
          <p:cNvSpPr/>
          <p:nvPr/>
        </p:nvSpPr>
        <p:spPr>
          <a:xfrm>
            <a:off x="1911768" y="1728634"/>
            <a:ext cx="1121490" cy="45204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8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6341" r="39896" b="20511"/>
          <a:stretch/>
        </p:blipFill>
        <p:spPr>
          <a:xfrm>
            <a:off x="2143327" y="2211421"/>
            <a:ext cx="4857345" cy="2786325"/>
          </a:xfrm>
          <a:prstGeom prst="rect">
            <a:avLst/>
          </a:prstGeom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Download and install the </a:t>
            </a:r>
            <a:r>
              <a:rPr lang="en-US" dirty="0" err="1" smtClean="0">
                <a:solidFill>
                  <a:srgbClr val="020202"/>
                </a:solidFill>
              </a:rPr>
              <a:t>Git</a:t>
            </a:r>
            <a:r>
              <a:rPr lang="en-US" dirty="0" smtClean="0">
                <a:solidFill>
                  <a:srgbClr val="020202"/>
                </a:solidFill>
              </a:rPr>
              <a:t> </a:t>
            </a:r>
            <a:r>
              <a:rPr lang="en-US" dirty="0">
                <a:solidFill>
                  <a:srgbClr val="020202"/>
                </a:solidFill>
              </a:rPr>
              <a:t>from </a:t>
            </a:r>
            <a:r>
              <a:rPr lang="en-US" dirty="0">
                <a:solidFill>
                  <a:srgbClr val="020202"/>
                </a:solidFill>
                <a:hlinkClick r:id="rId4"/>
              </a:rPr>
              <a:t>https://gitforwindows.org</a:t>
            </a:r>
            <a:r>
              <a:rPr lang="en-US" dirty="0" smtClean="0">
                <a:solidFill>
                  <a:srgbClr val="020202"/>
                </a:solidFill>
                <a:hlinkClick r:id="rId4"/>
              </a:rPr>
              <a:t>/</a:t>
            </a:r>
            <a:endParaRPr lang="en-US" dirty="0">
              <a:solidFill>
                <a:srgbClr val="020202"/>
              </a:solidFill>
            </a:endParaRPr>
          </a:p>
          <a:p>
            <a:pPr marL="285750" indent="-285750" algn="just">
              <a:spcAft>
                <a:spcPts val="1200"/>
              </a:spcAft>
              <a:buClrTx/>
            </a:pPr>
            <a:r>
              <a:rPr lang="en-US" dirty="0" smtClean="0">
                <a:solidFill>
                  <a:srgbClr val="020202"/>
                </a:solidFill>
              </a:rPr>
              <a:t>Create a folder in one drive and right click and select </a:t>
            </a:r>
            <a:r>
              <a:rPr lang="en-US" b="1" dirty="0" err="1" smtClean="0">
                <a:solidFill>
                  <a:srgbClr val="020202"/>
                </a:solidFill>
              </a:rPr>
              <a:t>Git</a:t>
            </a:r>
            <a:r>
              <a:rPr lang="en-US" b="1" dirty="0" smtClean="0">
                <a:solidFill>
                  <a:srgbClr val="020202"/>
                </a:solidFill>
              </a:rPr>
              <a:t> Bash Here</a:t>
            </a:r>
            <a:r>
              <a:rPr lang="en-US" dirty="0" smtClean="0">
                <a:solidFill>
                  <a:srgbClr val="020202"/>
                </a:solidFill>
              </a:rPr>
              <a:t>.</a:t>
            </a:r>
          </a:p>
          <a:p>
            <a:pPr marL="285750" indent="-285750" algn="just">
              <a:spcAft>
                <a:spcPts val="1200"/>
              </a:spcAft>
              <a:buClrTx/>
            </a:pPr>
            <a:endParaRPr lang="en-US" dirty="0">
              <a:solidFill>
                <a:srgbClr val="02020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 dirty="0"/>
          </a:p>
        </p:txBody>
      </p:sp>
      <p:sp>
        <p:nvSpPr>
          <p:cNvPr id="4" name="Oval 3"/>
          <p:cNvSpPr/>
          <p:nvPr/>
        </p:nvSpPr>
        <p:spPr>
          <a:xfrm>
            <a:off x="4779523" y="3604583"/>
            <a:ext cx="1089498" cy="434502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38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652</Words>
  <Application>Microsoft Office PowerPoint</Application>
  <PresentationFormat>On-screen Show (16:9)</PresentationFormat>
  <Paragraphs>110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PT Sans Narrow</vt:lpstr>
      <vt:lpstr>Open Sans</vt:lpstr>
      <vt:lpstr>Wingdings</vt:lpstr>
      <vt:lpstr>Tropic</vt:lpstr>
      <vt:lpstr>Introduction to Git &amp; GitHub</vt:lpstr>
      <vt:lpstr>Introduction to Git</vt:lpstr>
      <vt:lpstr>Features of Git</vt:lpstr>
      <vt:lpstr>Git Tutorial</vt:lpstr>
      <vt:lpstr>Git Tutorial</vt:lpstr>
      <vt:lpstr>Remote Repository in GitHub</vt:lpstr>
      <vt:lpstr>Remote Repository in GitHub</vt:lpstr>
      <vt:lpstr>Remote Repository in GitHub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Pushing the files to Github repository</vt:lpstr>
      <vt:lpstr>Pushing the files to Github repository</vt:lpstr>
      <vt:lpstr>Pushing the files to Github repository</vt:lpstr>
      <vt:lpstr>Pushing the files to Github repository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DevOps</dc:title>
  <dc:creator>PS</dc:creator>
  <cp:lastModifiedBy>Pramod</cp:lastModifiedBy>
  <cp:revision>116</cp:revision>
  <dcterms:modified xsi:type="dcterms:W3CDTF">2022-10-17T01:38:08Z</dcterms:modified>
</cp:coreProperties>
</file>