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91" r:id="rId4"/>
    <p:sldId id="292" r:id="rId5"/>
    <p:sldId id="293" r:id="rId6"/>
    <p:sldId id="294" r:id="rId7"/>
    <p:sldId id="297" r:id="rId8"/>
    <p:sldId id="298" r:id="rId9"/>
    <p:sldId id="296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3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D87C2-3BD6-F7BF-6C30-8034451846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The </a:t>
            </a:r>
            <a:r>
              <a:rPr lang="en-US" dirty="0" err="1"/>
              <a:t>Womanium</a:t>
            </a:r>
            <a:r>
              <a:rPr lang="en-US" dirty="0"/>
              <a:t> Logo [link] should be clearly visible on your presentation.</a:t>
            </a:r>
          </a:p>
          <a:p>
            <a:r>
              <a:rPr lang="en-US" dirty="0"/>
              <a:t>Each presentation slide must display/ mention “</a:t>
            </a:r>
            <a:r>
              <a:rPr lang="en-US" dirty="0" err="1"/>
              <a:t>Womanium</a:t>
            </a:r>
            <a:r>
              <a:rPr lang="en-US" dirty="0"/>
              <a:t> </a:t>
            </a:r>
            <a:r>
              <a:rPr lang="en-US" dirty="0" err="1"/>
              <a:t>Quantum+AI</a:t>
            </a:r>
            <a:r>
              <a:rPr lang="en-US" dirty="0"/>
              <a:t> Project”.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6535E-8324-D029-E06C-8CA97CC778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58" y="8343487"/>
            <a:ext cx="1142238" cy="114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4264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Womanium Quantum+AI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71A8-9734-4493-8363-1348F21B192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B6E51-5790-4E6E-BBC1-4AB2F63D3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8222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6E71-FE2B-4AC1-91EA-0FCD4FE5AD2A}" type="datetime1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71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DCFA-4FEE-4FD8-AEB6-60E554733772}" type="datetime1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FC16-5247-468B-964D-D0BB0686BE01}" type="datetime1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449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026-9C8E-43FE-B598-BB84371E2C85}" type="datetime1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71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04E-E6F0-4D8C-83B9-040624CC5FEC}" type="datetime1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51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4E63-FBF3-409A-A26C-6D8C4999A667}" type="datetime1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869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5DE-7E51-4850-B657-88A3BDA7779F}" type="datetime1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674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ADA9-52C0-4B67-8E51-BD091B4AE2ED}" type="datetime1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30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A134-794A-4C40-9400-B1956181DD1A}" type="datetime1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42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52E4-9BDC-51A8-5426-B735B2B3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79177-C813-0257-3485-7E830CE3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36792" y="6135808"/>
            <a:ext cx="3872419" cy="365125"/>
          </a:xfrm>
        </p:spPr>
        <p:txBody>
          <a:bodyPr/>
          <a:lstStyle/>
          <a:p>
            <a:r>
              <a:rPr lang="en-IN"/>
              <a:t>Womanium Quantum+AI Project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74878-B42D-B175-B83E-7B59C1FF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black background with red and blue letters&#10;&#10;Description automatically generated">
            <a:extLst>
              <a:ext uri="{FF2B5EF4-FFF2-40B4-BE49-F238E27FC236}">
                <a16:creationId xmlns:a16="http://schemas.microsoft.com/office/drawing/2014/main" id="{ABD4C8D9-0CE1-281D-A010-2D747BB657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965" y="5715247"/>
            <a:ext cx="1206246" cy="120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0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CE17-B762-4A1D-9F1C-C2FFF0BA1614}" type="datetime1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51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E0AD-C908-49AF-8ED7-5A1DB8CE5F9E}" type="datetime1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85E8-0973-4AFA-B3CC-B0DA80E56C90}" type="datetime1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87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E3F5-0288-4FBD-85EB-845447F670E2}" type="datetime1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80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7880-5947-457C-B445-980F6A6D17AD}" type="datetime1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28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6DA2-06B4-4B41-9715-A7704624AFA9}" type="datetime1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64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B79C-D02B-4DE8-B8D2-FD682B927019}" type="datetime1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39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89D8-508D-44BE-9A39-FF927B37524F}" type="datetime1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Womanium Quantum+AI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17EEB7-E54B-440F-8ADD-8EF567E69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26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4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lassiq.io/latest/explore/algorithms/glued_trees/glued_trees/?h=tr#quantum-algorithm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journals.aps.org/prx/abstract/10.1103/PhysRevX.13.041041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jallain.medium.com/the-physics-of-coupled-oscillators-ce2005f9bccd" TargetMode="External"/><Relationship Id="rId5" Type="http://schemas.openxmlformats.org/officeDocument/2006/relationships/hyperlink" Target="https://github.com/womanium-quantum" TargetMode="External"/><Relationship Id="rId4" Type="http://schemas.openxmlformats.org/officeDocument/2006/relationships/hyperlink" Target="https://docs.classiq.io/latest/explore/community/basic_examples/vqe/vq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957" y="768927"/>
            <a:ext cx="9364085" cy="2961409"/>
          </a:xfrm>
        </p:spPr>
        <p:txBody>
          <a:bodyPr>
            <a:normAutofit/>
          </a:bodyPr>
          <a:lstStyle/>
          <a:p>
            <a:r>
              <a:rPr lang="en-IN" sz="4000" b="1" dirty="0"/>
              <a:t>Development-of-Novel-Quantum-Algorithms: </a:t>
            </a:r>
            <a:r>
              <a:rPr lang="en-US" sz="4000" b="1" dirty="0"/>
              <a:t>Exponential quantum speedup in simulating coupled classical oscillators 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8449" y="4777379"/>
            <a:ext cx="8915399" cy="1126283"/>
          </a:xfrm>
        </p:spPr>
        <p:txBody>
          <a:bodyPr/>
          <a:lstStyle/>
          <a:p>
            <a:pPr algn="r"/>
            <a:r>
              <a:rPr lang="en-IN" dirty="0" err="1"/>
              <a:t>Shamarita</a:t>
            </a:r>
            <a:r>
              <a:rPr lang="en-IN" dirty="0"/>
              <a:t> Deb, Priyabrata Bag</a:t>
            </a:r>
            <a:endParaRPr lang="en-IN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19C2-7366-2CC5-D60E-46AEE3C2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Womanium</a:t>
            </a:r>
            <a:r>
              <a:rPr lang="en-IN" dirty="0"/>
              <a:t> </a:t>
            </a:r>
            <a:r>
              <a:rPr lang="en-IN" dirty="0" err="1"/>
              <a:t>Quantum+AI</a:t>
            </a:r>
            <a:r>
              <a:rPr lang="en-IN" dirty="0"/>
              <a:t>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EDCDF-079F-6A55-6662-D168FC4EF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83" y="271089"/>
            <a:ext cx="3583257" cy="2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9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0361" y="1861783"/>
            <a:ext cx="4038876" cy="1280890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283CE-59F0-AC50-1844-845685DD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5101B-5023-6248-9FE1-4FFC1BE1DC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83" y="271089"/>
            <a:ext cx="3583257" cy="2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5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1" y="624110"/>
            <a:ext cx="9104312" cy="1007263"/>
          </a:xfrm>
        </p:spPr>
        <p:txBody>
          <a:bodyPr>
            <a:normAutofit/>
          </a:bodyPr>
          <a:lstStyle/>
          <a:p>
            <a:r>
              <a:rPr lang="en-IN" b="1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17486" y="1382816"/>
                <a:ext cx="8622805" cy="506548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Get the masses of the balls and form the matrix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solidFill>
                          <a:srgbClr val="000000"/>
                        </a:solidFill>
                        <a:effectLst/>
                        <a:highlight>
                          <a:srgbClr val="F7F7F7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solidFill>
                          <a:srgbClr val="000000"/>
                        </a:solidFill>
                        <a:effectLst/>
                        <a:highlight>
                          <a:srgbClr val="F7F7F7"/>
                        </a:highlight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.</a:t>
                </a:r>
              </a:p>
              <a:p>
                <a:pPr marL="0" indent="0">
                  <a:buNone/>
                </a:pPr>
                <a:endParaRPr lang="en-IN" sz="1900" b="1" dirty="0">
                  <a:latin typeface="Congenial" panose="020F0502020204030204" pitchFamily="2" charset="0"/>
                </a:endParaRPr>
              </a:p>
              <a:p>
                <a:r>
                  <a:rPr lang="en-US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Get the spring constants and form the matrix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00"/>
                        </a:solidFill>
                        <a:effectLst/>
                        <a:highlight>
                          <a:srgbClr val="F7F7F7"/>
                        </a:highlight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.</a:t>
                </a:r>
              </a:p>
              <a:p>
                <a:endParaRPr lang="en-IN" sz="1900" b="1" dirty="0">
                  <a:latin typeface="Congenial" panose="020F0502020204030204" pitchFamily="2" charset="0"/>
                </a:endParaRPr>
              </a:p>
              <a:p>
                <a:r>
                  <a:rPr lang="en-IN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Calculate the matrix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00"/>
                        </a:solidFill>
                        <a:effectLst/>
                        <a:highlight>
                          <a:srgbClr val="F7F7F7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b="0" i="1" smtClean="0">
                        <a:solidFill>
                          <a:srgbClr val="000000"/>
                        </a:solidFill>
                        <a:effectLst/>
                        <a:highlight>
                          <a:srgbClr val="F7F7F7"/>
                        </a:highlight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0000"/>
                            </a:solidFill>
                            <a:effectLst/>
                            <a:highlight>
                              <a:srgbClr val="F7F7F7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1900" b="0" i="1" smtClean="0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7F7F7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900" b="0" i="1" smtClean="0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7F7F7"/>
                                </a:highlight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rad>
                      </m:e>
                      <m:sup>
                        <m:r>
                          <a:rPr lang="en-US" sz="1900" b="0" i="1" smtClean="0">
                            <a:solidFill>
                              <a:srgbClr val="000000"/>
                            </a:solidFill>
                            <a:effectLst/>
                            <a:highlight>
                              <a:srgbClr val="F7F7F7"/>
                            </a:highlight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0000"/>
                        </a:solidFill>
                        <a:effectLst/>
                        <a:highlight>
                          <a:srgbClr val="F7F7F7"/>
                        </a:highlight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sz="1900" i="1">
                            <a:solidFill>
                              <a:srgbClr val="000000"/>
                            </a:solidFill>
                            <a:highlight>
                              <a:srgbClr val="F7F7F7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1900" i="1">
                                <a:solidFill>
                                  <a:srgbClr val="000000"/>
                                </a:solidFill>
                                <a:highlight>
                                  <a:srgbClr val="F7F7F7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900" i="1">
                                <a:solidFill>
                                  <a:srgbClr val="000000"/>
                                </a:solidFill>
                                <a:highlight>
                                  <a:srgbClr val="F7F7F7"/>
                                </a:highlight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rad>
                      </m:e>
                      <m:sup>
                        <m:r>
                          <a:rPr lang="en-US" sz="1900" i="1">
                            <a:solidFill>
                              <a:srgbClr val="000000"/>
                            </a:solidFill>
                            <a:highlight>
                              <a:srgbClr val="F7F7F7"/>
                            </a:highlight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.</a:t>
                </a:r>
              </a:p>
              <a:p>
                <a:endParaRPr lang="en-IN" sz="1900" b="1" dirty="0">
                  <a:latin typeface="Congenial" panose="020F0502020204030204" pitchFamily="2" charset="0"/>
                </a:endParaRPr>
              </a:p>
              <a:p>
                <a:r>
                  <a:rPr lang="en-US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00"/>
                        </a:solidFill>
                        <a:effectLst/>
                        <a:highlight>
                          <a:srgbClr val="F7F7F7"/>
                        </a:highlight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00"/>
                        </a:solidFill>
                        <a:effectLst/>
                        <a:highlight>
                          <a:srgbClr val="F7F7F7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b="0" i="1" smtClean="0">
                        <a:solidFill>
                          <a:srgbClr val="000000"/>
                        </a:solidFill>
                        <a:effectLst/>
                        <a:highlight>
                          <a:srgbClr val="F7F7F7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0000"/>
                        </a:solidFill>
                        <a:effectLst/>
                        <a:highlight>
                          <a:srgbClr val="F7F7F7"/>
                        </a:highlight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0000"/>
                            </a:solidFill>
                            <a:effectLst/>
                            <a:highlight>
                              <a:srgbClr val="F7F7F7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0000"/>
                            </a:solidFill>
                            <a:effectLst/>
                            <a:highlight>
                              <a:srgbClr val="F7F7F7"/>
                            </a:highlight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m:rPr>
                            <m:nor/>
                          </m:rPr>
                          <a:rPr lang="en-IN" sz="2000">
                            <a:highlight>
                              <a:srgbClr val="F7F7F7"/>
                            </a:highlight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 using the Cholesky Decomposition.</a:t>
                </a:r>
              </a:p>
              <a:p>
                <a:endParaRPr lang="en-US" sz="1900" b="1" dirty="0">
                  <a:latin typeface="Congenial" panose="020F0502020204030204" pitchFamily="2" charset="0"/>
                </a:endParaRPr>
              </a:p>
              <a:p>
                <a:r>
                  <a:rPr lang="en-IN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Construct the Hamiltonian of the system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00"/>
                        </a:solidFill>
                        <a:effectLst/>
                        <a:highlight>
                          <a:srgbClr val="F7F7F7"/>
                        </a:highlight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900" b="0" i="1" smtClean="0">
                        <a:solidFill>
                          <a:srgbClr val="000000"/>
                        </a:solidFill>
                        <a:effectLst/>
                        <a:highlight>
                          <a:srgbClr val="F7F7F7"/>
                        </a:highlight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0000"/>
                            </a:solidFill>
                            <a:effectLst/>
                            <a:highlight>
                              <a:srgbClr val="F7F7F7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smtClean="0">
                                <a:solidFill>
                                  <a:srgbClr val="000000"/>
                                </a:solidFill>
                                <a:effectLst/>
                                <a:highlight>
                                  <a:srgbClr val="F7F7F7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00" b="0" i="1" smtClean="0">
                                  <a:solidFill>
                                    <a:srgbClr val="000000"/>
                                  </a:solidFill>
                                  <a:effectLst/>
                                  <a:highlight>
                                    <a:srgbClr val="F7F7F7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0000"/>
                                  </a:solidFill>
                                  <a:effectLst/>
                                  <a:highlight>
                                    <a:srgbClr val="F7F7F7"/>
                                  </a:highlight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highlight>
                                        <a:srgbClr val="F7F7F7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highlight>
                                        <a:srgbClr val="F7F7F7"/>
                                      </a:highlight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IN" sz="2000">
                                      <a:highlight>
                                        <a:srgbClr val="F7F7F7"/>
                                      </a:highlight>
                                    </a:rPr>
                                    <m:t>†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0000"/>
                                  </a:solidFill>
                                  <a:effectLst/>
                                  <a:highlight>
                                    <a:srgbClr val="F7F7F7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.</a:t>
                </a:r>
              </a:p>
              <a:p>
                <a:endParaRPr lang="en-US" sz="1900" b="1" dirty="0">
                  <a:latin typeface="Congenial" panose="020F0502020204030204" pitchFamily="2" charset="0"/>
                </a:endParaRPr>
              </a:p>
              <a:p>
                <a:r>
                  <a:rPr lang="en-US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Decompose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00"/>
                        </a:solidFill>
                        <a:effectLst/>
                        <a:highlight>
                          <a:srgbClr val="F7F7F7"/>
                        </a:highlight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 in </a:t>
                </a:r>
                <a:r>
                  <a:rPr lang="en-US" sz="1900" b="0" dirty="0" err="1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Paulis</a:t>
                </a:r>
                <a:r>
                  <a:rPr lang="en-US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 using </a:t>
                </a:r>
                <a:r>
                  <a:rPr lang="en-US" sz="1900" b="0" dirty="0" err="1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qiskit</a:t>
                </a:r>
                <a:r>
                  <a:rPr lang="en-US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.</a:t>
                </a:r>
              </a:p>
              <a:p>
                <a:endParaRPr lang="en-US" sz="1900" b="1" dirty="0">
                  <a:latin typeface="Congenial" panose="020F0502020204030204" pitchFamily="2" charset="0"/>
                </a:endParaRPr>
              </a:p>
              <a:p>
                <a:r>
                  <a:rPr lang="en-US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Simulate the time evolution of the Hamiltonian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00"/>
                        </a:solidFill>
                        <a:effectLst/>
                        <a:highlight>
                          <a:srgbClr val="F7F7F7"/>
                        </a:highlight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 on the </a:t>
                </a:r>
                <a:r>
                  <a:rPr lang="en-US" sz="1900" b="0" dirty="0" err="1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Classiq</a:t>
                </a:r>
                <a:r>
                  <a:rPr lang="en-US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 platform.</a:t>
                </a:r>
              </a:p>
              <a:p>
                <a:endParaRPr lang="en-US" sz="1900" b="0" dirty="0">
                  <a:solidFill>
                    <a:srgbClr val="000000"/>
                  </a:solidFill>
                  <a:effectLst/>
                  <a:highlight>
                    <a:srgbClr val="F7F7F7"/>
                  </a:highlight>
                  <a:latin typeface="Congenial" panose="020F0502020204030204" pitchFamily="2" charset="0"/>
                </a:endParaRPr>
              </a:p>
              <a:p>
                <a:r>
                  <a:rPr lang="en-US" sz="1900" b="0" dirty="0">
                    <a:solidFill>
                      <a:srgbClr val="000000"/>
                    </a:solidFill>
                    <a:effectLst/>
                    <a:highlight>
                      <a:srgbClr val="F7F7F7"/>
                    </a:highlight>
                    <a:latin typeface="Congenial" panose="020F0502020204030204" pitchFamily="2" charset="0"/>
                  </a:rPr>
                  <a:t>Use VQE to find the optimal energy.</a:t>
                </a:r>
              </a:p>
              <a:p>
                <a:endParaRPr lang="en-US" b="0" dirty="0">
                  <a:solidFill>
                    <a:srgbClr val="000000"/>
                  </a:solidFill>
                  <a:effectLst/>
                  <a:highlight>
                    <a:srgbClr val="F7F7F7"/>
                  </a:highlight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7486" y="1382816"/>
                <a:ext cx="8622805" cy="5065486"/>
              </a:xfrm>
              <a:blipFill>
                <a:blip r:embed="rId2"/>
                <a:stretch>
                  <a:fillRect l="-283" t="-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4005-5471-6F0C-D250-9289B33C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F5CEA-8886-A0C7-3713-3AE6E91AFB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83" y="271089"/>
            <a:ext cx="3583257" cy="265692"/>
          </a:xfrm>
          <a:prstGeom prst="rect">
            <a:avLst/>
          </a:prstGeom>
        </p:spPr>
      </p:pic>
      <p:pic>
        <p:nvPicPr>
          <p:cNvPr id="7" name="Picture 6" descr="A yellow square with a white spiral&#10;&#10;Description automatically generated">
            <a:extLst>
              <a:ext uri="{FF2B5EF4-FFF2-40B4-BE49-F238E27FC236}">
                <a16:creationId xmlns:a16="http://schemas.microsoft.com/office/drawing/2014/main" id="{4D517EF0-809A-D78F-8737-0548ABDF3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9" y="1943249"/>
            <a:ext cx="4703248" cy="9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2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7527" y="1714500"/>
                <a:ext cx="10507085" cy="419672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For the toy problem, we choose a system of two </a:t>
                </a:r>
                <a:r>
                  <a:rPr lang="en-IN" b="1" dirty="0"/>
                  <a:t>coupled classical oscillators</a:t>
                </a:r>
                <a:r>
                  <a:rPr lang="en-IN" dirty="0"/>
                  <a:t> with masses 1 (unit) each.</a:t>
                </a:r>
              </a:p>
              <a:p>
                <a:r>
                  <a:rPr lang="en-IN" dirty="0"/>
                  <a:t>This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, indicating </a:t>
                </a:r>
                <a:r>
                  <a:rPr lang="en-US" dirty="0"/>
                  <a:t>each spring constant is 1 and there are no off-diagonal interactions in the generalized sense.</a:t>
                </a:r>
              </a:p>
              <a:p>
                <a:r>
                  <a:rPr lang="en-US" dirty="0"/>
                  <a:t>We follow the algorithm to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dirty="0"/>
                  <a:t> and simulate it.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7527" y="1714500"/>
                <a:ext cx="10507085" cy="4196722"/>
              </a:xfrm>
              <a:blipFill>
                <a:blip r:embed="rId2"/>
                <a:stretch>
                  <a:fillRect l="-406" t="-726" r="-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FB2E-6D56-D9F6-A79F-A1533758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CF43D-DBE0-53FA-A119-CA147897D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83" y="271089"/>
            <a:ext cx="3583257" cy="2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1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70" y="624110"/>
            <a:ext cx="4038876" cy="1280890"/>
          </a:xfrm>
        </p:spPr>
        <p:txBody>
          <a:bodyPr>
            <a:normAutofit/>
          </a:bodyPr>
          <a:lstStyle/>
          <a:p>
            <a:r>
              <a:rPr lang="en-IN" sz="3200"/>
              <a:t>Toy Problem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6FE79B-6B65-2874-C6BB-60B6F2A1C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467" y="5202711"/>
            <a:ext cx="3985534" cy="928173"/>
          </a:xfrm>
        </p:spPr>
      </p:pic>
      <p:pic>
        <p:nvPicPr>
          <p:cNvPr id="5" name="Content Placeholder 4" descr="A graph of energy evolution&#10;&#10;Description automatically generated">
            <a:extLst>
              <a:ext uri="{FF2B5EF4-FFF2-40B4-BE49-F238E27FC236}">
                <a16:creationId xmlns:a16="http://schemas.microsoft.com/office/drawing/2014/main" id="{DF6782AC-67B2-7CC9-6A1B-EC158334C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66" y="1428428"/>
            <a:ext cx="3374672" cy="2708174"/>
          </a:xfrm>
          <a:prstGeom prst="rect">
            <a:avLst/>
          </a:prstGeom>
        </p:spPr>
      </p:pic>
      <p:pic>
        <p:nvPicPr>
          <p:cNvPr id="9" name="Picture 8" descr="A graph of a circuit&#10;&#10;Description automatically generated">
            <a:extLst>
              <a:ext uri="{FF2B5EF4-FFF2-40B4-BE49-F238E27FC236}">
                <a16:creationId xmlns:a16="http://schemas.microsoft.com/office/drawing/2014/main" id="{8113617B-F42F-D647-E08A-EA3F12E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43" y="1590066"/>
            <a:ext cx="3018132" cy="2384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6D881-118B-7FAF-4CC3-EC18B275A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643" y="4136602"/>
            <a:ext cx="3116763" cy="23843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7729B-644B-D7C5-6C3B-754992FA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5ED6D-4715-8EFA-6669-4D3C4D16D3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83" y="271089"/>
            <a:ext cx="3583257" cy="2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3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7527" y="1714500"/>
                <a:ext cx="10507085" cy="419672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We generalise the codes to capture a broader scenario where number of oscillators is a variable and masses and spring constants can be taken as inputs to form the appropriate matrices.</a:t>
                </a:r>
              </a:p>
              <a:p>
                <a:r>
                  <a:rPr lang="en-IN" dirty="0"/>
                  <a:t>For a validation, we choose a system of two </a:t>
                </a:r>
                <a:r>
                  <a:rPr lang="en-IN" b="1" dirty="0"/>
                  <a:t>coupled classical oscillators </a:t>
                </a:r>
                <a:r>
                  <a:rPr lang="en-IN" dirty="0"/>
                  <a:t>with masses 1 each.</a:t>
                </a:r>
              </a:p>
              <a:p>
                <a:r>
                  <a:rPr lang="en-IN" dirty="0"/>
                  <a:t>This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follow the algorithm to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dirty="0"/>
                  <a:t> and simulate it.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7527" y="1714500"/>
                <a:ext cx="10507085" cy="4196722"/>
              </a:xfrm>
              <a:blipFill>
                <a:blip r:embed="rId2"/>
                <a:stretch>
                  <a:fillRect l="-406" t="-726" r="-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5E584-FF3B-A04F-8BBA-DF673097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2952D-E4E9-5900-A306-E646AAB3FB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19" y="271089"/>
            <a:ext cx="3583257" cy="2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70" y="624110"/>
            <a:ext cx="4038876" cy="1280890"/>
          </a:xfrm>
        </p:spPr>
        <p:txBody>
          <a:bodyPr>
            <a:normAutofit/>
          </a:bodyPr>
          <a:lstStyle/>
          <a:p>
            <a:r>
              <a:rPr lang="en-IN" sz="3200" dirty="0"/>
              <a:t>General Problem</a:t>
            </a:r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772E35E2-6E45-BE03-3276-8AADB065D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62" y="1327057"/>
            <a:ext cx="3285206" cy="2636276"/>
          </a:xfrm>
          <a:prstGeom prst="rect">
            <a:avLst/>
          </a:prstGeom>
        </p:spPr>
      </p:pic>
      <p:pic>
        <p:nvPicPr>
          <p:cNvPr id="8" name="Picture 7" descr="A graph of a circuit&#10;&#10;Description automatically generated with medium confidence">
            <a:extLst>
              <a:ext uri="{FF2B5EF4-FFF2-40B4-BE49-F238E27FC236}">
                <a16:creationId xmlns:a16="http://schemas.microsoft.com/office/drawing/2014/main" id="{26B500D7-82D0-3C4B-6E66-DDEFE03FD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602" y="1223157"/>
            <a:ext cx="3492972" cy="2740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EBB7FA-E916-9A9E-2F33-0B18BEE2D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670" y="4820419"/>
            <a:ext cx="4656474" cy="9304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A33EC3-2BA3-20B0-D232-65F4CF181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998" y="3963334"/>
            <a:ext cx="3492972" cy="27748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0DFC-1A62-4254-014A-10B07881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Womanium Quantum+AI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2E488B-900C-4809-C676-897A470E3E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83" y="271089"/>
            <a:ext cx="3583257" cy="2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6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70" y="624110"/>
            <a:ext cx="4038876" cy="1280890"/>
          </a:xfrm>
        </p:spPr>
        <p:txBody>
          <a:bodyPr>
            <a:normAutofit/>
          </a:bodyPr>
          <a:lstStyle/>
          <a:p>
            <a:r>
              <a:rPr lang="en-IN" sz="3200" dirty="0"/>
              <a:t>Future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0DFC-1A62-4254-014A-10B07881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Womanium</a:t>
            </a:r>
            <a:r>
              <a:rPr lang="en-IN" dirty="0"/>
              <a:t> </a:t>
            </a:r>
            <a:r>
              <a:rPr lang="en-IN" dirty="0" err="1"/>
              <a:t>Quantum+AI</a:t>
            </a:r>
            <a:r>
              <a:rPr lang="en-IN" dirty="0"/>
              <a:t> Project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9B89AA-61E1-52AF-C5BA-3265D7832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1714500"/>
            <a:ext cx="10507085" cy="2386446"/>
          </a:xfrm>
        </p:spPr>
        <p:txBody>
          <a:bodyPr>
            <a:normAutofit/>
          </a:bodyPr>
          <a:lstStyle/>
          <a:p>
            <a:r>
              <a:rPr lang="en-US" dirty="0"/>
              <a:t>This model also has potential in following applications</a:t>
            </a:r>
            <a:endParaRPr lang="en-IN" dirty="0"/>
          </a:p>
          <a:p>
            <a:pPr lvl="1"/>
            <a:r>
              <a:rPr lang="en-US" dirty="0"/>
              <a:t>circuits with capacitors and inductor</a:t>
            </a:r>
            <a:r>
              <a:rPr lang="en-IN" dirty="0"/>
              <a:t>s</a:t>
            </a:r>
          </a:p>
          <a:p>
            <a:pPr lvl="1"/>
            <a:r>
              <a:rPr lang="en-IN" dirty="0"/>
              <a:t>models of neuron activity</a:t>
            </a:r>
          </a:p>
          <a:p>
            <a:pPr lvl="1"/>
            <a:r>
              <a:rPr lang="en-IN" dirty="0"/>
              <a:t>vibrations in molecules</a:t>
            </a:r>
          </a:p>
          <a:p>
            <a:pPr lvl="1"/>
            <a:r>
              <a:rPr lang="en-IN" dirty="0"/>
              <a:t>materials and mechanical structures</a:t>
            </a:r>
          </a:p>
          <a:p>
            <a:pPr lvl="1"/>
            <a:r>
              <a:rPr lang="en-IN" dirty="0"/>
              <a:t>glued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D8D3A-72FF-EA4C-AC91-707A01C211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83" y="271089"/>
            <a:ext cx="3583257" cy="26569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DA68028-0D46-0FF6-5002-9E44A0C2A9D4}"/>
              </a:ext>
            </a:extLst>
          </p:cNvPr>
          <p:cNvSpPr txBox="1">
            <a:spLocks/>
          </p:cNvSpPr>
          <p:nvPr/>
        </p:nvSpPr>
        <p:spPr>
          <a:xfrm>
            <a:off x="1618400" y="4166262"/>
            <a:ext cx="403887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0443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70" y="624110"/>
            <a:ext cx="4038876" cy="1280890"/>
          </a:xfrm>
        </p:spPr>
        <p:txBody>
          <a:bodyPr>
            <a:normAutofit/>
          </a:bodyPr>
          <a:lstStyle/>
          <a:p>
            <a:r>
              <a:rPr lang="en-IN" sz="3200" dirty="0"/>
              <a:t>Limitations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0DFC-1A62-4254-014A-10B07881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Womanium</a:t>
            </a:r>
            <a:r>
              <a:rPr lang="en-IN" dirty="0"/>
              <a:t> </a:t>
            </a:r>
            <a:r>
              <a:rPr lang="en-IN" dirty="0" err="1"/>
              <a:t>Quantum+AI</a:t>
            </a:r>
            <a:r>
              <a:rPr lang="en-IN" dirty="0"/>
              <a:t> Project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9B89AA-61E1-52AF-C5BA-3265D7832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1714500"/>
            <a:ext cx="10507085" cy="2386446"/>
          </a:xfrm>
        </p:spPr>
        <p:txBody>
          <a:bodyPr>
            <a:normAutofit/>
          </a:bodyPr>
          <a:lstStyle/>
          <a:p>
            <a:r>
              <a:rPr lang="en-US" dirty="0"/>
              <a:t>This model has the following limitations:</a:t>
            </a:r>
            <a:endParaRPr lang="en-IN" dirty="0"/>
          </a:p>
          <a:p>
            <a:pPr lvl="1"/>
            <a:r>
              <a:rPr lang="en-IN" dirty="0"/>
              <a:t>not implemented in hardware</a:t>
            </a:r>
          </a:p>
          <a:p>
            <a:pPr lvl="1"/>
            <a:r>
              <a:rPr lang="en-IN" dirty="0"/>
              <a:t>optimization of used resources</a:t>
            </a:r>
          </a:p>
          <a:p>
            <a:pPr lvl="1"/>
            <a:r>
              <a:rPr lang="en-IN" dirty="0"/>
              <a:t>extension to higher dimension form 1D</a:t>
            </a:r>
          </a:p>
          <a:p>
            <a:r>
              <a:rPr lang="en-IN" dirty="0"/>
              <a:t>Some of these limitations are achievable in due times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D8D3A-72FF-EA4C-AC91-707A01C211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83" y="271089"/>
            <a:ext cx="3583257" cy="2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1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70" y="624110"/>
            <a:ext cx="4038876" cy="1280890"/>
          </a:xfrm>
        </p:spPr>
        <p:txBody>
          <a:bodyPr>
            <a:normAutofit/>
          </a:bodyPr>
          <a:lstStyle/>
          <a:p>
            <a:r>
              <a:rPr lang="en-US" sz="3200" dirty="0"/>
              <a:t>Re</a:t>
            </a:r>
            <a:r>
              <a:rPr lang="en-IN" sz="3200" dirty="0" err="1"/>
              <a:t>ferences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0DFC-1A62-4254-014A-10B07881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Womanium</a:t>
            </a:r>
            <a:r>
              <a:rPr lang="en-IN" dirty="0"/>
              <a:t> </a:t>
            </a:r>
            <a:r>
              <a:rPr lang="en-IN" dirty="0" err="1"/>
              <a:t>Quantum+AI</a:t>
            </a:r>
            <a:r>
              <a:rPr lang="en-IN" dirty="0"/>
              <a:t> Project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9B89AA-61E1-52AF-C5BA-3265D7832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1714500"/>
            <a:ext cx="10507085" cy="4421308"/>
          </a:xfrm>
        </p:spPr>
        <p:txBody>
          <a:bodyPr>
            <a:normAutofit fontScale="92500" lnSpcReduction="10000"/>
          </a:bodyPr>
          <a:lstStyle/>
          <a:p>
            <a:r>
              <a:rPr lang="en-IN" i="1" dirty="0"/>
              <a:t>[Reference to the Theoretical Results] </a:t>
            </a:r>
            <a:r>
              <a:rPr lang="en-IN" dirty="0">
                <a:hlinkClick r:id="rId2"/>
              </a:rPr>
              <a:t>https://journals.aps.org/prx/abstract/10.1103/PhysRevX.13.041041</a:t>
            </a:r>
            <a:endParaRPr lang="en-IN" dirty="0"/>
          </a:p>
          <a:p>
            <a:endParaRPr lang="en-IN" dirty="0"/>
          </a:p>
          <a:p>
            <a:r>
              <a:rPr lang="en-IN" i="1" dirty="0"/>
              <a:t>[</a:t>
            </a:r>
            <a:r>
              <a:rPr lang="en-IN" i="1" dirty="0" err="1"/>
              <a:t>Classiq</a:t>
            </a:r>
            <a:r>
              <a:rPr lang="en-IN" i="1" dirty="0"/>
              <a:t> Documentation on Glued Trees Algorithm]</a:t>
            </a:r>
            <a:r>
              <a:rPr lang="en-IN" b="1" i="1" dirty="0"/>
              <a:t> </a:t>
            </a:r>
            <a:r>
              <a:rPr lang="en-IN" dirty="0">
                <a:hlinkClick r:id="rId3"/>
              </a:rPr>
              <a:t>https://docs.classiq.io/latest/explore/algorithms/glued_trees/glued_trees/?h=tr#quantum-algorithm</a:t>
            </a:r>
            <a:endParaRPr lang="en-IN" dirty="0"/>
          </a:p>
          <a:p>
            <a:endParaRPr lang="en-US" dirty="0"/>
          </a:p>
          <a:p>
            <a:r>
              <a:rPr lang="en-IN" i="1" dirty="0"/>
              <a:t>[</a:t>
            </a:r>
            <a:r>
              <a:rPr lang="en-IN" i="1" dirty="0" err="1"/>
              <a:t>Classiq</a:t>
            </a:r>
            <a:r>
              <a:rPr lang="en-IN" i="1" dirty="0"/>
              <a:t> Documentation on VQE] </a:t>
            </a:r>
            <a:r>
              <a:rPr lang="en-IN" dirty="0">
                <a:hlinkClick r:id="rId4"/>
              </a:rPr>
              <a:t>https://docs.classiq.io/latest/explore/community/basic_examples/vqe/vqe/</a:t>
            </a:r>
            <a:endParaRPr lang="en-IN" dirty="0"/>
          </a:p>
          <a:p>
            <a:endParaRPr lang="en-IN" dirty="0"/>
          </a:p>
          <a:p>
            <a:r>
              <a:rPr lang="en-IN" i="1" dirty="0"/>
              <a:t>[Reference to </a:t>
            </a:r>
            <a:r>
              <a:rPr lang="en-IN" i="1" dirty="0" err="1"/>
              <a:t>Womanium</a:t>
            </a:r>
            <a:r>
              <a:rPr lang="en-IN" i="1" dirty="0"/>
              <a:t> Logo] </a:t>
            </a:r>
            <a:r>
              <a:rPr lang="en-IN" dirty="0">
                <a:hlinkClick r:id="rId5"/>
              </a:rPr>
              <a:t>https://github.com/womanium-quantum</a:t>
            </a:r>
            <a:endParaRPr lang="en-IN" dirty="0"/>
          </a:p>
          <a:p>
            <a:endParaRPr lang="en-IN" dirty="0"/>
          </a:p>
          <a:p>
            <a:r>
              <a:rPr lang="en-IN" i="1" dirty="0"/>
              <a:t>[Reference to the Image of Coupled Oscillators] </a:t>
            </a:r>
            <a:r>
              <a:rPr lang="en-IN" dirty="0">
                <a:hlinkClick r:id="rId6"/>
              </a:rPr>
              <a:t>https://rjallain.medium.com/the-physics-of-coupled-oscillators-ce2005f9bccd</a:t>
            </a:r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D8D3A-72FF-EA4C-AC91-707A01C211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83" y="271089"/>
            <a:ext cx="3583257" cy="2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393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607</TotalTime>
  <Words>473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Cambria Math</vt:lpstr>
      <vt:lpstr>Century Gothic</vt:lpstr>
      <vt:lpstr>Congenial</vt:lpstr>
      <vt:lpstr>Courier New</vt:lpstr>
      <vt:lpstr>Wingdings 3</vt:lpstr>
      <vt:lpstr>Wisp</vt:lpstr>
      <vt:lpstr>Development-of-Novel-Quantum-Algorithms: Exponential quantum speedup in simulating coupled classical oscillators </vt:lpstr>
      <vt:lpstr>Algorithm</vt:lpstr>
      <vt:lpstr>Toy Problem</vt:lpstr>
      <vt:lpstr>Toy Problem</vt:lpstr>
      <vt:lpstr>General Problem</vt:lpstr>
      <vt:lpstr>General Problem</vt:lpstr>
      <vt:lpstr>Future Application</vt:lpstr>
      <vt:lpstr>Limitations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Shamarita</dc:creator>
  <cp:lastModifiedBy>shamarita deb</cp:lastModifiedBy>
  <cp:revision>205</cp:revision>
  <dcterms:created xsi:type="dcterms:W3CDTF">2017-07-18T07:03:12Z</dcterms:created>
  <dcterms:modified xsi:type="dcterms:W3CDTF">2024-08-10T03:11:02Z</dcterms:modified>
</cp:coreProperties>
</file>