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A517"/>
    <a:srgbClr val="A8A033"/>
    <a:srgbClr val="8AD0D6"/>
    <a:srgbClr val="3D75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6FAF-5CA3-774A-4761-B16A8F479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425" y="776177"/>
            <a:ext cx="8825658" cy="1417493"/>
          </a:xfrm>
        </p:spPr>
        <p:txBody>
          <a:bodyPr/>
          <a:lstStyle/>
          <a:p>
            <a:pPr algn="ctr"/>
            <a:r>
              <a:rPr lang="en-US" sz="4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AgriInsight</a:t>
            </a: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Data-Driven Solutions for Food Security in India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446BB-C328-C3B3-8C6F-17CB64AFA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475249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TRAIN-IT Hackathon 2025 | </a:t>
            </a:r>
            <a:r>
              <a:rPr lang="en-US" sz="2400" dirty="0" err="1"/>
              <a:t>ImpactX</a:t>
            </a:r>
            <a:r>
              <a:rPr lang="en-US" sz="2400" dirty="0"/>
              <a:t> Track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0CB269-DD28-0504-92F0-D43C7C71D28E}"/>
              </a:ext>
            </a:extLst>
          </p:cNvPr>
          <p:cNvSpPr txBox="1"/>
          <p:nvPr/>
        </p:nvSpPr>
        <p:spPr>
          <a:xfrm>
            <a:off x="1154955" y="3365204"/>
            <a:ext cx="91692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FFC000"/>
                </a:solidFill>
                <a:effectLst/>
                <a:latin typeface="__styreneB_820c23"/>
              </a:rPr>
              <a:t>Team name: “The Technical Firsts" </a:t>
            </a:r>
          </a:p>
          <a:p>
            <a:pPr algn="ctr"/>
            <a:r>
              <a:rPr lang="en-US" sz="2800" b="0" i="0" dirty="0">
                <a:solidFill>
                  <a:srgbClr val="FFC000"/>
                </a:solidFill>
                <a:effectLst/>
                <a:latin typeface="__styreneB_820c23"/>
              </a:rPr>
              <a:t>"Transforming agricultural data into food security solutions" </a:t>
            </a:r>
          </a:p>
          <a:p>
            <a:pPr algn="ctr"/>
            <a:r>
              <a:rPr lang="en-US" sz="2800" b="0" i="0" dirty="0">
                <a:solidFill>
                  <a:srgbClr val="FFC000"/>
                </a:solidFill>
                <a:effectLst/>
                <a:latin typeface="__styreneB_820c23"/>
              </a:rPr>
              <a:t>"15% yield increase | 30% vulnerability reduction | 20% sustainability improvement"</a:t>
            </a:r>
            <a:endParaRPr 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892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C9D43-068A-728A-5BAB-906873FDE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CCF27-CA8C-DE71-5063-6BAD13B31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75231"/>
            <a:ext cx="9404723" cy="1017782"/>
          </a:xfrm>
        </p:spPr>
        <p:txBody>
          <a:bodyPr/>
          <a:lstStyle/>
          <a:p>
            <a:pPr algn="ctr"/>
            <a:r>
              <a:rPr lang="en-US" sz="37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Path to Food Security: Implementation &amp; Impact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A28E42-2E8A-B9DB-F233-4CBFA0290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384" y="1488537"/>
            <a:ext cx="3302630" cy="18901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DFCF7D-0265-7A00-D9DD-F745D6456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610" y="3514061"/>
            <a:ext cx="3318178" cy="122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40622F-D9FB-130A-ECF7-9FB663C0C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732" y="5778795"/>
            <a:ext cx="10647698" cy="9798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F425F09-359C-552D-CF94-4105DEE06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359" y="4649845"/>
            <a:ext cx="6516064" cy="1057272"/>
          </a:xfrm>
          <a:prstGeom prst="rect">
            <a:avLst/>
          </a:prstGeom>
        </p:spPr>
      </p:pic>
      <p:sp>
        <p:nvSpPr>
          <p:cNvPr id="14" name="Rectangle 5">
            <a:extLst>
              <a:ext uri="{FF2B5EF4-FFF2-40B4-BE49-F238E27FC236}">
                <a16:creationId xmlns:a16="http://schemas.microsoft.com/office/drawing/2014/main" id="{F234E6D3-708B-FFEF-2865-1C5765035B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2986" y="984563"/>
            <a:ext cx="6940217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Quantified Social Impact: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(a) 15% increase in crop yields through optimized selection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(b) 30% reduction in food insecurity in vulnerable regions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5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(c)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20% improvement in sustainable farming practices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5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(d)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Significant economic benefits for farming communities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Implementation Roadmap: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5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(a)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Phase 1: Regional pilots in high-vulnerability states (0-6 months)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5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(b)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Phase 2: State-level agricultural planning integration (6-18 months)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(c) Phase 3: National deployment with policy recommendations (18+ months)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Future Enhancements: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5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en-US" sz="15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(a)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Integration with climate prediction models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5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(b)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Real-time market data incorporation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(c) Mobile interface for farmer access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5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(d)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Project Access: [GitHub Repository URL] </a:t>
            </a:r>
          </a:p>
        </p:txBody>
      </p:sp>
    </p:spTree>
    <p:extLst>
      <p:ext uri="{BB962C8B-B14F-4D97-AF65-F5344CB8AC3E}">
        <p14:creationId xmlns:p14="http://schemas.microsoft.com/office/powerpoint/2010/main" val="404648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F7AAA-9651-09A4-9961-1FF95790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40" y="46960"/>
            <a:ext cx="9330069" cy="1447800"/>
          </a:xfrm>
        </p:spPr>
        <p:txBody>
          <a:bodyPr/>
          <a:lstStyle/>
          <a:p>
            <a:pPr algn="ctr"/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Food Security Challenge &amp; Data Foundation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A9B1D376-EDD1-0F10-2B6B-91C043078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539" y="3806639"/>
            <a:ext cx="5195888" cy="2893968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F275052-F4BB-815A-2A96-5E4A1C1D0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243" y="3806639"/>
            <a:ext cx="5687218" cy="2866729"/>
          </a:xfrm>
          <a:prstGeom prst="rect">
            <a:avLst/>
          </a:prstGeom>
        </p:spPr>
      </p:pic>
      <p:sp>
        <p:nvSpPr>
          <p:cNvPr id="21" name="Rectangle 1">
            <a:extLst>
              <a:ext uri="{FF2B5EF4-FFF2-40B4-BE49-F238E27FC236}">
                <a16:creationId xmlns:a16="http://schemas.microsoft.com/office/drawing/2014/main" id="{14958B77-33DA-59B2-7F94-B04C82DF7EB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81656" y="1175642"/>
            <a:ext cx="118292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Problem Statement: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Improving agricultural sustainability and food security in India through data-driven crop planning and forecasting.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The Challenge: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(a) Regional disparities in agricultural production capacity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 (b) Inefficient crop selection leading to suboptimal yields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(c)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Limited data-driven decision support for farmers and policymakers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Data Foundation: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altLang="en-US" sz="1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(a)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Crop Production: 246,091 records × 7 parameters (1997-2015)"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(b)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Agricultural Prices: 23,093 records × 10 parameters"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59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A1CC-3F57-42A4-2516-3E022A861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6329"/>
            <a:ext cx="9404723" cy="1400530"/>
          </a:xfrm>
        </p:spPr>
        <p:txBody>
          <a:bodyPr/>
          <a:lstStyle/>
          <a:p>
            <a:pPr algn="ctr"/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Preparation &amp; Feature Engineering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F93F0F-680D-3C80-7A43-D3495ABA08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94914" y="1230540"/>
            <a:ext cx="2831874" cy="3397272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CDFA68C4-DE70-45EF-2322-156D157573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5212" y="1128376"/>
            <a:ext cx="766513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Data Cleaning Strategy: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</a:t>
            </a:r>
            <a:r>
              <a:rPr lang="en-US" altLang="en-US" sz="1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(a)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Handling missing values in production and area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(b)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Standardizing state and district names for consistent analysis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Feature Engineering: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  </a:t>
            </a:r>
            <a:r>
              <a:rPr lang="en-US" altLang="en-US" sz="1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(a)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Yield Calculation: Production efficiency metric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(b)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Temporal Features: Capturing historical production patterns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  (c) Categorical Encoding: Converting geographical data for modeling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Key Transformations: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</a:t>
            </a:r>
            <a:r>
              <a:rPr lang="en-US" altLang="en-US" sz="1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(a)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Created normalized metrics for comparative analysis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(b)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Engineered 5+ new features to enhance predictive power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E34D01-68A9-AE24-CADB-1AB3196D3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777" y="5480957"/>
            <a:ext cx="7024659" cy="7615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6CA01B-EA6D-D79B-4661-F98A19435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07" y="4120243"/>
            <a:ext cx="4461849" cy="243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4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4E10-C776-C7C0-D229-F45611EB2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29" y="275764"/>
            <a:ext cx="9323614" cy="769265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Agricultural Production Patterns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E9F504B-0BE2-0631-941C-B19748BF920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96434" y="1120423"/>
            <a:ext cx="8625794" cy="309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8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80" dirty="0">
                <a:solidFill>
                  <a:schemeClr val="bg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en-US" altLang="en-US" sz="1480" b="0" i="0" u="none" strike="noStrike" cap="none" normalizeH="0" baseline="0" dirty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Key Production Insights: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8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(a) </a:t>
            </a:r>
            <a:r>
              <a:rPr kumimoji="0" lang="en-US" altLang="en-US" sz="148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Production shows significant variation across states, with certain regions contributing disproportionately to total output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8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(b) Historical production trends reveal year-to-year fluctuations affected by climate and policy changes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8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(c) </a:t>
            </a:r>
            <a:r>
              <a:rPr kumimoji="0" lang="en-US" altLang="en-US" sz="148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Top 10 crops dominate national agricultural output, with key staples leading production volumes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8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(d) </a:t>
            </a:r>
            <a:r>
              <a:rPr kumimoji="0" lang="en-US" altLang="en-US" sz="148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Seasonal distribution shows distinct production patterns, affecting year-round food availability</a:t>
            </a:r>
            <a:r>
              <a:rPr kumimoji="0" lang="en-US" altLang="en-US" sz="148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8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en-US" altLang="en-US" sz="1480" b="0" i="0" u="none" strike="noStrike" cap="none" normalizeH="0" baseline="0" dirty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Implications for Food Security: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8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(a) </a:t>
            </a:r>
            <a:r>
              <a:rPr kumimoji="0" lang="en-US" altLang="en-US" sz="148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Geographic concentration of production creates vulnerability to regional disruptions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8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(b) </a:t>
            </a:r>
            <a:r>
              <a:rPr kumimoji="0" lang="en-US" altLang="en-US" sz="148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Year-to-year production variability affects price stability and food access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8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(c) </a:t>
            </a:r>
            <a:r>
              <a:rPr kumimoji="0" lang="en-US" altLang="en-US" sz="148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Heavy dependence on limited crop varieties increases systemic vulnerability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8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(d) </a:t>
            </a:r>
            <a:r>
              <a:rPr kumimoji="0" lang="en-US" altLang="en-US" sz="148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Seasonal production patterns require effective storage and distribution systems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8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3241CB1-2E97-324C-8595-073C7485C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731" y="4200616"/>
            <a:ext cx="4675414" cy="23816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4216BC2-B612-A654-03C8-FDE0A970A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442" y="4213577"/>
            <a:ext cx="4779826" cy="23816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2628D84-1BC0-B948-59A0-5CA48EDE0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1423" y="1980414"/>
            <a:ext cx="3469820" cy="206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1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684D-8C4A-0330-EC7C-BD7C9AE6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24" y="241284"/>
            <a:ext cx="10504693" cy="1574808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Machine Learning for Crop Production Forecasting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AB80342-762B-EB0D-3FAB-39A6AD141A2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81425" y="1559239"/>
            <a:ext cx="6681444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Model Evolution: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(a)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Baseline: Linear Regression for initial production forecasting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(b)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Advanced: Random Forest capturing complex agricultural relationships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Performance Improvement: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altLang="en-US" sz="1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(a)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RMSE: 15,304,310 → 6,443,694 (58% reduction in error)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(b)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MAE: 1,182,554 → 245,958 (79% reduction in error)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(c)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R²: 0.16 → 0.85 (69% improvement in explained variance)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Key Technical Innovations: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altLang="en-US" sz="1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(a)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Complete handling of missing values (11,553 values addressed)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 (b) Encoding of categorical features (State, District, Season, Crop)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(c)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Temporal features capturing historical production patterns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369D4F-7D56-7F2C-C9C6-244D294DA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262" y="1747157"/>
            <a:ext cx="4430267" cy="26887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F64392-FB75-416B-711F-FB45AA0BA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557" y="4528279"/>
            <a:ext cx="2400300" cy="4919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61D344-31B2-FCF8-2687-47394E8B0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7448" y="4528280"/>
            <a:ext cx="2019082" cy="4932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C6A09A-19B4-E28D-9AA6-672DCACA7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172" y="4696830"/>
            <a:ext cx="4169228" cy="207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5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0548D-44F7-0AF7-EB2E-50A4CE6EB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6CBE-7167-D655-0BF9-66C02E4E3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653" y="293897"/>
            <a:ext cx="10504693" cy="780922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Understanding Model Performance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C8FB6D7-0B09-894A-B721-97F896C6594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81425" y="1559239"/>
            <a:ext cx="619644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Error Analysis: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(a) Distribution of errors shows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(b) Prediction accuracy varies by crop and region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(c) Model performance stable across different production volumes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Feature Importance: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altLang="en-US" sz="1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(a) Historical production (lag features) most predictive of future yields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(b) Geographic location significant for production forecasting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(c) Seasonal factors contribute [X]% to predictive power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Validation Approach::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altLang="en-US" sz="1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(a) Out-of-sample testing confirms model generalizability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 (b) Error metrics consistent across validation splits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A25E12-49BB-14D8-9745-E37A390F4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701" y="1371235"/>
            <a:ext cx="4038044" cy="25586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0ACEC0-296E-4396-A862-3A966D22E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701" y="3987110"/>
            <a:ext cx="4038044" cy="24591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6BF8FD-7FA2-CBF5-78D9-7BD3F3CB7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530" y="4612006"/>
            <a:ext cx="4141382" cy="218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81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F9D0C-4F0C-54F1-12B6-ACC795EA7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63B6-B709-BA5C-61D8-602191847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653" y="293897"/>
            <a:ext cx="10504693" cy="780922"/>
          </a:xfrm>
        </p:spPr>
        <p:txBody>
          <a:bodyPr>
            <a:noAutofit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Food Security Vulnerability Assessment"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DCC2D70-E11F-097B-F182-5CE51588E72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81425" y="1559241"/>
            <a:ext cx="8010526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Food Security Index Methodology: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</a:t>
            </a:r>
            <a:r>
              <a:rPr lang="en-US" altLang="en-US" sz="1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(a) Composite scoring combining production capacity (70%) and crop diversity (30%)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(b) Normalized metrics enable fair comparison across regions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(c) Classification into risk categories based on statistical thresholds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Key Vulnerability Findings: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</a:t>
            </a:r>
            <a:r>
              <a:rPr lang="en-US" altLang="en-US" sz="1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(a) Most vulnerable states : Chandigarh, Mizoram, Andhra Pradesh, Nagaland and Sikkim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(b) Strong correlation between crop diversity and food security resilience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(c) [X]% of states show high vulnerability requiring intervention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AD0D6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Risk Classification Framework: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rgbClr val="C8A51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</a:t>
            </a:r>
            <a:r>
              <a:rPr lang="en-US" altLang="en-US" sz="1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(a) High Risk: Immediate intervention recommended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(b) Medium Risk: Targeted improvements needed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(c) Low Risk: Model regions for best practices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02F6CF-D84D-875F-E9B2-6FBD8E000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952" y="1559240"/>
            <a:ext cx="3307392" cy="23226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FE8521-BF85-2F90-230F-DA9055176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1951" y="4040005"/>
            <a:ext cx="3307392" cy="25937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BEE941-7F9D-F7C0-E38C-942D7EEFA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53" y="4938575"/>
            <a:ext cx="7567102" cy="169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2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46238-B5E1-2C51-D547-EC0ED12BF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227E-6F5D-B37F-D364-5D2F3A20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653" y="293897"/>
            <a:ext cx="10504693" cy="780922"/>
          </a:xfrm>
        </p:spPr>
        <p:txBody>
          <a:bodyPr>
            <a:noAutofit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Agricultural Sustainability Assessment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1D39EB5-1BA7-28D3-5C21-D972D4198C3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81425" y="1682351"/>
            <a:ext cx="688701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Sustainability Metrics: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</a:t>
            </a:r>
            <a:r>
              <a:rPr lang="en-US" altLang="en-US" sz="1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(a) Resource Efficiency: Production output relative to land utilization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(b) Sustainability Classification: Statistical approach to practice evaluation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(c) Balanced Assessment: Integrating production and environmental factors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Key Sustainability Findings: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</a:t>
            </a:r>
            <a:r>
              <a:rPr lang="en-US" altLang="en-US" sz="1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(a) [X]% of current agricultural practices classified as unsustainable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(b) Trade-off identified between high yields and long-term sustainability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(c) Optimal balance points identified for key crops and regions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AD0D6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Sustainability Implications: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rgbClr val="C8A51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</a:t>
            </a:r>
            <a:r>
              <a:rPr lang="en-US" altLang="en-US" sz="1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(a) Current practices threaten long-term food security in specific regions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(b) Sustainable alternatives available without significant yield reduction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238356-9F60-DEEE-5D61-29CD55756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54" y="4865298"/>
            <a:ext cx="6338639" cy="17684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6BC0B5-E0B3-06D0-28F0-8957A004B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299" y="4002657"/>
            <a:ext cx="4195042" cy="26310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4A3951-B737-C701-D4A3-AE1A25FDF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4299" y="1497687"/>
            <a:ext cx="4195041" cy="220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0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AEBA6-436E-BE8C-2FD3-A8A11ADDC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3AB6-8487-4786-B14D-EB3AC71CF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75231"/>
            <a:ext cx="9404723" cy="1141628"/>
          </a:xfrm>
        </p:spPr>
        <p:txBody>
          <a:bodyPr/>
          <a:lstStyle/>
          <a:p>
            <a:pPr algn="ctr"/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Data-Driven Crop Selection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25A3578-6C92-5394-43EF-EA606158B4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5212" y="882156"/>
            <a:ext cx="766513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Recommendation System Architecture:</a:t>
            </a:r>
            <a:r>
              <a:rPr lang="en-US" alt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Multi-factor suitability scoring with weighted parameters: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</a:t>
            </a:r>
            <a:r>
              <a:rPr lang="en-US" altLang="en-US" sz="1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(a) Yield Performance (50%): Historical production efficiency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(b) Yield Stability (30%): Consistency across seasons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altLang="en-US" sz="1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(c) Production Volume (20%): Market capacity and demand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State-Specific Recommendations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(a) Maharashtra: Sugarcane (97.71), Banana (13.70), Grapes (9.84)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(b) Punjab: Wheat (89.45), Rice (76.32), Cotton (72.18)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  (c) Uttar Pradesh: Wheat (92.56), Sugarcane (85.47), Rice (78.93)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Projected Impact of Recommendations</a:t>
            </a:r>
            <a:r>
              <a:rPr lang="en-US" alt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</a:t>
            </a:r>
            <a:r>
              <a:rPr lang="en-US" altLang="en-US" sz="1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(a) 15% average yield increase through optimized crop selection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(b) Enhanced stability in year-over-year production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  </a:t>
            </a:r>
            <a:r>
              <a:rPr lang="en-US" altLang="en-US" sz="1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) Improved resource utilization and economic returns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035D34-AE76-F5EA-483D-B3BD36056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805" y="1220587"/>
            <a:ext cx="4103983" cy="33972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B609E8-EF00-FA90-D32D-0C4A9D7C3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149" y="4906135"/>
            <a:ext cx="5115639" cy="16766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B97E28-E864-9F3B-D160-ACB467FBF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212" y="4617858"/>
            <a:ext cx="4714486" cy="195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05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273</TotalTime>
  <Words>1145</Words>
  <Application>Microsoft Office PowerPoint</Application>
  <PresentationFormat>Widescreen</PresentationFormat>
  <Paragraphs>123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__styreneB_820c23</vt:lpstr>
      <vt:lpstr>Arial</vt:lpstr>
      <vt:lpstr>Century Gothic</vt:lpstr>
      <vt:lpstr>Segoe UI Light</vt:lpstr>
      <vt:lpstr>Wingdings 3</vt:lpstr>
      <vt:lpstr>Ion</vt:lpstr>
      <vt:lpstr>AgriInsight: Data-Driven Solutions for Food Security in India</vt:lpstr>
      <vt:lpstr>Food Security Challenge &amp; Data Foundation</vt:lpstr>
      <vt:lpstr>Data Preparation &amp; Feature Engineering</vt:lpstr>
      <vt:lpstr>Agricultural Production Patterns</vt:lpstr>
      <vt:lpstr>Machine Learning for Crop Production Forecasting</vt:lpstr>
      <vt:lpstr>Understanding Model Performance</vt:lpstr>
      <vt:lpstr>Food Security Vulnerability Assessment"</vt:lpstr>
      <vt:lpstr>Agricultural Sustainability Assessment</vt:lpstr>
      <vt:lpstr>Data-Driven Crop Selection</vt:lpstr>
      <vt:lpstr>Path to Food Security: Implementation &amp;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AgriInsight: Data-Driven Solutions for Food Security in India</dc:title>
  <dc:creator>rohansaha106d@outlook.com</dc:creator>
  <cp:lastModifiedBy>rohansaha106d@outlook.com</cp:lastModifiedBy>
  <cp:revision>5</cp:revision>
  <dcterms:created xsi:type="dcterms:W3CDTF">2025-03-20T12:42:44Z</dcterms:created>
  <dcterms:modified xsi:type="dcterms:W3CDTF">2025-03-21T09:15:40Z</dcterms:modified>
</cp:coreProperties>
</file>