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" panose="020B0604020202020204" charset="0"/>
      <p:regular r:id="rId14"/>
    </p:embeddedFont>
    <p:embeddedFont>
      <p:font typeface="Clear Sans Bold" panose="020B0604020202020204" charset="0"/>
      <p:regular r:id="rId15"/>
    </p:embeddedFont>
    <p:embeddedFont>
      <p:font typeface="Genty Sans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3FB2E-6B19-46E6-B1E2-27F9CEC6A32E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E1AE6-A4BC-40E4-B525-DBBDA405A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40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E1AE6-A4BC-40E4-B525-DBBDA405A11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19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sv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7194" y="-164102"/>
            <a:ext cx="18681438" cy="10451102"/>
            <a:chOff x="0" y="0"/>
            <a:chExt cx="4920214" cy="27525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0214" cy="2752554"/>
            </a:xfrm>
            <a:custGeom>
              <a:avLst/>
              <a:gdLst/>
              <a:ahLst/>
              <a:cxnLst/>
              <a:rect l="l" t="t" r="r" b="b"/>
              <a:pathLst>
                <a:path w="4920214" h="2752554">
                  <a:moveTo>
                    <a:pt x="0" y="0"/>
                  </a:moveTo>
                  <a:lnTo>
                    <a:pt x="4920214" y="0"/>
                  </a:lnTo>
                  <a:lnTo>
                    <a:pt x="4920214" y="2752554"/>
                  </a:lnTo>
                  <a:lnTo>
                    <a:pt x="0" y="2752554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920214" cy="2781129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187194" y="2171700"/>
            <a:ext cx="18681438" cy="8115300"/>
          </a:xfrm>
          <a:custGeom>
            <a:avLst/>
            <a:gdLst/>
            <a:ahLst/>
            <a:cxnLst/>
            <a:rect l="l" t="t" r="r" b="b"/>
            <a:pathLst>
              <a:path w="18288000" h="8018606">
                <a:moveTo>
                  <a:pt x="0" y="0"/>
                </a:moveTo>
                <a:lnTo>
                  <a:pt x="18288000" y="0"/>
                </a:lnTo>
                <a:lnTo>
                  <a:pt x="18288000" y="8018606"/>
                </a:lnTo>
                <a:lnTo>
                  <a:pt x="0" y="80186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363" b="-4478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21341" y="524325"/>
            <a:ext cx="13483800" cy="1429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40"/>
              </a:lnSpc>
            </a:pPr>
            <a:r>
              <a:rPr lang="en-US" sz="4100" dirty="0">
                <a:solidFill>
                  <a:srgbClr val="545454"/>
                </a:solidFill>
                <a:latin typeface="Genty Sans"/>
                <a:ea typeface="Genty Sans"/>
                <a:cs typeface="Genty Sans"/>
                <a:sym typeface="Genty Sans"/>
              </a:rPr>
              <a:t>Churn No More:                                                                          </a:t>
            </a:r>
          </a:p>
          <a:p>
            <a:pPr algn="r">
              <a:lnSpc>
                <a:spcPts val="5740"/>
              </a:lnSpc>
            </a:pPr>
            <a:r>
              <a:rPr lang="en-US" sz="4100" dirty="0">
                <a:solidFill>
                  <a:srgbClr val="545454"/>
                </a:solidFill>
                <a:latin typeface="Genty Sans"/>
                <a:ea typeface="Genty Sans"/>
                <a:cs typeface="Genty Sans"/>
                <a:sym typeface="Genty Sans"/>
              </a:rPr>
              <a:t> Analyzing Customer Churn Using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0883" y="-169486"/>
            <a:ext cx="18689765" cy="2022805"/>
            <a:chOff x="0" y="0"/>
            <a:chExt cx="4922407" cy="5327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2407" cy="532755"/>
            </a:xfrm>
            <a:custGeom>
              <a:avLst/>
              <a:gdLst/>
              <a:ahLst/>
              <a:cxnLst/>
              <a:rect l="l" t="t" r="r" b="b"/>
              <a:pathLst>
                <a:path w="4922407" h="532755">
                  <a:moveTo>
                    <a:pt x="0" y="0"/>
                  </a:moveTo>
                  <a:lnTo>
                    <a:pt x="4922407" y="0"/>
                  </a:lnTo>
                  <a:lnTo>
                    <a:pt x="4922407" y="532755"/>
                  </a:lnTo>
                  <a:lnTo>
                    <a:pt x="0" y="532755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922407" cy="561330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10310" y="1031995"/>
            <a:ext cx="1116668" cy="1116668"/>
            <a:chOff x="0" y="0"/>
            <a:chExt cx="635000" cy="635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" cy="6350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0" y="0"/>
                  </a:moveTo>
                  <a:lnTo>
                    <a:pt x="635000" y="0"/>
                  </a:lnTo>
                  <a:lnTo>
                    <a:pt x="635000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D9EE8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35000" cy="66357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1591" y="841916"/>
            <a:ext cx="1116668" cy="1116668"/>
            <a:chOff x="0" y="0"/>
            <a:chExt cx="635000" cy="635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" cy="6350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0" y="0"/>
                  </a:moveTo>
                  <a:lnTo>
                    <a:pt x="635000" y="0"/>
                  </a:lnTo>
                  <a:lnTo>
                    <a:pt x="635000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35000" cy="66357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33984" y="9692219"/>
            <a:ext cx="18555968" cy="753870"/>
            <a:chOff x="0" y="0"/>
            <a:chExt cx="4887169" cy="198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87169" cy="198550"/>
            </a:xfrm>
            <a:custGeom>
              <a:avLst/>
              <a:gdLst/>
              <a:ahLst/>
              <a:cxnLst/>
              <a:rect l="l" t="t" r="r" b="b"/>
              <a:pathLst>
                <a:path w="4887169" h="198550">
                  <a:moveTo>
                    <a:pt x="0" y="0"/>
                  </a:moveTo>
                  <a:lnTo>
                    <a:pt x="4887169" y="0"/>
                  </a:lnTo>
                  <a:lnTo>
                    <a:pt x="4887169" y="198550"/>
                  </a:lnTo>
                  <a:lnTo>
                    <a:pt x="0" y="198550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4887169" cy="22712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54341" y="3003896"/>
            <a:ext cx="1015584" cy="5784987"/>
            <a:chOff x="-497996" y="-202292"/>
            <a:chExt cx="577520" cy="3289669"/>
          </a:xfrm>
        </p:grpSpPr>
        <p:sp>
          <p:nvSpPr>
            <p:cNvPr id="15" name="Freeform 15"/>
            <p:cNvSpPr/>
            <p:nvPr/>
          </p:nvSpPr>
          <p:spPr>
            <a:xfrm>
              <a:off x="-497996" y="-202292"/>
              <a:ext cx="79524" cy="3087377"/>
            </a:xfrm>
            <a:custGeom>
              <a:avLst/>
              <a:gdLst/>
              <a:ahLst/>
              <a:cxnLst/>
              <a:rect l="l" t="t" r="r" b="b"/>
              <a:pathLst>
                <a:path w="79524" h="3087377">
                  <a:moveTo>
                    <a:pt x="0" y="0"/>
                  </a:moveTo>
                  <a:lnTo>
                    <a:pt x="79524" y="0"/>
                  </a:lnTo>
                  <a:lnTo>
                    <a:pt x="79524" y="3087377"/>
                  </a:lnTo>
                  <a:lnTo>
                    <a:pt x="0" y="3087377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79524" cy="3115952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893397" y="314671"/>
            <a:ext cx="11796284" cy="1275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34"/>
              </a:lnSpc>
            </a:pPr>
            <a:r>
              <a:rPr lang="en-US" sz="7453">
                <a:solidFill>
                  <a:srgbClr val="2D3A04"/>
                </a:solidFill>
                <a:latin typeface="Genty Sans"/>
                <a:ea typeface="Genty Sans"/>
                <a:cs typeface="Genty Sans"/>
                <a:sym typeface="Genty Sans"/>
              </a:rPr>
              <a:t>SENTIMENT ANALYSIS</a:t>
            </a:r>
          </a:p>
        </p:txBody>
      </p:sp>
      <p:sp>
        <p:nvSpPr>
          <p:cNvPr id="20" name="Freeform 20"/>
          <p:cNvSpPr/>
          <p:nvPr/>
        </p:nvSpPr>
        <p:spPr>
          <a:xfrm flipH="1">
            <a:off x="15183630" y="7677987"/>
            <a:ext cx="1712540" cy="1183210"/>
          </a:xfrm>
          <a:custGeom>
            <a:avLst/>
            <a:gdLst/>
            <a:ahLst/>
            <a:cxnLst/>
            <a:rect l="l" t="t" r="r" b="b"/>
            <a:pathLst>
              <a:path w="1712540" h="1183210">
                <a:moveTo>
                  <a:pt x="1712541" y="0"/>
                </a:moveTo>
                <a:lnTo>
                  <a:pt x="0" y="0"/>
                </a:lnTo>
                <a:lnTo>
                  <a:pt x="0" y="1183210"/>
                </a:lnTo>
                <a:lnTo>
                  <a:pt x="1712541" y="1183210"/>
                </a:lnTo>
                <a:lnTo>
                  <a:pt x="17125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1" name="Freeform 21"/>
          <p:cNvSpPr/>
          <p:nvPr/>
        </p:nvSpPr>
        <p:spPr>
          <a:xfrm rot="3673145">
            <a:off x="16010782" y="6887525"/>
            <a:ext cx="2393995" cy="1654033"/>
          </a:xfrm>
          <a:custGeom>
            <a:avLst/>
            <a:gdLst/>
            <a:ahLst/>
            <a:cxnLst/>
            <a:rect l="l" t="t" r="r" b="b"/>
            <a:pathLst>
              <a:path w="2393995" h="1654033">
                <a:moveTo>
                  <a:pt x="0" y="0"/>
                </a:moveTo>
                <a:lnTo>
                  <a:pt x="2393995" y="0"/>
                </a:lnTo>
                <a:lnTo>
                  <a:pt x="2393995" y="1654033"/>
                </a:lnTo>
                <a:lnTo>
                  <a:pt x="0" y="16540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D98B6F-F86D-F911-97A3-581B77AF0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94" y="2337476"/>
            <a:ext cx="55245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D29BE715-DCFE-91DA-1AF9-E33EA0D6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31" y="6464051"/>
            <a:ext cx="658246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lear Sans" panose="020B0604020202020204" charset="0"/>
                <a:cs typeface="Clear Sans" panose="020B0604020202020204" charset="0"/>
              </a:rPr>
              <a:t>The sentiment score distribution is positively skewed, with a concentration near 0, indicating a generally positive sentiment among customers, although there are some outliers with extreme negative opinions.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8AEE147-4A13-E6A9-F90A-41030AE84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3043" y="4730097"/>
            <a:ext cx="5181600" cy="471218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6E173BD-63C5-77B1-D556-8BD063B51C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08289" y="2309909"/>
            <a:ext cx="5562600" cy="98351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CE7DA86-E276-F8AA-3C17-5B2206D035A3}"/>
              </a:ext>
            </a:extLst>
          </p:cNvPr>
          <p:cNvSpPr txBox="1"/>
          <p:nvPr/>
        </p:nvSpPr>
        <p:spPr>
          <a:xfrm>
            <a:off x="12515441" y="3623463"/>
            <a:ext cx="57482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lear Sans" panose="020B0604020202020204" charset="0"/>
                <a:cs typeface="Clear Sans" panose="020B0604020202020204" charset="0"/>
              </a:rPr>
              <a:t> Churned customers exhibited a slightly positive average sentiment score, suggesting that while they had positive experiences, negative sentiment was a contributing factor to their departure.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lear Sans" panose="020B0604020202020204" charset="0"/>
                <a:cs typeface="Clear Sans" panose="020B0604020202020204" charset="0"/>
              </a:rPr>
              <a:t>In contrast, stayed customers demonstrated a neutral average sentiment score, indicating a more balanced experience. </a:t>
            </a:r>
            <a:endParaRPr lang="en-IN" dirty="0">
              <a:latin typeface="Clear Sans" panose="020B0604020202020204" charset="0"/>
              <a:cs typeface="Clear Sans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E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63484" y="2373809"/>
            <a:ext cx="9961031" cy="5244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65"/>
              </a:lnSpc>
            </a:pPr>
            <a:r>
              <a:rPr lang="en-US" sz="15046">
                <a:solidFill>
                  <a:srgbClr val="2D3A04"/>
                </a:solidFill>
                <a:latin typeface="Genty Sans"/>
                <a:ea typeface="Genty Sans"/>
                <a:cs typeface="Genty Sans"/>
                <a:sym typeface="Genty Sans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7191" y="-78147"/>
            <a:ext cx="18942382" cy="545194"/>
            <a:chOff x="0" y="0"/>
            <a:chExt cx="4988940" cy="1435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88940" cy="143590"/>
            </a:xfrm>
            <a:custGeom>
              <a:avLst/>
              <a:gdLst/>
              <a:ahLst/>
              <a:cxnLst/>
              <a:rect l="l" t="t" r="r" b="b"/>
              <a:pathLst>
                <a:path w="4988940" h="143590">
                  <a:moveTo>
                    <a:pt x="0" y="0"/>
                  </a:moveTo>
                  <a:lnTo>
                    <a:pt x="4988940" y="0"/>
                  </a:lnTo>
                  <a:lnTo>
                    <a:pt x="4988940" y="143590"/>
                  </a:lnTo>
                  <a:lnTo>
                    <a:pt x="0" y="143590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988940" cy="17216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1074" y="1233550"/>
            <a:ext cx="1775076" cy="7819899"/>
            <a:chOff x="0" y="0"/>
            <a:chExt cx="2366768" cy="1042653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8937642"/>
              <a:ext cx="1488890" cy="1488890"/>
              <a:chOff x="0" y="0"/>
              <a:chExt cx="635000" cy="635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635000">
                    <a:moveTo>
                      <a:pt x="0" y="0"/>
                    </a:moveTo>
                    <a:lnTo>
                      <a:pt x="635000" y="0"/>
                    </a:lnTo>
                    <a:lnTo>
                      <a:pt x="635000" y="635000"/>
                    </a:lnTo>
                    <a:lnTo>
                      <a:pt x="0" y="635000"/>
                    </a:lnTo>
                    <a:close/>
                  </a:path>
                </a:pathLst>
              </a:custGeom>
              <a:solidFill>
                <a:srgbClr val="586D16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635000" cy="673100"/>
              </a:xfrm>
              <a:prstGeom prst="rect">
                <a:avLst/>
              </a:prstGeom>
            </p:spPr>
            <p:txBody>
              <a:bodyPr lIns="71438" tIns="71438" rIns="71438" bIns="71438" rtlCol="0" anchor="ctr"/>
              <a:lstStyle/>
              <a:p>
                <a:pPr algn="ctr">
                  <a:lnSpc>
                    <a:spcPts val="2756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440836" y="8474572"/>
              <a:ext cx="1488890" cy="1488890"/>
              <a:chOff x="0" y="0"/>
              <a:chExt cx="635000" cy="635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635000">
                    <a:moveTo>
                      <a:pt x="0" y="0"/>
                    </a:moveTo>
                    <a:lnTo>
                      <a:pt x="635000" y="0"/>
                    </a:lnTo>
                    <a:lnTo>
                      <a:pt x="635000" y="635000"/>
                    </a:lnTo>
                    <a:lnTo>
                      <a:pt x="0" y="6350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A2C336"/>
                </a:solidFill>
                <a:prstDash val="solid"/>
                <a:miter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635000" cy="673100"/>
              </a:xfrm>
              <a:prstGeom prst="rect">
                <a:avLst/>
              </a:prstGeom>
            </p:spPr>
            <p:txBody>
              <a:bodyPr lIns="71438" tIns="71438" rIns="71438" bIns="71438" rtlCol="0" anchor="ctr"/>
              <a:lstStyle/>
              <a:p>
                <a:pPr algn="ctr">
                  <a:lnSpc>
                    <a:spcPts val="2756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877877" y="8047229"/>
              <a:ext cx="1488890" cy="1488890"/>
              <a:chOff x="0" y="0"/>
              <a:chExt cx="635000" cy="635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635000">
                    <a:moveTo>
                      <a:pt x="0" y="0"/>
                    </a:moveTo>
                    <a:lnTo>
                      <a:pt x="635000" y="0"/>
                    </a:lnTo>
                    <a:lnTo>
                      <a:pt x="635000" y="635000"/>
                    </a:lnTo>
                    <a:lnTo>
                      <a:pt x="0" y="635000"/>
                    </a:lnTo>
                    <a:close/>
                  </a:path>
                </a:pathLst>
              </a:custGeom>
              <a:solidFill>
                <a:srgbClr val="A2C336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635000" cy="673100"/>
              </a:xfrm>
              <a:prstGeom prst="rect">
                <a:avLst/>
              </a:prstGeom>
            </p:spPr>
            <p:txBody>
              <a:bodyPr lIns="71438" tIns="71438" rIns="71438" bIns="71438" rtlCol="0" anchor="ctr"/>
              <a:lstStyle/>
              <a:p>
                <a:pPr algn="ctr">
                  <a:lnSpc>
                    <a:spcPts val="2756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0" y="0"/>
              <a:ext cx="1488890" cy="1488890"/>
              <a:chOff x="0" y="0"/>
              <a:chExt cx="635000" cy="635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0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635000">
                    <a:moveTo>
                      <a:pt x="0" y="0"/>
                    </a:moveTo>
                    <a:lnTo>
                      <a:pt x="635000" y="0"/>
                    </a:lnTo>
                    <a:lnTo>
                      <a:pt x="635000" y="635000"/>
                    </a:lnTo>
                    <a:lnTo>
                      <a:pt x="0" y="635000"/>
                    </a:lnTo>
                    <a:close/>
                  </a:path>
                </a:pathLst>
              </a:custGeom>
              <a:solidFill>
                <a:srgbClr val="586D16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635000" cy="673100"/>
              </a:xfrm>
              <a:prstGeom prst="rect">
                <a:avLst/>
              </a:prstGeom>
            </p:spPr>
            <p:txBody>
              <a:bodyPr lIns="71438" tIns="71438" rIns="71438" bIns="71438" rtlCol="0" anchor="ctr"/>
              <a:lstStyle/>
              <a:p>
                <a:pPr algn="ctr">
                  <a:lnSpc>
                    <a:spcPts val="2756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437042" y="427342"/>
              <a:ext cx="1488890" cy="1488890"/>
              <a:chOff x="0" y="0"/>
              <a:chExt cx="635000" cy="635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635000">
                    <a:moveTo>
                      <a:pt x="0" y="0"/>
                    </a:moveTo>
                    <a:lnTo>
                      <a:pt x="635000" y="0"/>
                    </a:lnTo>
                    <a:lnTo>
                      <a:pt x="635000" y="635000"/>
                    </a:lnTo>
                    <a:lnTo>
                      <a:pt x="0" y="635000"/>
                    </a:lnTo>
                    <a:close/>
                  </a:path>
                </a:pathLst>
              </a:custGeom>
              <a:solidFill>
                <a:srgbClr val="A2C336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635000" cy="673100"/>
              </a:xfrm>
              <a:prstGeom prst="rect">
                <a:avLst/>
              </a:prstGeom>
            </p:spPr>
            <p:txBody>
              <a:bodyPr lIns="71438" tIns="71438" rIns="71438" bIns="71438" rtlCol="0" anchor="ctr"/>
              <a:lstStyle/>
              <a:p>
                <a:pPr algn="ctr">
                  <a:lnSpc>
                    <a:spcPts val="2756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877877" y="975334"/>
              <a:ext cx="1488890" cy="1488890"/>
              <a:chOff x="0" y="0"/>
              <a:chExt cx="635000" cy="635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635000">
                    <a:moveTo>
                      <a:pt x="0" y="0"/>
                    </a:moveTo>
                    <a:lnTo>
                      <a:pt x="635000" y="0"/>
                    </a:lnTo>
                    <a:lnTo>
                      <a:pt x="635000" y="635000"/>
                    </a:lnTo>
                    <a:lnTo>
                      <a:pt x="0" y="6350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586D16"/>
                </a:solidFill>
                <a:prstDash val="solid"/>
                <a:miter/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635000" cy="673100"/>
              </a:xfrm>
              <a:prstGeom prst="rect">
                <a:avLst/>
              </a:prstGeom>
            </p:spPr>
            <p:txBody>
              <a:bodyPr lIns="71438" tIns="71438" rIns="71438" bIns="71438" rtlCol="0" anchor="ctr"/>
              <a:lstStyle/>
              <a:p>
                <a:pPr algn="ctr">
                  <a:lnSpc>
                    <a:spcPts val="2756"/>
                  </a:lnSpc>
                </a:pPr>
                <a:endParaRPr/>
              </a:p>
            </p:txBody>
          </p:sp>
        </p:grpSp>
      </p:grpSp>
      <p:grpSp>
        <p:nvGrpSpPr>
          <p:cNvPr id="25" name="Group 25"/>
          <p:cNvGrpSpPr/>
          <p:nvPr/>
        </p:nvGrpSpPr>
        <p:grpSpPr>
          <a:xfrm>
            <a:off x="15010341" y="1265396"/>
            <a:ext cx="1777929" cy="7756208"/>
            <a:chOff x="0" y="0"/>
            <a:chExt cx="2370571" cy="10341611"/>
          </a:xfrm>
        </p:grpSpPr>
        <p:grpSp>
          <p:nvGrpSpPr>
            <p:cNvPr id="26" name="Group 26"/>
            <p:cNvGrpSpPr/>
            <p:nvPr/>
          </p:nvGrpSpPr>
          <p:grpSpPr>
            <a:xfrm>
              <a:off x="881681" y="8852721"/>
              <a:ext cx="1488890" cy="1488890"/>
              <a:chOff x="0" y="0"/>
              <a:chExt cx="635000" cy="635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635000">
                    <a:moveTo>
                      <a:pt x="0" y="0"/>
                    </a:moveTo>
                    <a:lnTo>
                      <a:pt x="635000" y="0"/>
                    </a:lnTo>
                    <a:lnTo>
                      <a:pt x="635000" y="635000"/>
                    </a:lnTo>
                    <a:lnTo>
                      <a:pt x="0" y="635000"/>
                    </a:lnTo>
                    <a:close/>
                  </a:path>
                </a:pathLst>
              </a:custGeom>
              <a:solidFill>
                <a:srgbClr val="586D16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635000" cy="673100"/>
              </a:xfrm>
              <a:prstGeom prst="rect">
                <a:avLst/>
              </a:prstGeom>
            </p:spPr>
            <p:txBody>
              <a:bodyPr lIns="71438" tIns="71438" rIns="71438" bIns="71438" rtlCol="0" anchor="ctr"/>
              <a:lstStyle/>
              <a:p>
                <a:pPr algn="ctr">
                  <a:lnSpc>
                    <a:spcPts val="2756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440836" y="8425378"/>
              <a:ext cx="1488890" cy="1488890"/>
              <a:chOff x="0" y="0"/>
              <a:chExt cx="635000" cy="635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6350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635000">
                    <a:moveTo>
                      <a:pt x="0" y="0"/>
                    </a:moveTo>
                    <a:lnTo>
                      <a:pt x="635000" y="0"/>
                    </a:lnTo>
                    <a:lnTo>
                      <a:pt x="635000" y="635000"/>
                    </a:lnTo>
                    <a:lnTo>
                      <a:pt x="0" y="635000"/>
                    </a:lnTo>
                    <a:close/>
                  </a:path>
                </a:pathLst>
              </a:custGeom>
              <a:solidFill>
                <a:srgbClr val="A2C336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635000" cy="673100"/>
              </a:xfrm>
              <a:prstGeom prst="rect">
                <a:avLst/>
              </a:prstGeom>
            </p:spPr>
            <p:txBody>
              <a:bodyPr lIns="71438" tIns="71438" rIns="71438" bIns="71438" rtlCol="0" anchor="ctr"/>
              <a:lstStyle/>
              <a:p>
                <a:pPr algn="ctr">
                  <a:lnSpc>
                    <a:spcPts val="2756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877877" y="0"/>
              <a:ext cx="1488890" cy="1488890"/>
              <a:chOff x="0" y="0"/>
              <a:chExt cx="635000" cy="6350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6350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635000">
                    <a:moveTo>
                      <a:pt x="0" y="0"/>
                    </a:moveTo>
                    <a:lnTo>
                      <a:pt x="635000" y="0"/>
                    </a:lnTo>
                    <a:lnTo>
                      <a:pt x="635000" y="635000"/>
                    </a:lnTo>
                    <a:lnTo>
                      <a:pt x="0" y="635000"/>
                    </a:lnTo>
                    <a:close/>
                  </a:path>
                </a:pathLst>
              </a:custGeom>
              <a:solidFill>
                <a:srgbClr val="586D16"/>
              </a:soli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635000" cy="673100"/>
              </a:xfrm>
              <a:prstGeom prst="rect">
                <a:avLst/>
              </a:prstGeom>
            </p:spPr>
            <p:txBody>
              <a:bodyPr lIns="71438" tIns="71438" rIns="71438" bIns="71438" rtlCol="0" anchor="ctr"/>
              <a:lstStyle/>
              <a:p>
                <a:pPr algn="ctr">
                  <a:lnSpc>
                    <a:spcPts val="2756"/>
                  </a:lnSpc>
                </a:pPr>
                <a:endParaRPr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440836" y="427342"/>
              <a:ext cx="1488890" cy="1488890"/>
              <a:chOff x="0" y="0"/>
              <a:chExt cx="635000" cy="635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350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635000">
                    <a:moveTo>
                      <a:pt x="0" y="0"/>
                    </a:moveTo>
                    <a:lnTo>
                      <a:pt x="635000" y="0"/>
                    </a:lnTo>
                    <a:lnTo>
                      <a:pt x="635000" y="635000"/>
                    </a:lnTo>
                    <a:lnTo>
                      <a:pt x="0" y="6350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A2C336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-38100"/>
                <a:ext cx="635000" cy="673100"/>
              </a:xfrm>
              <a:prstGeom prst="rect">
                <a:avLst/>
              </a:prstGeom>
            </p:spPr>
            <p:txBody>
              <a:bodyPr lIns="71438" tIns="71438" rIns="71438" bIns="71438" rtlCol="0" anchor="ctr"/>
              <a:lstStyle/>
              <a:p>
                <a:pPr algn="ctr">
                  <a:lnSpc>
                    <a:spcPts val="2756"/>
                  </a:lnSpc>
                </a:pPr>
                <a:endParaRPr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0" y="890413"/>
              <a:ext cx="1488890" cy="1488890"/>
              <a:chOff x="0" y="0"/>
              <a:chExt cx="635000" cy="6350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6350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635000">
                    <a:moveTo>
                      <a:pt x="0" y="0"/>
                    </a:moveTo>
                    <a:lnTo>
                      <a:pt x="635000" y="0"/>
                    </a:lnTo>
                    <a:lnTo>
                      <a:pt x="635000" y="635000"/>
                    </a:lnTo>
                    <a:lnTo>
                      <a:pt x="0" y="635000"/>
                    </a:lnTo>
                    <a:close/>
                  </a:path>
                </a:pathLst>
              </a:custGeom>
              <a:solidFill>
                <a:srgbClr val="A2C336"/>
              </a:solidFill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-38100"/>
                <a:ext cx="635000" cy="673100"/>
              </a:xfrm>
              <a:prstGeom prst="rect">
                <a:avLst/>
              </a:prstGeom>
            </p:spPr>
            <p:txBody>
              <a:bodyPr lIns="71438" tIns="71438" rIns="71438" bIns="71438" rtlCol="0" anchor="ctr"/>
              <a:lstStyle/>
              <a:p>
                <a:pPr algn="ctr">
                  <a:lnSpc>
                    <a:spcPts val="2756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0" y="7962308"/>
              <a:ext cx="1488890" cy="1488890"/>
              <a:chOff x="0" y="0"/>
              <a:chExt cx="635000" cy="6350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6350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635000">
                    <a:moveTo>
                      <a:pt x="0" y="0"/>
                    </a:moveTo>
                    <a:lnTo>
                      <a:pt x="635000" y="0"/>
                    </a:lnTo>
                    <a:lnTo>
                      <a:pt x="635000" y="635000"/>
                    </a:lnTo>
                    <a:lnTo>
                      <a:pt x="0" y="6350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586D16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0" y="-38100"/>
                <a:ext cx="635000" cy="673100"/>
              </a:xfrm>
              <a:prstGeom prst="rect">
                <a:avLst/>
              </a:prstGeom>
            </p:spPr>
            <p:txBody>
              <a:bodyPr lIns="71438" tIns="71438" rIns="71438" bIns="71438" rtlCol="0" anchor="ctr"/>
              <a:lstStyle/>
              <a:p>
                <a:pPr algn="ctr">
                  <a:lnSpc>
                    <a:spcPts val="2756"/>
                  </a:lnSpc>
                </a:pPr>
                <a:endParaRPr/>
              </a:p>
            </p:txBody>
          </p:sp>
        </p:grpSp>
      </p:grpSp>
      <p:grpSp>
        <p:nvGrpSpPr>
          <p:cNvPr id="44" name="Group 44"/>
          <p:cNvGrpSpPr/>
          <p:nvPr/>
        </p:nvGrpSpPr>
        <p:grpSpPr>
          <a:xfrm>
            <a:off x="-327191" y="9845368"/>
            <a:ext cx="18942382" cy="545194"/>
            <a:chOff x="0" y="0"/>
            <a:chExt cx="4988940" cy="14359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4988940" cy="143590"/>
            </a:xfrm>
            <a:custGeom>
              <a:avLst/>
              <a:gdLst/>
              <a:ahLst/>
              <a:cxnLst/>
              <a:rect l="l" t="t" r="r" b="b"/>
              <a:pathLst>
                <a:path w="4988940" h="143590">
                  <a:moveTo>
                    <a:pt x="0" y="0"/>
                  </a:moveTo>
                  <a:lnTo>
                    <a:pt x="4988940" y="0"/>
                  </a:lnTo>
                  <a:lnTo>
                    <a:pt x="4988940" y="143590"/>
                  </a:lnTo>
                  <a:lnTo>
                    <a:pt x="0" y="143590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28575"/>
              <a:ext cx="4988940" cy="17216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0883" y="-169486"/>
            <a:ext cx="18689765" cy="2022805"/>
            <a:chOff x="0" y="0"/>
            <a:chExt cx="4922407" cy="5327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2407" cy="532755"/>
            </a:xfrm>
            <a:custGeom>
              <a:avLst/>
              <a:gdLst/>
              <a:ahLst/>
              <a:cxnLst/>
              <a:rect l="l" t="t" r="r" b="b"/>
              <a:pathLst>
                <a:path w="4922407" h="532755">
                  <a:moveTo>
                    <a:pt x="0" y="0"/>
                  </a:moveTo>
                  <a:lnTo>
                    <a:pt x="4922407" y="0"/>
                  </a:lnTo>
                  <a:lnTo>
                    <a:pt x="4922407" y="532755"/>
                  </a:lnTo>
                  <a:lnTo>
                    <a:pt x="0" y="532755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922407" cy="561330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90889" y="1434880"/>
            <a:ext cx="1116668" cy="1116668"/>
            <a:chOff x="0" y="0"/>
            <a:chExt cx="635000" cy="635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" cy="6350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0" y="0"/>
                  </a:moveTo>
                  <a:lnTo>
                    <a:pt x="635000" y="0"/>
                  </a:lnTo>
                  <a:lnTo>
                    <a:pt x="635000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D9EE8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35000" cy="66357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30080" y="1181346"/>
            <a:ext cx="1116668" cy="1116668"/>
            <a:chOff x="0" y="0"/>
            <a:chExt cx="635000" cy="635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" cy="6350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0" y="0"/>
                  </a:moveTo>
                  <a:lnTo>
                    <a:pt x="635000" y="0"/>
                  </a:lnTo>
                  <a:lnTo>
                    <a:pt x="635000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35000" cy="66357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669322">
            <a:off x="17108862" y="8025930"/>
            <a:ext cx="945030" cy="2780848"/>
            <a:chOff x="0" y="0"/>
            <a:chExt cx="248897" cy="732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8897" cy="732405"/>
            </a:xfrm>
            <a:custGeom>
              <a:avLst/>
              <a:gdLst/>
              <a:ahLst/>
              <a:cxnLst/>
              <a:rect l="l" t="t" r="r" b="b"/>
              <a:pathLst>
                <a:path w="248897" h="732405">
                  <a:moveTo>
                    <a:pt x="0" y="0"/>
                  </a:moveTo>
                  <a:lnTo>
                    <a:pt x="248897" y="0"/>
                  </a:lnTo>
                  <a:lnTo>
                    <a:pt x="248897" y="732405"/>
                  </a:lnTo>
                  <a:lnTo>
                    <a:pt x="0" y="732405"/>
                  </a:lnTo>
                  <a:close/>
                </a:path>
              </a:pathLst>
            </a:custGeom>
            <a:solidFill>
              <a:srgbClr val="D9EE8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248897" cy="760980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1669322">
            <a:off x="14473545" y="8672887"/>
            <a:ext cx="940041" cy="3086100"/>
            <a:chOff x="0" y="0"/>
            <a:chExt cx="247583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7583" cy="812800"/>
            </a:xfrm>
            <a:custGeom>
              <a:avLst/>
              <a:gdLst/>
              <a:ahLst/>
              <a:cxnLst/>
              <a:rect l="l" t="t" r="r" b="b"/>
              <a:pathLst>
                <a:path w="247583" h="812800">
                  <a:moveTo>
                    <a:pt x="0" y="0"/>
                  </a:moveTo>
                  <a:lnTo>
                    <a:pt x="247583" y="0"/>
                  </a:lnTo>
                  <a:lnTo>
                    <a:pt x="24758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247583" cy="84137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1669322">
            <a:off x="14943175" y="7975642"/>
            <a:ext cx="940068" cy="2610560"/>
            <a:chOff x="0" y="0"/>
            <a:chExt cx="247590" cy="68755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47590" cy="687555"/>
            </a:xfrm>
            <a:custGeom>
              <a:avLst/>
              <a:gdLst/>
              <a:ahLst/>
              <a:cxnLst/>
              <a:rect l="l" t="t" r="r" b="b"/>
              <a:pathLst>
                <a:path w="247590" h="687555">
                  <a:moveTo>
                    <a:pt x="0" y="0"/>
                  </a:moveTo>
                  <a:lnTo>
                    <a:pt x="247590" y="0"/>
                  </a:lnTo>
                  <a:lnTo>
                    <a:pt x="247590" y="687555"/>
                  </a:lnTo>
                  <a:lnTo>
                    <a:pt x="0" y="687555"/>
                  </a:lnTo>
                  <a:close/>
                </a:path>
              </a:pathLst>
            </a:custGeom>
            <a:solidFill>
              <a:srgbClr val="D9EE8A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247590" cy="716130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1669322">
            <a:off x="16044516" y="7818030"/>
            <a:ext cx="940041" cy="3086100"/>
            <a:chOff x="0" y="0"/>
            <a:chExt cx="247583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47583" cy="812800"/>
            </a:xfrm>
            <a:custGeom>
              <a:avLst/>
              <a:gdLst/>
              <a:ahLst/>
              <a:cxnLst/>
              <a:rect l="l" t="t" r="r" b="b"/>
              <a:pathLst>
                <a:path w="247583" h="812800">
                  <a:moveTo>
                    <a:pt x="0" y="0"/>
                  </a:moveTo>
                  <a:lnTo>
                    <a:pt x="247583" y="0"/>
                  </a:lnTo>
                  <a:lnTo>
                    <a:pt x="24758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247583" cy="84137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133984" y="9692219"/>
            <a:ext cx="18555968" cy="753870"/>
            <a:chOff x="0" y="0"/>
            <a:chExt cx="4887169" cy="1985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887169" cy="198550"/>
            </a:xfrm>
            <a:custGeom>
              <a:avLst/>
              <a:gdLst/>
              <a:ahLst/>
              <a:cxnLst/>
              <a:rect l="l" t="t" r="r" b="b"/>
              <a:pathLst>
                <a:path w="4887169" h="198550">
                  <a:moveTo>
                    <a:pt x="0" y="0"/>
                  </a:moveTo>
                  <a:lnTo>
                    <a:pt x="4887169" y="0"/>
                  </a:lnTo>
                  <a:lnTo>
                    <a:pt x="4887169" y="198550"/>
                  </a:lnTo>
                  <a:lnTo>
                    <a:pt x="0" y="198550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28575"/>
              <a:ext cx="4887169" cy="22712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30080" y="3359633"/>
            <a:ext cx="139845" cy="5429250"/>
            <a:chOff x="0" y="0"/>
            <a:chExt cx="79524" cy="308737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9524" cy="3087377"/>
            </a:xfrm>
            <a:custGeom>
              <a:avLst/>
              <a:gdLst/>
              <a:ahLst/>
              <a:cxnLst/>
              <a:rect l="l" t="t" r="r" b="b"/>
              <a:pathLst>
                <a:path w="79524" h="3087377">
                  <a:moveTo>
                    <a:pt x="0" y="0"/>
                  </a:moveTo>
                  <a:lnTo>
                    <a:pt x="79524" y="0"/>
                  </a:lnTo>
                  <a:lnTo>
                    <a:pt x="79524" y="3087377"/>
                  </a:lnTo>
                  <a:lnTo>
                    <a:pt x="0" y="3087377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79524" cy="3115952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 rot="-1669322">
            <a:off x="17669305" y="7277547"/>
            <a:ext cx="940041" cy="2483448"/>
            <a:chOff x="0" y="0"/>
            <a:chExt cx="247583" cy="654077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47583" cy="654077"/>
            </a:xfrm>
            <a:custGeom>
              <a:avLst/>
              <a:gdLst/>
              <a:ahLst/>
              <a:cxnLst/>
              <a:rect l="l" t="t" r="r" b="b"/>
              <a:pathLst>
                <a:path w="247583" h="654077">
                  <a:moveTo>
                    <a:pt x="0" y="0"/>
                  </a:moveTo>
                  <a:lnTo>
                    <a:pt x="247583" y="0"/>
                  </a:lnTo>
                  <a:lnTo>
                    <a:pt x="247583" y="654077"/>
                  </a:lnTo>
                  <a:lnTo>
                    <a:pt x="0" y="654077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247583" cy="682652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13807695" y="2786375"/>
            <a:ext cx="4331630" cy="4190488"/>
          </a:xfrm>
          <a:custGeom>
            <a:avLst/>
            <a:gdLst/>
            <a:ahLst/>
            <a:cxnLst/>
            <a:rect l="l" t="t" r="r" b="b"/>
            <a:pathLst>
              <a:path w="4331630" h="4190488">
                <a:moveTo>
                  <a:pt x="0" y="0"/>
                </a:moveTo>
                <a:lnTo>
                  <a:pt x="4331630" y="0"/>
                </a:lnTo>
                <a:lnTo>
                  <a:pt x="4331630" y="4190487"/>
                </a:lnTo>
                <a:lnTo>
                  <a:pt x="0" y="41904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29" r="-232" b="-2078"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2922122" y="223905"/>
            <a:ext cx="12952788" cy="1275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34"/>
              </a:lnSpc>
            </a:pPr>
            <a:r>
              <a:rPr lang="en-US" sz="7453">
                <a:solidFill>
                  <a:srgbClr val="2D3A04"/>
                </a:solidFill>
                <a:latin typeface="Genty Sans"/>
                <a:ea typeface="Genty Sans"/>
                <a:cs typeface="Genty Sans"/>
                <a:sym typeface="Genty Sans"/>
              </a:rPr>
              <a:t>Department of Statistics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001237" y="2248541"/>
            <a:ext cx="10012100" cy="1927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00"/>
              </a:lnSpc>
              <a:spcBef>
                <a:spcPct val="0"/>
              </a:spcBef>
            </a:pPr>
            <a:r>
              <a:rPr lang="en-US" sz="4429" b="1">
                <a:solidFill>
                  <a:srgbClr val="2D3A0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F.YM.Sc  Machine Learning Project  </a:t>
            </a:r>
            <a:r>
              <a:rPr lang="en-US" sz="4429">
                <a:solidFill>
                  <a:srgbClr val="2D3A04"/>
                </a:solidFill>
                <a:latin typeface="Clear Sans"/>
                <a:ea typeface="Clear Sans"/>
                <a:cs typeface="Clear Sans"/>
                <a:sym typeface="Clear Sans"/>
              </a:rPr>
              <a:t>                                                                                                                                                   </a:t>
            </a:r>
          </a:p>
          <a:p>
            <a:pPr algn="ctr">
              <a:lnSpc>
                <a:spcPts val="5288"/>
              </a:lnSpc>
              <a:spcBef>
                <a:spcPct val="0"/>
              </a:spcBef>
            </a:pPr>
            <a:endParaRPr lang="en-US" sz="4429">
              <a:solidFill>
                <a:srgbClr val="2D3A04"/>
              </a:solidFill>
              <a:latin typeface="Clear Sans"/>
              <a:ea typeface="Clear Sans"/>
              <a:cs typeface="Clear Sans"/>
              <a:sym typeface="Clear Sans"/>
            </a:endParaRPr>
          </a:p>
          <a:p>
            <a:pPr algn="ctr">
              <a:lnSpc>
                <a:spcPts val="3888"/>
              </a:lnSpc>
              <a:spcBef>
                <a:spcPct val="0"/>
              </a:spcBef>
            </a:pPr>
            <a:r>
              <a:rPr lang="en-US" sz="2777">
                <a:solidFill>
                  <a:srgbClr val="2D3A04"/>
                </a:solidFill>
                <a:latin typeface="Clear Sans"/>
                <a:ea typeface="Clear Sans"/>
                <a:cs typeface="Clear Sans"/>
                <a:sym typeface="Clear Sans"/>
              </a:rPr>
              <a:t>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001237" y="3302483"/>
            <a:ext cx="9056743" cy="53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6"/>
              </a:lnSpc>
              <a:spcBef>
                <a:spcPct val="0"/>
              </a:spcBef>
            </a:pPr>
            <a:r>
              <a:rPr lang="en-US" sz="3168" b="1">
                <a:solidFill>
                  <a:srgbClr val="2D3A0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Project Mentor- Dr. Suvarna Gopal Ranade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149223" y="4336790"/>
            <a:ext cx="13018917" cy="242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20"/>
              </a:lnSpc>
            </a:pPr>
            <a:r>
              <a:rPr lang="en-US" sz="4514" b="1">
                <a:solidFill>
                  <a:srgbClr val="2D3A0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Group Members:                                                              </a:t>
            </a:r>
            <a:r>
              <a:rPr lang="en-US" sz="4514">
                <a:solidFill>
                  <a:srgbClr val="2D3A04"/>
                </a:solidFill>
                <a:latin typeface="Clear Sans"/>
                <a:ea typeface="Clear Sans"/>
                <a:cs typeface="Clear Sans"/>
                <a:sym typeface="Clear Sans"/>
              </a:rPr>
              <a:t>Gayatri Ajay Patil:1132232069                                 </a:t>
            </a:r>
          </a:p>
          <a:p>
            <a:pPr algn="ctr">
              <a:lnSpc>
                <a:spcPts val="6769"/>
              </a:lnSpc>
              <a:spcBef>
                <a:spcPct val="0"/>
              </a:spcBef>
            </a:pPr>
            <a:r>
              <a:rPr lang="en-US" sz="4835">
                <a:solidFill>
                  <a:srgbClr val="2D3A04"/>
                </a:solidFill>
                <a:latin typeface="Clear Sans"/>
                <a:ea typeface="Clear Sans"/>
                <a:cs typeface="Clear Sans"/>
                <a:sym typeface="Clear Sans"/>
              </a:rPr>
              <a:t>Shambhavi Pandey:1132232070        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0883" y="-169486"/>
            <a:ext cx="18689765" cy="2022805"/>
            <a:chOff x="0" y="0"/>
            <a:chExt cx="4922407" cy="5327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2407" cy="532755"/>
            </a:xfrm>
            <a:custGeom>
              <a:avLst/>
              <a:gdLst/>
              <a:ahLst/>
              <a:cxnLst/>
              <a:rect l="l" t="t" r="r" b="b"/>
              <a:pathLst>
                <a:path w="4922407" h="532755">
                  <a:moveTo>
                    <a:pt x="0" y="0"/>
                  </a:moveTo>
                  <a:lnTo>
                    <a:pt x="4922407" y="0"/>
                  </a:lnTo>
                  <a:lnTo>
                    <a:pt x="4922407" y="532755"/>
                  </a:lnTo>
                  <a:lnTo>
                    <a:pt x="0" y="532755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922407" cy="561330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3984" y="9692219"/>
            <a:ext cx="18555968" cy="753870"/>
            <a:chOff x="0" y="0"/>
            <a:chExt cx="4887169" cy="1985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87169" cy="198550"/>
            </a:xfrm>
            <a:custGeom>
              <a:avLst/>
              <a:gdLst/>
              <a:ahLst/>
              <a:cxnLst/>
              <a:rect l="l" t="t" r="r" b="b"/>
              <a:pathLst>
                <a:path w="4887169" h="198550">
                  <a:moveTo>
                    <a:pt x="0" y="0"/>
                  </a:moveTo>
                  <a:lnTo>
                    <a:pt x="4887169" y="0"/>
                  </a:lnTo>
                  <a:lnTo>
                    <a:pt x="4887169" y="198550"/>
                  </a:lnTo>
                  <a:lnTo>
                    <a:pt x="0" y="198550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4887169" cy="22712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59382" y="3135997"/>
            <a:ext cx="139845" cy="2107788"/>
            <a:chOff x="0" y="-46979"/>
            <a:chExt cx="79524" cy="1198607"/>
          </a:xfrm>
        </p:grpSpPr>
        <p:sp>
          <p:nvSpPr>
            <p:cNvPr id="9" name="Freeform 9"/>
            <p:cNvSpPr/>
            <p:nvPr/>
          </p:nvSpPr>
          <p:spPr>
            <a:xfrm>
              <a:off x="0" y="-46979"/>
              <a:ext cx="79524" cy="1198607"/>
            </a:xfrm>
            <a:custGeom>
              <a:avLst/>
              <a:gdLst/>
              <a:ahLst/>
              <a:cxnLst/>
              <a:rect l="l" t="t" r="r" b="b"/>
              <a:pathLst>
                <a:path w="79524" h="1198607">
                  <a:moveTo>
                    <a:pt x="0" y="0"/>
                  </a:moveTo>
                  <a:lnTo>
                    <a:pt x="79524" y="0"/>
                  </a:lnTo>
                  <a:lnTo>
                    <a:pt x="79524" y="1198607"/>
                  </a:lnTo>
                  <a:lnTo>
                    <a:pt x="0" y="1198607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5998" cy="1006153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59382" y="5543120"/>
            <a:ext cx="130495" cy="2166254"/>
            <a:chOff x="0" y="0"/>
            <a:chExt cx="74207" cy="123185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4207" cy="1231854"/>
            </a:xfrm>
            <a:custGeom>
              <a:avLst/>
              <a:gdLst/>
              <a:ahLst/>
              <a:cxnLst/>
              <a:rect l="l" t="t" r="r" b="b"/>
              <a:pathLst>
                <a:path w="74207" h="1231854">
                  <a:moveTo>
                    <a:pt x="0" y="0"/>
                  </a:moveTo>
                  <a:lnTo>
                    <a:pt x="74207" y="0"/>
                  </a:lnTo>
                  <a:lnTo>
                    <a:pt x="74207" y="1231854"/>
                  </a:lnTo>
                  <a:lnTo>
                    <a:pt x="0" y="1231854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74207" cy="1260429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339605" y="7525909"/>
            <a:ext cx="139845" cy="1791539"/>
          </a:xfrm>
          <a:prstGeom prst="rect">
            <a:avLst/>
          </a:prstGeom>
        </p:spPr>
        <p:txBody>
          <a:bodyPr lIns="71438" tIns="71438" rIns="71438" bIns="71438" rtlCol="0" anchor="ctr"/>
          <a:lstStyle/>
          <a:p>
            <a:pPr algn="ctr">
              <a:lnSpc>
                <a:spcPts val="2756"/>
              </a:lnSpc>
            </a:pPr>
            <a:endParaRPr/>
          </a:p>
        </p:txBody>
      </p:sp>
      <p:grpSp>
        <p:nvGrpSpPr>
          <p:cNvPr id="17" name="Group 17"/>
          <p:cNvGrpSpPr/>
          <p:nvPr/>
        </p:nvGrpSpPr>
        <p:grpSpPr>
          <a:xfrm>
            <a:off x="1590889" y="1434880"/>
            <a:ext cx="1116668" cy="1116668"/>
            <a:chOff x="0" y="0"/>
            <a:chExt cx="635000" cy="635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" cy="6350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0" y="0"/>
                  </a:moveTo>
                  <a:lnTo>
                    <a:pt x="635000" y="0"/>
                  </a:lnTo>
                  <a:lnTo>
                    <a:pt x="635000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D9EE8A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635000" cy="66357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30080" y="1181346"/>
            <a:ext cx="1116668" cy="1116668"/>
            <a:chOff x="0" y="0"/>
            <a:chExt cx="635000" cy="635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" cy="6350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0" y="0"/>
                  </a:moveTo>
                  <a:lnTo>
                    <a:pt x="635000" y="0"/>
                  </a:lnTo>
                  <a:lnTo>
                    <a:pt x="635000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635000" cy="66357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3221298" y="223905"/>
            <a:ext cx="11042667" cy="1275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34"/>
              </a:lnSpc>
            </a:pPr>
            <a:r>
              <a:rPr lang="en-US" sz="7453">
                <a:solidFill>
                  <a:srgbClr val="2D3A04"/>
                </a:solidFill>
                <a:latin typeface="Genty Sans"/>
                <a:ea typeface="Genty Sans"/>
                <a:cs typeface="Genty Sans"/>
                <a:sym typeface="Genty Sans"/>
              </a:rPr>
              <a:t>INTRODUCTION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676400" y="3240892"/>
            <a:ext cx="15773401" cy="5557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/>
              <a:t>Customer churn refers to the loss of customers or subscribers over time.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IN" sz="3200" dirty="0"/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/>
              <a:t>High churn rates can lead to revenue loss, increased acquisition costs</a:t>
            </a:r>
            <a:endParaRPr lang="en-IN" sz="3200" b="1" dirty="0"/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/>
              <a:t>Predicting churn helps businesses take proactive actions to retain customers and optimize marketing and sales efforts.</a:t>
            </a:r>
            <a:endParaRPr lang="en-IN" sz="3200" b="1" dirty="0"/>
          </a:p>
          <a:p>
            <a:pPr marL="457200" indent="-457200" algn="l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IN" sz="3200" dirty="0"/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IN" sz="3200" dirty="0"/>
          </a:p>
          <a:p>
            <a:pPr algn="l">
              <a:spcBef>
                <a:spcPct val="0"/>
              </a:spcBef>
            </a:pPr>
            <a:endParaRPr lang="en-IN" sz="3200" b="1" dirty="0">
              <a:solidFill>
                <a:srgbClr val="2D3A04"/>
              </a:solidFill>
              <a:latin typeface="Clear Sans"/>
              <a:ea typeface="Clear Sans"/>
              <a:cs typeface="Clear Sans"/>
              <a:sym typeface="Clear Sans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IN" sz="3200" dirty="0">
              <a:solidFill>
                <a:srgbClr val="2D3A04"/>
              </a:solidFill>
              <a:latin typeface="Clear Sans"/>
              <a:ea typeface="Clear Sans"/>
              <a:cs typeface="Clear Sans"/>
              <a:sym typeface="Clear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0883" y="-169486"/>
            <a:ext cx="18689765" cy="2022805"/>
            <a:chOff x="0" y="0"/>
            <a:chExt cx="4922407" cy="5327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2407" cy="532755"/>
            </a:xfrm>
            <a:custGeom>
              <a:avLst/>
              <a:gdLst/>
              <a:ahLst/>
              <a:cxnLst/>
              <a:rect l="l" t="t" r="r" b="b"/>
              <a:pathLst>
                <a:path w="4922407" h="532755">
                  <a:moveTo>
                    <a:pt x="0" y="0"/>
                  </a:moveTo>
                  <a:lnTo>
                    <a:pt x="4922407" y="0"/>
                  </a:lnTo>
                  <a:lnTo>
                    <a:pt x="4922407" y="532755"/>
                  </a:lnTo>
                  <a:lnTo>
                    <a:pt x="0" y="532755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922407" cy="561330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90889" y="1434880"/>
            <a:ext cx="1116668" cy="1116668"/>
            <a:chOff x="0" y="0"/>
            <a:chExt cx="635000" cy="635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" cy="6350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0" y="0"/>
                  </a:moveTo>
                  <a:lnTo>
                    <a:pt x="635000" y="0"/>
                  </a:lnTo>
                  <a:lnTo>
                    <a:pt x="635000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D9EE8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35000" cy="66357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30080" y="1181346"/>
            <a:ext cx="1116668" cy="1116668"/>
            <a:chOff x="0" y="0"/>
            <a:chExt cx="635000" cy="635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" cy="6350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0" y="0"/>
                  </a:moveTo>
                  <a:lnTo>
                    <a:pt x="635000" y="0"/>
                  </a:lnTo>
                  <a:lnTo>
                    <a:pt x="635000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35000" cy="66357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33984" y="9692219"/>
            <a:ext cx="18555968" cy="753870"/>
            <a:chOff x="0" y="0"/>
            <a:chExt cx="4887169" cy="198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87169" cy="198550"/>
            </a:xfrm>
            <a:custGeom>
              <a:avLst/>
              <a:gdLst/>
              <a:ahLst/>
              <a:cxnLst/>
              <a:rect l="l" t="t" r="r" b="b"/>
              <a:pathLst>
                <a:path w="4887169" h="198550">
                  <a:moveTo>
                    <a:pt x="0" y="0"/>
                  </a:moveTo>
                  <a:lnTo>
                    <a:pt x="4887169" y="0"/>
                  </a:lnTo>
                  <a:lnTo>
                    <a:pt x="4887169" y="198550"/>
                  </a:lnTo>
                  <a:lnTo>
                    <a:pt x="0" y="198550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4887169" cy="22712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30080" y="4063230"/>
            <a:ext cx="139845" cy="4908000"/>
            <a:chOff x="0" y="-28575"/>
            <a:chExt cx="79524" cy="279096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9524" cy="2476740"/>
            </a:xfrm>
            <a:custGeom>
              <a:avLst/>
              <a:gdLst/>
              <a:ahLst/>
              <a:cxnLst/>
              <a:rect l="l" t="t" r="r" b="b"/>
              <a:pathLst>
                <a:path w="79524" h="2762390">
                  <a:moveTo>
                    <a:pt x="0" y="0"/>
                  </a:moveTo>
                  <a:lnTo>
                    <a:pt x="79524" y="0"/>
                  </a:lnTo>
                  <a:lnTo>
                    <a:pt x="79524" y="2762390"/>
                  </a:lnTo>
                  <a:lnTo>
                    <a:pt x="0" y="2762390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79524" cy="279096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968149" y="314671"/>
            <a:ext cx="9961031" cy="1275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34"/>
              </a:lnSpc>
            </a:pPr>
            <a:r>
              <a:rPr lang="en-US" sz="7453" dirty="0">
                <a:solidFill>
                  <a:srgbClr val="2D3A04"/>
                </a:solidFill>
                <a:latin typeface="Genty Sans"/>
                <a:ea typeface="Genty Sans"/>
                <a:cs typeface="Genty Sans"/>
                <a:sym typeface="Genty Sans"/>
              </a:rPr>
              <a:t>OBJECTIVES</a:t>
            </a:r>
          </a:p>
        </p:txBody>
      </p:sp>
      <p:grpSp>
        <p:nvGrpSpPr>
          <p:cNvPr id="18" name="Group 18"/>
          <p:cNvGrpSpPr/>
          <p:nvPr/>
        </p:nvGrpSpPr>
        <p:grpSpPr>
          <a:xfrm rot="-8100000">
            <a:off x="16358122" y="7706894"/>
            <a:ext cx="1122840" cy="1122840"/>
            <a:chOff x="0" y="0"/>
            <a:chExt cx="493889" cy="49388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93889" cy="493889"/>
            </a:xfrm>
            <a:custGeom>
              <a:avLst/>
              <a:gdLst/>
              <a:ahLst/>
              <a:cxnLst/>
              <a:rect l="l" t="t" r="r" b="b"/>
              <a:pathLst>
                <a:path w="493889" h="493889">
                  <a:moveTo>
                    <a:pt x="0" y="0"/>
                  </a:moveTo>
                  <a:lnTo>
                    <a:pt x="493889" y="0"/>
                  </a:lnTo>
                  <a:lnTo>
                    <a:pt x="493889" y="493889"/>
                  </a:lnTo>
                  <a:lnTo>
                    <a:pt x="0" y="493889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493889" cy="522464"/>
            </a:xfrm>
            <a:prstGeom prst="rect">
              <a:avLst/>
            </a:prstGeom>
          </p:spPr>
          <p:txBody>
            <a:bodyPr lIns="42775" tIns="42775" rIns="42775" bIns="42775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-8100000">
            <a:off x="15982506" y="7823188"/>
            <a:ext cx="906292" cy="906292"/>
            <a:chOff x="0" y="0"/>
            <a:chExt cx="398639" cy="39863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98639" cy="398639"/>
            </a:xfrm>
            <a:custGeom>
              <a:avLst/>
              <a:gdLst/>
              <a:ahLst/>
              <a:cxnLst/>
              <a:rect l="l" t="t" r="r" b="b"/>
              <a:pathLst>
                <a:path w="398639" h="398639">
                  <a:moveTo>
                    <a:pt x="0" y="0"/>
                  </a:moveTo>
                  <a:lnTo>
                    <a:pt x="398639" y="0"/>
                  </a:lnTo>
                  <a:lnTo>
                    <a:pt x="398639" y="398639"/>
                  </a:lnTo>
                  <a:lnTo>
                    <a:pt x="0" y="3986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A2C336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398639" cy="427214"/>
            </a:xfrm>
            <a:prstGeom prst="rect">
              <a:avLst/>
            </a:prstGeom>
          </p:spPr>
          <p:txBody>
            <a:bodyPr lIns="42775" tIns="42775" rIns="42775" bIns="42775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-8100000">
            <a:off x="15782264" y="8508412"/>
            <a:ext cx="621227" cy="621227"/>
            <a:chOff x="0" y="0"/>
            <a:chExt cx="493889" cy="49388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93889" cy="493889"/>
            </a:xfrm>
            <a:custGeom>
              <a:avLst/>
              <a:gdLst/>
              <a:ahLst/>
              <a:cxnLst/>
              <a:rect l="l" t="t" r="r" b="b"/>
              <a:pathLst>
                <a:path w="493889" h="493889">
                  <a:moveTo>
                    <a:pt x="0" y="0"/>
                  </a:moveTo>
                  <a:lnTo>
                    <a:pt x="493889" y="0"/>
                  </a:lnTo>
                  <a:lnTo>
                    <a:pt x="493889" y="493889"/>
                  </a:lnTo>
                  <a:lnTo>
                    <a:pt x="0" y="493889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28575"/>
              <a:ext cx="493889" cy="522464"/>
            </a:xfrm>
            <a:prstGeom prst="rect">
              <a:avLst/>
            </a:prstGeom>
          </p:spPr>
          <p:txBody>
            <a:bodyPr lIns="23666" tIns="23666" rIns="23666" bIns="23666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8100000">
            <a:off x="15574449" y="8572754"/>
            <a:ext cx="501419" cy="501419"/>
            <a:chOff x="0" y="0"/>
            <a:chExt cx="398639" cy="39863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639" cy="398639"/>
            </a:xfrm>
            <a:custGeom>
              <a:avLst/>
              <a:gdLst/>
              <a:ahLst/>
              <a:cxnLst/>
              <a:rect l="l" t="t" r="r" b="b"/>
              <a:pathLst>
                <a:path w="398639" h="398639">
                  <a:moveTo>
                    <a:pt x="0" y="0"/>
                  </a:moveTo>
                  <a:lnTo>
                    <a:pt x="398639" y="0"/>
                  </a:lnTo>
                  <a:lnTo>
                    <a:pt x="398639" y="398639"/>
                  </a:lnTo>
                  <a:lnTo>
                    <a:pt x="0" y="3986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A2C336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28575"/>
              <a:ext cx="398639" cy="427214"/>
            </a:xfrm>
            <a:prstGeom prst="rect">
              <a:avLst/>
            </a:prstGeom>
          </p:spPr>
          <p:txBody>
            <a:bodyPr lIns="23666" tIns="23666" rIns="23666" bIns="23666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-8100000">
            <a:off x="16061688" y="6920130"/>
            <a:ext cx="722922" cy="722922"/>
            <a:chOff x="0" y="0"/>
            <a:chExt cx="493889" cy="49388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493889" cy="493889"/>
            </a:xfrm>
            <a:custGeom>
              <a:avLst/>
              <a:gdLst/>
              <a:ahLst/>
              <a:cxnLst/>
              <a:rect l="l" t="t" r="r" b="b"/>
              <a:pathLst>
                <a:path w="493889" h="493889">
                  <a:moveTo>
                    <a:pt x="0" y="0"/>
                  </a:moveTo>
                  <a:lnTo>
                    <a:pt x="493889" y="0"/>
                  </a:lnTo>
                  <a:lnTo>
                    <a:pt x="493889" y="493889"/>
                  </a:lnTo>
                  <a:lnTo>
                    <a:pt x="0" y="493889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28575"/>
              <a:ext cx="493889" cy="522464"/>
            </a:xfrm>
            <a:prstGeom prst="rect">
              <a:avLst/>
            </a:prstGeom>
          </p:spPr>
          <p:txBody>
            <a:bodyPr lIns="27540" tIns="27540" rIns="27540" bIns="2754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 rot="-8100000">
            <a:off x="15819854" y="6995004"/>
            <a:ext cx="583501" cy="583501"/>
            <a:chOff x="0" y="0"/>
            <a:chExt cx="398639" cy="398639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398639" cy="398639"/>
            </a:xfrm>
            <a:custGeom>
              <a:avLst/>
              <a:gdLst/>
              <a:ahLst/>
              <a:cxnLst/>
              <a:rect l="l" t="t" r="r" b="b"/>
              <a:pathLst>
                <a:path w="398639" h="398639">
                  <a:moveTo>
                    <a:pt x="0" y="0"/>
                  </a:moveTo>
                  <a:lnTo>
                    <a:pt x="398639" y="0"/>
                  </a:lnTo>
                  <a:lnTo>
                    <a:pt x="398639" y="398639"/>
                  </a:lnTo>
                  <a:lnTo>
                    <a:pt x="0" y="3986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A2C336"/>
              </a:solidFill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28575"/>
              <a:ext cx="398639" cy="427214"/>
            </a:xfrm>
            <a:prstGeom prst="rect">
              <a:avLst/>
            </a:prstGeom>
          </p:spPr>
          <p:txBody>
            <a:bodyPr lIns="27540" tIns="27540" rIns="27540" bIns="2754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530407" y="3952504"/>
            <a:ext cx="14294752" cy="4725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7636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783" b="1" dirty="0">
                <a:solidFill>
                  <a:srgbClr val="2D3A0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Predict Customer Churn</a:t>
            </a:r>
            <a:r>
              <a:rPr lang="en-US" sz="2783" dirty="0">
                <a:solidFill>
                  <a:srgbClr val="2D3A04"/>
                </a:solidFill>
                <a:latin typeface="Clear Sans"/>
                <a:ea typeface="Clear Sans"/>
                <a:cs typeface="Clear Sans"/>
                <a:sym typeface="Clear Sans"/>
              </a:rPr>
              <a:t>   </a:t>
            </a:r>
          </a:p>
          <a:p>
            <a:pPr marL="757636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783" b="1" dirty="0">
                <a:solidFill>
                  <a:srgbClr val="2D3A0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Identify Churn Drivers</a:t>
            </a:r>
            <a:r>
              <a:rPr lang="en-US" sz="2783" dirty="0">
                <a:solidFill>
                  <a:srgbClr val="2D3A04"/>
                </a:solidFill>
                <a:latin typeface="Clear Sans"/>
                <a:ea typeface="Clear Sans"/>
                <a:cs typeface="Clear Sans"/>
                <a:sym typeface="Clear Sans"/>
              </a:rPr>
              <a:t>       </a:t>
            </a:r>
          </a:p>
          <a:p>
            <a:pPr marL="757636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783" b="1" dirty="0">
                <a:solidFill>
                  <a:srgbClr val="2D3A0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Develop Churn Reduction Strategies</a:t>
            </a:r>
          </a:p>
          <a:p>
            <a:pPr marL="757636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783" b="1" dirty="0">
                <a:solidFill>
                  <a:srgbClr val="2D3A0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Improve Customer Retention Rate</a:t>
            </a:r>
            <a:r>
              <a:rPr lang="en-US" sz="2783" dirty="0">
                <a:solidFill>
                  <a:srgbClr val="2D3A04"/>
                </a:solidFill>
                <a:latin typeface="Clear Sans"/>
                <a:ea typeface="Clear Sans"/>
                <a:cs typeface="Clear Sans"/>
                <a:sym typeface="Clear Sans"/>
              </a:rPr>
              <a:t>  </a:t>
            </a:r>
          </a:p>
          <a:p>
            <a:pPr marL="757636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783" dirty="0">
                <a:solidFill>
                  <a:srgbClr val="2D3A04"/>
                </a:solidFill>
                <a:latin typeface="Clear Sans"/>
                <a:ea typeface="Clear Sans"/>
                <a:cs typeface="Clear Sans"/>
                <a:sym typeface="Clear Sans"/>
              </a:rPr>
              <a:t> </a:t>
            </a:r>
            <a:r>
              <a:rPr lang="en-US" sz="2783" b="1" dirty="0">
                <a:solidFill>
                  <a:srgbClr val="2D3A0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Visualize Insights and Metrics</a:t>
            </a:r>
            <a:endParaRPr lang="en-US" sz="2783" dirty="0">
              <a:solidFill>
                <a:srgbClr val="2D3A04"/>
              </a:solidFill>
              <a:latin typeface="Clear Sans"/>
              <a:ea typeface="Clear Sans"/>
              <a:cs typeface="Clear Sans"/>
              <a:sym typeface="Clear Sans"/>
            </a:endParaRPr>
          </a:p>
          <a:p>
            <a:pPr algn="ctr">
              <a:lnSpc>
                <a:spcPts val="3701"/>
              </a:lnSpc>
              <a:spcBef>
                <a:spcPct val="0"/>
              </a:spcBef>
            </a:pPr>
            <a:endParaRPr lang="en-US" sz="2783" dirty="0">
              <a:solidFill>
                <a:srgbClr val="2D3A04"/>
              </a:solidFill>
              <a:latin typeface="Clear Sans"/>
              <a:ea typeface="Clear Sans"/>
              <a:cs typeface="Clear Sans"/>
              <a:sym typeface="Clear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0883" y="-169486"/>
            <a:ext cx="18689765" cy="2022805"/>
            <a:chOff x="0" y="0"/>
            <a:chExt cx="4922407" cy="5327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2407" cy="532755"/>
            </a:xfrm>
            <a:custGeom>
              <a:avLst/>
              <a:gdLst/>
              <a:ahLst/>
              <a:cxnLst/>
              <a:rect l="l" t="t" r="r" b="b"/>
              <a:pathLst>
                <a:path w="4922407" h="532755">
                  <a:moveTo>
                    <a:pt x="0" y="0"/>
                  </a:moveTo>
                  <a:lnTo>
                    <a:pt x="4922407" y="0"/>
                  </a:lnTo>
                  <a:lnTo>
                    <a:pt x="4922407" y="532755"/>
                  </a:lnTo>
                  <a:lnTo>
                    <a:pt x="0" y="532755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922407" cy="561330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90889" y="1434880"/>
            <a:ext cx="1116668" cy="1116668"/>
            <a:chOff x="0" y="0"/>
            <a:chExt cx="635000" cy="635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" cy="6350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0" y="0"/>
                  </a:moveTo>
                  <a:lnTo>
                    <a:pt x="635000" y="0"/>
                  </a:lnTo>
                  <a:lnTo>
                    <a:pt x="635000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D9EE8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35000" cy="66357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30080" y="1181346"/>
            <a:ext cx="1116668" cy="1116668"/>
            <a:chOff x="0" y="0"/>
            <a:chExt cx="635000" cy="635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" cy="6350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0" y="0"/>
                  </a:moveTo>
                  <a:lnTo>
                    <a:pt x="635000" y="0"/>
                  </a:lnTo>
                  <a:lnTo>
                    <a:pt x="635000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35000" cy="66357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flipH="1">
            <a:off x="15193513" y="7072007"/>
            <a:ext cx="3228471" cy="2629736"/>
          </a:xfrm>
          <a:custGeom>
            <a:avLst/>
            <a:gdLst/>
            <a:ahLst/>
            <a:cxnLst/>
            <a:rect l="l" t="t" r="r" b="b"/>
            <a:pathLst>
              <a:path w="3228471" h="2629736">
                <a:moveTo>
                  <a:pt x="3228471" y="0"/>
                </a:moveTo>
                <a:lnTo>
                  <a:pt x="0" y="0"/>
                </a:lnTo>
                <a:lnTo>
                  <a:pt x="0" y="2629737"/>
                </a:lnTo>
                <a:lnTo>
                  <a:pt x="3228471" y="2629737"/>
                </a:lnTo>
                <a:lnTo>
                  <a:pt x="322847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-133984" y="9692219"/>
            <a:ext cx="18555968" cy="753870"/>
            <a:chOff x="0" y="0"/>
            <a:chExt cx="4887169" cy="1985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887169" cy="198550"/>
            </a:xfrm>
            <a:custGeom>
              <a:avLst/>
              <a:gdLst/>
              <a:ahLst/>
              <a:cxnLst/>
              <a:rect l="l" t="t" r="r" b="b"/>
              <a:pathLst>
                <a:path w="4887169" h="198550">
                  <a:moveTo>
                    <a:pt x="0" y="0"/>
                  </a:moveTo>
                  <a:lnTo>
                    <a:pt x="4887169" y="0"/>
                  </a:lnTo>
                  <a:lnTo>
                    <a:pt x="4887169" y="198550"/>
                  </a:lnTo>
                  <a:lnTo>
                    <a:pt x="0" y="198550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4887169" cy="22712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64878" y="3343298"/>
            <a:ext cx="130404" cy="6240425"/>
            <a:chOff x="0" y="-53407"/>
            <a:chExt cx="74155" cy="3548656"/>
          </a:xfrm>
        </p:grpSpPr>
        <p:sp>
          <p:nvSpPr>
            <p:cNvPr id="16" name="Freeform 16"/>
            <p:cNvSpPr/>
            <p:nvPr/>
          </p:nvSpPr>
          <p:spPr>
            <a:xfrm>
              <a:off x="7718" y="-53407"/>
              <a:ext cx="66437" cy="2618535"/>
            </a:xfrm>
            <a:custGeom>
              <a:avLst/>
              <a:gdLst/>
              <a:ahLst/>
              <a:cxnLst/>
              <a:rect l="l" t="t" r="r" b="b"/>
              <a:pathLst>
                <a:path w="66437" h="3495249">
                  <a:moveTo>
                    <a:pt x="0" y="0"/>
                  </a:moveTo>
                  <a:lnTo>
                    <a:pt x="66437" y="0"/>
                  </a:lnTo>
                  <a:lnTo>
                    <a:pt x="66437" y="3495249"/>
                  </a:lnTo>
                  <a:lnTo>
                    <a:pt x="0" y="3495249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66437" cy="3523824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945136" y="314671"/>
            <a:ext cx="9961031" cy="1275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34"/>
              </a:lnSpc>
            </a:pPr>
            <a:r>
              <a:rPr lang="en-US" sz="7453">
                <a:solidFill>
                  <a:srgbClr val="2D3A04"/>
                </a:solidFill>
                <a:latin typeface="Genty Sans"/>
                <a:ea typeface="Genty Sans"/>
                <a:cs typeface="Genty Sans"/>
                <a:sym typeface="Genty Sans"/>
              </a:rPr>
              <a:t>DATASET OVERVIEW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90889" y="3164962"/>
            <a:ext cx="14594701" cy="4990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 dirty="0">
                <a:solidFill>
                  <a:srgbClr val="2D3A0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Key Features:</a:t>
            </a:r>
          </a:p>
          <a:p>
            <a:pPr marL="993141" lvl="2" indent="-331047" algn="l">
              <a:lnSpc>
                <a:spcPts val="3220"/>
              </a:lnSpc>
              <a:spcBef>
                <a:spcPct val="0"/>
              </a:spcBef>
              <a:buFont typeface="Arial"/>
              <a:buChar char="⚬"/>
            </a:pPr>
            <a:r>
              <a:rPr lang="en-US" sz="2300" b="1" dirty="0">
                <a:solidFill>
                  <a:srgbClr val="2D3A0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Customer Demographics:</a:t>
            </a:r>
            <a:r>
              <a:rPr lang="en-US" sz="2300" dirty="0">
                <a:solidFill>
                  <a:srgbClr val="2D3A04"/>
                </a:solidFill>
                <a:latin typeface="Clear Sans"/>
                <a:ea typeface="Clear Sans"/>
                <a:cs typeface="Clear Sans"/>
                <a:sym typeface="Clear Sans"/>
              </a:rPr>
              <a:t> Includes customer ID, city, zip code, number of dependents, etc.</a:t>
            </a:r>
          </a:p>
          <a:p>
            <a:pPr marL="993141" lvl="2" indent="-331047" algn="l">
              <a:lnSpc>
                <a:spcPts val="3220"/>
              </a:lnSpc>
              <a:spcBef>
                <a:spcPct val="0"/>
              </a:spcBef>
              <a:buFont typeface="Arial"/>
              <a:buChar char="⚬"/>
            </a:pPr>
            <a:r>
              <a:rPr lang="en-US" sz="2300" b="1" dirty="0">
                <a:solidFill>
                  <a:srgbClr val="2D3A0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Service Usage:</a:t>
            </a:r>
            <a:r>
              <a:rPr lang="en-US" sz="2300" dirty="0">
                <a:solidFill>
                  <a:srgbClr val="2D3A04"/>
                </a:solidFill>
                <a:latin typeface="Clear Sans"/>
                <a:ea typeface="Clear Sans"/>
                <a:cs typeface="Clear Sans"/>
                <a:sym typeface="Clear Sans"/>
              </a:rPr>
              <a:t> Phone service, internet type, streaming options, data usage, and technical support.</a:t>
            </a:r>
          </a:p>
          <a:p>
            <a:pPr marL="993141" lvl="2" indent="-331047" algn="l">
              <a:lnSpc>
                <a:spcPts val="3220"/>
              </a:lnSpc>
              <a:spcBef>
                <a:spcPct val="0"/>
              </a:spcBef>
              <a:buFont typeface="Arial"/>
              <a:buChar char="⚬"/>
            </a:pPr>
            <a:r>
              <a:rPr lang="en-US" sz="2300" b="1" dirty="0">
                <a:solidFill>
                  <a:srgbClr val="2D3A0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Tenure:</a:t>
            </a:r>
            <a:r>
              <a:rPr lang="en-US" sz="2300" dirty="0">
                <a:solidFill>
                  <a:srgbClr val="2D3A04"/>
                </a:solidFill>
                <a:latin typeface="Clear Sans"/>
                <a:ea typeface="Clear Sans"/>
                <a:cs typeface="Clear Sans"/>
                <a:sym typeface="Clear Sans"/>
              </a:rPr>
              <a:t> Tenure in months indicating how long the customer has been with the service provider.</a:t>
            </a:r>
          </a:p>
          <a:p>
            <a:pPr marL="993141" lvl="2" indent="-331047" algn="l">
              <a:lnSpc>
                <a:spcPts val="3220"/>
              </a:lnSpc>
              <a:spcBef>
                <a:spcPct val="0"/>
              </a:spcBef>
              <a:buFont typeface="Arial"/>
              <a:buChar char="⚬"/>
            </a:pPr>
            <a:r>
              <a:rPr lang="en-US" sz="2300" b="1" dirty="0">
                <a:solidFill>
                  <a:srgbClr val="2D3A0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Billing Information:</a:t>
            </a:r>
            <a:r>
              <a:rPr lang="en-US" sz="2300" dirty="0">
                <a:solidFill>
                  <a:srgbClr val="2D3A04"/>
                </a:solidFill>
                <a:latin typeface="Clear Sans"/>
                <a:ea typeface="Clear Sans"/>
                <a:cs typeface="Clear Sans"/>
                <a:sym typeface="Clear Sans"/>
              </a:rPr>
              <a:t> Monthly charges, total charges, refunds, and long-distance charges.</a:t>
            </a:r>
          </a:p>
          <a:p>
            <a:pPr marL="993141" lvl="2" indent="-331047" algn="l">
              <a:lnSpc>
                <a:spcPts val="3220"/>
              </a:lnSpc>
              <a:spcBef>
                <a:spcPct val="0"/>
              </a:spcBef>
              <a:buFont typeface="Arial"/>
              <a:buChar char="⚬"/>
            </a:pPr>
            <a:r>
              <a:rPr lang="en-US" sz="2300" b="1" dirty="0">
                <a:solidFill>
                  <a:srgbClr val="2D3A0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Customer Satisfaction &amp; Churn: </a:t>
            </a:r>
            <a:r>
              <a:rPr lang="en-US" sz="2300" dirty="0">
                <a:solidFill>
                  <a:srgbClr val="2D3A04"/>
                </a:solidFill>
                <a:latin typeface="Clear Sans"/>
                <a:ea typeface="Clear Sans"/>
                <a:cs typeface="Clear Sans"/>
                <a:sym typeface="Clear Sans"/>
              </a:rPr>
              <a:t>Includes satisfaction score, churn status, churn score, and churn reason.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 dirty="0">
                <a:solidFill>
                  <a:srgbClr val="2D3A0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Basic Statistics:</a:t>
            </a:r>
          </a:p>
          <a:p>
            <a:pPr marL="993141" lvl="2" indent="-331047" algn="l">
              <a:lnSpc>
                <a:spcPts val="3220"/>
              </a:lnSpc>
              <a:spcBef>
                <a:spcPct val="0"/>
              </a:spcBef>
              <a:buFont typeface="Arial"/>
              <a:buChar char="⚬"/>
            </a:pPr>
            <a:r>
              <a:rPr lang="en-US" sz="2300" b="1" dirty="0">
                <a:solidFill>
                  <a:srgbClr val="2D3A0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Total Customers:</a:t>
            </a:r>
            <a:r>
              <a:rPr lang="en-US" sz="2300" dirty="0">
                <a:solidFill>
                  <a:srgbClr val="2D3A04"/>
                </a:solidFill>
                <a:latin typeface="Clear Sans"/>
                <a:ea typeface="Clear Sans"/>
                <a:cs typeface="Clear Sans"/>
                <a:sym typeface="Clear Sans"/>
              </a:rPr>
              <a:t> 7,043 customers.</a:t>
            </a:r>
          </a:p>
          <a:p>
            <a:pPr marL="993141" lvl="2" indent="-331047" algn="l">
              <a:lnSpc>
                <a:spcPts val="3220"/>
              </a:lnSpc>
              <a:spcBef>
                <a:spcPct val="0"/>
              </a:spcBef>
              <a:buFont typeface="Arial"/>
              <a:buChar char="⚬"/>
            </a:pPr>
            <a:r>
              <a:rPr lang="en-US" sz="2300" b="1" dirty="0">
                <a:solidFill>
                  <a:srgbClr val="2D3A0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Churn Rate:</a:t>
            </a:r>
            <a:r>
              <a:rPr lang="en-US" sz="2300" dirty="0">
                <a:solidFill>
                  <a:srgbClr val="2D3A04"/>
                </a:solidFill>
                <a:latin typeface="Clear Sans"/>
                <a:ea typeface="Clear Sans"/>
                <a:cs typeface="Clear Sans"/>
                <a:sym typeface="Clear Sans"/>
              </a:rPr>
              <a:t> Approx. 26.5% (1,869 out of 7,043 customers).</a:t>
            </a:r>
          </a:p>
          <a:p>
            <a:pPr marL="993141" lvl="2" indent="-331047" algn="l">
              <a:lnSpc>
                <a:spcPts val="3220"/>
              </a:lnSpc>
              <a:spcBef>
                <a:spcPct val="0"/>
              </a:spcBef>
              <a:buFont typeface="Arial"/>
              <a:buChar char="⚬"/>
            </a:pPr>
            <a:r>
              <a:rPr lang="en-US" sz="2300" b="1" dirty="0">
                <a:solidFill>
                  <a:srgbClr val="2D3A04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Churn Categories: </a:t>
            </a:r>
            <a:r>
              <a:rPr lang="en-US" sz="2300" dirty="0">
                <a:solidFill>
                  <a:srgbClr val="2D3A04"/>
                </a:solidFill>
                <a:latin typeface="Clear Sans"/>
                <a:ea typeface="Clear Sans"/>
                <a:cs typeface="Clear Sans"/>
                <a:sym typeface="Clear Sans"/>
              </a:rPr>
              <a:t>Reasons include competitor offers, pricing issues, technical issues, etc.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endParaRPr lang="en-US" sz="2300" dirty="0">
              <a:solidFill>
                <a:srgbClr val="2D3A04"/>
              </a:solidFill>
              <a:latin typeface="Clear Sans"/>
              <a:ea typeface="Clear Sans"/>
              <a:cs typeface="Clear Sans"/>
              <a:sym typeface="Clear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0883" y="-119668"/>
            <a:ext cx="18689765" cy="2022805"/>
            <a:chOff x="0" y="0"/>
            <a:chExt cx="4922407" cy="5327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2407" cy="532755"/>
            </a:xfrm>
            <a:custGeom>
              <a:avLst/>
              <a:gdLst/>
              <a:ahLst/>
              <a:cxnLst/>
              <a:rect l="l" t="t" r="r" b="b"/>
              <a:pathLst>
                <a:path w="4922407" h="532755">
                  <a:moveTo>
                    <a:pt x="0" y="0"/>
                  </a:moveTo>
                  <a:lnTo>
                    <a:pt x="4922407" y="0"/>
                  </a:lnTo>
                  <a:lnTo>
                    <a:pt x="4922407" y="532755"/>
                  </a:lnTo>
                  <a:lnTo>
                    <a:pt x="0" y="532755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922407" cy="561330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43000" y="1038821"/>
            <a:ext cx="1116668" cy="1116668"/>
            <a:chOff x="0" y="0"/>
            <a:chExt cx="635000" cy="635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" cy="6350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0" y="0"/>
                  </a:moveTo>
                  <a:lnTo>
                    <a:pt x="635000" y="0"/>
                  </a:lnTo>
                  <a:lnTo>
                    <a:pt x="635000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D9EE8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35000" cy="66357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21786" y="845147"/>
            <a:ext cx="1116668" cy="1116668"/>
            <a:chOff x="0" y="0"/>
            <a:chExt cx="635000" cy="635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" cy="6350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0" y="0"/>
                  </a:moveTo>
                  <a:lnTo>
                    <a:pt x="635000" y="0"/>
                  </a:lnTo>
                  <a:lnTo>
                    <a:pt x="635000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35000" cy="66357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33984" y="9692219"/>
            <a:ext cx="18555968" cy="753870"/>
            <a:chOff x="0" y="0"/>
            <a:chExt cx="4887169" cy="198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87169" cy="198550"/>
            </a:xfrm>
            <a:custGeom>
              <a:avLst/>
              <a:gdLst/>
              <a:ahLst/>
              <a:cxnLst/>
              <a:rect l="l" t="t" r="r" b="b"/>
              <a:pathLst>
                <a:path w="4887169" h="198550">
                  <a:moveTo>
                    <a:pt x="0" y="0"/>
                  </a:moveTo>
                  <a:lnTo>
                    <a:pt x="4887169" y="0"/>
                  </a:lnTo>
                  <a:lnTo>
                    <a:pt x="4887169" y="198550"/>
                  </a:lnTo>
                  <a:lnTo>
                    <a:pt x="0" y="198550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4887169" cy="22712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67809" y="2155490"/>
            <a:ext cx="1139350" cy="7428233"/>
            <a:chOff x="-568377" y="-694725"/>
            <a:chExt cx="647901" cy="4224111"/>
          </a:xfrm>
        </p:grpSpPr>
        <p:sp>
          <p:nvSpPr>
            <p:cNvPr id="15" name="Freeform 15"/>
            <p:cNvSpPr/>
            <p:nvPr/>
          </p:nvSpPr>
          <p:spPr>
            <a:xfrm>
              <a:off x="-568377" y="-694725"/>
              <a:ext cx="59507" cy="4224111"/>
            </a:xfrm>
            <a:custGeom>
              <a:avLst/>
              <a:gdLst/>
              <a:ahLst/>
              <a:cxnLst/>
              <a:rect l="l" t="t" r="r" b="b"/>
              <a:pathLst>
                <a:path w="79524" h="3195706">
                  <a:moveTo>
                    <a:pt x="0" y="0"/>
                  </a:moveTo>
                  <a:lnTo>
                    <a:pt x="79524" y="0"/>
                  </a:lnTo>
                  <a:lnTo>
                    <a:pt x="79524" y="3195706"/>
                  </a:lnTo>
                  <a:lnTo>
                    <a:pt x="0" y="3195706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79524" cy="3224281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094225" y="314671"/>
            <a:ext cx="5821175" cy="1275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34"/>
              </a:lnSpc>
            </a:pPr>
            <a:r>
              <a:rPr lang="en-US" sz="7453" dirty="0">
                <a:solidFill>
                  <a:srgbClr val="2D3A04"/>
                </a:solidFill>
                <a:latin typeface="Genty Sans"/>
                <a:ea typeface="Genty Sans"/>
                <a:cs typeface="Genty Sans"/>
                <a:sym typeface="Genty Sans"/>
              </a:rPr>
              <a:t>EDA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DA86BA5-5022-E418-D163-84EE1F829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7" b="3720"/>
          <a:stretch/>
        </p:blipFill>
        <p:spPr>
          <a:xfrm>
            <a:off x="11658600" y="2043741"/>
            <a:ext cx="6571121" cy="38041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CEBDBD7-A950-78DD-66C3-EA272E665C8C}"/>
              </a:ext>
            </a:extLst>
          </p:cNvPr>
          <p:cNvSpPr txBox="1"/>
          <p:nvPr/>
        </p:nvSpPr>
        <p:spPr>
          <a:xfrm>
            <a:off x="609599" y="6267469"/>
            <a:ext cx="5309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lear Sans" panose="020B0604020202020204" charset="0"/>
                <a:cs typeface="Clear Sans" panose="020B0604020202020204" charset="0"/>
              </a:rPr>
              <a:t>.</a:t>
            </a:r>
            <a:endParaRPr lang="en-IN" dirty="0">
              <a:latin typeface="Clear Sans" panose="020B0604020202020204" charset="0"/>
              <a:cs typeface="Clear Sans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939A09-C13C-64F3-6169-3B32AF229D3A}"/>
              </a:ext>
            </a:extLst>
          </p:cNvPr>
          <p:cNvSpPr txBox="1"/>
          <p:nvPr/>
        </p:nvSpPr>
        <p:spPr>
          <a:xfrm>
            <a:off x="577644" y="7191324"/>
            <a:ext cx="5309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lear Sans" panose="020B0604020202020204" charset="0"/>
                <a:cs typeface="Clear Sans" panose="020B0604020202020204" charset="0"/>
              </a:rPr>
              <a:t>.</a:t>
            </a:r>
            <a:endParaRPr lang="en-IN" dirty="0">
              <a:latin typeface="Clear Sans" panose="020B0604020202020204" charset="0"/>
              <a:cs typeface="Clear Sans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5E3197-5457-976E-E7E2-68A97BE8FC18}"/>
              </a:ext>
            </a:extLst>
          </p:cNvPr>
          <p:cNvSpPr txBox="1"/>
          <p:nvPr/>
        </p:nvSpPr>
        <p:spPr>
          <a:xfrm>
            <a:off x="677604" y="8131511"/>
            <a:ext cx="5241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lear Sans" panose="020B0604020202020204" charset="0"/>
                <a:cs typeface="Clear Sans" panose="020B0604020202020204" charset="0"/>
              </a:rPr>
              <a:t>.</a:t>
            </a:r>
            <a:endParaRPr lang="en-IN" dirty="0">
              <a:latin typeface="Clear Sans" panose="020B0604020202020204" charset="0"/>
              <a:cs typeface="Clear Sans" panose="020B060402020202020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3542DD-7EC5-1BA3-251A-EEA51DC91DFE}"/>
              </a:ext>
            </a:extLst>
          </p:cNvPr>
          <p:cNvSpPr txBox="1"/>
          <p:nvPr/>
        </p:nvSpPr>
        <p:spPr>
          <a:xfrm>
            <a:off x="555056" y="9008204"/>
            <a:ext cx="5680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20" name="AutoShape 2" descr="Uploaded image preview">
            <a:extLst>
              <a:ext uri="{FF2B5EF4-FFF2-40B4-BE49-F238E27FC236}">
                <a16:creationId xmlns:a16="http://schemas.microsoft.com/office/drawing/2014/main" id="{990F91DB-7905-1FC1-BBD5-598F76E16E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16748" y="4375041"/>
            <a:ext cx="920859" cy="92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AutoShape 4" descr="Uploaded image preview">
            <a:extLst>
              <a:ext uri="{FF2B5EF4-FFF2-40B4-BE49-F238E27FC236}">
                <a16:creationId xmlns:a16="http://schemas.microsoft.com/office/drawing/2014/main" id="{190045A0-4F46-2799-C668-886BED0A86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B78CC13-AD91-C0D0-C73B-86410D7C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66" y="5847889"/>
            <a:ext cx="10287429" cy="3844330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7EBF74A-60E3-DCB7-496D-FE7FB855D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29" r="72670"/>
          <a:stretch/>
        </p:blipFill>
        <p:spPr bwMode="auto">
          <a:xfrm>
            <a:off x="7186547" y="2477403"/>
            <a:ext cx="4219706" cy="300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0727E12-BDCC-683C-9ACE-4A7C93A8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56" y="2466592"/>
            <a:ext cx="6336598" cy="694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0883" y="-169486"/>
            <a:ext cx="18689765" cy="2022805"/>
            <a:chOff x="0" y="0"/>
            <a:chExt cx="4922407" cy="5327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2407" cy="532755"/>
            </a:xfrm>
            <a:custGeom>
              <a:avLst/>
              <a:gdLst/>
              <a:ahLst/>
              <a:cxnLst/>
              <a:rect l="l" t="t" r="r" b="b"/>
              <a:pathLst>
                <a:path w="4922407" h="532755">
                  <a:moveTo>
                    <a:pt x="0" y="0"/>
                  </a:moveTo>
                  <a:lnTo>
                    <a:pt x="4922407" y="0"/>
                  </a:lnTo>
                  <a:lnTo>
                    <a:pt x="4922407" y="532755"/>
                  </a:lnTo>
                  <a:lnTo>
                    <a:pt x="0" y="532755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922407" cy="561330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3984" y="9692219"/>
            <a:ext cx="18555968" cy="753870"/>
            <a:chOff x="0" y="0"/>
            <a:chExt cx="4887169" cy="1985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87169" cy="198550"/>
            </a:xfrm>
            <a:custGeom>
              <a:avLst/>
              <a:gdLst/>
              <a:ahLst/>
              <a:cxnLst/>
              <a:rect l="l" t="t" r="r" b="b"/>
              <a:pathLst>
                <a:path w="4887169" h="198550">
                  <a:moveTo>
                    <a:pt x="0" y="0"/>
                  </a:moveTo>
                  <a:lnTo>
                    <a:pt x="4887169" y="0"/>
                  </a:lnTo>
                  <a:lnTo>
                    <a:pt x="4887169" y="198550"/>
                  </a:lnTo>
                  <a:lnTo>
                    <a:pt x="0" y="198550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4887169" cy="22712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89997" y="1189470"/>
            <a:ext cx="1116668" cy="1116668"/>
            <a:chOff x="0" y="0"/>
            <a:chExt cx="635000" cy="635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" cy="6350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0" y="0"/>
                  </a:moveTo>
                  <a:lnTo>
                    <a:pt x="635000" y="0"/>
                  </a:lnTo>
                  <a:lnTo>
                    <a:pt x="635000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D9EE8A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635000" cy="66357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29189" y="949682"/>
            <a:ext cx="1517559" cy="1348332"/>
            <a:chOff x="-227969" y="-131737"/>
            <a:chExt cx="862969" cy="766737"/>
          </a:xfrm>
        </p:grpSpPr>
        <p:sp>
          <p:nvSpPr>
            <p:cNvPr id="24" name="Freeform 24"/>
            <p:cNvSpPr/>
            <p:nvPr/>
          </p:nvSpPr>
          <p:spPr>
            <a:xfrm>
              <a:off x="-227969" y="-131737"/>
              <a:ext cx="635000" cy="6350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0" y="0"/>
                  </a:moveTo>
                  <a:lnTo>
                    <a:pt x="635000" y="0"/>
                  </a:lnTo>
                  <a:lnTo>
                    <a:pt x="635000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28575"/>
              <a:ext cx="635000" cy="66357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2707556" y="159222"/>
            <a:ext cx="9961031" cy="1275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34"/>
              </a:lnSpc>
            </a:pPr>
            <a:r>
              <a:rPr lang="en-US" sz="7453">
                <a:solidFill>
                  <a:srgbClr val="2D3A04"/>
                </a:solidFill>
                <a:latin typeface="Genty Sans"/>
                <a:ea typeface="Genty Sans"/>
                <a:cs typeface="Genty Sans"/>
                <a:sym typeface="Genty Sans"/>
              </a:rPr>
              <a:t>MODEL EVALUATION</a:t>
            </a:r>
          </a:p>
        </p:txBody>
      </p:sp>
      <p:grpSp>
        <p:nvGrpSpPr>
          <p:cNvPr id="30" name="Group 30"/>
          <p:cNvGrpSpPr/>
          <p:nvPr/>
        </p:nvGrpSpPr>
        <p:grpSpPr>
          <a:xfrm rot="5400000">
            <a:off x="16276106" y="8530585"/>
            <a:ext cx="1372157" cy="1200637"/>
            <a:chOff x="0" y="0"/>
            <a:chExt cx="812800" cy="7112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</p:spPr>
          <p:txBody>
            <a:bodyPr lIns="59455" tIns="59455" rIns="59455" bIns="59455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 rot="5400000">
            <a:off x="17496333" y="6893587"/>
            <a:ext cx="1058720" cy="926380"/>
            <a:chOff x="0" y="0"/>
            <a:chExt cx="812800" cy="7112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</p:spPr>
          <p:txBody>
            <a:bodyPr lIns="59455" tIns="59455" rIns="59455" bIns="59455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 rot="-5400000">
            <a:off x="16375773" y="6780207"/>
            <a:ext cx="1058720" cy="926380"/>
            <a:chOff x="0" y="0"/>
            <a:chExt cx="812800" cy="7112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</p:spPr>
          <p:txBody>
            <a:bodyPr lIns="59455" tIns="59455" rIns="59455" bIns="59455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 rot="17626640">
            <a:off x="16088621" y="7786272"/>
            <a:ext cx="765030" cy="669401"/>
            <a:chOff x="0" y="0"/>
            <a:chExt cx="812800" cy="7112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</p:spPr>
          <p:txBody>
            <a:bodyPr lIns="59455" tIns="59455" rIns="59455" bIns="59455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 rot="-5400000">
            <a:off x="17514688" y="8413688"/>
            <a:ext cx="765030" cy="669401"/>
            <a:chOff x="0" y="0"/>
            <a:chExt cx="812800" cy="7112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</p:spPr>
          <p:txBody>
            <a:bodyPr lIns="59455" tIns="59455" rIns="59455" bIns="59455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 rot="6494730">
            <a:off x="16905133" y="7888679"/>
            <a:ext cx="1058720" cy="926380"/>
            <a:chOff x="0" y="0"/>
            <a:chExt cx="812800" cy="7112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9EE8A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</p:spPr>
          <p:txBody>
            <a:bodyPr lIns="59455" tIns="59455" rIns="59455" bIns="59455" rtlCol="0" anchor="ctr"/>
            <a:lstStyle/>
            <a:p>
              <a:pPr algn="ctr">
                <a:lnSpc>
                  <a:spcPts val="2756"/>
                </a:lnSpc>
              </a:pPr>
              <a:endParaRPr dirty="0"/>
            </a:p>
          </p:txBody>
        </p:sp>
      </p:grpSp>
      <p:grpSp>
        <p:nvGrpSpPr>
          <p:cNvPr id="51" name="Group 14">
            <a:extLst>
              <a:ext uri="{FF2B5EF4-FFF2-40B4-BE49-F238E27FC236}">
                <a16:creationId xmlns:a16="http://schemas.microsoft.com/office/drawing/2014/main" id="{5901E503-DBCA-719E-5464-4E837739A382}"/>
              </a:ext>
            </a:extLst>
          </p:cNvPr>
          <p:cNvGrpSpPr/>
          <p:nvPr/>
        </p:nvGrpSpPr>
        <p:grpSpPr>
          <a:xfrm>
            <a:off x="646332" y="2954702"/>
            <a:ext cx="139845" cy="5429250"/>
            <a:chOff x="0" y="0"/>
            <a:chExt cx="79524" cy="3087377"/>
          </a:xfrm>
        </p:grpSpPr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C6DB9C80-33C8-C41B-CE48-DB577CAA86D5}"/>
                </a:ext>
              </a:extLst>
            </p:cNvPr>
            <p:cNvSpPr/>
            <p:nvPr/>
          </p:nvSpPr>
          <p:spPr>
            <a:xfrm>
              <a:off x="0" y="0"/>
              <a:ext cx="79524" cy="3087377"/>
            </a:xfrm>
            <a:custGeom>
              <a:avLst/>
              <a:gdLst/>
              <a:ahLst/>
              <a:cxnLst/>
              <a:rect l="l" t="t" r="r" b="b"/>
              <a:pathLst>
                <a:path w="79524" h="3087377">
                  <a:moveTo>
                    <a:pt x="0" y="0"/>
                  </a:moveTo>
                  <a:lnTo>
                    <a:pt x="79524" y="0"/>
                  </a:lnTo>
                  <a:lnTo>
                    <a:pt x="79524" y="3087377"/>
                  </a:lnTo>
                  <a:lnTo>
                    <a:pt x="0" y="3087377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53" name="TextBox 16">
              <a:extLst>
                <a:ext uri="{FF2B5EF4-FFF2-40B4-BE49-F238E27FC236}">
                  <a16:creationId xmlns:a16="http://schemas.microsoft.com/office/drawing/2014/main" id="{A6D95AF1-157B-2B58-FA4A-A8C217D9ABFC}"/>
                </a:ext>
              </a:extLst>
            </p:cNvPr>
            <p:cNvSpPr txBox="1"/>
            <p:nvPr/>
          </p:nvSpPr>
          <p:spPr>
            <a:xfrm>
              <a:off x="0" y="-28575"/>
              <a:ext cx="79524" cy="3115952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E3646B-1316-494F-39D8-2F8882623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83745"/>
              </p:ext>
            </p:extLst>
          </p:nvPr>
        </p:nvGraphicFramePr>
        <p:xfrm>
          <a:off x="1147084" y="2544991"/>
          <a:ext cx="14940340" cy="69137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988068">
                  <a:extLst>
                    <a:ext uri="{9D8B030D-6E8A-4147-A177-3AD203B41FA5}">
                      <a16:colId xmlns:a16="http://schemas.microsoft.com/office/drawing/2014/main" val="408248360"/>
                    </a:ext>
                  </a:extLst>
                </a:gridCol>
                <a:gridCol w="2988068">
                  <a:extLst>
                    <a:ext uri="{9D8B030D-6E8A-4147-A177-3AD203B41FA5}">
                      <a16:colId xmlns:a16="http://schemas.microsoft.com/office/drawing/2014/main" val="2566012937"/>
                    </a:ext>
                  </a:extLst>
                </a:gridCol>
                <a:gridCol w="2988068">
                  <a:extLst>
                    <a:ext uri="{9D8B030D-6E8A-4147-A177-3AD203B41FA5}">
                      <a16:colId xmlns:a16="http://schemas.microsoft.com/office/drawing/2014/main" val="3513104976"/>
                    </a:ext>
                  </a:extLst>
                </a:gridCol>
                <a:gridCol w="2988068">
                  <a:extLst>
                    <a:ext uri="{9D8B030D-6E8A-4147-A177-3AD203B41FA5}">
                      <a16:colId xmlns:a16="http://schemas.microsoft.com/office/drawing/2014/main" val="807157164"/>
                    </a:ext>
                  </a:extLst>
                </a:gridCol>
                <a:gridCol w="2988068">
                  <a:extLst>
                    <a:ext uri="{9D8B030D-6E8A-4147-A177-3AD203B41FA5}">
                      <a16:colId xmlns:a16="http://schemas.microsoft.com/office/drawing/2014/main" val="1072125633"/>
                    </a:ext>
                  </a:extLst>
                </a:gridCol>
              </a:tblGrid>
              <a:tr h="796767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  <a:latin typeface="Clear Sans" panose="020B0604020202020204" charset="0"/>
                          <a:cs typeface="Clear Sans" panose="020B0604020202020204" charset="0"/>
                        </a:rPr>
                        <a:t>Key Aspects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  <a:latin typeface="Clear Sans" panose="020B0604020202020204" charset="0"/>
                          <a:cs typeface="Clear Sans" panose="020B0604020202020204" charset="0"/>
                        </a:rPr>
                        <a:t>Logistic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  <a:latin typeface="Clear Sans" panose="020B0604020202020204" charset="0"/>
                          <a:cs typeface="Clear Sans" panose="020B0604020202020204" charset="0"/>
                        </a:rPr>
                        <a:t>Nave 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  <a:latin typeface="Clear Sans" panose="020B0604020202020204" charset="0"/>
                          <a:cs typeface="Clear Sans" panose="020B0604020202020204" charset="0"/>
                        </a:rPr>
                        <a:t>Support Vector Machines(SVMs)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  <a:latin typeface="Clear Sans" panose="020B0604020202020204" charset="0"/>
                          <a:cs typeface="Clear Sans" panose="020B0604020202020204" charset="0"/>
                        </a:rPr>
                        <a:t>Decision Tree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417211"/>
                  </a:ext>
                </a:extLst>
              </a:tr>
              <a:tr h="2449322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latin typeface="Clear Sans" panose="020B0604020202020204" charset="0"/>
                          <a:cs typeface="Clear Sans" panose="020B0604020202020204" charset="0"/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To predict the categorical outcomes based on numerical or categorical predictor  columns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Used for Text classification and spam filtering ,where features are assumed to be independent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Used for classification and regression ,especially effective in high dimensional spaces and non linear relationships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 Decision Tree Classifier is used for making predictions by splitting data into branches based on feature values, helping classify data points into predefined categories.</a:t>
                      </a:r>
                    </a:p>
                    <a:p>
                      <a:endParaRPr lang="en-IN" sz="2000" dirty="0">
                        <a:latin typeface="Clear Sans" panose="020B0604020202020204" charset="0"/>
                        <a:cs typeface="Clear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18758"/>
                  </a:ext>
                </a:extLst>
              </a:tr>
              <a:tr h="712196"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Clear Sans" panose="020B0604020202020204" charset="0"/>
                          <a:cs typeface="Clear Sans" panose="020B060402020202020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Test Set= 0.71611</a:t>
                      </a:r>
                    </a:p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Train Set=0.7393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Clear Sans" panose="020B0604020202020204" charset="0"/>
                        <a:cs typeface="Clear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Test set= 0.7161</a:t>
                      </a:r>
                    </a:p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Train set=0.7393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Train Set=1.00</a:t>
                      </a:r>
                    </a:p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Test Set = 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742600"/>
                  </a:ext>
                </a:extLst>
              </a:tr>
              <a:tr h="712196"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Clear Sans" panose="020B0604020202020204" charset="0"/>
                          <a:cs typeface="Clear Sans" panose="020B060402020202020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0=0.73</a:t>
                      </a:r>
                    </a:p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1=0.00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0=1.00</a:t>
                      </a:r>
                    </a:p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1=1.00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0=0.73</a:t>
                      </a:r>
                    </a:p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1=0.00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0=0.72,1.00</a:t>
                      </a:r>
                    </a:p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1=0.29,1.00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730399"/>
                  </a:ext>
                </a:extLst>
              </a:tr>
              <a:tr h="712196"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Clear Sans" panose="020B0604020202020204" charset="0"/>
                          <a:cs typeface="Clear Sans" panose="020B0604020202020204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0=1.00</a:t>
                      </a:r>
                    </a:p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1=0.00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0=1.00</a:t>
                      </a:r>
                    </a:p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1=0.99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0=1.00</a:t>
                      </a:r>
                    </a:p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1=0.00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0=86,1.00</a:t>
                      </a:r>
                    </a:p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1=0.14,1.00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3324"/>
                  </a:ext>
                </a:extLst>
              </a:tr>
              <a:tr h="712196"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Clear Sans" panose="020B0604020202020204" charset="0"/>
                          <a:cs typeface="Clear Sans" panose="020B0604020202020204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0=0.84</a:t>
                      </a:r>
                    </a:p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1=0.00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0=1.00</a:t>
                      </a:r>
                    </a:p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1=0.995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0=0.84</a:t>
                      </a:r>
                    </a:p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1=0.00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0=0.78,1.00</a:t>
                      </a:r>
                    </a:p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1=0.19,1.00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373890"/>
                  </a:ext>
                </a:extLst>
              </a:tr>
              <a:tr h="712196"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Clear Sans" panose="020B0604020202020204" charset="0"/>
                          <a:cs typeface="Clear Sans" panose="020B0604020202020204" charset="0"/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0.861,1.00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152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7781" y="-69286"/>
            <a:ext cx="18689765" cy="2022805"/>
            <a:chOff x="0" y="0"/>
            <a:chExt cx="4922407" cy="5327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2407" cy="532755"/>
            </a:xfrm>
            <a:custGeom>
              <a:avLst/>
              <a:gdLst/>
              <a:ahLst/>
              <a:cxnLst/>
              <a:rect l="l" t="t" r="r" b="b"/>
              <a:pathLst>
                <a:path w="4922407" h="532755">
                  <a:moveTo>
                    <a:pt x="0" y="0"/>
                  </a:moveTo>
                  <a:lnTo>
                    <a:pt x="4922407" y="0"/>
                  </a:lnTo>
                  <a:lnTo>
                    <a:pt x="4922407" y="532755"/>
                  </a:lnTo>
                  <a:lnTo>
                    <a:pt x="0" y="532755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922407" cy="561330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74063" y="1075975"/>
            <a:ext cx="1116668" cy="1116668"/>
            <a:chOff x="0" y="0"/>
            <a:chExt cx="635000" cy="635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" cy="6350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0" y="0"/>
                  </a:moveTo>
                  <a:lnTo>
                    <a:pt x="635000" y="0"/>
                  </a:lnTo>
                  <a:lnTo>
                    <a:pt x="635000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D9EE8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35000" cy="66357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5557" y="939783"/>
            <a:ext cx="1116668" cy="1116668"/>
            <a:chOff x="0" y="0"/>
            <a:chExt cx="635000" cy="635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" cy="6350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0" y="0"/>
                  </a:moveTo>
                  <a:lnTo>
                    <a:pt x="635000" y="0"/>
                  </a:lnTo>
                  <a:lnTo>
                    <a:pt x="635000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35000" cy="66357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33984" y="9692219"/>
            <a:ext cx="18555968" cy="753870"/>
            <a:chOff x="0" y="0"/>
            <a:chExt cx="4887169" cy="198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87169" cy="198550"/>
            </a:xfrm>
            <a:custGeom>
              <a:avLst/>
              <a:gdLst/>
              <a:ahLst/>
              <a:cxnLst/>
              <a:rect l="l" t="t" r="r" b="b"/>
              <a:pathLst>
                <a:path w="4887169" h="198550">
                  <a:moveTo>
                    <a:pt x="0" y="0"/>
                  </a:moveTo>
                  <a:lnTo>
                    <a:pt x="4887169" y="0"/>
                  </a:lnTo>
                  <a:lnTo>
                    <a:pt x="4887169" y="198550"/>
                  </a:lnTo>
                  <a:lnTo>
                    <a:pt x="0" y="198550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4887169" cy="22712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52364" y="3274130"/>
            <a:ext cx="817561" cy="5514753"/>
            <a:chOff x="-385389" y="-48622"/>
            <a:chExt cx="464913" cy="3135999"/>
          </a:xfrm>
        </p:grpSpPr>
        <p:sp>
          <p:nvSpPr>
            <p:cNvPr id="15" name="Freeform 15"/>
            <p:cNvSpPr/>
            <p:nvPr/>
          </p:nvSpPr>
          <p:spPr>
            <a:xfrm>
              <a:off x="-385389" y="-48622"/>
              <a:ext cx="79524" cy="3087377"/>
            </a:xfrm>
            <a:custGeom>
              <a:avLst/>
              <a:gdLst/>
              <a:ahLst/>
              <a:cxnLst/>
              <a:rect l="l" t="t" r="r" b="b"/>
              <a:pathLst>
                <a:path w="79524" h="3087377">
                  <a:moveTo>
                    <a:pt x="0" y="0"/>
                  </a:moveTo>
                  <a:lnTo>
                    <a:pt x="79524" y="0"/>
                  </a:lnTo>
                  <a:lnTo>
                    <a:pt x="79524" y="3087377"/>
                  </a:lnTo>
                  <a:lnTo>
                    <a:pt x="0" y="3087377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79524" cy="3115952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893397" y="314671"/>
            <a:ext cx="11796284" cy="1275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34"/>
              </a:lnSpc>
            </a:pPr>
            <a:r>
              <a:rPr lang="en-US" sz="7453">
                <a:solidFill>
                  <a:srgbClr val="2D3A04"/>
                </a:solidFill>
                <a:latin typeface="Genty Sans"/>
                <a:ea typeface="Genty Sans"/>
                <a:cs typeface="Genty Sans"/>
                <a:sym typeface="Genty Sans"/>
              </a:rPr>
              <a:t>MODEL EVALUATION</a:t>
            </a:r>
          </a:p>
        </p:txBody>
      </p:sp>
      <p:sp>
        <p:nvSpPr>
          <p:cNvPr id="20" name="Freeform 20"/>
          <p:cNvSpPr/>
          <p:nvPr/>
        </p:nvSpPr>
        <p:spPr>
          <a:xfrm flipH="1">
            <a:off x="15602930" y="8400513"/>
            <a:ext cx="1712540" cy="1183210"/>
          </a:xfrm>
          <a:custGeom>
            <a:avLst/>
            <a:gdLst/>
            <a:ahLst/>
            <a:cxnLst/>
            <a:rect l="l" t="t" r="r" b="b"/>
            <a:pathLst>
              <a:path w="1712540" h="1183210">
                <a:moveTo>
                  <a:pt x="1712541" y="0"/>
                </a:moveTo>
                <a:lnTo>
                  <a:pt x="0" y="0"/>
                </a:lnTo>
                <a:lnTo>
                  <a:pt x="0" y="1183210"/>
                </a:lnTo>
                <a:lnTo>
                  <a:pt x="1712541" y="1183210"/>
                </a:lnTo>
                <a:lnTo>
                  <a:pt x="17125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3673145">
            <a:off x="16563364" y="7677762"/>
            <a:ext cx="2393995" cy="1654033"/>
          </a:xfrm>
          <a:custGeom>
            <a:avLst/>
            <a:gdLst/>
            <a:ahLst/>
            <a:cxnLst/>
            <a:rect l="l" t="t" r="r" b="b"/>
            <a:pathLst>
              <a:path w="2393995" h="1654033">
                <a:moveTo>
                  <a:pt x="0" y="0"/>
                </a:moveTo>
                <a:lnTo>
                  <a:pt x="2393995" y="0"/>
                </a:lnTo>
                <a:lnTo>
                  <a:pt x="2393995" y="1654033"/>
                </a:lnTo>
                <a:lnTo>
                  <a:pt x="0" y="16540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BCF38F-568F-5BF6-2A17-9B8B252BE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80" y="2628890"/>
            <a:ext cx="5285242" cy="1636995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124C893-E5F1-B3B4-1043-1F37DD3E1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73589"/>
              </p:ext>
            </p:extLst>
          </p:nvPr>
        </p:nvGraphicFramePr>
        <p:xfrm>
          <a:off x="1174063" y="2222513"/>
          <a:ext cx="13930816" cy="699802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6965408">
                  <a:extLst>
                    <a:ext uri="{9D8B030D-6E8A-4147-A177-3AD203B41FA5}">
                      <a16:colId xmlns:a16="http://schemas.microsoft.com/office/drawing/2014/main" val="1237136600"/>
                    </a:ext>
                  </a:extLst>
                </a:gridCol>
                <a:gridCol w="6965408">
                  <a:extLst>
                    <a:ext uri="{9D8B030D-6E8A-4147-A177-3AD203B41FA5}">
                      <a16:colId xmlns:a16="http://schemas.microsoft.com/office/drawing/2014/main" val="3790309075"/>
                    </a:ext>
                  </a:extLst>
                </a:gridCol>
              </a:tblGrid>
              <a:tr h="249776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42209"/>
                  </a:ext>
                </a:extLst>
              </a:tr>
              <a:tr h="64352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ROC-AUC for Logistic Regression=0.5138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ROC-AUC for Nave Bayes= 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158379"/>
                  </a:ext>
                </a:extLst>
              </a:tr>
              <a:tr h="278136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528501"/>
                  </a:ext>
                </a:extLst>
              </a:tr>
              <a:tr h="1075363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ans" panose="020B0604020202020204" charset="0"/>
                          <a:cs typeface="Clear Sans" panose="020B0604020202020204" charset="0"/>
                        </a:rPr>
                        <a:t>ROC-AUC for SVM= 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lear Sns"/>
                        </a:rPr>
                        <a:t>ROC-AUC for Decision Tree=0.50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66609"/>
                  </a:ext>
                </a:extLst>
              </a:tr>
            </a:tbl>
          </a:graphicData>
        </a:graphic>
      </p:graphicFrame>
      <p:pic>
        <p:nvPicPr>
          <p:cNvPr id="23" name="Picture 22" descr="A graph of a positive rate&#10;&#10;Description automatically generated with medium confidence">
            <a:extLst>
              <a:ext uri="{FF2B5EF4-FFF2-40B4-BE49-F238E27FC236}">
                <a16:creationId xmlns:a16="http://schemas.microsoft.com/office/drawing/2014/main" id="{2DEE076B-38D7-8BCC-D432-84F9690CF1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0248" y="2311461"/>
            <a:ext cx="5946633" cy="2320341"/>
          </a:xfrm>
          <a:prstGeom prst="rect">
            <a:avLst/>
          </a:prstGeom>
        </p:spPr>
      </p:pic>
      <p:pic>
        <p:nvPicPr>
          <p:cNvPr id="25" name="Picture 24" descr="A graph of a function&#10;&#10;Description automatically generated">
            <a:extLst>
              <a:ext uri="{FF2B5EF4-FFF2-40B4-BE49-F238E27FC236}">
                <a16:creationId xmlns:a16="http://schemas.microsoft.com/office/drawing/2014/main" id="{BAACC620-AE6C-789C-4819-72BEB2FAFA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0249" y="5394562"/>
            <a:ext cx="5690152" cy="2669926"/>
          </a:xfrm>
          <a:prstGeom prst="rect">
            <a:avLst/>
          </a:prstGeom>
        </p:spPr>
      </p:pic>
      <p:pic>
        <p:nvPicPr>
          <p:cNvPr id="28" name="Picture 27" descr="A graph of a function">
            <a:extLst>
              <a:ext uri="{FF2B5EF4-FFF2-40B4-BE49-F238E27FC236}">
                <a16:creationId xmlns:a16="http://schemas.microsoft.com/office/drawing/2014/main" id="{4F085B31-BDAC-30E3-669F-DA64A2D12B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5168" y="2315127"/>
            <a:ext cx="5946633" cy="2389816"/>
          </a:xfrm>
          <a:prstGeom prst="rect">
            <a:avLst/>
          </a:prstGeom>
        </p:spPr>
      </p:pic>
      <p:pic>
        <p:nvPicPr>
          <p:cNvPr id="32" name="Picture 31" descr="A graph of a function">
            <a:extLst>
              <a:ext uri="{FF2B5EF4-FFF2-40B4-BE49-F238E27FC236}">
                <a16:creationId xmlns:a16="http://schemas.microsoft.com/office/drawing/2014/main" id="{141E4FB1-0D59-5454-8375-2A41787B0B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64721" y="5489444"/>
            <a:ext cx="6324959" cy="24824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7781" y="-69286"/>
            <a:ext cx="18689765" cy="2022805"/>
            <a:chOff x="0" y="0"/>
            <a:chExt cx="4922407" cy="5327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2407" cy="532755"/>
            </a:xfrm>
            <a:custGeom>
              <a:avLst/>
              <a:gdLst/>
              <a:ahLst/>
              <a:cxnLst/>
              <a:rect l="l" t="t" r="r" b="b"/>
              <a:pathLst>
                <a:path w="4922407" h="532755">
                  <a:moveTo>
                    <a:pt x="0" y="0"/>
                  </a:moveTo>
                  <a:lnTo>
                    <a:pt x="4922407" y="0"/>
                  </a:lnTo>
                  <a:lnTo>
                    <a:pt x="4922407" y="532755"/>
                  </a:lnTo>
                  <a:lnTo>
                    <a:pt x="0" y="532755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922407" cy="561330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54769" y="1221079"/>
            <a:ext cx="1116668" cy="1116668"/>
            <a:chOff x="0" y="0"/>
            <a:chExt cx="635000" cy="635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" cy="6350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0" y="0"/>
                  </a:moveTo>
                  <a:lnTo>
                    <a:pt x="635000" y="0"/>
                  </a:lnTo>
                  <a:lnTo>
                    <a:pt x="635000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D9EE8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35000" cy="66357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32809" y="978188"/>
            <a:ext cx="1116668" cy="1116668"/>
            <a:chOff x="0" y="0"/>
            <a:chExt cx="635000" cy="635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" cy="6350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0" y="0"/>
                  </a:moveTo>
                  <a:lnTo>
                    <a:pt x="635000" y="0"/>
                  </a:lnTo>
                  <a:lnTo>
                    <a:pt x="635000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35000" cy="66357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33984" y="9692219"/>
            <a:ext cx="18555968" cy="753870"/>
            <a:chOff x="0" y="0"/>
            <a:chExt cx="4887169" cy="198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87169" cy="198550"/>
            </a:xfrm>
            <a:custGeom>
              <a:avLst/>
              <a:gdLst/>
              <a:ahLst/>
              <a:cxnLst/>
              <a:rect l="l" t="t" r="r" b="b"/>
              <a:pathLst>
                <a:path w="4887169" h="198550">
                  <a:moveTo>
                    <a:pt x="0" y="0"/>
                  </a:moveTo>
                  <a:lnTo>
                    <a:pt x="4887169" y="0"/>
                  </a:lnTo>
                  <a:lnTo>
                    <a:pt x="4887169" y="198550"/>
                  </a:lnTo>
                  <a:lnTo>
                    <a:pt x="0" y="198550"/>
                  </a:lnTo>
                  <a:close/>
                </a:path>
              </a:pathLst>
            </a:custGeom>
            <a:solidFill>
              <a:srgbClr val="A2C33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4887169" cy="22712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30080" y="3359633"/>
            <a:ext cx="139845" cy="5429250"/>
            <a:chOff x="0" y="0"/>
            <a:chExt cx="79524" cy="308737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9524" cy="3087377"/>
            </a:xfrm>
            <a:custGeom>
              <a:avLst/>
              <a:gdLst/>
              <a:ahLst/>
              <a:cxnLst/>
              <a:rect l="l" t="t" r="r" b="b"/>
              <a:pathLst>
                <a:path w="79524" h="3087377">
                  <a:moveTo>
                    <a:pt x="0" y="0"/>
                  </a:moveTo>
                  <a:lnTo>
                    <a:pt x="79524" y="0"/>
                  </a:lnTo>
                  <a:lnTo>
                    <a:pt x="79524" y="3087377"/>
                  </a:lnTo>
                  <a:lnTo>
                    <a:pt x="0" y="3087377"/>
                  </a:lnTo>
                  <a:close/>
                </a:path>
              </a:pathLst>
            </a:custGeom>
            <a:solidFill>
              <a:srgbClr val="586D1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79524" cy="3115952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893397" y="314671"/>
            <a:ext cx="11796284" cy="1275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34"/>
              </a:lnSpc>
            </a:pPr>
            <a:r>
              <a:rPr lang="en-US" sz="7453" dirty="0">
                <a:solidFill>
                  <a:srgbClr val="2D3A04"/>
                </a:solidFill>
                <a:latin typeface="Genty Sans"/>
                <a:ea typeface="Genty Sans"/>
                <a:cs typeface="Genty Sans"/>
                <a:sym typeface="Genty Sans"/>
              </a:rPr>
              <a:t>CONCLUSION</a:t>
            </a:r>
          </a:p>
        </p:txBody>
      </p:sp>
      <p:sp>
        <p:nvSpPr>
          <p:cNvPr id="20" name="Freeform 20"/>
          <p:cNvSpPr/>
          <p:nvPr/>
        </p:nvSpPr>
        <p:spPr>
          <a:xfrm flipH="1">
            <a:off x="15602930" y="8400513"/>
            <a:ext cx="1712540" cy="1183210"/>
          </a:xfrm>
          <a:custGeom>
            <a:avLst/>
            <a:gdLst/>
            <a:ahLst/>
            <a:cxnLst/>
            <a:rect l="l" t="t" r="r" b="b"/>
            <a:pathLst>
              <a:path w="1712540" h="1183210">
                <a:moveTo>
                  <a:pt x="1712541" y="0"/>
                </a:moveTo>
                <a:lnTo>
                  <a:pt x="0" y="0"/>
                </a:lnTo>
                <a:lnTo>
                  <a:pt x="0" y="1183210"/>
                </a:lnTo>
                <a:lnTo>
                  <a:pt x="1712541" y="1183210"/>
                </a:lnTo>
                <a:lnTo>
                  <a:pt x="17125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3673145">
            <a:off x="16563364" y="7677762"/>
            <a:ext cx="2393995" cy="1654033"/>
          </a:xfrm>
          <a:custGeom>
            <a:avLst/>
            <a:gdLst/>
            <a:ahLst/>
            <a:cxnLst/>
            <a:rect l="l" t="t" r="r" b="b"/>
            <a:pathLst>
              <a:path w="2393995" h="1654033">
                <a:moveTo>
                  <a:pt x="0" y="0"/>
                </a:moveTo>
                <a:lnTo>
                  <a:pt x="2393995" y="0"/>
                </a:lnTo>
                <a:lnTo>
                  <a:pt x="2393995" y="1654033"/>
                </a:lnTo>
                <a:lnTo>
                  <a:pt x="0" y="16540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E14DB49-9497-5BDC-EA93-BFE35BBD4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5891" y="2889696"/>
            <a:ext cx="6919457" cy="1743880"/>
          </a:xfrm>
          <a:prstGeom prst="rect">
            <a:avLst/>
          </a:prstGeom>
        </p:spPr>
      </p:pic>
      <p:sp>
        <p:nvSpPr>
          <p:cNvPr id="27" name="Rectangle 1">
            <a:extLst>
              <a:ext uri="{FF2B5EF4-FFF2-40B4-BE49-F238E27FC236}">
                <a16:creationId xmlns:a16="http://schemas.microsoft.com/office/drawing/2014/main" id="{87D8384E-62B2-0137-3F24-A1AF8ED37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99" y="4791120"/>
            <a:ext cx="10852352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lear Sans" panose="020B0604020202020204" charset="0"/>
                <a:cs typeface="Clear Sans" panose="020B0604020202020204" charset="0"/>
              </a:rPr>
              <a:t>Two Best Models: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lear Sans" panose="020B0604020202020204" charset="0"/>
              <a:cs typeface="Clear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lear Sans" panose="020B0604020202020204" charset="0"/>
                <a:cs typeface="Clear Sans" panose="020B0604020202020204" charset="0"/>
              </a:rPr>
              <a:t>SVM: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lear Sans" panose="020B0604020202020204" charset="0"/>
                <a:cs typeface="Clear Sans" panose="020B0604020202020204" charset="0"/>
              </a:rPr>
              <a:t> Achieved perfect accuracy (1.00), indicating excellent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lear Sans" panose="020B0604020202020204" charset="0"/>
                <a:cs typeface="Clear Sans" panose="020B0604020202020204" charset="0"/>
              </a:rPr>
              <a:t>Decision Tree: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lear Sans" panose="020B0604020202020204" charset="0"/>
                <a:cs typeface="Clear Sans" panose="020B0604020202020204" charset="0"/>
              </a:rPr>
              <a:t> Also achieved perfect accuracy (1.00), demonstrating strong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lear Sans" panose="020B0604020202020204" charset="0"/>
              <a:cs typeface="Clear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lear Sans" panose="020B0604020202020204" charset="0"/>
                <a:cs typeface="Clear Sans" panose="020B0604020202020204" charset="0"/>
              </a:rPr>
              <a:t>Choosing the Best Model: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lear Sans" panose="020B0604020202020204" charset="0"/>
              <a:cs typeface="Clear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lear Sans" panose="020B0604020202020204" charset="0"/>
                <a:cs typeface="Clear Sans" panose="020B0604020202020204" charset="0"/>
              </a:rPr>
              <a:t>SVM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lear Sans" panose="020B0604020202020204" charset="0"/>
                <a:cs typeface="Clear Sans" panose="020B0604020202020204" charset="0"/>
              </a:rPr>
              <a:t> might be less computationally efficient for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lear Sans" panose="020B0604020202020204" charset="0"/>
                <a:cs typeface="Clear Sans" panose="020B0604020202020204" charset="0"/>
              </a:rPr>
              <a:t>Decision Trees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lear Sans" panose="020B0604020202020204" charset="0"/>
                <a:cs typeface="Clear Sans" panose="020B0604020202020204" charset="0"/>
              </a:rPr>
              <a:t> offer better interpretability due to their visual representation.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Clear Sans" panose="020B0604020202020204" charset="0"/>
              <a:cs typeface="Clear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lear Sans" panose="020B0604020202020204" charset="0"/>
                <a:cs typeface="Clear Sans" panose="020B0604020202020204" charset="0"/>
              </a:rPr>
              <a:t> As all of our model shows high accuracy so we checked the overfitting chances by the Train set,</a:t>
            </a:r>
            <a:r>
              <a:rPr lang="en-US" altLang="en-US" sz="2000" dirty="0">
                <a:latin typeface="Clear Sans" panose="020B0604020202020204" charset="0"/>
                <a:cs typeface="Clear Sans" panose="020B0604020202020204" charset="0"/>
              </a:rPr>
              <a:t> validation set and test set where validation set is a unseen dataset , our model  </a:t>
            </a:r>
            <a:r>
              <a:rPr lang="en-US" altLang="en-US" sz="2000" dirty="0" err="1">
                <a:latin typeface="Clear Sans" panose="020B0604020202020204" charset="0"/>
                <a:cs typeface="Clear Sans" panose="020B0604020202020204" charset="0"/>
              </a:rPr>
              <a:t>perfomed</a:t>
            </a:r>
            <a:r>
              <a:rPr lang="en-US" altLang="en-US" sz="2000" dirty="0">
                <a:latin typeface="Clear Sans" panose="020B0604020202020204" charset="0"/>
                <a:cs typeface="Clear Sans" panose="020B0604020202020204" charset="0"/>
              </a:rPr>
              <a:t> with accuracy 1 on validation set also 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lear Sans" panose="020B0604020202020204" charset="0"/>
              <a:cs typeface="Clear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65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599</Words>
  <Application>Microsoft Office PowerPoint</Application>
  <PresentationFormat>Custom</PresentationFormat>
  <Paragraphs>110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Clear Sns</vt:lpstr>
      <vt:lpstr>Genty Sans</vt:lpstr>
      <vt:lpstr>Arial</vt:lpstr>
      <vt:lpstr>Calibri</vt:lpstr>
      <vt:lpstr>Clear Sans Bold</vt:lpstr>
      <vt:lpstr>Clear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Tactics</dc:title>
  <dc:creator>Shambhavi Pandey</dc:creator>
  <cp:lastModifiedBy>Shambhavi Pandey</cp:lastModifiedBy>
  <cp:revision>10</cp:revision>
  <dcterms:created xsi:type="dcterms:W3CDTF">2006-08-16T00:00:00Z</dcterms:created>
  <dcterms:modified xsi:type="dcterms:W3CDTF">2024-11-10T13:47:36Z</dcterms:modified>
  <dc:identifier>DAGQ8OQR7V4</dc:identifier>
</cp:coreProperties>
</file>