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5" r:id="rId1"/>
  </p:sldMasterIdLst>
  <p:notesMasterIdLst>
    <p:notesMasterId r:id="rId21"/>
  </p:notesMasterIdLst>
  <p:sldIdLst>
    <p:sldId id="274" r:id="rId2"/>
    <p:sldId id="275" r:id="rId3"/>
    <p:sldId id="276" r:id="rId4"/>
    <p:sldId id="267" r:id="rId5"/>
    <p:sldId id="277" r:id="rId6"/>
    <p:sldId id="279" r:id="rId7"/>
    <p:sldId id="280" r:id="rId8"/>
    <p:sldId id="281" r:id="rId9"/>
    <p:sldId id="282" r:id="rId10"/>
    <p:sldId id="268" r:id="rId11"/>
    <p:sldId id="257" r:id="rId12"/>
    <p:sldId id="258" r:id="rId13"/>
    <p:sldId id="259" r:id="rId14"/>
    <p:sldId id="260" r:id="rId15"/>
    <p:sldId id="261" r:id="rId16"/>
    <p:sldId id="262" r:id="rId17"/>
    <p:sldId id="263" r:id="rId18"/>
    <p:sldId id="264" r:id="rId19"/>
    <p:sldId id="283" r:id="rId20"/>
  </p:sldIdLst>
  <p:sldSz cx="12960350" cy="75596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userDrawn="1">
          <p15:clr>
            <a:srgbClr val="A4A3A4"/>
          </p15:clr>
        </p15:guide>
        <p15:guide id="2" pos="408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1A00"/>
    <a:srgbClr val="8E2200"/>
    <a:srgbClr val="A42700"/>
    <a:srgbClr val="CB7F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028" autoAdjust="0"/>
  </p:normalViewPr>
  <p:slideViewPr>
    <p:cSldViewPr>
      <p:cViewPr varScale="1">
        <p:scale>
          <a:sx n="61" d="100"/>
          <a:sy n="61" d="100"/>
        </p:scale>
        <p:origin x="1344" y="43"/>
      </p:cViewPr>
      <p:guideLst>
        <p:guide orient="horz" pos="2381"/>
        <p:guide pos="408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C0B4A2-820D-45EA-896B-FEC378760824}" type="datetimeFigureOut">
              <a:rPr lang="en-IN" smtClean="0"/>
              <a:t>25-04-2024</a:t>
            </a:fld>
            <a:endParaRPr lang="en-IN" dirty="0"/>
          </a:p>
        </p:txBody>
      </p:sp>
      <p:sp>
        <p:nvSpPr>
          <p:cNvPr id="4" name="Slide Image Placeholder 3"/>
          <p:cNvSpPr>
            <a:spLocks noGrp="1" noRot="1" noChangeAspect="1"/>
          </p:cNvSpPr>
          <p:nvPr>
            <p:ph type="sldImg" idx="2"/>
          </p:nvPr>
        </p:nvSpPr>
        <p:spPr>
          <a:xfrm>
            <a:off x="488950" y="685800"/>
            <a:ext cx="58801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EF1D07-1F18-46FA-B514-BE860294DAB4}" type="slidenum">
              <a:rPr lang="en-IN" smtClean="0"/>
              <a:t>‹#›</a:t>
            </a:fld>
            <a:endParaRPr lang="en-IN" dirty="0"/>
          </a:p>
        </p:txBody>
      </p:sp>
    </p:spTree>
    <p:extLst>
      <p:ext uri="{BB962C8B-B14F-4D97-AF65-F5344CB8AC3E}">
        <p14:creationId xmlns:p14="http://schemas.microsoft.com/office/powerpoint/2010/main" val="2275882899"/>
      </p:ext>
    </p:extLst>
  </p:cSld>
  <p:clrMap bg1="lt1" tx1="dk1" bg2="lt2" tx2="dk2" accent1="accent1" accent2="accent2" accent3="accent3" accent4="accent4" accent5="accent5" accent6="accent6" hlink="hlink" folHlink="folHlink"/>
  <p:notesStyle>
    <a:lvl1pPr marL="0" algn="l" defTabSz="984900" rtl="0" eaLnBrk="1" latinLnBrk="0" hangingPunct="1">
      <a:defRPr sz="1293" kern="1200">
        <a:solidFill>
          <a:schemeClr val="tx1"/>
        </a:solidFill>
        <a:latin typeface="+mn-lt"/>
        <a:ea typeface="+mn-ea"/>
        <a:cs typeface="+mn-cs"/>
      </a:defRPr>
    </a:lvl1pPr>
    <a:lvl2pPr marL="492450" algn="l" defTabSz="984900" rtl="0" eaLnBrk="1" latinLnBrk="0" hangingPunct="1">
      <a:defRPr sz="1293" kern="1200">
        <a:solidFill>
          <a:schemeClr val="tx1"/>
        </a:solidFill>
        <a:latin typeface="+mn-lt"/>
        <a:ea typeface="+mn-ea"/>
        <a:cs typeface="+mn-cs"/>
      </a:defRPr>
    </a:lvl2pPr>
    <a:lvl3pPr marL="984900" algn="l" defTabSz="984900" rtl="0" eaLnBrk="1" latinLnBrk="0" hangingPunct="1">
      <a:defRPr sz="1293" kern="1200">
        <a:solidFill>
          <a:schemeClr val="tx1"/>
        </a:solidFill>
        <a:latin typeface="+mn-lt"/>
        <a:ea typeface="+mn-ea"/>
        <a:cs typeface="+mn-cs"/>
      </a:defRPr>
    </a:lvl3pPr>
    <a:lvl4pPr marL="1477350" algn="l" defTabSz="984900" rtl="0" eaLnBrk="1" latinLnBrk="0" hangingPunct="1">
      <a:defRPr sz="1293" kern="1200">
        <a:solidFill>
          <a:schemeClr val="tx1"/>
        </a:solidFill>
        <a:latin typeface="+mn-lt"/>
        <a:ea typeface="+mn-ea"/>
        <a:cs typeface="+mn-cs"/>
      </a:defRPr>
    </a:lvl4pPr>
    <a:lvl5pPr marL="1969800" algn="l" defTabSz="984900" rtl="0" eaLnBrk="1" latinLnBrk="0" hangingPunct="1">
      <a:defRPr sz="1293" kern="1200">
        <a:solidFill>
          <a:schemeClr val="tx1"/>
        </a:solidFill>
        <a:latin typeface="+mn-lt"/>
        <a:ea typeface="+mn-ea"/>
        <a:cs typeface="+mn-cs"/>
      </a:defRPr>
    </a:lvl5pPr>
    <a:lvl6pPr marL="2462251" algn="l" defTabSz="984900" rtl="0" eaLnBrk="1" latinLnBrk="0" hangingPunct="1">
      <a:defRPr sz="1293" kern="1200">
        <a:solidFill>
          <a:schemeClr val="tx1"/>
        </a:solidFill>
        <a:latin typeface="+mn-lt"/>
        <a:ea typeface="+mn-ea"/>
        <a:cs typeface="+mn-cs"/>
      </a:defRPr>
    </a:lvl6pPr>
    <a:lvl7pPr marL="2954701" algn="l" defTabSz="984900" rtl="0" eaLnBrk="1" latinLnBrk="0" hangingPunct="1">
      <a:defRPr sz="1293" kern="1200">
        <a:solidFill>
          <a:schemeClr val="tx1"/>
        </a:solidFill>
        <a:latin typeface="+mn-lt"/>
        <a:ea typeface="+mn-ea"/>
        <a:cs typeface="+mn-cs"/>
      </a:defRPr>
    </a:lvl7pPr>
    <a:lvl8pPr marL="3447151" algn="l" defTabSz="984900" rtl="0" eaLnBrk="1" latinLnBrk="0" hangingPunct="1">
      <a:defRPr sz="1293" kern="1200">
        <a:solidFill>
          <a:schemeClr val="tx1"/>
        </a:solidFill>
        <a:latin typeface="+mn-lt"/>
        <a:ea typeface="+mn-ea"/>
        <a:cs typeface="+mn-cs"/>
      </a:defRPr>
    </a:lvl8pPr>
    <a:lvl9pPr marL="3939601" algn="l" defTabSz="984900" rtl="0" eaLnBrk="1" latinLnBrk="0" hangingPunct="1">
      <a:defRPr sz="129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8950" y="685800"/>
            <a:ext cx="58801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CEF1D07-1F18-46FA-B514-BE860294DAB4}" type="slidenum">
              <a:rPr lang="en-IN" smtClean="0"/>
              <a:t>1</a:t>
            </a:fld>
            <a:endParaRPr lang="en-IN" dirty="0"/>
          </a:p>
        </p:txBody>
      </p:sp>
    </p:spTree>
    <p:extLst>
      <p:ext uri="{BB962C8B-B14F-4D97-AF65-F5344CB8AC3E}">
        <p14:creationId xmlns:p14="http://schemas.microsoft.com/office/powerpoint/2010/main" val="1622015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8950" y="685800"/>
            <a:ext cx="5880100" cy="3429000"/>
          </a:xfrm>
        </p:spPr>
      </p:sp>
      <p:sp>
        <p:nvSpPr>
          <p:cNvPr id="3" name="Notes Placeholder 2"/>
          <p:cNvSpPr>
            <a:spLocks noGrp="1"/>
          </p:cNvSpPr>
          <p:nvPr>
            <p:ph type="body" idx="1"/>
          </p:nvPr>
        </p:nvSpPr>
        <p:spPr/>
        <p:txBody>
          <a:bodyPr/>
          <a:lstStyle/>
          <a:p>
            <a:r>
              <a:rPr lang="en-US" dirty="0"/>
              <a:t>Here,</a:t>
            </a:r>
            <a:r>
              <a:rPr lang="en-US" baseline="0" dirty="0"/>
              <a:t> we see that the VIF values for most of the </a:t>
            </a:r>
            <a:r>
              <a:rPr lang="en-US" baseline="0" dirty="0" err="1"/>
              <a:t>regressor</a:t>
            </a:r>
            <a:r>
              <a:rPr lang="en-US" baseline="0" dirty="0"/>
              <a:t> are very high, this is suggesting that there might be correlation among regressors, lets verify. </a:t>
            </a:r>
            <a:endParaRPr lang="en-IN" dirty="0"/>
          </a:p>
        </p:txBody>
      </p:sp>
      <p:sp>
        <p:nvSpPr>
          <p:cNvPr id="4" name="Slide Number Placeholder 3"/>
          <p:cNvSpPr>
            <a:spLocks noGrp="1"/>
          </p:cNvSpPr>
          <p:nvPr>
            <p:ph type="sldNum" sz="quarter" idx="10"/>
          </p:nvPr>
        </p:nvSpPr>
        <p:spPr/>
        <p:txBody>
          <a:bodyPr/>
          <a:lstStyle/>
          <a:p>
            <a:fld id="{ACEF1D07-1F18-46FA-B514-BE860294DAB4}" type="slidenum">
              <a:rPr lang="en-IN" smtClean="0"/>
              <a:t>11</a:t>
            </a:fld>
            <a:endParaRPr lang="en-IN"/>
          </a:p>
        </p:txBody>
      </p:sp>
    </p:spTree>
    <p:extLst>
      <p:ext uri="{BB962C8B-B14F-4D97-AF65-F5344CB8AC3E}">
        <p14:creationId xmlns:p14="http://schemas.microsoft.com/office/powerpoint/2010/main" val="459418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8950" y="685800"/>
            <a:ext cx="58801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CEF1D07-1F18-46FA-B514-BE860294DAB4}" type="slidenum">
              <a:rPr lang="en-IN" smtClean="0"/>
              <a:t>14</a:t>
            </a:fld>
            <a:endParaRPr lang="en-IN" dirty="0"/>
          </a:p>
        </p:txBody>
      </p:sp>
    </p:spTree>
    <p:extLst>
      <p:ext uri="{BB962C8B-B14F-4D97-AF65-F5344CB8AC3E}">
        <p14:creationId xmlns:p14="http://schemas.microsoft.com/office/powerpoint/2010/main" val="3466837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45707" y="268791"/>
            <a:ext cx="12463537" cy="7030497"/>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79932" y="972658"/>
            <a:ext cx="10595086" cy="3225461"/>
          </a:xfrm>
        </p:spPr>
        <p:txBody>
          <a:bodyPr anchor="b">
            <a:normAutofit/>
          </a:bodyPr>
          <a:lstStyle>
            <a:lvl1pPr algn="ctr">
              <a:lnSpc>
                <a:spcPct val="85000"/>
              </a:lnSpc>
              <a:defRPr sz="7654"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817266" y="4265557"/>
            <a:ext cx="9320418" cy="1530195"/>
          </a:xfrm>
        </p:spPr>
        <p:txBody>
          <a:bodyPr>
            <a:normAutofit/>
          </a:bodyPr>
          <a:lstStyle>
            <a:lvl1pPr marL="0" indent="0" algn="ctr">
              <a:buNone/>
              <a:defRPr sz="2339">
                <a:solidFill>
                  <a:srgbClr val="FFFFFF"/>
                </a:solidFill>
              </a:defRPr>
            </a:lvl1pPr>
            <a:lvl2pPr marL="486004" indent="0" algn="ctr">
              <a:buNone/>
              <a:defRPr sz="2339"/>
            </a:lvl2pPr>
            <a:lvl3pPr marL="972007" indent="0" algn="ctr">
              <a:buNone/>
              <a:defRPr sz="2339"/>
            </a:lvl3pPr>
            <a:lvl4pPr marL="1458011" indent="0" algn="ctr">
              <a:buNone/>
              <a:defRPr sz="2126"/>
            </a:lvl4pPr>
            <a:lvl5pPr marL="1944014" indent="0" algn="ctr">
              <a:buNone/>
              <a:defRPr sz="2126"/>
            </a:lvl5pPr>
            <a:lvl6pPr marL="2430018" indent="0" algn="ctr">
              <a:buNone/>
              <a:defRPr sz="2126"/>
            </a:lvl6pPr>
            <a:lvl7pPr marL="2916022" indent="0" algn="ctr">
              <a:buNone/>
              <a:defRPr sz="2126"/>
            </a:lvl7pPr>
            <a:lvl8pPr marL="3402025" indent="0" algn="ctr">
              <a:buNone/>
              <a:defRPr sz="2126"/>
            </a:lvl8pPr>
            <a:lvl9pPr marL="3888029" indent="0" algn="ctr">
              <a:buNone/>
              <a:defRPr sz="212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629326E1-2C2E-4F57-ACEA-D1A64846F3AE}" type="datetimeFigureOut">
              <a:rPr lang="en-IN" smtClean="0"/>
              <a:t>25-04-2024</a:t>
            </a:fld>
            <a:endParaRPr lang="en-IN"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AAEC760C-5FC2-4EA3-ABAF-68CEF65B1A4C}" type="slidenum">
              <a:rPr lang="en-IN" smtClean="0"/>
              <a:t>‹#›</a:t>
            </a:fld>
            <a:endParaRPr lang="en-IN" dirty="0"/>
          </a:p>
        </p:txBody>
      </p:sp>
      <p:cxnSp>
        <p:nvCxnSpPr>
          <p:cNvPr id="8" name="Straight Connector 7"/>
          <p:cNvCxnSpPr/>
          <p:nvPr/>
        </p:nvCxnSpPr>
        <p:spPr>
          <a:xfrm>
            <a:off x="2103358" y="4115823"/>
            <a:ext cx="8748237"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8558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9326E1-2C2E-4F57-ACEA-D1A64846F3AE}" type="datetimeFigureOut">
              <a:rPr lang="en-IN" smtClean="0"/>
              <a:t>25-04-2024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EC760C-5FC2-4EA3-ABAF-68CEF65B1A4C}" type="slidenum">
              <a:rPr lang="en-IN" smtClean="0"/>
              <a:t>‹#›</a:t>
            </a:fld>
            <a:endParaRPr lang="en-IN" dirty="0"/>
          </a:p>
        </p:txBody>
      </p:sp>
    </p:spTree>
    <p:extLst>
      <p:ext uri="{BB962C8B-B14F-4D97-AF65-F5344CB8AC3E}">
        <p14:creationId xmlns:p14="http://schemas.microsoft.com/office/powerpoint/2010/main" val="145250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4751" y="839964"/>
            <a:ext cx="2470567" cy="59637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15034" y="839964"/>
            <a:ext cx="7897713" cy="59637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9326E1-2C2E-4F57-ACEA-D1A64846F3AE}" type="datetimeFigureOut">
              <a:rPr lang="en-IN" smtClean="0"/>
              <a:t>25-04-2024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EC760C-5FC2-4EA3-ABAF-68CEF65B1A4C}" type="slidenum">
              <a:rPr lang="en-IN" smtClean="0"/>
              <a:t>‹#›</a:t>
            </a:fld>
            <a:endParaRPr lang="en-IN" dirty="0"/>
          </a:p>
        </p:txBody>
      </p:sp>
    </p:spTree>
    <p:extLst>
      <p:ext uri="{BB962C8B-B14F-4D97-AF65-F5344CB8AC3E}">
        <p14:creationId xmlns:p14="http://schemas.microsoft.com/office/powerpoint/2010/main" val="3091812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9326E1-2C2E-4F57-ACEA-D1A64846F3AE}" type="datetimeFigureOut">
              <a:rPr lang="en-IN" smtClean="0"/>
              <a:t>25-04-2024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EC760C-5FC2-4EA3-ABAF-68CEF65B1A4C}" type="slidenum">
              <a:rPr lang="en-IN" smtClean="0"/>
              <a:t>‹#›</a:t>
            </a:fld>
            <a:endParaRPr lang="en-IN" dirty="0"/>
          </a:p>
        </p:txBody>
      </p:sp>
    </p:spTree>
    <p:extLst>
      <p:ext uri="{BB962C8B-B14F-4D97-AF65-F5344CB8AC3E}">
        <p14:creationId xmlns:p14="http://schemas.microsoft.com/office/powerpoint/2010/main" val="1219992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76152" y="1293651"/>
            <a:ext cx="10595086" cy="3225461"/>
          </a:xfrm>
        </p:spPr>
        <p:txBody>
          <a:bodyPr anchor="b">
            <a:noAutofit/>
          </a:bodyPr>
          <a:lstStyle>
            <a:lvl1pPr algn="ctr">
              <a:lnSpc>
                <a:spcPct val="85000"/>
              </a:lnSpc>
              <a:defRPr sz="7654"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817689" y="4579589"/>
            <a:ext cx="9321732" cy="1503344"/>
          </a:xfrm>
        </p:spPr>
        <p:txBody>
          <a:bodyPr anchor="t">
            <a:normAutofit/>
          </a:bodyPr>
          <a:lstStyle>
            <a:lvl1pPr marL="0" indent="0" algn="ctr">
              <a:buNone/>
              <a:defRPr sz="2339">
                <a:solidFill>
                  <a:schemeClr val="accent1"/>
                </a:solidFill>
              </a:defRPr>
            </a:lvl1pPr>
            <a:lvl2pPr marL="486004" indent="0">
              <a:buNone/>
              <a:defRPr sz="1913">
                <a:solidFill>
                  <a:schemeClr val="tx1">
                    <a:tint val="75000"/>
                  </a:schemeClr>
                </a:solidFill>
              </a:defRPr>
            </a:lvl2pPr>
            <a:lvl3pPr marL="972007" indent="0">
              <a:buNone/>
              <a:defRPr sz="1701">
                <a:solidFill>
                  <a:schemeClr val="tx1">
                    <a:tint val="75000"/>
                  </a:schemeClr>
                </a:solidFill>
              </a:defRPr>
            </a:lvl3pPr>
            <a:lvl4pPr marL="1458011" indent="0">
              <a:buNone/>
              <a:defRPr sz="1488">
                <a:solidFill>
                  <a:schemeClr val="tx1">
                    <a:tint val="75000"/>
                  </a:schemeClr>
                </a:solidFill>
              </a:defRPr>
            </a:lvl4pPr>
            <a:lvl5pPr marL="1944014" indent="0">
              <a:buNone/>
              <a:defRPr sz="1488">
                <a:solidFill>
                  <a:schemeClr val="tx1">
                    <a:tint val="75000"/>
                  </a:schemeClr>
                </a:solidFill>
              </a:defRPr>
            </a:lvl5pPr>
            <a:lvl6pPr marL="2430018" indent="0">
              <a:buNone/>
              <a:defRPr sz="1488">
                <a:solidFill>
                  <a:schemeClr val="tx1">
                    <a:tint val="75000"/>
                  </a:schemeClr>
                </a:solidFill>
              </a:defRPr>
            </a:lvl6pPr>
            <a:lvl7pPr marL="2916022" indent="0">
              <a:buNone/>
              <a:defRPr sz="1488">
                <a:solidFill>
                  <a:schemeClr val="tx1">
                    <a:tint val="75000"/>
                  </a:schemeClr>
                </a:solidFill>
              </a:defRPr>
            </a:lvl7pPr>
            <a:lvl8pPr marL="3402025" indent="0">
              <a:buNone/>
              <a:defRPr sz="1488">
                <a:solidFill>
                  <a:schemeClr val="tx1">
                    <a:tint val="75000"/>
                  </a:schemeClr>
                </a:solidFill>
              </a:defRPr>
            </a:lvl8pPr>
            <a:lvl9pPr marL="3888029" indent="0">
              <a:buNone/>
              <a:defRPr sz="148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9326E1-2C2E-4F57-ACEA-D1A64846F3AE}" type="datetimeFigureOut">
              <a:rPr lang="en-IN" smtClean="0"/>
              <a:t>25-04-2024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EC760C-5FC2-4EA3-ABAF-68CEF65B1A4C}" type="slidenum">
              <a:rPr lang="en-IN" smtClean="0"/>
              <a:t>‹#›</a:t>
            </a:fld>
            <a:endParaRPr lang="en-IN" dirty="0"/>
          </a:p>
        </p:txBody>
      </p:sp>
      <p:cxnSp>
        <p:nvCxnSpPr>
          <p:cNvPr id="7" name="Straight Connector 6"/>
          <p:cNvCxnSpPr/>
          <p:nvPr/>
        </p:nvCxnSpPr>
        <p:spPr>
          <a:xfrm>
            <a:off x="2106059" y="4431755"/>
            <a:ext cx="874823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176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15034" y="2267904"/>
            <a:ext cx="5054537" cy="4435009"/>
          </a:xfrm>
        </p:spPr>
        <p:txBody>
          <a:bodyPr/>
          <a:lstStyle>
            <a:lvl1pPr>
              <a:defRPr sz="2339"/>
            </a:lvl1pPr>
            <a:lvl2pPr>
              <a:defRPr sz="2126"/>
            </a:lvl2pPr>
            <a:lvl3pPr>
              <a:defRPr sz="1913"/>
            </a:lvl3pPr>
            <a:lvl4pPr>
              <a:defRPr sz="1701"/>
            </a:lvl4pPr>
            <a:lvl5pPr>
              <a:defRPr sz="1701"/>
            </a:lvl5pPr>
            <a:lvl6pPr>
              <a:defRPr sz="1701"/>
            </a:lvl6pPr>
            <a:lvl7pPr>
              <a:defRPr sz="1701"/>
            </a:lvl7pPr>
            <a:lvl8pPr>
              <a:defRPr sz="1701"/>
            </a:lvl8pPr>
            <a:lvl9pPr>
              <a:defRPr sz="17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2603" y="2267905"/>
            <a:ext cx="5054537" cy="4435009"/>
          </a:xfrm>
        </p:spPr>
        <p:txBody>
          <a:bodyPr/>
          <a:lstStyle>
            <a:lvl1pPr>
              <a:defRPr sz="2339"/>
            </a:lvl1pPr>
            <a:lvl2pPr>
              <a:defRPr sz="2126"/>
            </a:lvl2pPr>
            <a:lvl3pPr>
              <a:defRPr sz="1913"/>
            </a:lvl3pPr>
            <a:lvl4pPr>
              <a:defRPr sz="1701"/>
            </a:lvl4pPr>
            <a:lvl5pPr>
              <a:defRPr sz="1701"/>
            </a:lvl5pPr>
            <a:lvl6pPr>
              <a:defRPr sz="1701"/>
            </a:lvl6pPr>
            <a:lvl7pPr>
              <a:defRPr sz="1701"/>
            </a:lvl7pPr>
            <a:lvl8pPr>
              <a:defRPr sz="1701"/>
            </a:lvl8pPr>
            <a:lvl9pPr>
              <a:defRPr sz="17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9326E1-2C2E-4F57-ACEA-D1A64846F3AE}" type="datetimeFigureOut">
              <a:rPr lang="en-IN" smtClean="0"/>
              <a:t>25-04-2024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EC760C-5FC2-4EA3-ABAF-68CEF65B1A4C}" type="slidenum">
              <a:rPr lang="en-IN" smtClean="0"/>
              <a:t>‹#›</a:t>
            </a:fld>
            <a:endParaRPr lang="en-IN" dirty="0"/>
          </a:p>
        </p:txBody>
      </p:sp>
    </p:spTree>
    <p:extLst>
      <p:ext uri="{BB962C8B-B14F-4D97-AF65-F5344CB8AC3E}">
        <p14:creationId xmlns:p14="http://schemas.microsoft.com/office/powerpoint/2010/main" val="1249011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15034" y="2206297"/>
            <a:ext cx="5054537" cy="856763"/>
          </a:xfrm>
        </p:spPr>
        <p:txBody>
          <a:bodyPr anchor="ctr"/>
          <a:lstStyle>
            <a:lvl1pPr marL="0" indent="0">
              <a:spcBef>
                <a:spcPts val="0"/>
              </a:spcBef>
              <a:buNone/>
              <a:defRPr sz="2551" b="1"/>
            </a:lvl1pPr>
            <a:lvl2pPr marL="486004" indent="0">
              <a:buNone/>
              <a:defRPr sz="2126" b="1"/>
            </a:lvl2pPr>
            <a:lvl3pPr marL="972007" indent="0">
              <a:buNone/>
              <a:defRPr sz="1913" b="1"/>
            </a:lvl3pPr>
            <a:lvl4pPr marL="1458011" indent="0">
              <a:buNone/>
              <a:defRPr sz="1701" b="1"/>
            </a:lvl4pPr>
            <a:lvl5pPr marL="1944014" indent="0">
              <a:buNone/>
              <a:defRPr sz="1701" b="1"/>
            </a:lvl5pPr>
            <a:lvl6pPr marL="2430018" indent="0">
              <a:buNone/>
              <a:defRPr sz="1701" b="1"/>
            </a:lvl6pPr>
            <a:lvl7pPr marL="2916022" indent="0">
              <a:buNone/>
              <a:defRPr sz="1701" b="1"/>
            </a:lvl7pPr>
            <a:lvl8pPr marL="3402025" indent="0">
              <a:buNone/>
              <a:defRPr sz="1701" b="1"/>
            </a:lvl8pPr>
            <a:lvl9pPr marL="3888029" indent="0">
              <a:buNone/>
              <a:defRPr sz="1701" b="1"/>
            </a:lvl9pPr>
          </a:lstStyle>
          <a:p>
            <a:pPr lvl="0"/>
            <a:r>
              <a:rPr lang="en-US"/>
              <a:t>Click to edit Master text styles</a:t>
            </a:r>
          </a:p>
        </p:txBody>
      </p:sp>
      <p:sp>
        <p:nvSpPr>
          <p:cNvPr id="4" name="Content Placeholder 3"/>
          <p:cNvSpPr>
            <a:spLocks noGrp="1"/>
          </p:cNvSpPr>
          <p:nvPr>
            <p:ph sz="half" idx="2"/>
          </p:nvPr>
        </p:nvSpPr>
        <p:spPr>
          <a:xfrm>
            <a:off x="1215034" y="2999931"/>
            <a:ext cx="5054537" cy="3729440"/>
          </a:xfrm>
        </p:spPr>
        <p:txBody>
          <a:bodyPr/>
          <a:lstStyle>
            <a:lvl1pPr>
              <a:defRPr sz="2339"/>
            </a:lvl1pPr>
            <a:lvl2pPr>
              <a:defRPr sz="2126"/>
            </a:lvl2pPr>
            <a:lvl3pPr>
              <a:defRPr sz="1913"/>
            </a:lvl3pPr>
            <a:lvl4pPr>
              <a:defRPr sz="1701"/>
            </a:lvl4pPr>
            <a:lvl5pPr>
              <a:defRPr sz="1701"/>
            </a:lvl5pPr>
            <a:lvl6pPr>
              <a:defRPr sz="1701"/>
            </a:lvl6pPr>
            <a:lvl7pPr>
              <a:defRPr sz="1701"/>
            </a:lvl7pPr>
            <a:lvl8pPr>
              <a:defRPr sz="1701"/>
            </a:lvl8pPr>
            <a:lvl9pPr>
              <a:defRPr sz="17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4262" y="2203565"/>
            <a:ext cx="5054537" cy="856763"/>
          </a:xfrm>
        </p:spPr>
        <p:txBody>
          <a:bodyPr anchor="ctr"/>
          <a:lstStyle>
            <a:lvl1pPr marL="0" indent="0">
              <a:spcBef>
                <a:spcPts val="0"/>
              </a:spcBef>
              <a:buNone/>
              <a:defRPr sz="2551" b="1"/>
            </a:lvl1pPr>
            <a:lvl2pPr marL="486004" indent="0">
              <a:buNone/>
              <a:defRPr sz="2126" b="1"/>
            </a:lvl2pPr>
            <a:lvl3pPr marL="972007" indent="0">
              <a:buNone/>
              <a:defRPr sz="1913" b="1"/>
            </a:lvl3pPr>
            <a:lvl4pPr marL="1458011" indent="0">
              <a:buNone/>
              <a:defRPr sz="1701" b="1"/>
            </a:lvl4pPr>
            <a:lvl5pPr marL="1944014" indent="0">
              <a:buNone/>
              <a:defRPr sz="1701" b="1"/>
            </a:lvl5pPr>
            <a:lvl6pPr marL="2430018" indent="0">
              <a:buNone/>
              <a:defRPr sz="1701" b="1"/>
            </a:lvl6pPr>
            <a:lvl7pPr marL="2916022" indent="0">
              <a:buNone/>
              <a:defRPr sz="1701" b="1"/>
            </a:lvl7pPr>
            <a:lvl8pPr marL="3402025" indent="0">
              <a:buNone/>
              <a:defRPr sz="1701" b="1"/>
            </a:lvl8pPr>
            <a:lvl9pPr marL="3888029" indent="0">
              <a:buNone/>
              <a:defRPr sz="1701" b="1"/>
            </a:lvl9pPr>
          </a:lstStyle>
          <a:p>
            <a:pPr lvl="0"/>
            <a:r>
              <a:rPr lang="en-US"/>
              <a:t>Click to edit Master text styles</a:t>
            </a:r>
          </a:p>
        </p:txBody>
      </p:sp>
      <p:sp>
        <p:nvSpPr>
          <p:cNvPr id="6" name="Content Placeholder 5"/>
          <p:cNvSpPr>
            <a:spLocks noGrp="1"/>
          </p:cNvSpPr>
          <p:nvPr>
            <p:ph sz="quarter" idx="4"/>
          </p:nvPr>
        </p:nvSpPr>
        <p:spPr>
          <a:xfrm>
            <a:off x="6664262" y="2997549"/>
            <a:ext cx="5054537" cy="3729440"/>
          </a:xfrm>
        </p:spPr>
        <p:txBody>
          <a:bodyPr/>
          <a:lstStyle>
            <a:lvl1pPr>
              <a:defRPr sz="2339"/>
            </a:lvl1pPr>
            <a:lvl2pPr>
              <a:defRPr sz="2126"/>
            </a:lvl2pPr>
            <a:lvl3pPr>
              <a:defRPr sz="1913"/>
            </a:lvl3pPr>
            <a:lvl4pPr>
              <a:defRPr sz="1701"/>
            </a:lvl4pPr>
            <a:lvl5pPr>
              <a:defRPr sz="1701"/>
            </a:lvl5pPr>
            <a:lvl6pPr>
              <a:defRPr sz="1701"/>
            </a:lvl6pPr>
            <a:lvl7pPr>
              <a:defRPr sz="1701"/>
            </a:lvl7pPr>
            <a:lvl8pPr>
              <a:defRPr sz="1701"/>
            </a:lvl8pPr>
            <a:lvl9pPr>
              <a:defRPr sz="17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9326E1-2C2E-4F57-ACEA-D1A64846F3AE}" type="datetimeFigureOut">
              <a:rPr lang="en-IN" smtClean="0"/>
              <a:t>25-04-2024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AEC760C-5FC2-4EA3-ABAF-68CEF65B1A4C}" type="slidenum">
              <a:rPr lang="en-IN" smtClean="0"/>
              <a:t>‹#›</a:t>
            </a:fld>
            <a:endParaRPr lang="en-IN" dirty="0"/>
          </a:p>
        </p:txBody>
      </p:sp>
    </p:spTree>
    <p:extLst>
      <p:ext uri="{BB962C8B-B14F-4D97-AF65-F5344CB8AC3E}">
        <p14:creationId xmlns:p14="http://schemas.microsoft.com/office/powerpoint/2010/main" val="2656813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9326E1-2C2E-4F57-ACEA-D1A64846F3AE}" type="datetimeFigureOut">
              <a:rPr lang="en-IN" smtClean="0"/>
              <a:t>25-04-2024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AEC760C-5FC2-4EA3-ABAF-68CEF65B1A4C}" type="slidenum">
              <a:rPr lang="en-IN" smtClean="0"/>
              <a:t>‹#›</a:t>
            </a:fld>
            <a:endParaRPr lang="en-IN" dirty="0"/>
          </a:p>
        </p:txBody>
      </p:sp>
    </p:spTree>
    <p:extLst>
      <p:ext uri="{BB962C8B-B14F-4D97-AF65-F5344CB8AC3E}">
        <p14:creationId xmlns:p14="http://schemas.microsoft.com/office/powerpoint/2010/main" val="1233027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9326E1-2C2E-4F57-ACEA-D1A64846F3AE}" type="datetimeFigureOut">
              <a:rPr lang="en-IN" smtClean="0"/>
              <a:t>25-04-2024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AEC760C-5FC2-4EA3-ABAF-68CEF65B1A4C}" type="slidenum">
              <a:rPr lang="en-IN" smtClean="0"/>
              <a:t>‹#›</a:t>
            </a:fld>
            <a:endParaRPr lang="en-IN" dirty="0"/>
          </a:p>
        </p:txBody>
      </p:sp>
    </p:spTree>
    <p:extLst>
      <p:ext uri="{BB962C8B-B14F-4D97-AF65-F5344CB8AC3E}">
        <p14:creationId xmlns:p14="http://schemas.microsoft.com/office/powerpoint/2010/main" val="1993823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5033" y="1209548"/>
            <a:ext cx="4179713" cy="1915118"/>
          </a:xfrm>
        </p:spPr>
        <p:txBody>
          <a:bodyPr anchor="b">
            <a:noAutofit/>
          </a:bodyPr>
          <a:lstStyle>
            <a:lvl1pPr>
              <a:lnSpc>
                <a:spcPct val="90000"/>
              </a:lnSpc>
              <a:defRPr sz="4252" b="0"/>
            </a:lvl1pPr>
          </a:lstStyle>
          <a:p>
            <a:r>
              <a:rPr lang="en-US"/>
              <a:t>Click to edit Master title style</a:t>
            </a:r>
            <a:endParaRPr lang="en-US" dirty="0"/>
          </a:p>
        </p:txBody>
      </p:sp>
      <p:sp>
        <p:nvSpPr>
          <p:cNvPr id="3" name="Content Placeholder 2"/>
          <p:cNvSpPr>
            <a:spLocks noGrp="1"/>
          </p:cNvSpPr>
          <p:nvPr>
            <p:ph idx="1"/>
          </p:nvPr>
        </p:nvSpPr>
        <p:spPr>
          <a:xfrm>
            <a:off x="6220967" y="1209550"/>
            <a:ext cx="5540550" cy="5140579"/>
          </a:xfrm>
        </p:spPr>
        <p:txBody>
          <a:bodyPr/>
          <a:lstStyle>
            <a:lvl1pPr>
              <a:defRPr sz="3402"/>
            </a:lvl1pPr>
            <a:lvl2pPr>
              <a:defRPr sz="2976"/>
            </a:lvl2pPr>
            <a:lvl3pPr>
              <a:defRPr sz="2551"/>
            </a:lvl3pPr>
            <a:lvl4pPr>
              <a:defRPr sz="2126"/>
            </a:lvl4pPr>
            <a:lvl5pPr>
              <a:defRPr sz="2126"/>
            </a:lvl5pPr>
            <a:lvl6pPr>
              <a:defRPr sz="2126"/>
            </a:lvl6pPr>
            <a:lvl7pPr>
              <a:defRPr sz="2126"/>
            </a:lvl7pPr>
            <a:lvl8pPr>
              <a:defRPr sz="2126"/>
            </a:lvl8pPr>
            <a:lvl9pPr>
              <a:defRPr sz="212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15033" y="3124668"/>
            <a:ext cx="4179713" cy="3326257"/>
          </a:xfrm>
        </p:spPr>
        <p:txBody>
          <a:bodyPr>
            <a:normAutofit/>
          </a:bodyPr>
          <a:lstStyle>
            <a:lvl1pPr marL="0" indent="0">
              <a:lnSpc>
                <a:spcPct val="100000"/>
              </a:lnSpc>
              <a:spcBef>
                <a:spcPts val="1063"/>
              </a:spcBef>
              <a:buNone/>
              <a:defRPr sz="1807"/>
            </a:lvl1pPr>
            <a:lvl2pPr marL="486004" indent="0">
              <a:buNone/>
              <a:defRPr sz="1276"/>
            </a:lvl2pPr>
            <a:lvl3pPr marL="972007" indent="0">
              <a:buNone/>
              <a:defRPr sz="1063"/>
            </a:lvl3pPr>
            <a:lvl4pPr marL="1458011" indent="0">
              <a:buNone/>
              <a:defRPr sz="957"/>
            </a:lvl4pPr>
            <a:lvl5pPr marL="1944014" indent="0">
              <a:buNone/>
              <a:defRPr sz="957"/>
            </a:lvl5pPr>
            <a:lvl6pPr marL="2430018" indent="0">
              <a:buNone/>
              <a:defRPr sz="957"/>
            </a:lvl6pPr>
            <a:lvl7pPr marL="2916022" indent="0">
              <a:buNone/>
              <a:defRPr sz="957"/>
            </a:lvl7pPr>
            <a:lvl8pPr marL="3402025" indent="0">
              <a:buNone/>
              <a:defRPr sz="957"/>
            </a:lvl8pPr>
            <a:lvl9pPr marL="3888029" indent="0">
              <a:buNone/>
              <a:defRPr sz="957"/>
            </a:lvl9pPr>
          </a:lstStyle>
          <a:p>
            <a:pPr lvl="0"/>
            <a:r>
              <a:rPr lang="en-US"/>
              <a:t>Click to edit Master text styles</a:t>
            </a:r>
          </a:p>
        </p:txBody>
      </p:sp>
      <p:sp>
        <p:nvSpPr>
          <p:cNvPr id="5" name="Date Placeholder 4"/>
          <p:cNvSpPr>
            <a:spLocks noGrp="1"/>
          </p:cNvSpPr>
          <p:nvPr>
            <p:ph type="dt" sz="half" idx="10"/>
          </p:nvPr>
        </p:nvSpPr>
        <p:spPr/>
        <p:txBody>
          <a:bodyPr/>
          <a:lstStyle/>
          <a:p>
            <a:fld id="{629326E1-2C2E-4F57-ACEA-D1A64846F3AE}" type="datetimeFigureOut">
              <a:rPr lang="en-IN" smtClean="0"/>
              <a:t>25-04-2024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EC760C-5FC2-4EA3-ABAF-68CEF65B1A4C}" type="slidenum">
              <a:rPr lang="en-IN" smtClean="0"/>
              <a:t>‹#›</a:t>
            </a:fld>
            <a:endParaRPr lang="en-IN" dirty="0"/>
          </a:p>
        </p:txBody>
      </p:sp>
    </p:spTree>
    <p:extLst>
      <p:ext uri="{BB962C8B-B14F-4D97-AF65-F5344CB8AC3E}">
        <p14:creationId xmlns:p14="http://schemas.microsoft.com/office/powerpoint/2010/main" val="2748572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5033" y="1209548"/>
            <a:ext cx="4179713" cy="1915118"/>
          </a:xfrm>
        </p:spPr>
        <p:txBody>
          <a:bodyPr anchor="b">
            <a:noAutofit/>
          </a:bodyPr>
          <a:lstStyle>
            <a:lvl1pPr>
              <a:lnSpc>
                <a:spcPct val="90000"/>
              </a:lnSpc>
              <a:defRPr sz="4252"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754396" y="1179308"/>
            <a:ext cx="6483415" cy="5291773"/>
          </a:xfrm>
        </p:spPr>
        <p:txBody>
          <a:bodyPr lIns="274320" tIns="182880" anchor="t">
            <a:normAutofit/>
          </a:bodyPr>
          <a:lstStyle>
            <a:lvl1pPr marL="0" indent="0">
              <a:buNone/>
              <a:defRPr sz="2976"/>
            </a:lvl1pPr>
            <a:lvl2pPr marL="486004" indent="0">
              <a:buNone/>
              <a:defRPr sz="2976"/>
            </a:lvl2pPr>
            <a:lvl3pPr marL="972007" indent="0">
              <a:buNone/>
              <a:defRPr sz="2551"/>
            </a:lvl3pPr>
            <a:lvl4pPr marL="1458011" indent="0">
              <a:buNone/>
              <a:defRPr sz="2126"/>
            </a:lvl4pPr>
            <a:lvl5pPr marL="1944014" indent="0">
              <a:buNone/>
              <a:defRPr sz="2126"/>
            </a:lvl5pPr>
            <a:lvl6pPr marL="2430018" indent="0">
              <a:buNone/>
              <a:defRPr sz="2126"/>
            </a:lvl6pPr>
            <a:lvl7pPr marL="2916022" indent="0">
              <a:buNone/>
              <a:defRPr sz="2126"/>
            </a:lvl7pPr>
            <a:lvl8pPr marL="3402025" indent="0">
              <a:buNone/>
              <a:defRPr sz="2126"/>
            </a:lvl8pPr>
            <a:lvl9pPr marL="3888029" indent="0">
              <a:buNone/>
              <a:defRPr sz="2126"/>
            </a:lvl9pPr>
          </a:lstStyle>
          <a:p>
            <a:r>
              <a:rPr lang="en-US"/>
              <a:t>Click icon to add picture</a:t>
            </a:r>
            <a:endParaRPr lang="en-US" dirty="0"/>
          </a:p>
        </p:txBody>
      </p:sp>
      <p:sp>
        <p:nvSpPr>
          <p:cNvPr id="4" name="Text Placeholder 3"/>
          <p:cNvSpPr>
            <a:spLocks noGrp="1"/>
          </p:cNvSpPr>
          <p:nvPr>
            <p:ph type="body" sz="half" idx="2"/>
          </p:nvPr>
        </p:nvSpPr>
        <p:spPr>
          <a:xfrm>
            <a:off x="1215033" y="3124665"/>
            <a:ext cx="4179713" cy="3175064"/>
          </a:xfrm>
        </p:spPr>
        <p:txBody>
          <a:bodyPr>
            <a:normAutofit/>
          </a:bodyPr>
          <a:lstStyle>
            <a:lvl1pPr marL="0" indent="0">
              <a:lnSpc>
                <a:spcPct val="100000"/>
              </a:lnSpc>
              <a:spcBef>
                <a:spcPts val="1063"/>
              </a:spcBef>
              <a:buNone/>
              <a:defRPr sz="1807"/>
            </a:lvl1pPr>
            <a:lvl2pPr marL="486004" indent="0">
              <a:buNone/>
              <a:defRPr sz="1276"/>
            </a:lvl2pPr>
            <a:lvl3pPr marL="972007" indent="0">
              <a:buNone/>
              <a:defRPr sz="1063"/>
            </a:lvl3pPr>
            <a:lvl4pPr marL="1458011" indent="0">
              <a:buNone/>
              <a:defRPr sz="957"/>
            </a:lvl4pPr>
            <a:lvl5pPr marL="1944014" indent="0">
              <a:buNone/>
              <a:defRPr sz="957"/>
            </a:lvl5pPr>
            <a:lvl6pPr marL="2430018" indent="0">
              <a:buNone/>
              <a:defRPr sz="957"/>
            </a:lvl6pPr>
            <a:lvl7pPr marL="2916022" indent="0">
              <a:buNone/>
              <a:defRPr sz="957"/>
            </a:lvl7pPr>
            <a:lvl8pPr marL="3402025" indent="0">
              <a:buNone/>
              <a:defRPr sz="957"/>
            </a:lvl8pPr>
            <a:lvl9pPr marL="3888029" indent="0">
              <a:buNone/>
              <a:defRPr sz="957"/>
            </a:lvl9pPr>
          </a:lstStyle>
          <a:p>
            <a:pPr lvl="0"/>
            <a:r>
              <a:rPr lang="en-US"/>
              <a:t>Click to edit Master text styles</a:t>
            </a:r>
          </a:p>
        </p:txBody>
      </p:sp>
      <p:sp>
        <p:nvSpPr>
          <p:cNvPr id="5" name="Date Placeholder 4"/>
          <p:cNvSpPr>
            <a:spLocks noGrp="1"/>
          </p:cNvSpPr>
          <p:nvPr>
            <p:ph type="dt" sz="half" idx="10"/>
          </p:nvPr>
        </p:nvSpPr>
        <p:spPr/>
        <p:txBody>
          <a:bodyPr/>
          <a:lstStyle/>
          <a:p>
            <a:fld id="{629326E1-2C2E-4F57-ACEA-D1A64846F3AE}" type="datetimeFigureOut">
              <a:rPr lang="en-IN" smtClean="0"/>
              <a:t>25-04-2024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EC760C-5FC2-4EA3-ABAF-68CEF65B1A4C}" type="slidenum">
              <a:rPr lang="en-IN" smtClean="0"/>
              <a:t>‹#›</a:t>
            </a:fld>
            <a:endParaRPr lang="en-IN" dirty="0"/>
          </a:p>
        </p:txBody>
      </p:sp>
    </p:spTree>
    <p:extLst>
      <p:ext uri="{BB962C8B-B14F-4D97-AF65-F5344CB8AC3E}">
        <p14:creationId xmlns:p14="http://schemas.microsoft.com/office/powerpoint/2010/main" val="3087502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45707" y="268791"/>
            <a:ext cx="12463537" cy="703049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15033" y="671971"/>
            <a:ext cx="10497884" cy="14951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15033" y="2267904"/>
            <a:ext cx="10495068" cy="44518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15029" y="6860620"/>
            <a:ext cx="2475854" cy="402483"/>
          </a:xfrm>
          <a:prstGeom prst="rect">
            <a:avLst/>
          </a:prstGeom>
        </p:spPr>
        <p:txBody>
          <a:bodyPr vert="horz" lIns="91440" tIns="45720" rIns="91440" bIns="45720" rtlCol="0" anchor="ctr"/>
          <a:lstStyle>
            <a:lvl1pPr algn="l">
              <a:defRPr sz="1276">
                <a:solidFill>
                  <a:schemeClr val="accent1"/>
                </a:solidFill>
              </a:defRPr>
            </a:lvl1pPr>
          </a:lstStyle>
          <a:p>
            <a:fld id="{629326E1-2C2E-4F57-ACEA-D1A64846F3AE}" type="datetimeFigureOut">
              <a:rPr lang="en-IN" smtClean="0"/>
              <a:t>25-04-2024</a:t>
            </a:fld>
            <a:endParaRPr lang="en-IN" dirty="0"/>
          </a:p>
        </p:txBody>
      </p:sp>
      <p:sp>
        <p:nvSpPr>
          <p:cNvPr id="5" name="Footer Placeholder 4"/>
          <p:cNvSpPr>
            <a:spLocks noGrp="1"/>
          </p:cNvSpPr>
          <p:nvPr>
            <p:ph type="ftr" sz="quarter" idx="3"/>
          </p:nvPr>
        </p:nvSpPr>
        <p:spPr>
          <a:xfrm>
            <a:off x="4198028" y="6860620"/>
            <a:ext cx="5015092" cy="402483"/>
          </a:xfrm>
          <a:prstGeom prst="rect">
            <a:avLst/>
          </a:prstGeom>
        </p:spPr>
        <p:txBody>
          <a:bodyPr vert="horz" lIns="91440" tIns="45720" rIns="91440" bIns="45720" rtlCol="0" anchor="ctr"/>
          <a:lstStyle>
            <a:lvl1pPr algn="ctr">
              <a:defRPr sz="1276">
                <a:solidFill>
                  <a:schemeClr val="accent1"/>
                </a:solidFill>
              </a:defRPr>
            </a:lvl1pPr>
          </a:lstStyle>
          <a:p>
            <a:endParaRPr lang="en-IN" dirty="0"/>
          </a:p>
        </p:txBody>
      </p:sp>
      <p:sp>
        <p:nvSpPr>
          <p:cNvPr id="6" name="Slide Number Placeholder 5"/>
          <p:cNvSpPr>
            <a:spLocks noGrp="1"/>
          </p:cNvSpPr>
          <p:nvPr>
            <p:ph type="sldNum" sz="quarter" idx="4"/>
          </p:nvPr>
        </p:nvSpPr>
        <p:spPr>
          <a:xfrm>
            <a:off x="9917486" y="6860620"/>
            <a:ext cx="1813744" cy="402483"/>
          </a:xfrm>
          <a:prstGeom prst="rect">
            <a:avLst/>
          </a:prstGeom>
        </p:spPr>
        <p:txBody>
          <a:bodyPr vert="horz" lIns="91440" tIns="45720" rIns="91440" bIns="45720" rtlCol="0" anchor="ctr"/>
          <a:lstStyle>
            <a:lvl1pPr algn="r">
              <a:defRPr sz="1276">
                <a:solidFill>
                  <a:schemeClr val="accent1"/>
                </a:solidFill>
              </a:defRPr>
            </a:lvl1pPr>
          </a:lstStyle>
          <a:p>
            <a:fld id="{AAEC760C-5FC2-4EA3-ABAF-68CEF65B1A4C}" type="slidenum">
              <a:rPr lang="en-IN" smtClean="0"/>
              <a:t>‹#›</a:t>
            </a:fld>
            <a:endParaRPr lang="en-IN" dirty="0"/>
          </a:p>
        </p:txBody>
      </p:sp>
    </p:spTree>
    <p:extLst>
      <p:ext uri="{BB962C8B-B14F-4D97-AF65-F5344CB8AC3E}">
        <p14:creationId xmlns:p14="http://schemas.microsoft.com/office/powerpoint/2010/main" val="1625312766"/>
      </p:ext>
    </p:extLst>
  </p:cSld>
  <p:clrMap bg1="lt1" tx1="dk1" bg2="lt2" tx2="dk2" accent1="accent1" accent2="accent2" accent3="accent3" accent4="accent4" accent5="accent5" accent6="accent6" hlink="hlink" folHlink="folHlink"/>
  <p:sldLayoutIdLst>
    <p:sldLayoutId id="2147484146" r:id="rId1"/>
    <p:sldLayoutId id="2147484147" r:id="rId2"/>
    <p:sldLayoutId id="2147484148" r:id="rId3"/>
    <p:sldLayoutId id="2147484149" r:id="rId4"/>
    <p:sldLayoutId id="2147484150" r:id="rId5"/>
    <p:sldLayoutId id="2147484151" r:id="rId6"/>
    <p:sldLayoutId id="2147484152" r:id="rId7"/>
    <p:sldLayoutId id="2147484153" r:id="rId8"/>
    <p:sldLayoutId id="2147484154" r:id="rId9"/>
    <p:sldLayoutId id="2147484155" r:id="rId10"/>
    <p:sldLayoutId id="2147484156" r:id="rId11"/>
  </p:sldLayoutIdLst>
  <p:txStyles>
    <p:titleStyle>
      <a:lvl1pPr algn="l" defTabSz="972007" rtl="0" eaLnBrk="1" latinLnBrk="0" hangingPunct="1">
        <a:lnSpc>
          <a:spcPct val="90000"/>
        </a:lnSpc>
        <a:spcBef>
          <a:spcPct val="0"/>
        </a:spcBef>
        <a:buNone/>
        <a:defRPr sz="4677" kern="1200">
          <a:solidFill>
            <a:schemeClr val="accent1"/>
          </a:solidFill>
          <a:latin typeface="+mj-lt"/>
          <a:ea typeface="+mj-ea"/>
          <a:cs typeface="+mj-cs"/>
        </a:defRPr>
      </a:lvl1pPr>
    </p:titleStyle>
    <p:bodyStyle>
      <a:lvl1pPr marL="243002" indent="-194401" algn="l" defTabSz="972007" rtl="0" eaLnBrk="1" latinLnBrk="0" hangingPunct="1">
        <a:lnSpc>
          <a:spcPct val="90000"/>
        </a:lnSpc>
        <a:spcBef>
          <a:spcPts val="1488"/>
        </a:spcBef>
        <a:buClr>
          <a:schemeClr val="accent1"/>
        </a:buClr>
        <a:buSzPct val="80000"/>
        <a:buFont typeface="Corbel" pitchFamily="34" charset="0"/>
        <a:buChar char="•"/>
        <a:defRPr sz="2339" kern="1200">
          <a:solidFill>
            <a:schemeClr val="accent1"/>
          </a:solidFill>
          <a:latin typeface="+mn-lt"/>
          <a:ea typeface="+mn-ea"/>
          <a:cs typeface="+mn-cs"/>
        </a:defRPr>
      </a:lvl1pPr>
      <a:lvl2pPr marL="486004" indent="-194401" algn="l" defTabSz="972007" rtl="0" eaLnBrk="1" latinLnBrk="0" hangingPunct="1">
        <a:lnSpc>
          <a:spcPct val="90000"/>
        </a:lnSpc>
        <a:spcBef>
          <a:spcPts val="213"/>
        </a:spcBef>
        <a:spcAft>
          <a:spcPts val="425"/>
        </a:spcAft>
        <a:buClr>
          <a:schemeClr val="accent1"/>
        </a:buClr>
        <a:buSzPct val="80000"/>
        <a:buFont typeface="Corbel" pitchFamily="34" charset="0"/>
        <a:buChar char="•"/>
        <a:defRPr sz="2126" kern="1200">
          <a:solidFill>
            <a:schemeClr val="accent1"/>
          </a:solidFill>
          <a:latin typeface="+mn-lt"/>
          <a:ea typeface="+mn-ea"/>
          <a:cs typeface="+mn-cs"/>
        </a:defRPr>
      </a:lvl2pPr>
      <a:lvl3pPr marL="777606" indent="-194401" algn="l" defTabSz="972007" rtl="0" eaLnBrk="1" latinLnBrk="0" hangingPunct="1">
        <a:lnSpc>
          <a:spcPct val="90000"/>
        </a:lnSpc>
        <a:spcBef>
          <a:spcPts val="213"/>
        </a:spcBef>
        <a:spcAft>
          <a:spcPts val="425"/>
        </a:spcAft>
        <a:buClr>
          <a:schemeClr val="accent1"/>
        </a:buClr>
        <a:buSzPct val="80000"/>
        <a:buFont typeface="Corbel" pitchFamily="34" charset="0"/>
        <a:buChar char="•"/>
        <a:defRPr sz="1913" kern="1200">
          <a:solidFill>
            <a:schemeClr val="accent1"/>
          </a:solidFill>
          <a:latin typeface="+mn-lt"/>
          <a:ea typeface="+mn-ea"/>
          <a:cs typeface="+mn-cs"/>
        </a:defRPr>
      </a:lvl3pPr>
      <a:lvl4pPr marL="1069208" indent="-194401" algn="l" defTabSz="972007" rtl="0" eaLnBrk="1" latinLnBrk="0" hangingPunct="1">
        <a:lnSpc>
          <a:spcPct val="90000"/>
        </a:lnSpc>
        <a:spcBef>
          <a:spcPts val="213"/>
        </a:spcBef>
        <a:spcAft>
          <a:spcPts val="425"/>
        </a:spcAft>
        <a:buClr>
          <a:schemeClr val="accent1"/>
        </a:buClr>
        <a:buSzPct val="80000"/>
        <a:buFont typeface="Corbel" pitchFamily="34" charset="0"/>
        <a:buChar char="•"/>
        <a:defRPr sz="1701" kern="1200">
          <a:solidFill>
            <a:schemeClr val="accent1"/>
          </a:solidFill>
          <a:latin typeface="+mn-lt"/>
          <a:ea typeface="+mn-ea"/>
          <a:cs typeface="+mn-cs"/>
        </a:defRPr>
      </a:lvl4pPr>
      <a:lvl5pPr marL="1360810" indent="-194401" algn="l" defTabSz="972007" rtl="0" eaLnBrk="1" latinLnBrk="0" hangingPunct="1">
        <a:lnSpc>
          <a:spcPct val="90000"/>
        </a:lnSpc>
        <a:spcBef>
          <a:spcPts val="213"/>
        </a:spcBef>
        <a:spcAft>
          <a:spcPts val="425"/>
        </a:spcAft>
        <a:buClr>
          <a:schemeClr val="accent1"/>
        </a:buClr>
        <a:buSzPct val="80000"/>
        <a:buFont typeface="Corbel" pitchFamily="34" charset="0"/>
        <a:buChar char="•"/>
        <a:defRPr sz="1701" kern="1200">
          <a:solidFill>
            <a:schemeClr val="accent1"/>
          </a:solidFill>
          <a:latin typeface="+mn-lt"/>
          <a:ea typeface="+mn-ea"/>
          <a:cs typeface="+mn-cs"/>
        </a:defRPr>
      </a:lvl5pPr>
      <a:lvl6pPr marL="1700800" indent="-243002" algn="l" defTabSz="972007" rtl="0" eaLnBrk="1" latinLnBrk="0" hangingPunct="1">
        <a:lnSpc>
          <a:spcPct val="90000"/>
        </a:lnSpc>
        <a:spcBef>
          <a:spcPts val="213"/>
        </a:spcBef>
        <a:spcAft>
          <a:spcPts val="425"/>
        </a:spcAft>
        <a:buClr>
          <a:schemeClr val="accent1"/>
        </a:buClr>
        <a:buSzPct val="80000"/>
        <a:buFont typeface="Corbel" pitchFamily="34" charset="0"/>
        <a:buChar char="•"/>
        <a:defRPr sz="1701" kern="1200">
          <a:solidFill>
            <a:schemeClr val="accent1"/>
          </a:solidFill>
          <a:latin typeface="+mn-lt"/>
          <a:ea typeface="+mn-ea"/>
          <a:cs typeface="+mn-cs"/>
        </a:defRPr>
      </a:lvl6pPr>
      <a:lvl7pPr marL="2019700" indent="-243002" algn="l" defTabSz="972007" rtl="0" eaLnBrk="1" latinLnBrk="0" hangingPunct="1">
        <a:lnSpc>
          <a:spcPct val="90000"/>
        </a:lnSpc>
        <a:spcBef>
          <a:spcPts val="213"/>
        </a:spcBef>
        <a:spcAft>
          <a:spcPts val="425"/>
        </a:spcAft>
        <a:buClr>
          <a:schemeClr val="accent1"/>
        </a:buClr>
        <a:buSzPct val="80000"/>
        <a:buFont typeface="Corbel" pitchFamily="34" charset="0"/>
        <a:buChar char="•"/>
        <a:defRPr sz="1701" kern="1200">
          <a:solidFill>
            <a:schemeClr val="accent1"/>
          </a:solidFill>
          <a:latin typeface="+mn-lt"/>
          <a:ea typeface="+mn-ea"/>
          <a:cs typeface="+mn-cs"/>
        </a:defRPr>
      </a:lvl7pPr>
      <a:lvl8pPr marL="2338600" indent="-243002" algn="l" defTabSz="972007" rtl="0" eaLnBrk="1" latinLnBrk="0" hangingPunct="1">
        <a:lnSpc>
          <a:spcPct val="90000"/>
        </a:lnSpc>
        <a:spcBef>
          <a:spcPts val="213"/>
        </a:spcBef>
        <a:spcAft>
          <a:spcPts val="425"/>
        </a:spcAft>
        <a:buClr>
          <a:schemeClr val="accent1"/>
        </a:buClr>
        <a:buSzPct val="80000"/>
        <a:buFont typeface="Corbel" pitchFamily="34" charset="0"/>
        <a:buChar char="•"/>
        <a:defRPr sz="1701" kern="1200">
          <a:solidFill>
            <a:schemeClr val="accent1"/>
          </a:solidFill>
          <a:latin typeface="+mn-lt"/>
          <a:ea typeface="+mn-ea"/>
          <a:cs typeface="+mn-cs"/>
        </a:defRPr>
      </a:lvl8pPr>
      <a:lvl9pPr marL="2657500" indent="-243002" algn="l" defTabSz="972007" rtl="0" eaLnBrk="1" latinLnBrk="0" hangingPunct="1">
        <a:lnSpc>
          <a:spcPct val="90000"/>
        </a:lnSpc>
        <a:spcBef>
          <a:spcPts val="213"/>
        </a:spcBef>
        <a:spcAft>
          <a:spcPts val="425"/>
        </a:spcAft>
        <a:buClr>
          <a:schemeClr val="accent1"/>
        </a:buClr>
        <a:buSzPct val="80000"/>
        <a:buFont typeface="Corbel" pitchFamily="34" charset="0"/>
        <a:buChar char="•"/>
        <a:defRPr sz="1701" kern="1200">
          <a:solidFill>
            <a:schemeClr val="accent1"/>
          </a:solidFill>
          <a:latin typeface="+mn-lt"/>
          <a:ea typeface="+mn-ea"/>
          <a:cs typeface="+mn-cs"/>
        </a:defRPr>
      </a:lvl9pPr>
    </p:bodyStyle>
    <p:otherStyle>
      <a:defPPr>
        <a:defRPr lang="en-US"/>
      </a:defPPr>
      <a:lvl1pPr marL="0" algn="l" defTabSz="972007" rtl="0" eaLnBrk="1" latinLnBrk="0" hangingPunct="1">
        <a:defRPr sz="1913" kern="1200">
          <a:solidFill>
            <a:schemeClr val="tx1"/>
          </a:solidFill>
          <a:latin typeface="+mn-lt"/>
          <a:ea typeface="+mn-ea"/>
          <a:cs typeface="+mn-cs"/>
        </a:defRPr>
      </a:lvl1pPr>
      <a:lvl2pPr marL="486004" algn="l" defTabSz="972007" rtl="0" eaLnBrk="1" latinLnBrk="0" hangingPunct="1">
        <a:defRPr sz="1913" kern="1200">
          <a:solidFill>
            <a:schemeClr val="tx1"/>
          </a:solidFill>
          <a:latin typeface="+mn-lt"/>
          <a:ea typeface="+mn-ea"/>
          <a:cs typeface="+mn-cs"/>
        </a:defRPr>
      </a:lvl2pPr>
      <a:lvl3pPr marL="972007" algn="l" defTabSz="972007" rtl="0" eaLnBrk="1" latinLnBrk="0" hangingPunct="1">
        <a:defRPr sz="1913" kern="1200">
          <a:solidFill>
            <a:schemeClr val="tx1"/>
          </a:solidFill>
          <a:latin typeface="+mn-lt"/>
          <a:ea typeface="+mn-ea"/>
          <a:cs typeface="+mn-cs"/>
        </a:defRPr>
      </a:lvl3pPr>
      <a:lvl4pPr marL="1458011" algn="l" defTabSz="972007" rtl="0" eaLnBrk="1" latinLnBrk="0" hangingPunct="1">
        <a:defRPr sz="1913" kern="1200">
          <a:solidFill>
            <a:schemeClr val="tx1"/>
          </a:solidFill>
          <a:latin typeface="+mn-lt"/>
          <a:ea typeface="+mn-ea"/>
          <a:cs typeface="+mn-cs"/>
        </a:defRPr>
      </a:lvl4pPr>
      <a:lvl5pPr marL="1944014" algn="l" defTabSz="972007" rtl="0" eaLnBrk="1" latinLnBrk="0" hangingPunct="1">
        <a:defRPr sz="1913" kern="1200">
          <a:solidFill>
            <a:schemeClr val="tx1"/>
          </a:solidFill>
          <a:latin typeface="+mn-lt"/>
          <a:ea typeface="+mn-ea"/>
          <a:cs typeface="+mn-cs"/>
        </a:defRPr>
      </a:lvl5pPr>
      <a:lvl6pPr marL="2430018" algn="l" defTabSz="972007" rtl="0" eaLnBrk="1" latinLnBrk="0" hangingPunct="1">
        <a:defRPr sz="1913" kern="1200">
          <a:solidFill>
            <a:schemeClr val="tx1"/>
          </a:solidFill>
          <a:latin typeface="+mn-lt"/>
          <a:ea typeface="+mn-ea"/>
          <a:cs typeface="+mn-cs"/>
        </a:defRPr>
      </a:lvl6pPr>
      <a:lvl7pPr marL="2916022" algn="l" defTabSz="972007" rtl="0" eaLnBrk="1" latinLnBrk="0" hangingPunct="1">
        <a:defRPr sz="1913" kern="1200">
          <a:solidFill>
            <a:schemeClr val="tx1"/>
          </a:solidFill>
          <a:latin typeface="+mn-lt"/>
          <a:ea typeface="+mn-ea"/>
          <a:cs typeface="+mn-cs"/>
        </a:defRPr>
      </a:lvl7pPr>
      <a:lvl8pPr marL="3402025" algn="l" defTabSz="972007" rtl="0" eaLnBrk="1" latinLnBrk="0" hangingPunct="1">
        <a:defRPr sz="1913" kern="1200">
          <a:solidFill>
            <a:schemeClr val="tx1"/>
          </a:solidFill>
          <a:latin typeface="+mn-lt"/>
          <a:ea typeface="+mn-ea"/>
          <a:cs typeface="+mn-cs"/>
        </a:defRPr>
      </a:lvl8pPr>
      <a:lvl9pPr marL="3888029" algn="l" defTabSz="972007" rtl="0" eaLnBrk="1" latinLnBrk="0" hangingPunct="1">
        <a:defRPr sz="19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hyperlink" Target="http://www.flickr.com/photos/bullionvault/3592555300/" TargetMode="External"/><Relationship Id="rId5" Type="http://schemas.openxmlformats.org/officeDocument/2006/relationships/image" Target="../media/image2.jpg"/><Relationship Id="rId4" Type="http://schemas.openxmlformats.org/officeDocument/2006/relationships/hyperlink" Target="https://www.quoteinspector.com/images/money/money-81635/"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924EF-718F-FEE1-7F63-E0DBD9CC0670}"/>
              </a:ext>
            </a:extLst>
          </p:cNvPr>
          <p:cNvSpPr>
            <a:spLocks noGrp="1"/>
          </p:cNvSpPr>
          <p:nvPr>
            <p:ph type="title"/>
          </p:nvPr>
        </p:nvSpPr>
        <p:spPr>
          <a:xfrm>
            <a:off x="1511801" y="2486207"/>
            <a:ext cx="11178302" cy="2304256"/>
          </a:xfrm>
        </p:spPr>
        <p:txBody>
          <a:bodyPr>
            <a:normAutofit/>
          </a:bodyPr>
          <a:lstStyle/>
          <a:p>
            <a:r>
              <a:rPr lang="en-IN" sz="3600" dirty="0">
                <a:solidFill>
                  <a:schemeClr val="accent6">
                    <a:lumMod val="75000"/>
                  </a:schemeClr>
                </a:solidFill>
                <a:latin typeface="Bahnschrift SemiCondensed" panose="020B0502040204020203" pitchFamily="34" charset="0"/>
              </a:rPr>
              <a:t>PREDICTION OF GOLD PRICE BY MULTIPLE REGRESSION </a:t>
            </a:r>
          </a:p>
        </p:txBody>
      </p:sp>
      <p:pic>
        <p:nvPicPr>
          <p:cNvPr id="4" name="Picture 3">
            <a:extLst>
              <a:ext uri="{FF2B5EF4-FFF2-40B4-BE49-F238E27FC236}">
                <a16:creationId xmlns:a16="http://schemas.microsoft.com/office/drawing/2014/main" id="{46A5B745-FE76-843D-A265-416FB7A4FF67}"/>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832103" y="4283893"/>
            <a:ext cx="6858000" cy="30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ADD39DEA-557E-C7EA-F2AD-8FE3FB01BDFF}"/>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246466" y="187292"/>
            <a:ext cx="6096000" cy="28054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65149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EA021-9149-CE01-2288-9539D5638FF2}"/>
              </a:ext>
            </a:extLst>
          </p:cNvPr>
          <p:cNvSpPr>
            <a:spLocks noGrp="1"/>
          </p:cNvSpPr>
          <p:nvPr>
            <p:ph type="title"/>
          </p:nvPr>
        </p:nvSpPr>
        <p:spPr>
          <a:xfrm>
            <a:off x="287487" y="258719"/>
            <a:ext cx="10081120" cy="1288870"/>
          </a:xfrm>
        </p:spPr>
        <p:txBody>
          <a:bodyPr>
            <a:normAutofit/>
          </a:bodyPr>
          <a:lstStyle/>
          <a:p>
            <a:r>
              <a:rPr lang="en-IN" sz="4252" dirty="0">
                <a:solidFill>
                  <a:srgbClr val="6C1A00"/>
                </a:solidFill>
                <a:latin typeface="Times New Roman" panose="02020603050405020304" pitchFamily="18" charset="0"/>
                <a:cs typeface="Times New Roman" panose="02020603050405020304" pitchFamily="18" charset="0"/>
              </a:rPr>
              <a:t>Multiple Linear Regression </a:t>
            </a:r>
            <a:endParaRPr lang="en-IN" dirty="0">
              <a:solidFill>
                <a:srgbClr val="6C1A00"/>
              </a:solidFill>
            </a:endParaRPr>
          </a:p>
        </p:txBody>
      </p:sp>
      <p:sp>
        <p:nvSpPr>
          <p:cNvPr id="3" name="Content Placeholder 2">
            <a:extLst>
              <a:ext uri="{FF2B5EF4-FFF2-40B4-BE49-F238E27FC236}">
                <a16:creationId xmlns:a16="http://schemas.microsoft.com/office/drawing/2014/main" id="{7C974EE5-1225-D789-B61F-52D40F6FD17A}"/>
              </a:ext>
            </a:extLst>
          </p:cNvPr>
          <p:cNvSpPr>
            <a:spLocks noGrp="1"/>
          </p:cNvSpPr>
          <p:nvPr>
            <p:ph idx="1"/>
          </p:nvPr>
        </p:nvSpPr>
        <p:spPr>
          <a:xfrm>
            <a:off x="719535" y="1547589"/>
            <a:ext cx="11737304" cy="5753367"/>
          </a:xfrm>
        </p:spPr>
        <p:txBody>
          <a:bodyPr>
            <a:normAutofit/>
          </a:bodyPr>
          <a:lstStyle/>
          <a:p>
            <a:pPr marL="0" indent="0">
              <a:buNone/>
            </a:pPr>
            <a:r>
              <a:rPr lang="en-IN" sz="2551" dirty="0">
                <a:solidFill>
                  <a:srgbClr val="A42700"/>
                </a:solidFill>
              </a:rPr>
              <a:t>Multiple Linear Regression is a statistical technique used to predict the value of a dependent variable based on the values of two or more independent variables . The goal is to model the linear relationship between the dependent variable and independent variable .</a:t>
            </a:r>
          </a:p>
          <a:p>
            <a:pPr marL="0" indent="0">
              <a:buNone/>
            </a:pPr>
            <a:r>
              <a:rPr lang="en-IN" sz="2400" b="1" dirty="0">
                <a:solidFill>
                  <a:srgbClr val="A42700"/>
                </a:solidFill>
              </a:rPr>
              <a:t>Key Assumptions:-</a:t>
            </a:r>
          </a:p>
          <a:p>
            <a:pPr marL="0" indent="0">
              <a:buNone/>
            </a:pPr>
            <a:r>
              <a:rPr lang="en-IN" sz="2400" b="1" dirty="0">
                <a:solidFill>
                  <a:srgbClr val="A42700"/>
                </a:solidFill>
              </a:rPr>
              <a:t>1.Linear Relationship</a:t>
            </a:r>
            <a:r>
              <a:rPr lang="en-IN" sz="2800" b="1" dirty="0">
                <a:solidFill>
                  <a:srgbClr val="A42700"/>
                </a:solidFill>
              </a:rPr>
              <a:t>: </a:t>
            </a:r>
            <a:r>
              <a:rPr lang="en-IN" sz="2400" dirty="0">
                <a:solidFill>
                  <a:srgbClr val="A42700"/>
                </a:solidFill>
              </a:rPr>
              <a:t>There should be a linear relationship between the dependent variable and each of the independent variable .</a:t>
            </a:r>
          </a:p>
          <a:p>
            <a:pPr marL="0" indent="0">
              <a:buNone/>
            </a:pPr>
            <a:r>
              <a:rPr lang="en-IN" sz="2400" b="1" dirty="0">
                <a:solidFill>
                  <a:srgbClr val="A42700"/>
                </a:solidFill>
              </a:rPr>
              <a:t>2.No Multi Collinearity:  </a:t>
            </a:r>
            <a:r>
              <a:rPr lang="en-IN" sz="2400" dirty="0">
                <a:solidFill>
                  <a:srgbClr val="A42700"/>
                </a:solidFill>
              </a:rPr>
              <a:t>The independent variable should not be highly correlated  as this can affect the reliability of coefficient estimates.</a:t>
            </a:r>
          </a:p>
          <a:p>
            <a:pPr marL="0" indent="0">
              <a:buNone/>
            </a:pPr>
            <a:r>
              <a:rPr lang="en-IN" sz="2400" b="1" dirty="0">
                <a:solidFill>
                  <a:srgbClr val="A42700"/>
                </a:solidFill>
              </a:rPr>
              <a:t>3.Homoscedasticity</a:t>
            </a:r>
            <a:r>
              <a:rPr lang="en-IN" sz="2400" dirty="0">
                <a:solidFill>
                  <a:srgbClr val="A42700"/>
                </a:solidFill>
              </a:rPr>
              <a:t>: The residuals should have constant variance across all levels of the independent variables.</a:t>
            </a:r>
          </a:p>
          <a:p>
            <a:pPr marL="0" indent="0">
              <a:buNone/>
            </a:pPr>
            <a:r>
              <a:rPr lang="en-IN" sz="2400" b="1" dirty="0">
                <a:solidFill>
                  <a:srgbClr val="A42700"/>
                </a:solidFill>
              </a:rPr>
              <a:t>4.Normality of Errors </a:t>
            </a:r>
            <a:r>
              <a:rPr lang="en-IN" sz="2400" dirty="0">
                <a:solidFill>
                  <a:srgbClr val="A42700"/>
                </a:solidFill>
              </a:rPr>
              <a:t>: This assumption states that the probability distribution of  the errors should be normal distributed centred around the zero.</a:t>
            </a:r>
          </a:p>
          <a:p>
            <a:endParaRPr lang="en-IN" sz="2400" dirty="0">
              <a:solidFill>
                <a:srgbClr val="A42700"/>
              </a:solidFill>
            </a:endParaRPr>
          </a:p>
          <a:p>
            <a:pPr marL="364503" indent="-364503">
              <a:buFont typeface="+mj-lt"/>
              <a:buAutoNum type="arabicPeriod"/>
            </a:pPr>
            <a:endParaRPr lang="en-IN" sz="2400" dirty="0"/>
          </a:p>
          <a:p>
            <a:pPr marL="0" indent="0">
              <a:buNone/>
            </a:pPr>
            <a:endParaRPr lang="en-IN" b="1" dirty="0"/>
          </a:p>
        </p:txBody>
      </p:sp>
    </p:spTree>
    <p:extLst>
      <p:ext uri="{BB962C8B-B14F-4D97-AF65-F5344CB8AC3E}">
        <p14:creationId xmlns:p14="http://schemas.microsoft.com/office/powerpoint/2010/main" val="370057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503" y="392299"/>
            <a:ext cx="9577064" cy="601628"/>
          </a:xfrm>
        </p:spPr>
        <p:txBody>
          <a:bodyPr>
            <a:noAutofit/>
          </a:bodyPr>
          <a:lstStyle/>
          <a:p>
            <a:r>
              <a:rPr lang="en-US" sz="4000" dirty="0">
                <a:solidFill>
                  <a:srgbClr val="6C1A00"/>
                </a:solidFill>
                <a:latin typeface="Times New Roman" panose="02020603050405020304" pitchFamily="18" charset="0"/>
                <a:cs typeface="Times New Roman" panose="02020603050405020304" pitchFamily="18" charset="0"/>
              </a:rPr>
              <a:t>Checking if regressors are uncorrelated</a:t>
            </a:r>
            <a:r>
              <a:rPr lang="en-US" sz="4000" dirty="0">
                <a:solidFill>
                  <a:srgbClr val="6C1A00"/>
                </a:solidFill>
              </a:rPr>
              <a:t>.</a:t>
            </a:r>
            <a:endParaRPr lang="en-IN" sz="4000" dirty="0">
              <a:solidFill>
                <a:srgbClr val="6C1A00"/>
              </a:solidFill>
            </a:endParaRPr>
          </a:p>
        </p:txBody>
      </p:sp>
      <p:pic>
        <p:nvPicPr>
          <p:cNvPr id="1029" name="Picture 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75519" y="1136684"/>
            <a:ext cx="8640960" cy="688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67412" y="2300245"/>
            <a:ext cx="10873208" cy="484748"/>
          </a:xfrm>
          <a:prstGeom prst="rect">
            <a:avLst/>
          </a:prstGeom>
          <a:noFill/>
        </p:spPr>
        <p:txBody>
          <a:bodyPr wrap="square" rtlCol="0">
            <a:spAutoFit/>
          </a:bodyPr>
          <a:lstStyle/>
          <a:p>
            <a:r>
              <a:rPr lang="en-US" sz="2550" dirty="0">
                <a:solidFill>
                  <a:srgbClr val="A42700"/>
                </a:solidFill>
              </a:rPr>
              <a:t>Most of the VIF values are too large suggesting </a:t>
            </a:r>
            <a:r>
              <a:rPr lang="en-US" sz="2550" dirty="0" err="1">
                <a:solidFill>
                  <a:srgbClr val="A42700"/>
                </a:solidFill>
              </a:rPr>
              <a:t>collinearity</a:t>
            </a:r>
            <a:r>
              <a:rPr lang="en-US" sz="2550" dirty="0">
                <a:solidFill>
                  <a:srgbClr val="A42700"/>
                </a:solidFill>
              </a:rPr>
              <a:t> among regressors</a:t>
            </a:r>
            <a:endParaRPr lang="en-IN" sz="2550" dirty="0">
              <a:solidFill>
                <a:srgbClr val="A42700"/>
              </a:solidFill>
            </a:endParaRPr>
          </a:p>
        </p:txBody>
      </p:sp>
      <p:sp>
        <p:nvSpPr>
          <p:cNvPr id="6" name="TextBox 5"/>
          <p:cNvSpPr txBox="1"/>
          <p:nvPr/>
        </p:nvSpPr>
        <p:spPr>
          <a:xfrm>
            <a:off x="5904111" y="3284817"/>
            <a:ext cx="5536509" cy="3231654"/>
          </a:xfrm>
          <a:prstGeom prst="rect">
            <a:avLst/>
          </a:prstGeom>
          <a:noFill/>
        </p:spPr>
        <p:txBody>
          <a:bodyPr wrap="square" rtlCol="0">
            <a:spAutoFit/>
          </a:bodyPr>
          <a:lstStyle/>
          <a:p>
            <a:r>
              <a:rPr lang="en-US" sz="2550" dirty="0">
                <a:solidFill>
                  <a:srgbClr val="A42700"/>
                </a:solidFill>
              </a:rPr>
              <a:t> 1. The correlation plot is suggesting that the regressors </a:t>
            </a:r>
            <a:r>
              <a:rPr lang="en-US" sz="2550" dirty="0" err="1">
                <a:solidFill>
                  <a:srgbClr val="A42700"/>
                </a:solidFill>
              </a:rPr>
              <a:t>sx</a:t>
            </a:r>
            <a:r>
              <a:rPr lang="en-US" sz="2550" dirty="0">
                <a:solidFill>
                  <a:srgbClr val="A42700"/>
                </a:solidFill>
              </a:rPr>
              <a:t>(Sensex) and cpi(CPI) exhibit a strong positive correlation.</a:t>
            </a:r>
          </a:p>
          <a:p>
            <a:endParaRPr lang="en-US" sz="2550" dirty="0">
              <a:solidFill>
                <a:srgbClr val="A42700"/>
              </a:solidFill>
            </a:endParaRPr>
          </a:p>
          <a:p>
            <a:r>
              <a:rPr lang="en-US" sz="2550" dirty="0">
                <a:solidFill>
                  <a:srgbClr val="A42700"/>
                </a:solidFill>
              </a:rPr>
              <a:t>2. This is violating our assumption so we need to carryout transformation of regressors if possible</a:t>
            </a:r>
            <a:endParaRPr lang="en-IN" sz="2550" dirty="0">
              <a:solidFill>
                <a:srgbClr val="A42700"/>
              </a:solidFill>
            </a:endParaRP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855" y="3281125"/>
            <a:ext cx="4592760" cy="3908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2349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049" y="327504"/>
            <a:ext cx="8748236" cy="827134"/>
          </a:xfrm>
        </p:spPr>
        <p:txBody>
          <a:bodyPr>
            <a:normAutofit/>
          </a:bodyPr>
          <a:lstStyle/>
          <a:p>
            <a:r>
              <a:rPr lang="en-US" sz="4000" dirty="0">
                <a:solidFill>
                  <a:srgbClr val="6C1A00"/>
                </a:solidFill>
                <a:latin typeface="Times New Roman" panose="02020603050405020304" pitchFamily="18" charset="0"/>
                <a:cs typeface="Times New Roman" panose="02020603050405020304" pitchFamily="18" charset="0"/>
              </a:rPr>
              <a:t>Transformation of Regressor</a:t>
            </a:r>
            <a:endParaRPr lang="en-IN" sz="4000" dirty="0">
              <a:solidFill>
                <a:srgbClr val="6C1A0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03511" y="1227373"/>
                <a:ext cx="8748236" cy="5240067"/>
              </a:xfrm>
            </p:spPr>
            <p:txBody>
              <a:bodyPr>
                <a:normAutofit/>
              </a:bodyPr>
              <a:lstStyle/>
              <a:p>
                <a:pPr marL="0" indent="0">
                  <a:buNone/>
                </a:pPr>
                <a:r>
                  <a:rPr lang="en-US" sz="2550" dirty="0">
                    <a:solidFill>
                      <a:srgbClr val="8E2200"/>
                    </a:solidFill>
                  </a:rPr>
                  <a:t>After some research we found that we can use,</a:t>
                </a:r>
              </a:p>
              <a:p>
                <a:pPr marL="0" indent="0" algn="ctr">
                  <a:buNone/>
                </a:pPr>
                <a:r>
                  <a:rPr lang="en-US" sz="2550" dirty="0">
                    <a:solidFill>
                      <a:srgbClr val="8E2200"/>
                    </a:solidFill>
                  </a:rPr>
                  <a:t>Market Price Index(MPI) = </a:t>
                </a:r>
                <a14:m>
                  <m:oMath xmlns:m="http://schemas.openxmlformats.org/officeDocument/2006/math">
                    <m:f>
                      <m:fPr>
                        <m:ctrlPr>
                          <a:rPr lang="en-US" sz="2550" b="1" i="1">
                            <a:solidFill>
                              <a:srgbClr val="8E2200"/>
                            </a:solidFill>
                            <a:latin typeface="Cambria Math" panose="02040503050406030204" pitchFamily="18" charset="0"/>
                          </a:rPr>
                        </m:ctrlPr>
                      </m:fPr>
                      <m:num>
                        <m:r>
                          <a:rPr lang="en-US" sz="2550" b="1">
                            <a:solidFill>
                              <a:srgbClr val="8E2200"/>
                            </a:solidFill>
                            <a:latin typeface="Cambria Math"/>
                          </a:rPr>
                          <m:t>𝐒𝐞𝐧𝐬𝐞𝐱</m:t>
                        </m:r>
                      </m:num>
                      <m:den>
                        <m:r>
                          <a:rPr lang="en-US" sz="2550" b="1">
                            <a:solidFill>
                              <a:srgbClr val="8E2200"/>
                            </a:solidFill>
                            <a:latin typeface="Cambria Math"/>
                          </a:rPr>
                          <m:t>𝐂𝐏𝐈</m:t>
                        </m:r>
                      </m:den>
                    </m:f>
                  </m:oMath>
                </a14:m>
                <a:endParaRPr lang="en-IN" sz="2550" b="1" dirty="0">
                  <a:solidFill>
                    <a:srgbClr val="8E2200"/>
                  </a:solidFill>
                </a:endParaRPr>
              </a:p>
              <a:p>
                <a:pPr marL="0" indent="0" algn="ctr">
                  <a:buNone/>
                </a:pPr>
                <a:endParaRPr lang="en-IN" sz="2126" b="1"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03511" y="1227373"/>
                <a:ext cx="8748236" cy="5240067"/>
              </a:xfrm>
              <a:blipFill>
                <a:blip r:embed="rId2"/>
                <a:stretch>
                  <a:fillRect l="-1254" t="-1860"/>
                </a:stretch>
              </a:blipFill>
            </p:spPr>
            <p:txBody>
              <a:bodyPr/>
              <a:lstStyle/>
              <a:p>
                <a:r>
                  <a:rPr lang="en-IN">
                    <a:noFill/>
                  </a:rPr>
                  <a:t> </a:t>
                </a:r>
              </a:p>
            </p:txBody>
          </p:sp>
        </mc:Fallback>
      </mc:AlternateContent>
      <p:sp>
        <p:nvSpPr>
          <p:cNvPr id="4" name="TextBox 3"/>
          <p:cNvSpPr txBox="1"/>
          <p:nvPr/>
        </p:nvSpPr>
        <p:spPr>
          <a:xfrm>
            <a:off x="6120135" y="3493063"/>
            <a:ext cx="6120680" cy="2446824"/>
          </a:xfrm>
          <a:prstGeom prst="rect">
            <a:avLst/>
          </a:prstGeom>
          <a:noFill/>
        </p:spPr>
        <p:txBody>
          <a:bodyPr wrap="square" rtlCol="0">
            <a:spAutoFit/>
          </a:bodyPr>
          <a:lstStyle/>
          <a:p>
            <a:r>
              <a:rPr lang="en-US" sz="2550" dirty="0">
                <a:solidFill>
                  <a:srgbClr val="A42700"/>
                </a:solidFill>
              </a:rPr>
              <a:t>1.After this transformation, our VIF values are lying in the range 0-5 and also the correlation among regressors is negligible.</a:t>
            </a:r>
          </a:p>
          <a:p>
            <a:endParaRPr lang="en-US" sz="2550" dirty="0">
              <a:solidFill>
                <a:srgbClr val="A42700"/>
              </a:solidFill>
            </a:endParaRPr>
          </a:p>
          <a:p>
            <a:r>
              <a:rPr lang="en-US" sz="2550" dirty="0">
                <a:solidFill>
                  <a:srgbClr val="A42700"/>
                </a:solidFill>
              </a:rPr>
              <a:t>So, the first assumption of multiple regression model is satisfied.</a:t>
            </a:r>
            <a:endParaRPr lang="en-IN" sz="2550" dirty="0">
              <a:solidFill>
                <a:srgbClr val="A42700"/>
              </a:solidFill>
            </a:endParaRPr>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961" y="2523522"/>
            <a:ext cx="8879336" cy="607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892" y="3203773"/>
            <a:ext cx="4975490" cy="392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9392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487" y="386775"/>
            <a:ext cx="10708902" cy="674042"/>
          </a:xfrm>
        </p:spPr>
        <p:txBody>
          <a:bodyPr>
            <a:normAutofit/>
          </a:bodyPr>
          <a:lstStyle/>
          <a:p>
            <a:r>
              <a:rPr lang="en-US" sz="4000" dirty="0">
                <a:solidFill>
                  <a:srgbClr val="6C1A00"/>
                </a:solidFill>
                <a:latin typeface="Times New Roman" panose="02020603050405020304" pitchFamily="18" charset="0"/>
                <a:cs typeface="Times New Roman" panose="02020603050405020304" pitchFamily="18" charset="0"/>
              </a:rPr>
              <a:t>Checking if errors are distributed normally</a:t>
            </a:r>
            <a:endParaRPr lang="en-IN" sz="4000" dirty="0">
              <a:solidFill>
                <a:srgbClr val="6C1A00"/>
              </a:solidFill>
              <a:latin typeface="Times New Roman" panose="02020603050405020304" pitchFamily="18" charset="0"/>
              <a:cs typeface="Times New Roman" panose="02020603050405020304" pitchFamily="18" charset="0"/>
            </a:endParaRP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7527" y="1251238"/>
            <a:ext cx="4243082" cy="1184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641937" y="1331565"/>
            <a:ext cx="5878798" cy="1043747"/>
          </a:xfrm>
          <a:prstGeom prst="rect">
            <a:avLst/>
          </a:prstGeom>
          <a:noFill/>
        </p:spPr>
        <p:txBody>
          <a:bodyPr wrap="square" rtlCol="0">
            <a:spAutoFit/>
          </a:bodyPr>
          <a:lstStyle/>
          <a:p>
            <a:r>
              <a:rPr lang="en-US" sz="2061" dirty="0">
                <a:solidFill>
                  <a:srgbClr val="8E2200"/>
                </a:solidFill>
                <a:latin typeface="Times New Roman" panose="02020603050405020304" pitchFamily="18" charset="0"/>
                <a:cs typeface="Times New Roman" panose="02020603050405020304" pitchFamily="18" charset="0"/>
              </a:rPr>
              <a:t>As p value is close to zero we reject null hypothesis. This implies that the errors are not distributed normally</a:t>
            </a:r>
            <a:endParaRPr lang="en-IN" sz="2061" dirty="0">
              <a:solidFill>
                <a:srgbClr val="8E22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652752" y="2868299"/>
            <a:ext cx="9185521" cy="726609"/>
          </a:xfrm>
          <a:prstGeom prst="rect">
            <a:avLst/>
          </a:prstGeom>
          <a:noFill/>
        </p:spPr>
        <p:txBody>
          <a:bodyPr wrap="square" rtlCol="0">
            <a:spAutoFit/>
          </a:bodyPr>
          <a:lstStyle/>
          <a:p>
            <a:r>
              <a:rPr lang="en-US" sz="2061" dirty="0">
                <a:solidFill>
                  <a:srgbClr val="8E2200"/>
                </a:solidFill>
                <a:latin typeface="Times New Roman" panose="02020603050405020304" pitchFamily="18" charset="0"/>
                <a:cs typeface="Times New Roman" panose="02020603050405020304" pitchFamily="18" charset="0"/>
              </a:rPr>
              <a:t>Also, since we have time series data there might be autocorrelation between the errors</a:t>
            </a:r>
            <a:r>
              <a:rPr lang="en-US" sz="2061" dirty="0"/>
              <a:t>.</a:t>
            </a:r>
            <a:endParaRPr lang="en-IN" sz="2061"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527" y="3779837"/>
            <a:ext cx="9822833" cy="1349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47527" y="5251838"/>
            <a:ext cx="10873208" cy="877163"/>
          </a:xfrm>
          <a:prstGeom prst="rect">
            <a:avLst/>
          </a:prstGeom>
          <a:noFill/>
        </p:spPr>
        <p:txBody>
          <a:bodyPr wrap="square" rtlCol="0">
            <a:spAutoFit/>
          </a:bodyPr>
          <a:lstStyle/>
          <a:p>
            <a:r>
              <a:rPr lang="en-US" sz="2550" dirty="0">
                <a:solidFill>
                  <a:srgbClr val="8E2200"/>
                </a:solidFill>
                <a:latin typeface="Times New Roman" panose="02020603050405020304" pitchFamily="18" charset="0"/>
                <a:cs typeface="Times New Roman" panose="02020603050405020304" pitchFamily="18" charset="0"/>
              </a:rPr>
              <a:t>As p value is close to zero we reject the null hypothesis. This implies that there is positive autocorrelation among the errors</a:t>
            </a:r>
            <a:r>
              <a:rPr lang="en-US" sz="2550" dirty="0">
                <a:latin typeface="Times New Roman" panose="02020603050405020304" pitchFamily="18" charset="0"/>
                <a:cs typeface="Times New Roman" panose="02020603050405020304" pitchFamily="18" charset="0"/>
              </a:rPr>
              <a:t>. </a:t>
            </a:r>
            <a:endParaRPr lang="en-IN" sz="255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647527" y="6129001"/>
            <a:ext cx="10873208" cy="877163"/>
          </a:xfrm>
          <a:prstGeom prst="rect">
            <a:avLst/>
          </a:prstGeom>
          <a:noFill/>
        </p:spPr>
        <p:txBody>
          <a:bodyPr wrap="square" rtlCol="0">
            <a:spAutoFit/>
          </a:bodyPr>
          <a:lstStyle/>
          <a:p>
            <a:r>
              <a:rPr lang="en-US" sz="2550" dirty="0">
                <a:solidFill>
                  <a:srgbClr val="8E2200"/>
                </a:solidFill>
                <a:latin typeface="Times New Roman" panose="02020603050405020304" pitchFamily="18" charset="0"/>
                <a:cs typeface="Times New Roman" panose="02020603050405020304" pitchFamily="18" charset="0"/>
              </a:rPr>
              <a:t>So, if we wish to fit multiple linear regression model, first we need to handle the effect due to time on the gold price value</a:t>
            </a:r>
            <a:r>
              <a:rPr lang="en-US" sz="2550" dirty="0"/>
              <a:t>.</a:t>
            </a:r>
            <a:endParaRPr lang="en-IN" sz="2550" dirty="0"/>
          </a:p>
        </p:txBody>
      </p:sp>
    </p:spTree>
    <p:extLst>
      <p:ext uri="{BB962C8B-B14F-4D97-AF65-F5344CB8AC3E}">
        <p14:creationId xmlns:p14="http://schemas.microsoft.com/office/powerpoint/2010/main" val="1689749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487" y="348500"/>
            <a:ext cx="11089232" cy="827134"/>
          </a:xfrm>
        </p:spPr>
        <p:txBody>
          <a:bodyPr>
            <a:noAutofit/>
          </a:bodyPr>
          <a:lstStyle/>
          <a:p>
            <a:r>
              <a:rPr lang="en-US" sz="4000" dirty="0">
                <a:solidFill>
                  <a:srgbClr val="6C1A00"/>
                </a:solidFill>
                <a:latin typeface="Times New Roman" panose="02020603050405020304" pitchFamily="18" charset="0"/>
                <a:cs typeface="Times New Roman" panose="02020603050405020304" pitchFamily="18" charset="0"/>
              </a:rPr>
              <a:t>Removing Time effect and fitting the model</a:t>
            </a:r>
            <a:endParaRPr lang="en-IN" sz="4000" dirty="0">
              <a:solidFill>
                <a:srgbClr val="6C1A00"/>
              </a:solidFill>
              <a:latin typeface="Times New Roman" panose="02020603050405020304" pitchFamily="18" charset="0"/>
              <a:cs typeface="Times New Roman" panose="02020603050405020304" pitchFamily="18" charset="0"/>
            </a:endParaRPr>
          </a:p>
        </p:txBody>
      </p:sp>
      <p:pic>
        <p:nvPicPr>
          <p:cNvPr id="409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75519" y="1292096"/>
            <a:ext cx="3980392" cy="1607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020899" y="1253820"/>
            <a:ext cx="6363932" cy="3262560"/>
          </a:xfrm>
          <a:prstGeom prst="rect">
            <a:avLst/>
          </a:prstGeom>
          <a:noFill/>
        </p:spPr>
        <p:txBody>
          <a:bodyPr wrap="square" rtlCol="0">
            <a:spAutoFit/>
          </a:bodyPr>
          <a:lstStyle/>
          <a:p>
            <a:pPr marL="303752" indent="-303752">
              <a:buFont typeface="Arial" pitchFamily="34" charset="0"/>
              <a:buChar char="•"/>
            </a:pPr>
            <a:r>
              <a:rPr lang="en-US" sz="2060" dirty="0">
                <a:solidFill>
                  <a:srgbClr val="8E2200"/>
                </a:solidFill>
                <a:latin typeface="Times New Roman" panose="02020603050405020304" pitchFamily="18" charset="0"/>
                <a:cs typeface="Times New Roman" panose="02020603050405020304" pitchFamily="18" charset="0"/>
              </a:rPr>
              <a:t>First we fit a simple linear regression model using time as </a:t>
            </a:r>
            <a:r>
              <a:rPr lang="en-US" sz="2060" dirty="0" err="1">
                <a:solidFill>
                  <a:srgbClr val="8E2200"/>
                </a:solidFill>
                <a:latin typeface="Times New Roman" panose="02020603050405020304" pitchFamily="18" charset="0"/>
                <a:cs typeface="Times New Roman" panose="02020603050405020304" pitchFamily="18" charset="0"/>
              </a:rPr>
              <a:t>regressor</a:t>
            </a:r>
            <a:r>
              <a:rPr lang="en-US" sz="2060" dirty="0">
                <a:solidFill>
                  <a:srgbClr val="8E2200"/>
                </a:solidFill>
                <a:latin typeface="Times New Roman" panose="02020603050405020304" pitchFamily="18" charset="0"/>
                <a:cs typeface="Times New Roman" panose="02020603050405020304" pitchFamily="18" charset="0"/>
              </a:rPr>
              <a:t>.</a:t>
            </a:r>
          </a:p>
          <a:p>
            <a:pPr marL="303752" indent="-303752">
              <a:buFont typeface="Arial" pitchFamily="34" charset="0"/>
              <a:buChar char="•"/>
            </a:pPr>
            <a:r>
              <a:rPr lang="en-US" sz="2060" dirty="0">
                <a:solidFill>
                  <a:srgbClr val="8E2200"/>
                </a:solidFill>
                <a:latin typeface="Times New Roman" panose="02020603050405020304" pitchFamily="18" charset="0"/>
                <a:cs typeface="Times New Roman" panose="02020603050405020304" pitchFamily="18" charset="0"/>
              </a:rPr>
              <a:t>Then, we extract the residuals of this model which consists of effect of regressors and uncontrolled variance.</a:t>
            </a:r>
          </a:p>
          <a:p>
            <a:pPr marL="303752" indent="-303752">
              <a:buFont typeface="Arial" pitchFamily="34" charset="0"/>
              <a:buChar char="•"/>
            </a:pPr>
            <a:r>
              <a:rPr lang="en-US" sz="2060" dirty="0">
                <a:solidFill>
                  <a:srgbClr val="8E2200"/>
                </a:solidFill>
                <a:latin typeface="Times New Roman" panose="02020603050405020304" pitchFamily="18" charset="0"/>
                <a:cs typeface="Times New Roman" panose="02020603050405020304" pitchFamily="18" charset="0"/>
              </a:rPr>
              <a:t>This residuals act as response variable for multiple linear regression model where time effect is subtracted.</a:t>
            </a:r>
          </a:p>
          <a:p>
            <a:pPr marL="303752" indent="-303752">
              <a:buFont typeface="Arial" pitchFamily="34" charset="0"/>
              <a:buChar char="•"/>
            </a:pPr>
            <a:r>
              <a:rPr lang="en-US" sz="2060" dirty="0">
                <a:solidFill>
                  <a:srgbClr val="8E2200"/>
                </a:solidFill>
                <a:latin typeface="Times New Roman" panose="02020603050405020304" pitchFamily="18" charset="0"/>
                <a:cs typeface="Times New Roman" panose="02020603050405020304" pitchFamily="18" charset="0"/>
              </a:rPr>
              <a:t>After fitting the model we are left with the error which is due to unknown factors. </a:t>
            </a:r>
          </a:p>
          <a:p>
            <a:endParaRPr lang="en-IN" sz="2061" dirty="0"/>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519" y="3319579"/>
            <a:ext cx="3827491" cy="364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5519" y="4660112"/>
            <a:ext cx="9289032" cy="2144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8217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6410" y="323453"/>
            <a:ext cx="7348416" cy="2526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519" y="3177653"/>
            <a:ext cx="6336704" cy="1154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632303" y="1960307"/>
            <a:ext cx="4461262" cy="877163"/>
          </a:xfrm>
          <a:prstGeom prst="rect">
            <a:avLst/>
          </a:prstGeom>
          <a:noFill/>
        </p:spPr>
        <p:txBody>
          <a:bodyPr wrap="square" rtlCol="0">
            <a:spAutoFit/>
          </a:bodyPr>
          <a:lstStyle/>
          <a:p>
            <a:r>
              <a:rPr lang="en-US" sz="2550" dirty="0">
                <a:solidFill>
                  <a:srgbClr val="8E2200"/>
                </a:solidFill>
                <a:latin typeface="Times New Roman" panose="02020603050405020304" pitchFamily="18" charset="0"/>
                <a:cs typeface="Times New Roman" panose="02020603050405020304" pitchFamily="18" charset="0"/>
              </a:rPr>
              <a:t>This shows that all our regressors are significant</a:t>
            </a:r>
            <a:endParaRPr lang="en-IN" sz="2550" dirty="0">
              <a:solidFill>
                <a:srgbClr val="8E2200"/>
              </a:solidFill>
              <a:latin typeface="Times New Roman" panose="02020603050405020304" pitchFamily="18" charset="0"/>
              <a:cs typeface="Times New Roman" panose="02020603050405020304" pitchFamily="18" charset="0"/>
            </a:endParaRPr>
          </a:p>
        </p:txBody>
      </p:sp>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3190" y="3177653"/>
            <a:ext cx="5270601" cy="3879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44115" y="4660116"/>
            <a:ext cx="6336704" cy="2054409"/>
          </a:xfrm>
          <a:prstGeom prst="rect">
            <a:avLst/>
          </a:prstGeom>
          <a:noFill/>
        </p:spPr>
        <p:txBody>
          <a:bodyPr wrap="square" rtlCol="0">
            <a:spAutoFit/>
          </a:bodyPr>
          <a:lstStyle/>
          <a:p>
            <a:r>
              <a:rPr lang="en-US" sz="2550" dirty="0">
                <a:solidFill>
                  <a:srgbClr val="8E2200"/>
                </a:solidFill>
                <a:latin typeface="Times New Roman" panose="02020603050405020304" pitchFamily="18" charset="0"/>
                <a:cs typeface="Times New Roman" panose="02020603050405020304" pitchFamily="18" charset="0"/>
              </a:rPr>
              <a:t>1. For this regression model we found that errors are normally distributed so our issue is resolved.</a:t>
            </a:r>
          </a:p>
          <a:p>
            <a:r>
              <a:rPr lang="en-US" sz="2550" dirty="0">
                <a:solidFill>
                  <a:srgbClr val="8E2200"/>
                </a:solidFill>
                <a:latin typeface="Times New Roman" panose="02020603050405020304" pitchFamily="18" charset="0"/>
                <a:cs typeface="Times New Roman" panose="02020603050405020304" pitchFamily="18" charset="0"/>
              </a:rPr>
              <a:t>2. This is one of the way we can fit model to predict the gold price</a:t>
            </a:r>
            <a:r>
              <a:rPr lang="en-US" sz="2061" dirty="0">
                <a:latin typeface="Times New Roman" panose="02020603050405020304" pitchFamily="18" charset="0"/>
                <a:cs typeface="Times New Roman" panose="02020603050405020304" pitchFamily="18" charset="0"/>
              </a:rPr>
              <a:t>.</a:t>
            </a:r>
            <a:endParaRPr lang="en-IN" sz="206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6941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495" y="380974"/>
            <a:ext cx="8748236" cy="674042"/>
          </a:xfrm>
        </p:spPr>
        <p:txBody>
          <a:bodyPr>
            <a:noAutofit/>
          </a:bodyPr>
          <a:lstStyle/>
          <a:p>
            <a:r>
              <a:rPr lang="en-IN" sz="4000" dirty="0">
                <a:solidFill>
                  <a:srgbClr val="6C1A00"/>
                </a:solidFill>
                <a:latin typeface="Times New Roman" panose="02020603050405020304" pitchFamily="18" charset="0"/>
                <a:cs typeface="Times New Roman" panose="02020603050405020304" pitchFamily="18" charset="0"/>
              </a:rPr>
              <a:t>Subset Selection Approach</a:t>
            </a: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9495" y="1282611"/>
            <a:ext cx="4392488" cy="2526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607" y="4270710"/>
            <a:ext cx="4416376" cy="2823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328047" y="1115541"/>
            <a:ext cx="7056784" cy="5978560"/>
          </a:xfrm>
          <a:prstGeom prst="rect">
            <a:avLst/>
          </a:prstGeom>
          <a:noFill/>
        </p:spPr>
        <p:txBody>
          <a:bodyPr wrap="square" rtlCol="0">
            <a:spAutoFit/>
          </a:bodyPr>
          <a:lstStyle/>
          <a:p>
            <a:pPr marL="303752" indent="-303752">
              <a:buFont typeface="Arial" pitchFamily="34" charset="0"/>
              <a:buChar char="•"/>
            </a:pPr>
            <a:r>
              <a:rPr lang="en-IN" sz="2550" dirty="0">
                <a:solidFill>
                  <a:srgbClr val="8E2200"/>
                </a:solidFill>
                <a:latin typeface="Times New Roman" panose="02020603050405020304" pitchFamily="18" charset="0"/>
                <a:cs typeface="Times New Roman" panose="02020603050405020304" pitchFamily="18" charset="0"/>
              </a:rPr>
              <a:t>Many a times we come across regression models where there are huge number of regressors</a:t>
            </a:r>
          </a:p>
          <a:p>
            <a:pPr marL="303752" indent="-303752">
              <a:buFont typeface="Arial" pitchFamily="34" charset="0"/>
              <a:buChar char="•"/>
            </a:pPr>
            <a:r>
              <a:rPr lang="en-IN" sz="2550" dirty="0">
                <a:solidFill>
                  <a:srgbClr val="8E2200"/>
                </a:solidFill>
                <a:latin typeface="Times New Roman" panose="02020603050405020304" pitchFamily="18" charset="0"/>
                <a:cs typeface="Times New Roman" panose="02020603050405020304" pitchFamily="18" charset="0"/>
              </a:rPr>
              <a:t>So to reduce the load of collecting all data in future we try taking subsets of regressors which give us better or at least similar prediction</a:t>
            </a:r>
          </a:p>
          <a:p>
            <a:pPr marL="303752" indent="-303752">
              <a:buFont typeface="Arial" pitchFamily="34" charset="0"/>
              <a:buChar char="•"/>
            </a:pPr>
            <a:r>
              <a:rPr lang="en-IN" sz="2550" dirty="0">
                <a:solidFill>
                  <a:srgbClr val="8E2200"/>
                </a:solidFill>
                <a:latin typeface="Times New Roman" panose="02020603050405020304" pitchFamily="18" charset="0"/>
                <a:cs typeface="Times New Roman" panose="02020603050405020304" pitchFamily="18" charset="0"/>
              </a:rPr>
              <a:t>Here 5=(</a:t>
            </a:r>
            <a:r>
              <a:rPr lang="en-IN" sz="2550" dirty="0" err="1">
                <a:solidFill>
                  <a:srgbClr val="8E2200"/>
                </a:solidFill>
                <a:latin typeface="Times New Roman" panose="02020603050405020304" pitchFamily="18" charset="0"/>
                <a:cs typeface="Times New Roman" panose="02020603050405020304" pitchFamily="18" charset="0"/>
              </a:rPr>
              <a:t>cro</a:t>
            </a:r>
            <a:r>
              <a:rPr lang="en-IN" sz="2550" dirty="0">
                <a:solidFill>
                  <a:srgbClr val="8E2200"/>
                </a:solidFill>
                <a:latin typeface="Times New Roman" panose="02020603050405020304" pitchFamily="18" charset="0"/>
                <a:cs typeface="Times New Roman" panose="02020603050405020304" pitchFamily="18" charset="0"/>
              </a:rPr>
              <a:t>, </a:t>
            </a:r>
            <a:r>
              <a:rPr lang="en-IN" sz="2550" dirty="0" err="1">
                <a:solidFill>
                  <a:srgbClr val="8E2200"/>
                </a:solidFill>
                <a:latin typeface="Times New Roman" panose="02020603050405020304" pitchFamily="18" charset="0"/>
                <a:cs typeface="Times New Roman" panose="02020603050405020304" pitchFamily="18" charset="0"/>
              </a:rPr>
              <a:t>ir</a:t>
            </a:r>
            <a:r>
              <a:rPr lang="en-IN" sz="2550" dirty="0">
                <a:solidFill>
                  <a:srgbClr val="8E2200"/>
                </a:solidFill>
                <a:latin typeface="Times New Roman" panose="02020603050405020304" pitchFamily="18" charset="0"/>
                <a:cs typeface="Times New Roman" panose="02020603050405020304" pitchFamily="18" charset="0"/>
              </a:rPr>
              <a:t>, </a:t>
            </a:r>
            <a:r>
              <a:rPr lang="en-IN" sz="2550" dirty="0" err="1">
                <a:solidFill>
                  <a:srgbClr val="8E2200"/>
                </a:solidFill>
                <a:latin typeface="Times New Roman" panose="02020603050405020304" pitchFamily="18" charset="0"/>
                <a:cs typeface="Times New Roman" panose="02020603050405020304" pitchFamily="18" charset="0"/>
              </a:rPr>
              <a:t>usnr</a:t>
            </a:r>
            <a:r>
              <a:rPr lang="en-IN" sz="2550" dirty="0">
                <a:solidFill>
                  <a:srgbClr val="8E2200"/>
                </a:solidFill>
                <a:latin typeface="Times New Roman" panose="02020603050405020304" pitchFamily="18" charset="0"/>
                <a:cs typeface="Times New Roman" panose="02020603050405020304" pitchFamily="18" charset="0"/>
              </a:rPr>
              <a:t>, </a:t>
            </a:r>
            <a:r>
              <a:rPr lang="en-IN" sz="2550" dirty="0" err="1">
                <a:solidFill>
                  <a:srgbClr val="8E2200"/>
                </a:solidFill>
                <a:latin typeface="Times New Roman" panose="02020603050405020304" pitchFamily="18" charset="0"/>
                <a:cs typeface="Times New Roman" panose="02020603050405020304" pitchFamily="18" charset="0"/>
              </a:rPr>
              <a:t>mpi</a:t>
            </a:r>
            <a:r>
              <a:rPr lang="en-IN" sz="2550" dirty="0">
                <a:solidFill>
                  <a:srgbClr val="8E2200"/>
                </a:solidFill>
                <a:latin typeface="Times New Roman" panose="02020603050405020304" pitchFamily="18" charset="0"/>
                <a:cs typeface="Times New Roman" panose="02020603050405020304" pitchFamily="18" charset="0"/>
              </a:rPr>
              <a:t>, </a:t>
            </a:r>
            <a:r>
              <a:rPr lang="en-IN" sz="2550" dirty="0" err="1">
                <a:solidFill>
                  <a:srgbClr val="8E2200"/>
                </a:solidFill>
                <a:latin typeface="Times New Roman" panose="02020603050405020304" pitchFamily="18" charset="0"/>
                <a:cs typeface="Times New Roman" panose="02020603050405020304" pitchFamily="18" charset="0"/>
              </a:rPr>
              <a:t>usi</a:t>
            </a:r>
            <a:r>
              <a:rPr lang="en-IN" sz="2550" dirty="0">
                <a:solidFill>
                  <a:srgbClr val="8E2200"/>
                </a:solidFill>
                <a:latin typeface="Times New Roman" panose="02020603050405020304" pitchFamily="18" charset="0"/>
                <a:cs typeface="Times New Roman" panose="02020603050405020304" pitchFamily="18" charset="0"/>
              </a:rPr>
              <a:t>)</a:t>
            </a:r>
          </a:p>
          <a:p>
            <a:r>
              <a:rPr lang="en-IN" sz="2550" dirty="0">
                <a:solidFill>
                  <a:srgbClr val="8E2200"/>
                </a:solidFill>
                <a:latin typeface="Times New Roman" panose="02020603050405020304" pitchFamily="18" charset="0"/>
                <a:cs typeface="Times New Roman" panose="02020603050405020304" pitchFamily="18" charset="0"/>
              </a:rPr>
              <a:t>               4=(</a:t>
            </a:r>
            <a:r>
              <a:rPr lang="en-IN" sz="2550" dirty="0" err="1">
                <a:solidFill>
                  <a:srgbClr val="8E2200"/>
                </a:solidFill>
                <a:latin typeface="Times New Roman" panose="02020603050405020304" pitchFamily="18" charset="0"/>
                <a:cs typeface="Times New Roman" panose="02020603050405020304" pitchFamily="18" charset="0"/>
              </a:rPr>
              <a:t>cro</a:t>
            </a:r>
            <a:r>
              <a:rPr lang="en-IN" sz="2550" dirty="0">
                <a:solidFill>
                  <a:srgbClr val="8E2200"/>
                </a:solidFill>
                <a:latin typeface="Times New Roman" panose="02020603050405020304" pitchFamily="18" charset="0"/>
                <a:cs typeface="Times New Roman" panose="02020603050405020304" pitchFamily="18" charset="0"/>
              </a:rPr>
              <a:t>, </a:t>
            </a:r>
            <a:r>
              <a:rPr lang="en-IN" sz="2550" dirty="0" err="1">
                <a:solidFill>
                  <a:srgbClr val="8E2200"/>
                </a:solidFill>
                <a:latin typeface="Times New Roman" panose="02020603050405020304" pitchFamily="18" charset="0"/>
                <a:cs typeface="Times New Roman" panose="02020603050405020304" pitchFamily="18" charset="0"/>
              </a:rPr>
              <a:t>ir</a:t>
            </a:r>
            <a:r>
              <a:rPr lang="en-IN" sz="2550" dirty="0">
                <a:solidFill>
                  <a:srgbClr val="8E2200"/>
                </a:solidFill>
                <a:latin typeface="Times New Roman" panose="02020603050405020304" pitchFamily="18" charset="0"/>
                <a:cs typeface="Times New Roman" panose="02020603050405020304" pitchFamily="18" charset="0"/>
              </a:rPr>
              <a:t>, </a:t>
            </a:r>
            <a:r>
              <a:rPr lang="en-IN" sz="2550" dirty="0" err="1">
                <a:solidFill>
                  <a:srgbClr val="8E2200"/>
                </a:solidFill>
                <a:latin typeface="Times New Roman" panose="02020603050405020304" pitchFamily="18" charset="0"/>
                <a:cs typeface="Times New Roman" panose="02020603050405020304" pitchFamily="18" charset="0"/>
              </a:rPr>
              <a:t>usnr</a:t>
            </a:r>
            <a:r>
              <a:rPr lang="en-IN" sz="2550" dirty="0">
                <a:solidFill>
                  <a:srgbClr val="8E2200"/>
                </a:solidFill>
                <a:latin typeface="Times New Roman" panose="02020603050405020304" pitchFamily="18" charset="0"/>
                <a:cs typeface="Times New Roman" panose="02020603050405020304" pitchFamily="18" charset="0"/>
              </a:rPr>
              <a:t>, </a:t>
            </a:r>
            <a:r>
              <a:rPr lang="en-IN" sz="2550" dirty="0" err="1">
                <a:solidFill>
                  <a:srgbClr val="8E2200"/>
                </a:solidFill>
                <a:latin typeface="Times New Roman" panose="02020603050405020304" pitchFamily="18" charset="0"/>
                <a:cs typeface="Times New Roman" panose="02020603050405020304" pitchFamily="18" charset="0"/>
              </a:rPr>
              <a:t>usi</a:t>
            </a:r>
            <a:r>
              <a:rPr lang="en-IN" sz="2550" dirty="0">
                <a:solidFill>
                  <a:srgbClr val="8E2200"/>
                </a:solidFill>
                <a:latin typeface="Times New Roman" panose="02020603050405020304" pitchFamily="18" charset="0"/>
                <a:cs typeface="Times New Roman" panose="02020603050405020304" pitchFamily="18" charset="0"/>
              </a:rPr>
              <a:t>)</a:t>
            </a:r>
          </a:p>
          <a:p>
            <a:pPr marL="303752" indent="-303752">
              <a:buFont typeface="Arial" pitchFamily="34" charset="0"/>
              <a:buChar char="•"/>
            </a:pPr>
            <a:r>
              <a:rPr lang="en-IN" sz="2550" dirty="0">
                <a:solidFill>
                  <a:srgbClr val="8E2200"/>
                </a:solidFill>
                <a:latin typeface="Times New Roman" panose="02020603050405020304" pitchFamily="18" charset="0"/>
                <a:cs typeface="Times New Roman" panose="02020603050405020304" pitchFamily="18" charset="0"/>
              </a:rPr>
              <a:t>The graph shows that adjusted r square value is maximum and AIC is minimum for 5</a:t>
            </a:r>
            <a:r>
              <a:rPr lang="en-IN" sz="2550" baseline="30000" dirty="0">
                <a:solidFill>
                  <a:srgbClr val="8E2200"/>
                </a:solidFill>
                <a:latin typeface="Times New Roman" panose="02020603050405020304" pitchFamily="18" charset="0"/>
                <a:cs typeface="Times New Roman" panose="02020603050405020304" pitchFamily="18" charset="0"/>
              </a:rPr>
              <a:t>th</a:t>
            </a:r>
            <a:r>
              <a:rPr lang="en-IN" sz="2550" dirty="0">
                <a:solidFill>
                  <a:srgbClr val="8E2200"/>
                </a:solidFill>
                <a:latin typeface="Times New Roman" panose="02020603050405020304" pitchFamily="18" charset="0"/>
                <a:cs typeface="Times New Roman" panose="02020603050405020304" pitchFamily="18" charset="0"/>
              </a:rPr>
              <a:t> subset. This implies all the 5 regressors are necessary</a:t>
            </a:r>
          </a:p>
          <a:p>
            <a:pPr marL="303752" indent="-303752">
              <a:buFont typeface="Arial" pitchFamily="34" charset="0"/>
              <a:buChar char="•"/>
            </a:pPr>
            <a:r>
              <a:rPr lang="en-IN" sz="2550" dirty="0">
                <a:solidFill>
                  <a:srgbClr val="8E2200"/>
                </a:solidFill>
                <a:latin typeface="Times New Roman" panose="02020603050405020304" pitchFamily="18" charset="0"/>
                <a:cs typeface="Times New Roman" panose="02020603050405020304" pitchFamily="18" charset="0"/>
              </a:rPr>
              <a:t>But if we keenly observe, we see that even the 4</a:t>
            </a:r>
            <a:r>
              <a:rPr lang="en-IN" sz="2550" baseline="30000" dirty="0">
                <a:solidFill>
                  <a:srgbClr val="8E2200"/>
                </a:solidFill>
                <a:latin typeface="Times New Roman" panose="02020603050405020304" pitchFamily="18" charset="0"/>
                <a:cs typeface="Times New Roman" panose="02020603050405020304" pitchFamily="18" charset="0"/>
              </a:rPr>
              <a:t>th</a:t>
            </a:r>
            <a:r>
              <a:rPr lang="en-IN" sz="2550" dirty="0">
                <a:solidFill>
                  <a:srgbClr val="8E2200"/>
                </a:solidFill>
                <a:latin typeface="Times New Roman" panose="02020603050405020304" pitchFamily="18" charset="0"/>
                <a:cs typeface="Times New Roman" panose="02020603050405020304" pitchFamily="18" charset="0"/>
              </a:rPr>
              <a:t> subset gives almost same results</a:t>
            </a:r>
          </a:p>
          <a:p>
            <a:pPr marL="303752" indent="-303752">
              <a:buFont typeface="Arial" pitchFamily="34" charset="0"/>
              <a:buChar char="•"/>
            </a:pPr>
            <a:r>
              <a:rPr lang="en-IN" sz="2550" dirty="0">
                <a:solidFill>
                  <a:srgbClr val="8E2200"/>
                </a:solidFill>
                <a:latin typeface="Times New Roman" panose="02020603050405020304" pitchFamily="18" charset="0"/>
                <a:cs typeface="Times New Roman" panose="02020603050405020304" pitchFamily="18" charset="0"/>
              </a:rPr>
              <a:t>So we can try fitting model with only 4 regressors(excluding MPI) and see if it gives almost same output. </a:t>
            </a:r>
          </a:p>
        </p:txBody>
      </p:sp>
    </p:spTree>
    <p:extLst>
      <p:ext uri="{BB962C8B-B14F-4D97-AF65-F5344CB8AC3E}">
        <p14:creationId xmlns:p14="http://schemas.microsoft.com/office/powerpoint/2010/main" val="2853542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487" y="321713"/>
            <a:ext cx="8748236" cy="1081860"/>
          </a:xfrm>
        </p:spPr>
        <p:txBody>
          <a:bodyPr>
            <a:noAutofit/>
          </a:bodyPr>
          <a:lstStyle/>
          <a:p>
            <a:r>
              <a:rPr lang="en-IN" sz="4000" dirty="0">
                <a:solidFill>
                  <a:srgbClr val="6C1A00"/>
                </a:solidFill>
                <a:latin typeface="Times New Roman" panose="02020603050405020304" pitchFamily="18" charset="0"/>
                <a:cs typeface="Times New Roman" panose="02020603050405020304" pitchFamily="18" charset="0"/>
              </a:rPr>
              <a:t>Other Models</a:t>
            </a:r>
          </a:p>
        </p:txBody>
      </p:sp>
      <p:sp>
        <p:nvSpPr>
          <p:cNvPr id="3" name="Content Placeholder 2"/>
          <p:cNvSpPr>
            <a:spLocks noGrp="1"/>
          </p:cNvSpPr>
          <p:nvPr>
            <p:ph idx="1"/>
          </p:nvPr>
        </p:nvSpPr>
        <p:spPr>
          <a:xfrm>
            <a:off x="503510" y="1403573"/>
            <a:ext cx="12456839" cy="4439668"/>
          </a:xfrm>
        </p:spPr>
        <p:txBody>
          <a:bodyPr>
            <a:noAutofit/>
          </a:bodyPr>
          <a:lstStyle/>
          <a:p>
            <a:r>
              <a:rPr lang="en-IN" sz="2550" dirty="0">
                <a:solidFill>
                  <a:srgbClr val="6C1A00"/>
                </a:solidFill>
                <a:latin typeface="Times New Roman" panose="02020603050405020304" pitchFamily="18" charset="0"/>
                <a:cs typeface="Times New Roman" panose="02020603050405020304" pitchFamily="18" charset="0"/>
              </a:rPr>
              <a:t>Model2 : Fitting </a:t>
            </a:r>
            <a:r>
              <a:rPr lang="en-IN" sz="2550" dirty="0" err="1">
                <a:solidFill>
                  <a:srgbClr val="6C1A00"/>
                </a:solidFill>
                <a:latin typeface="Times New Roman" panose="02020603050405020304" pitchFamily="18" charset="0"/>
                <a:cs typeface="Times New Roman" panose="02020603050405020304" pitchFamily="18" charset="0"/>
              </a:rPr>
              <a:t>mlr</a:t>
            </a:r>
            <a:r>
              <a:rPr lang="en-IN" sz="2550" dirty="0">
                <a:solidFill>
                  <a:srgbClr val="6C1A00"/>
                </a:solidFill>
                <a:latin typeface="Times New Roman" panose="02020603050405020304" pitchFamily="18" charset="0"/>
                <a:cs typeface="Times New Roman" panose="02020603050405020304" pitchFamily="18" charset="0"/>
              </a:rPr>
              <a:t> without removing time effect</a:t>
            </a:r>
          </a:p>
          <a:p>
            <a:pPr marL="0" indent="0">
              <a:buNone/>
            </a:pPr>
            <a:endParaRPr lang="en-IN" sz="2550" dirty="0">
              <a:solidFill>
                <a:srgbClr val="6C1A00"/>
              </a:solidFill>
              <a:latin typeface="Times New Roman" panose="02020603050405020304" pitchFamily="18" charset="0"/>
              <a:cs typeface="Times New Roman" panose="02020603050405020304" pitchFamily="18" charset="0"/>
            </a:endParaRPr>
          </a:p>
          <a:p>
            <a:endParaRPr lang="en-IN" sz="2550" dirty="0">
              <a:solidFill>
                <a:srgbClr val="6C1A00"/>
              </a:solidFill>
              <a:latin typeface="Times New Roman" panose="02020603050405020304" pitchFamily="18" charset="0"/>
              <a:cs typeface="Times New Roman" panose="02020603050405020304" pitchFamily="18" charset="0"/>
            </a:endParaRPr>
          </a:p>
          <a:p>
            <a:r>
              <a:rPr lang="en-IN" sz="2550" dirty="0">
                <a:solidFill>
                  <a:srgbClr val="6C1A00"/>
                </a:solidFill>
                <a:latin typeface="Times New Roman" panose="02020603050405020304" pitchFamily="18" charset="0"/>
                <a:cs typeface="Times New Roman" panose="02020603050405020304" pitchFamily="18" charset="0"/>
              </a:rPr>
              <a:t>Model3 : Fitting </a:t>
            </a:r>
            <a:r>
              <a:rPr lang="en-IN" sz="2550" dirty="0" err="1">
                <a:solidFill>
                  <a:srgbClr val="6C1A00"/>
                </a:solidFill>
                <a:latin typeface="Times New Roman" panose="02020603050405020304" pitchFamily="18" charset="0"/>
                <a:cs typeface="Times New Roman" panose="02020603050405020304" pitchFamily="18" charset="0"/>
              </a:rPr>
              <a:t>mlr</a:t>
            </a:r>
            <a:r>
              <a:rPr lang="en-IN" sz="2550" dirty="0">
                <a:solidFill>
                  <a:srgbClr val="6C1A00"/>
                </a:solidFill>
                <a:latin typeface="Times New Roman" panose="02020603050405020304" pitchFamily="18" charset="0"/>
                <a:cs typeface="Times New Roman" panose="02020603050405020304" pitchFamily="18" charset="0"/>
              </a:rPr>
              <a:t> excluding Market Price Index and without removing time effect</a:t>
            </a:r>
          </a:p>
          <a:p>
            <a:pPr marL="0" indent="0">
              <a:buNone/>
            </a:pPr>
            <a:endParaRPr lang="en-IN" sz="2550" dirty="0">
              <a:solidFill>
                <a:srgbClr val="6C1A00"/>
              </a:solidFill>
              <a:latin typeface="Times New Roman" panose="02020603050405020304" pitchFamily="18" charset="0"/>
              <a:cs typeface="Times New Roman" panose="02020603050405020304" pitchFamily="18" charset="0"/>
            </a:endParaRPr>
          </a:p>
          <a:p>
            <a:r>
              <a:rPr lang="en-IN" sz="2550" dirty="0">
                <a:solidFill>
                  <a:srgbClr val="6C1A00"/>
                </a:solidFill>
                <a:latin typeface="Times New Roman" panose="02020603050405020304" pitchFamily="18" charset="0"/>
                <a:cs typeface="Times New Roman" panose="02020603050405020304" pitchFamily="18" charset="0"/>
              </a:rPr>
              <a:t>Model4 : Fitting </a:t>
            </a:r>
            <a:r>
              <a:rPr lang="en-IN" sz="2550" dirty="0" err="1">
                <a:solidFill>
                  <a:srgbClr val="6C1A00"/>
                </a:solidFill>
                <a:latin typeface="Times New Roman" panose="02020603050405020304" pitchFamily="18" charset="0"/>
                <a:cs typeface="Times New Roman" panose="02020603050405020304" pitchFamily="18" charset="0"/>
              </a:rPr>
              <a:t>mlr</a:t>
            </a:r>
            <a:r>
              <a:rPr lang="en-IN" sz="2550" dirty="0">
                <a:solidFill>
                  <a:srgbClr val="6C1A00"/>
                </a:solidFill>
                <a:latin typeface="Times New Roman" panose="02020603050405020304" pitchFamily="18" charset="0"/>
                <a:cs typeface="Times New Roman" panose="02020603050405020304" pitchFamily="18" charset="0"/>
              </a:rPr>
              <a:t> excluding Market Price Index and by removing time effect</a:t>
            </a:r>
          </a:p>
          <a:p>
            <a:pPr marL="0" indent="0">
              <a:buNone/>
            </a:pPr>
            <a:endParaRPr lang="en-IN" sz="2550" dirty="0">
              <a:solidFill>
                <a:srgbClr val="6C1A00"/>
              </a:solidFill>
              <a:latin typeface="Times New Roman" panose="02020603050405020304" pitchFamily="18" charset="0"/>
              <a:cs typeface="Times New Roman" panose="02020603050405020304" pitchFamily="18" charset="0"/>
            </a:endParaRPr>
          </a:p>
          <a:p>
            <a:endParaRPr lang="en-IN" sz="2550" dirty="0">
              <a:solidFill>
                <a:srgbClr val="6C1A00"/>
              </a:solidFill>
              <a:latin typeface="Times New Roman" panose="02020603050405020304" pitchFamily="18" charset="0"/>
              <a:cs typeface="Times New Roman" panose="02020603050405020304" pitchFamily="18"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5639" y="2258662"/>
            <a:ext cx="6192688" cy="453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9615" y="3584508"/>
            <a:ext cx="8618296" cy="453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8732" y="5035670"/>
            <a:ext cx="9736206" cy="412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5055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495" y="296998"/>
            <a:ext cx="9577064" cy="995098"/>
          </a:xfrm>
        </p:spPr>
        <p:txBody>
          <a:bodyPr>
            <a:normAutofit/>
          </a:bodyPr>
          <a:lstStyle/>
          <a:p>
            <a:r>
              <a:rPr lang="en-IN" sz="4252" dirty="0">
                <a:solidFill>
                  <a:srgbClr val="6C1A00"/>
                </a:solidFill>
                <a:latin typeface="Times New Roman" panose="02020603050405020304" pitchFamily="18" charset="0"/>
                <a:cs typeface="Times New Roman" panose="02020603050405020304" pitchFamily="18" charset="0"/>
              </a:rPr>
              <a:t>Comparison and Conclusion</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7527" y="1325604"/>
            <a:ext cx="4752528" cy="1607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59495" y="3131765"/>
            <a:ext cx="12313368" cy="3941207"/>
          </a:xfrm>
          <a:prstGeom prst="rect">
            <a:avLst/>
          </a:prstGeom>
          <a:noFill/>
        </p:spPr>
        <p:txBody>
          <a:bodyPr wrap="square" rtlCol="0">
            <a:spAutoFit/>
          </a:bodyPr>
          <a:lstStyle/>
          <a:p>
            <a:r>
              <a:rPr lang="en-IN" sz="2550" dirty="0">
                <a:solidFill>
                  <a:srgbClr val="A42700"/>
                </a:solidFill>
                <a:latin typeface="Times New Roman" panose="02020603050405020304" pitchFamily="18" charset="0"/>
                <a:cs typeface="Times New Roman" panose="02020603050405020304" pitchFamily="18" charset="0"/>
              </a:rPr>
              <a:t>This has led us to the following conclusion</a:t>
            </a:r>
          </a:p>
          <a:p>
            <a:pPr marL="364503" indent="-364503">
              <a:buAutoNum type="arabicParenR"/>
            </a:pPr>
            <a:r>
              <a:rPr lang="en-IN" sz="2550" dirty="0">
                <a:solidFill>
                  <a:srgbClr val="A42700"/>
                </a:solidFill>
                <a:latin typeface="Times New Roman" panose="02020603050405020304" pitchFamily="18" charset="0"/>
                <a:cs typeface="Times New Roman" panose="02020603050405020304" pitchFamily="18" charset="0"/>
              </a:rPr>
              <a:t>Gold Price can be predicted when we have information about all regressors</a:t>
            </a:r>
          </a:p>
          <a:p>
            <a:pPr marL="364503" indent="-364503">
              <a:buAutoNum type="arabicParenR"/>
            </a:pPr>
            <a:r>
              <a:rPr lang="en-IN" sz="2550" dirty="0">
                <a:solidFill>
                  <a:srgbClr val="A42700"/>
                </a:solidFill>
                <a:latin typeface="Times New Roman" panose="02020603050405020304" pitchFamily="18" charset="0"/>
                <a:cs typeface="Times New Roman" panose="02020603050405020304" pitchFamily="18" charset="0"/>
              </a:rPr>
              <a:t>Time factor also plays a significant role in estimating the gold price</a:t>
            </a:r>
          </a:p>
          <a:p>
            <a:pPr marL="364503" indent="-364503">
              <a:buAutoNum type="arabicParenR"/>
            </a:pPr>
            <a:r>
              <a:rPr lang="en-IN" sz="2550" dirty="0">
                <a:solidFill>
                  <a:srgbClr val="A42700"/>
                </a:solidFill>
                <a:latin typeface="Times New Roman" panose="02020603050405020304" pitchFamily="18" charset="0"/>
                <a:cs typeface="Times New Roman" panose="02020603050405020304" pitchFamily="18" charset="0"/>
              </a:rPr>
              <a:t>Developing the relation between Sensex and CPI has led us to a more better conclusion</a:t>
            </a:r>
          </a:p>
          <a:p>
            <a:endParaRPr lang="en-IN" sz="2550" dirty="0">
              <a:solidFill>
                <a:srgbClr val="A42700"/>
              </a:solidFill>
              <a:latin typeface="Times New Roman" panose="02020603050405020304" pitchFamily="18" charset="0"/>
              <a:cs typeface="Times New Roman" panose="02020603050405020304" pitchFamily="18" charset="0"/>
            </a:endParaRPr>
          </a:p>
          <a:p>
            <a:r>
              <a:rPr lang="en-IN" sz="2550" b="1" dirty="0">
                <a:solidFill>
                  <a:srgbClr val="A42700"/>
                </a:solidFill>
                <a:latin typeface="Times New Roman" panose="02020603050405020304" pitchFamily="18" charset="0"/>
                <a:cs typeface="Times New Roman" panose="02020603050405020304" pitchFamily="18" charset="0"/>
              </a:rPr>
              <a:t>Note:</a:t>
            </a:r>
          </a:p>
          <a:p>
            <a:pPr marL="303752" indent="-303752">
              <a:buFont typeface="Arial" pitchFamily="34" charset="0"/>
              <a:buChar char="•"/>
            </a:pPr>
            <a:r>
              <a:rPr lang="en-IN" sz="2550" dirty="0">
                <a:solidFill>
                  <a:srgbClr val="A42700"/>
                </a:solidFill>
                <a:latin typeface="Times New Roman" panose="02020603050405020304" pitchFamily="18" charset="0"/>
                <a:cs typeface="Times New Roman" panose="02020603050405020304" pitchFamily="18" charset="0"/>
              </a:rPr>
              <a:t>Even after removing the time factor errors are auto correlated to some extent. </a:t>
            </a:r>
          </a:p>
          <a:p>
            <a:pPr marL="303752" indent="-303752">
              <a:buFont typeface="Arial" pitchFamily="34" charset="0"/>
              <a:buChar char="•"/>
            </a:pPr>
            <a:r>
              <a:rPr lang="en-IN" sz="2550" dirty="0">
                <a:solidFill>
                  <a:srgbClr val="A42700"/>
                </a:solidFill>
                <a:latin typeface="Times New Roman" panose="02020603050405020304" pitchFamily="18" charset="0"/>
                <a:cs typeface="Times New Roman" panose="02020603050405020304" pitchFamily="18" charset="0"/>
              </a:rPr>
              <a:t>So in future we would try to use models like </a:t>
            </a:r>
            <a:r>
              <a:rPr lang="en-IN" sz="2550" dirty="0" err="1">
                <a:solidFill>
                  <a:srgbClr val="A42700"/>
                </a:solidFill>
                <a:latin typeface="Times New Roman" panose="02020603050405020304" pitchFamily="18" charset="0"/>
                <a:cs typeface="Times New Roman" panose="02020603050405020304" pitchFamily="18" charset="0"/>
              </a:rPr>
              <a:t>arima</a:t>
            </a:r>
            <a:r>
              <a:rPr lang="en-IN" sz="2550" dirty="0">
                <a:solidFill>
                  <a:srgbClr val="A42700"/>
                </a:solidFill>
                <a:latin typeface="Times New Roman" panose="02020603050405020304" pitchFamily="18" charset="0"/>
                <a:cs typeface="Times New Roman" panose="02020603050405020304" pitchFamily="18" charset="0"/>
              </a:rPr>
              <a:t> which might give us more refined results.</a:t>
            </a:r>
          </a:p>
          <a:p>
            <a:pPr marL="364503" indent="-364503">
              <a:buAutoNum type="arabicParenR"/>
            </a:pPr>
            <a:endParaRPr lang="en-IN" sz="2061" dirty="0"/>
          </a:p>
        </p:txBody>
      </p:sp>
      <p:sp>
        <p:nvSpPr>
          <p:cNvPr id="5" name="TextBox 4"/>
          <p:cNvSpPr txBox="1"/>
          <p:nvPr/>
        </p:nvSpPr>
        <p:spPr>
          <a:xfrm>
            <a:off x="5976119" y="1406915"/>
            <a:ext cx="5400600" cy="1194301"/>
          </a:xfrm>
          <a:prstGeom prst="rect">
            <a:avLst/>
          </a:prstGeom>
          <a:noFill/>
        </p:spPr>
        <p:txBody>
          <a:bodyPr wrap="square" rtlCol="0">
            <a:spAutoFit/>
          </a:bodyPr>
          <a:lstStyle/>
          <a:p>
            <a:r>
              <a:rPr lang="en-IN" sz="2550" dirty="0">
                <a:solidFill>
                  <a:srgbClr val="A42700"/>
                </a:solidFill>
                <a:latin typeface="Times New Roman" panose="02020603050405020304" pitchFamily="18" charset="0"/>
                <a:cs typeface="Times New Roman" panose="02020603050405020304" pitchFamily="18" charset="0"/>
              </a:rPr>
              <a:t>As the MSE and RMSE of model 1 is least, its better than any other model</a:t>
            </a:r>
          </a:p>
          <a:p>
            <a:endParaRPr lang="en-IN" sz="2061" dirty="0"/>
          </a:p>
        </p:txBody>
      </p:sp>
    </p:spTree>
    <p:extLst>
      <p:ext uri="{BB962C8B-B14F-4D97-AF65-F5344CB8AC3E}">
        <p14:creationId xmlns:p14="http://schemas.microsoft.com/office/powerpoint/2010/main" val="2404833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6D222-5C6C-5E57-2E64-D23FB0055552}"/>
              </a:ext>
            </a:extLst>
          </p:cNvPr>
          <p:cNvSpPr>
            <a:spLocks noGrp="1"/>
          </p:cNvSpPr>
          <p:nvPr>
            <p:ph type="title"/>
          </p:nvPr>
        </p:nvSpPr>
        <p:spPr>
          <a:xfrm>
            <a:off x="1511623" y="1691605"/>
            <a:ext cx="9217024" cy="3809238"/>
          </a:xfrm>
        </p:spPr>
        <p:txBody>
          <a:bodyPr>
            <a:normAutofit/>
          </a:bodyPr>
          <a:lstStyle/>
          <a:p>
            <a:r>
              <a:rPr lang="en-IN" sz="6000" dirty="0">
                <a:solidFill>
                  <a:srgbClr val="6C1A00"/>
                </a:solidFill>
              </a:rPr>
              <a:t>            </a:t>
            </a:r>
            <a:r>
              <a:rPr lang="en-IN" sz="8800" dirty="0">
                <a:solidFill>
                  <a:srgbClr val="6C1A00"/>
                </a:solidFill>
                <a:latin typeface="Lucida Bright" panose="02040602050505020304" pitchFamily="18" charset="0"/>
                <a:cs typeface="Times New Roman" panose="02020603050405020304" pitchFamily="18" charset="0"/>
              </a:rPr>
              <a:t>Thank  You </a:t>
            </a:r>
          </a:p>
        </p:txBody>
      </p:sp>
    </p:spTree>
    <p:extLst>
      <p:ext uri="{BB962C8B-B14F-4D97-AF65-F5344CB8AC3E}">
        <p14:creationId xmlns:p14="http://schemas.microsoft.com/office/powerpoint/2010/main" val="151773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24AE2-0D6F-3CC8-C42F-E158A91AA86E}"/>
              </a:ext>
            </a:extLst>
          </p:cNvPr>
          <p:cNvSpPr>
            <a:spLocks noGrp="1"/>
          </p:cNvSpPr>
          <p:nvPr>
            <p:ph type="title"/>
          </p:nvPr>
        </p:nvSpPr>
        <p:spPr>
          <a:xfrm>
            <a:off x="891024" y="683493"/>
            <a:ext cx="11178302" cy="4968552"/>
          </a:xfrm>
        </p:spPr>
        <p:txBody>
          <a:bodyPr>
            <a:normAutofit/>
          </a:bodyPr>
          <a:lstStyle/>
          <a:p>
            <a:r>
              <a:rPr lang="en-IN" sz="3600" dirty="0">
                <a:latin typeface="Times New Roman" panose="02020603050405020304" pitchFamily="18" charset="0"/>
                <a:cs typeface="Times New Roman" panose="02020603050405020304" pitchFamily="18" charset="0"/>
              </a:rPr>
              <a:t>                        </a:t>
            </a:r>
            <a:r>
              <a:rPr lang="en-IN" sz="4000" dirty="0">
                <a:solidFill>
                  <a:srgbClr val="6C1A00"/>
                </a:solidFill>
                <a:latin typeface="Times New Roman" panose="02020603050405020304" pitchFamily="18" charset="0"/>
                <a:cs typeface="Times New Roman" panose="02020603050405020304" pitchFamily="18" charset="0"/>
              </a:rPr>
              <a:t>Department Of Statistics</a:t>
            </a:r>
            <a:br>
              <a:rPr lang="en-IN" sz="3600" dirty="0">
                <a:latin typeface="Times New Roman" panose="02020603050405020304" pitchFamily="18" charset="0"/>
                <a:cs typeface="Times New Roman" panose="02020603050405020304" pitchFamily="18" charset="0"/>
              </a:rPr>
            </a:br>
            <a:br>
              <a:rPr lang="en-IN" sz="3600" dirty="0">
                <a:solidFill>
                  <a:srgbClr val="CB7F0F"/>
                </a:solidFill>
                <a:latin typeface="Times New Roman" panose="02020603050405020304" pitchFamily="18" charset="0"/>
                <a:cs typeface="Times New Roman" panose="02020603050405020304" pitchFamily="18" charset="0"/>
              </a:rPr>
            </a:br>
            <a:r>
              <a:rPr lang="en-IN" sz="3600" dirty="0" err="1">
                <a:solidFill>
                  <a:srgbClr val="8E2200"/>
                </a:solidFill>
                <a:latin typeface="Times New Roman" panose="02020603050405020304" pitchFamily="18" charset="0"/>
                <a:cs typeface="Times New Roman" panose="02020603050405020304" pitchFamily="18" charset="0"/>
              </a:rPr>
              <a:t>F.YM.Sc</a:t>
            </a:r>
            <a:r>
              <a:rPr lang="en-IN" sz="3600" dirty="0">
                <a:solidFill>
                  <a:srgbClr val="8E2200"/>
                </a:solidFill>
                <a:latin typeface="Times New Roman" panose="02020603050405020304" pitchFamily="18" charset="0"/>
                <a:cs typeface="Times New Roman" panose="02020603050405020304" pitchFamily="18" charset="0"/>
              </a:rPr>
              <a:t>  Regression /Multivariate Project :</a:t>
            </a:r>
            <a:br>
              <a:rPr lang="en-IN" sz="3600" dirty="0">
                <a:solidFill>
                  <a:srgbClr val="8E2200"/>
                </a:solidFill>
                <a:latin typeface="Times New Roman" panose="02020603050405020304" pitchFamily="18" charset="0"/>
                <a:cs typeface="Times New Roman" panose="02020603050405020304" pitchFamily="18" charset="0"/>
              </a:rPr>
            </a:br>
            <a:r>
              <a:rPr lang="en-IN" sz="3600" dirty="0">
                <a:solidFill>
                  <a:srgbClr val="8E2200"/>
                </a:solidFill>
                <a:latin typeface="Times New Roman" panose="02020603050405020304" pitchFamily="18" charset="0"/>
                <a:cs typeface="Times New Roman" panose="02020603050405020304" pitchFamily="18" charset="0"/>
              </a:rPr>
              <a:t>Project Guide- </a:t>
            </a:r>
            <a:r>
              <a:rPr lang="en-IN" sz="3600" u="sng" dirty="0" err="1">
                <a:solidFill>
                  <a:srgbClr val="8E2200"/>
                </a:solidFill>
                <a:latin typeface="Times New Roman" panose="02020603050405020304" pitchFamily="18" charset="0"/>
                <a:cs typeface="Times New Roman" panose="02020603050405020304" pitchFamily="18" charset="0"/>
              </a:rPr>
              <a:t>Dr.</a:t>
            </a:r>
            <a:r>
              <a:rPr lang="en-IN" sz="3600" u="sng" dirty="0">
                <a:solidFill>
                  <a:srgbClr val="8E2200"/>
                </a:solidFill>
                <a:latin typeface="Times New Roman" panose="02020603050405020304" pitchFamily="18" charset="0"/>
                <a:cs typeface="Times New Roman" panose="02020603050405020304" pitchFamily="18" charset="0"/>
              </a:rPr>
              <a:t> Hemant Kulkarni</a:t>
            </a:r>
            <a:br>
              <a:rPr lang="en-IN" sz="3600" dirty="0">
                <a:solidFill>
                  <a:srgbClr val="8E2200"/>
                </a:solidFill>
                <a:latin typeface="Times New Roman" panose="02020603050405020304" pitchFamily="18" charset="0"/>
                <a:cs typeface="Times New Roman" panose="02020603050405020304" pitchFamily="18" charset="0"/>
              </a:rPr>
            </a:br>
            <a:br>
              <a:rPr lang="en-IN" sz="3600" dirty="0">
                <a:solidFill>
                  <a:srgbClr val="8E2200"/>
                </a:solidFill>
                <a:latin typeface="Times New Roman" panose="02020603050405020304" pitchFamily="18" charset="0"/>
                <a:cs typeface="Times New Roman" panose="02020603050405020304" pitchFamily="18" charset="0"/>
              </a:rPr>
            </a:br>
            <a:r>
              <a:rPr lang="en-IN" sz="3600" dirty="0">
                <a:solidFill>
                  <a:srgbClr val="8E2200"/>
                </a:solidFill>
                <a:latin typeface="Times New Roman" panose="02020603050405020304" pitchFamily="18" charset="0"/>
                <a:cs typeface="Times New Roman" panose="02020603050405020304" pitchFamily="18" charset="0"/>
              </a:rPr>
              <a:t>Group Members:-</a:t>
            </a:r>
            <a:br>
              <a:rPr lang="en-IN" sz="3200" dirty="0">
                <a:solidFill>
                  <a:srgbClr val="8E2200"/>
                </a:solidFill>
                <a:latin typeface="Times New Roman" panose="02020603050405020304" pitchFamily="18" charset="0"/>
                <a:cs typeface="Times New Roman" panose="02020603050405020304" pitchFamily="18" charset="0"/>
              </a:rPr>
            </a:br>
            <a:r>
              <a:rPr lang="en-IN" sz="3200" dirty="0" err="1">
                <a:solidFill>
                  <a:srgbClr val="8E2200"/>
                </a:solidFill>
                <a:latin typeface="Times New Roman" panose="02020603050405020304" pitchFamily="18" charset="0"/>
                <a:cs typeface="Times New Roman" panose="02020603050405020304" pitchFamily="18" charset="0"/>
              </a:rPr>
              <a:t>Vedangee</a:t>
            </a:r>
            <a:r>
              <a:rPr lang="en-IN" sz="3200" dirty="0">
                <a:solidFill>
                  <a:srgbClr val="8E2200"/>
                </a:solidFill>
                <a:latin typeface="Times New Roman" panose="02020603050405020304" pitchFamily="18" charset="0"/>
                <a:cs typeface="Times New Roman" panose="02020603050405020304" pitchFamily="18" charset="0"/>
              </a:rPr>
              <a:t> Patkar- 11322320063</a:t>
            </a:r>
            <a:br>
              <a:rPr lang="en-IN" sz="3200" dirty="0">
                <a:solidFill>
                  <a:srgbClr val="8E2200"/>
                </a:solidFill>
                <a:latin typeface="Times New Roman" panose="02020603050405020304" pitchFamily="18" charset="0"/>
                <a:cs typeface="Times New Roman" panose="02020603050405020304" pitchFamily="18" charset="0"/>
              </a:rPr>
            </a:br>
            <a:r>
              <a:rPr lang="en-IN" sz="3200" dirty="0">
                <a:solidFill>
                  <a:srgbClr val="8E2200"/>
                </a:solidFill>
                <a:latin typeface="Times New Roman" panose="02020603050405020304" pitchFamily="18" charset="0"/>
                <a:cs typeface="Times New Roman" panose="02020603050405020304" pitchFamily="18" charset="0"/>
              </a:rPr>
              <a:t> Aftab </a:t>
            </a:r>
            <a:r>
              <a:rPr lang="en-IN" sz="3200" dirty="0" err="1">
                <a:solidFill>
                  <a:srgbClr val="8E2200"/>
                </a:solidFill>
                <a:latin typeface="Times New Roman" panose="02020603050405020304" pitchFamily="18" charset="0"/>
                <a:cs typeface="Times New Roman" panose="02020603050405020304" pitchFamily="18" charset="0"/>
              </a:rPr>
              <a:t>Tamboli</a:t>
            </a:r>
            <a:r>
              <a:rPr lang="en-IN" sz="3200" dirty="0">
                <a:solidFill>
                  <a:srgbClr val="8E2200"/>
                </a:solidFill>
                <a:latin typeface="Times New Roman" panose="02020603050405020304" pitchFamily="18" charset="0"/>
                <a:cs typeface="Times New Roman" panose="02020603050405020304" pitchFamily="18" charset="0"/>
              </a:rPr>
              <a:t>- 11322320136</a:t>
            </a:r>
            <a:br>
              <a:rPr lang="en-IN" sz="3200" dirty="0">
                <a:solidFill>
                  <a:srgbClr val="8E2200"/>
                </a:solidFill>
                <a:latin typeface="Times New Roman" panose="02020603050405020304" pitchFamily="18" charset="0"/>
                <a:cs typeface="Times New Roman" panose="02020603050405020304" pitchFamily="18" charset="0"/>
              </a:rPr>
            </a:br>
            <a:r>
              <a:rPr lang="en-IN" sz="3200" dirty="0">
                <a:solidFill>
                  <a:srgbClr val="8E2200"/>
                </a:solidFill>
                <a:latin typeface="Times New Roman" panose="02020603050405020304" pitchFamily="18" charset="0"/>
                <a:cs typeface="Times New Roman" panose="02020603050405020304" pitchFamily="18" charset="0"/>
              </a:rPr>
              <a:t>Shambhavi Pandey-1132232070</a:t>
            </a:r>
          </a:p>
        </p:txBody>
      </p:sp>
      <p:pic>
        <p:nvPicPr>
          <p:cNvPr id="4" name="Picture 3">
            <a:extLst>
              <a:ext uri="{FF2B5EF4-FFF2-40B4-BE49-F238E27FC236}">
                <a16:creationId xmlns:a16="http://schemas.microsoft.com/office/drawing/2014/main" id="{93D52A1E-5C0D-188A-8C10-8F2F50E950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2505" y="4104234"/>
            <a:ext cx="3095625" cy="3095625"/>
          </a:xfrm>
          <a:prstGeom prst="rect">
            <a:avLst/>
          </a:prstGeom>
        </p:spPr>
      </p:pic>
    </p:spTree>
    <p:extLst>
      <p:ext uri="{BB962C8B-B14F-4D97-AF65-F5344CB8AC3E}">
        <p14:creationId xmlns:p14="http://schemas.microsoft.com/office/powerpoint/2010/main" val="3850724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9A91E-D979-6BC4-FA5C-B4A9F61C6AB6}"/>
              </a:ext>
            </a:extLst>
          </p:cNvPr>
          <p:cNvSpPr>
            <a:spLocks noGrp="1"/>
          </p:cNvSpPr>
          <p:nvPr>
            <p:ph type="title"/>
          </p:nvPr>
        </p:nvSpPr>
        <p:spPr>
          <a:xfrm>
            <a:off x="791543" y="395461"/>
            <a:ext cx="10497884" cy="1495136"/>
          </a:xfrm>
        </p:spPr>
        <p:txBody>
          <a:bodyPr>
            <a:normAutofit/>
          </a:bodyPr>
          <a:lstStyle/>
          <a:p>
            <a:r>
              <a:rPr lang="en-IN" sz="4000" dirty="0">
                <a:solidFill>
                  <a:srgbClr val="6C1A00"/>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71C4A9D9-48E5-7454-936D-BD67DF023EB3}"/>
              </a:ext>
            </a:extLst>
          </p:cNvPr>
          <p:cNvSpPr>
            <a:spLocks noGrp="1"/>
          </p:cNvSpPr>
          <p:nvPr>
            <p:ph idx="1"/>
          </p:nvPr>
        </p:nvSpPr>
        <p:spPr>
          <a:xfrm>
            <a:off x="1172846" y="1691605"/>
            <a:ext cx="9510359" cy="5196099"/>
          </a:xfrm>
        </p:spPr>
        <p:txBody>
          <a:bodyPr>
            <a:normAutofit fontScale="92500" lnSpcReduction="10000"/>
          </a:bodyPr>
          <a:lstStyle/>
          <a:p>
            <a:pPr>
              <a:lnSpc>
                <a:spcPct val="107000"/>
              </a:lnSpc>
              <a:spcBef>
                <a:spcPts val="600"/>
              </a:spcBef>
              <a:spcAft>
                <a:spcPts val="800"/>
              </a:spcAft>
            </a:pPr>
            <a:r>
              <a:rPr lang="en-GB" sz="2550" kern="0" dirty="0">
                <a:solidFill>
                  <a:srgbClr val="A42700"/>
                </a:solidFill>
                <a:latin typeface="Arial" panose="020B0604020202020204" pitchFamily="34" charset="0"/>
                <a:ea typeface="Calibri" panose="020F0502020204030204" pitchFamily="34" charset="0"/>
                <a:cs typeface="Times New Roman" panose="02020603050405020304" pitchFamily="18" charset="0"/>
              </a:rPr>
              <a:t>In the ever-evolving landscape of financial markets, gold remains a timeless and sought-after asset. Its allure lies not only in its intrinsic value but also in its ability to act as a hedge against economic uncertainties. Investors, policymakers, and financial analysts closely monitor gold prices, seeking insights into global economic trends and geopolitical events.</a:t>
            </a:r>
            <a:endParaRPr lang="en-IN" sz="2550" kern="100" dirty="0">
              <a:solidFill>
                <a:srgbClr val="A427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GB" sz="2550" kern="0" dirty="0">
                <a:solidFill>
                  <a:srgbClr val="A42700"/>
                </a:solidFill>
                <a:latin typeface="Arial" panose="020B0604020202020204" pitchFamily="34" charset="0"/>
                <a:ea typeface="Calibri" panose="020F0502020204030204" pitchFamily="34" charset="0"/>
                <a:cs typeface="Times New Roman" panose="02020603050405020304" pitchFamily="18" charset="0"/>
              </a:rPr>
              <a:t>In this project, we embark on a journey to unravel the intricate relationship between gold prices and various economic factors. By employing multiple linear regression, we aim to construct a robust predictive model that estimates gold prices based on relevant predictors. Whether you’re a seasoned investor or a curious data enthusiast, this project promises to demystify the dynamics behind this precious metal.</a:t>
            </a:r>
            <a:endParaRPr lang="en-IN" sz="2550" kern="100" dirty="0">
              <a:solidFill>
                <a:srgbClr val="A427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93183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A643-C8A5-E77A-4F1F-A0798B46364B}"/>
              </a:ext>
            </a:extLst>
          </p:cNvPr>
          <p:cNvSpPr>
            <a:spLocks noGrp="1"/>
          </p:cNvSpPr>
          <p:nvPr>
            <p:ph type="title"/>
          </p:nvPr>
        </p:nvSpPr>
        <p:spPr/>
        <p:txBody>
          <a:bodyPr/>
          <a:lstStyle/>
          <a:p>
            <a:r>
              <a:rPr lang="en-IN" sz="4252" b="1" i="1" dirty="0">
                <a:solidFill>
                  <a:srgbClr val="6C1A00"/>
                </a:solidFill>
                <a:latin typeface="Times New Roman" panose="02020603050405020304" pitchFamily="18" charset="0"/>
                <a:cs typeface="Times New Roman" panose="02020603050405020304" pitchFamily="18" charset="0"/>
              </a:rPr>
              <a:t>Objective</a:t>
            </a:r>
            <a:r>
              <a:rPr lang="en-IN" sz="4252" b="1" i="1" dirty="0">
                <a:solidFill>
                  <a:srgbClr val="6C1A00"/>
                </a:solidFill>
                <a:latin typeface="+mn-lt"/>
              </a:rPr>
              <a:t> </a:t>
            </a:r>
            <a:endParaRPr lang="en-IN" dirty="0">
              <a:solidFill>
                <a:srgbClr val="6C1A00"/>
              </a:solidFill>
            </a:endParaRPr>
          </a:p>
        </p:txBody>
      </p:sp>
      <p:sp>
        <p:nvSpPr>
          <p:cNvPr id="3" name="Content Placeholder 2">
            <a:extLst>
              <a:ext uri="{FF2B5EF4-FFF2-40B4-BE49-F238E27FC236}">
                <a16:creationId xmlns:a16="http://schemas.microsoft.com/office/drawing/2014/main" id="{B39300BD-4040-F150-A5D2-C79AE2D3387D}"/>
              </a:ext>
            </a:extLst>
          </p:cNvPr>
          <p:cNvSpPr>
            <a:spLocks noGrp="1"/>
          </p:cNvSpPr>
          <p:nvPr>
            <p:ph idx="1"/>
          </p:nvPr>
        </p:nvSpPr>
        <p:spPr/>
        <p:txBody>
          <a:bodyPr>
            <a:normAutofit/>
          </a:bodyPr>
          <a:lstStyle/>
          <a:p>
            <a:pPr marL="514350" indent="-514350">
              <a:buFont typeface="+mj-lt"/>
              <a:buAutoNum type="arabicParenR"/>
            </a:pPr>
            <a:r>
              <a:rPr lang="en-IN" sz="2551" dirty="0">
                <a:solidFill>
                  <a:srgbClr val="A42700"/>
                </a:solidFill>
                <a:latin typeface="Times New Roman" panose="02020603050405020304" pitchFamily="18" charset="0"/>
                <a:cs typeface="Times New Roman" panose="02020603050405020304" pitchFamily="18" charset="0"/>
              </a:rPr>
              <a:t>To know what are the factors at which the gold price will depend upon.                                               </a:t>
            </a:r>
          </a:p>
          <a:p>
            <a:pPr marL="514350" indent="-514350">
              <a:buFont typeface="+mj-lt"/>
              <a:buAutoNum type="arabicParenR"/>
            </a:pPr>
            <a:r>
              <a:rPr lang="en-IN" sz="2551" dirty="0">
                <a:solidFill>
                  <a:srgbClr val="A42700"/>
                </a:solidFill>
                <a:latin typeface="Times New Roman" panose="02020603050405020304" pitchFamily="18" charset="0"/>
                <a:cs typeface="Times New Roman" panose="02020603050405020304" pitchFamily="18" charset="0"/>
              </a:rPr>
              <a:t>To check whether there is any other factor ,beside time variation on which the prediction of gold price depends .</a:t>
            </a:r>
          </a:p>
          <a:p>
            <a:pPr marL="514350" indent="-514350">
              <a:buFont typeface="+mj-lt"/>
              <a:buAutoNum type="arabicParenR"/>
            </a:pPr>
            <a:r>
              <a:rPr lang="en-IN" sz="2551" dirty="0">
                <a:solidFill>
                  <a:srgbClr val="A42700"/>
                </a:solidFill>
                <a:latin typeface="Times New Roman" panose="02020603050405020304" pitchFamily="18" charset="0"/>
                <a:cs typeface="Times New Roman" panose="02020603050405020304" pitchFamily="18" charset="0"/>
              </a:rPr>
              <a:t>To check which model is better to predict the Gold price .   </a:t>
            </a:r>
          </a:p>
          <a:p>
            <a:pPr marL="514350" indent="-514350">
              <a:buFont typeface="+mj-lt"/>
              <a:buAutoNum type="arabicParenR"/>
            </a:pPr>
            <a:r>
              <a:rPr lang="en-IN" sz="2551" dirty="0">
                <a:solidFill>
                  <a:srgbClr val="A42700"/>
                </a:solidFill>
                <a:latin typeface="Times New Roman" panose="02020603050405020304" pitchFamily="18" charset="0"/>
                <a:cs typeface="Times New Roman" panose="02020603050405020304" pitchFamily="18" charset="0"/>
              </a:rPr>
              <a:t>To know that if there is any limitation in our data or there is some factor lacking ,as by removing such factor our study of dataset can be much better .                                                   </a:t>
            </a:r>
          </a:p>
          <a:p>
            <a:endParaRPr lang="en-IN" dirty="0"/>
          </a:p>
        </p:txBody>
      </p:sp>
    </p:spTree>
    <p:extLst>
      <p:ext uri="{BB962C8B-B14F-4D97-AF65-F5344CB8AC3E}">
        <p14:creationId xmlns:p14="http://schemas.microsoft.com/office/powerpoint/2010/main" val="2438762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66235-6176-180E-2A35-4C8A8CAA3191}"/>
              </a:ext>
            </a:extLst>
          </p:cNvPr>
          <p:cNvSpPr>
            <a:spLocks noGrp="1"/>
          </p:cNvSpPr>
          <p:nvPr>
            <p:ph type="title"/>
          </p:nvPr>
        </p:nvSpPr>
        <p:spPr>
          <a:xfrm>
            <a:off x="359495" y="251445"/>
            <a:ext cx="10497884" cy="1224136"/>
          </a:xfrm>
        </p:spPr>
        <p:txBody>
          <a:bodyPr>
            <a:normAutofit/>
          </a:bodyPr>
          <a:lstStyle/>
          <a:p>
            <a:r>
              <a:rPr lang="en-IN" sz="4400" dirty="0">
                <a:solidFill>
                  <a:srgbClr val="6C1A00"/>
                </a:solidFill>
              </a:rPr>
              <a:t>Preview of  Dataset</a:t>
            </a:r>
          </a:p>
        </p:txBody>
      </p:sp>
      <p:sp>
        <p:nvSpPr>
          <p:cNvPr id="3" name="Content Placeholder 2">
            <a:extLst>
              <a:ext uri="{FF2B5EF4-FFF2-40B4-BE49-F238E27FC236}">
                <a16:creationId xmlns:a16="http://schemas.microsoft.com/office/drawing/2014/main" id="{A417DC5D-201A-E732-D8AA-163A93F5860C}"/>
              </a:ext>
            </a:extLst>
          </p:cNvPr>
          <p:cNvSpPr>
            <a:spLocks noGrp="1"/>
          </p:cNvSpPr>
          <p:nvPr>
            <p:ph idx="1"/>
          </p:nvPr>
        </p:nvSpPr>
        <p:spPr>
          <a:xfrm>
            <a:off x="359495" y="1475581"/>
            <a:ext cx="12241360" cy="5832649"/>
          </a:xfrm>
        </p:spPr>
        <p:txBody>
          <a:bodyPr>
            <a:noAutofit/>
          </a:bodyPr>
          <a:lstStyle/>
          <a:p>
            <a:pPr>
              <a:lnSpc>
                <a:spcPct val="107000"/>
              </a:lnSpc>
              <a:spcAft>
                <a:spcPts val="800"/>
              </a:spcAft>
            </a:pPr>
            <a:r>
              <a:rPr lang="en-IN" sz="1800" kern="0" dirty="0">
                <a:solidFill>
                  <a:srgbClr val="A42700"/>
                </a:solidFill>
                <a:effectLst/>
                <a:latin typeface="Times New Roman" panose="02020603050405020304" pitchFamily="18" charset="0"/>
                <a:ea typeface="Times New Roman" panose="02020603050405020304" pitchFamily="18" charset="0"/>
                <a:cs typeface="Times New Roman" panose="02020603050405020304" pitchFamily="18" charset="0"/>
              </a:rPr>
              <a:t>Our dataset comprises a comprehensive collection of economic indicators and gold price records. Here is a snapshot of the dataset’s structure:</a:t>
            </a:r>
            <a:endParaRPr lang="en-IN" sz="1800" kern="100" dirty="0">
              <a:solidFill>
                <a:srgbClr val="A427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err="1">
                <a:solidFill>
                  <a:srgbClr val="A42700"/>
                </a:solidFill>
                <a:effectLst/>
                <a:latin typeface="Times New Roman" panose="02020603050405020304" pitchFamily="18" charset="0"/>
                <a:ea typeface="Times New Roman" panose="02020603050405020304" pitchFamily="18" charset="0"/>
                <a:cs typeface="Times New Roman" panose="02020603050405020304" pitchFamily="18" charset="0"/>
              </a:rPr>
              <a:t>Gold_Price</a:t>
            </a:r>
            <a:r>
              <a:rPr lang="en-IN" sz="1800" kern="0" dirty="0">
                <a:solidFill>
                  <a:srgbClr val="A42700"/>
                </a:solidFill>
                <a:effectLst/>
                <a:latin typeface="Times New Roman" panose="02020603050405020304" pitchFamily="18" charset="0"/>
                <a:ea typeface="Times New Roman" panose="02020603050405020304" pitchFamily="18" charset="0"/>
                <a:cs typeface="Times New Roman" panose="02020603050405020304" pitchFamily="18" charset="0"/>
              </a:rPr>
              <a:t>: The price of gold per ounce, serving as the dependent variable.</a:t>
            </a:r>
            <a:endParaRPr lang="en-IN" sz="1800" kern="100" dirty="0">
              <a:solidFill>
                <a:srgbClr val="A427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err="1">
                <a:solidFill>
                  <a:srgbClr val="A42700"/>
                </a:solidFill>
                <a:effectLst/>
                <a:latin typeface="Times New Roman" panose="02020603050405020304" pitchFamily="18" charset="0"/>
                <a:ea typeface="Times New Roman" panose="02020603050405020304" pitchFamily="18" charset="0"/>
                <a:cs typeface="Times New Roman" panose="02020603050405020304" pitchFamily="18" charset="0"/>
              </a:rPr>
              <a:t>Crude_Oil</a:t>
            </a:r>
            <a:r>
              <a:rPr lang="en-IN" sz="1800" kern="0" dirty="0">
                <a:solidFill>
                  <a:srgbClr val="A42700"/>
                </a:solidFill>
                <a:effectLst/>
                <a:latin typeface="Times New Roman" panose="02020603050405020304" pitchFamily="18" charset="0"/>
                <a:ea typeface="Times New Roman" panose="02020603050405020304" pitchFamily="18" charset="0"/>
                <a:cs typeface="Times New Roman" panose="02020603050405020304" pitchFamily="18" charset="0"/>
              </a:rPr>
              <a:t>: Prices of crude oil, which may influence gold prices as both are considered commodities.</a:t>
            </a:r>
            <a:endParaRPr lang="en-IN" sz="1800" kern="100" dirty="0">
              <a:solidFill>
                <a:srgbClr val="A427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err="1">
                <a:solidFill>
                  <a:srgbClr val="A42700"/>
                </a:solidFill>
                <a:effectLst/>
                <a:latin typeface="Times New Roman" panose="02020603050405020304" pitchFamily="18" charset="0"/>
                <a:ea typeface="Times New Roman" panose="02020603050405020304" pitchFamily="18" charset="0"/>
                <a:cs typeface="Times New Roman" panose="02020603050405020304" pitchFamily="18" charset="0"/>
              </a:rPr>
              <a:t>Interest_Rate</a:t>
            </a:r>
            <a:r>
              <a:rPr lang="en-IN" sz="1800" kern="0" dirty="0">
                <a:solidFill>
                  <a:srgbClr val="A42700"/>
                </a:solidFill>
                <a:effectLst/>
                <a:latin typeface="Times New Roman" panose="02020603050405020304" pitchFamily="18" charset="0"/>
                <a:ea typeface="Times New Roman" panose="02020603050405020304" pitchFamily="18" charset="0"/>
                <a:cs typeface="Times New Roman" panose="02020603050405020304" pitchFamily="18" charset="0"/>
              </a:rPr>
              <a:t>: The prevailing interest rates, as they can affect investment decisions in gold.</a:t>
            </a:r>
            <a:endParaRPr lang="en-IN" sz="1800" kern="100" dirty="0">
              <a:solidFill>
                <a:srgbClr val="A427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solidFill>
                  <a:srgbClr val="A42700"/>
                </a:solidFill>
                <a:effectLst/>
                <a:latin typeface="Times New Roman" panose="02020603050405020304" pitchFamily="18" charset="0"/>
                <a:ea typeface="Times New Roman" panose="02020603050405020304" pitchFamily="18" charset="0"/>
                <a:cs typeface="Times New Roman" panose="02020603050405020304" pitchFamily="18" charset="0"/>
              </a:rPr>
              <a:t>USD_INR</a:t>
            </a:r>
            <a:r>
              <a:rPr lang="en-IN" sz="1800" kern="0" dirty="0">
                <a:solidFill>
                  <a:srgbClr val="A42700"/>
                </a:solidFill>
                <a:effectLst/>
                <a:latin typeface="Times New Roman" panose="02020603050405020304" pitchFamily="18" charset="0"/>
                <a:ea typeface="Times New Roman" panose="02020603050405020304" pitchFamily="18" charset="0"/>
                <a:cs typeface="Times New Roman" panose="02020603050405020304" pitchFamily="18" charset="0"/>
              </a:rPr>
              <a:t>: The exchange rate between the US Dollar and Indian Rupee, reflecting global economic strength.</a:t>
            </a:r>
            <a:endParaRPr lang="en-IN" sz="1800" kern="100" dirty="0">
              <a:solidFill>
                <a:srgbClr val="A427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solidFill>
                  <a:srgbClr val="A42700"/>
                </a:solidFill>
                <a:effectLst/>
                <a:latin typeface="Times New Roman" panose="02020603050405020304" pitchFamily="18" charset="0"/>
                <a:ea typeface="Times New Roman" panose="02020603050405020304" pitchFamily="18" charset="0"/>
                <a:cs typeface="Times New Roman" panose="02020603050405020304" pitchFamily="18" charset="0"/>
              </a:rPr>
              <a:t>Sensex</a:t>
            </a:r>
            <a:r>
              <a:rPr lang="en-IN" sz="1800" kern="0" dirty="0">
                <a:solidFill>
                  <a:srgbClr val="A42700"/>
                </a:solidFill>
                <a:effectLst/>
                <a:latin typeface="Times New Roman" panose="02020603050405020304" pitchFamily="18" charset="0"/>
                <a:ea typeface="Times New Roman" panose="02020603050405020304" pitchFamily="18" charset="0"/>
                <a:cs typeface="Times New Roman" panose="02020603050405020304" pitchFamily="18" charset="0"/>
              </a:rPr>
              <a:t>: The stock market index representing 30 well-established and financially sound companies listed on the Bombay Stock Exchange.</a:t>
            </a:r>
            <a:endParaRPr lang="en-IN" sz="1800" kern="100" dirty="0">
              <a:solidFill>
                <a:srgbClr val="A427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solidFill>
                  <a:srgbClr val="A42700"/>
                </a:solidFill>
                <a:effectLst/>
                <a:latin typeface="Times New Roman" panose="02020603050405020304" pitchFamily="18" charset="0"/>
                <a:ea typeface="Times New Roman" panose="02020603050405020304" pitchFamily="18" charset="0"/>
                <a:cs typeface="Times New Roman" panose="02020603050405020304" pitchFamily="18" charset="0"/>
              </a:rPr>
              <a:t>CPI</a:t>
            </a:r>
            <a:r>
              <a:rPr lang="en-IN" sz="1800" kern="0" dirty="0">
                <a:solidFill>
                  <a:srgbClr val="A42700"/>
                </a:solidFill>
                <a:effectLst/>
                <a:latin typeface="Times New Roman" panose="02020603050405020304" pitchFamily="18" charset="0"/>
                <a:ea typeface="Times New Roman" panose="02020603050405020304" pitchFamily="18" charset="0"/>
                <a:cs typeface="Times New Roman" panose="02020603050405020304" pitchFamily="18" charset="0"/>
              </a:rPr>
              <a:t>: Consumer Price Index, indicating inflation levels which can impact gold prices.</a:t>
            </a:r>
            <a:endParaRPr lang="en-IN" sz="1800" kern="100" dirty="0">
              <a:solidFill>
                <a:srgbClr val="A427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err="1">
                <a:solidFill>
                  <a:srgbClr val="A42700"/>
                </a:solidFill>
                <a:effectLst/>
                <a:latin typeface="Times New Roman" panose="02020603050405020304" pitchFamily="18" charset="0"/>
                <a:ea typeface="Times New Roman" panose="02020603050405020304" pitchFamily="18" charset="0"/>
                <a:cs typeface="Times New Roman" panose="02020603050405020304" pitchFamily="18" charset="0"/>
              </a:rPr>
              <a:t>USD_Index</a:t>
            </a:r>
            <a:r>
              <a:rPr lang="en-IN" sz="1800" kern="0" dirty="0">
                <a:solidFill>
                  <a:srgbClr val="A42700"/>
                </a:solidFill>
                <a:effectLst/>
                <a:latin typeface="Times New Roman" panose="02020603050405020304" pitchFamily="18" charset="0"/>
                <a:ea typeface="Times New Roman" panose="02020603050405020304" pitchFamily="18" charset="0"/>
                <a:cs typeface="Times New Roman" panose="02020603050405020304" pitchFamily="18" charset="0"/>
              </a:rPr>
              <a:t>: An index measuring the value of the US Dollar against a basket of foreign currencies.</a:t>
            </a:r>
            <a:endParaRPr lang="en-IN" sz="1800" kern="100" dirty="0">
              <a:solidFill>
                <a:srgbClr val="A42700"/>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IN" sz="1800" kern="0" dirty="0">
                <a:solidFill>
                  <a:srgbClr val="A42700"/>
                </a:solidFill>
                <a:effectLst/>
                <a:latin typeface="Times New Roman" panose="02020603050405020304" pitchFamily="18" charset="0"/>
                <a:ea typeface="Times New Roman" panose="02020603050405020304" pitchFamily="18" charset="0"/>
                <a:cs typeface="Times New Roman" panose="02020603050405020304" pitchFamily="18" charset="0"/>
              </a:rPr>
              <a:t>Each record in the dataset corresponds to a daily observation of these variables over several years, providing a rich temporal dimension for our analysis</a:t>
            </a:r>
            <a:endParaRPr lang="en-IN" sz="1800" dirty="0">
              <a:solidFill>
                <a:srgbClr val="A42700"/>
              </a:solidFill>
              <a:latin typeface="Times New Roman" panose="02020603050405020304" pitchFamily="18" charset="0"/>
              <a:cs typeface="Times New Roman" panose="02020603050405020304" pitchFamily="18" charset="0"/>
            </a:endParaRPr>
          </a:p>
        </p:txBody>
      </p:sp>
      <p:sp>
        <p:nvSpPr>
          <p:cNvPr id="5" name="Rectangle 28">
            <a:extLst>
              <a:ext uri="{FF2B5EF4-FFF2-40B4-BE49-F238E27FC236}">
                <a16:creationId xmlns:a16="http://schemas.microsoft.com/office/drawing/2014/main" id="{B944E931-5AA8-3EF7-C619-341797FDCD00}"/>
              </a:ext>
            </a:extLst>
          </p:cNvPr>
          <p:cNvSpPr>
            <a:spLocks noChangeArrowheads="1"/>
          </p:cNvSpPr>
          <p:nvPr/>
        </p:nvSpPr>
        <p:spPr bwMode="auto">
          <a:xfrm>
            <a:off x="0" y="105231684"/>
            <a:ext cx="184731" cy="369332"/>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563447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FE5CB-FC10-A4D3-184F-3440B1FB72E6}"/>
              </a:ext>
            </a:extLst>
          </p:cNvPr>
          <p:cNvSpPr>
            <a:spLocks noGrp="1"/>
          </p:cNvSpPr>
          <p:nvPr>
            <p:ph type="title"/>
          </p:nvPr>
        </p:nvSpPr>
        <p:spPr>
          <a:xfrm>
            <a:off x="215479" y="16671"/>
            <a:ext cx="5760640" cy="1026865"/>
          </a:xfrm>
        </p:spPr>
        <p:txBody>
          <a:bodyPr>
            <a:normAutofit/>
          </a:bodyPr>
          <a:lstStyle/>
          <a:p>
            <a:r>
              <a:rPr lang="en-IN" sz="5400" dirty="0">
                <a:solidFill>
                  <a:srgbClr val="6C1A00"/>
                </a:solidFill>
                <a:latin typeface="Times New Roman" panose="02020603050405020304" pitchFamily="18" charset="0"/>
                <a:cs typeface="Times New Roman" panose="02020603050405020304" pitchFamily="18" charset="0"/>
              </a:rPr>
              <a:t>EDA</a:t>
            </a:r>
          </a:p>
        </p:txBody>
      </p:sp>
      <p:sp>
        <p:nvSpPr>
          <p:cNvPr id="3" name="Text Placeholder 2">
            <a:extLst>
              <a:ext uri="{FF2B5EF4-FFF2-40B4-BE49-F238E27FC236}">
                <a16:creationId xmlns:a16="http://schemas.microsoft.com/office/drawing/2014/main" id="{D6473182-E6E0-8BC9-97FD-7E475FAFDBC6}"/>
              </a:ext>
            </a:extLst>
          </p:cNvPr>
          <p:cNvSpPr>
            <a:spLocks noGrp="1"/>
          </p:cNvSpPr>
          <p:nvPr>
            <p:ph type="body" idx="1"/>
          </p:nvPr>
        </p:nvSpPr>
        <p:spPr>
          <a:xfrm>
            <a:off x="303087" y="4571925"/>
            <a:ext cx="6160069" cy="2664296"/>
          </a:xfrm>
        </p:spPr>
        <p:txBody>
          <a:bodyPr>
            <a:normAutofit lnSpcReduction="10000"/>
          </a:bodyPr>
          <a:lstStyle/>
          <a:p>
            <a:r>
              <a:rPr lang="en-IN" sz="2000" b="0" dirty="0">
                <a:solidFill>
                  <a:srgbClr val="A42700"/>
                </a:solidFill>
                <a:latin typeface="Times New Roman" panose="02020603050405020304" pitchFamily="18" charset="0"/>
                <a:cs typeface="Times New Roman" panose="02020603050405020304" pitchFamily="18" charset="0"/>
              </a:rPr>
              <a:t>1. The line chart indicates an overall upward trend in gold prices over the 20-year period .</a:t>
            </a:r>
          </a:p>
          <a:p>
            <a:endParaRPr lang="en-IN" sz="2000" b="0" dirty="0">
              <a:solidFill>
                <a:srgbClr val="A42700"/>
              </a:solidFill>
              <a:latin typeface="Times New Roman" panose="02020603050405020304" pitchFamily="18" charset="0"/>
              <a:cs typeface="Times New Roman" panose="02020603050405020304" pitchFamily="18" charset="0"/>
            </a:endParaRPr>
          </a:p>
          <a:p>
            <a:r>
              <a:rPr lang="en-IN" sz="2000" b="0" dirty="0">
                <a:solidFill>
                  <a:srgbClr val="A42700"/>
                </a:solidFill>
                <a:latin typeface="Times New Roman" panose="02020603050405020304" pitchFamily="18" charset="0"/>
                <a:cs typeface="Times New Roman" panose="02020603050405020304" pitchFamily="18" charset="0"/>
              </a:rPr>
              <a:t>2. There is a significant rise in gold prices toward the end of the timeline ,around 2020 .</a:t>
            </a:r>
          </a:p>
          <a:p>
            <a:pPr marL="457200" indent="-457200">
              <a:buAutoNum type="arabicPeriod" startAt="2"/>
            </a:pPr>
            <a:endParaRPr lang="en-IN" sz="2000" b="0" dirty="0">
              <a:solidFill>
                <a:srgbClr val="A42700"/>
              </a:solidFill>
              <a:latin typeface="Times New Roman" panose="02020603050405020304" pitchFamily="18" charset="0"/>
              <a:cs typeface="Times New Roman" panose="02020603050405020304" pitchFamily="18" charset="0"/>
            </a:endParaRPr>
          </a:p>
          <a:p>
            <a:r>
              <a:rPr lang="en-IN" sz="2000" b="0" dirty="0">
                <a:solidFill>
                  <a:srgbClr val="A42700"/>
                </a:solidFill>
                <a:latin typeface="Times New Roman" panose="02020603050405020304" pitchFamily="18" charset="0"/>
                <a:cs typeface="Times New Roman" panose="02020603050405020304" pitchFamily="18" charset="0"/>
              </a:rPr>
              <a:t>3. The dotted line suggests the long term average growth rate of the gold prices ,while the solid blue line represents the actual data ,which includes fluctuation but generally follows upward trajectory.</a:t>
            </a:r>
          </a:p>
        </p:txBody>
      </p:sp>
      <p:pic>
        <p:nvPicPr>
          <p:cNvPr id="10" name="Content Placeholder 9">
            <a:extLst>
              <a:ext uri="{FF2B5EF4-FFF2-40B4-BE49-F238E27FC236}">
                <a16:creationId xmlns:a16="http://schemas.microsoft.com/office/drawing/2014/main" id="{1A76AE23-11AC-2BDB-6523-9D176EB32CD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15195" y="997764"/>
            <a:ext cx="5760640" cy="3240360"/>
          </a:xfrm>
        </p:spPr>
      </p:pic>
      <p:sp>
        <p:nvSpPr>
          <p:cNvPr id="5" name="Text Placeholder 4">
            <a:extLst>
              <a:ext uri="{FF2B5EF4-FFF2-40B4-BE49-F238E27FC236}">
                <a16:creationId xmlns:a16="http://schemas.microsoft.com/office/drawing/2014/main" id="{48AC6AA5-D08D-9455-B7A7-2E903788FD30}"/>
              </a:ext>
            </a:extLst>
          </p:cNvPr>
          <p:cNvSpPr>
            <a:spLocks noGrp="1"/>
          </p:cNvSpPr>
          <p:nvPr>
            <p:ph type="body" sz="quarter" idx="3"/>
          </p:nvPr>
        </p:nvSpPr>
        <p:spPr>
          <a:xfrm>
            <a:off x="6561177" y="4342989"/>
            <a:ext cx="5967670" cy="2965240"/>
          </a:xfrm>
        </p:spPr>
        <p:txBody>
          <a:bodyPr>
            <a:normAutofit lnSpcReduction="10000"/>
          </a:bodyPr>
          <a:lstStyle/>
          <a:p>
            <a:r>
              <a:rPr lang="en-IN" sz="2000" b="0" dirty="0">
                <a:solidFill>
                  <a:srgbClr val="A42700"/>
                </a:solidFill>
                <a:latin typeface="Times New Roman" panose="02020603050405020304" pitchFamily="18" charset="0"/>
                <a:cs typeface="Times New Roman" panose="02020603050405020304" pitchFamily="18" charset="0"/>
              </a:rPr>
              <a:t>1.This chart shows that as time progresses ,the gold price fluctuates but generally shows the upward trend, but crude oil shows somewhat same fluctuations as of gold price.</a:t>
            </a:r>
          </a:p>
          <a:p>
            <a:endParaRPr lang="en-IN" sz="2000" b="0" dirty="0">
              <a:solidFill>
                <a:srgbClr val="A42700"/>
              </a:solidFill>
              <a:latin typeface="Times New Roman" panose="02020603050405020304" pitchFamily="18" charset="0"/>
              <a:cs typeface="Times New Roman" panose="02020603050405020304" pitchFamily="18" charset="0"/>
            </a:endParaRPr>
          </a:p>
          <a:p>
            <a:r>
              <a:rPr lang="en-IN" sz="2000" b="0" dirty="0">
                <a:solidFill>
                  <a:srgbClr val="A42700"/>
                </a:solidFill>
                <a:latin typeface="Times New Roman" panose="02020603050405020304" pitchFamily="18" charset="0"/>
                <a:cs typeface="Times New Roman" panose="02020603050405020304" pitchFamily="18" charset="0"/>
              </a:rPr>
              <a:t>2. The graph suggests that both commodities are valuable and sensitive to global events.</a:t>
            </a:r>
          </a:p>
          <a:p>
            <a:endParaRPr lang="en-IN" sz="2000" b="0" dirty="0">
              <a:solidFill>
                <a:srgbClr val="A42700"/>
              </a:solidFill>
              <a:latin typeface="Times New Roman" panose="02020603050405020304" pitchFamily="18" charset="0"/>
              <a:cs typeface="Times New Roman" panose="02020603050405020304" pitchFamily="18" charset="0"/>
            </a:endParaRPr>
          </a:p>
          <a:p>
            <a:r>
              <a:rPr lang="en-IN" sz="2000" b="0" dirty="0">
                <a:solidFill>
                  <a:srgbClr val="A42700"/>
                </a:solidFill>
                <a:latin typeface="Times New Roman" panose="02020603050405020304" pitchFamily="18" charset="0"/>
                <a:cs typeface="Times New Roman" panose="02020603050405020304" pitchFamily="18" charset="0"/>
              </a:rPr>
              <a:t>3. Investors and analysts track both gold and crude oil prices to understand economic trends and make informed decisions .</a:t>
            </a:r>
          </a:p>
          <a:p>
            <a:endParaRPr lang="en-IN" sz="2000" b="0"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2877A225-B17A-30E8-D879-5AC77822C61A}"/>
              </a:ext>
            </a:extLst>
          </p:cNvPr>
          <p:cNvSpPr>
            <a:spLocks noGrp="1"/>
          </p:cNvSpPr>
          <p:nvPr>
            <p:ph sz="quarter" idx="4"/>
          </p:nvPr>
        </p:nvSpPr>
        <p:spPr>
          <a:xfrm>
            <a:off x="6664262" y="886606"/>
            <a:ext cx="5652050" cy="3240359"/>
          </a:xfrm>
        </p:spPr>
        <p:txBody>
          <a:bodyPr/>
          <a:lstStyle/>
          <a:p>
            <a:endParaRPr lang="en-IN" dirty="0"/>
          </a:p>
        </p:txBody>
      </p:sp>
      <p:pic>
        <p:nvPicPr>
          <p:cNvPr id="11" name="Picture 10">
            <a:extLst>
              <a:ext uri="{FF2B5EF4-FFF2-40B4-BE49-F238E27FC236}">
                <a16:creationId xmlns:a16="http://schemas.microsoft.com/office/drawing/2014/main" id="{804AD702-7C31-0104-C331-0224DD7B37C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64262" y="705209"/>
            <a:ext cx="5864585" cy="3456383"/>
          </a:xfrm>
          <a:prstGeom prst="rect">
            <a:avLst/>
          </a:prstGeom>
          <a:noFill/>
          <a:ln>
            <a:noFill/>
          </a:ln>
        </p:spPr>
      </p:pic>
    </p:spTree>
    <p:extLst>
      <p:ext uri="{BB962C8B-B14F-4D97-AF65-F5344CB8AC3E}">
        <p14:creationId xmlns:p14="http://schemas.microsoft.com/office/powerpoint/2010/main" val="2338383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0F490C4-F88F-E5BE-DDA3-3D25CD36A7BE}"/>
              </a:ext>
            </a:extLst>
          </p:cNvPr>
          <p:cNvSpPr>
            <a:spLocks noGrp="1"/>
          </p:cNvSpPr>
          <p:nvPr>
            <p:ph type="body" idx="1"/>
          </p:nvPr>
        </p:nvSpPr>
        <p:spPr>
          <a:xfrm>
            <a:off x="249616" y="4255751"/>
            <a:ext cx="6088061" cy="2448272"/>
          </a:xfrm>
        </p:spPr>
        <p:txBody>
          <a:bodyPr>
            <a:normAutofit/>
          </a:bodyPr>
          <a:lstStyle/>
          <a:p>
            <a:r>
              <a:rPr lang="en-IN" sz="2000" b="0" dirty="0">
                <a:solidFill>
                  <a:srgbClr val="A42700"/>
                </a:solidFill>
                <a:latin typeface="Times New Roman" panose="02020603050405020304" pitchFamily="18" charset="0"/>
                <a:cs typeface="Times New Roman" panose="02020603050405020304" pitchFamily="18" charset="0"/>
              </a:rPr>
              <a:t>1.Each bar represents a data point correlating a specific interest rate to a gold price.</a:t>
            </a:r>
          </a:p>
          <a:p>
            <a:endParaRPr lang="en-IN" sz="2000" b="0" dirty="0">
              <a:solidFill>
                <a:srgbClr val="A42700"/>
              </a:solidFill>
              <a:latin typeface="Times New Roman" panose="02020603050405020304" pitchFamily="18" charset="0"/>
              <a:cs typeface="Times New Roman" panose="02020603050405020304" pitchFamily="18" charset="0"/>
            </a:endParaRPr>
          </a:p>
          <a:p>
            <a:r>
              <a:rPr lang="en-IN" sz="2000" b="0" dirty="0">
                <a:solidFill>
                  <a:srgbClr val="A42700"/>
                </a:solidFill>
                <a:latin typeface="Times New Roman" panose="02020603050405020304" pitchFamily="18" charset="0"/>
                <a:cs typeface="Times New Roman" panose="02020603050405020304" pitchFamily="18" charset="0"/>
              </a:rPr>
              <a:t>2. The bars indicate an upward trend ,suggesting that as  interest rate increases ,gold prices also tend to rise .</a:t>
            </a:r>
          </a:p>
          <a:p>
            <a:endParaRPr lang="en-IN" sz="2000" b="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C58B881C-38C9-1B76-4FEB-C0142C2FB4F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54728" y="395461"/>
            <a:ext cx="5937416" cy="3600400"/>
          </a:xfrm>
        </p:spPr>
      </p:pic>
      <p:sp>
        <p:nvSpPr>
          <p:cNvPr id="5" name="Text Placeholder 4">
            <a:extLst>
              <a:ext uri="{FF2B5EF4-FFF2-40B4-BE49-F238E27FC236}">
                <a16:creationId xmlns:a16="http://schemas.microsoft.com/office/drawing/2014/main" id="{98EE5B66-D4C6-64E9-6649-A26F557970CE}"/>
              </a:ext>
            </a:extLst>
          </p:cNvPr>
          <p:cNvSpPr>
            <a:spLocks noGrp="1"/>
          </p:cNvSpPr>
          <p:nvPr>
            <p:ph type="body" sz="quarter" idx="3"/>
          </p:nvPr>
        </p:nvSpPr>
        <p:spPr>
          <a:xfrm>
            <a:off x="6488091" y="4283893"/>
            <a:ext cx="5896740" cy="2736304"/>
          </a:xfrm>
        </p:spPr>
        <p:txBody>
          <a:bodyPr>
            <a:normAutofit/>
          </a:bodyPr>
          <a:lstStyle/>
          <a:p>
            <a:r>
              <a:rPr lang="en-IN" sz="2000" b="0" dirty="0">
                <a:solidFill>
                  <a:srgbClr val="A42700"/>
                </a:solidFill>
                <a:latin typeface="Times New Roman" panose="02020603050405020304" pitchFamily="18" charset="0"/>
                <a:cs typeface="Times New Roman" panose="02020603050405020304" pitchFamily="18" charset="0"/>
              </a:rPr>
              <a:t>1.The data points are scattered across the chart ,mostly concentrated in a horizontal band-like formation .This suggests that there is no clear trend or strong correlation between the two variables.</a:t>
            </a:r>
          </a:p>
          <a:p>
            <a:pPr marL="457200" indent="-457200">
              <a:buAutoNum type="arabicPeriod"/>
            </a:pPr>
            <a:endParaRPr lang="en-IN" sz="2000" b="0" dirty="0">
              <a:solidFill>
                <a:srgbClr val="A42700"/>
              </a:solidFill>
              <a:latin typeface="Times New Roman" panose="02020603050405020304" pitchFamily="18" charset="0"/>
              <a:cs typeface="Times New Roman" panose="02020603050405020304" pitchFamily="18" charset="0"/>
            </a:endParaRPr>
          </a:p>
          <a:p>
            <a:r>
              <a:rPr lang="en-IN" sz="2000" b="0" dirty="0">
                <a:solidFill>
                  <a:srgbClr val="A42700"/>
                </a:solidFill>
                <a:latin typeface="Times New Roman" panose="02020603050405020304" pitchFamily="18" charset="0"/>
                <a:cs typeface="Times New Roman" panose="02020603050405020304" pitchFamily="18" charset="0"/>
              </a:rPr>
              <a:t>2.The lack of a distinct pattern indicates that the gold price does not have a consistent impact on the USD to INR exchange rate within the observed range .</a:t>
            </a:r>
          </a:p>
        </p:txBody>
      </p:sp>
      <p:pic>
        <p:nvPicPr>
          <p:cNvPr id="10" name="Content Placeholder 9">
            <a:extLst>
              <a:ext uri="{FF2B5EF4-FFF2-40B4-BE49-F238E27FC236}">
                <a16:creationId xmlns:a16="http://schemas.microsoft.com/office/drawing/2014/main" id="{E727A080-4C3E-FAEF-1936-0704853F9DF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92972" y="608730"/>
            <a:ext cx="5472608" cy="3387133"/>
          </a:xfrm>
        </p:spPr>
      </p:pic>
    </p:spTree>
    <p:extLst>
      <p:ext uri="{BB962C8B-B14F-4D97-AF65-F5344CB8AC3E}">
        <p14:creationId xmlns:p14="http://schemas.microsoft.com/office/powerpoint/2010/main" val="3152083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86268A6-BB23-A248-E1A8-612E19CC2420}"/>
              </a:ext>
            </a:extLst>
          </p:cNvPr>
          <p:cNvSpPr>
            <a:spLocks noGrp="1"/>
          </p:cNvSpPr>
          <p:nvPr>
            <p:ph type="body" idx="1"/>
          </p:nvPr>
        </p:nvSpPr>
        <p:spPr>
          <a:xfrm>
            <a:off x="350293" y="4373340"/>
            <a:ext cx="6016053" cy="2808312"/>
          </a:xfrm>
        </p:spPr>
        <p:txBody>
          <a:bodyPr>
            <a:normAutofit/>
          </a:bodyPr>
          <a:lstStyle/>
          <a:p>
            <a:r>
              <a:rPr lang="en-IN" sz="2000" b="0" dirty="0">
                <a:solidFill>
                  <a:srgbClr val="A42700"/>
                </a:solidFill>
                <a:latin typeface="Times New Roman" panose="02020603050405020304" pitchFamily="18" charset="0"/>
                <a:cs typeface="Times New Roman" panose="02020603050405020304" pitchFamily="18" charset="0"/>
              </a:rPr>
              <a:t>1.The graph is used to </a:t>
            </a:r>
            <a:r>
              <a:rPr lang="en-IN" sz="2000" b="0" dirty="0" err="1">
                <a:solidFill>
                  <a:srgbClr val="A42700"/>
                </a:solidFill>
                <a:latin typeface="Times New Roman" panose="02020603050405020304" pitchFamily="18" charset="0"/>
                <a:cs typeface="Times New Roman" panose="02020603050405020304" pitchFamily="18" charset="0"/>
              </a:rPr>
              <a:t>analyze</a:t>
            </a:r>
            <a:r>
              <a:rPr lang="en-IN" sz="2000" b="0" dirty="0">
                <a:solidFill>
                  <a:srgbClr val="A42700"/>
                </a:solidFill>
                <a:latin typeface="Times New Roman" panose="02020603050405020304" pitchFamily="18" charset="0"/>
                <a:cs typeface="Times New Roman" panose="02020603050405020304" pitchFamily="18" charset="0"/>
              </a:rPr>
              <a:t> the relationship between the gold price and stock market performance ,which may be inversely related during certain periods as investors often turn to gold as a safe haven when the stock market is volatile .</a:t>
            </a:r>
          </a:p>
          <a:p>
            <a:endParaRPr lang="en-IN" sz="2000" b="0" dirty="0">
              <a:solidFill>
                <a:srgbClr val="A42700"/>
              </a:solidFill>
              <a:latin typeface="Times New Roman" panose="02020603050405020304" pitchFamily="18" charset="0"/>
              <a:cs typeface="Times New Roman" panose="02020603050405020304" pitchFamily="18" charset="0"/>
            </a:endParaRPr>
          </a:p>
          <a:p>
            <a:r>
              <a:rPr lang="en-IN" sz="2000" b="0" dirty="0">
                <a:solidFill>
                  <a:srgbClr val="A42700"/>
                </a:solidFill>
                <a:latin typeface="Times New Roman" panose="02020603050405020304" pitchFamily="18" charset="0"/>
                <a:cs typeface="Times New Roman" panose="02020603050405020304" pitchFamily="18" charset="0"/>
              </a:rPr>
              <a:t>2.   Both lines show an upward trend ,indicating an        increase in values over the time ,but with different patterns of rises and falls .</a:t>
            </a:r>
          </a:p>
        </p:txBody>
      </p:sp>
      <p:pic>
        <p:nvPicPr>
          <p:cNvPr id="8" name="Content Placeholder 7">
            <a:extLst>
              <a:ext uri="{FF2B5EF4-FFF2-40B4-BE49-F238E27FC236}">
                <a16:creationId xmlns:a16="http://schemas.microsoft.com/office/drawing/2014/main" id="{F3C547CE-0EE7-DD3C-B6A9-B6E1901B73E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87487" y="378023"/>
            <a:ext cx="5872035" cy="3833862"/>
          </a:xfrm>
        </p:spPr>
      </p:pic>
      <p:sp>
        <p:nvSpPr>
          <p:cNvPr id="5" name="Text Placeholder 4">
            <a:extLst>
              <a:ext uri="{FF2B5EF4-FFF2-40B4-BE49-F238E27FC236}">
                <a16:creationId xmlns:a16="http://schemas.microsoft.com/office/drawing/2014/main" id="{11EFE60E-DDF4-D1C5-313E-8B5FA9D935E9}"/>
              </a:ext>
            </a:extLst>
          </p:cNvPr>
          <p:cNvSpPr>
            <a:spLocks noGrp="1"/>
          </p:cNvSpPr>
          <p:nvPr>
            <p:ph type="body" sz="quarter" idx="3"/>
          </p:nvPr>
        </p:nvSpPr>
        <p:spPr>
          <a:xfrm>
            <a:off x="6452313" y="4517356"/>
            <a:ext cx="5895661" cy="2520280"/>
          </a:xfrm>
        </p:spPr>
        <p:txBody>
          <a:bodyPr>
            <a:normAutofit/>
          </a:bodyPr>
          <a:lstStyle/>
          <a:p>
            <a:r>
              <a:rPr lang="en-IN" sz="2000" b="0" dirty="0">
                <a:solidFill>
                  <a:srgbClr val="A42700"/>
                </a:solidFill>
                <a:latin typeface="Times New Roman" panose="02020603050405020304" pitchFamily="18" charset="0"/>
                <a:cs typeface="Times New Roman" panose="02020603050405020304" pitchFamily="18" charset="0"/>
              </a:rPr>
              <a:t>1.The data points form an upward trend ,indicating a positive relationship between the gold price and CPI.</a:t>
            </a:r>
          </a:p>
          <a:p>
            <a:endParaRPr lang="en-IN" sz="2000" b="0" dirty="0">
              <a:solidFill>
                <a:srgbClr val="A42700"/>
              </a:solidFill>
              <a:latin typeface="Times New Roman" panose="02020603050405020304" pitchFamily="18" charset="0"/>
              <a:cs typeface="Times New Roman" panose="02020603050405020304" pitchFamily="18" charset="0"/>
            </a:endParaRPr>
          </a:p>
          <a:p>
            <a:r>
              <a:rPr lang="en-IN" sz="2000" b="0" dirty="0">
                <a:solidFill>
                  <a:srgbClr val="A42700"/>
                </a:solidFill>
                <a:latin typeface="Times New Roman" panose="02020603050405020304" pitchFamily="18" charset="0"/>
                <a:cs typeface="Times New Roman" panose="02020603050405020304" pitchFamily="18" charset="0"/>
              </a:rPr>
              <a:t>2.As the CPI increases ,the gold price also tends to  increase, suggesting that higher gold prices may be associated with higher consumer prices</a:t>
            </a:r>
            <a:r>
              <a:rPr lang="en-IN" sz="2000" b="0" dirty="0">
                <a:latin typeface="Times New Roman" panose="02020603050405020304" pitchFamily="18" charset="0"/>
                <a:cs typeface="Times New Roman" panose="02020603050405020304" pitchFamily="18" charset="0"/>
              </a:rPr>
              <a:t>.</a:t>
            </a:r>
          </a:p>
          <a:p>
            <a:endParaRPr lang="en-IN" sz="2000" b="0" dirty="0">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BCCF7745-987E-B5A4-EE34-CF991EB72067}"/>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52313" y="378023"/>
            <a:ext cx="5872035" cy="3771462"/>
          </a:xfrm>
        </p:spPr>
      </p:pic>
    </p:spTree>
    <p:extLst>
      <p:ext uri="{BB962C8B-B14F-4D97-AF65-F5344CB8AC3E}">
        <p14:creationId xmlns:p14="http://schemas.microsoft.com/office/powerpoint/2010/main" val="2548984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AC156C-77E5-B094-AD7B-57A5096FCAC6}"/>
              </a:ext>
            </a:extLst>
          </p:cNvPr>
          <p:cNvSpPr>
            <a:spLocks noGrp="1"/>
          </p:cNvSpPr>
          <p:nvPr>
            <p:ph type="body" idx="1"/>
          </p:nvPr>
        </p:nvSpPr>
        <p:spPr>
          <a:xfrm rot="10800000" flipV="1">
            <a:off x="438104" y="4643933"/>
            <a:ext cx="5832648" cy="2160240"/>
          </a:xfrm>
        </p:spPr>
        <p:txBody>
          <a:bodyPr>
            <a:normAutofit fontScale="85000" lnSpcReduction="10000"/>
          </a:bodyPr>
          <a:lstStyle/>
          <a:p>
            <a:endParaRPr lang="en-IN" sz="2000" b="0" dirty="0">
              <a:latin typeface="Times New Roman" panose="02020603050405020304" pitchFamily="18" charset="0"/>
              <a:cs typeface="Times New Roman" panose="02020603050405020304" pitchFamily="18" charset="0"/>
            </a:endParaRPr>
          </a:p>
          <a:p>
            <a:r>
              <a:rPr lang="en-IN" sz="2200" b="0" dirty="0">
                <a:solidFill>
                  <a:srgbClr val="A42700"/>
                </a:solidFill>
                <a:latin typeface="Times New Roman" panose="02020603050405020304" pitchFamily="18" charset="0"/>
                <a:cs typeface="Times New Roman" panose="02020603050405020304" pitchFamily="18" charset="0"/>
              </a:rPr>
              <a:t>1.The graph suggest that as the gold price has experienced the overall increase but , the USD index does not show any significant change during the same period .</a:t>
            </a:r>
          </a:p>
          <a:p>
            <a:endParaRPr lang="en-IN" sz="2200" b="0" dirty="0">
              <a:solidFill>
                <a:srgbClr val="A42700"/>
              </a:solidFill>
              <a:latin typeface="Times New Roman" panose="02020603050405020304" pitchFamily="18" charset="0"/>
              <a:cs typeface="Times New Roman" panose="02020603050405020304" pitchFamily="18" charset="0"/>
            </a:endParaRPr>
          </a:p>
          <a:p>
            <a:r>
              <a:rPr lang="en-IN" sz="2200" b="0" dirty="0">
                <a:solidFill>
                  <a:srgbClr val="A42700"/>
                </a:solidFill>
                <a:latin typeface="Times New Roman" panose="02020603050405020304" pitchFamily="18" charset="0"/>
                <a:cs typeface="Times New Roman" panose="02020603050405020304" pitchFamily="18" charset="0"/>
              </a:rPr>
              <a:t>2. The stable USD index alongside the rising gold price indicates the </a:t>
            </a:r>
            <a:r>
              <a:rPr lang="en-IN" sz="2200" b="0" dirty="0" err="1">
                <a:solidFill>
                  <a:srgbClr val="A42700"/>
                </a:solidFill>
                <a:latin typeface="Times New Roman" panose="02020603050405020304" pitchFamily="18" charset="0"/>
                <a:cs typeface="Times New Roman" panose="02020603050405020304" pitchFamily="18" charset="0"/>
              </a:rPr>
              <a:t>the</a:t>
            </a:r>
            <a:r>
              <a:rPr lang="en-IN" sz="2200" b="0" dirty="0">
                <a:solidFill>
                  <a:srgbClr val="A42700"/>
                </a:solidFill>
                <a:latin typeface="Times New Roman" panose="02020603050405020304" pitchFamily="18" charset="0"/>
                <a:cs typeface="Times New Roman" panose="02020603050405020304" pitchFamily="18" charset="0"/>
              </a:rPr>
              <a:t> investor preference for the gold as a safe-haven asset for the </a:t>
            </a:r>
            <a:r>
              <a:rPr lang="en-IN" sz="2200" b="0" dirty="0" err="1">
                <a:solidFill>
                  <a:srgbClr val="A42700"/>
                </a:solidFill>
                <a:latin typeface="Times New Roman" panose="02020603050405020304" pitchFamily="18" charset="0"/>
                <a:cs typeface="Times New Roman" panose="02020603050405020304" pitchFamily="18" charset="0"/>
              </a:rPr>
              <a:t>the</a:t>
            </a:r>
            <a:r>
              <a:rPr lang="en-IN" sz="2200" b="0" dirty="0">
                <a:solidFill>
                  <a:srgbClr val="A42700"/>
                </a:solidFill>
                <a:latin typeface="Times New Roman" panose="02020603050405020304" pitchFamily="18" charset="0"/>
                <a:cs typeface="Times New Roman" panose="02020603050405020304" pitchFamily="18" charset="0"/>
              </a:rPr>
              <a:t> period of uncertainty and stable currency </a:t>
            </a:r>
          </a:p>
          <a:p>
            <a:endParaRPr lang="en-IN" sz="2000" b="0" dirty="0">
              <a:latin typeface="Times New Roman" panose="02020603050405020304" pitchFamily="18" charset="0"/>
              <a:cs typeface="Times New Roman" panose="02020603050405020304" pitchFamily="18" charset="0"/>
            </a:endParaRPr>
          </a:p>
          <a:p>
            <a:endParaRPr lang="en-IN" sz="2000" b="0" dirty="0">
              <a:latin typeface="Times New Roman" panose="02020603050405020304" pitchFamily="18" charset="0"/>
              <a:cs typeface="Times New Roman" panose="02020603050405020304" pitchFamily="18" charset="0"/>
            </a:endParaRPr>
          </a:p>
          <a:p>
            <a:endParaRPr lang="en-IN" sz="2000" b="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E4C3110E-B43C-7826-85CE-DF3F323BB94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57275" y="323453"/>
            <a:ext cx="6010746" cy="3888432"/>
          </a:xfrm>
        </p:spPr>
      </p:pic>
      <p:sp>
        <p:nvSpPr>
          <p:cNvPr id="5" name="Text Placeholder 4">
            <a:extLst>
              <a:ext uri="{FF2B5EF4-FFF2-40B4-BE49-F238E27FC236}">
                <a16:creationId xmlns:a16="http://schemas.microsoft.com/office/drawing/2014/main" id="{BD0598B0-DEBC-2F76-1870-82DDB1FA1BB3}"/>
              </a:ext>
            </a:extLst>
          </p:cNvPr>
          <p:cNvSpPr>
            <a:spLocks noGrp="1"/>
          </p:cNvSpPr>
          <p:nvPr>
            <p:ph type="body" sz="quarter" idx="3"/>
          </p:nvPr>
        </p:nvSpPr>
        <p:spPr>
          <a:xfrm>
            <a:off x="6480175" y="4468494"/>
            <a:ext cx="6183694" cy="1872208"/>
          </a:xfrm>
        </p:spPr>
        <p:txBody>
          <a:bodyPr>
            <a:noAutofit/>
          </a:bodyPr>
          <a:lstStyle/>
          <a:p>
            <a:r>
              <a:rPr lang="en-IN" sz="2000" b="0" dirty="0">
                <a:solidFill>
                  <a:srgbClr val="A42700"/>
                </a:solidFill>
                <a:latin typeface="Times New Roman" panose="02020603050405020304" pitchFamily="18" charset="0"/>
                <a:cs typeface="Times New Roman" panose="02020603050405020304" pitchFamily="18" charset="0"/>
              </a:rPr>
              <a:t>1.The data points indicates the positive correlation as the </a:t>
            </a:r>
            <a:r>
              <a:rPr lang="en-IN" sz="2000" b="0" dirty="0" err="1">
                <a:solidFill>
                  <a:srgbClr val="A42700"/>
                </a:solidFill>
                <a:latin typeface="Times New Roman" panose="02020603050405020304" pitchFamily="18" charset="0"/>
                <a:cs typeface="Times New Roman" panose="02020603050405020304" pitchFamily="18" charset="0"/>
              </a:rPr>
              <a:t>the</a:t>
            </a:r>
            <a:r>
              <a:rPr lang="en-IN" sz="2000" b="0" dirty="0">
                <a:solidFill>
                  <a:srgbClr val="A42700"/>
                </a:solidFill>
                <a:latin typeface="Times New Roman" panose="02020603050405020304" pitchFamily="18" charset="0"/>
                <a:cs typeface="Times New Roman" panose="02020603050405020304" pitchFamily="18" charset="0"/>
              </a:rPr>
              <a:t> Sensex increases ,the CPI also increases</a:t>
            </a:r>
          </a:p>
          <a:p>
            <a:endParaRPr lang="en-IN" sz="2000" b="0" dirty="0">
              <a:solidFill>
                <a:srgbClr val="A42700"/>
              </a:solidFill>
              <a:latin typeface="Times New Roman" panose="02020603050405020304" pitchFamily="18" charset="0"/>
              <a:cs typeface="Times New Roman" panose="02020603050405020304" pitchFamily="18" charset="0"/>
            </a:endParaRPr>
          </a:p>
          <a:p>
            <a:r>
              <a:rPr lang="en-IN" sz="2000" b="0" dirty="0">
                <a:solidFill>
                  <a:srgbClr val="A42700"/>
                </a:solidFill>
                <a:latin typeface="Times New Roman" panose="02020603050405020304" pitchFamily="18" charset="0"/>
                <a:cs typeface="Times New Roman" panose="02020603050405020304" pitchFamily="18" charset="0"/>
              </a:rPr>
              <a:t>2. This relationship may suggest that the stock price increases ,the inflation i.e. the CPI also increases</a:t>
            </a:r>
          </a:p>
          <a:p>
            <a:endParaRPr lang="en-IN" sz="2000" b="0" dirty="0">
              <a:solidFill>
                <a:srgbClr val="A42700"/>
              </a:solidFill>
              <a:latin typeface="Times New Roman" panose="02020603050405020304" pitchFamily="18" charset="0"/>
              <a:cs typeface="Times New Roman" panose="02020603050405020304" pitchFamily="18" charset="0"/>
            </a:endParaRPr>
          </a:p>
          <a:p>
            <a:endParaRPr lang="en-IN" sz="2000" b="0" dirty="0">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C1BD1267-D28B-61F5-7877-79318BDE36F2}"/>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349055" y="332956"/>
            <a:ext cx="6010746" cy="3888432"/>
          </a:xfrm>
        </p:spPr>
      </p:pic>
    </p:spTree>
    <p:extLst>
      <p:ext uri="{BB962C8B-B14F-4D97-AF65-F5344CB8AC3E}">
        <p14:creationId xmlns:p14="http://schemas.microsoft.com/office/powerpoint/2010/main" val="2282735017"/>
      </p:ext>
    </p:extLst>
  </p:cSld>
  <p:clrMapOvr>
    <a:masterClrMapping/>
  </p:clrMapOvr>
</p:sld>
</file>

<file path=ppt/theme/theme1.xml><?xml version="1.0" encoding="utf-8"?>
<a:theme xmlns:a="http://schemas.openxmlformats.org/drawingml/2006/main" name="Basis">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Basis</Template>
  <TotalTime>589</TotalTime>
  <Words>1693</Words>
  <Application>Microsoft Office PowerPoint</Application>
  <PresentationFormat>Custom</PresentationFormat>
  <Paragraphs>113</Paragraphs>
  <Slides>19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Bahnschrift SemiCondensed</vt:lpstr>
      <vt:lpstr>Calibri</vt:lpstr>
      <vt:lpstr>Cambria Math</vt:lpstr>
      <vt:lpstr>Corbel</vt:lpstr>
      <vt:lpstr>Lucida Bright</vt:lpstr>
      <vt:lpstr>Symbol</vt:lpstr>
      <vt:lpstr>Times New Roman</vt:lpstr>
      <vt:lpstr>Basis</vt:lpstr>
      <vt:lpstr>PREDICTION OF GOLD PRICE BY MULTIPLE REGRESSION </vt:lpstr>
      <vt:lpstr>                        Department Of Statistics  F.YM.Sc  Regression /Multivariate Project : Project Guide- Dr. Hemant Kulkarni  Group Members:- Vedangee Patkar- 11322320063  Aftab Tamboli- 11322320136 Shambhavi Pandey-1132232070</vt:lpstr>
      <vt:lpstr>Introduction</vt:lpstr>
      <vt:lpstr>Objective </vt:lpstr>
      <vt:lpstr>Preview of  Dataset</vt:lpstr>
      <vt:lpstr>EDA</vt:lpstr>
      <vt:lpstr>PowerPoint Presentation</vt:lpstr>
      <vt:lpstr>PowerPoint Presentation</vt:lpstr>
      <vt:lpstr>PowerPoint Presentation</vt:lpstr>
      <vt:lpstr>Multiple Linear Regression </vt:lpstr>
      <vt:lpstr>Checking if regressors are uncorrelated.</vt:lpstr>
      <vt:lpstr>Transformation of Regressor</vt:lpstr>
      <vt:lpstr>Checking if errors are distributed normally</vt:lpstr>
      <vt:lpstr>Removing Time effect and fitting the model</vt:lpstr>
      <vt:lpstr>PowerPoint Presentation</vt:lpstr>
      <vt:lpstr>Subset Selection Approach</vt:lpstr>
      <vt:lpstr>Other Models</vt:lpstr>
      <vt:lpstr>Comparison and Conclusion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Shambhavi Pandey</cp:lastModifiedBy>
  <cp:revision>21</cp:revision>
  <dcterms:created xsi:type="dcterms:W3CDTF">2024-04-24T10:29:26Z</dcterms:created>
  <dcterms:modified xsi:type="dcterms:W3CDTF">2024-04-25T12:15:18Z</dcterms:modified>
</cp:coreProperties>
</file>