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7" r:id="rId2"/>
    <p:sldId id="298" r:id="rId3"/>
    <p:sldId id="259" r:id="rId4"/>
    <p:sldId id="260" r:id="rId5"/>
    <p:sldId id="276" r:id="rId6"/>
    <p:sldId id="261" r:id="rId7"/>
    <p:sldId id="278" r:id="rId8"/>
    <p:sldId id="279" r:id="rId9"/>
    <p:sldId id="280" r:id="rId10"/>
    <p:sldId id="262" r:id="rId11"/>
    <p:sldId id="263" r:id="rId12"/>
    <p:sldId id="265" r:id="rId13"/>
    <p:sldId id="282" r:id="rId14"/>
    <p:sldId id="267" r:id="rId15"/>
    <p:sldId id="269" r:id="rId16"/>
    <p:sldId id="270" r:id="rId17"/>
    <p:sldId id="287" r:id="rId18"/>
    <p:sldId id="288" r:id="rId19"/>
    <p:sldId id="289" r:id="rId20"/>
    <p:sldId id="290" r:id="rId21"/>
    <p:sldId id="300" r:id="rId22"/>
    <p:sldId id="299" r:id="rId23"/>
    <p:sldId id="291" r:id="rId24"/>
    <p:sldId id="292" r:id="rId25"/>
    <p:sldId id="295" r:id="rId26"/>
    <p:sldId id="296" r:id="rId27"/>
    <p:sldId id="297" r:id="rId28"/>
    <p:sldId id="294" r:id="rId29"/>
    <p:sldId id="293" r:id="rId30"/>
    <p:sldId id="286" r:id="rId31"/>
    <p:sldId id="275" r:id="rId32"/>
    <p:sldId id="301" r:id="rId33"/>
    <p:sldId id="302" r:id="rId34"/>
    <p:sldId id="303" r:id="rId35"/>
    <p:sldId id="304" r:id="rId36"/>
    <p:sldId id="305" r:id="rId37"/>
    <p:sldId id="30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22" autoAdjust="0"/>
    <p:restoredTop sz="94660"/>
  </p:normalViewPr>
  <p:slideViewPr>
    <p:cSldViewPr>
      <p:cViewPr varScale="1">
        <p:scale>
          <a:sx n="68" d="100"/>
          <a:sy n="68" d="100"/>
        </p:scale>
        <p:origin x="-58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02DD38A-68EB-4DAE-9771-E4861B87A5B7}" type="datetimeFigureOut">
              <a:rPr lang="en-US" smtClean="0"/>
              <a:pPr/>
              <a:t>5/9/2019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CD2EBD7-766C-4398-AF8B-7FCE718C82F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2DD38A-68EB-4DAE-9771-E4861B87A5B7}" type="datetimeFigureOut">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2EBD7-766C-4398-AF8B-7FCE718C82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2DD38A-68EB-4DAE-9771-E4861B87A5B7}" type="datetimeFigureOut">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2EBD7-766C-4398-AF8B-7FCE718C82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02DD38A-68EB-4DAE-9771-E4861B87A5B7}" type="datetimeFigureOut">
              <a:rPr lang="en-US" smtClean="0"/>
              <a:pPr/>
              <a:t>5/9/2019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D2EBD7-766C-4398-AF8B-7FCE718C82F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02DD38A-68EB-4DAE-9771-E4861B87A5B7}" type="datetimeFigureOut">
              <a:rPr lang="en-US" smtClean="0"/>
              <a:pPr/>
              <a:t>5/9/2019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CD2EBD7-766C-4398-AF8B-7FCE718C82F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02DD38A-68EB-4DAE-9771-E4861B87A5B7}" type="datetimeFigureOut">
              <a:rPr lang="en-US" smtClean="0"/>
              <a:pPr/>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2EBD7-766C-4398-AF8B-7FCE718C82F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2DD38A-68EB-4DAE-9771-E4861B87A5B7}" type="datetimeFigureOut">
              <a:rPr lang="en-US" smtClean="0"/>
              <a:pPr/>
              <a:t>5/9/2019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D2EBD7-766C-4398-AF8B-7FCE718C82F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2DD38A-68EB-4DAE-9771-E4861B87A5B7}" type="datetimeFigureOut">
              <a:rPr lang="en-US" smtClean="0"/>
              <a:pPr/>
              <a:t>5/9/2019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D2EBD7-766C-4398-AF8B-7FCE718C82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DD38A-68EB-4DAE-9771-E4861B87A5B7}" type="datetimeFigureOut">
              <a:rPr lang="en-US" smtClean="0"/>
              <a:pPr/>
              <a:t>5/9/2019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D2EBD7-766C-4398-AF8B-7FCE718C82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02DD38A-68EB-4DAE-9771-E4861B87A5B7}" type="datetimeFigureOut">
              <a:rPr lang="en-US" smtClean="0"/>
              <a:pPr/>
              <a:t>5/9/2019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D2EBD7-766C-4398-AF8B-7FCE718C82F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02DD38A-68EB-4DAE-9771-E4861B87A5B7}" type="datetimeFigureOut">
              <a:rPr lang="en-US" smtClean="0"/>
              <a:pPr/>
              <a:t>5/9/2019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CD2EBD7-766C-4398-AF8B-7FCE718C82F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02DD38A-68EB-4DAE-9771-E4861B87A5B7}" type="datetimeFigureOut">
              <a:rPr lang="en-US" smtClean="0"/>
              <a:pPr/>
              <a:t>5/9/2019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CD2EBD7-766C-4398-AF8B-7FCE718C82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Raspbian"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heart.org/HEARTORG/Conditions/HighBloodPressure/GettheFactsAboutHighBloodPressure/All-About-Heart-Rate-Pulse_UCM_438850_Article.jsp"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medicalnewstoday.com/articles/270644.php" TargetMode="External"/><Relationship Id="rId2" Type="http://schemas.openxmlformats.org/officeDocument/2006/relationships/hyperlink" Target="https://www.medicalnewstoday.com/articles/258118.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hambhaviAT/IOT_health/" TargetMode="External"/><Relationship Id="rId2" Type="http://schemas.openxmlformats.org/officeDocument/2006/relationships/hyperlink" Target="https://www.php.net/copyright.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990600" y="4495800"/>
            <a:ext cx="7753350" cy="1752600"/>
          </a:xfrm>
        </p:spPr>
        <p:txBody>
          <a:bodyPr>
            <a:normAutofit lnSpcReduction="10000"/>
          </a:bodyPr>
          <a:lstStyle/>
          <a:p>
            <a:r>
              <a:rPr lang="en-US" b="1" dirty="0" smtClean="0">
                <a:effectLst>
                  <a:outerShdw blurRad="38100" dist="38100" dir="2700000" algn="tl">
                    <a:srgbClr val="000000">
                      <a:alpha val="43137"/>
                    </a:srgbClr>
                  </a:outerShdw>
                </a:effectLst>
                <a:latin typeface="Times New Roman" pitchFamily="18" charset="0"/>
                <a:cs typeface="Times New Roman" pitchFamily="18" charset="0"/>
              </a:rPr>
              <a:t>Submitted by:</a:t>
            </a:r>
          </a:p>
          <a:p>
            <a:pPr algn="l"/>
            <a:r>
              <a:rPr lang="en-US" dirty="0" smtClean="0">
                <a:solidFill>
                  <a:srgbClr val="002060"/>
                </a:solidFill>
                <a:latin typeface="Times New Roman" pitchFamily="18" charset="0"/>
                <a:cs typeface="Times New Roman" pitchFamily="18" charset="0"/>
              </a:rPr>
              <a:t>Sana </a:t>
            </a:r>
            <a:r>
              <a:rPr lang="en-US" dirty="0" err="1" smtClean="0">
                <a:solidFill>
                  <a:srgbClr val="002060"/>
                </a:solidFill>
                <a:latin typeface="Times New Roman" pitchFamily="18" charset="0"/>
                <a:cs typeface="Times New Roman" pitchFamily="18" charset="0"/>
              </a:rPr>
              <a:t>Mohammadi</a:t>
            </a:r>
            <a:r>
              <a:rPr lang="en-US" dirty="0" smtClean="0">
                <a:solidFill>
                  <a:srgbClr val="002060"/>
                </a:solidFill>
                <a:latin typeface="Times New Roman" pitchFamily="18" charset="0"/>
                <a:cs typeface="Times New Roman" pitchFamily="18" charset="0"/>
              </a:rPr>
              <a:t> Mulla</a:t>
            </a:r>
            <a:r>
              <a:rPr lang="en-US" dirty="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		2BL15CS084</a:t>
            </a:r>
          </a:p>
          <a:p>
            <a:pPr algn="l"/>
            <a:r>
              <a:rPr lang="en-US" dirty="0" smtClean="0">
                <a:solidFill>
                  <a:srgbClr val="002060"/>
                </a:solidFill>
                <a:latin typeface="Times New Roman" pitchFamily="18" charset="0"/>
                <a:cs typeface="Times New Roman" pitchFamily="18" charset="0"/>
              </a:rPr>
              <a:t>Shambhavi Tolnur</a:t>
            </a:r>
            <a:r>
              <a:rPr lang="en-US" dirty="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			2BL15CS092</a:t>
            </a:r>
          </a:p>
          <a:p>
            <a:pPr algn="l"/>
            <a:r>
              <a:rPr lang="en-US" dirty="0" err="1" smtClean="0">
                <a:solidFill>
                  <a:srgbClr val="002060"/>
                </a:solidFill>
                <a:latin typeface="Times New Roman" pitchFamily="18" charset="0"/>
                <a:cs typeface="Times New Roman" pitchFamily="18" charset="0"/>
              </a:rPr>
              <a:t>Soumya</a:t>
            </a:r>
            <a:r>
              <a:rPr lang="en-US" dirty="0" smtClean="0">
                <a:solidFill>
                  <a:srgbClr val="002060"/>
                </a:solidFill>
                <a:latin typeface="Times New Roman" pitchFamily="18" charset="0"/>
                <a:cs typeface="Times New Roman" pitchFamily="18" charset="0"/>
              </a:rPr>
              <a:t> </a:t>
            </a:r>
            <a:r>
              <a:rPr lang="en-US" dirty="0" err="1" smtClean="0">
                <a:solidFill>
                  <a:srgbClr val="002060"/>
                </a:solidFill>
                <a:latin typeface="Times New Roman" pitchFamily="18" charset="0"/>
                <a:cs typeface="Times New Roman" pitchFamily="18" charset="0"/>
              </a:rPr>
              <a:t>Potnis</a:t>
            </a:r>
            <a:r>
              <a:rPr lang="en-US" dirty="0" smtClean="0">
                <a:solidFill>
                  <a:srgbClr val="002060"/>
                </a:solidFill>
                <a:latin typeface="Times New Roman" pitchFamily="18" charset="0"/>
                <a:cs typeface="Times New Roman" pitchFamily="18" charset="0"/>
              </a:rPr>
              <a:t>        				2BL15CS110</a:t>
            </a:r>
          </a:p>
          <a:p>
            <a:pPr algn="l"/>
            <a:endParaRPr lang="en-US" dirty="0" smtClean="0"/>
          </a:p>
          <a:p>
            <a:endParaRPr lang="en-US" dirty="0"/>
          </a:p>
        </p:txBody>
      </p:sp>
      <p:sp>
        <p:nvSpPr>
          <p:cNvPr id="9" name="Slide Number Placeholder 8"/>
          <p:cNvSpPr>
            <a:spLocks noGrp="1"/>
          </p:cNvSpPr>
          <p:nvPr>
            <p:ph type="sldNum" sz="quarter" idx="12"/>
          </p:nvPr>
        </p:nvSpPr>
        <p:spPr/>
        <p:txBody>
          <a:bodyPr/>
          <a:lstStyle/>
          <a:p>
            <a:fld id="{43DBE1EE-A635-4EC3-A07C-E9785D7ED74E}" type="slidenum">
              <a:rPr lang="en-US" smtClean="0"/>
              <a:pPr/>
              <a:t>1</a:t>
            </a:fld>
            <a:endParaRPr lang="en-US"/>
          </a:p>
        </p:txBody>
      </p:sp>
      <p:sp>
        <p:nvSpPr>
          <p:cNvPr id="4" name="Title 3"/>
          <p:cNvSpPr>
            <a:spLocks noGrp="1"/>
          </p:cNvSpPr>
          <p:nvPr>
            <p:ph type="ctrTitle"/>
          </p:nvPr>
        </p:nvSpPr>
        <p:spPr>
          <a:xfrm>
            <a:off x="685800" y="2209800"/>
            <a:ext cx="8458200" cy="860425"/>
          </a:xfrm>
        </p:spPr>
        <p:txBody>
          <a:bodyPr>
            <a:normAutofit/>
          </a:bodyPr>
          <a:lstStyle/>
          <a:p>
            <a:pPr algn="ctr"/>
            <a:r>
              <a:rPr lang="en-US" sz="4000" b="1" dirty="0" err="1" smtClean="0">
                <a:latin typeface="Times New Roman" pitchFamily="18" charset="0"/>
                <a:cs typeface="Times New Roman" pitchFamily="18" charset="0"/>
              </a:rPr>
              <a:t>Iot</a:t>
            </a:r>
            <a:r>
              <a:rPr lang="en-US" sz="4000" b="1" dirty="0" smtClean="0">
                <a:latin typeface="Times New Roman" pitchFamily="18" charset="0"/>
                <a:cs typeface="Times New Roman" pitchFamily="18" charset="0"/>
              </a:rPr>
              <a:t> Based Health Monitoring System</a:t>
            </a:r>
            <a:endParaRPr lang="en-US" sz="4000" dirty="0">
              <a:latin typeface="Times New Roman" pitchFamily="18" charset="0"/>
              <a:cs typeface="Times New Roman" pitchFamily="18" charset="0"/>
            </a:endParaRPr>
          </a:p>
        </p:txBody>
      </p:sp>
      <p:sp>
        <p:nvSpPr>
          <p:cNvPr id="7" name="TextBox 6"/>
          <p:cNvSpPr txBox="1"/>
          <p:nvPr/>
        </p:nvSpPr>
        <p:spPr>
          <a:xfrm>
            <a:off x="2362200" y="3276600"/>
            <a:ext cx="5257800" cy="116955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Under the guidance of</a:t>
            </a:r>
            <a:r>
              <a:rPr lang="en-US" sz="2000" dirty="0" smtClean="0">
                <a:latin typeface="Times New Roman" pitchFamily="18" charset="0"/>
                <a:cs typeface="Times New Roman" pitchFamily="18" charset="0"/>
              </a:rPr>
              <a:t>:</a:t>
            </a:r>
          </a:p>
          <a:p>
            <a:pPr algn="ctr"/>
            <a:r>
              <a:rPr lang="en-US" sz="3200" dirty="0" smtClean="0">
                <a:solidFill>
                  <a:srgbClr val="FF0000"/>
                </a:solidFill>
                <a:latin typeface="Times New Roman" pitchFamily="18" charset="0"/>
                <a:cs typeface="Times New Roman" pitchFamily="18" charset="0"/>
              </a:rPr>
              <a:t> </a:t>
            </a:r>
            <a:r>
              <a:rPr lang="en-US" sz="3200" b="1" dirty="0" smtClean="0">
                <a:solidFill>
                  <a:srgbClr val="FF0000"/>
                </a:solidFill>
                <a:latin typeface="Times New Roman" pitchFamily="18" charset="0"/>
                <a:cs typeface="Times New Roman" pitchFamily="18" charset="0"/>
              </a:rPr>
              <a:t>Dr. </a:t>
            </a:r>
            <a:r>
              <a:rPr lang="en-US" sz="3200" b="1" dirty="0" err="1" smtClean="0">
                <a:solidFill>
                  <a:srgbClr val="FF0000"/>
                </a:solidFill>
                <a:latin typeface="Times New Roman" pitchFamily="18" charset="0"/>
                <a:cs typeface="Times New Roman" pitchFamily="18" charset="0"/>
              </a:rPr>
              <a:t>Prema</a:t>
            </a:r>
            <a:r>
              <a:rPr lang="en-US" sz="3200" b="1" dirty="0" smtClean="0">
                <a:solidFill>
                  <a:srgbClr val="FF0000"/>
                </a:solidFill>
                <a:latin typeface="Times New Roman" pitchFamily="18" charset="0"/>
                <a:cs typeface="Times New Roman" pitchFamily="18" charset="0"/>
              </a:rPr>
              <a:t> T. </a:t>
            </a:r>
            <a:r>
              <a:rPr lang="en-US" sz="3200" b="1" dirty="0" err="1" smtClean="0">
                <a:solidFill>
                  <a:srgbClr val="FF0000"/>
                </a:solidFill>
                <a:latin typeface="Times New Roman" pitchFamily="18" charset="0"/>
                <a:cs typeface="Times New Roman" pitchFamily="18" charset="0"/>
              </a:rPr>
              <a:t>Akkasaligar</a:t>
            </a:r>
            <a:endParaRPr lang="en-US" sz="3200" b="1" dirty="0" smtClean="0">
              <a:solidFill>
                <a:srgbClr val="FF0000"/>
              </a:solidFill>
              <a:latin typeface="Times New Roman" pitchFamily="18" charset="0"/>
              <a:cs typeface="Times New Roman" pitchFamily="18" charset="0"/>
            </a:endParaRPr>
          </a:p>
          <a:p>
            <a:pPr algn="ctr"/>
            <a:endParaRPr lang="en-US" dirty="0"/>
          </a:p>
        </p:txBody>
      </p:sp>
      <p:sp>
        <p:nvSpPr>
          <p:cNvPr id="2" name="Rectangle 1"/>
          <p:cNvSpPr/>
          <p:nvPr/>
        </p:nvSpPr>
        <p:spPr>
          <a:xfrm>
            <a:off x="1524000" y="228600"/>
            <a:ext cx="6629400" cy="923330"/>
          </a:xfrm>
          <a:prstGeom prst="rect">
            <a:avLst/>
          </a:prstGeom>
        </p:spPr>
        <p:txBody>
          <a:bodyPr wrap="square">
            <a:spAutoFit/>
          </a:bodyPr>
          <a:lstStyle/>
          <a:p>
            <a:pPr algn="ctr"/>
            <a:r>
              <a:rPr lang="en-US" b="1" dirty="0"/>
              <a:t>B. L. D. E. </a:t>
            </a:r>
            <a:r>
              <a:rPr lang="en-US" b="1" dirty="0" err="1"/>
              <a:t>Associaion’s</a:t>
            </a:r>
            <a:endParaRPr lang="en-US" b="1" dirty="0"/>
          </a:p>
          <a:p>
            <a:pPr algn="ctr"/>
            <a:r>
              <a:rPr lang="en-US" b="1" dirty="0"/>
              <a:t>   V.P. Dr. P.G. HALAKATTI COLLEGE OF ENGINEERING AND TECHNOLOGY, VIJAYAPUR – 586 103</a:t>
            </a:r>
          </a:p>
        </p:txBody>
      </p:sp>
      <p:pic>
        <p:nvPicPr>
          <p:cNvPr id="8" name="Picture 7" descr="E:\BLDEA LOGO.jpg"/>
          <p:cNvPicPr/>
          <p:nvPr/>
        </p:nvPicPr>
        <p:blipFill>
          <a:blip r:embed="rId2"/>
          <a:srcRect/>
          <a:stretch>
            <a:fillRect/>
          </a:stretch>
        </p:blipFill>
        <p:spPr>
          <a:xfrm>
            <a:off x="457200" y="152400"/>
            <a:ext cx="1219200" cy="1066800"/>
          </a:xfrm>
          <a:prstGeom prst="rect">
            <a:avLst/>
          </a:prstGeom>
          <a:noFill/>
          <a:ln w="9525">
            <a:noFill/>
            <a:miter lim="800000"/>
            <a:headEnd/>
            <a:tailEnd/>
          </a:ln>
        </p:spPr>
      </p:pic>
      <p:sp>
        <p:nvSpPr>
          <p:cNvPr id="3" name="Rectangle 2"/>
          <p:cNvSpPr/>
          <p:nvPr/>
        </p:nvSpPr>
        <p:spPr>
          <a:xfrm>
            <a:off x="1524000" y="1139112"/>
            <a:ext cx="7239000" cy="369332"/>
          </a:xfrm>
          <a:prstGeom prst="rect">
            <a:avLst/>
          </a:prstGeom>
        </p:spPr>
        <p:txBody>
          <a:bodyPr wrap="square">
            <a:spAutoFit/>
          </a:bodyPr>
          <a:lstStyle/>
          <a:p>
            <a:pPr algn="ctr"/>
            <a:r>
              <a:rPr lang="en-US" b="1" dirty="0">
                <a:latin typeface="Times New Roman" pitchFamily="18" charset="0"/>
                <a:cs typeface="Times New Roman" pitchFamily="18" charset="0"/>
              </a:rPr>
              <a:t>DEPARTMENT OF COMPUTER SCIENCE AND ENGINEERING</a:t>
            </a:r>
            <a:endParaRPr lang="en-US" dirty="0">
              <a:latin typeface="Times New Roman" pitchFamily="18" charset="0"/>
              <a:cs typeface="Times New Roman" pitchFamily="18" charset="0"/>
            </a:endParaRPr>
          </a:p>
        </p:txBody>
      </p:sp>
      <p:sp>
        <p:nvSpPr>
          <p:cNvPr id="11" name="TextBox 10"/>
          <p:cNvSpPr txBox="1"/>
          <p:nvPr/>
        </p:nvSpPr>
        <p:spPr>
          <a:xfrm>
            <a:off x="2667000" y="1676400"/>
            <a:ext cx="4245714" cy="369332"/>
          </a:xfrm>
          <a:prstGeom prst="rect">
            <a:avLst/>
          </a:prstGeom>
          <a:noFill/>
        </p:spPr>
        <p:txBody>
          <a:bodyPr wrap="square" rtlCol="0">
            <a:spAutoFit/>
          </a:bodyPr>
          <a:lstStyle/>
          <a:p>
            <a:r>
              <a:rPr lang="en-US" b="1" dirty="0" smtClean="0">
                <a:solidFill>
                  <a:schemeClr val="bg1"/>
                </a:solidFill>
                <a:latin typeface="Times New Roman" pitchFamily="18" charset="0"/>
                <a:cs typeface="Times New Roman" pitchFamily="18" charset="0"/>
              </a:rPr>
              <a:t>VTU FOSS PROJECT  COMPETITION</a:t>
            </a:r>
            <a:endParaRPr lang="en-US"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8605080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685800"/>
          </a:xfrm>
        </p:spPr>
        <p:txBody>
          <a:bodyPr>
            <a:normAutofit fontScale="90000"/>
          </a:bodyPr>
          <a:lstStyle/>
          <a:p>
            <a:r>
              <a:rPr lang="en-US" b="1" dirty="0" smtClean="0">
                <a:solidFill>
                  <a:srgbClr val="0070C0"/>
                </a:solidFill>
                <a:latin typeface="Times New Roman" pitchFamily="18" charset="0"/>
                <a:cs typeface="Times New Roman" pitchFamily="18" charset="0"/>
              </a:rPr>
              <a:t>Motivation</a:t>
            </a:r>
            <a:endParaRPr lang="en-US" dirty="0"/>
          </a:p>
        </p:txBody>
      </p:sp>
      <p:sp>
        <p:nvSpPr>
          <p:cNvPr id="4" name="Slide Number Placeholder 3"/>
          <p:cNvSpPr>
            <a:spLocks noGrp="1"/>
          </p:cNvSpPr>
          <p:nvPr>
            <p:ph type="sldNum" sz="quarter" idx="12"/>
          </p:nvPr>
        </p:nvSpPr>
        <p:spPr/>
        <p:txBody>
          <a:bodyPr/>
          <a:lstStyle/>
          <a:p>
            <a:fld id="{43DBE1EE-A635-4EC3-A07C-E9785D7ED74E}" type="slidenum">
              <a:rPr lang="en-US" smtClean="0"/>
              <a:pPr/>
              <a:t>10</a:t>
            </a:fld>
            <a:endParaRPr lang="en-US"/>
          </a:p>
        </p:txBody>
      </p:sp>
      <p:sp>
        <p:nvSpPr>
          <p:cNvPr id="3" name="Content Placeholder 2"/>
          <p:cNvSpPr>
            <a:spLocks noGrp="1"/>
          </p:cNvSpPr>
          <p:nvPr>
            <p:ph idx="4294967295"/>
          </p:nvPr>
        </p:nvSpPr>
        <p:spPr>
          <a:xfrm>
            <a:off x="228600" y="1219200"/>
            <a:ext cx="8229600" cy="5013325"/>
          </a:xfrm>
        </p:spPr>
        <p:txBody>
          <a:bodyPr>
            <a:normAutofit/>
          </a:bodyPr>
          <a:lstStyle/>
          <a:p>
            <a:pPr algn="just"/>
            <a:r>
              <a:rPr lang="en-US" sz="2000" dirty="0">
                <a:latin typeface="Times New Roman" pitchFamily="18" charset="0"/>
                <a:cs typeface="Times New Roman" pitchFamily="18" charset="0"/>
              </a:rPr>
              <a:t>In rural hospitals, the facilities for health </a:t>
            </a:r>
            <a:r>
              <a:rPr lang="en-US" sz="2000" dirty="0" smtClean="0">
                <a:latin typeface="Times New Roman" pitchFamily="18" charset="0"/>
                <a:cs typeface="Times New Roman" pitchFamily="18" charset="0"/>
              </a:rPr>
              <a:t>care </a:t>
            </a:r>
            <a:r>
              <a:rPr lang="en-US" sz="2000" dirty="0">
                <a:latin typeface="Times New Roman" pitchFamily="18" charset="0"/>
                <a:cs typeface="Times New Roman" pitchFamily="18" charset="0"/>
              </a:rPr>
              <a:t>are limited. The poor quality of health management enables issues in health care </a:t>
            </a:r>
            <a:r>
              <a:rPr lang="en-US" sz="2000" dirty="0" smtClean="0">
                <a:latin typeface="Times New Roman" pitchFamily="18" charset="0"/>
                <a:cs typeface="Times New Roman" pitchFamily="18" charset="0"/>
              </a:rPr>
              <a:t>system. </a:t>
            </a:r>
            <a:r>
              <a:rPr lang="en-US" sz="2000" dirty="0">
                <a:latin typeface="Times New Roman" pitchFamily="18" charset="0"/>
                <a:cs typeface="Times New Roman" pitchFamily="18" charset="0"/>
              </a:rPr>
              <a:t>Everyone should get the </a:t>
            </a:r>
            <a:r>
              <a:rPr lang="en-US" sz="2000" dirty="0" smtClean="0">
                <a:latin typeface="Times New Roman" pitchFamily="18" charset="0"/>
                <a:cs typeface="Times New Roman" pitchFamily="18" charset="0"/>
              </a:rPr>
              <a:t>knowledge </a:t>
            </a:r>
            <a:r>
              <a:rPr lang="en-US" sz="2000" dirty="0">
                <a:latin typeface="Times New Roman" pitchFamily="18" charset="0"/>
                <a:cs typeface="Times New Roman" pitchFamily="18" charset="0"/>
              </a:rPr>
              <a:t>of own health as easy </a:t>
            </a:r>
            <a:r>
              <a:rPr lang="en-US" sz="2000" dirty="0" smtClean="0">
                <a:latin typeface="Times New Roman" pitchFamily="18" charset="0"/>
                <a:cs typeface="Times New Roman" pitchFamily="18" charset="0"/>
              </a:rPr>
              <a:t>and as </a:t>
            </a:r>
            <a:r>
              <a:rPr lang="en-US" sz="2000" dirty="0">
                <a:latin typeface="Times New Roman" pitchFamily="18" charset="0"/>
                <a:cs typeface="Times New Roman" pitchFamily="18" charset="0"/>
              </a:rPr>
              <a:t>early as possible.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latest report of The India Spend analysis of data says that the 500,000 doctors shortage in India. WHO defines the doctor-patient ratio will be 1:1000 which has been failed in India. </a:t>
            </a:r>
            <a:endParaRPr lang="en-US" sz="2000" dirty="0" smtClean="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There is a lack of resources and management to reach out the problems of individuals in developing countries. It becomes very expensive for a common man to afford daily health check-up of his </a:t>
            </a:r>
            <a:r>
              <a:rPr lang="en-US" sz="2000" dirty="0" smtClean="0">
                <a:latin typeface="Times New Roman" pitchFamily="18" charset="0"/>
                <a:cs typeface="Times New Roman" pitchFamily="18" charset="0"/>
              </a:rPr>
              <a:t>health.</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Thus IOT </a:t>
            </a:r>
            <a:r>
              <a:rPr lang="en-US" sz="2000" dirty="0">
                <a:latin typeface="Times New Roman" pitchFamily="18" charset="0"/>
                <a:cs typeface="Times New Roman" pitchFamily="18" charset="0"/>
              </a:rPr>
              <a:t>system has been developed for this purpose to give assured. Theses system reduces time with safely handled equipment.</a:t>
            </a:r>
          </a:p>
        </p:txBody>
      </p:sp>
      <p:pic>
        <p:nvPicPr>
          <p:cNvPr id="5" name="Picture 4" descr="logo.jpg"/>
          <p:cNvPicPr>
            <a:picLocks noChangeAspect="1"/>
          </p:cNvPicPr>
          <p:nvPr/>
        </p:nvPicPr>
        <p:blipFill>
          <a:blip r:embed="rId2"/>
          <a:srcRect b="8240"/>
          <a:stretch>
            <a:fillRect/>
          </a:stretch>
        </p:blipFill>
        <p:spPr>
          <a:xfrm>
            <a:off x="6781800" y="152400"/>
            <a:ext cx="2133600" cy="1066800"/>
          </a:xfrm>
          <a:prstGeom prst="rect">
            <a:avLst/>
          </a:prstGeom>
        </p:spPr>
      </p:pic>
    </p:spTree>
    <p:extLst>
      <p:ext uri="{BB962C8B-B14F-4D97-AF65-F5344CB8AC3E}">
        <p14:creationId xmlns="" xmlns:p14="http://schemas.microsoft.com/office/powerpoint/2010/main" val="277974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15962"/>
          </a:xfrm>
        </p:spPr>
        <p:txBody>
          <a:bodyPr>
            <a:normAutofit fontScale="90000"/>
          </a:bodyPr>
          <a:lstStyle/>
          <a:p>
            <a:r>
              <a:rPr lang="en-US" b="1" dirty="0" smtClean="0"/>
              <a:t/>
            </a:r>
            <a:br>
              <a:rPr lang="en-US" b="1" dirty="0" smtClean="0"/>
            </a:br>
            <a:r>
              <a:rPr lang="en-US" b="1" dirty="0" smtClean="0"/>
              <a:t> </a:t>
            </a:r>
            <a:r>
              <a:rPr lang="en-US" sz="4400" b="1" dirty="0" smtClean="0">
                <a:solidFill>
                  <a:srgbClr val="0070C0"/>
                </a:solidFill>
                <a:latin typeface="Times New Roman" pitchFamily="18" charset="0"/>
                <a:cs typeface="Times New Roman" pitchFamily="18" charset="0"/>
              </a:rPr>
              <a:t>Objectives</a:t>
            </a:r>
            <a:endParaRPr lang="en-US" sz="4400" dirty="0"/>
          </a:p>
        </p:txBody>
      </p:sp>
      <p:sp>
        <p:nvSpPr>
          <p:cNvPr id="4" name="Slide Number Placeholder 3"/>
          <p:cNvSpPr>
            <a:spLocks noGrp="1"/>
          </p:cNvSpPr>
          <p:nvPr>
            <p:ph type="sldNum" sz="quarter" idx="12"/>
          </p:nvPr>
        </p:nvSpPr>
        <p:spPr/>
        <p:txBody>
          <a:bodyPr/>
          <a:lstStyle/>
          <a:p>
            <a:fld id="{43DBE1EE-A635-4EC3-A07C-E9785D7ED74E}" type="slidenum">
              <a:rPr lang="en-US" smtClean="0"/>
              <a:pPr/>
              <a:t>11</a:t>
            </a:fld>
            <a:endParaRPr lang="en-US"/>
          </a:p>
        </p:txBody>
      </p:sp>
      <p:sp>
        <p:nvSpPr>
          <p:cNvPr id="3" name="Content Placeholder 2"/>
          <p:cNvSpPr>
            <a:spLocks noGrp="1"/>
          </p:cNvSpPr>
          <p:nvPr>
            <p:ph sz="quarter" idx="1"/>
          </p:nvPr>
        </p:nvSpPr>
        <p:spPr>
          <a:xfrm>
            <a:off x="457200" y="1371600"/>
            <a:ext cx="8229600" cy="4495800"/>
          </a:xfrm>
        </p:spPr>
        <p:txBody>
          <a:bodyPr>
            <a:normAutofit/>
          </a:bodyPr>
          <a:lstStyle/>
          <a:p>
            <a:pPr algn="just"/>
            <a:r>
              <a:rPr lang="en-US" sz="2000" dirty="0">
                <a:latin typeface="Times New Roman" pitchFamily="18" charset="0"/>
                <a:cs typeface="Times New Roman" pitchFamily="18" charset="0"/>
              </a:rPr>
              <a:t>To develop health monitoring system i.e. it measures body temperature, heart rate, </a:t>
            </a:r>
            <a:r>
              <a:rPr lang="en-US" sz="2000" dirty="0" smtClean="0">
                <a:latin typeface="Times New Roman" pitchFamily="18" charset="0"/>
                <a:cs typeface="Times New Roman" pitchFamily="18" charset="0"/>
              </a:rPr>
              <a:t>and ECG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of </a:t>
            </a:r>
            <a:r>
              <a:rPr lang="en-US" sz="2000" dirty="0">
                <a:latin typeface="Times New Roman" pitchFamily="18" charset="0"/>
                <a:cs typeface="Times New Roman" pitchFamily="18" charset="0"/>
              </a:rPr>
              <a:t>patient</a:t>
            </a:r>
            <a:r>
              <a:rPr lang="en-US" sz="2000" dirty="0" smtClean="0">
                <a:latin typeface="Times New Roman" pitchFamily="18" charset="0"/>
                <a:cs typeface="Times New Roman" pitchFamily="18" charset="0"/>
              </a:rPr>
              <a:t>.</a:t>
            </a:r>
          </a:p>
          <a:p>
            <a:pPr algn="just">
              <a:buNone/>
            </a:pP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design a system to store the patient data over a period of time using database management module. </a:t>
            </a:r>
            <a:endParaRPr lang="en-US" sz="2000" dirty="0" smtClean="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do analysis of collected data from sensors. </a:t>
            </a:r>
            <a:endParaRPr lang="en-US" sz="2000" dirty="0" smtClean="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main objective of our project is to make health monitoring system simple, accurate and cost effective</a:t>
            </a:r>
            <a:r>
              <a:rPr lang="en-US" sz="2000" dirty="0" smtClean="0">
                <a:latin typeface="Times New Roman" pitchFamily="18" charset="0"/>
                <a:cs typeface="Times New Roman" pitchFamily="18" charset="0"/>
              </a:rPr>
              <a:t>.</a:t>
            </a:r>
            <a:endParaRPr lang="en-US" sz="2000" b="0" dirty="0" smtClean="0">
              <a:latin typeface="Times New Roman" pitchFamily="18" charset="0"/>
              <a:cs typeface="Times New Roman" pitchFamily="18" charset="0"/>
            </a:endParaRPr>
          </a:p>
        </p:txBody>
      </p:sp>
      <p:pic>
        <p:nvPicPr>
          <p:cNvPr id="5" name="Picture 4" descr="logo.jpg"/>
          <p:cNvPicPr>
            <a:picLocks noChangeAspect="1"/>
          </p:cNvPicPr>
          <p:nvPr/>
        </p:nvPicPr>
        <p:blipFill>
          <a:blip r:embed="rId2"/>
          <a:srcRect b="8240"/>
          <a:stretch>
            <a:fillRect/>
          </a:stretch>
        </p:blipFill>
        <p:spPr>
          <a:xfrm>
            <a:off x="6553200" y="152401"/>
            <a:ext cx="2362200" cy="1295399"/>
          </a:xfrm>
          <a:prstGeom prst="rect">
            <a:avLst/>
          </a:prstGeom>
        </p:spPr>
      </p:pic>
    </p:spTree>
    <p:extLst>
      <p:ext uri="{BB962C8B-B14F-4D97-AF65-F5344CB8AC3E}">
        <p14:creationId xmlns="" xmlns:p14="http://schemas.microsoft.com/office/powerpoint/2010/main" val="3892467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979468"/>
            <a:ext cx="5257800" cy="2554545"/>
          </a:xfrm>
          <a:prstGeom prst="rect">
            <a:avLst/>
          </a:prstGeom>
          <a:noFill/>
        </p:spPr>
        <p:txBody>
          <a:bodyPr wrap="square" rtlCol="0">
            <a:spAutoFit/>
          </a:bodyPr>
          <a:lstStyle/>
          <a:p>
            <a:r>
              <a:rPr lang="en-US" sz="2000" dirty="0" smtClean="0">
                <a:latin typeface="Times New Roman" pitchFamily="18" charset="0"/>
                <a:cs typeface="Times New Roman" pitchFamily="18" charset="0"/>
              </a:rPr>
              <a:t>Temperature sensor(LM35):</a:t>
            </a:r>
          </a:p>
          <a:p>
            <a:pPr algn="just">
              <a:buFont typeface="Arial" pitchFamily="34" charset="0"/>
              <a:buChar char="•"/>
            </a:pPr>
            <a:r>
              <a:rPr lang="en-US" sz="2000" dirty="0">
                <a:latin typeface="Times New Roman" pitchFamily="18" charset="0"/>
                <a:cs typeface="Times New Roman" pitchFamily="18" charset="0"/>
              </a:rPr>
              <a:t>LM35 is an integrated analog temperature sensor whose electrical output is proportional to Degree Centigrade</a:t>
            </a:r>
            <a:r>
              <a:rPr lang="en-US" sz="2000" dirty="0" smtClean="0">
                <a:latin typeface="Times New Roman" pitchFamily="18" charset="0"/>
                <a:cs typeface="Times New Roman" pitchFamily="18" charset="0"/>
              </a:rPr>
              <a:t>.</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output of sensor converted to digital that easy connecting with </a:t>
            </a:r>
            <a:r>
              <a:rPr lang="en-US" sz="2000" dirty="0" smtClean="0">
                <a:latin typeface="Times New Roman" pitchFamily="18" charset="0"/>
                <a:cs typeface="Times New Roman" pitchFamily="18" charset="0"/>
              </a:rPr>
              <a:t>microprocessor.</a:t>
            </a:r>
          </a:p>
          <a:p>
            <a:pPr algn="just">
              <a:buFont typeface="Arial" pitchFamily="34" charset="0"/>
              <a:buChar char="•"/>
            </a:pPr>
            <a:endParaRPr lang="en-US" sz="2000" dirty="0" smtClean="0">
              <a:latin typeface="Times New Roman" pitchFamily="18" charset="0"/>
              <a:cs typeface="Times New Roman" pitchFamily="18" charset="0"/>
            </a:endParaRPr>
          </a:p>
        </p:txBody>
      </p:sp>
      <p:pic>
        <p:nvPicPr>
          <p:cNvPr id="8" name="Picture 7" descr="lm_35-800x800.jpg"/>
          <p:cNvPicPr>
            <a:picLocks noChangeAspect="1"/>
          </p:cNvPicPr>
          <p:nvPr/>
        </p:nvPicPr>
        <p:blipFill>
          <a:blip r:embed="rId2" cstate="print"/>
          <a:stretch>
            <a:fillRect/>
          </a:stretch>
        </p:blipFill>
        <p:spPr>
          <a:xfrm>
            <a:off x="6172200" y="762000"/>
            <a:ext cx="2286000" cy="2286000"/>
          </a:xfrm>
          <a:prstGeom prst="rect">
            <a:avLst/>
          </a:prstGeom>
        </p:spPr>
      </p:pic>
      <p:sp>
        <p:nvSpPr>
          <p:cNvPr id="9" name="TextBox 8"/>
          <p:cNvSpPr txBox="1"/>
          <p:nvPr/>
        </p:nvSpPr>
        <p:spPr>
          <a:xfrm>
            <a:off x="6019800" y="2819400"/>
            <a:ext cx="2839239" cy="646331"/>
          </a:xfrm>
          <a:prstGeom prst="rect">
            <a:avLst/>
          </a:prstGeom>
          <a:noFill/>
        </p:spPr>
        <p:txBody>
          <a:bodyPr wrap="none" rtlCol="0">
            <a:spAutoFit/>
          </a:bodyPr>
          <a:lstStyle/>
          <a:p>
            <a:r>
              <a:rPr lang="en-US" dirty="0" smtClean="0">
                <a:latin typeface="Times New Roman" pitchFamily="18" charset="0"/>
                <a:cs typeface="Times New Roman" pitchFamily="18" charset="0"/>
              </a:rPr>
              <a:t>Fig 1: pin diagram of LM35 </a:t>
            </a:r>
          </a:p>
          <a:p>
            <a:r>
              <a:rPr lang="en-US" dirty="0" smtClean="0">
                <a:latin typeface="Times New Roman" pitchFamily="18" charset="0"/>
                <a:cs typeface="Times New Roman" pitchFamily="18" charset="0"/>
              </a:rPr>
              <a:t>           sensor</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3DBE1EE-A635-4EC3-A07C-E9785D7ED74E}" type="slidenum">
              <a:rPr lang="en-US" smtClean="0"/>
              <a:pPr/>
              <a:t>12</a:t>
            </a:fld>
            <a:endParaRPr lang="en-US"/>
          </a:p>
        </p:txBody>
      </p:sp>
      <p:sp>
        <p:nvSpPr>
          <p:cNvPr id="6" name="Rectangle 5"/>
          <p:cNvSpPr/>
          <p:nvPr/>
        </p:nvSpPr>
        <p:spPr>
          <a:xfrm>
            <a:off x="685800" y="304800"/>
            <a:ext cx="7848600" cy="646331"/>
          </a:xfrm>
          <a:prstGeom prst="rect">
            <a:avLst/>
          </a:prstGeom>
        </p:spPr>
        <p:txBody>
          <a:bodyPr wrap="square">
            <a:spAutoFit/>
          </a:bodyPr>
          <a:lstStyle/>
          <a:p>
            <a:r>
              <a:rPr lang="en-US" sz="3600" b="1" dirty="0" smtClean="0">
                <a:solidFill>
                  <a:srgbClr val="0070C0"/>
                </a:solidFill>
                <a:effectLst>
                  <a:outerShdw blurRad="50000" dist="30000" dir="5400000" algn="tl" rotWithShape="0">
                    <a:srgbClr val="000000">
                      <a:alpha val="30000"/>
                    </a:srgbClr>
                  </a:outerShdw>
                </a:effectLst>
                <a:latin typeface="Times New Roman" pitchFamily="18" charset="0"/>
                <a:cs typeface="Times New Roman" pitchFamily="18" charset="0"/>
              </a:rPr>
              <a:t>Brief </a:t>
            </a:r>
            <a:r>
              <a:rPr lang="en-US" sz="3600" b="1" dirty="0" smtClean="0">
                <a:solidFill>
                  <a:srgbClr val="0070C0"/>
                </a:solidFill>
                <a:latin typeface="Times New Roman" pitchFamily="18" charset="0"/>
                <a:ea typeface="+mj-ea"/>
                <a:cs typeface="Times New Roman" pitchFamily="18" charset="0"/>
              </a:rPr>
              <a:t>explanation</a:t>
            </a:r>
            <a:r>
              <a:rPr lang="en-US" sz="3600" b="1" dirty="0" smtClean="0">
                <a:solidFill>
                  <a:srgbClr val="0070C0"/>
                </a:solidFill>
                <a:effectLst>
                  <a:outerShdw blurRad="50000" dist="30000" dir="5400000" algn="tl" rotWithShape="0">
                    <a:srgbClr val="000000">
                      <a:alpha val="30000"/>
                    </a:srgbClr>
                  </a:outerShdw>
                </a:effectLst>
                <a:latin typeface="Times New Roman" pitchFamily="18" charset="0"/>
                <a:cs typeface="Times New Roman" pitchFamily="18" charset="0"/>
              </a:rPr>
              <a:t> about sensors</a:t>
            </a:r>
            <a:endParaRPr lang="en-US" sz="3600" b="1" dirty="0">
              <a:solidFill>
                <a:srgbClr val="0070C0"/>
              </a:solidFill>
              <a:latin typeface="Times New Roman" pitchFamily="18" charset="0"/>
              <a:cs typeface="Times New Roman" pitchFamily="18" charset="0"/>
            </a:endParaRPr>
          </a:p>
        </p:txBody>
      </p:sp>
      <p:sp>
        <p:nvSpPr>
          <p:cNvPr id="10" name="Rectangle 9"/>
          <p:cNvSpPr/>
          <p:nvPr/>
        </p:nvSpPr>
        <p:spPr>
          <a:xfrm>
            <a:off x="533400" y="3581400"/>
            <a:ext cx="8077200" cy="1938992"/>
          </a:xfrm>
          <a:prstGeom prst="rect">
            <a:avLst/>
          </a:prstGeom>
        </p:spPr>
        <p:txBody>
          <a:bodyPr wrap="square">
            <a:spAutoFit/>
          </a:bodyPr>
          <a:lstStyle/>
          <a:p>
            <a:pPr algn="just">
              <a:buFont typeface="Arial" pitchFamily="34" charset="0"/>
              <a:buChar char="•"/>
            </a:pPr>
            <a:r>
              <a:rPr lang="en-US" sz="2000" dirty="0" smtClean="0">
                <a:latin typeface="Times New Roman" pitchFamily="18" charset="0"/>
                <a:cs typeface="Times New Roman" pitchFamily="18" charset="0"/>
              </a:rPr>
              <a:t>As you can see the third pin is connected to GND, the first pin is connected to VCC &amp; the second pin is connected to the Microprocessor input/output.</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Just use single PIN female to female wire to connect with the leads of LM35 temperature sensor. So when the temperature is sensing, it give the sensor reading to controller.</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1"/>
            <a:ext cx="5638800" cy="2895599"/>
          </a:xfrm>
        </p:spPr>
        <p:txBody>
          <a:bodyPr>
            <a:normAutofit/>
          </a:bodyPr>
          <a:lstStyle/>
          <a:p>
            <a:pPr>
              <a:buNone/>
            </a:pPr>
            <a:r>
              <a:rPr lang="en-US" sz="2000" dirty="0" smtClean="0">
                <a:latin typeface="Times New Roman" pitchFamily="18" charset="0"/>
                <a:cs typeface="Times New Roman" pitchFamily="18" charset="0"/>
              </a:rPr>
              <a:t>Heart Rate sensor (TCRT1000):</a:t>
            </a:r>
          </a:p>
          <a:p>
            <a:pPr algn="just">
              <a:buFont typeface="Arial" pitchFamily="34" charset="0"/>
              <a:buChar char="•"/>
            </a:pPr>
            <a:r>
              <a:rPr lang="en-US" sz="2000" dirty="0">
                <a:latin typeface="Times New Roman" pitchFamily="18" charset="0"/>
                <a:cs typeface="Times New Roman" pitchFamily="18" charset="0"/>
              </a:rPr>
              <a:t>The heartbeat sensor is based on the principle of photo phlethysmography. </a:t>
            </a:r>
            <a:endParaRPr lang="en-US" sz="2000" dirty="0" smtClean="0">
              <a:latin typeface="Times New Roman" pitchFamily="18" charset="0"/>
              <a:cs typeface="Times New Roman" pitchFamily="18" charset="0"/>
            </a:endParaRP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measures the change in volume of blood through any organ of the body which causes a change in the light intensity through that organ (a vascular region</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p:txBody>
      </p:sp>
      <p:sp>
        <p:nvSpPr>
          <p:cNvPr id="5" name="TextBox 4"/>
          <p:cNvSpPr txBox="1"/>
          <p:nvPr/>
        </p:nvSpPr>
        <p:spPr>
          <a:xfrm>
            <a:off x="6324600" y="2819400"/>
            <a:ext cx="2468561" cy="369332"/>
          </a:xfrm>
          <a:prstGeom prst="rect">
            <a:avLst/>
          </a:prstGeom>
          <a:noFill/>
        </p:spPr>
        <p:txBody>
          <a:bodyPr wrap="none" rtlCol="0">
            <a:spAutoFit/>
          </a:bodyPr>
          <a:lstStyle/>
          <a:p>
            <a:r>
              <a:rPr lang="en-US" dirty="0" smtClean="0">
                <a:latin typeface="Times New Roman" pitchFamily="18" charset="0"/>
                <a:cs typeface="Times New Roman" pitchFamily="18" charset="0"/>
              </a:rPr>
              <a:t>Fig 2: TCRT1000 sensor</a:t>
            </a:r>
            <a:endParaRPr lang="en-US" dirty="0">
              <a:latin typeface="Times New Roman" pitchFamily="18" charset="0"/>
              <a:cs typeface="Times New Roman" pitchFamily="18" charset="0"/>
            </a:endParaRPr>
          </a:p>
        </p:txBody>
      </p:sp>
      <p:sp>
        <p:nvSpPr>
          <p:cNvPr id="15362" name="AutoShape 2" descr="Image result for tcrt1000 heart ra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363" name="Picture 3" descr="C:\Users\Win 7\Downloads\pic n sign\tcrt.jpg"/>
          <p:cNvPicPr>
            <a:picLocks noChangeAspect="1" noChangeArrowheads="1"/>
          </p:cNvPicPr>
          <p:nvPr/>
        </p:nvPicPr>
        <p:blipFill>
          <a:blip r:embed="rId2"/>
          <a:srcRect/>
          <a:stretch>
            <a:fillRect/>
          </a:stretch>
        </p:blipFill>
        <p:spPr bwMode="auto">
          <a:xfrm>
            <a:off x="6019800" y="1371600"/>
            <a:ext cx="2895600" cy="1447800"/>
          </a:xfrm>
          <a:prstGeom prst="rect">
            <a:avLst/>
          </a:prstGeom>
          <a:noFill/>
        </p:spPr>
      </p:pic>
      <p:sp>
        <p:nvSpPr>
          <p:cNvPr id="6" name="Rectangle 5"/>
          <p:cNvSpPr/>
          <p:nvPr/>
        </p:nvSpPr>
        <p:spPr>
          <a:xfrm>
            <a:off x="762000" y="381000"/>
            <a:ext cx="3352800" cy="646331"/>
          </a:xfrm>
          <a:prstGeom prst="rect">
            <a:avLst/>
          </a:prstGeom>
        </p:spPr>
        <p:txBody>
          <a:bodyPr wrap="square">
            <a:spAutoFit/>
          </a:bodyPr>
          <a:lstStyle/>
          <a:p>
            <a:r>
              <a:rPr lang="en-US" sz="3600" b="1" dirty="0" smtClean="0">
                <a:solidFill>
                  <a:srgbClr val="0070C0"/>
                </a:solidFill>
                <a:latin typeface="Times New Roman" pitchFamily="18" charset="0"/>
                <a:cs typeface="Times New Roman" pitchFamily="18" charset="0"/>
              </a:rPr>
              <a:t>Cont…</a:t>
            </a:r>
          </a:p>
        </p:txBody>
      </p:sp>
      <p:sp>
        <p:nvSpPr>
          <p:cNvPr id="7" name="Rectangle 6"/>
          <p:cNvSpPr/>
          <p:nvPr/>
        </p:nvSpPr>
        <p:spPr>
          <a:xfrm>
            <a:off x="457200" y="3962400"/>
            <a:ext cx="8153400" cy="1938992"/>
          </a:xfrm>
          <a:prstGeom prst="rect">
            <a:avLst/>
          </a:prstGeom>
        </p:spPr>
        <p:txBody>
          <a:bodyPr wrap="square">
            <a:spAutoFit/>
          </a:bodyPr>
          <a:lstStyle/>
          <a:p>
            <a:pPr algn="just">
              <a:buFont typeface="Arial" pitchFamily="34" charset="0"/>
              <a:buChar char="•"/>
            </a:pPr>
            <a:r>
              <a:rPr lang="en-US" sz="2000" dirty="0" smtClean="0">
                <a:latin typeface="Times New Roman" pitchFamily="18" charset="0"/>
                <a:cs typeface="Times New Roman" pitchFamily="18" charset="0"/>
              </a:rPr>
              <a:t>In case of applications where heart Pulse rate is to be monitored, timing of the pulses is more important. </a:t>
            </a:r>
          </a:p>
          <a:p>
            <a:pPr algn="just">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The flow of blood volume is decided by the rate of heart pulses and since light is absorbed by blood, the signal pulses are equivalent to the heart beat pulses.</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43DBE1EE-A635-4EC3-A07C-E9785D7ED74E}" type="slidenum">
              <a:rPr lang="en-US" smtClean="0"/>
              <a:pPr/>
              <a:t>14</a:t>
            </a:fld>
            <a:endParaRPr lang="en-US"/>
          </a:p>
        </p:txBody>
      </p:sp>
      <p:pic>
        <p:nvPicPr>
          <p:cNvPr id="4" name="Content Placeholder 3" descr="ECG SESNOR.jpg"/>
          <p:cNvPicPr>
            <a:picLocks noGrp="1" noChangeAspect="1"/>
          </p:cNvPicPr>
          <p:nvPr>
            <p:ph sz="quarter" idx="1"/>
          </p:nvPr>
        </p:nvPicPr>
        <p:blipFill>
          <a:blip r:embed="rId2" cstate="print"/>
          <a:stretch>
            <a:fillRect/>
          </a:stretch>
        </p:blipFill>
        <p:spPr>
          <a:xfrm>
            <a:off x="609600" y="838200"/>
            <a:ext cx="2926080" cy="1645920"/>
          </a:xfrm>
        </p:spPr>
      </p:pic>
      <p:pic>
        <p:nvPicPr>
          <p:cNvPr id="5" name="Picture 4" descr="ECG SESNOR2.jpg"/>
          <p:cNvPicPr>
            <a:picLocks noChangeAspect="1"/>
          </p:cNvPicPr>
          <p:nvPr/>
        </p:nvPicPr>
        <p:blipFill>
          <a:blip r:embed="rId3" cstate="print"/>
          <a:stretch>
            <a:fillRect/>
          </a:stretch>
        </p:blipFill>
        <p:spPr>
          <a:xfrm>
            <a:off x="5181600" y="838200"/>
            <a:ext cx="2926080" cy="1645920"/>
          </a:xfrm>
          <a:prstGeom prst="rect">
            <a:avLst/>
          </a:prstGeom>
        </p:spPr>
      </p:pic>
      <p:sp>
        <p:nvSpPr>
          <p:cNvPr id="6" name="TextBox 5"/>
          <p:cNvSpPr txBox="1"/>
          <p:nvPr/>
        </p:nvSpPr>
        <p:spPr>
          <a:xfrm>
            <a:off x="533400" y="304800"/>
            <a:ext cx="3124200" cy="400110"/>
          </a:xfrm>
          <a:prstGeom prst="rect">
            <a:avLst/>
          </a:prstGeom>
          <a:noFill/>
        </p:spPr>
        <p:txBody>
          <a:bodyPr wrap="square" rtlCol="0">
            <a:spAutoFit/>
          </a:bodyPr>
          <a:lstStyle/>
          <a:p>
            <a:r>
              <a:rPr lang="en-US" sz="2000" dirty="0" smtClean="0">
                <a:latin typeface="Times New Roman" pitchFamily="18" charset="0"/>
                <a:cs typeface="Times New Roman" pitchFamily="18" charset="0"/>
              </a:rPr>
              <a:t>ECG Sensor: AD8232</a:t>
            </a:r>
            <a:endParaRPr lang="en-US" sz="2000" dirty="0">
              <a:latin typeface="Times New Roman" pitchFamily="18" charset="0"/>
              <a:cs typeface="Times New Roman" pitchFamily="18" charset="0"/>
            </a:endParaRPr>
          </a:p>
        </p:txBody>
      </p:sp>
      <p:sp>
        <p:nvSpPr>
          <p:cNvPr id="7" name="TextBox 6"/>
          <p:cNvSpPr txBox="1"/>
          <p:nvPr/>
        </p:nvSpPr>
        <p:spPr>
          <a:xfrm>
            <a:off x="381000" y="3962400"/>
            <a:ext cx="7924800" cy="2585323"/>
          </a:xfrm>
          <a:prstGeom prst="rect">
            <a:avLst/>
          </a:prstGeom>
          <a:noFill/>
        </p:spPr>
        <p:txBody>
          <a:bodyPr wrap="square" rtlCol="0">
            <a:spAutoFit/>
          </a:bodyPr>
          <a:lstStyle/>
          <a:p>
            <a:endParaRPr lang="en-US" smtClean="0"/>
          </a:p>
          <a:p>
            <a:endParaRPr lang="en-US"/>
          </a:p>
          <a:p>
            <a:endParaRPr lang="en-US" smtClean="0"/>
          </a:p>
          <a:p>
            <a:endParaRPr lang="en-US"/>
          </a:p>
          <a:p>
            <a:endParaRPr lang="en-US" smtClean="0"/>
          </a:p>
          <a:p>
            <a:endParaRPr lang="en-US"/>
          </a:p>
          <a:p>
            <a:endParaRPr lang="en-US" smtClean="0"/>
          </a:p>
          <a:p>
            <a:endParaRPr lang="en-US"/>
          </a:p>
          <a:p>
            <a:endParaRPr lang="en-US"/>
          </a:p>
        </p:txBody>
      </p:sp>
      <p:sp>
        <p:nvSpPr>
          <p:cNvPr id="8" name="Rectangle 7"/>
          <p:cNvSpPr/>
          <p:nvPr/>
        </p:nvSpPr>
        <p:spPr>
          <a:xfrm>
            <a:off x="228600" y="2895600"/>
            <a:ext cx="8915400" cy="3693319"/>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ECG sensor module consist of ECG kit and electrodes</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It is designed to extract, amplify, and filter small biopotential signals in the presence of noisy conditions, those created by electrode placement on  different parts of body.</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AD8232 Heart Rate Monitor breaks out nine connections from the IC that you can solder pins, wires, or other connectors to.</a:t>
            </a:r>
          </a:p>
          <a:p>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SDN, LO+, LO-, OUTPUT, 3.3V, GND provide essential pins for operating this monitor with an raspberry pi board. Also provided on this board are RA (Right Arm), LA (Left Arm),and RL (Right Leg) pins to attach and use your own custom sensors. Biomedical Sensor Pads and Sensor  Cable are required to use the heart monitor.</a:t>
            </a:r>
          </a:p>
          <a:p>
            <a:endParaRPr lang="en-US" dirty="0"/>
          </a:p>
        </p:txBody>
      </p:sp>
      <p:sp>
        <p:nvSpPr>
          <p:cNvPr id="10" name="TextBox 9"/>
          <p:cNvSpPr txBox="1"/>
          <p:nvPr/>
        </p:nvSpPr>
        <p:spPr>
          <a:xfrm>
            <a:off x="1143000" y="2133600"/>
            <a:ext cx="184731" cy="369332"/>
          </a:xfrm>
          <a:prstGeom prst="rect">
            <a:avLst/>
          </a:prstGeom>
          <a:noFill/>
        </p:spPr>
        <p:txBody>
          <a:bodyPr wrap="none" rtlCol="0">
            <a:spAutoFit/>
          </a:bodyPr>
          <a:lstStyle/>
          <a:p>
            <a:endParaRPr lang="en-US"/>
          </a:p>
        </p:txBody>
      </p:sp>
      <p:sp>
        <p:nvSpPr>
          <p:cNvPr id="11" name="TextBox 10"/>
          <p:cNvSpPr txBox="1"/>
          <p:nvPr/>
        </p:nvSpPr>
        <p:spPr>
          <a:xfrm>
            <a:off x="609600" y="2590800"/>
            <a:ext cx="2999283" cy="369332"/>
          </a:xfrm>
          <a:prstGeom prst="rect">
            <a:avLst/>
          </a:prstGeom>
          <a:noFill/>
        </p:spPr>
        <p:txBody>
          <a:bodyPr wrap="none" rtlCol="0">
            <a:spAutoFit/>
          </a:bodyPr>
          <a:lstStyle/>
          <a:p>
            <a:r>
              <a:rPr lang="en-US" dirty="0" smtClean="0"/>
              <a:t>Fig </a:t>
            </a:r>
            <a:r>
              <a:rPr lang="en-US" dirty="0" smtClean="0">
                <a:latin typeface="Times New Roman" pitchFamily="18" charset="0"/>
                <a:cs typeface="Times New Roman" pitchFamily="18" charset="0"/>
              </a:rPr>
              <a:t>3:ECG</a:t>
            </a:r>
            <a:r>
              <a:rPr lang="en-US" dirty="0" smtClean="0"/>
              <a:t> </a:t>
            </a:r>
            <a:r>
              <a:rPr lang="en-US" dirty="0" smtClean="0">
                <a:latin typeface="Times New Roman" pitchFamily="18" charset="0"/>
                <a:cs typeface="Times New Roman" pitchFamily="18" charset="0"/>
              </a:rPr>
              <a:t>sensor</a:t>
            </a:r>
            <a:r>
              <a:rPr lang="en-US" dirty="0" smtClean="0"/>
              <a:t> Cable with kit</a:t>
            </a:r>
            <a:endParaRPr lang="en-US" dirty="0"/>
          </a:p>
        </p:txBody>
      </p:sp>
      <p:sp>
        <p:nvSpPr>
          <p:cNvPr id="13" name="TextBox 12"/>
          <p:cNvSpPr txBox="1"/>
          <p:nvPr/>
        </p:nvSpPr>
        <p:spPr>
          <a:xfrm>
            <a:off x="5410200" y="2514600"/>
            <a:ext cx="2181431" cy="369332"/>
          </a:xfrm>
          <a:prstGeom prst="rect">
            <a:avLst/>
          </a:prstGeom>
          <a:noFill/>
        </p:spPr>
        <p:txBody>
          <a:bodyPr wrap="none" rtlCol="0">
            <a:spAutoFit/>
          </a:bodyPr>
          <a:lstStyle/>
          <a:p>
            <a:r>
              <a:rPr lang="en-US" dirty="0" smtClean="0"/>
              <a:t>Fig 4: ECG </a:t>
            </a:r>
            <a:r>
              <a:rPr lang="en-US" dirty="0" smtClean="0">
                <a:latin typeface="Times New Roman" pitchFamily="18" charset="0"/>
                <a:cs typeface="Times New Roman" pitchFamily="18" charset="0"/>
              </a:rPr>
              <a:t>sensor</a:t>
            </a:r>
            <a:r>
              <a:rPr lang="en-US" dirty="0" smtClean="0"/>
              <a:t> Pads</a:t>
            </a:r>
            <a:endParaRPr lang="en-US" dirty="0"/>
          </a:p>
        </p:txBody>
      </p:sp>
      <p:sp>
        <p:nvSpPr>
          <p:cNvPr id="12" name="Rectangle 11"/>
          <p:cNvSpPr/>
          <p:nvPr/>
        </p:nvSpPr>
        <p:spPr>
          <a:xfrm>
            <a:off x="4038600" y="152400"/>
            <a:ext cx="3352800" cy="646331"/>
          </a:xfrm>
          <a:prstGeom prst="rect">
            <a:avLst/>
          </a:prstGeom>
        </p:spPr>
        <p:txBody>
          <a:bodyPr wrap="square">
            <a:spAutoFit/>
          </a:bodyPr>
          <a:lstStyle/>
          <a:p>
            <a:r>
              <a:rPr lang="en-US" sz="3600" b="1" dirty="0" smtClean="0">
                <a:solidFill>
                  <a:srgbClr val="0070C0"/>
                </a:solidFill>
                <a:latin typeface="Times New Roman" pitchFamily="18" charset="0"/>
                <a:cs typeface="Times New Roman" pitchFamily="18" charset="0"/>
              </a:rPr>
              <a:t>Cont…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43DBE1EE-A635-4EC3-A07C-E9785D7ED74E}" type="slidenum">
              <a:rPr lang="en-US" smtClean="0"/>
              <a:pPr/>
              <a:t>15</a:t>
            </a:fld>
            <a:endParaRPr lang="en-US"/>
          </a:p>
        </p:txBody>
      </p:sp>
      <p:pic>
        <p:nvPicPr>
          <p:cNvPr id="4" name="Content Placeholder 3" descr="RASPBERRY BOARD.jpg"/>
          <p:cNvPicPr>
            <a:picLocks noGrp="1" noChangeAspect="1"/>
          </p:cNvPicPr>
          <p:nvPr>
            <p:ph sz="quarter" idx="1"/>
          </p:nvPr>
        </p:nvPicPr>
        <p:blipFill>
          <a:blip r:embed="rId2" cstate="print"/>
          <a:srcRect l="10224" t="5051" r="26324" b="24237"/>
          <a:stretch>
            <a:fillRect/>
          </a:stretch>
        </p:blipFill>
        <p:spPr>
          <a:xfrm>
            <a:off x="5943600" y="1066800"/>
            <a:ext cx="2926080" cy="1834259"/>
          </a:xfrm>
        </p:spPr>
      </p:pic>
      <p:sp>
        <p:nvSpPr>
          <p:cNvPr id="5" name="TextBox 4"/>
          <p:cNvSpPr txBox="1"/>
          <p:nvPr/>
        </p:nvSpPr>
        <p:spPr>
          <a:xfrm>
            <a:off x="304800" y="152400"/>
            <a:ext cx="5486400" cy="6955750"/>
          </a:xfrm>
          <a:prstGeom prst="rect">
            <a:avLst/>
          </a:prstGeom>
          <a:noFill/>
        </p:spPr>
        <p:txBody>
          <a:bodyPr wrap="square" rtlCol="0">
            <a:spAutoFit/>
          </a:bodyPr>
          <a:lstStyle/>
          <a:p>
            <a:r>
              <a:rPr lang="en-US" sz="2400" dirty="0" smtClean="0">
                <a:solidFill>
                  <a:srgbClr val="0070C0"/>
                </a:solidFill>
                <a:latin typeface="Times New Roman" pitchFamily="18" charset="0"/>
                <a:cs typeface="Times New Roman" pitchFamily="18" charset="0"/>
              </a:rPr>
              <a:t>Raspberry Pi:</a:t>
            </a:r>
          </a:p>
          <a:p>
            <a:endParaRPr lang="en-US" sz="2400" dirty="0" smtClean="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The Raspberry Pi is a low cost, credit-card sized computer that plugs into a computer monitor or TV, and uses a standard keyboard </a:t>
            </a:r>
            <a:r>
              <a:rPr lang="en-US" sz="2000" dirty="0" smtClean="0">
                <a:latin typeface="Times New Roman" pitchFamily="18" charset="0"/>
                <a:cs typeface="Times New Roman" pitchFamily="18" charset="0"/>
              </a:rPr>
              <a:t>and mouse</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It is  a microprocessor.</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Operating system –Linux</a:t>
            </a:r>
          </a:p>
          <a:p>
            <a:pPr>
              <a:buFont typeface="Arial" pitchFamily="34" charset="0"/>
              <a:buChar char="•"/>
            </a:pPr>
            <a:endParaRPr lang="en-US" sz="2000" dirty="0" smtClean="0">
              <a:latin typeface="Times New Roman" pitchFamily="18" charset="0"/>
              <a:cs typeface="Times New Roman" pitchFamily="18" charset="0"/>
            </a:endParaRPr>
          </a:p>
          <a:p>
            <a:pPr algn="just">
              <a:buFont typeface="Arial" pitchFamily="34" charset="0"/>
              <a:buChar char="•"/>
            </a:pPr>
            <a:r>
              <a:rPr lang="en-US" sz="2000" dirty="0" smtClean="0">
                <a:latin typeface="Times New Roman" pitchFamily="18" charset="0"/>
                <a:cs typeface="Times New Roman" pitchFamily="18" charset="0"/>
              </a:rPr>
              <a:t>The Raspberry </a:t>
            </a:r>
            <a:r>
              <a:rPr lang="en-US" sz="2000" dirty="0">
                <a:latin typeface="Times New Roman" pitchFamily="18" charset="0"/>
                <a:cs typeface="Times New Roman" pitchFamily="18" charset="0"/>
              </a:rPr>
              <a:t>Pi </a:t>
            </a:r>
            <a:r>
              <a:rPr lang="en-US" sz="2000" dirty="0" smtClean="0">
                <a:latin typeface="Times New Roman" pitchFamily="18" charset="0"/>
                <a:cs typeface="Times New Roman" pitchFamily="18" charset="0"/>
              </a:rPr>
              <a:t>Foundation provides</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hlinkClick r:id="rId3" tooltip="Raspbian"/>
              </a:rPr>
              <a:t>Raspbian</a:t>
            </a:r>
            <a:r>
              <a:rPr lang="en-US" sz="2000" dirty="0" smtClean="0">
                <a:latin typeface="Times New Roman" pitchFamily="18" charset="0"/>
                <a:cs typeface="Times New Roman" pitchFamily="18" charset="0"/>
              </a:rPr>
              <a:t>.</a:t>
            </a:r>
          </a:p>
          <a:p>
            <a:pPr algn="just">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Memory  - 1GRAM.</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Storage - MicroSDHCSlot.</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Power-1.5W to 6.7W</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It has 17 GPIO.</a:t>
            </a:r>
          </a:p>
          <a:p>
            <a:pPr>
              <a:buFont typeface="Arial" pitchFamily="34" charset="0"/>
              <a:buChar char="•"/>
            </a:pP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And also has Wi-Fi/Bluetooth Soc.</a:t>
            </a:r>
            <a:endParaRPr lang="en-US" sz="2000" dirty="0" smtClean="0"/>
          </a:p>
          <a:p>
            <a:r>
              <a:rPr lang="en-US" dirty="0" smtClean="0"/>
              <a:t>                                                         </a:t>
            </a:r>
          </a:p>
        </p:txBody>
      </p:sp>
      <p:sp>
        <p:nvSpPr>
          <p:cNvPr id="6" name="TextBox 5"/>
          <p:cNvSpPr txBox="1"/>
          <p:nvPr/>
        </p:nvSpPr>
        <p:spPr>
          <a:xfrm>
            <a:off x="6096000" y="3124200"/>
            <a:ext cx="2359941" cy="369332"/>
          </a:xfrm>
          <a:prstGeom prst="rect">
            <a:avLst/>
          </a:prstGeom>
          <a:noFill/>
        </p:spPr>
        <p:txBody>
          <a:bodyPr wrap="none" rtlCol="0">
            <a:spAutoFit/>
          </a:bodyPr>
          <a:lstStyle/>
          <a:p>
            <a:r>
              <a:rPr lang="en-US" dirty="0" smtClean="0"/>
              <a:t>Fig </a:t>
            </a:r>
            <a:r>
              <a:rPr lang="en-US" dirty="0" smtClean="0">
                <a:latin typeface="Times New Roman" pitchFamily="18" charset="0"/>
                <a:cs typeface="Times New Roman" pitchFamily="18" charset="0"/>
              </a:rPr>
              <a:t>5:Raspberry</a:t>
            </a:r>
            <a:r>
              <a:rPr lang="en-US" dirty="0" smtClean="0"/>
              <a:t> pi board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Autofit/>
          </a:bodyPr>
          <a:lstStyle/>
          <a:p>
            <a:r>
              <a:rPr lang="en-US" sz="3600" b="1" dirty="0" smtClean="0">
                <a:solidFill>
                  <a:srgbClr val="0070C0"/>
                </a:solidFill>
                <a:latin typeface="Times New Roman" pitchFamily="18" charset="0"/>
                <a:cs typeface="Times New Roman" pitchFamily="18" charset="0"/>
              </a:rPr>
              <a:t>Connectivity</a:t>
            </a:r>
            <a:endParaRPr lang="en-US" sz="3600" b="1" dirty="0">
              <a:solidFill>
                <a:srgbClr val="0070C0"/>
              </a:solidFill>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43DBE1EE-A635-4EC3-A07C-E9785D7ED74E}" type="slidenum">
              <a:rPr lang="en-US" smtClean="0"/>
              <a:pPr/>
              <a:t>16</a:t>
            </a:fld>
            <a:endParaRPr lang="en-US"/>
          </a:p>
        </p:txBody>
      </p:sp>
      <p:sp>
        <p:nvSpPr>
          <p:cNvPr id="5" name="Content Placeholder 4"/>
          <p:cNvSpPr>
            <a:spLocks noGrp="1"/>
          </p:cNvSpPr>
          <p:nvPr>
            <p:ph sz="quarter" idx="1"/>
          </p:nvPr>
        </p:nvSpPr>
        <p:spPr>
          <a:xfrm>
            <a:off x="0" y="762000"/>
            <a:ext cx="8839200" cy="5867400"/>
          </a:xfrm>
        </p:spPr>
        <p:txBody>
          <a:bodyPr>
            <a:normAutofit fontScale="25000" lnSpcReduction="20000"/>
          </a:bodyPr>
          <a:lstStyle/>
          <a:p>
            <a:pPr>
              <a:buNone/>
            </a:pPr>
            <a:r>
              <a:rPr lang="en-US" sz="5500"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Our </a:t>
            </a:r>
            <a:r>
              <a:rPr lang="en-US" sz="8000" dirty="0">
                <a:latin typeface="Times New Roman" pitchFamily="18" charset="0"/>
                <a:cs typeface="Times New Roman" pitchFamily="18" charset="0"/>
              </a:rPr>
              <a:t>application </a:t>
            </a:r>
            <a:r>
              <a:rPr lang="en-US" sz="8000" dirty="0" smtClean="0">
                <a:latin typeface="Times New Roman" pitchFamily="18" charset="0"/>
                <a:cs typeface="Times New Roman" pitchFamily="18" charset="0"/>
              </a:rPr>
              <a:t> proposes </a:t>
            </a:r>
            <a:r>
              <a:rPr lang="en-US" sz="8000" dirty="0">
                <a:latin typeface="Times New Roman" pitchFamily="18" charset="0"/>
                <a:cs typeface="Times New Roman" pitchFamily="18" charset="0"/>
              </a:rPr>
              <a:t>a change in wireless sensors technology </a:t>
            </a:r>
            <a:r>
              <a:rPr lang="en-US" sz="8000" dirty="0" smtClean="0">
                <a:latin typeface="Times New Roman" pitchFamily="18" charset="0"/>
                <a:cs typeface="Times New Roman" pitchFamily="18" charset="0"/>
              </a:rPr>
              <a:t>by designing </a:t>
            </a:r>
            <a:r>
              <a:rPr lang="en-US" sz="8000" dirty="0">
                <a:latin typeface="Times New Roman" pitchFamily="18" charset="0"/>
                <a:cs typeface="Times New Roman" pitchFamily="18" charset="0"/>
              </a:rPr>
              <a:t>a health monitoring system, The proposed IOT system designs and its work flow is shown in </a:t>
            </a:r>
            <a:r>
              <a:rPr lang="en-US" sz="8000" dirty="0" smtClean="0">
                <a:latin typeface="Times New Roman" pitchFamily="18" charset="0"/>
                <a:cs typeface="Times New Roman" pitchFamily="18" charset="0"/>
              </a:rPr>
              <a:t>Fig 6</a:t>
            </a:r>
            <a:r>
              <a:rPr lang="en-US" sz="8000" dirty="0">
                <a:latin typeface="Times New Roman" pitchFamily="18" charset="0"/>
                <a:cs typeface="Times New Roman" pitchFamily="18" charset="0"/>
              </a:rPr>
              <a:t/>
            </a:r>
            <a:br>
              <a:rPr lang="en-US" sz="8000" dirty="0">
                <a:latin typeface="Times New Roman" pitchFamily="18" charset="0"/>
                <a:cs typeface="Times New Roman" pitchFamily="18" charset="0"/>
              </a:rPr>
            </a:br>
            <a:endParaRPr lang="en-US" sz="8000" dirty="0" smtClean="0">
              <a:latin typeface="Times New Roman" pitchFamily="18" charset="0"/>
              <a:cs typeface="Times New Roman" pitchFamily="18" charset="0"/>
            </a:endParaRPr>
          </a:p>
          <a:p>
            <a:pPr>
              <a:buNone/>
            </a:pPr>
            <a:endParaRPr lang="en-US" sz="6400" dirty="0">
              <a:latin typeface="Times New Roman" pitchFamily="18" charset="0"/>
              <a:cs typeface="Times New Roman" pitchFamily="18" charset="0"/>
            </a:endParaRPr>
          </a:p>
          <a:p>
            <a:pPr>
              <a:buNone/>
            </a:pPr>
            <a:r>
              <a:rPr lang="en-US" sz="6400" dirty="0">
                <a:latin typeface="Times New Roman" pitchFamily="18" charset="0"/>
                <a:cs typeface="Times New Roman" pitchFamily="18" charset="0"/>
              </a:rPr>
              <a:t/>
            </a:r>
            <a:br>
              <a:rPr lang="en-US" sz="6400" dirty="0">
                <a:latin typeface="Times New Roman" pitchFamily="18" charset="0"/>
                <a:cs typeface="Times New Roman" pitchFamily="18" charset="0"/>
              </a:rPr>
            </a:br>
            <a:r>
              <a:rPr lang="en-US" sz="6400" dirty="0">
                <a:latin typeface="Times New Roman" pitchFamily="18" charset="0"/>
                <a:cs typeface="Times New Roman" pitchFamily="18" charset="0"/>
              </a:rPr>
              <a:t/>
            </a:r>
            <a:br>
              <a:rPr lang="en-US" sz="6400" dirty="0">
                <a:latin typeface="Times New Roman" pitchFamily="18" charset="0"/>
                <a:cs typeface="Times New Roman" pitchFamily="18" charset="0"/>
              </a:rPr>
            </a:br>
            <a:endParaRPr lang="en-US" sz="6400" dirty="0" smtClean="0">
              <a:latin typeface="Times New Roman" pitchFamily="18" charset="0"/>
              <a:cs typeface="Times New Roman" pitchFamily="18" charset="0"/>
            </a:endParaRPr>
          </a:p>
          <a:p>
            <a:pPr>
              <a:buNone/>
            </a:pPr>
            <a:endParaRPr lang="en-US" sz="6400" b="0" dirty="0">
              <a:latin typeface="Times New Roman" pitchFamily="18" charset="0"/>
              <a:cs typeface="Times New Roman" pitchFamily="18" charset="0"/>
            </a:endParaRPr>
          </a:p>
          <a:p>
            <a:pPr>
              <a:buNone/>
            </a:pPr>
            <a:endParaRPr lang="en-US" sz="6400" dirty="0" smtClean="0">
              <a:latin typeface="Times New Roman" pitchFamily="18" charset="0"/>
              <a:cs typeface="Times New Roman" pitchFamily="18" charset="0"/>
            </a:endParaRPr>
          </a:p>
          <a:p>
            <a:pPr>
              <a:buNone/>
            </a:pPr>
            <a:endParaRPr lang="en-US" sz="6400" b="0" dirty="0">
              <a:latin typeface="Times New Roman" pitchFamily="18" charset="0"/>
              <a:cs typeface="Times New Roman" pitchFamily="18" charset="0"/>
            </a:endParaRPr>
          </a:p>
          <a:p>
            <a:pPr>
              <a:buNone/>
            </a:pPr>
            <a:endParaRPr lang="en-US" sz="6400" dirty="0" smtClean="0">
              <a:latin typeface="Times New Roman" pitchFamily="18" charset="0"/>
              <a:cs typeface="Times New Roman" pitchFamily="18" charset="0"/>
            </a:endParaRPr>
          </a:p>
          <a:p>
            <a:pPr>
              <a:buNone/>
            </a:pPr>
            <a:endParaRPr lang="en-US" sz="6400" b="0" dirty="0">
              <a:latin typeface="Times New Roman" pitchFamily="18" charset="0"/>
              <a:cs typeface="Times New Roman" pitchFamily="18" charset="0"/>
            </a:endParaRPr>
          </a:p>
          <a:p>
            <a:pPr algn="just">
              <a:buNone/>
            </a:pPr>
            <a:r>
              <a:rPr lang="en-US" sz="6400" dirty="0" smtClean="0">
                <a:latin typeface="Times New Roman" pitchFamily="18" charset="0"/>
                <a:cs typeface="Times New Roman" pitchFamily="18" charset="0"/>
              </a:rPr>
              <a:t>			</a:t>
            </a:r>
            <a:r>
              <a:rPr lang="en-US" sz="8000" dirty="0" smtClean="0">
                <a:latin typeface="Times New Roman" pitchFamily="18" charset="0"/>
                <a:cs typeface="Times New Roman" pitchFamily="18" charset="0"/>
              </a:rPr>
              <a:t>Fig 6.: </a:t>
            </a:r>
            <a:r>
              <a:rPr lang="en-US" sz="8000" dirty="0">
                <a:latin typeface="Times New Roman" pitchFamily="18" charset="0"/>
                <a:cs typeface="Times New Roman" pitchFamily="18" charset="0"/>
              </a:rPr>
              <a:t>Block diagram of IOT based health monitoring </a:t>
            </a:r>
            <a:r>
              <a:rPr lang="en-US" sz="8000" dirty="0" smtClean="0">
                <a:latin typeface="Times New Roman" pitchFamily="18" charset="0"/>
                <a:cs typeface="Times New Roman" pitchFamily="18" charset="0"/>
              </a:rPr>
              <a:t>system.</a:t>
            </a:r>
            <a:r>
              <a:rPr lang="en-US" sz="8000" dirty="0">
                <a:latin typeface="Times New Roman" pitchFamily="18" charset="0"/>
                <a:cs typeface="Times New Roman" pitchFamily="18" charset="0"/>
              </a:rPr>
              <a:t/>
            </a:r>
            <a:br>
              <a:rPr lang="en-US" sz="8000" dirty="0">
                <a:latin typeface="Times New Roman" pitchFamily="18" charset="0"/>
                <a:cs typeface="Times New Roman" pitchFamily="18" charset="0"/>
              </a:rPr>
            </a:br>
            <a:r>
              <a:rPr lang="en-US" sz="8000" dirty="0">
                <a:latin typeface="Times New Roman" pitchFamily="18" charset="0"/>
                <a:cs typeface="Times New Roman" pitchFamily="18" charset="0"/>
              </a:rPr>
              <a:t/>
            </a:r>
            <a:br>
              <a:rPr lang="en-US" sz="8000" dirty="0">
                <a:latin typeface="Times New Roman" pitchFamily="18" charset="0"/>
                <a:cs typeface="Times New Roman" pitchFamily="18" charset="0"/>
              </a:rPr>
            </a:br>
            <a:r>
              <a:rPr lang="en-US" sz="8000" dirty="0">
                <a:latin typeface="Times New Roman" pitchFamily="18" charset="0"/>
                <a:cs typeface="Times New Roman" pitchFamily="18" charset="0"/>
              </a:rPr>
              <a:t>It includes </a:t>
            </a:r>
            <a:r>
              <a:rPr lang="en-US" sz="8000" dirty="0" smtClean="0">
                <a:latin typeface="Times New Roman" pitchFamily="18" charset="0"/>
                <a:cs typeface="Times New Roman" pitchFamily="18" charset="0"/>
              </a:rPr>
              <a:t>three </a:t>
            </a:r>
            <a:r>
              <a:rPr lang="en-US" sz="8000" dirty="0">
                <a:latin typeface="Times New Roman" pitchFamily="18" charset="0"/>
                <a:cs typeface="Times New Roman" pitchFamily="18" charset="0"/>
              </a:rPr>
              <a:t>sensors to receive information with respective human body such as temperature, </a:t>
            </a:r>
            <a:r>
              <a:rPr lang="en-US" sz="8000" dirty="0" smtClean="0">
                <a:latin typeface="Times New Roman" pitchFamily="18" charset="0"/>
                <a:cs typeface="Times New Roman" pitchFamily="18" charset="0"/>
              </a:rPr>
              <a:t>ECG </a:t>
            </a:r>
            <a:r>
              <a:rPr lang="en-US" sz="8000" dirty="0">
                <a:latin typeface="Times New Roman" pitchFamily="18" charset="0"/>
                <a:cs typeface="Times New Roman" pitchFamily="18" charset="0"/>
              </a:rPr>
              <a:t>and heart rate; the stored data will be undoubtedly further transmitted on an </a:t>
            </a:r>
            <a:r>
              <a:rPr lang="en-US" sz="8000" dirty="0" err="1">
                <a:latin typeface="Times New Roman" pitchFamily="18" charset="0"/>
                <a:cs typeface="Times New Roman" pitchFamily="18" charset="0"/>
              </a:rPr>
              <a:t>IoT</a:t>
            </a:r>
            <a:r>
              <a:rPr lang="en-US" sz="8000" dirty="0">
                <a:latin typeface="Times New Roman" pitchFamily="18" charset="0"/>
                <a:cs typeface="Times New Roman" pitchFamily="18" charset="0"/>
              </a:rPr>
              <a:t> platform which is accessible by the user via PC. The sensors of temperature, heartbeat, </a:t>
            </a:r>
            <a:r>
              <a:rPr lang="en-US" sz="8000" dirty="0" smtClean="0">
                <a:latin typeface="Times New Roman" pitchFamily="18" charset="0"/>
                <a:cs typeface="Times New Roman" pitchFamily="18" charset="0"/>
              </a:rPr>
              <a:t>and ECG are </a:t>
            </a:r>
            <a:r>
              <a:rPr lang="en-US" sz="8000" dirty="0">
                <a:latin typeface="Times New Roman" pitchFamily="18" charset="0"/>
                <a:cs typeface="Times New Roman" pitchFamily="18" charset="0"/>
              </a:rPr>
              <a:t>connected to the Raspberry Pi. The values from the microcontroller is given to the IOT and displayed on LCD. Further, our IOT system stores patient’s data over a period of time into a database management system. The parameter values can be viewed by the doctor for further </a:t>
            </a:r>
            <a:r>
              <a:rPr lang="en-US" sz="8000" smtClean="0">
                <a:latin typeface="Times New Roman" pitchFamily="18" charset="0"/>
                <a:cs typeface="Times New Roman" pitchFamily="18" charset="0"/>
              </a:rPr>
              <a:t>disease  diagnosis.</a:t>
            </a:r>
            <a:endParaRPr lang="en-US" sz="72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2743200" y="1524000"/>
            <a:ext cx="4343400"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772400" cy="808038"/>
          </a:xfrm>
        </p:spPr>
        <p:txBody>
          <a:bodyPr>
            <a:normAutofit/>
          </a:bodyPr>
          <a:lstStyle/>
          <a:p>
            <a:r>
              <a:rPr lang="en-US" sz="3600" b="1" dirty="0" smtClean="0">
                <a:solidFill>
                  <a:srgbClr val="0070C0"/>
                </a:solidFill>
                <a:latin typeface="Times New Roman" pitchFamily="18" charset="0"/>
                <a:cs typeface="Times New Roman" pitchFamily="18" charset="0"/>
              </a:rPr>
              <a:t>Snap Shots</a:t>
            </a:r>
            <a:endParaRPr lang="en-US" sz="3600" b="1" dirty="0">
              <a:solidFill>
                <a:srgbClr val="0070C0"/>
              </a:solidFill>
              <a:latin typeface="Times New Roman" pitchFamily="18" charset="0"/>
              <a:cs typeface="Times New Roman" pitchFamily="18" charset="0"/>
            </a:endParaRPr>
          </a:p>
        </p:txBody>
      </p:sp>
      <p:sp>
        <p:nvSpPr>
          <p:cNvPr id="5" name="TextBox 4"/>
          <p:cNvSpPr txBox="1"/>
          <p:nvPr/>
        </p:nvSpPr>
        <p:spPr>
          <a:xfrm>
            <a:off x="2819400" y="6248400"/>
            <a:ext cx="2967480" cy="369332"/>
          </a:xfrm>
          <a:prstGeom prst="rect">
            <a:avLst/>
          </a:prstGeom>
          <a:noFill/>
        </p:spPr>
        <p:txBody>
          <a:bodyPr wrap="none" rtlCol="0">
            <a:spAutoFit/>
          </a:bodyPr>
          <a:lstStyle/>
          <a:p>
            <a:pPr algn="ctr"/>
            <a:r>
              <a:rPr lang="en-US" smtClean="0">
                <a:latin typeface="Times New Roman" pitchFamily="18" charset="0"/>
                <a:cs typeface="Times New Roman" pitchFamily="18" charset="0"/>
              </a:rPr>
              <a:t>Fig 7: </a:t>
            </a:r>
            <a:r>
              <a:rPr lang="en-US" dirty="0" smtClean="0">
                <a:latin typeface="Times New Roman" pitchFamily="18" charset="0"/>
                <a:cs typeface="Times New Roman" pitchFamily="18" charset="0"/>
              </a:rPr>
              <a:t>Snapshot of login page </a:t>
            </a:r>
            <a:endParaRPr lang="en-US" dirty="0">
              <a:latin typeface="Times New Roman" pitchFamily="18" charset="0"/>
              <a:cs typeface="Times New Roman" pitchFamily="18" charset="0"/>
            </a:endParaRPr>
          </a:p>
        </p:txBody>
      </p:sp>
      <p:sp>
        <p:nvSpPr>
          <p:cNvPr id="6" name="Content Placeholder 5"/>
          <p:cNvSpPr>
            <a:spLocks noGrp="1"/>
          </p:cNvSpPr>
          <p:nvPr>
            <p:ph sz="quarter" idx="1"/>
          </p:nvPr>
        </p:nvSpPr>
        <p:spPr/>
        <p:txBody>
          <a:bodyPr/>
          <a:lstStyle/>
          <a:p>
            <a:endParaRPr lang="en-US"/>
          </a:p>
        </p:txBody>
      </p:sp>
      <p:pic>
        <p:nvPicPr>
          <p:cNvPr id="1026" name="Picture 2" descr="F:\backu\snapshotss\snap shots\Screenshot from 2019-05-08 20-41-03.png"/>
          <p:cNvPicPr>
            <a:picLocks noChangeAspect="1" noChangeArrowheads="1"/>
          </p:cNvPicPr>
          <p:nvPr/>
        </p:nvPicPr>
        <p:blipFill>
          <a:blip r:embed="rId2"/>
          <a:srcRect/>
          <a:stretch>
            <a:fillRect/>
          </a:stretch>
        </p:blipFill>
        <p:spPr bwMode="auto">
          <a:xfrm>
            <a:off x="304800" y="1066800"/>
            <a:ext cx="8610600" cy="5257800"/>
          </a:xfrm>
          <a:prstGeom prst="rect">
            <a:avLst/>
          </a:prstGeom>
          <a:noFill/>
        </p:spPr>
      </p:pic>
      <p:pic>
        <p:nvPicPr>
          <p:cNvPr id="7" name="Picture 6" descr="logo.jpg"/>
          <p:cNvPicPr>
            <a:picLocks noChangeAspect="1"/>
          </p:cNvPicPr>
          <p:nvPr/>
        </p:nvPicPr>
        <p:blipFill>
          <a:blip r:embed="rId3"/>
          <a:srcRect b="8240"/>
          <a:stretch>
            <a:fillRect/>
          </a:stretch>
        </p:blipFill>
        <p:spPr>
          <a:xfrm>
            <a:off x="6934200" y="152400"/>
            <a:ext cx="1981200" cy="108154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71800" y="6019800"/>
            <a:ext cx="2845651" cy="369332"/>
          </a:xfrm>
          <a:prstGeom prst="rect">
            <a:avLst/>
          </a:prstGeom>
          <a:noFill/>
        </p:spPr>
        <p:txBody>
          <a:bodyPr wrap="none" rtlCol="0">
            <a:spAutoFit/>
          </a:bodyPr>
          <a:lstStyle/>
          <a:p>
            <a:r>
              <a:rPr lang="en-US" smtClean="0">
                <a:latin typeface="Times New Roman" pitchFamily="18" charset="0"/>
                <a:cs typeface="Times New Roman" pitchFamily="18" charset="0"/>
              </a:rPr>
              <a:t>Fig 8: </a:t>
            </a:r>
            <a:r>
              <a:rPr lang="en-US" dirty="0" smtClean="0">
                <a:latin typeface="Times New Roman" pitchFamily="18" charset="0"/>
                <a:cs typeface="Times New Roman" pitchFamily="18" charset="0"/>
              </a:rPr>
              <a:t>Menu page of the site.</a:t>
            </a:r>
            <a:endParaRPr lang="en-US" dirty="0">
              <a:latin typeface="Times New Roman" pitchFamily="18" charset="0"/>
              <a:cs typeface="Times New Roman" pitchFamily="18" charset="0"/>
            </a:endParaRPr>
          </a:p>
        </p:txBody>
      </p:sp>
      <p:pic>
        <p:nvPicPr>
          <p:cNvPr id="2050" name="Picture 2" descr="F:\backu\snapshotss\snap shots\Screenshot from 2019-05-08 20-41-59.png"/>
          <p:cNvPicPr>
            <a:picLocks noGrp="1" noChangeAspect="1" noChangeArrowheads="1"/>
          </p:cNvPicPr>
          <p:nvPr>
            <p:ph sz="quarter" idx="1"/>
          </p:nvPr>
        </p:nvPicPr>
        <p:blipFill>
          <a:blip r:embed="rId2"/>
          <a:srcRect/>
          <a:stretch>
            <a:fillRect/>
          </a:stretch>
        </p:blipFill>
        <p:spPr bwMode="auto">
          <a:xfrm>
            <a:off x="228600" y="685800"/>
            <a:ext cx="8610600" cy="546152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71800" y="6096000"/>
            <a:ext cx="3127779" cy="369332"/>
          </a:xfrm>
          <a:prstGeom prst="rect">
            <a:avLst/>
          </a:prstGeom>
          <a:noFill/>
        </p:spPr>
        <p:txBody>
          <a:bodyPr wrap="none" rtlCol="0">
            <a:spAutoFit/>
          </a:bodyPr>
          <a:lstStyle/>
          <a:p>
            <a:r>
              <a:rPr lang="en-US" smtClean="0">
                <a:latin typeface="Times New Roman" pitchFamily="18" charset="0"/>
                <a:cs typeface="Times New Roman" pitchFamily="18" charset="0"/>
              </a:rPr>
              <a:t>Fig 9: </a:t>
            </a:r>
            <a:r>
              <a:rPr lang="en-US" dirty="0" smtClean="0">
                <a:latin typeface="Times New Roman" pitchFamily="18" charset="0"/>
                <a:cs typeface="Times New Roman" pitchFamily="18" charset="0"/>
              </a:rPr>
              <a:t>Enroll for new patient Id.</a:t>
            </a:r>
            <a:endParaRPr lang="en-US" dirty="0">
              <a:latin typeface="Times New Roman" pitchFamily="18" charset="0"/>
              <a:cs typeface="Times New Roman" pitchFamily="18" charset="0"/>
            </a:endParaRPr>
          </a:p>
        </p:txBody>
      </p:sp>
      <p:pic>
        <p:nvPicPr>
          <p:cNvPr id="3074" name="Picture 2" descr="F:\backu\snapshotss\snap shots\Screenshot from 2019-05-08 20-42-25.png"/>
          <p:cNvPicPr>
            <a:picLocks noGrp="1" noChangeAspect="1" noChangeArrowheads="1"/>
          </p:cNvPicPr>
          <p:nvPr>
            <p:ph sz="quarter" idx="1"/>
          </p:nvPr>
        </p:nvPicPr>
        <p:blipFill>
          <a:blip r:embed="rId2"/>
          <a:srcRect/>
          <a:stretch>
            <a:fillRect/>
          </a:stretch>
        </p:blipFill>
        <p:spPr bwMode="auto">
          <a:xfrm>
            <a:off x="304800" y="457201"/>
            <a:ext cx="8534400" cy="546152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70C0"/>
                </a:solidFill>
                <a:latin typeface="Times New Roman" pitchFamily="18" charset="0"/>
                <a:cs typeface="Times New Roman" pitchFamily="18" charset="0"/>
              </a:rPr>
              <a:t>Contents</a:t>
            </a:r>
            <a:endParaRPr lang="en-US" sz="36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marL="457200" indent="-457200">
              <a:buFont typeface="Arial" pitchFamily="34" charset="0"/>
              <a:buChar char="•"/>
            </a:pPr>
            <a:r>
              <a:rPr lang="en-US" dirty="0" smtClean="0">
                <a:latin typeface="Times New Roman" pitchFamily="18" charset="0"/>
                <a:cs typeface="Times New Roman" pitchFamily="18" charset="0"/>
              </a:rPr>
              <a:t>Introduction</a:t>
            </a:r>
          </a:p>
          <a:p>
            <a:pPr marL="457200" indent="-457200">
              <a:buFont typeface="Arial" pitchFamily="34" charset="0"/>
              <a:buChar char="•"/>
            </a:pPr>
            <a:r>
              <a:rPr lang="en-US" dirty="0" smtClean="0">
                <a:latin typeface="Times New Roman" pitchFamily="18" charset="0"/>
                <a:cs typeface="Times New Roman" pitchFamily="18" charset="0"/>
              </a:rPr>
              <a:t>Internet of Things</a:t>
            </a:r>
          </a:p>
          <a:p>
            <a:pPr marL="457200" indent="-457200">
              <a:buFont typeface="Arial" pitchFamily="34" charset="0"/>
              <a:buChar char="•"/>
            </a:pPr>
            <a:r>
              <a:rPr lang="en-US" dirty="0" smtClean="0">
                <a:latin typeface="Times New Roman" pitchFamily="18" charset="0"/>
                <a:cs typeface="Times New Roman" pitchFamily="18" charset="0"/>
              </a:rPr>
              <a:t>Literature survey review</a:t>
            </a:r>
          </a:p>
          <a:p>
            <a:pPr marL="457200" indent="-457200">
              <a:buFont typeface="Arial" pitchFamily="34" charset="0"/>
              <a:buChar char="•"/>
            </a:pPr>
            <a:r>
              <a:rPr lang="en-US" dirty="0" smtClean="0">
                <a:latin typeface="Times New Roman" pitchFamily="18" charset="0"/>
                <a:cs typeface="Times New Roman" pitchFamily="18" charset="0"/>
              </a:rPr>
              <a:t>Motivation</a:t>
            </a:r>
          </a:p>
          <a:p>
            <a:pPr marL="457200" indent="-457200">
              <a:buFont typeface="Arial" pitchFamily="34" charset="0"/>
              <a:buChar char="•"/>
            </a:pPr>
            <a:r>
              <a:rPr lang="en-US" dirty="0" smtClean="0">
                <a:latin typeface="Times New Roman" pitchFamily="18" charset="0"/>
                <a:cs typeface="Times New Roman" pitchFamily="18" charset="0"/>
              </a:rPr>
              <a:t>Objectives</a:t>
            </a:r>
          </a:p>
          <a:p>
            <a:pPr marL="457200" indent="-457200">
              <a:buFont typeface="Arial" pitchFamily="34" charset="0"/>
              <a:buChar char="•"/>
            </a:pPr>
            <a:r>
              <a:rPr lang="en-US" dirty="0" smtClean="0">
                <a:latin typeface="Times New Roman" pitchFamily="18" charset="0"/>
                <a:cs typeface="Times New Roman" pitchFamily="18" charset="0"/>
              </a:rPr>
              <a:t>Tools and Technology</a:t>
            </a:r>
          </a:p>
          <a:p>
            <a:pPr marL="457200" indent="-457200">
              <a:buFont typeface="Arial" pitchFamily="34" charset="0"/>
              <a:buChar char="•"/>
            </a:pPr>
            <a:r>
              <a:rPr lang="en-US" dirty="0" smtClean="0">
                <a:latin typeface="Times New Roman" pitchFamily="18" charset="0"/>
                <a:cs typeface="Times New Roman" pitchFamily="18" charset="0"/>
              </a:rPr>
              <a:t>Brief explanation about sensors</a:t>
            </a:r>
          </a:p>
          <a:p>
            <a:pPr marL="457200" indent="-457200">
              <a:buFont typeface="Arial" pitchFamily="34" charset="0"/>
              <a:buChar char="•"/>
            </a:pPr>
            <a:r>
              <a:rPr lang="en-US" dirty="0" smtClean="0">
                <a:latin typeface="Times New Roman" pitchFamily="18" charset="0"/>
                <a:cs typeface="Times New Roman" pitchFamily="18" charset="0"/>
              </a:rPr>
              <a:t>Connectivity</a:t>
            </a:r>
          </a:p>
          <a:p>
            <a:pPr marL="457200" indent="-457200">
              <a:buFont typeface="Arial" pitchFamily="34" charset="0"/>
              <a:buChar char="•"/>
            </a:pPr>
            <a:r>
              <a:rPr lang="en-US" dirty="0" smtClean="0">
                <a:latin typeface="Times New Roman" pitchFamily="18" charset="0"/>
                <a:cs typeface="Times New Roman" pitchFamily="18" charset="0"/>
              </a:rPr>
              <a:t>Snapshots</a:t>
            </a:r>
          </a:p>
          <a:p>
            <a:pPr marL="457200" indent="-457200">
              <a:buFont typeface="Arial" pitchFamily="34" charset="0"/>
              <a:buChar char="•"/>
            </a:pPr>
            <a:r>
              <a:rPr lang="en-US" dirty="0" smtClean="0">
                <a:latin typeface="Times New Roman" pitchFamily="18" charset="0"/>
                <a:cs typeface="Times New Roman" pitchFamily="18" charset="0"/>
              </a:rPr>
              <a:t>Applications</a:t>
            </a:r>
          </a:p>
          <a:p>
            <a:pPr marL="457200" indent="-457200">
              <a:buFont typeface="Arial" pitchFamily="34" charset="0"/>
              <a:buChar char="•"/>
            </a:pPr>
            <a:r>
              <a:rPr lang="en-US" dirty="0" smtClean="0">
                <a:latin typeface="Times New Roman" pitchFamily="18" charset="0"/>
                <a:cs typeface="Times New Roman" pitchFamily="18" charset="0"/>
              </a:rPr>
              <a:t>Conclusion</a:t>
            </a:r>
          </a:p>
          <a:p>
            <a:pPr marL="457200" indent="-457200">
              <a:buFont typeface="Arial" pitchFamily="34" charset="0"/>
              <a:buChar char="•"/>
            </a:pPr>
            <a:r>
              <a:rPr lang="en-US" dirty="0" smtClean="0">
                <a:latin typeface="Times New Roman" pitchFamily="18" charset="0"/>
                <a:cs typeface="Times New Roman" pitchFamily="18" charset="0"/>
              </a:rPr>
              <a:t>References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th.png"/>
          <p:cNvPicPr>
            <a:picLocks noGrp="1" noChangeAspect="1"/>
          </p:cNvPicPr>
          <p:nvPr>
            <p:ph sz="quarter" idx="1"/>
          </p:nvPr>
        </p:nvPicPr>
        <p:blipFill>
          <a:blip r:embed="rId2"/>
          <a:stretch>
            <a:fillRect/>
          </a:stretch>
        </p:blipFill>
        <p:spPr>
          <a:xfrm>
            <a:off x="546957" y="762000"/>
            <a:ext cx="8050085" cy="5029200"/>
          </a:xfrm>
        </p:spPr>
      </p:pic>
      <p:sp>
        <p:nvSpPr>
          <p:cNvPr id="5" name="TextBox 4"/>
          <p:cNvSpPr txBox="1"/>
          <p:nvPr/>
        </p:nvSpPr>
        <p:spPr>
          <a:xfrm>
            <a:off x="1828800" y="5943600"/>
            <a:ext cx="5629746" cy="369332"/>
          </a:xfrm>
          <a:prstGeom prst="rect">
            <a:avLst/>
          </a:prstGeom>
          <a:noFill/>
        </p:spPr>
        <p:txBody>
          <a:bodyPr wrap="none" rtlCol="0">
            <a:spAutoFit/>
          </a:bodyPr>
          <a:lstStyle/>
          <a:p>
            <a:r>
              <a:rPr lang="en-US" smtClean="0">
                <a:latin typeface="Times New Roman" pitchFamily="18" charset="0"/>
                <a:cs typeface="Times New Roman" pitchFamily="18" charset="0"/>
              </a:rPr>
              <a:t>Fig 10: </a:t>
            </a:r>
            <a:r>
              <a:rPr lang="en-US" dirty="0" smtClean="0">
                <a:latin typeface="Times New Roman" pitchFamily="18" charset="0"/>
                <a:cs typeface="Times New Roman" pitchFamily="18" charset="0"/>
              </a:rPr>
              <a:t>Entering </a:t>
            </a:r>
            <a:r>
              <a:rPr lang="en-US" dirty="0" err="1" smtClean="0">
                <a:latin typeface="Times New Roman" pitchFamily="18" charset="0"/>
                <a:cs typeface="Times New Roman" pitchFamily="18" charset="0"/>
              </a:rPr>
              <a:t>Pid</a:t>
            </a:r>
            <a:r>
              <a:rPr lang="en-US" dirty="0" smtClean="0">
                <a:latin typeface="Times New Roman" pitchFamily="18" charset="0"/>
                <a:cs typeface="Times New Roman" pitchFamily="18" charset="0"/>
              </a:rPr>
              <a:t> to know or to save the recorded data.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backu\snapshotss\snap shots\g3.png"/>
          <p:cNvPicPr>
            <a:picLocks noGrp="1" noChangeAspect="1" noChangeArrowheads="1"/>
          </p:cNvPicPr>
          <p:nvPr>
            <p:ph sz="quarter" idx="1"/>
          </p:nvPr>
        </p:nvPicPr>
        <p:blipFill>
          <a:blip r:embed="rId2"/>
          <a:srcRect/>
          <a:stretch>
            <a:fillRect/>
          </a:stretch>
        </p:blipFill>
        <p:spPr bwMode="auto">
          <a:xfrm>
            <a:off x="381000" y="533400"/>
            <a:ext cx="8458200" cy="5029200"/>
          </a:xfrm>
          <a:prstGeom prst="rect">
            <a:avLst/>
          </a:prstGeom>
          <a:noFill/>
        </p:spPr>
      </p:pic>
      <p:sp>
        <p:nvSpPr>
          <p:cNvPr id="6" name="TextBox 5"/>
          <p:cNvSpPr txBox="1"/>
          <p:nvPr/>
        </p:nvSpPr>
        <p:spPr>
          <a:xfrm>
            <a:off x="1371600" y="5943600"/>
            <a:ext cx="4399794" cy="369332"/>
          </a:xfrm>
          <a:prstGeom prst="rect">
            <a:avLst/>
          </a:prstGeom>
          <a:noFill/>
        </p:spPr>
        <p:txBody>
          <a:bodyPr wrap="none" rtlCol="0">
            <a:spAutoFit/>
          </a:bodyPr>
          <a:lstStyle/>
          <a:p>
            <a:r>
              <a:rPr lang="en-US" dirty="0" smtClean="0"/>
              <a:t>                                              Fig 11: Review of data</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backu\snapshotss\snap shots\Screenshot from 2019-05-08 20-43-02.png"/>
          <p:cNvPicPr>
            <a:picLocks noGrp="1" noChangeAspect="1" noChangeArrowheads="1"/>
          </p:cNvPicPr>
          <p:nvPr>
            <p:ph sz="quarter" idx="1"/>
          </p:nvPr>
        </p:nvPicPr>
        <p:blipFill>
          <a:blip r:embed="rId2"/>
          <a:srcRect/>
          <a:stretch>
            <a:fillRect/>
          </a:stretch>
        </p:blipFill>
        <p:spPr bwMode="auto">
          <a:xfrm>
            <a:off x="304800" y="685801"/>
            <a:ext cx="8382000" cy="5029199"/>
          </a:xfrm>
          <a:prstGeom prst="rect">
            <a:avLst/>
          </a:prstGeom>
          <a:noFill/>
        </p:spPr>
      </p:pic>
      <p:sp>
        <p:nvSpPr>
          <p:cNvPr id="5" name="TextBox 4"/>
          <p:cNvSpPr txBox="1"/>
          <p:nvPr/>
        </p:nvSpPr>
        <p:spPr>
          <a:xfrm>
            <a:off x="1905000" y="6096000"/>
            <a:ext cx="3886200" cy="369332"/>
          </a:xfrm>
          <a:prstGeom prst="rect">
            <a:avLst/>
          </a:prstGeom>
          <a:noFill/>
        </p:spPr>
        <p:txBody>
          <a:bodyPr wrap="square" rtlCol="0">
            <a:spAutoFit/>
          </a:bodyPr>
          <a:lstStyle/>
          <a:p>
            <a:r>
              <a:rPr lang="en-US" dirty="0" smtClean="0"/>
              <a:t>Fig 12: Patient data in the database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077200" cy="808038"/>
          </a:xfrm>
        </p:spPr>
        <p:txBody>
          <a:bodyPr>
            <a:normAutofit/>
          </a:bodyPr>
          <a:lstStyle/>
          <a:p>
            <a:r>
              <a:rPr lang="en-US" sz="3600" b="1" dirty="0" smtClean="0">
                <a:solidFill>
                  <a:srgbClr val="0070C0"/>
                </a:solidFill>
                <a:latin typeface="Times New Roman" pitchFamily="18" charset="0"/>
                <a:cs typeface="Times New Roman" pitchFamily="18" charset="0"/>
              </a:rPr>
              <a:t>Results And Discussions</a:t>
            </a:r>
            <a:endParaRPr lang="en-US" sz="3600" b="1" dirty="0">
              <a:solidFill>
                <a:srgbClr val="0070C0"/>
              </a:solidFill>
              <a:latin typeface="Times New Roman" pitchFamily="18" charset="0"/>
              <a:cs typeface="Times New Roman" pitchFamily="18" charset="0"/>
            </a:endParaRPr>
          </a:p>
        </p:txBody>
      </p:sp>
      <p:pic>
        <p:nvPicPr>
          <p:cNvPr id="4" name="Content Placeholder 3" descr="IMG_20190323_114020.jpg"/>
          <p:cNvPicPr>
            <a:picLocks noGrp="1" noChangeAspect="1"/>
          </p:cNvPicPr>
          <p:nvPr>
            <p:ph sz="quarter" idx="1"/>
          </p:nvPr>
        </p:nvPicPr>
        <p:blipFill>
          <a:blip r:embed="rId2" cstate="print"/>
          <a:stretch>
            <a:fillRect/>
          </a:stretch>
        </p:blipFill>
        <p:spPr>
          <a:xfrm>
            <a:off x="762000" y="1524000"/>
            <a:ext cx="4023360" cy="2514600"/>
          </a:xfrm>
        </p:spPr>
      </p:pic>
      <p:pic>
        <p:nvPicPr>
          <p:cNvPr id="2050" name="Picture 2"/>
          <p:cNvPicPr>
            <a:picLocks noChangeAspect="1" noChangeArrowheads="1"/>
          </p:cNvPicPr>
          <p:nvPr/>
        </p:nvPicPr>
        <p:blipFill>
          <a:blip r:embed="rId3" cstate="print"/>
          <a:srcRect/>
          <a:stretch>
            <a:fillRect/>
          </a:stretch>
        </p:blipFill>
        <p:spPr bwMode="auto">
          <a:xfrm>
            <a:off x="4864100" y="3657600"/>
            <a:ext cx="3822700" cy="2667000"/>
          </a:xfrm>
          <a:prstGeom prst="rect">
            <a:avLst/>
          </a:prstGeom>
          <a:noFill/>
          <a:ln w="9525">
            <a:noFill/>
            <a:miter lim="800000"/>
            <a:headEnd/>
            <a:tailEnd/>
          </a:ln>
          <a:effectLst/>
        </p:spPr>
      </p:pic>
      <p:sp>
        <p:nvSpPr>
          <p:cNvPr id="5" name="TextBox 4"/>
          <p:cNvSpPr txBox="1"/>
          <p:nvPr/>
        </p:nvSpPr>
        <p:spPr>
          <a:xfrm>
            <a:off x="457200" y="4419600"/>
            <a:ext cx="4190999" cy="646331"/>
          </a:xfrm>
          <a:prstGeom prst="rect">
            <a:avLst/>
          </a:prstGeom>
          <a:noFill/>
        </p:spPr>
        <p:txBody>
          <a:bodyPr wrap="square" rtlCol="0">
            <a:spAutoFit/>
          </a:bodyPr>
          <a:lstStyle/>
          <a:p>
            <a:r>
              <a:rPr lang="en-US" dirty="0" smtClean="0">
                <a:latin typeface="Times New Roman" pitchFamily="18" charset="0"/>
                <a:cs typeface="Times New Roman" pitchFamily="18" charset="0"/>
              </a:rPr>
              <a:t>Fig 13: LM35(Temperature sensor) Connectivity</a:t>
            </a:r>
          </a:p>
        </p:txBody>
      </p:sp>
      <p:pic>
        <p:nvPicPr>
          <p:cNvPr id="6" name="Picture 5" descr="logo.jpg"/>
          <p:cNvPicPr>
            <a:picLocks noChangeAspect="1"/>
          </p:cNvPicPr>
          <p:nvPr/>
        </p:nvPicPr>
        <p:blipFill>
          <a:blip r:embed="rId4"/>
          <a:srcRect b="8240"/>
          <a:stretch>
            <a:fillRect/>
          </a:stretch>
        </p:blipFill>
        <p:spPr>
          <a:xfrm>
            <a:off x="6553200" y="152400"/>
            <a:ext cx="2362200" cy="1524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nvPr>
        </p:nvGraphicFramePr>
        <p:xfrm>
          <a:off x="2" y="944649"/>
          <a:ext cx="9143999" cy="5913351"/>
        </p:xfrm>
        <a:graphic>
          <a:graphicData uri="http://schemas.openxmlformats.org/drawingml/2006/table">
            <a:tbl>
              <a:tblPr firstRow="1" bandRow="1">
                <a:tableStyleId>{5C22544A-7EE6-4342-B048-85BDC9FD1C3A}</a:tableStyleId>
              </a:tblPr>
              <a:tblGrid>
                <a:gridCol w="1524000"/>
                <a:gridCol w="1524000"/>
                <a:gridCol w="1524000"/>
                <a:gridCol w="1354667"/>
                <a:gridCol w="1777999"/>
                <a:gridCol w="1439333"/>
              </a:tblGrid>
              <a:tr h="842818">
                <a:tc>
                  <a:txBody>
                    <a:bodyPr/>
                    <a:lstStyle/>
                    <a:p>
                      <a:r>
                        <a:rPr lang="en-US" dirty="0" smtClean="0"/>
                        <a:t>Age</a:t>
                      </a:r>
                      <a:endParaRPr lang="en-US" dirty="0"/>
                    </a:p>
                  </a:txBody>
                  <a:tcPr/>
                </a:tc>
                <a:tc>
                  <a:txBody>
                    <a:bodyPr/>
                    <a:lstStyle/>
                    <a:p>
                      <a:r>
                        <a:rPr lang="en-US" dirty="0" smtClean="0"/>
                        <a:t>Sex</a:t>
                      </a:r>
                      <a:endParaRPr lang="en-US" dirty="0"/>
                    </a:p>
                  </a:txBody>
                  <a:tcPr/>
                </a:tc>
                <a:tc>
                  <a:txBody>
                    <a:bodyPr/>
                    <a:lstStyle/>
                    <a:p>
                      <a:r>
                        <a:rPr lang="en-US" dirty="0" smtClean="0"/>
                        <a:t>Patient Id</a:t>
                      </a:r>
                      <a:endParaRPr lang="en-US" dirty="0"/>
                    </a:p>
                  </a:txBody>
                  <a:tcPr/>
                </a:tc>
                <a:tc>
                  <a:txBody>
                    <a:bodyPr/>
                    <a:lstStyle/>
                    <a:p>
                      <a:r>
                        <a:rPr lang="en-US" dirty="0" smtClean="0"/>
                        <a:t>Temp using</a:t>
                      </a:r>
                      <a:r>
                        <a:rPr lang="en-US" baseline="0" dirty="0" smtClean="0"/>
                        <a:t> sensor</a:t>
                      </a:r>
                      <a:endParaRPr lang="en-US" dirty="0"/>
                    </a:p>
                  </a:txBody>
                  <a:tcPr/>
                </a:tc>
                <a:tc>
                  <a:txBody>
                    <a:bodyPr/>
                    <a:lstStyle/>
                    <a:p>
                      <a:r>
                        <a:rPr lang="en-US" dirty="0" smtClean="0"/>
                        <a:t>Temp using Thermometer</a:t>
                      </a:r>
                      <a:endParaRPr lang="en-US" dirty="0"/>
                    </a:p>
                  </a:txBody>
                  <a:tcPr/>
                </a:tc>
                <a:tc>
                  <a:txBody>
                    <a:bodyPr/>
                    <a:lstStyle/>
                    <a:p>
                      <a:r>
                        <a:rPr lang="en-US" dirty="0" smtClean="0"/>
                        <a:t>Date and Time</a:t>
                      </a:r>
                      <a:endParaRPr lang="en-US" dirty="0"/>
                    </a:p>
                  </a:txBody>
                  <a:tcPr/>
                </a:tc>
              </a:tr>
              <a:tr h="589973">
                <a:tc>
                  <a:txBody>
                    <a:bodyPr/>
                    <a:lstStyle/>
                    <a:p>
                      <a:r>
                        <a:rPr lang="en-US" dirty="0" smtClean="0"/>
                        <a:t>57</a:t>
                      </a:r>
                      <a:endParaRPr lang="en-US" dirty="0"/>
                    </a:p>
                  </a:txBody>
                  <a:tcPr/>
                </a:tc>
                <a:tc>
                  <a:txBody>
                    <a:bodyPr/>
                    <a:lstStyle/>
                    <a:p>
                      <a:r>
                        <a:rPr lang="en-US" dirty="0" smtClean="0"/>
                        <a:t>F</a:t>
                      </a:r>
                      <a:endParaRPr lang="en-US" dirty="0"/>
                    </a:p>
                  </a:txBody>
                  <a:tcPr/>
                </a:tc>
                <a:tc>
                  <a:txBody>
                    <a:bodyPr/>
                    <a:lstStyle/>
                    <a:p>
                      <a:r>
                        <a:rPr lang="en-US" dirty="0" smtClean="0"/>
                        <a:t>6</a:t>
                      </a:r>
                      <a:endParaRPr lang="en-US" dirty="0"/>
                    </a:p>
                  </a:txBody>
                  <a:tcPr/>
                </a:tc>
                <a:tc>
                  <a:txBody>
                    <a:bodyPr/>
                    <a:lstStyle/>
                    <a:p>
                      <a:r>
                        <a:rPr lang="en-US" dirty="0" smtClean="0"/>
                        <a:t>33</a:t>
                      </a:r>
                      <a:endParaRPr lang="en-US" dirty="0"/>
                    </a:p>
                  </a:txBody>
                  <a:tcPr/>
                </a:tc>
                <a:tc>
                  <a:txBody>
                    <a:bodyPr/>
                    <a:lstStyle/>
                    <a:p>
                      <a:r>
                        <a:rPr lang="en-US" dirty="0" smtClean="0"/>
                        <a:t>31</a:t>
                      </a:r>
                      <a:endParaRPr lang="en-US" dirty="0"/>
                    </a:p>
                  </a:txBody>
                  <a:tcPr/>
                </a:tc>
                <a:tc>
                  <a:txBody>
                    <a:bodyPr/>
                    <a:lstStyle/>
                    <a:p>
                      <a:r>
                        <a:rPr lang="en-US" dirty="0" smtClean="0"/>
                        <a:t>19/3  8:30am</a:t>
                      </a:r>
                      <a:endParaRPr lang="en-US" dirty="0"/>
                    </a:p>
                  </a:txBody>
                  <a:tcPr/>
                </a:tc>
              </a:tr>
              <a:tr h="589973">
                <a:tc>
                  <a:txBody>
                    <a:bodyPr/>
                    <a:lstStyle/>
                    <a:p>
                      <a:r>
                        <a:rPr lang="en-US" dirty="0" smtClean="0"/>
                        <a:t>57</a:t>
                      </a:r>
                      <a:endParaRPr lang="en-US" dirty="0"/>
                    </a:p>
                  </a:txBody>
                  <a:tcPr/>
                </a:tc>
                <a:tc>
                  <a:txBody>
                    <a:bodyPr/>
                    <a:lstStyle/>
                    <a:p>
                      <a:r>
                        <a:rPr lang="en-US" dirty="0" smtClean="0"/>
                        <a:t>F</a:t>
                      </a:r>
                      <a:endParaRPr lang="en-US" dirty="0"/>
                    </a:p>
                  </a:txBody>
                  <a:tcPr/>
                </a:tc>
                <a:tc>
                  <a:txBody>
                    <a:bodyPr/>
                    <a:lstStyle/>
                    <a:p>
                      <a:r>
                        <a:rPr lang="en-US" dirty="0" smtClean="0"/>
                        <a:t>6</a:t>
                      </a:r>
                      <a:endParaRPr lang="en-US" dirty="0"/>
                    </a:p>
                  </a:txBody>
                  <a:tcPr/>
                </a:tc>
                <a:tc>
                  <a:txBody>
                    <a:bodyPr/>
                    <a:lstStyle/>
                    <a:p>
                      <a:r>
                        <a:rPr lang="en-US" dirty="0" smtClean="0"/>
                        <a:t>33</a:t>
                      </a:r>
                      <a:endParaRPr lang="en-US" dirty="0"/>
                    </a:p>
                  </a:txBody>
                  <a:tcPr/>
                </a:tc>
                <a:tc>
                  <a:txBody>
                    <a:bodyPr/>
                    <a:lstStyle/>
                    <a:p>
                      <a:r>
                        <a:rPr lang="en-US" dirty="0" smtClean="0"/>
                        <a:t>32</a:t>
                      </a:r>
                      <a:endParaRPr lang="en-US" dirty="0"/>
                    </a:p>
                  </a:txBody>
                  <a:tcPr/>
                </a:tc>
                <a:tc>
                  <a:txBody>
                    <a:bodyPr/>
                    <a:lstStyle/>
                    <a:p>
                      <a:r>
                        <a:rPr lang="en-US" dirty="0" smtClean="0"/>
                        <a:t>19/3</a:t>
                      </a:r>
                    </a:p>
                    <a:p>
                      <a:r>
                        <a:rPr lang="en-US" dirty="0" smtClean="0"/>
                        <a:t>9:30pm</a:t>
                      </a:r>
                      <a:endParaRPr lang="en-US" dirty="0"/>
                    </a:p>
                  </a:txBody>
                  <a:tcPr/>
                </a:tc>
              </a:tr>
              <a:tr h="589973">
                <a:tc>
                  <a:txBody>
                    <a:bodyPr/>
                    <a:lstStyle/>
                    <a:p>
                      <a:r>
                        <a:rPr lang="en-US" dirty="0" smtClean="0"/>
                        <a:t>57</a:t>
                      </a:r>
                      <a:endParaRPr lang="en-US" dirty="0"/>
                    </a:p>
                  </a:txBody>
                  <a:tcPr/>
                </a:tc>
                <a:tc>
                  <a:txBody>
                    <a:bodyPr/>
                    <a:lstStyle/>
                    <a:p>
                      <a:r>
                        <a:rPr lang="en-US" dirty="0" smtClean="0"/>
                        <a:t>F</a:t>
                      </a:r>
                      <a:endParaRPr lang="en-US" dirty="0"/>
                    </a:p>
                  </a:txBody>
                  <a:tcPr/>
                </a:tc>
                <a:tc>
                  <a:txBody>
                    <a:bodyPr/>
                    <a:lstStyle/>
                    <a:p>
                      <a:r>
                        <a:rPr lang="en-US" dirty="0" smtClean="0"/>
                        <a:t>6</a:t>
                      </a:r>
                      <a:endParaRPr lang="en-US" dirty="0"/>
                    </a:p>
                  </a:txBody>
                  <a:tcPr/>
                </a:tc>
                <a:tc>
                  <a:txBody>
                    <a:bodyPr/>
                    <a:lstStyle/>
                    <a:p>
                      <a:r>
                        <a:rPr lang="en-US" dirty="0" smtClean="0"/>
                        <a:t>32</a:t>
                      </a:r>
                      <a:endParaRPr lang="en-US" dirty="0"/>
                    </a:p>
                  </a:txBody>
                  <a:tcPr/>
                </a:tc>
                <a:tc>
                  <a:txBody>
                    <a:bodyPr/>
                    <a:lstStyle/>
                    <a:p>
                      <a:r>
                        <a:rPr lang="en-US" dirty="0" smtClean="0"/>
                        <a:t>30</a:t>
                      </a:r>
                      <a:endParaRPr lang="en-US" dirty="0"/>
                    </a:p>
                  </a:txBody>
                  <a:tcPr/>
                </a:tc>
                <a:tc>
                  <a:txBody>
                    <a:bodyPr/>
                    <a:lstStyle/>
                    <a:p>
                      <a:r>
                        <a:rPr lang="en-US" dirty="0" smtClean="0"/>
                        <a:t>20/3</a:t>
                      </a:r>
                    </a:p>
                    <a:p>
                      <a:r>
                        <a:rPr lang="en-US" dirty="0" smtClean="0"/>
                        <a:t>8:45am</a:t>
                      </a:r>
                      <a:endParaRPr lang="en-US" dirty="0"/>
                    </a:p>
                  </a:txBody>
                  <a:tcPr/>
                </a:tc>
              </a:tr>
              <a:tr h="589973">
                <a:tc>
                  <a:txBody>
                    <a:bodyPr/>
                    <a:lstStyle/>
                    <a:p>
                      <a:r>
                        <a:rPr lang="en-US" dirty="0" smtClean="0"/>
                        <a:t>57</a:t>
                      </a:r>
                      <a:endParaRPr lang="en-US" dirty="0"/>
                    </a:p>
                  </a:txBody>
                  <a:tcPr/>
                </a:tc>
                <a:tc>
                  <a:txBody>
                    <a:bodyPr/>
                    <a:lstStyle/>
                    <a:p>
                      <a:r>
                        <a:rPr lang="en-US" dirty="0" smtClean="0"/>
                        <a:t>F</a:t>
                      </a:r>
                      <a:endParaRPr lang="en-US" dirty="0"/>
                    </a:p>
                  </a:txBody>
                  <a:tcPr/>
                </a:tc>
                <a:tc>
                  <a:txBody>
                    <a:bodyPr/>
                    <a:lstStyle/>
                    <a:p>
                      <a:r>
                        <a:rPr lang="en-US" dirty="0" smtClean="0"/>
                        <a:t>6</a:t>
                      </a:r>
                      <a:endParaRPr lang="en-US" dirty="0"/>
                    </a:p>
                  </a:txBody>
                  <a:tcPr/>
                </a:tc>
                <a:tc>
                  <a:txBody>
                    <a:bodyPr/>
                    <a:lstStyle/>
                    <a:p>
                      <a:r>
                        <a:rPr lang="en-US" dirty="0" smtClean="0"/>
                        <a:t>33</a:t>
                      </a:r>
                      <a:endParaRPr lang="en-US" dirty="0"/>
                    </a:p>
                  </a:txBody>
                  <a:tcPr/>
                </a:tc>
                <a:tc>
                  <a:txBody>
                    <a:bodyPr/>
                    <a:lstStyle/>
                    <a:p>
                      <a:r>
                        <a:rPr lang="en-US" dirty="0" smtClean="0"/>
                        <a:t>31</a:t>
                      </a:r>
                      <a:endParaRPr lang="en-US" dirty="0"/>
                    </a:p>
                  </a:txBody>
                  <a:tcPr/>
                </a:tc>
                <a:tc>
                  <a:txBody>
                    <a:bodyPr/>
                    <a:lstStyle/>
                    <a:p>
                      <a:r>
                        <a:rPr lang="en-US" dirty="0" smtClean="0"/>
                        <a:t>20/3</a:t>
                      </a:r>
                    </a:p>
                    <a:p>
                      <a:r>
                        <a:rPr lang="en-US" dirty="0" smtClean="0"/>
                        <a:t>8:30pm</a:t>
                      </a:r>
                      <a:endParaRPr lang="en-US" dirty="0"/>
                    </a:p>
                  </a:txBody>
                  <a:tcPr/>
                </a:tc>
              </a:tr>
              <a:tr h="589973">
                <a:tc>
                  <a:txBody>
                    <a:bodyPr/>
                    <a:lstStyle/>
                    <a:p>
                      <a:r>
                        <a:rPr lang="en-US" dirty="0" smtClean="0"/>
                        <a:t>55</a:t>
                      </a:r>
                      <a:endParaRPr lang="en-US" dirty="0"/>
                    </a:p>
                  </a:txBody>
                  <a:tcPr/>
                </a:tc>
                <a:tc>
                  <a:txBody>
                    <a:bodyPr/>
                    <a:lstStyle/>
                    <a:p>
                      <a:r>
                        <a:rPr lang="en-US" dirty="0" smtClean="0"/>
                        <a:t>M</a:t>
                      </a:r>
                      <a:endParaRPr lang="en-US" dirty="0"/>
                    </a:p>
                  </a:txBody>
                  <a:tcPr/>
                </a:tc>
                <a:tc>
                  <a:txBody>
                    <a:bodyPr/>
                    <a:lstStyle/>
                    <a:p>
                      <a:r>
                        <a:rPr lang="en-US" dirty="0" smtClean="0"/>
                        <a:t>7</a:t>
                      </a:r>
                      <a:endParaRPr lang="en-US" dirty="0"/>
                    </a:p>
                  </a:txBody>
                  <a:tcPr/>
                </a:tc>
                <a:tc>
                  <a:txBody>
                    <a:bodyPr/>
                    <a:lstStyle/>
                    <a:p>
                      <a:r>
                        <a:rPr lang="en-US" dirty="0" smtClean="0"/>
                        <a:t>34</a:t>
                      </a:r>
                      <a:endParaRPr lang="en-US" dirty="0"/>
                    </a:p>
                  </a:txBody>
                  <a:tcPr/>
                </a:tc>
                <a:tc>
                  <a:txBody>
                    <a:bodyPr/>
                    <a:lstStyle/>
                    <a:p>
                      <a:r>
                        <a:rPr lang="en-US" dirty="0" smtClean="0"/>
                        <a:t>31</a:t>
                      </a:r>
                      <a:endParaRPr lang="en-US" dirty="0"/>
                    </a:p>
                  </a:txBody>
                  <a:tcPr/>
                </a:tc>
                <a:tc>
                  <a:txBody>
                    <a:bodyPr/>
                    <a:lstStyle/>
                    <a:p>
                      <a:r>
                        <a:rPr lang="en-US" dirty="0" smtClean="0"/>
                        <a:t>21/3</a:t>
                      </a:r>
                    </a:p>
                    <a:p>
                      <a:r>
                        <a:rPr lang="en-US" dirty="0" smtClean="0"/>
                        <a:t>8:30am</a:t>
                      </a:r>
                      <a:endParaRPr lang="en-US" dirty="0"/>
                    </a:p>
                  </a:txBody>
                  <a:tcPr/>
                </a:tc>
              </a:tr>
              <a:tr h="589973">
                <a:tc>
                  <a:txBody>
                    <a:bodyPr/>
                    <a:lstStyle/>
                    <a:p>
                      <a:r>
                        <a:rPr lang="en-US" dirty="0" smtClean="0"/>
                        <a:t>55</a:t>
                      </a:r>
                      <a:endParaRPr lang="en-US" dirty="0"/>
                    </a:p>
                  </a:txBody>
                  <a:tcPr/>
                </a:tc>
                <a:tc>
                  <a:txBody>
                    <a:bodyPr/>
                    <a:lstStyle/>
                    <a:p>
                      <a:r>
                        <a:rPr lang="en-US" dirty="0" smtClean="0"/>
                        <a:t>M</a:t>
                      </a:r>
                      <a:endParaRPr lang="en-US" dirty="0"/>
                    </a:p>
                  </a:txBody>
                  <a:tcPr/>
                </a:tc>
                <a:tc>
                  <a:txBody>
                    <a:bodyPr/>
                    <a:lstStyle/>
                    <a:p>
                      <a:r>
                        <a:rPr lang="en-US" dirty="0" smtClean="0"/>
                        <a:t>7</a:t>
                      </a:r>
                      <a:endParaRPr lang="en-US" dirty="0"/>
                    </a:p>
                  </a:txBody>
                  <a:tcPr/>
                </a:tc>
                <a:tc>
                  <a:txBody>
                    <a:bodyPr/>
                    <a:lstStyle/>
                    <a:p>
                      <a:r>
                        <a:rPr lang="en-US" dirty="0" smtClean="0"/>
                        <a:t>34</a:t>
                      </a:r>
                      <a:endParaRPr lang="en-US" dirty="0"/>
                    </a:p>
                  </a:txBody>
                  <a:tcPr/>
                </a:tc>
                <a:tc>
                  <a:txBody>
                    <a:bodyPr/>
                    <a:lstStyle/>
                    <a:p>
                      <a:r>
                        <a:rPr lang="en-US" dirty="0" smtClean="0"/>
                        <a:t>31</a:t>
                      </a:r>
                      <a:endParaRPr lang="en-US" dirty="0"/>
                    </a:p>
                  </a:txBody>
                  <a:tcPr/>
                </a:tc>
                <a:tc>
                  <a:txBody>
                    <a:bodyPr/>
                    <a:lstStyle/>
                    <a:p>
                      <a:r>
                        <a:rPr lang="en-US" dirty="0" smtClean="0"/>
                        <a:t>21/3</a:t>
                      </a:r>
                    </a:p>
                    <a:p>
                      <a:r>
                        <a:rPr lang="en-US" dirty="0" smtClean="0"/>
                        <a:t>8:00pm</a:t>
                      </a:r>
                    </a:p>
                  </a:txBody>
                  <a:tcPr/>
                </a:tc>
              </a:tr>
              <a:tr h="589973">
                <a:tc>
                  <a:txBody>
                    <a:bodyPr/>
                    <a:lstStyle/>
                    <a:p>
                      <a:r>
                        <a:rPr lang="en-US" dirty="0" smtClean="0"/>
                        <a:t>27</a:t>
                      </a:r>
                      <a:endParaRPr lang="en-US" dirty="0"/>
                    </a:p>
                  </a:txBody>
                  <a:tcPr/>
                </a:tc>
                <a:tc>
                  <a:txBody>
                    <a:bodyPr/>
                    <a:lstStyle/>
                    <a:p>
                      <a:r>
                        <a:rPr lang="en-US" dirty="0" smtClean="0"/>
                        <a:t>M</a:t>
                      </a:r>
                      <a:endParaRPr lang="en-US" dirty="0"/>
                    </a:p>
                  </a:txBody>
                  <a:tcPr/>
                </a:tc>
                <a:tc>
                  <a:txBody>
                    <a:bodyPr/>
                    <a:lstStyle/>
                    <a:p>
                      <a:r>
                        <a:rPr lang="en-US" dirty="0" smtClean="0"/>
                        <a:t>8</a:t>
                      </a:r>
                      <a:endParaRPr lang="en-US" dirty="0"/>
                    </a:p>
                  </a:txBody>
                  <a:tcPr/>
                </a:tc>
                <a:tc>
                  <a:txBody>
                    <a:bodyPr/>
                    <a:lstStyle/>
                    <a:p>
                      <a:r>
                        <a:rPr lang="en-US" dirty="0" smtClean="0"/>
                        <a:t>33</a:t>
                      </a:r>
                      <a:endParaRPr lang="en-US" dirty="0"/>
                    </a:p>
                  </a:txBody>
                  <a:tcPr/>
                </a:tc>
                <a:tc>
                  <a:txBody>
                    <a:bodyPr/>
                    <a:lstStyle/>
                    <a:p>
                      <a:r>
                        <a:rPr lang="en-US" dirty="0" smtClean="0"/>
                        <a:t>30</a:t>
                      </a:r>
                      <a:endParaRPr lang="en-US" dirty="0"/>
                    </a:p>
                  </a:txBody>
                  <a:tcPr/>
                </a:tc>
                <a:tc>
                  <a:txBody>
                    <a:bodyPr/>
                    <a:lstStyle/>
                    <a:p>
                      <a:r>
                        <a:rPr lang="en-US" dirty="0" smtClean="0"/>
                        <a:t>22/3</a:t>
                      </a:r>
                    </a:p>
                    <a:p>
                      <a:r>
                        <a:rPr lang="en-US" dirty="0" smtClean="0"/>
                        <a:t>8:00am</a:t>
                      </a:r>
                      <a:endParaRPr lang="en-US" dirty="0"/>
                    </a:p>
                  </a:txBody>
                  <a:tcPr/>
                </a:tc>
              </a:tr>
              <a:tr h="589973">
                <a:tc>
                  <a:txBody>
                    <a:bodyPr/>
                    <a:lstStyle/>
                    <a:p>
                      <a:r>
                        <a:rPr lang="en-US" dirty="0" smtClean="0"/>
                        <a:t>27</a:t>
                      </a:r>
                      <a:endParaRPr lang="en-US" dirty="0"/>
                    </a:p>
                  </a:txBody>
                  <a:tcPr/>
                </a:tc>
                <a:tc>
                  <a:txBody>
                    <a:bodyPr/>
                    <a:lstStyle/>
                    <a:p>
                      <a:r>
                        <a:rPr lang="en-US" dirty="0" smtClean="0"/>
                        <a:t>M</a:t>
                      </a:r>
                      <a:endParaRPr lang="en-US" dirty="0"/>
                    </a:p>
                  </a:txBody>
                  <a:tcPr/>
                </a:tc>
                <a:tc>
                  <a:txBody>
                    <a:bodyPr/>
                    <a:lstStyle/>
                    <a:p>
                      <a:r>
                        <a:rPr lang="en-US" dirty="0" smtClean="0"/>
                        <a:t>8</a:t>
                      </a:r>
                      <a:endParaRPr lang="en-US" dirty="0"/>
                    </a:p>
                  </a:txBody>
                  <a:tcPr/>
                </a:tc>
                <a:tc>
                  <a:txBody>
                    <a:bodyPr/>
                    <a:lstStyle/>
                    <a:p>
                      <a:r>
                        <a:rPr lang="en-US" dirty="0" smtClean="0"/>
                        <a:t>32</a:t>
                      </a:r>
                      <a:endParaRPr lang="en-US" dirty="0"/>
                    </a:p>
                  </a:txBody>
                  <a:tcPr/>
                </a:tc>
                <a:tc>
                  <a:txBody>
                    <a:bodyPr/>
                    <a:lstStyle/>
                    <a:p>
                      <a:r>
                        <a:rPr lang="en-US" dirty="0" smtClean="0"/>
                        <a:t>33</a:t>
                      </a:r>
                      <a:endParaRPr lang="en-US" dirty="0"/>
                    </a:p>
                  </a:txBody>
                  <a:tcPr/>
                </a:tc>
                <a:tc>
                  <a:txBody>
                    <a:bodyPr/>
                    <a:lstStyle/>
                    <a:p>
                      <a:r>
                        <a:rPr lang="en-US" dirty="0" smtClean="0"/>
                        <a:t>22/3</a:t>
                      </a:r>
                    </a:p>
                    <a:p>
                      <a:r>
                        <a:rPr lang="en-US" dirty="0" smtClean="0"/>
                        <a:t>8:45pm</a:t>
                      </a:r>
                      <a:endParaRPr lang="en-US" dirty="0"/>
                    </a:p>
                  </a:txBody>
                  <a:tcPr/>
                </a:tc>
              </a:tr>
            </a:tbl>
          </a:graphicData>
        </a:graphic>
      </p:graphicFrame>
      <p:sp>
        <p:nvSpPr>
          <p:cNvPr id="3" name="TextBox 2"/>
          <p:cNvSpPr txBox="1"/>
          <p:nvPr/>
        </p:nvSpPr>
        <p:spPr>
          <a:xfrm>
            <a:off x="381000" y="304800"/>
            <a:ext cx="7294433" cy="646331"/>
          </a:xfrm>
          <a:prstGeom prst="rect">
            <a:avLst/>
          </a:prstGeom>
          <a:noFill/>
        </p:spPr>
        <p:txBody>
          <a:bodyPr wrap="none" rtlCol="0">
            <a:spAutoFit/>
          </a:bodyPr>
          <a:lstStyle/>
          <a:p>
            <a:r>
              <a:rPr lang="en-US" sz="3600" b="1" dirty="0" smtClean="0">
                <a:solidFill>
                  <a:srgbClr val="0070C0"/>
                </a:solidFill>
                <a:latin typeface="Times New Roman" pitchFamily="18" charset="0"/>
                <a:cs typeface="Times New Roman" pitchFamily="18" charset="0"/>
              </a:rPr>
              <a:t>Patient Body Temperature Analysis</a:t>
            </a:r>
            <a:endParaRPr lang="en-US" sz="3600" dirty="0">
              <a:solidFill>
                <a:srgbClr val="0070C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808038"/>
          </a:xfrm>
        </p:spPr>
        <p:txBody>
          <a:bodyPr>
            <a:normAutofit/>
          </a:bodyPr>
          <a:lstStyle/>
          <a:p>
            <a:r>
              <a:rPr lang="en-US" sz="3600" b="1" dirty="0" smtClean="0">
                <a:solidFill>
                  <a:srgbClr val="0070C0"/>
                </a:solidFill>
                <a:latin typeface="Times New Roman" pitchFamily="18" charset="0"/>
                <a:cs typeface="Times New Roman" pitchFamily="18" charset="0"/>
              </a:rPr>
              <a:t>ECG Sensor(AD8232)</a:t>
            </a:r>
            <a:endParaRPr lang="en-US" sz="3600" b="1" dirty="0">
              <a:solidFill>
                <a:srgbClr val="0070C0"/>
              </a:solidFill>
              <a:latin typeface="Times New Roman" pitchFamily="18" charset="0"/>
              <a:cs typeface="Times New Roman" pitchFamily="18" charset="0"/>
            </a:endParaRPr>
          </a:p>
        </p:txBody>
      </p:sp>
      <p:pic>
        <p:nvPicPr>
          <p:cNvPr id="1026" name="Picture 2" descr="C:\Users\dell\Downloads\IMG-20190421-WA0014.jpg"/>
          <p:cNvPicPr>
            <a:picLocks noGrp="1" noChangeAspect="1" noChangeArrowheads="1"/>
          </p:cNvPicPr>
          <p:nvPr>
            <p:ph sz="quarter" idx="1"/>
          </p:nvPr>
        </p:nvPicPr>
        <p:blipFill>
          <a:blip r:embed="rId2"/>
          <a:srcRect/>
          <a:stretch>
            <a:fillRect/>
          </a:stretch>
        </p:blipFill>
        <p:spPr bwMode="auto">
          <a:xfrm>
            <a:off x="457199" y="1295400"/>
            <a:ext cx="4468091" cy="4572000"/>
          </a:xfrm>
          <a:prstGeom prst="rect">
            <a:avLst/>
          </a:prstGeom>
          <a:noFill/>
        </p:spPr>
      </p:pic>
      <p:pic>
        <p:nvPicPr>
          <p:cNvPr id="6" name="Content Placeholder 3" descr="ECG SESNOR.jpg"/>
          <p:cNvPicPr>
            <a:picLocks noChangeAspect="1"/>
          </p:cNvPicPr>
          <p:nvPr/>
        </p:nvPicPr>
        <p:blipFill>
          <a:blip r:embed="rId3" cstate="print"/>
          <a:stretch>
            <a:fillRect/>
          </a:stretch>
        </p:blipFill>
        <p:spPr>
          <a:xfrm>
            <a:off x="5562600" y="2286000"/>
            <a:ext cx="2926080" cy="1645920"/>
          </a:xfrm>
          <a:prstGeom prst="rect">
            <a:avLst/>
          </a:prstGeom>
        </p:spPr>
      </p:pic>
      <p:sp>
        <p:nvSpPr>
          <p:cNvPr id="5" name="TextBox 4"/>
          <p:cNvSpPr txBox="1"/>
          <p:nvPr/>
        </p:nvSpPr>
        <p:spPr>
          <a:xfrm>
            <a:off x="4953001" y="4495800"/>
            <a:ext cx="4190999" cy="369332"/>
          </a:xfrm>
          <a:prstGeom prst="rect">
            <a:avLst/>
          </a:prstGeom>
          <a:noFill/>
        </p:spPr>
        <p:txBody>
          <a:bodyPr wrap="square" rtlCol="0">
            <a:spAutoFit/>
          </a:bodyPr>
          <a:lstStyle/>
          <a:p>
            <a:r>
              <a:rPr lang="en-US" dirty="0" smtClean="0">
                <a:latin typeface="Times New Roman" pitchFamily="18" charset="0"/>
                <a:cs typeface="Times New Roman" pitchFamily="18" charset="0"/>
              </a:rPr>
              <a:t>Fig 14: AD8232(ECG sensor) Connectivity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ell\Downloads\IMG-20190421-WA0004 (1).jpg"/>
          <p:cNvPicPr>
            <a:picLocks noGrp="1" noChangeAspect="1" noChangeArrowheads="1"/>
          </p:cNvPicPr>
          <p:nvPr>
            <p:ph sz="quarter" idx="1"/>
          </p:nvPr>
        </p:nvPicPr>
        <p:blipFill>
          <a:blip r:embed="rId2"/>
          <a:srcRect/>
          <a:stretch>
            <a:fillRect/>
          </a:stretch>
        </p:blipFill>
        <p:spPr bwMode="auto">
          <a:xfrm>
            <a:off x="609600" y="1295400"/>
            <a:ext cx="8229600" cy="4259826"/>
          </a:xfrm>
          <a:prstGeom prst="rect">
            <a:avLst/>
          </a:prstGeom>
          <a:noFill/>
        </p:spPr>
      </p:pic>
      <p:sp>
        <p:nvSpPr>
          <p:cNvPr id="3" name="TextBox 2"/>
          <p:cNvSpPr txBox="1"/>
          <p:nvPr/>
        </p:nvSpPr>
        <p:spPr>
          <a:xfrm>
            <a:off x="3276600" y="5715000"/>
            <a:ext cx="2326021" cy="369332"/>
          </a:xfrm>
          <a:prstGeom prst="rect">
            <a:avLst/>
          </a:prstGeom>
          <a:noFill/>
        </p:spPr>
        <p:txBody>
          <a:bodyPr wrap="none" rtlCol="0">
            <a:spAutoFit/>
          </a:bodyPr>
          <a:lstStyle/>
          <a:p>
            <a:r>
              <a:rPr lang="en-US" dirty="0" smtClean="0"/>
              <a:t>Fig 15: ECG sensor result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315200" cy="944562"/>
          </a:xfrm>
        </p:spPr>
        <p:txBody>
          <a:bodyPr>
            <a:normAutofit/>
          </a:bodyPr>
          <a:lstStyle/>
          <a:p>
            <a:r>
              <a:rPr lang="en-US" sz="3600" b="1" dirty="0" smtClean="0">
                <a:solidFill>
                  <a:srgbClr val="0070C0"/>
                </a:solidFill>
                <a:latin typeface="Times New Roman" pitchFamily="18" charset="0"/>
                <a:cs typeface="Times New Roman" pitchFamily="18" charset="0"/>
              </a:rPr>
              <a:t>Heart Rate Sensor(TCRT1000)</a:t>
            </a:r>
            <a:endParaRPr lang="en-US" sz="3600" b="1" dirty="0">
              <a:solidFill>
                <a:srgbClr val="0070C0"/>
              </a:solidFill>
              <a:latin typeface="Times New Roman" pitchFamily="18" charset="0"/>
              <a:cs typeface="Times New Roman" pitchFamily="18" charset="0"/>
            </a:endParaRPr>
          </a:p>
        </p:txBody>
      </p:sp>
      <p:pic>
        <p:nvPicPr>
          <p:cNvPr id="2050" name="Picture 2" descr="C:\Users\dell\Desktop\seminar report\images1.jpg"/>
          <p:cNvPicPr>
            <a:picLocks noGrp="1" noChangeAspect="1" noChangeArrowheads="1"/>
          </p:cNvPicPr>
          <p:nvPr>
            <p:ph sz="quarter" idx="1"/>
          </p:nvPr>
        </p:nvPicPr>
        <p:blipFill>
          <a:blip r:embed="rId2"/>
          <a:stretch>
            <a:fillRect/>
          </a:stretch>
        </p:blipFill>
        <p:spPr bwMode="auto">
          <a:xfrm>
            <a:off x="6019800" y="4495800"/>
            <a:ext cx="2695575" cy="2000250"/>
          </a:xfrm>
          <a:prstGeom prst="rect">
            <a:avLst/>
          </a:prstGeom>
          <a:noFill/>
        </p:spPr>
      </p:pic>
      <p:pic>
        <p:nvPicPr>
          <p:cNvPr id="2051" name="Picture 3" descr="C:\Users\dell\Desktop\seminar report\2.jpg"/>
          <p:cNvPicPr>
            <a:picLocks noChangeAspect="1" noChangeArrowheads="1"/>
          </p:cNvPicPr>
          <p:nvPr/>
        </p:nvPicPr>
        <p:blipFill>
          <a:blip r:embed="rId3"/>
          <a:srcRect/>
          <a:stretch>
            <a:fillRect/>
          </a:stretch>
        </p:blipFill>
        <p:spPr bwMode="auto">
          <a:xfrm>
            <a:off x="457200" y="1524000"/>
            <a:ext cx="5410200" cy="3276600"/>
          </a:xfrm>
          <a:prstGeom prst="rect">
            <a:avLst/>
          </a:prstGeom>
          <a:noFill/>
        </p:spPr>
      </p:pic>
      <p:sp>
        <p:nvSpPr>
          <p:cNvPr id="5" name="TextBox 4"/>
          <p:cNvSpPr txBox="1"/>
          <p:nvPr/>
        </p:nvSpPr>
        <p:spPr>
          <a:xfrm>
            <a:off x="533400" y="5029200"/>
            <a:ext cx="4190999" cy="646331"/>
          </a:xfrm>
          <a:prstGeom prst="rect">
            <a:avLst/>
          </a:prstGeom>
          <a:noFill/>
        </p:spPr>
        <p:txBody>
          <a:bodyPr wrap="square" rtlCol="0">
            <a:spAutoFit/>
          </a:bodyPr>
          <a:lstStyle/>
          <a:p>
            <a:r>
              <a:rPr lang="en-US" dirty="0" smtClean="0">
                <a:latin typeface="Times New Roman" pitchFamily="18" charset="0"/>
                <a:cs typeface="Times New Roman" pitchFamily="18" charset="0"/>
              </a:rPr>
              <a:t>Fig 16: TCRT1000(Heart Rate sensor) Connectivity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762000"/>
          </a:xfrm>
        </p:spPr>
        <p:txBody>
          <a:bodyPr>
            <a:normAutofit/>
          </a:bodyPr>
          <a:lstStyle/>
          <a:p>
            <a:r>
              <a:rPr lang="en-US" sz="3600" b="1" dirty="0" smtClean="0">
                <a:solidFill>
                  <a:srgbClr val="0070C0"/>
                </a:solidFill>
                <a:latin typeface="Times New Roman" pitchFamily="18" charset="0"/>
                <a:cs typeface="Times New Roman" pitchFamily="18" charset="0"/>
              </a:rPr>
              <a:t>Applications</a:t>
            </a:r>
            <a:endParaRPr lang="en-US" dirty="0"/>
          </a:p>
        </p:txBody>
      </p:sp>
      <p:sp>
        <p:nvSpPr>
          <p:cNvPr id="4" name="Slide Number Placeholder 3"/>
          <p:cNvSpPr>
            <a:spLocks noGrp="1"/>
          </p:cNvSpPr>
          <p:nvPr>
            <p:ph type="sldNum" sz="quarter" idx="12"/>
          </p:nvPr>
        </p:nvSpPr>
        <p:spPr/>
        <p:txBody>
          <a:bodyPr/>
          <a:lstStyle/>
          <a:p>
            <a:fld id="{43DBE1EE-A635-4EC3-A07C-E9785D7ED74E}" type="slidenum">
              <a:rPr lang="en-US" smtClean="0"/>
              <a:pPr/>
              <a:t>28</a:t>
            </a:fld>
            <a:endParaRPr lang="en-US"/>
          </a:p>
        </p:txBody>
      </p:sp>
      <p:sp>
        <p:nvSpPr>
          <p:cNvPr id="3" name="Content Placeholder 2"/>
          <p:cNvSpPr>
            <a:spLocks noGrp="1"/>
          </p:cNvSpPr>
          <p:nvPr>
            <p:ph sz="quarter" idx="1"/>
          </p:nvPr>
        </p:nvSpPr>
        <p:spPr>
          <a:xfrm>
            <a:off x="838200" y="1295400"/>
            <a:ext cx="7772400" cy="5105400"/>
          </a:xfrm>
        </p:spPr>
        <p:txBody>
          <a:bodyPr>
            <a:normAutofit/>
          </a:bodyPr>
          <a:lstStyle/>
          <a:p>
            <a:pPr lvl="0"/>
            <a:r>
              <a:rPr lang="en-US" sz="2000" dirty="0" smtClean="0">
                <a:latin typeface="Times New Roman" pitchFamily="18" charset="0"/>
                <a:cs typeface="Times New Roman" pitchFamily="18" charset="0"/>
              </a:rPr>
              <a:t>Laboratory testing of patient can be provided at low cost.</a:t>
            </a:r>
          </a:p>
          <a:p>
            <a:pPr lvl="0">
              <a:buNone/>
            </a:pPr>
            <a:endParaRPr lang="en-US" sz="2000" dirty="0" smtClean="0">
              <a:latin typeface="Times New Roman" pitchFamily="18" charset="0"/>
              <a:cs typeface="Times New Roman" pitchFamily="18" charset="0"/>
            </a:endParaRPr>
          </a:p>
          <a:p>
            <a:pPr lvl="0"/>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Remote health diagnosis of patient.</a:t>
            </a:r>
          </a:p>
          <a:p>
            <a:pPr lvl="0">
              <a:buNone/>
            </a:pPr>
            <a:endParaRPr lang="en-US" sz="2000" dirty="0" smtClean="0">
              <a:latin typeface="Times New Roman" pitchFamily="18" charset="0"/>
              <a:cs typeface="Times New Roman" pitchFamily="18" charset="0"/>
            </a:endParaRPr>
          </a:p>
          <a:p>
            <a:pPr lvl="0"/>
            <a:endParaRPr lang="en-US" sz="2000" dirty="0" smtClean="0">
              <a:latin typeface="Times New Roman" pitchFamily="18" charset="0"/>
              <a:cs typeface="Times New Roman" pitchFamily="18" charset="0"/>
            </a:endParaRPr>
          </a:p>
          <a:p>
            <a:pPr lvl="0"/>
            <a:r>
              <a:rPr lang="en-GB" sz="2000" dirty="0" smtClean="0">
                <a:latin typeface="Times New Roman" pitchFamily="18" charset="0"/>
                <a:cs typeface="Times New Roman" pitchFamily="18" charset="0"/>
              </a:rPr>
              <a:t>Focus on the Research Side of Healthcare.</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5" name="Picture 4" descr="logo.jpg"/>
          <p:cNvPicPr>
            <a:picLocks noChangeAspect="1"/>
          </p:cNvPicPr>
          <p:nvPr/>
        </p:nvPicPr>
        <p:blipFill>
          <a:blip r:embed="rId2"/>
          <a:srcRect b="8240"/>
          <a:stretch>
            <a:fillRect/>
          </a:stretch>
        </p:blipFill>
        <p:spPr>
          <a:xfrm>
            <a:off x="7010400" y="152400"/>
            <a:ext cx="1905000" cy="1229032"/>
          </a:xfrm>
          <a:prstGeom prst="rect">
            <a:avLst/>
          </a:prstGeom>
        </p:spPr>
      </p:pic>
    </p:spTree>
    <p:extLst>
      <p:ext uri="{BB962C8B-B14F-4D97-AF65-F5344CB8AC3E}">
        <p14:creationId xmlns:p14="http://schemas.microsoft.com/office/powerpoint/2010/main" xmlns="" val="2363820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5943600" cy="1020762"/>
          </a:xfrm>
        </p:spPr>
        <p:txBody>
          <a:bodyPr>
            <a:normAutofit/>
          </a:bodyPr>
          <a:lstStyle/>
          <a:p>
            <a:r>
              <a:rPr lang="en-GB" sz="3600" b="1" dirty="0" smtClean="0">
                <a:solidFill>
                  <a:srgbClr val="0070C0"/>
                </a:solidFill>
                <a:latin typeface="Times New Roman" pitchFamily="18" charset="0"/>
                <a:cs typeface="Times New Roman" pitchFamily="18" charset="0"/>
              </a:rPr>
              <a:t>Conclusion</a:t>
            </a:r>
            <a:endParaRPr lang="en-US" sz="3600"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GB" sz="2000" dirty="0" smtClean="0">
                <a:latin typeface="Times New Roman" pitchFamily="18" charset="0"/>
                <a:cs typeface="Times New Roman" pitchFamily="18" charset="0"/>
              </a:rPr>
              <a:t>The IOT applications are key enabling technologies in medical service. It is important way for taking care of patient’s health.</a:t>
            </a:r>
          </a:p>
          <a:p>
            <a:pPr algn="just">
              <a:buNone/>
            </a:pPr>
            <a:r>
              <a:rPr lang="en-GB" sz="2000" dirty="0" smtClean="0">
                <a:latin typeface="Times New Roman" pitchFamily="18" charset="0"/>
                <a:cs typeface="Times New Roman" pitchFamily="18" charset="0"/>
              </a:rPr>
              <a:t> </a:t>
            </a:r>
          </a:p>
          <a:p>
            <a:pPr algn="just"/>
            <a:r>
              <a:rPr lang="en-GB" sz="2000" dirty="0" smtClean="0">
                <a:latin typeface="Times New Roman" pitchFamily="18" charset="0"/>
                <a:cs typeface="Times New Roman" pitchFamily="18" charset="0"/>
              </a:rPr>
              <a:t>We propose</a:t>
            </a:r>
            <a:r>
              <a:rPr lang="en-US" sz="2000" dirty="0" smtClean="0">
                <a:latin typeface="Times New Roman" pitchFamily="18" charset="0"/>
                <a:cs typeface="Times New Roman" pitchFamily="18" charset="0"/>
              </a:rPr>
              <a:t>s</a:t>
            </a:r>
            <a:r>
              <a:rPr lang="en-GB" sz="2000" dirty="0" smtClean="0">
                <a:latin typeface="Times New Roman" pitchFamily="18" charset="0"/>
                <a:cs typeface="Times New Roman" pitchFamily="18" charset="0"/>
              </a:rPr>
              <a:t> an IOT physiological monitoring system that  is capable of continuously monitoring the patient’s </a:t>
            </a:r>
            <a:r>
              <a:rPr lang="en-US" sz="2000" dirty="0" smtClean="0">
                <a:latin typeface="Times New Roman" pitchFamily="18" charset="0"/>
                <a:cs typeface="Times New Roman" pitchFamily="18" charset="0"/>
              </a:rPr>
              <a:t>various</a:t>
            </a:r>
            <a:r>
              <a:rPr lang="en-GB" sz="2000" dirty="0" smtClean="0">
                <a:latin typeface="Times New Roman" pitchFamily="18" charset="0"/>
                <a:cs typeface="Times New Roman" pitchFamily="18" charset="0"/>
              </a:rPr>
              <a:t> parameters</a:t>
            </a:r>
            <a:r>
              <a:rPr lang="en-US" sz="2000" dirty="0" smtClean="0">
                <a:latin typeface="Times New Roman" pitchFamily="18" charset="0"/>
                <a:cs typeface="Times New Roman" pitchFamily="18" charset="0"/>
              </a:rPr>
              <a:t> using various sensors.</a:t>
            </a:r>
          </a:p>
          <a:p>
            <a:pPr algn="just"/>
            <a:endParaRPr lang="en-US" sz="2000" dirty="0" smtClean="0">
              <a:latin typeface="Times New Roman" pitchFamily="18" charset="0"/>
              <a:cs typeface="Times New Roman" pitchFamily="18" charset="0"/>
            </a:endParaRPr>
          </a:p>
          <a:p>
            <a:pPr algn="just"/>
            <a:r>
              <a:rPr lang="en-GB" sz="2000" dirty="0" smtClean="0">
                <a:latin typeface="Times New Roman" pitchFamily="18" charset="0"/>
                <a:cs typeface="Times New Roman" pitchFamily="18" charset="0"/>
              </a:rPr>
              <a:t>The system demonstrates the use of smart healthcare system.</a:t>
            </a:r>
          </a:p>
          <a:p>
            <a:pPr algn="just">
              <a:buNone/>
            </a:pPr>
            <a:endParaRPr lang="en-GB" sz="2000" dirty="0" smtClean="0">
              <a:latin typeface="Times New Roman" pitchFamily="18" charset="0"/>
              <a:cs typeface="Times New Roman" pitchFamily="18" charset="0"/>
            </a:endParaRPr>
          </a:p>
          <a:p>
            <a:pPr algn="just"/>
            <a:r>
              <a:rPr lang="en-GB" sz="2000" dirty="0" smtClean="0">
                <a:latin typeface="Times New Roman" pitchFamily="18" charset="0"/>
                <a:cs typeface="Times New Roman" pitchFamily="18" charset="0"/>
              </a:rPr>
              <a:t>With the help of proposed system, nursing staff work can be reduced in hospital as persistent monitoring  of patients is provided using sensors.</a:t>
            </a:r>
            <a:endParaRPr lang="en-US" sz="2000" dirty="0" smtClean="0">
              <a:latin typeface="Times New Roman" pitchFamily="18" charset="0"/>
              <a:cs typeface="Times New Roman" pitchFamily="18" charset="0"/>
            </a:endParaRPr>
          </a:p>
          <a:p>
            <a:pPr algn="just"/>
            <a:endParaRPr lang="en-US" sz="2300" dirty="0"/>
          </a:p>
        </p:txBody>
      </p:sp>
      <p:pic>
        <p:nvPicPr>
          <p:cNvPr id="4" name="Picture 3" descr="logo.jpg"/>
          <p:cNvPicPr>
            <a:picLocks noChangeAspect="1"/>
          </p:cNvPicPr>
          <p:nvPr/>
        </p:nvPicPr>
        <p:blipFill>
          <a:blip r:embed="rId2"/>
          <a:srcRect b="8240"/>
          <a:stretch>
            <a:fillRect/>
          </a:stretch>
        </p:blipFill>
        <p:spPr>
          <a:xfrm>
            <a:off x="6781800" y="196644"/>
            <a:ext cx="2057400" cy="132735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315200" cy="1154097"/>
          </a:xfrm>
        </p:spPr>
        <p:txBody>
          <a:bodyPr/>
          <a:lstStyle/>
          <a:p>
            <a:r>
              <a:rPr lang="en-US" sz="3600" b="1" dirty="0" smtClean="0">
                <a:solidFill>
                  <a:srgbClr val="0070C0"/>
                </a:solidFill>
                <a:latin typeface="Times New Roman" pitchFamily="18" charset="0"/>
                <a:cs typeface="Times New Roman" pitchFamily="18" charset="0"/>
              </a:rPr>
              <a:t>Introduction</a:t>
            </a:r>
            <a:endParaRPr lang="en-US" sz="3600" b="1" dirty="0">
              <a:solidFill>
                <a:srgbClr val="0070C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3DBE1EE-A635-4EC3-A07C-E9785D7ED74E}" type="slidenum">
              <a:rPr lang="en-US" smtClean="0"/>
              <a:pPr/>
              <a:t>3</a:t>
            </a:fld>
            <a:endParaRPr lang="en-US"/>
          </a:p>
        </p:txBody>
      </p:sp>
      <p:sp>
        <p:nvSpPr>
          <p:cNvPr id="3" name="Content Placeholder 2"/>
          <p:cNvSpPr>
            <a:spLocks noGrp="1"/>
          </p:cNvSpPr>
          <p:nvPr>
            <p:ph sz="quarter" idx="1"/>
          </p:nvPr>
        </p:nvSpPr>
        <p:spPr>
          <a:xfrm>
            <a:off x="914400" y="1447800"/>
            <a:ext cx="7467600" cy="4952999"/>
          </a:xfrm>
        </p:spPr>
        <p:txBody>
          <a:bodyPr>
            <a:normAutofit/>
          </a:bodyPr>
          <a:lstStyle/>
          <a:p>
            <a:pPr algn="just">
              <a:lnSpc>
                <a:spcPct val="150000"/>
              </a:lnSpc>
            </a:pPr>
            <a:r>
              <a:rPr lang="en-US" sz="2000" dirty="0" smtClean="0">
                <a:latin typeface="Times New Roman" pitchFamily="18" charset="0"/>
                <a:cs typeface="Times New Roman" pitchFamily="18" charset="0"/>
              </a:rPr>
              <a:t>In today’s era, health problems are increasing day-by-day at a high pace. The death rate of 55.3 million people dying each year, it is a big issue  all over the world. </a:t>
            </a:r>
          </a:p>
          <a:p>
            <a:pPr algn="just">
              <a:lnSpc>
                <a:spcPct val="150000"/>
              </a:lnSpc>
            </a:pPr>
            <a:r>
              <a:rPr lang="en-US" sz="2000" dirty="0" smtClean="0">
                <a:latin typeface="Times New Roman" pitchFamily="18" charset="0"/>
                <a:cs typeface="Times New Roman" pitchFamily="18" charset="0"/>
              </a:rPr>
              <a:t>Hence there is the need  to overcome such problems. </a:t>
            </a:r>
          </a:p>
          <a:p>
            <a:pPr algn="just">
              <a:lnSpc>
                <a:spcPct val="150000"/>
              </a:lnSpc>
            </a:pPr>
            <a:r>
              <a:rPr lang="en-US" sz="2000" dirty="0" smtClean="0">
                <a:latin typeface="Times New Roman" pitchFamily="18" charset="0"/>
                <a:cs typeface="Times New Roman" pitchFamily="18" charset="0"/>
              </a:rPr>
              <a:t>We, therefore, proposing a change in wireless sensors technology by designing a system which included different wireless sensors to receive information with respective human body temperature,  heart rate, ECG . </a:t>
            </a:r>
          </a:p>
          <a:p>
            <a:pPr algn="just">
              <a:lnSpc>
                <a:spcPct val="150000"/>
              </a:lnSpc>
            </a:pPr>
            <a:r>
              <a:rPr lang="en-US" sz="2000" dirty="0" smtClean="0">
                <a:latin typeface="Times New Roman" pitchFamily="18" charset="0"/>
                <a:cs typeface="Times New Roman" pitchFamily="18" charset="0"/>
              </a:rPr>
              <a:t>That will be undoubtedly further transmitted on an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platform which is accessible by the user via internet.</a:t>
            </a:r>
            <a:endParaRPr lang="en-US" sz="2000" dirty="0">
              <a:latin typeface="Times New Roman" pitchFamily="18" charset="0"/>
              <a:cs typeface="Times New Roman" pitchFamily="18" charset="0"/>
            </a:endParaRPr>
          </a:p>
        </p:txBody>
      </p:sp>
      <p:pic>
        <p:nvPicPr>
          <p:cNvPr id="5" name="Picture 4" descr="logo.jpg"/>
          <p:cNvPicPr>
            <a:picLocks noChangeAspect="1"/>
          </p:cNvPicPr>
          <p:nvPr/>
        </p:nvPicPr>
        <p:blipFill>
          <a:blip r:embed="rId2"/>
          <a:srcRect b="8240"/>
          <a:stretch>
            <a:fillRect/>
          </a:stretch>
        </p:blipFill>
        <p:spPr>
          <a:xfrm>
            <a:off x="6553200" y="152400"/>
            <a:ext cx="2362200" cy="1524000"/>
          </a:xfrm>
          <a:prstGeom prst="rect">
            <a:avLst/>
          </a:prstGeom>
        </p:spPr>
      </p:pic>
    </p:spTree>
    <p:extLst>
      <p:ext uri="{BB962C8B-B14F-4D97-AF65-F5344CB8AC3E}">
        <p14:creationId xmlns="" xmlns:p14="http://schemas.microsoft.com/office/powerpoint/2010/main" val="3440757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0070C0"/>
                </a:solidFill>
                <a:latin typeface="Times New Roman" pitchFamily="18" charset="0"/>
                <a:cs typeface="Times New Roman" pitchFamily="18" charset="0"/>
              </a:rPr>
              <a:t>References</a:t>
            </a:r>
            <a:endParaRPr lang="en-US" sz="3600"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85800" y="1447800"/>
            <a:ext cx="7696200" cy="4419600"/>
          </a:xfrm>
        </p:spPr>
        <p:txBody>
          <a:bodyPr anchor="t">
            <a:normAutofit fontScale="25000" lnSpcReduction="20000"/>
          </a:bodyPr>
          <a:lstStyle/>
          <a:p>
            <a:pPr marL="137160" indent="0" algn="just">
              <a:lnSpc>
                <a:spcPct val="120000"/>
              </a:lnSpc>
              <a:buNone/>
            </a:pPr>
            <a:r>
              <a:rPr lang="en-US" sz="6200" dirty="0" smtClean="0">
                <a:latin typeface="Times New Roman" pitchFamily="18" charset="0"/>
                <a:cs typeface="Times New Roman" pitchFamily="18" charset="0"/>
              </a:rPr>
              <a:t> [1]</a:t>
            </a:r>
            <a:r>
              <a:rPr lang="en-US" sz="6200" dirty="0" err="1" smtClean="0">
                <a:latin typeface="Times New Roman" pitchFamily="18" charset="0"/>
                <a:cs typeface="Times New Roman" pitchFamily="18" charset="0"/>
              </a:rPr>
              <a:t>Sneha</a:t>
            </a:r>
            <a:r>
              <a:rPr lang="en-US" sz="6200" dirty="0" smtClean="0">
                <a:latin typeface="Times New Roman" pitchFamily="18" charset="0"/>
                <a:cs typeface="Times New Roman" pitchFamily="18" charset="0"/>
              </a:rPr>
              <a:t> N. </a:t>
            </a:r>
            <a:r>
              <a:rPr lang="en-US" sz="6200" dirty="0" err="1" smtClean="0">
                <a:latin typeface="Times New Roman" pitchFamily="18" charset="0"/>
                <a:cs typeface="Times New Roman" pitchFamily="18" charset="0"/>
              </a:rPr>
              <a:t>Malokar</a:t>
            </a:r>
            <a:r>
              <a:rPr lang="en-US" sz="6200" dirty="0" smtClean="0">
                <a:latin typeface="Times New Roman" pitchFamily="18" charset="0"/>
                <a:cs typeface="Times New Roman" pitchFamily="18" charset="0"/>
              </a:rPr>
              <a:t> , </a:t>
            </a:r>
            <a:r>
              <a:rPr lang="en-US" sz="6200" dirty="0" err="1" smtClean="0">
                <a:latin typeface="Times New Roman" pitchFamily="18" charset="0"/>
                <a:cs typeface="Times New Roman" pitchFamily="18" charset="0"/>
              </a:rPr>
              <a:t>Samadhan</a:t>
            </a:r>
            <a:r>
              <a:rPr lang="en-US" sz="6200" dirty="0" smtClean="0">
                <a:latin typeface="Times New Roman" pitchFamily="18" charset="0"/>
                <a:cs typeface="Times New Roman" pitchFamily="18" charset="0"/>
              </a:rPr>
              <a:t> D. Mali.” A IOT based health care monitoring              </a:t>
            </a:r>
          </a:p>
          <a:p>
            <a:pPr marL="137160" indent="0" algn="just">
              <a:lnSpc>
                <a:spcPct val="120000"/>
              </a:lnSpc>
              <a:buNone/>
            </a:pPr>
            <a:r>
              <a:rPr lang="en-US" sz="6200" dirty="0" smtClean="0">
                <a:latin typeface="Times New Roman" pitchFamily="18" charset="0"/>
                <a:cs typeface="Times New Roman" pitchFamily="18" charset="0"/>
              </a:rPr>
              <a:t>       system”, International journal of advanced research in electrical, electronics and      </a:t>
            </a:r>
          </a:p>
          <a:p>
            <a:pPr marL="137160" indent="0" algn="just">
              <a:lnSpc>
                <a:spcPct val="120000"/>
              </a:lnSpc>
              <a:buNone/>
            </a:pPr>
            <a:r>
              <a:rPr lang="en-US" sz="6200" dirty="0" smtClean="0">
                <a:latin typeface="Times New Roman" pitchFamily="18" charset="0"/>
                <a:cs typeface="Times New Roman" pitchFamily="18" charset="0"/>
              </a:rPr>
              <a:t>      instrumentation </a:t>
            </a:r>
            <a:r>
              <a:rPr lang="en-US" sz="6200" dirty="0" err="1" smtClean="0">
                <a:latin typeface="Times New Roman" pitchFamily="18" charset="0"/>
                <a:cs typeface="Times New Roman" pitchFamily="18" charset="0"/>
              </a:rPr>
              <a:t>engineering|vol</a:t>
            </a:r>
            <a:r>
              <a:rPr lang="en-US" sz="6200" dirty="0" smtClean="0">
                <a:latin typeface="Times New Roman" pitchFamily="18" charset="0"/>
                <a:cs typeface="Times New Roman" pitchFamily="18" charset="0"/>
              </a:rPr>
              <a:t>.(6),issue(6), June 2017, pp.4661-4667.</a:t>
            </a:r>
          </a:p>
          <a:p>
            <a:pPr marL="137160" indent="0" algn="just">
              <a:lnSpc>
                <a:spcPct val="120000"/>
              </a:lnSpc>
              <a:buNone/>
            </a:pPr>
            <a:endParaRPr lang="en-US" sz="6200" dirty="0" smtClean="0">
              <a:latin typeface="Times New Roman" pitchFamily="18" charset="0"/>
              <a:cs typeface="Times New Roman" pitchFamily="18" charset="0"/>
            </a:endParaRPr>
          </a:p>
          <a:p>
            <a:pPr algn="just">
              <a:lnSpc>
                <a:spcPct val="120000"/>
              </a:lnSpc>
              <a:buNone/>
            </a:pPr>
            <a:r>
              <a:rPr lang="en-US" sz="6200" dirty="0" smtClean="0">
                <a:latin typeface="Times New Roman" pitchFamily="18" charset="0"/>
                <a:cs typeface="Times New Roman" pitchFamily="18" charset="0"/>
              </a:rPr>
              <a:t>  [2] </a:t>
            </a:r>
            <a:r>
              <a:rPr lang="en-US" sz="6200" dirty="0" err="1">
                <a:latin typeface="Times New Roman" pitchFamily="18" charset="0"/>
                <a:cs typeface="Times New Roman" pitchFamily="18" charset="0"/>
              </a:rPr>
              <a:t>A</a:t>
            </a:r>
            <a:r>
              <a:rPr lang="en-US" sz="6200" dirty="0" err="1" smtClean="0">
                <a:latin typeface="Times New Roman" pitchFamily="18" charset="0"/>
                <a:cs typeface="Times New Roman" pitchFamily="18" charset="0"/>
              </a:rPr>
              <a:t>mit</a:t>
            </a:r>
            <a:r>
              <a:rPr lang="en-US" sz="6200" dirty="0" smtClean="0">
                <a:latin typeface="Times New Roman" pitchFamily="18" charset="0"/>
                <a:cs typeface="Times New Roman" pitchFamily="18" charset="0"/>
              </a:rPr>
              <a:t> s. Wale, </a:t>
            </a:r>
            <a:r>
              <a:rPr lang="en-US" sz="6200" dirty="0" err="1" smtClean="0">
                <a:latin typeface="Times New Roman" pitchFamily="18" charset="0"/>
                <a:cs typeface="Times New Roman" pitchFamily="18" charset="0"/>
              </a:rPr>
              <a:t>Shilpa</a:t>
            </a:r>
            <a:r>
              <a:rPr lang="en-US" sz="6200" dirty="0" smtClean="0">
                <a:latin typeface="Times New Roman" pitchFamily="18" charset="0"/>
                <a:cs typeface="Times New Roman" pitchFamily="18" charset="0"/>
              </a:rPr>
              <a:t> S. </a:t>
            </a:r>
            <a:r>
              <a:rPr lang="en-US" sz="6200" dirty="0" err="1" smtClean="0">
                <a:latin typeface="Times New Roman" pitchFamily="18" charset="0"/>
                <a:cs typeface="Times New Roman" pitchFamily="18" charset="0"/>
              </a:rPr>
              <a:t>Sonawani</a:t>
            </a:r>
            <a:r>
              <a:rPr lang="en-US" sz="6200" dirty="0" smtClean="0">
                <a:latin typeface="Times New Roman" pitchFamily="18" charset="0"/>
                <a:cs typeface="Times New Roman" pitchFamily="18" charset="0"/>
              </a:rPr>
              <a:t>, </a:t>
            </a:r>
            <a:r>
              <a:rPr lang="en-US" sz="6200" dirty="0" err="1" smtClean="0">
                <a:latin typeface="Times New Roman" pitchFamily="18" charset="0"/>
                <a:cs typeface="Times New Roman" pitchFamily="18" charset="0"/>
              </a:rPr>
              <a:t>Shridevi</a:t>
            </a:r>
            <a:r>
              <a:rPr lang="en-US" sz="6200" dirty="0" smtClean="0">
                <a:latin typeface="Times New Roman" pitchFamily="18" charset="0"/>
                <a:cs typeface="Times New Roman" pitchFamily="18" charset="0"/>
              </a:rPr>
              <a:t> C. </a:t>
            </a:r>
            <a:r>
              <a:rPr lang="en-US" sz="6200" dirty="0" err="1" smtClean="0">
                <a:latin typeface="Times New Roman" pitchFamily="18" charset="0"/>
                <a:cs typeface="Times New Roman" pitchFamily="18" charset="0"/>
              </a:rPr>
              <a:t>Karande</a:t>
            </a:r>
            <a:r>
              <a:rPr lang="en-US" sz="6200" dirty="0">
                <a:latin typeface="Times New Roman" pitchFamily="18" charset="0"/>
                <a:cs typeface="Times New Roman" pitchFamily="18" charset="0"/>
              </a:rPr>
              <a:t> </a:t>
            </a:r>
            <a:r>
              <a:rPr lang="en-US" sz="6200" dirty="0" smtClean="0">
                <a:latin typeface="Times New Roman" pitchFamily="18" charset="0"/>
                <a:cs typeface="Times New Roman" pitchFamily="18" charset="0"/>
              </a:rPr>
              <a:t>“A survey on ECG signal monitoring through sensor </a:t>
            </a:r>
            <a:r>
              <a:rPr lang="en-US" sz="6200" dirty="0" err="1" smtClean="0">
                <a:latin typeface="Times New Roman" pitchFamily="18" charset="0"/>
                <a:cs typeface="Times New Roman" pitchFamily="18" charset="0"/>
              </a:rPr>
              <a:t>andprediction</a:t>
            </a:r>
            <a:r>
              <a:rPr lang="en-US" sz="6200" dirty="0" smtClean="0">
                <a:latin typeface="Times New Roman" pitchFamily="18" charset="0"/>
                <a:cs typeface="Times New Roman" pitchFamily="18" charset="0"/>
              </a:rPr>
              <a:t> of heart attack with the help of optimized neural network using genetic algorithm” International journal of latest  trends in engineering and technology  vol.(8), issue(1), pp.148-155.</a:t>
            </a:r>
          </a:p>
          <a:p>
            <a:pPr algn="just">
              <a:lnSpc>
                <a:spcPct val="120000"/>
              </a:lnSpc>
              <a:buNone/>
            </a:pPr>
            <a:endParaRPr lang="en-US" sz="6200" dirty="0" smtClean="0">
              <a:latin typeface="Times New Roman" pitchFamily="18" charset="0"/>
              <a:cs typeface="Times New Roman" pitchFamily="18" charset="0"/>
            </a:endParaRPr>
          </a:p>
          <a:p>
            <a:pPr algn="just">
              <a:lnSpc>
                <a:spcPct val="120000"/>
              </a:lnSpc>
              <a:buNone/>
            </a:pPr>
            <a:r>
              <a:rPr lang="en-US" sz="6200" dirty="0" smtClean="0">
                <a:latin typeface="Times New Roman" pitchFamily="18" charset="0"/>
                <a:cs typeface="Times New Roman" pitchFamily="18" charset="0"/>
              </a:rPr>
              <a:t>[3] Caritas </a:t>
            </a:r>
            <a:r>
              <a:rPr lang="en-US" sz="6200" dirty="0" err="1" smtClean="0">
                <a:latin typeface="Times New Roman" pitchFamily="18" charset="0"/>
                <a:cs typeface="Times New Roman" pitchFamily="18" charset="0"/>
              </a:rPr>
              <a:t>Patil</a:t>
            </a:r>
            <a:r>
              <a:rPr lang="en-US" sz="6200" dirty="0" smtClean="0">
                <a:latin typeface="Times New Roman" pitchFamily="18" charset="0"/>
                <a:cs typeface="Times New Roman" pitchFamily="18" charset="0"/>
              </a:rPr>
              <a:t>, </a:t>
            </a:r>
            <a:r>
              <a:rPr lang="en-US" sz="6200" dirty="0" err="1" smtClean="0">
                <a:latin typeface="Times New Roman" pitchFamily="18" charset="0"/>
                <a:cs typeface="Times New Roman" pitchFamily="18" charset="0"/>
              </a:rPr>
              <a:t>Saumitra</a:t>
            </a:r>
            <a:r>
              <a:rPr lang="en-US" sz="6200" dirty="0" smtClean="0">
                <a:latin typeface="Times New Roman" pitchFamily="18" charset="0"/>
                <a:cs typeface="Times New Roman" pitchFamily="18" charset="0"/>
              </a:rPr>
              <a:t> </a:t>
            </a:r>
            <a:r>
              <a:rPr lang="en-US" sz="6200" dirty="0" err="1" smtClean="0">
                <a:latin typeface="Times New Roman" pitchFamily="18" charset="0"/>
                <a:cs typeface="Times New Roman" pitchFamily="18" charset="0"/>
              </a:rPr>
              <a:t>Jondhale</a:t>
            </a:r>
            <a:r>
              <a:rPr lang="en-US" sz="6200" dirty="0" smtClean="0">
                <a:latin typeface="Times New Roman" pitchFamily="18" charset="0"/>
                <a:cs typeface="Times New Roman" pitchFamily="18" charset="0"/>
              </a:rPr>
              <a:t>, </a:t>
            </a:r>
            <a:r>
              <a:rPr lang="en-US" sz="6200" dirty="0" err="1" smtClean="0">
                <a:latin typeface="Times New Roman" pitchFamily="18" charset="0"/>
                <a:cs typeface="Times New Roman" pitchFamily="18" charset="0"/>
              </a:rPr>
              <a:t>Suraj</a:t>
            </a:r>
            <a:r>
              <a:rPr lang="en-US" sz="6200" dirty="0" smtClean="0">
                <a:latin typeface="Times New Roman" pitchFamily="18" charset="0"/>
                <a:cs typeface="Times New Roman" pitchFamily="18" charset="0"/>
              </a:rPr>
              <a:t> </a:t>
            </a:r>
            <a:r>
              <a:rPr lang="en-US" sz="6200" dirty="0" err="1" smtClean="0">
                <a:latin typeface="Times New Roman" pitchFamily="18" charset="0"/>
                <a:cs typeface="Times New Roman" pitchFamily="18" charset="0"/>
              </a:rPr>
              <a:t>Mishra</a:t>
            </a:r>
            <a:r>
              <a:rPr lang="en-US" sz="6200" dirty="0" smtClean="0">
                <a:latin typeface="Times New Roman" pitchFamily="18" charset="0"/>
                <a:cs typeface="Times New Roman" pitchFamily="18" charset="0"/>
              </a:rPr>
              <a:t>, </a:t>
            </a:r>
            <a:r>
              <a:rPr lang="en-US" sz="6200" dirty="0" err="1" smtClean="0">
                <a:latin typeface="Times New Roman" pitchFamily="18" charset="0"/>
                <a:cs typeface="Times New Roman" pitchFamily="18" charset="0"/>
              </a:rPr>
              <a:t>Sandeep</a:t>
            </a:r>
            <a:r>
              <a:rPr lang="en-US" sz="6200" dirty="0" smtClean="0">
                <a:latin typeface="Times New Roman" pitchFamily="18" charset="0"/>
                <a:cs typeface="Times New Roman" pitchFamily="18" charset="0"/>
              </a:rPr>
              <a:t> </a:t>
            </a:r>
            <a:r>
              <a:rPr lang="en-US" sz="6200" dirty="0" err="1" smtClean="0">
                <a:latin typeface="Times New Roman" pitchFamily="18" charset="0"/>
                <a:cs typeface="Times New Roman" pitchFamily="18" charset="0"/>
              </a:rPr>
              <a:t>Tidke</a:t>
            </a:r>
            <a:r>
              <a:rPr lang="en-US" sz="6200" dirty="0" smtClean="0">
                <a:latin typeface="Times New Roman" pitchFamily="18" charset="0"/>
                <a:cs typeface="Times New Roman" pitchFamily="18" charset="0"/>
              </a:rPr>
              <a:t>, </a:t>
            </a:r>
            <a:r>
              <a:rPr lang="en-US" sz="6200" dirty="0" err="1" smtClean="0">
                <a:latin typeface="Times New Roman" pitchFamily="18" charset="0"/>
                <a:cs typeface="Times New Roman" pitchFamily="18" charset="0"/>
              </a:rPr>
              <a:t>Ramesh</a:t>
            </a:r>
            <a:r>
              <a:rPr lang="en-US" sz="6200" dirty="0" smtClean="0">
                <a:latin typeface="Times New Roman" pitchFamily="18" charset="0"/>
                <a:cs typeface="Times New Roman" pitchFamily="18" charset="0"/>
              </a:rPr>
              <a:t> </a:t>
            </a:r>
            <a:r>
              <a:rPr lang="en-US" sz="6200" dirty="0" err="1" smtClean="0">
                <a:latin typeface="Times New Roman" pitchFamily="18" charset="0"/>
                <a:cs typeface="Times New Roman" pitchFamily="18" charset="0"/>
              </a:rPr>
              <a:t>Abhishek</a:t>
            </a:r>
            <a:r>
              <a:rPr lang="en-US" sz="6200" dirty="0" smtClean="0">
                <a:latin typeface="Times New Roman" pitchFamily="18" charset="0"/>
                <a:cs typeface="Times New Roman" pitchFamily="18" charset="0"/>
              </a:rPr>
              <a:t>, “A survey on IOT based heart monitoring system” International journal for science and research in technical education 2017, pp.1-3.</a:t>
            </a:r>
            <a:endParaRPr lang="en-US" sz="6200" i="1" dirty="0" smtClean="0">
              <a:latin typeface="Times New Roman" pitchFamily="18" charset="0"/>
              <a:cs typeface="Times New Roman" pitchFamily="18" charset="0"/>
            </a:endParaRPr>
          </a:p>
          <a:p>
            <a:pPr algn="just">
              <a:buNone/>
            </a:pPr>
            <a:endParaRPr lang="en-US" b="1" dirty="0" smtClean="0">
              <a:latin typeface="Times New Roman" pitchFamily="18" charset="0"/>
              <a:cs typeface="Times New Roman" pitchFamily="18" charset="0"/>
            </a:endParaRPr>
          </a:p>
          <a:p>
            <a:pPr marL="137160" indent="0" algn="just">
              <a:buNone/>
            </a:pPr>
            <a:endParaRPr lang="en-US" dirty="0" smtClean="0">
              <a:latin typeface="Times New Roman" pitchFamily="18" charset="0"/>
              <a:cs typeface="Times New Roman" pitchFamily="18" charset="0"/>
            </a:endParaRPr>
          </a:p>
          <a:p>
            <a:pPr marL="137160" indent="0">
              <a:buNone/>
            </a:pPr>
            <a:endParaRPr lang="en-US" dirty="0" smtClean="0">
              <a:latin typeface="Times New Roman" pitchFamily="18" charset="0"/>
              <a:cs typeface="Times New Roman" pitchFamily="18" charset="0"/>
            </a:endParaRPr>
          </a:p>
          <a:p>
            <a:pPr marL="137160" indent="0">
              <a:buNone/>
            </a:pPr>
            <a:endParaRPr lang="en-US" dirty="0" smtClean="0">
              <a:latin typeface="Times New Roman" pitchFamily="18" charset="0"/>
              <a:cs typeface="Times New Roman" pitchFamily="18" charset="0"/>
            </a:endParaRPr>
          </a:p>
          <a:p>
            <a:endParaRPr lang="en-US" dirty="0"/>
          </a:p>
        </p:txBody>
      </p:sp>
    </p:spTree>
    <p:extLst>
      <p:ext uri="{BB962C8B-B14F-4D97-AF65-F5344CB8AC3E}">
        <p14:creationId xmlns="" xmlns:p14="http://schemas.microsoft.com/office/powerpoint/2010/main" val="161491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DBE1EE-A635-4EC3-A07C-E9785D7ED74E}" type="slidenum">
              <a:rPr lang="en-US" smtClean="0"/>
              <a:pPr/>
              <a:t>31</a:t>
            </a:fld>
            <a:endParaRPr lang="en-US"/>
          </a:p>
        </p:txBody>
      </p:sp>
      <p:sp>
        <p:nvSpPr>
          <p:cNvPr id="6146" name="AutoShape 2" descr="Image result for thank you imag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8" name="Picture 4" descr="C:\Users\Win 7\Desktop\Backup\final year prcjt\ieee paper\thank-you-391055__340.jpg"/>
          <p:cNvPicPr>
            <a:picLocks noGrp="1" noChangeAspect="1" noChangeArrowheads="1"/>
          </p:cNvPicPr>
          <p:nvPr>
            <p:ph sz="quarter" idx="1"/>
          </p:nvPr>
        </p:nvPicPr>
        <p:blipFill>
          <a:blip r:embed="rId2"/>
          <a:srcRect/>
          <a:stretch>
            <a:fillRect/>
          </a:stretch>
        </p:blipFill>
        <p:spPr bwMode="auto">
          <a:xfrm>
            <a:off x="685800" y="533400"/>
            <a:ext cx="7848600" cy="556260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Briefly about ECG</a:t>
            </a:r>
            <a:endParaRPr lang="en-US" dirty="0"/>
          </a:p>
        </p:txBody>
      </p:sp>
      <p:sp>
        <p:nvSpPr>
          <p:cNvPr id="3" name="Content Placeholder 2"/>
          <p:cNvSpPr>
            <a:spLocks noGrp="1"/>
          </p:cNvSpPr>
          <p:nvPr>
            <p:ph sz="quarter" idx="1"/>
          </p:nvPr>
        </p:nvSpPr>
        <p:spPr/>
        <p:txBody>
          <a:bodyPr>
            <a:normAutofit/>
          </a:bodyPr>
          <a:lstStyle/>
          <a:p>
            <a:r>
              <a:rPr lang="en-US" sz="2000" dirty="0" smtClean="0">
                <a:latin typeface="Times New Roman" pitchFamily="18" charset="0"/>
                <a:cs typeface="Times New Roman" pitchFamily="18" charset="0"/>
              </a:rPr>
              <a:t>ECG paper is marked with a grid of small and large squares. Each small square represents 40 milliseconds (ms) in time along the horizontal axis and each larger square contains 5 small squares, thus representing 200 </a:t>
            </a:r>
            <a:r>
              <a:rPr lang="en-US" sz="2000" dirty="0" err="1" smtClean="0">
                <a:latin typeface="Times New Roman" pitchFamily="18" charset="0"/>
                <a:cs typeface="Times New Roman" pitchFamily="18" charset="0"/>
              </a:rPr>
              <a:t>ms.</a:t>
            </a:r>
            <a:r>
              <a:rPr lang="en-US" sz="2000" dirty="0" smtClean="0">
                <a:latin typeface="Times New Roman" pitchFamily="18" charset="0"/>
                <a:cs typeface="Times New Roman" pitchFamily="18" charset="0"/>
              </a:rPr>
              <a:t> Standard paper speeds and square markings allow easy measurement of cardiac timing intervals. This  enables calculation of heart rates and identification of abnormal electrical conduction within the heart .</a:t>
            </a:r>
            <a:endParaRPr lang="en-US" sz="2000" dirty="0">
              <a:latin typeface="Times New Roman" pitchFamily="18" charset="0"/>
              <a:cs typeface="Times New Roman" pitchFamily="18" charset="0"/>
            </a:endParaRPr>
          </a:p>
        </p:txBody>
      </p:sp>
      <p:pic>
        <p:nvPicPr>
          <p:cNvPr id="4" name="Picture 3" descr="ecg4.jpg"/>
          <p:cNvPicPr>
            <a:picLocks noChangeAspect="1"/>
          </p:cNvPicPr>
          <p:nvPr/>
        </p:nvPicPr>
        <p:blipFill>
          <a:blip r:embed="rId2"/>
          <a:stretch>
            <a:fillRect/>
          </a:stretch>
        </p:blipFill>
        <p:spPr>
          <a:xfrm>
            <a:off x="838200" y="4038600"/>
            <a:ext cx="7620000" cy="23622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6019800"/>
          </a:xfrm>
        </p:spPr>
        <p:txBody>
          <a:bodyPr>
            <a:normAutofit fontScale="92500" lnSpcReduction="10000"/>
          </a:bodyPr>
          <a:lstStyle/>
          <a:p>
            <a:pPr algn="just"/>
            <a:r>
              <a:rPr lang="en-US" sz="2200" dirty="0" smtClean="0">
                <a:latin typeface="Times New Roman" pitchFamily="18" charset="0"/>
                <a:cs typeface="Times New Roman" pitchFamily="18" charset="0"/>
              </a:rPr>
              <a:t>The normal ECG</a:t>
            </a:r>
          </a:p>
          <a:p>
            <a:pPr algn="just">
              <a:buNone/>
            </a:pPr>
            <a:r>
              <a:rPr lang="en-US" sz="2200" dirty="0" smtClean="0">
                <a:latin typeface="Times New Roman" pitchFamily="18" charset="0"/>
                <a:cs typeface="Times New Roman" pitchFamily="18" charset="0"/>
              </a:rPr>
              <a:t>				It will be clear from above that the first structure to be </a:t>
            </a:r>
            <a:r>
              <a:rPr lang="en-US" sz="2200" dirty="0" err="1" smtClean="0">
                <a:latin typeface="Times New Roman" pitchFamily="18" charset="0"/>
                <a:cs typeface="Times New Roman" pitchFamily="18" charset="0"/>
              </a:rPr>
              <a:t>depolarised</a:t>
            </a:r>
            <a:r>
              <a:rPr lang="en-US" sz="2200" dirty="0" smtClean="0">
                <a:latin typeface="Times New Roman" pitchFamily="18" charset="0"/>
                <a:cs typeface="Times New Roman" pitchFamily="18" charset="0"/>
              </a:rPr>
              <a:t> during normal sinus rhythm is the right atrium, closely followed by the left atrium. So the first electrical signal on a normal ECG originates from the atria and is known as the </a:t>
            </a:r>
            <a:r>
              <a:rPr lang="en-US" sz="2200" b="1" dirty="0" smtClean="0">
                <a:latin typeface="Times New Roman" pitchFamily="18" charset="0"/>
                <a:cs typeface="Times New Roman" pitchFamily="18" charset="0"/>
              </a:rPr>
              <a:t>P wave.</a:t>
            </a:r>
          </a:p>
          <a:p>
            <a:pPr algn="just">
              <a:buNone/>
            </a:pPr>
            <a:r>
              <a:rPr lang="en-US" sz="2200" dirty="0" smtClean="0">
                <a:latin typeface="Times New Roman" pitchFamily="18" charset="0"/>
                <a:cs typeface="Times New Roman" pitchFamily="18" charset="0"/>
              </a:rPr>
              <a:t>		There is then a short, physiological delay as the </a:t>
            </a:r>
            <a:r>
              <a:rPr lang="en-US" sz="2200" dirty="0" err="1" smtClean="0">
                <a:latin typeface="Times New Roman" pitchFamily="18" charset="0"/>
                <a:cs typeface="Times New Roman" pitchFamily="18" charset="0"/>
              </a:rPr>
              <a:t>atrioventricular</a:t>
            </a:r>
            <a:r>
              <a:rPr lang="en-US" sz="2200" dirty="0" smtClean="0">
                <a:latin typeface="Times New Roman" pitchFamily="18" charset="0"/>
                <a:cs typeface="Times New Roman" pitchFamily="18" charset="0"/>
              </a:rPr>
              <a:t> (AV) node slows the electrical </a:t>
            </a:r>
            <a:r>
              <a:rPr lang="en-US" sz="2200" dirty="0" err="1" smtClean="0">
                <a:latin typeface="Times New Roman" pitchFamily="18" charset="0"/>
                <a:cs typeface="Times New Roman" pitchFamily="18" charset="0"/>
              </a:rPr>
              <a:t>depolarisation</a:t>
            </a:r>
            <a:r>
              <a:rPr lang="en-US" sz="2200" dirty="0" smtClean="0">
                <a:latin typeface="Times New Roman" pitchFamily="18" charset="0"/>
                <a:cs typeface="Times New Roman" pitchFamily="18" charset="0"/>
              </a:rPr>
              <a:t> before it proceeds to the ventricles. This delay is responsible for the PR interval, a short period where no electrical activity is seen on the ECG, represented by a straight horizontal or ‘</a:t>
            </a:r>
            <a:r>
              <a:rPr lang="en-US" sz="2200" dirty="0" err="1" smtClean="0">
                <a:latin typeface="Times New Roman" pitchFamily="18" charset="0"/>
                <a:cs typeface="Times New Roman" pitchFamily="18" charset="0"/>
              </a:rPr>
              <a:t>isoelectric</a:t>
            </a:r>
            <a:r>
              <a:rPr lang="en-US" sz="2200" dirty="0" smtClean="0">
                <a:latin typeface="Times New Roman" pitchFamily="18" charset="0"/>
                <a:cs typeface="Times New Roman" pitchFamily="18" charset="0"/>
              </a:rPr>
              <a:t>’ line.</a:t>
            </a:r>
          </a:p>
          <a:p>
            <a:pPr algn="just">
              <a:buNone/>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Depolarisation</a:t>
            </a:r>
            <a:r>
              <a:rPr lang="en-US" sz="2200" dirty="0" smtClean="0">
                <a:latin typeface="Times New Roman" pitchFamily="18" charset="0"/>
                <a:cs typeface="Times New Roman" pitchFamily="18" charset="0"/>
              </a:rPr>
              <a:t> of the ventricles results in usually the largest part of the ECG signal (because of the greater muscle mass in the ventricles) and this is known as the </a:t>
            </a:r>
            <a:r>
              <a:rPr lang="en-US" sz="2200" b="1" dirty="0" smtClean="0">
                <a:latin typeface="Times New Roman" pitchFamily="18" charset="0"/>
                <a:cs typeface="Times New Roman" pitchFamily="18" charset="0"/>
              </a:rPr>
              <a:t>QRS complex</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The Q wave is the first initial downward or ‘negative’ deflection</a:t>
            </a:r>
          </a:p>
          <a:p>
            <a:pPr algn="just"/>
            <a:r>
              <a:rPr lang="en-US" sz="2200" dirty="0" smtClean="0">
                <a:latin typeface="Times New Roman" pitchFamily="18" charset="0"/>
                <a:cs typeface="Times New Roman" pitchFamily="18" charset="0"/>
              </a:rPr>
              <a:t>The R wave is then the next upward deflection (provided it crosses the </a:t>
            </a:r>
            <a:r>
              <a:rPr lang="en-US" sz="2200" dirty="0" err="1" smtClean="0">
                <a:latin typeface="Times New Roman" pitchFamily="18" charset="0"/>
                <a:cs typeface="Times New Roman" pitchFamily="18" charset="0"/>
              </a:rPr>
              <a:t>isoelectric</a:t>
            </a:r>
            <a:r>
              <a:rPr lang="en-US" sz="2200" dirty="0" smtClean="0">
                <a:latin typeface="Times New Roman" pitchFamily="18" charset="0"/>
                <a:cs typeface="Times New Roman" pitchFamily="18" charset="0"/>
              </a:rPr>
              <a:t> line and becomes ‘positive’)</a:t>
            </a:r>
          </a:p>
          <a:p>
            <a:pPr algn="just"/>
            <a:r>
              <a:rPr lang="en-US" sz="2200" dirty="0" smtClean="0">
                <a:latin typeface="Times New Roman" pitchFamily="18" charset="0"/>
                <a:cs typeface="Times New Roman" pitchFamily="18" charset="0"/>
              </a:rPr>
              <a:t>The S wave is then the next deflection downwards, provided it crosses the </a:t>
            </a:r>
            <a:r>
              <a:rPr lang="en-US" sz="2200" dirty="0" err="1" smtClean="0">
                <a:latin typeface="Times New Roman" pitchFamily="18" charset="0"/>
                <a:cs typeface="Times New Roman" pitchFamily="18" charset="0"/>
              </a:rPr>
              <a:t>isoelectric</a:t>
            </a:r>
            <a:r>
              <a:rPr lang="en-US" sz="2200" dirty="0" smtClean="0">
                <a:latin typeface="Times New Roman" pitchFamily="18" charset="0"/>
                <a:cs typeface="Times New Roman" pitchFamily="18" charset="0"/>
              </a:rPr>
              <a:t> line to become briefly negative before returning to the </a:t>
            </a:r>
            <a:r>
              <a:rPr lang="en-US" sz="2200" dirty="0" err="1" smtClean="0">
                <a:latin typeface="Times New Roman" pitchFamily="18" charset="0"/>
                <a:cs typeface="Times New Roman" pitchFamily="18" charset="0"/>
              </a:rPr>
              <a:t>isoelectric</a:t>
            </a:r>
            <a:r>
              <a:rPr lang="en-US" sz="2200" dirty="0" smtClean="0">
                <a:latin typeface="Times New Roman" pitchFamily="18" charset="0"/>
                <a:cs typeface="Times New Roman" pitchFamily="18" charset="0"/>
              </a:rPr>
              <a:t> baseline.</a:t>
            </a:r>
          </a:p>
          <a:p>
            <a:pPr algn="just"/>
            <a:endParaRPr lang="en-US"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cg5.jpg"/>
          <p:cNvPicPr>
            <a:picLocks noGrp="1" noChangeAspect="1"/>
          </p:cNvPicPr>
          <p:nvPr>
            <p:ph sz="quarter" idx="1"/>
          </p:nvPr>
        </p:nvPicPr>
        <p:blipFill>
          <a:blip r:embed="rId2"/>
          <a:stretch>
            <a:fillRect/>
          </a:stretch>
        </p:blipFill>
        <p:spPr>
          <a:xfrm>
            <a:off x="685800" y="228600"/>
            <a:ext cx="7620000" cy="2209800"/>
          </a:xfrm>
        </p:spPr>
      </p:pic>
      <p:sp>
        <p:nvSpPr>
          <p:cNvPr id="7" name="Rectangle 6"/>
          <p:cNvSpPr/>
          <p:nvPr/>
        </p:nvSpPr>
        <p:spPr>
          <a:xfrm>
            <a:off x="533400" y="3048000"/>
            <a:ext cx="7620000" cy="2554545"/>
          </a:xfrm>
          <a:prstGeom prst="rect">
            <a:avLst/>
          </a:prstGeom>
        </p:spPr>
        <p:txBody>
          <a:bodyPr wrap="square">
            <a:spAutoFit/>
          </a:bodyPr>
          <a:lstStyle/>
          <a:p>
            <a:pPr algn="just"/>
            <a:r>
              <a:rPr lang="en-US" sz="2000" b="1" dirty="0" smtClean="0">
                <a:latin typeface="Times New Roman" pitchFamily="18" charset="0"/>
                <a:cs typeface="Times New Roman" pitchFamily="18" charset="0"/>
              </a:rPr>
              <a:t>P Waves</a:t>
            </a:r>
            <a:r>
              <a:rPr lang="en-US" sz="2000" dirty="0" smtClean="0">
                <a:latin typeface="Times New Roman" pitchFamily="18" charset="0"/>
                <a:cs typeface="Times New Roman" pitchFamily="18" charset="0"/>
              </a:rPr>
              <a:t>: P waves are the first "bump" on the EKG. They represent the time when the atria, the upper chambers of the heart, are squeezing blood through the heart.</a:t>
            </a:r>
          </a:p>
          <a:p>
            <a:pPr algn="just"/>
            <a:r>
              <a:rPr lang="en-US" sz="2000" b="1" dirty="0" smtClean="0">
                <a:latin typeface="Times New Roman" pitchFamily="18" charset="0"/>
                <a:cs typeface="Times New Roman" pitchFamily="18" charset="0"/>
              </a:rPr>
              <a:t>QRS Complex</a:t>
            </a:r>
            <a:r>
              <a:rPr lang="en-US" sz="2000" dirty="0" smtClean="0">
                <a:latin typeface="Times New Roman" pitchFamily="18" charset="0"/>
                <a:cs typeface="Times New Roman" pitchFamily="18" charset="0"/>
              </a:rPr>
              <a:t>: The QRS complex is when the ventricles, the lower chambers of the heart, contract. This will distribute blood throughout the body.</a:t>
            </a:r>
          </a:p>
          <a:p>
            <a:pPr algn="just"/>
            <a:r>
              <a:rPr lang="en-US" sz="2000" b="1" dirty="0" smtClean="0">
                <a:latin typeface="Times New Roman" pitchFamily="18" charset="0"/>
                <a:cs typeface="Times New Roman" pitchFamily="18" charset="0"/>
              </a:rPr>
              <a:t>T Waves</a:t>
            </a:r>
            <a:r>
              <a:rPr lang="en-US" sz="2000" dirty="0" smtClean="0">
                <a:latin typeface="Times New Roman" pitchFamily="18" charset="0"/>
                <a:cs typeface="Times New Roman" pitchFamily="18" charset="0"/>
              </a:rPr>
              <a:t>: The T wave comes after each QRS complex and represents the brief moment when the heart relaxes before starting to squeeze again.</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609600" y="685800"/>
            <a:ext cx="7772400" cy="4401205"/>
          </a:xfrm>
          <a:prstGeom prst="rect">
            <a:avLst/>
          </a:prstGeom>
        </p:spPr>
        <p:txBody>
          <a:bodyPr wrap="square">
            <a:spAutoFit/>
          </a:bodyPr>
          <a:lstStyle/>
          <a:p>
            <a:pPr algn="just"/>
            <a:r>
              <a:rPr lang="en-US" sz="2000" dirty="0" smtClean="0">
                <a:latin typeface="Times New Roman" pitchFamily="18" charset="0"/>
                <a:cs typeface="Times New Roman" pitchFamily="18" charset="0"/>
              </a:rPr>
              <a:t>Normal intervals</a:t>
            </a:r>
          </a:p>
          <a:p>
            <a:pPr algn="just"/>
            <a:r>
              <a:rPr lang="en-US" sz="2000" dirty="0" smtClean="0">
                <a:latin typeface="Times New Roman" pitchFamily="18" charset="0"/>
                <a:cs typeface="Times New Roman" pitchFamily="18" charset="0"/>
              </a:rPr>
              <a:t>The recording of an ECG on standard paper allows the time taken for the various phases of electrical </a:t>
            </a:r>
            <a:r>
              <a:rPr lang="en-US" sz="2000" dirty="0" err="1" smtClean="0">
                <a:latin typeface="Times New Roman" pitchFamily="18" charset="0"/>
                <a:cs typeface="Times New Roman" pitchFamily="18" charset="0"/>
              </a:rPr>
              <a:t>depolarisation</a:t>
            </a:r>
            <a:r>
              <a:rPr lang="en-US" sz="2000" dirty="0" smtClean="0">
                <a:latin typeface="Times New Roman" pitchFamily="18" charset="0"/>
                <a:cs typeface="Times New Roman" pitchFamily="18" charset="0"/>
              </a:rPr>
              <a:t> to be measured, usually in milliseconds. There is a recognized normal range for such ‘intervals’:</a:t>
            </a:r>
          </a:p>
          <a:p>
            <a:pPr algn="just"/>
            <a:r>
              <a:rPr lang="en-US" sz="2000" b="1" dirty="0" smtClean="0">
                <a:latin typeface="Times New Roman" pitchFamily="18" charset="0"/>
                <a:cs typeface="Times New Roman" pitchFamily="18" charset="0"/>
              </a:rPr>
              <a:t>PR interval</a:t>
            </a:r>
            <a:r>
              <a:rPr lang="en-US" sz="2000" dirty="0" smtClean="0">
                <a:latin typeface="Times New Roman" pitchFamily="18" charset="0"/>
                <a:cs typeface="Times New Roman" pitchFamily="18" charset="0"/>
              </a:rPr>
              <a:t> (measured from the beginning of the P wave to the first deflection of the QRS complex). Normal range 120 – 200 ms (3 – 5 small squares on ECG paper).</a:t>
            </a:r>
          </a:p>
          <a:p>
            <a:pPr algn="just"/>
            <a:r>
              <a:rPr lang="en-US" sz="2000" b="1" dirty="0" smtClean="0">
                <a:latin typeface="Times New Roman" pitchFamily="18" charset="0"/>
                <a:cs typeface="Times New Roman" pitchFamily="18" charset="0"/>
              </a:rPr>
              <a:t>QRS duration</a:t>
            </a:r>
            <a:r>
              <a:rPr lang="en-US" sz="2000" dirty="0" smtClean="0">
                <a:latin typeface="Times New Roman" pitchFamily="18" charset="0"/>
                <a:cs typeface="Times New Roman" pitchFamily="18" charset="0"/>
              </a:rPr>
              <a:t> (measured from first deflection of QRS complex to end of QRS complex at </a:t>
            </a:r>
            <a:r>
              <a:rPr lang="en-US" sz="2000" dirty="0" err="1" smtClean="0">
                <a:latin typeface="Times New Roman" pitchFamily="18" charset="0"/>
                <a:cs typeface="Times New Roman" pitchFamily="18" charset="0"/>
              </a:rPr>
              <a:t>isoelectric</a:t>
            </a:r>
            <a:r>
              <a:rPr lang="en-US" sz="2000" dirty="0" smtClean="0">
                <a:latin typeface="Times New Roman" pitchFamily="18" charset="0"/>
                <a:cs typeface="Times New Roman" pitchFamily="18" charset="0"/>
              </a:rPr>
              <a:t> line). Normal range up to 120 ms (3 small squares on ECG paper).</a:t>
            </a:r>
          </a:p>
          <a:p>
            <a:pPr algn="just"/>
            <a:r>
              <a:rPr lang="en-US" sz="2000" b="1" dirty="0" smtClean="0">
                <a:latin typeface="Times New Roman" pitchFamily="18" charset="0"/>
                <a:cs typeface="Times New Roman" pitchFamily="18" charset="0"/>
              </a:rPr>
              <a:t>QT interval</a:t>
            </a:r>
            <a:r>
              <a:rPr lang="en-US" sz="2000" dirty="0" smtClean="0">
                <a:latin typeface="Times New Roman" pitchFamily="18" charset="0"/>
                <a:cs typeface="Times New Roman" pitchFamily="18" charset="0"/>
              </a:rPr>
              <a:t> (measured from first deflection of QRS complex to end of T wave at </a:t>
            </a:r>
            <a:r>
              <a:rPr lang="en-US" sz="2000" dirty="0" err="1" smtClean="0">
                <a:latin typeface="Times New Roman" pitchFamily="18" charset="0"/>
                <a:cs typeface="Times New Roman" pitchFamily="18" charset="0"/>
              </a:rPr>
              <a:t>isoelectric</a:t>
            </a:r>
            <a:r>
              <a:rPr lang="en-US" sz="2000" dirty="0" smtClean="0">
                <a:latin typeface="Times New Roman" pitchFamily="18" charset="0"/>
                <a:cs typeface="Times New Roman" pitchFamily="18" charset="0"/>
              </a:rPr>
              <a:t> line). Normal range up to 440 ms (though varies with heart rate and may be slightly longer in females)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Heart Rate</a:t>
            </a:r>
            <a:endParaRPr lang="en-US" dirty="0"/>
          </a:p>
        </p:txBody>
      </p:sp>
      <p:sp>
        <p:nvSpPr>
          <p:cNvPr id="3" name="Content Placeholder 2"/>
          <p:cNvSpPr>
            <a:spLocks noGrp="1"/>
          </p:cNvSpPr>
          <p:nvPr>
            <p:ph sz="quarter" idx="1"/>
          </p:nvPr>
        </p:nvSpPr>
        <p:spPr/>
        <p:txBody>
          <a:bodyPr>
            <a:noAutofit/>
          </a:bodyPr>
          <a:lstStyle/>
          <a:p>
            <a:pPr algn="just"/>
            <a:r>
              <a:rPr lang="en-US" sz="2000" dirty="0" smtClean="0">
                <a:latin typeface="Times New Roman" pitchFamily="18" charset="0"/>
                <a:cs typeface="Times New Roman" pitchFamily="18" charset="0"/>
              </a:rPr>
              <a:t>The heart rate is one of the 'vital signs,' or the important indicators of health in the human body. It measures the number of times per minute that the heart contracts or beats.</a:t>
            </a:r>
          </a:p>
          <a:p>
            <a:pPr algn="just"/>
            <a:r>
              <a:rPr lang="en-US" sz="2000" dirty="0" smtClean="0">
                <a:latin typeface="Times New Roman" pitchFamily="18" charset="0"/>
                <a:cs typeface="Times New Roman" pitchFamily="18" charset="0"/>
              </a:rPr>
              <a:t>The normal resting heart rate for adults over the age of 10 years, including older adults, is </a:t>
            </a:r>
            <a:r>
              <a:rPr lang="en-US" sz="2000" dirty="0" smtClean="0">
                <a:latin typeface="Times New Roman" pitchFamily="18" charset="0"/>
                <a:cs typeface="Times New Roman" pitchFamily="18" charset="0"/>
                <a:hlinkClick r:id="rId2"/>
              </a:rPr>
              <a:t>between 60 and 100 beats per minute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bpm</a:t>
            </a:r>
            <a:r>
              <a:rPr lang="en-US" sz="2000" dirty="0" smtClean="0">
                <a:latin typeface="Times New Roman" pitchFamily="18" charset="0"/>
                <a:cs typeface="Times New Roman" pitchFamily="18" charset="0"/>
              </a:rPr>
              <a:t>). The heart is a muscular organ in the center of the chest. When it beats, the heart pumps blood containing oxygen and nutrients around the body and brings back waste products.</a:t>
            </a:r>
          </a:p>
          <a:p>
            <a:pPr algn="just"/>
            <a:r>
              <a:rPr lang="en-US" sz="2000" dirty="0" smtClean="0">
                <a:latin typeface="Times New Roman" pitchFamily="18" charset="0"/>
                <a:cs typeface="Times New Roman" pitchFamily="18" charset="0"/>
              </a:rPr>
              <a:t>A healthy heart supplies the body with just the right amount of blood at the right rate for whatever the body is doing at that time.</a:t>
            </a:r>
          </a:p>
          <a:p>
            <a:pPr algn="just"/>
            <a:r>
              <a:rPr lang="en-US" sz="2000" dirty="0" smtClean="0">
                <a:latin typeface="Times New Roman" pitchFamily="18" charset="0"/>
                <a:cs typeface="Times New Roman" pitchFamily="18" charset="0"/>
              </a:rPr>
              <a:t>For example, being frightened or surprised automatically releases adrenaline, a hormone, to make the heart rate faster. This prepares the body to use more oxygen and energy to escape or confront potential danger.</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838200" y="914400"/>
            <a:ext cx="7772400" cy="4572000"/>
          </a:xfrm>
        </p:spPr>
        <p:txBody>
          <a:bodyPr>
            <a:normAutofit/>
          </a:bodyPr>
          <a:lstStyle/>
          <a:p>
            <a:pPr algn="just"/>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hlinkClick r:id="rId2" tooltip="What is the pulse and how do I check it?"/>
              </a:rPr>
              <a:t>pulse</a:t>
            </a:r>
            <a:r>
              <a:rPr lang="en-US" sz="2000" dirty="0" smtClean="0">
                <a:latin typeface="Times New Roman" pitchFamily="18" charset="0"/>
                <a:cs typeface="Times New Roman" pitchFamily="18" charset="0"/>
              </a:rPr>
              <a:t> is often confused with the heart rate but refers instead to how many times per minute the arteries expand and contract in response to the pumping action of the heart.</a:t>
            </a:r>
          </a:p>
          <a:p>
            <a:pPr algn="just"/>
            <a:r>
              <a:rPr lang="en-US" sz="2000" dirty="0" smtClean="0">
                <a:latin typeface="Times New Roman" pitchFamily="18" charset="0"/>
                <a:cs typeface="Times New Roman" pitchFamily="18" charset="0"/>
              </a:rPr>
              <a:t>The pulse rate is exactly equal to the heartbeat, as the contractions of the heart cause the increases in </a:t>
            </a:r>
            <a:r>
              <a:rPr lang="en-US" sz="2000" dirty="0" smtClean="0">
                <a:latin typeface="Times New Roman" pitchFamily="18" charset="0"/>
                <a:cs typeface="Times New Roman" pitchFamily="18" charset="0"/>
                <a:hlinkClick r:id="rId3" tooltip="What is a normal blood pressure?"/>
              </a:rPr>
              <a:t>blood pressure</a:t>
            </a:r>
            <a:r>
              <a:rPr lang="en-US" sz="2000" dirty="0" smtClean="0">
                <a:latin typeface="Times New Roman" pitchFamily="18" charset="0"/>
                <a:cs typeface="Times New Roman" pitchFamily="18" charset="0"/>
              </a:rPr>
              <a:t> in the arteries that lead to a noticeable pulse.</a:t>
            </a:r>
          </a:p>
          <a:p>
            <a:pPr algn="just"/>
            <a:r>
              <a:rPr lang="en-US" sz="2000" dirty="0" smtClean="0">
                <a:latin typeface="Times New Roman" pitchFamily="18" charset="0"/>
                <a:cs typeface="Times New Roman" pitchFamily="18" charset="0"/>
              </a:rPr>
              <a:t>Taking the pulse is, therefore, a direct measure of heart rate.</a:t>
            </a:r>
          </a:p>
          <a:p>
            <a:pPr algn="just">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DBE1EE-A635-4EC3-A07C-E9785D7ED74E}" type="slidenum">
              <a:rPr lang="en-US" smtClean="0"/>
              <a:pPr/>
              <a:t>4</a:t>
            </a:fld>
            <a:endParaRPr lang="en-US"/>
          </a:p>
        </p:txBody>
      </p:sp>
      <p:sp>
        <p:nvSpPr>
          <p:cNvPr id="3" name="Content Placeholder 2"/>
          <p:cNvSpPr>
            <a:spLocks noGrp="1"/>
          </p:cNvSpPr>
          <p:nvPr>
            <p:ph sz="quarter" idx="1"/>
          </p:nvPr>
        </p:nvSpPr>
        <p:spPr>
          <a:xfrm>
            <a:off x="457200" y="1209509"/>
            <a:ext cx="8229600" cy="3819691"/>
          </a:xfrm>
        </p:spPr>
        <p:txBody>
          <a:bodyPr>
            <a:normAutofit/>
          </a:bodyPr>
          <a:lstStyle/>
          <a:p>
            <a:pPr algn="just">
              <a:lnSpc>
                <a:spcPct val="150000"/>
              </a:lnSpc>
            </a:pPr>
            <a:r>
              <a:rPr lang="en-US" sz="2000" dirty="0" smtClean="0">
                <a:latin typeface="Times New Roman" pitchFamily="18" charset="0"/>
                <a:cs typeface="Times New Roman" pitchFamily="18" charset="0"/>
              </a:rPr>
              <a:t>Various sensors have been used like AD8232 ECG sensor for remote ECG monitoring, </a:t>
            </a:r>
          </a:p>
          <a:p>
            <a:pPr algn="just">
              <a:lnSpc>
                <a:spcPct val="150000"/>
              </a:lnSpc>
            </a:pPr>
            <a:r>
              <a:rPr lang="en-US" sz="2000" smtClean="0">
                <a:latin typeface="Times New Roman" pitchFamily="18" charset="0"/>
                <a:cs typeface="Times New Roman" pitchFamily="18" charset="0"/>
              </a:rPr>
              <a:t>LM35 </a:t>
            </a:r>
            <a:r>
              <a:rPr lang="en-US" sz="2000" dirty="0" smtClean="0">
                <a:latin typeface="Times New Roman" pitchFamily="18" charset="0"/>
                <a:cs typeface="Times New Roman" pitchFamily="18" charset="0"/>
              </a:rPr>
              <a:t>temperature sensor is used to measure surface temperature of </a:t>
            </a:r>
            <a:r>
              <a:rPr lang="en-US" sz="2000" smtClean="0">
                <a:latin typeface="Times New Roman" pitchFamily="18" charset="0"/>
                <a:cs typeface="Times New Roman" pitchFamily="18" charset="0"/>
              </a:rPr>
              <a:t>skin.</a:t>
            </a:r>
            <a:endParaRPr lang="en-US" sz="2000"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249332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8229600" cy="5592763"/>
          </a:xfrm>
        </p:spPr>
        <p:txBody>
          <a:bodyPr>
            <a:normAutofit/>
          </a:bodyPr>
          <a:lstStyle/>
          <a:p>
            <a:pPr lvl="0"/>
            <a:r>
              <a:rPr lang="en-US" sz="2000" b="1" dirty="0">
                <a:latin typeface="Times New Roman" pitchFamily="18" charset="0"/>
                <a:cs typeface="Times New Roman" pitchFamily="18" charset="0"/>
              </a:rPr>
              <a:t>CATEGORY</a:t>
            </a:r>
            <a:r>
              <a:rPr lang="en-US" sz="2000" dirty="0">
                <a:latin typeface="Times New Roman" pitchFamily="18" charset="0"/>
                <a:cs typeface="Times New Roman" pitchFamily="18" charset="0"/>
              </a:rPr>
              <a:t>:  Assistive Technologies </a:t>
            </a:r>
          </a:p>
          <a:p>
            <a:pPr>
              <a:buNone/>
            </a:pPr>
            <a:r>
              <a:rPr lang="en-US" sz="2000" dirty="0" smtClean="0">
                <a:latin typeface="Times New Roman" pitchFamily="18" charset="0"/>
                <a:cs typeface="Times New Roman" pitchFamily="18" charset="0"/>
              </a:rPr>
              <a:t>				  </a:t>
            </a:r>
            <a:r>
              <a:rPr lang="en-GB" sz="2000" dirty="0">
                <a:latin typeface="Times New Roman" pitchFamily="18" charset="0"/>
                <a:cs typeface="Times New Roman" pitchFamily="18" charset="0"/>
              </a:rPr>
              <a:t>Education</a:t>
            </a: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FREE AND OPEN SOURCE SOFTWARE</a:t>
            </a:r>
            <a:r>
              <a:rPr lang="en-US" sz="2000" dirty="0">
                <a:latin typeface="Times New Roman" pitchFamily="18" charset="0"/>
                <a:cs typeface="Times New Roman" pitchFamily="18" charset="0"/>
              </a:rPr>
              <a:t>: python3.7</a:t>
            </a:r>
          </a:p>
          <a:p>
            <a:pPr>
              <a:buNone/>
            </a:pPr>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Raspbian</a:t>
            </a:r>
            <a:r>
              <a:rPr lang="en-GB" sz="2000" dirty="0" smtClean="0">
                <a:latin typeface="Times New Roman" pitchFamily="18" charset="0"/>
                <a:cs typeface="Times New Roman" pitchFamily="18" charset="0"/>
              </a:rPr>
              <a:t> OS.</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License</a:t>
            </a:r>
            <a:r>
              <a:rPr lang="en-US" sz="2000" dirty="0">
                <a:latin typeface="Times New Roman" pitchFamily="18" charset="0"/>
                <a:cs typeface="Times New Roman" pitchFamily="18" charset="0"/>
              </a:rPr>
              <a:t>: python- Copyright (c) 2001-2019 </a:t>
            </a:r>
            <a:r>
              <a:rPr lang="en-US" sz="2000" dirty="0" smtClean="0">
                <a:latin typeface="Times New Roman" pitchFamily="18" charset="0"/>
                <a:cs typeface="Times New Roman" pitchFamily="18" charset="0"/>
              </a:rPr>
              <a:t>Python 				Software Foundation</a:t>
            </a:r>
            <a:r>
              <a:rPr lang="en-US" sz="2000" dirty="0">
                <a:latin typeface="Times New Roman" pitchFamily="18" charset="0"/>
                <a:cs typeface="Times New Roman" pitchFamily="18" charset="0"/>
              </a:rPr>
              <a:t>. All  rights </a:t>
            </a:r>
            <a:r>
              <a:rPr lang="en-US" sz="2000" dirty="0" smtClean="0">
                <a:latin typeface="Times New Roman" pitchFamily="18" charset="0"/>
                <a:cs typeface="Times New Roman" pitchFamily="18" charset="0"/>
              </a:rPr>
              <a:t>reserved</a:t>
            </a:r>
            <a:r>
              <a:rPr lang="en-US" sz="2000" dirty="0">
                <a:latin typeface="Times New Roman" pitchFamily="18" charset="0"/>
                <a:cs typeface="Times New Roman" pitchFamily="18" charset="0"/>
              </a:rPr>
              <a:t>.</a:t>
            </a:r>
          </a:p>
          <a:p>
            <a:r>
              <a:rPr lang="en-GB" sz="2000" dirty="0" err="1">
                <a:latin typeface="Times New Roman" pitchFamily="18" charset="0"/>
                <a:cs typeface="Times New Roman" pitchFamily="18" charset="0"/>
              </a:rPr>
              <a:t>Raspbian</a:t>
            </a:r>
            <a:r>
              <a:rPr lang="en-GB" sz="2000" dirty="0">
                <a:latin typeface="Times New Roman" pitchFamily="18" charset="0"/>
                <a:cs typeface="Times New Roman" pitchFamily="18" charset="0"/>
              </a:rPr>
              <a:t> - open source </a:t>
            </a:r>
            <a:r>
              <a:rPr lang="en-GB" sz="2000" dirty="0" smtClean="0">
                <a:latin typeface="Times New Roman" pitchFamily="18" charset="0"/>
                <a:cs typeface="Times New Roman" pitchFamily="18" charset="0"/>
              </a:rPr>
              <a:t>OS.</a:t>
            </a:r>
          </a:p>
          <a:p>
            <a:r>
              <a:rPr lang="en-GB" sz="2000" dirty="0" smtClean="0">
                <a:latin typeface="Times New Roman" pitchFamily="18" charset="0"/>
                <a:cs typeface="Times New Roman" pitchFamily="18" charset="0"/>
              </a:rPr>
              <a:t>PHP- open source </a:t>
            </a:r>
            <a:r>
              <a:rPr lang="en-US" sz="2000" dirty="0">
                <a:latin typeface="Times New Roman" pitchFamily="18" charset="0"/>
                <a:cs typeface="Times New Roman" pitchFamily="18" charset="0"/>
                <a:hlinkClick r:id="rId2"/>
              </a:rPr>
              <a:t>Copyright © 2001-2019 The PHP </a:t>
            </a:r>
            <a:r>
              <a:rPr lang="en-US" sz="2000" dirty="0" smtClean="0">
                <a:latin typeface="Times New Roman" pitchFamily="18" charset="0"/>
                <a:cs typeface="Times New Roman" pitchFamily="18" charset="0"/>
                <a:hlinkClick r:id="rId2"/>
              </a:rPr>
              <a:t>Group</a:t>
            </a:r>
            <a:r>
              <a:rPr lang="en-US" sz="2000" dirty="0" smtClean="0">
                <a:latin typeface="Times New Roman" pitchFamily="18" charset="0"/>
                <a:cs typeface="Times New Roman" pitchFamily="18" charset="0"/>
              </a:rPr>
              <a:t>.</a:t>
            </a: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HTML- open source </a:t>
            </a:r>
            <a:r>
              <a:rPr lang="en-US" sz="2000" dirty="0">
                <a:latin typeface="Times New Roman" pitchFamily="18" charset="0"/>
                <a:cs typeface="Times New Roman" pitchFamily="18" charset="0"/>
              </a:rPr>
              <a:t>Copyright © 2011 W3C® (MIT, ERCIM, Keio).</a:t>
            </a:r>
          </a:p>
          <a:p>
            <a:pPr>
              <a:buNone/>
            </a:pPr>
            <a:endParaRPr lang="en-US" sz="2000" dirty="0">
              <a:latin typeface="Times New Roman" pitchFamily="18" charset="0"/>
              <a:cs typeface="Times New Roman" pitchFamily="18" charset="0"/>
            </a:endParaRPr>
          </a:p>
          <a:p>
            <a:r>
              <a:rPr lang="en-GB" sz="2000" b="1" dirty="0">
                <a:latin typeface="Times New Roman" pitchFamily="18" charset="0"/>
                <a:cs typeface="Times New Roman" pitchFamily="18" charset="0"/>
              </a:rPr>
              <a:t>URL(</a:t>
            </a:r>
            <a:r>
              <a:rPr lang="en-GB" sz="2000" b="1" dirty="0" err="1">
                <a:latin typeface="Times New Roman" pitchFamily="18" charset="0"/>
                <a:cs typeface="Times New Roman" pitchFamily="18" charset="0"/>
              </a:rPr>
              <a:t>Github</a:t>
            </a:r>
            <a:r>
              <a:rPr lang="en-GB" sz="2000" b="1" dirty="0">
                <a:latin typeface="Times New Roman" pitchFamily="18" charset="0"/>
                <a:cs typeface="Times New Roman" pitchFamily="18" charset="0"/>
              </a:rPr>
              <a:t>):</a:t>
            </a:r>
            <a:r>
              <a:rPr lang="en-GB" sz="2000" dirty="0">
                <a:latin typeface="Times New Roman" pitchFamily="18" charset="0"/>
                <a:cs typeface="Times New Roman" pitchFamily="18" charset="0"/>
              </a:rPr>
              <a:t> </a:t>
            </a:r>
            <a:r>
              <a:rPr lang="en-GB" sz="2000" u="sng" dirty="0">
                <a:latin typeface="Times New Roman" pitchFamily="18" charset="0"/>
                <a:cs typeface="Times New Roman" pitchFamily="18" charset="0"/>
                <a:hlinkClick r:id="rId3"/>
              </a:rPr>
              <a:t>https://github.com/ShambhaviAT/IOT_health/</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010400" cy="870012"/>
          </a:xfrm>
        </p:spPr>
        <p:txBody>
          <a:bodyPr/>
          <a:lstStyle/>
          <a:p>
            <a:r>
              <a:rPr lang="en-US" sz="3600" b="1" dirty="0" smtClean="0">
                <a:solidFill>
                  <a:srgbClr val="0070C0"/>
                </a:solidFill>
                <a:latin typeface="Times New Roman" pitchFamily="18" charset="0"/>
                <a:cs typeface="Times New Roman" pitchFamily="18" charset="0"/>
              </a:rPr>
              <a:t>Internet</a:t>
            </a:r>
            <a:r>
              <a:rPr lang="en-US" b="1" dirty="0" smtClean="0">
                <a:solidFill>
                  <a:srgbClr val="0070C0"/>
                </a:solidFill>
                <a:latin typeface="Times New Roman" pitchFamily="18" charset="0"/>
                <a:cs typeface="Times New Roman" pitchFamily="18" charset="0"/>
              </a:rPr>
              <a:t> of </a:t>
            </a:r>
            <a:r>
              <a:rPr lang="en-US" sz="3600" b="1" dirty="0" smtClean="0">
                <a:solidFill>
                  <a:srgbClr val="0070C0"/>
                </a:solidFill>
                <a:latin typeface="Times New Roman" pitchFamily="18" charset="0"/>
                <a:cs typeface="Times New Roman" pitchFamily="18" charset="0"/>
              </a:rPr>
              <a:t>Things</a:t>
            </a:r>
            <a:endParaRPr lang="en-US" dirty="0">
              <a:solidFill>
                <a:srgbClr val="0070C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43DBE1EE-A635-4EC3-A07C-E9785D7ED74E}" type="slidenum">
              <a:rPr lang="en-US" smtClean="0"/>
              <a:pPr/>
              <a:t>6</a:t>
            </a:fld>
            <a:endParaRPr lang="en-US"/>
          </a:p>
        </p:txBody>
      </p:sp>
      <p:sp>
        <p:nvSpPr>
          <p:cNvPr id="3" name="Content Placeholder 2"/>
          <p:cNvSpPr>
            <a:spLocks noGrp="1"/>
          </p:cNvSpPr>
          <p:nvPr>
            <p:ph sz="quarter" idx="1"/>
          </p:nvPr>
        </p:nvSpPr>
        <p:spPr>
          <a:xfrm>
            <a:off x="381000" y="1219200"/>
            <a:ext cx="7924800" cy="5410199"/>
          </a:xfrm>
        </p:spPr>
        <p:txBody>
          <a:bodyPr>
            <a:noAutofit/>
          </a:bodyPr>
          <a:lstStyle/>
          <a:p>
            <a:pPr algn="just"/>
            <a:r>
              <a:rPr lang="en-US" sz="2000" dirty="0" smtClean="0">
                <a:latin typeface="Times New Roman" pitchFamily="18" charset="0"/>
                <a:cs typeface="Times New Roman" pitchFamily="18" charset="0"/>
              </a:rPr>
              <a:t>The IoT is used in healthcare domain to improve the quality of human life by assisting basic tasks that humans must perform through application.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Sensors can be placed on health monitoring equipment used by patients.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information collected by these sensors is made available on the Internet to doctors, family members and other interested parties in order to improve treatment and responsiveness.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We can track the persons body temperature, heart beat rate, blood pressure, etc. in case of emergency, the individual and their personal doctor will be notified  with all the data collected by the sensors.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This system will be very useful to senior citizens and disabled people              who live independently.</a:t>
            </a:r>
          </a:p>
          <a:p>
            <a:pPr>
              <a:lnSpc>
                <a:spcPct val="170000"/>
              </a:lnSpc>
            </a:pPr>
            <a:endParaRPr lang="en-US" sz="1600" dirty="0"/>
          </a:p>
        </p:txBody>
      </p:sp>
      <p:pic>
        <p:nvPicPr>
          <p:cNvPr id="5" name="Picture 4" descr="logo.jpg"/>
          <p:cNvPicPr>
            <a:picLocks noChangeAspect="1"/>
          </p:cNvPicPr>
          <p:nvPr/>
        </p:nvPicPr>
        <p:blipFill>
          <a:blip r:embed="rId2"/>
          <a:srcRect b="8240"/>
          <a:stretch>
            <a:fillRect/>
          </a:stretch>
        </p:blipFill>
        <p:spPr>
          <a:xfrm>
            <a:off x="7086600" y="152400"/>
            <a:ext cx="1828800" cy="1179871"/>
          </a:xfrm>
          <a:prstGeom prst="rect">
            <a:avLst/>
          </a:prstGeom>
        </p:spPr>
      </p:pic>
    </p:spTree>
    <p:extLst>
      <p:ext uri="{BB962C8B-B14F-4D97-AF65-F5344CB8AC3E}">
        <p14:creationId xmlns="" xmlns:p14="http://schemas.microsoft.com/office/powerpoint/2010/main" val="2353107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802880" cy="808038"/>
          </a:xfrm>
        </p:spPr>
        <p:txBody>
          <a:bodyPr>
            <a:normAutofit/>
          </a:bodyPr>
          <a:lstStyle/>
          <a:p>
            <a:r>
              <a:rPr lang="en-US" sz="3600" b="1" dirty="0" smtClean="0">
                <a:solidFill>
                  <a:srgbClr val="0070C0"/>
                </a:solidFill>
                <a:latin typeface="Times New Roman" pitchFamily="18" charset="0"/>
                <a:cs typeface="Times New Roman" pitchFamily="18" charset="0"/>
              </a:rPr>
              <a:t>Literature</a:t>
            </a:r>
            <a:r>
              <a:rPr lang="en-US" sz="3600" b="0" dirty="0" smtClean="0">
                <a:solidFill>
                  <a:srgbClr val="C00000"/>
                </a:solidFill>
              </a:rPr>
              <a:t> </a:t>
            </a:r>
            <a:r>
              <a:rPr lang="en-US" sz="3600" b="1" dirty="0" smtClean="0">
                <a:solidFill>
                  <a:srgbClr val="0070C0"/>
                </a:solidFill>
                <a:latin typeface="Times New Roman" pitchFamily="18" charset="0"/>
                <a:cs typeface="Times New Roman" pitchFamily="18" charset="0"/>
              </a:rPr>
              <a:t>Survey</a:t>
            </a:r>
            <a:r>
              <a:rPr lang="en-US" sz="3600" b="0" dirty="0" smtClean="0">
                <a:solidFill>
                  <a:srgbClr val="C00000"/>
                </a:solidFill>
              </a:rPr>
              <a:t> </a:t>
            </a:r>
            <a:r>
              <a:rPr lang="en-US" sz="3600" b="1" dirty="0" smtClean="0">
                <a:solidFill>
                  <a:srgbClr val="0070C0"/>
                </a:solidFill>
                <a:latin typeface="Times New Roman" pitchFamily="18" charset="0"/>
                <a:cs typeface="Times New Roman" pitchFamily="18" charset="0"/>
              </a:rPr>
              <a:t>Review</a:t>
            </a:r>
            <a:endParaRPr lang="en-US" sz="3600" b="1" dirty="0">
              <a:solidFill>
                <a:srgbClr val="0070C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81000" y="1143000"/>
            <a:ext cx="8229600" cy="5105400"/>
          </a:xfrm>
        </p:spPr>
        <p:txBody>
          <a:bodyPr>
            <a:normAutofit/>
          </a:bodyPr>
          <a:lstStyle/>
          <a:p>
            <a:pPr>
              <a:buNone/>
            </a:pPr>
            <a:r>
              <a:rPr lang="en-US" sz="2000" dirty="0" smtClean="0">
                <a:latin typeface="Times New Roman" pitchFamily="18" charset="0"/>
                <a:cs typeface="Times New Roman" pitchFamily="18" charset="0"/>
              </a:rPr>
              <a:t>1] </a:t>
            </a:r>
            <a:r>
              <a:rPr lang="en-US" sz="2000" dirty="0" err="1" smtClean="0">
                <a:latin typeface="Times New Roman" pitchFamily="18" charset="0"/>
                <a:cs typeface="Times New Roman" pitchFamily="18" charset="0"/>
              </a:rPr>
              <a:t>Sneha</a:t>
            </a:r>
            <a:r>
              <a:rPr lang="en-US" sz="2000" dirty="0" smtClean="0">
                <a:latin typeface="Times New Roman" pitchFamily="18" charset="0"/>
                <a:cs typeface="Times New Roman" pitchFamily="18" charset="0"/>
              </a:rPr>
              <a:t> N. </a:t>
            </a:r>
            <a:r>
              <a:rPr lang="en-US" sz="2000" dirty="0" err="1" smtClean="0">
                <a:latin typeface="Times New Roman" pitchFamily="18" charset="0"/>
                <a:cs typeface="Times New Roman" pitchFamily="18" charset="0"/>
              </a:rPr>
              <a:t>Malokar</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Samadhan</a:t>
            </a:r>
            <a:r>
              <a:rPr lang="en-US" sz="2000" dirty="0" smtClean="0">
                <a:latin typeface="Times New Roman" pitchFamily="18" charset="0"/>
                <a:cs typeface="Times New Roman" pitchFamily="18" charset="0"/>
              </a:rPr>
              <a:t> D. Mali,“ A IOT based health care monitoring system ”.</a:t>
            </a:r>
          </a:p>
          <a:p>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Here authors used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shield to connect different sensors like temperature LM-35 sensor, blood glucose sensor </a:t>
            </a:r>
            <a:r>
              <a:rPr lang="en-US" sz="2000" dirty="0" smtClean="0">
                <a:latin typeface="Times New Roman" pitchFamily="18" charset="0"/>
                <a:cs typeface="Times New Roman" pitchFamily="18" charset="0"/>
              </a:rPr>
              <a:t>and blood </a:t>
            </a:r>
            <a:r>
              <a:rPr lang="en-US" sz="2000" dirty="0">
                <a:latin typeface="Times New Roman" pitchFamily="18" charset="0"/>
                <a:cs typeface="Times New Roman" pitchFamily="18" charset="0"/>
              </a:rPr>
              <a:t>pressure sensor. By using </a:t>
            </a:r>
            <a:r>
              <a:rPr lang="en-US" sz="2000" dirty="0" err="1">
                <a:latin typeface="Times New Roman" pitchFamily="18" charset="0"/>
                <a:cs typeface="Times New Roman" pitchFamily="18" charset="0"/>
              </a:rPr>
              <a:t>LabVIEW</a:t>
            </a:r>
            <a:r>
              <a:rPr lang="en-US" sz="2000" dirty="0">
                <a:latin typeface="Times New Roman" pitchFamily="18" charset="0"/>
                <a:cs typeface="Times New Roman" pitchFamily="18" charset="0"/>
              </a:rPr>
              <a:t> software one can take reading of different parameters from the </a:t>
            </a:r>
            <a:r>
              <a:rPr lang="en-US" sz="2000" dirty="0" smtClean="0">
                <a:latin typeface="Times New Roman" pitchFamily="18" charset="0"/>
                <a:cs typeface="Times New Roman" pitchFamily="18" charset="0"/>
              </a:rPr>
              <a:t>patient’s body</a:t>
            </a:r>
            <a:r>
              <a:rPr lang="en-US" sz="2000" dirty="0">
                <a:latin typeface="Times New Roman" pitchFamily="18" charset="0"/>
                <a:cs typeface="Times New Roman" pitchFamily="18" charset="0"/>
              </a:rPr>
              <a:t>. The updated data displayed on </a:t>
            </a:r>
            <a:r>
              <a:rPr lang="en-US" sz="2000" dirty="0" err="1">
                <a:latin typeface="Times New Roman" pitchFamily="18" charset="0"/>
                <a:cs typeface="Times New Roman" pitchFamily="18" charset="0"/>
              </a:rPr>
              <a:t>LabVIEW</a:t>
            </a:r>
            <a:r>
              <a:rPr lang="en-US" sz="2000" dirty="0">
                <a:latin typeface="Times New Roman" pitchFamily="18" charset="0"/>
                <a:cs typeface="Times New Roman" pitchFamily="18" charset="0"/>
              </a:rPr>
              <a:t> front panel using Data Dashboard application. </a:t>
            </a:r>
            <a:endParaRPr lang="en-US"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collected </a:t>
            </a:r>
            <a:r>
              <a:rPr lang="en-US" sz="2000" dirty="0" smtClean="0">
                <a:latin typeface="Times New Roman" pitchFamily="18" charset="0"/>
                <a:cs typeface="Times New Roman" pitchFamily="18" charset="0"/>
              </a:rPr>
              <a:t>biometric information </a:t>
            </a:r>
            <a:r>
              <a:rPr lang="en-US" sz="2000" dirty="0">
                <a:latin typeface="Times New Roman" pitchFamily="18" charset="0"/>
                <a:cs typeface="Times New Roman" pitchFamily="18" charset="0"/>
              </a:rPr>
              <a:t>sent wirelessly via </a:t>
            </a:r>
            <a:r>
              <a:rPr lang="en-US" sz="2000" dirty="0" err="1">
                <a:latin typeface="Times New Roman" pitchFamily="18" charset="0"/>
                <a:cs typeface="Times New Roman" pitchFamily="18" charset="0"/>
              </a:rPr>
              <a:t>ZigBee</a:t>
            </a:r>
            <a:r>
              <a:rPr lang="en-US" sz="2000" dirty="0" smtClean="0">
                <a:latin typeface="Times New Roman" pitchFamily="18" charset="0"/>
                <a:cs typeface="Times New Roman" pitchFamily="18" charset="0"/>
              </a:rPr>
              <a:t>.</a:t>
            </a:r>
          </a:p>
          <a:p>
            <a:pPr algn="just">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DRAWBACK: Network connectivity issue</a:t>
            </a:r>
          </a:p>
          <a:p>
            <a:endParaRPr lang="en-US" dirty="0"/>
          </a:p>
        </p:txBody>
      </p:sp>
      <p:pic>
        <p:nvPicPr>
          <p:cNvPr id="4" name="Picture 3" descr="logo.jpg"/>
          <p:cNvPicPr>
            <a:picLocks noChangeAspect="1"/>
          </p:cNvPicPr>
          <p:nvPr/>
        </p:nvPicPr>
        <p:blipFill>
          <a:blip r:embed="rId2"/>
          <a:srcRect b="8240"/>
          <a:stretch>
            <a:fillRect/>
          </a:stretch>
        </p:blipFill>
        <p:spPr>
          <a:xfrm>
            <a:off x="6553200" y="152400"/>
            <a:ext cx="2362200" cy="914400"/>
          </a:xfrm>
          <a:prstGeom prst="rect">
            <a:avLst/>
          </a:prstGeom>
        </p:spPr>
      </p:pic>
    </p:spTree>
    <p:extLst>
      <p:ext uri="{BB962C8B-B14F-4D97-AF65-F5344CB8AC3E}">
        <p14:creationId xmlns:p14="http://schemas.microsoft.com/office/powerpoint/2010/main" xmlns="" val="1806675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371600"/>
            <a:ext cx="8229600" cy="5257800"/>
          </a:xfrm>
        </p:spPr>
        <p:txBody>
          <a:bodyPr>
            <a:noAutofit/>
          </a:bodyPr>
          <a:lstStyle/>
          <a:p>
            <a:pPr>
              <a:buNone/>
            </a:pPr>
            <a:r>
              <a:rPr lang="en-US" sz="2000" dirty="0" smtClean="0">
                <a:latin typeface="Times New Roman" pitchFamily="18" charset="0"/>
                <a:cs typeface="Times New Roman" pitchFamily="18" charset="0"/>
              </a:rPr>
              <a:t>2] </a:t>
            </a:r>
            <a:r>
              <a:rPr lang="en-US" sz="2000" dirty="0" err="1" smtClean="0">
                <a:latin typeface="Times New Roman" pitchFamily="18" charset="0"/>
                <a:cs typeface="Times New Roman" pitchFamily="18" charset="0"/>
              </a:rPr>
              <a:t>Amit</a:t>
            </a:r>
            <a:r>
              <a:rPr lang="en-US" sz="2000" dirty="0" smtClean="0">
                <a:latin typeface="Times New Roman" pitchFamily="18" charset="0"/>
                <a:cs typeface="Times New Roman" pitchFamily="18" charset="0"/>
              </a:rPr>
              <a:t> S. Wale,  </a:t>
            </a:r>
            <a:r>
              <a:rPr lang="en-US" sz="2000" dirty="0" err="1" smtClean="0">
                <a:latin typeface="Times New Roman" pitchFamily="18" charset="0"/>
                <a:cs typeface="Times New Roman" pitchFamily="18" charset="0"/>
              </a:rPr>
              <a:t>Shilpa</a:t>
            </a:r>
            <a:r>
              <a:rPr lang="en-US" sz="2000" dirty="0" smtClean="0">
                <a:latin typeface="Times New Roman" pitchFamily="18" charset="0"/>
                <a:cs typeface="Times New Roman" pitchFamily="18" charset="0"/>
              </a:rPr>
              <a:t> S. </a:t>
            </a:r>
            <a:r>
              <a:rPr lang="en-US" sz="2000" dirty="0" err="1" smtClean="0">
                <a:latin typeface="Times New Roman" pitchFamily="18" charset="0"/>
                <a:cs typeface="Times New Roman" pitchFamily="18" charset="0"/>
              </a:rPr>
              <a:t>Sonawani</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Shridevi</a:t>
            </a:r>
            <a:r>
              <a:rPr lang="en-US" sz="2000" dirty="0" smtClean="0">
                <a:latin typeface="Times New Roman" pitchFamily="18" charset="0"/>
                <a:cs typeface="Times New Roman" pitchFamily="18" charset="0"/>
              </a:rPr>
              <a:t> C. </a:t>
            </a:r>
            <a:r>
              <a:rPr lang="en-US" sz="2000" dirty="0" err="1" smtClean="0">
                <a:latin typeface="Times New Roman" pitchFamily="18" charset="0"/>
                <a:cs typeface="Times New Roman" pitchFamily="18" charset="0"/>
              </a:rPr>
              <a:t>Karande</a:t>
            </a:r>
            <a:r>
              <a:rPr lang="en-US" sz="2000" dirty="0" smtClean="0">
                <a:latin typeface="Times New Roman" pitchFamily="18" charset="0"/>
                <a:cs typeface="Times New Roman" pitchFamily="18" charset="0"/>
              </a:rPr>
              <a:t>, “A survey on ECG signal monitoring through sensor </a:t>
            </a:r>
            <a:r>
              <a:rPr lang="en-US" sz="2000" dirty="0" err="1" smtClean="0">
                <a:latin typeface="Times New Roman" pitchFamily="18" charset="0"/>
                <a:cs typeface="Times New Roman" pitchFamily="18" charset="0"/>
              </a:rPr>
              <a:t>andprediction</a:t>
            </a:r>
            <a:r>
              <a:rPr lang="en-US" sz="2000" dirty="0" smtClean="0">
                <a:latin typeface="Times New Roman" pitchFamily="18" charset="0"/>
                <a:cs typeface="Times New Roman" pitchFamily="18" charset="0"/>
              </a:rPr>
              <a:t> of heart attack”.</a:t>
            </a:r>
          </a:p>
          <a:p>
            <a:r>
              <a:rPr lang="en-US" sz="2000" dirty="0" smtClean="0">
                <a:latin typeface="Times New Roman" pitchFamily="18" charset="0"/>
                <a:cs typeface="Times New Roman" pitchFamily="18" charset="0"/>
              </a:rPr>
              <a:t>The electrocardiogram (ECG) is the most important bio signal used by cardiologists for diagnostic purposes. This signal provides key information about the electrical activity of the heart.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The heart signals are taken from ECG, which is known as Electrocardiography.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That the heart signals are picked by using electrodes in arms, leg, chest of our body. By using this signal heart disorder can be find out.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Depend on the shape of the ECG waveform, find out the cardiac health.</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DRAWBACK: Low electrode pad sensitivity.</a:t>
            </a:r>
            <a:endParaRPr lang="en-US" sz="2000" dirty="0">
              <a:latin typeface="Times New Roman" pitchFamily="18" charset="0"/>
              <a:cs typeface="Times New Roman" pitchFamily="18" charset="0"/>
            </a:endParaRPr>
          </a:p>
        </p:txBody>
      </p:sp>
      <p:sp>
        <p:nvSpPr>
          <p:cNvPr id="4" name="Rectangle 3"/>
          <p:cNvSpPr/>
          <p:nvPr/>
        </p:nvSpPr>
        <p:spPr>
          <a:xfrm>
            <a:off x="914400" y="457201"/>
            <a:ext cx="7541958" cy="646331"/>
          </a:xfrm>
          <a:prstGeom prst="rect">
            <a:avLst/>
          </a:prstGeom>
        </p:spPr>
        <p:txBody>
          <a:bodyPr wrap="square">
            <a:spAutoFit/>
          </a:bodyPr>
          <a:lstStyle/>
          <a:p>
            <a:r>
              <a:rPr lang="en-US" sz="3600" b="1" dirty="0" smtClean="0">
                <a:solidFill>
                  <a:srgbClr val="0070C0"/>
                </a:solidFill>
                <a:latin typeface="Times New Roman" pitchFamily="18" charset="0"/>
                <a:ea typeface="+mj-ea"/>
                <a:cs typeface="Times New Roman" pitchFamily="18" charset="0"/>
              </a:rPr>
              <a:t>Literature</a:t>
            </a:r>
            <a:r>
              <a:rPr lang="en-US" dirty="0" smtClean="0">
                <a:solidFill>
                  <a:srgbClr val="C00000"/>
                </a:solidFill>
              </a:rPr>
              <a:t> </a:t>
            </a:r>
            <a:r>
              <a:rPr lang="en-US" sz="3600" b="1" dirty="0" smtClean="0">
                <a:solidFill>
                  <a:srgbClr val="0070C0"/>
                </a:solidFill>
                <a:latin typeface="Times New Roman" pitchFamily="18" charset="0"/>
                <a:ea typeface="+mj-ea"/>
                <a:cs typeface="Times New Roman" pitchFamily="18" charset="0"/>
              </a:rPr>
              <a:t>Survey</a:t>
            </a:r>
            <a:r>
              <a:rPr lang="en-US" dirty="0" smtClean="0">
                <a:solidFill>
                  <a:srgbClr val="C00000"/>
                </a:solidFill>
              </a:rPr>
              <a:t> </a:t>
            </a:r>
            <a:r>
              <a:rPr lang="en-US" sz="3600" b="1" dirty="0" smtClean="0">
                <a:solidFill>
                  <a:srgbClr val="0070C0"/>
                </a:solidFill>
                <a:latin typeface="Times New Roman" pitchFamily="18" charset="0"/>
                <a:ea typeface="+mj-ea"/>
                <a:cs typeface="Times New Roman" pitchFamily="18" charset="0"/>
              </a:rPr>
              <a:t>Review Cont…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447800"/>
            <a:ext cx="8686800" cy="5029199"/>
          </a:xfrm>
        </p:spPr>
        <p:txBody>
          <a:bodyPr>
            <a:noAutofit/>
          </a:bodyPr>
          <a:lstStyle/>
          <a:p>
            <a:pPr>
              <a:buNone/>
            </a:pPr>
            <a:r>
              <a:rPr lang="en-US" sz="2000" dirty="0" smtClean="0">
                <a:latin typeface="Times New Roman" pitchFamily="18" charset="0"/>
                <a:cs typeface="Times New Roman" pitchFamily="18" charset="0"/>
              </a:rPr>
              <a:t>3] Caritas </a:t>
            </a:r>
            <a:r>
              <a:rPr lang="en-US" sz="2000" dirty="0" err="1" smtClean="0">
                <a:latin typeface="Times New Roman" pitchFamily="18" charset="0"/>
                <a:cs typeface="Times New Roman" pitchFamily="18" charset="0"/>
              </a:rPr>
              <a:t>Patil</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Saumitra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Jondhale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Suraj</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Mishra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Sandeep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Tidke</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Ramesh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Abhishek</a:t>
            </a:r>
            <a:r>
              <a:rPr lang="en-US" sz="2000" dirty="0" smtClean="0">
                <a:latin typeface="Times New Roman" pitchFamily="18" charset="0"/>
                <a:cs typeface="Times New Roman" pitchFamily="18" charset="0"/>
              </a:rPr>
              <a:t>, “A survey on </a:t>
            </a:r>
            <a:r>
              <a:rPr lang="en-US" sz="2000" dirty="0" err="1" smtClean="0">
                <a:latin typeface="Times New Roman" pitchFamily="18" charset="0"/>
                <a:cs typeface="Times New Roman" pitchFamily="18" charset="0"/>
              </a:rPr>
              <a:t>iot</a:t>
            </a:r>
            <a:r>
              <a:rPr lang="en-US" sz="2000" dirty="0" smtClean="0">
                <a:latin typeface="Times New Roman" pitchFamily="18" charset="0"/>
                <a:cs typeface="Times New Roman" pitchFamily="18" charset="0"/>
              </a:rPr>
              <a:t> based heart based IOT monitoring system”.</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this paper, they presented the design and development of an integrated device for measuring heart rate using fingertip to improve estimating the heart rate.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As heart related diseases are increasing day by day, the need for an accurate and affordable heart rate measuring device or heart monitor is essential to ensure quality of health.</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They proposed Heart Rate Measuring (HRM) device is economical and user friendly and uses optical technology to detect the flow of blood through index finger.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Drawback: It may cause some skin irritation if you use same sensor over and over the finger.</a:t>
            </a:r>
          </a:p>
        </p:txBody>
      </p:sp>
      <p:sp>
        <p:nvSpPr>
          <p:cNvPr id="4" name="Rectangle 3"/>
          <p:cNvSpPr/>
          <p:nvPr/>
        </p:nvSpPr>
        <p:spPr>
          <a:xfrm>
            <a:off x="609600" y="457200"/>
            <a:ext cx="7329618" cy="646331"/>
          </a:xfrm>
          <a:prstGeom prst="rect">
            <a:avLst/>
          </a:prstGeom>
        </p:spPr>
        <p:txBody>
          <a:bodyPr wrap="square">
            <a:spAutoFit/>
          </a:bodyPr>
          <a:lstStyle/>
          <a:p>
            <a:r>
              <a:rPr lang="en-US" sz="3600" b="1" dirty="0" smtClean="0">
                <a:solidFill>
                  <a:srgbClr val="0070C0"/>
                </a:solidFill>
                <a:latin typeface="Times New Roman" pitchFamily="18" charset="0"/>
                <a:ea typeface="+mj-ea"/>
                <a:cs typeface="Times New Roman" pitchFamily="18" charset="0"/>
              </a:rPr>
              <a:t>Literature</a:t>
            </a:r>
            <a:r>
              <a:rPr lang="en-US" dirty="0" smtClean="0">
                <a:solidFill>
                  <a:srgbClr val="C00000"/>
                </a:solidFill>
              </a:rPr>
              <a:t> </a:t>
            </a:r>
            <a:r>
              <a:rPr lang="en-US" sz="3600" b="1" dirty="0" smtClean="0">
                <a:solidFill>
                  <a:srgbClr val="0070C0"/>
                </a:solidFill>
                <a:latin typeface="Times New Roman" pitchFamily="18" charset="0"/>
                <a:ea typeface="+mj-ea"/>
                <a:cs typeface="Times New Roman" pitchFamily="18" charset="0"/>
              </a:rPr>
              <a:t>Survey</a:t>
            </a:r>
            <a:r>
              <a:rPr lang="en-US" dirty="0" smtClean="0">
                <a:solidFill>
                  <a:srgbClr val="C00000"/>
                </a:solidFill>
              </a:rPr>
              <a:t> </a:t>
            </a:r>
            <a:r>
              <a:rPr lang="en-US" sz="3600" b="1" dirty="0" smtClean="0">
                <a:solidFill>
                  <a:srgbClr val="0070C0"/>
                </a:solidFill>
                <a:latin typeface="Times New Roman" pitchFamily="18" charset="0"/>
                <a:ea typeface="+mj-ea"/>
                <a:cs typeface="Times New Roman" pitchFamily="18" charset="0"/>
              </a:rPr>
              <a:t>Review </a:t>
            </a:r>
            <a:r>
              <a:rPr lang="en-US" b="1" dirty="0" smtClean="0">
                <a:solidFill>
                  <a:srgbClr val="0070C0"/>
                </a:solidFill>
                <a:latin typeface="Times New Roman" pitchFamily="18" charset="0"/>
                <a:cs typeface="Times New Roman" pitchFamily="18" charset="0"/>
              </a:rPr>
              <a:t> </a:t>
            </a:r>
            <a:r>
              <a:rPr lang="en-US" sz="3600" b="1" dirty="0" smtClean="0">
                <a:solidFill>
                  <a:srgbClr val="0070C0"/>
                </a:solidFill>
                <a:latin typeface="Times New Roman" pitchFamily="18" charset="0"/>
                <a:ea typeface="+mj-ea"/>
                <a:cs typeface="Times New Roman" pitchFamily="18" charset="0"/>
              </a:rPr>
              <a:t>Cont</a:t>
            </a:r>
            <a:r>
              <a:rPr lang="en-US" b="1" dirty="0" smtClean="0">
                <a:solidFill>
                  <a:srgbClr val="0070C0"/>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316</TotalTime>
  <Words>1887</Words>
  <Application>Microsoft Office PowerPoint</Application>
  <PresentationFormat>On-screen Show (4:3)</PresentationFormat>
  <Paragraphs>306</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Equity</vt:lpstr>
      <vt:lpstr>Iot Based Health Monitoring System</vt:lpstr>
      <vt:lpstr>Contents</vt:lpstr>
      <vt:lpstr>Introduction</vt:lpstr>
      <vt:lpstr>Slide 4</vt:lpstr>
      <vt:lpstr>Slide 5</vt:lpstr>
      <vt:lpstr>Internet of Things</vt:lpstr>
      <vt:lpstr>Literature Survey Review</vt:lpstr>
      <vt:lpstr>Slide 8</vt:lpstr>
      <vt:lpstr>Slide 9</vt:lpstr>
      <vt:lpstr>Motivation</vt:lpstr>
      <vt:lpstr>  Objectives</vt:lpstr>
      <vt:lpstr>Slide 12</vt:lpstr>
      <vt:lpstr>Slide 13</vt:lpstr>
      <vt:lpstr>Slide 14</vt:lpstr>
      <vt:lpstr>Slide 15</vt:lpstr>
      <vt:lpstr>Connectivity</vt:lpstr>
      <vt:lpstr>Snap Shots</vt:lpstr>
      <vt:lpstr>Slide 18</vt:lpstr>
      <vt:lpstr>Slide 19</vt:lpstr>
      <vt:lpstr>Slide 20</vt:lpstr>
      <vt:lpstr>Slide 21</vt:lpstr>
      <vt:lpstr>Slide 22</vt:lpstr>
      <vt:lpstr>Results And Discussions</vt:lpstr>
      <vt:lpstr>Slide 24</vt:lpstr>
      <vt:lpstr>ECG Sensor(AD8232)</vt:lpstr>
      <vt:lpstr>Slide 26</vt:lpstr>
      <vt:lpstr>Heart Rate Sensor(TCRT1000)</vt:lpstr>
      <vt:lpstr>Applications</vt:lpstr>
      <vt:lpstr>Conclusion</vt:lpstr>
      <vt:lpstr>References</vt:lpstr>
      <vt:lpstr>Slide 31</vt:lpstr>
      <vt:lpstr>Briefly about ECG</vt:lpstr>
      <vt:lpstr>Slide 33</vt:lpstr>
      <vt:lpstr>Slide 34</vt:lpstr>
      <vt:lpstr>Slide 35</vt:lpstr>
      <vt:lpstr>Heart Rate</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HEALTH MONITORING SYSTEM.</dc:title>
  <dc:creator>HP</dc:creator>
  <cp:lastModifiedBy>vtu valuation</cp:lastModifiedBy>
  <cp:revision>77</cp:revision>
  <dcterms:created xsi:type="dcterms:W3CDTF">2019-05-03T07:47:48Z</dcterms:created>
  <dcterms:modified xsi:type="dcterms:W3CDTF">2019-05-09T04:38:59Z</dcterms:modified>
</cp:coreProperties>
</file>