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6" r:id="rId4"/>
    <p:sldId id="269" r:id="rId5"/>
    <p:sldId id="265" r:id="rId6"/>
    <p:sldId id="267"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slav" initials="V" lastIdx="1" clrIdx="0">
    <p:extLst>
      <p:ext uri="{19B8F6BF-5375-455C-9EA6-DF929625EA0E}">
        <p15:presenceInfo xmlns:p15="http://schemas.microsoft.com/office/powerpoint/2012/main" userId="Vladislav" providerId="None"/>
      </p:ext>
    </p:extLst>
  </p:cmAuthor>
  <p:cmAuthor id="2" name="Vladi" initials="V" lastIdx="14" clrIdx="1">
    <p:extLst>
      <p:ext uri="{19B8F6BF-5375-455C-9EA6-DF929625EA0E}">
        <p15:presenceInfo xmlns:p15="http://schemas.microsoft.com/office/powerpoint/2012/main" userId="Vla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4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5689-7AC7-2F43-8F4C-EC6227D51C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C372B8-0D56-9B4F-AA5F-465C3A7BE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85EA4C-EF7C-5B42-B632-68759A4B13DC}"/>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E169167C-F0CC-0E4D-BD66-69CEDDB58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FAB22-82BE-6C43-A50D-583C948C5E23}"/>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96294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37D2-368C-3F44-A837-F25D453AE5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83ABC0-4A6E-3649-B529-BFEA1C2539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FD9572-80BA-7347-9CAC-306BA5FC3883}"/>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98B2869C-8CC0-274E-9B90-76DD1076B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C99C0-6113-D34E-9DF9-B7E15FC587F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43569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DD9A8-47C2-5A48-BD41-B4021A9029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F326C9-9B58-914B-B738-32BD85EA46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3C52F7-0303-9B4B-9E20-9A2FD1600509}"/>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CA8E84CC-568D-9E41-9948-E0E000D7B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4BBAB-BC6B-B44B-86F6-6395E7019EC6}"/>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52146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E1EA-E0BA-584A-95FE-12D7FDCCAF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4E83FD-D054-AA4D-AC10-38BABA299E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58F0E6-C354-D64B-BF06-F76342BDC156}"/>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88C36CCE-08FC-8947-856F-D072CAE3F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E7403-4B5F-9A43-9F36-79AF8319DB2A}"/>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89434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3D4F-D42E-3647-8B95-0DA0EF9516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6E4A3F-8734-EB49-ACBF-0F228A724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C4DEF-4CCE-3841-B2A3-7E632200AE50}"/>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53A5C563-9419-D44C-992F-A9860381E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B7CF1-B15F-3442-BB2D-A587F9FE443C}"/>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252263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C145-D7FF-5C4A-A485-717EA99E7A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D43920-7E3E-E445-9BD8-76E640EBDB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636554-E274-FE48-8EB5-C9B735517E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AEF5A0-A91B-3B48-857A-5C736C837492}"/>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6" name="Footer Placeholder 5">
            <a:extLst>
              <a:ext uri="{FF2B5EF4-FFF2-40B4-BE49-F238E27FC236}">
                <a16:creationId xmlns:a16="http://schemas.microsoft.com/office/drawing/2014/main" id="{B161D174-0998-914F-A3FD-D0491004B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0BB6F-6306-E941-8052-B5CC453C4A8A}"/>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43075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BBF-7DDD-8648-8D19-159143BB320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B3CAEE-7E4F-324F-B61B-5543F38EE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431170-6553-6344-A384-42C2E9A03F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D969A1-66BD-3D45-A036-AD3BE96AD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20883B-D15F-664C-8E7A-5893130607B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EE5620-75A9-014C-97B1-5DEF1E003F79}"/>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8" name="Footer Placeholder 7">
            <a:extLst>
              <a:ext uri="{FF2B5EF4-FFF2-40B4-BE49-F238E27FC236}">
                <a16:creationId xmlns:a16="http://schemas.microsoft.com/office/drawing/2014/main" id="{DB4A1262-E645-4049-B39C-9180A8A44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594B2E-7DAC-C847-A813-9AE864268947}"/>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2759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F3BC-F1D8-2E4C-B27D-2A65B275D8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3C2CBC-FF9F-3A4C-83D0-1035730B10BF}"/>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4" name="Footer Placeholder 3">
            <a:extLst>
              <a:ext uri="{FF2B5EF4-FFF2-40B4-BE49-F238E27FC236}">
                <a16:creationId xmlns:a16="http://schemas.microsoft.com/office/drawing/2014/main" id="{AB92CA24-6785-3E47-8AEF-265963E87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5DE0C9-EC63-0849-8D9E-78A2520BF460}"/>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211037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80EE2-F5A4-324F-93C7-8EACCA2E6CA1}"/>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3" name="Footer Placeholder 2">
            <a:extLst>
              <a:ext uri="{FF2B5EF4-FFF2-40B4-BE49-F238E27FC236}">
                <a16:creationId xmlns:a16="http://schemas.microsoft.com/office/drawing/2014/main" id="{71398585-7A56-654D-B0CB-EE755981F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723B8-B2C0-AF41-8564-017482AD1A2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36683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6773-A6A5-D345-8002-A7EC6971E6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9AFD401-8DEF-4449-9130-216549EF3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40440DB-3247-7041-B550-D825DF259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4C31AB-EFDF-DC46-A101-DEDD1DA41233}"/>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6" name="Footer Placeholder 5">
            <a:extLst>
              <a:ext uri="{FF2B5EF4-FFF2-40B4-BE49-F238E27FC236}">
                <a16:creationId xmlns:a16="http://schemas.microsoft.com/office/drawing/2014/main" id="{BA5F89D9-A24E-1A45-BC9F-8EF9FE268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A26E-5982-694A-942D-CE62B77B054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78600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B4A7-7F24-8645-9939-B24FFA082A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D59720-53F5-B04E-9FE9-5172C0653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AC537C-56AC-1B43-B5BB-456911C6B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17BBC7-0D82-BB45-B547-68AAD9F960E7}"/>
              </a:ext>
            </a:extLst>
          </p:cNvPr>
          <p:cNvSpPr>
            <a:spLocks noGrp="1"/>
          </p:cNvSpPr>
          <p:nvPr>
            <p:ph type="dt" sz="half" idx="10"/>
          </p:nvPr>
        </p:nvSpPr>
        <p:spPr/>
        <p:txBody>
          <a:bodyPr/>
          <a:lstStyle/>
          <a:p>
            <a:fld id="{C6E2A8F4-73EF-4A4D-8055-4BABC2F32454}" type="datetimeFigureOut">
              <a:rPr lang="en-US" smtClean="0"/>
              <a:t>5/27/22</a:t>
            </a:fld>
            <a:endParaRPr lang="en-US"/>
          </a:p>
        </p:txBody>
      </p:sp>
      <p:sp>
        <p:nvSpPr>
          <p:cNvPr id="6" name="Footer Placeholder 5">
            <a:extLst>
              <a:ext uri="{FF2B5EF4-FFF2-40B4-BE49-F238E27FC236}">
                <a16:creationId xmlns:a16="http://schemas.microsoft.com/office/drawing/2014/main" id="{8EFF51F8-EC2D-764E-BAF0-1BB9E68F7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561DE-3554-7B4E-BE55-F7AB595F86F9}"/>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428104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2031A-EE4D-7E40-B157-7DBAB2C66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7B5E4E-2EBC-924F-B51E-C4393C06B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3AA981-28AA-C744-A8B2-C17158D0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2A8F4-73EF-4A4D-8055-4BABC2F32454}" type="datetimeFigureOut">
              <a:rPr lang="en-US" smtClean="0"/>
              <a:t>5/27/22</a:t>
            </a:fld>
            <a:endParaRPr lang="en-US"/>
          </a:p>
        </p:txBody>
      </p:sp>
      <p:sp>
        <p:nvSpPr>
          <p:cNvPr id="5" name="Footer Placeholder 4">
            <a:extLst>
              <a:ext uri="{FF2B5EF4-FFF2-40B4-BE49-F238E27FC236}">
                <a16:creationId xmlns:a16="http://schemas.microsoft.com/office/drawing/2014/main" id="{564CA9EC-93A8-F34F-A77F-8EA02C65E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6CC70-3C40-E549-9211-23D9458B8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05E7-1C54-6747-AB60-8F79020E1FC9}" type="slidenum">
              <a:rPr lang="en-US" smtClean="0"/>
              <a:t>‹#›</a:t>
            </a:fld>
            <a:endParaRPr lang="en-US"/>
          </a:p>
        </p:txBody>
      </p:sp>
    </p:spTree>
    <p:extLst>
      <p:ext uri="{BB962C8B-B14F-4D97-AF65-F5344CB8AC3E}">
        <p14:creationId xmlns:p14="http://schemas.microsoft.com/office/powerpoint/2010/main" val="68089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E82A9-FB22-B147-8D36-1D8BB83A6FA8}"/>
              </a:ext>
            </a:extLst>
          </p:cNvPr>
          <p:cNvSpPr/>
          <p:nvPr/>
        </p:nvSpPr>
        <p:spPr>
          <a:xfrm>
            <a:off x="316674" y="1044729"/>
            <a:ext cx="5312230" cy="2031325"/>
          </a:xfrm>
          <a:prstGeom prst="rect">
            <a:avLst/>
          </a:prstGeom>
        </p:spPr>
        <p:txBody>
          <a:bodyPr wrap="square">
            <a:spAutoFit/>
          </a:bodyPr>
          <a:lstStyle/>
          <a:p>
            <a:r>
              <a:rPr lang="en-IN" dirty="0">
                <a:latin typeface="Arial" panose="020B0604020202020204" pitchFamily="34" charset="0"/>
              </a:rPr>
              <a:t>“I consider whether and to what extent an animal should modify its </a:t>
            </a:r>
            <a:r>
              <a:rPr lang="en-IN" dirty="0" err="1">
                <a:latin typeface="Arial" panose="020B0604020202020204" pitchFamily="34" charset="0"/>
              </a:rPr>
              <a:t>behavior</a:t>
            </a:r>
            <a:r>
              <a:rPr lang="en-IN" dirty="0">
                <a:latin typeface="Arial" panose="020B0604020202020204" pitchFamily="34" charset="0"/>
              </a:rPr>
              <a:t> in response to an environmental change. My simplified tracking model illustrates the fundamental components of tracking problems generally, and it hints at the direction that more realistic tracking models should take”. – Stephens 1987</a:t>
            </a:r>
            <a:endParaRPr lang="en-IN" dirty="0"/>
          </a:p>
        </p:txBody>
      </p:sp>
      <p:sp>
        <p:nvSpPr>
          <p:cNvPr id="3" name="Rectangle 2">
            <a:extLst>
              <a:ext uri="{FF2B5EF4-FFF2-40B4-BE49-F238E27FC236}">
                <a16:creationId xmlns:a16="http://schemas.microsoft.com/office/drawing/2014/main" id="{678F0A70-6A57-A44F-8BEE-3176A2F67C44}"/>
              </a:ext>
            </a:extLst>
          </p:cNvPr>
          <p:cNvSpPr/>
          <p:nvPr/>
        </p:nvSpPr>
        <p:spPr>
          <a:xfrm>
            <a:off x="7394369" y="1017724"/>
            <a:ext cx="4480956" cy="923330"/>
          </a:xfrm>
          <a:prstGeom prst="rect">
            <a:avLst/>
          </a:prstGeom>
        </p:spPr>
        <p:txBody>
          <a:bodyPr wrap="square">
            <a:spAutoFit/>
          </a:bodyPr>
          <a:lstStyle/>
          <a:p>
            <a:r>
              <a:rPr lang="en-IN" dirty="0"/>
              <a:t>Sampling visit: visiting the variable option when it was last experienced in its bad state – Stephens’s 1987 working definition</a:t>
            </a:r>
          </a:p>
        </p:txBody>
      </p:sp>
      <p:sp>
        <p:nvSpPr>
          <p:cNvPr id="16" name="Rectangle 15">
            <a:extLst>
              <a:ext uri="{FF2B5EF4-FFF2-40B4-BE49-F238E27FC236}">
                <a16:creationId xmlns:a16="http://schemas.microsoft.com/office/drawing/2014/main" id="{965A0994-6D9B-E44E-B8A2-758CBB76D50A}"/>
              </a:ext>
            </a:extLst>
          </p:cNvPr>
          <p:cNvSpPr/>
          <p:nvPr/>
        </p:nvSpPr>
        <p:spPr>
          <a:xfrm>
            <a:off x="7544790" y="2060392"/>
            <a:ext cx="4330535" cy="1477328"/>
          </a:xfrm>
          <a:prstGeom prst="rect">
            <a:avLst/>
          </a:prstGeom>
        </p:spPr>
        <p:txBody>
          <a:bodyPr wrap="square">
            <a:spAutoFit/>
          </a:bodyPr>
          <a:lstStyle/>
          <a:p>
            <a:r>
              <a:rPr lang="en-IN" dirty="0"/>
              <a:t>Tracking happens via sampling and is done with the intention of learning the state of the variable option. Tracking is worthwhile for a specific range of q and E. – Stephens, 1987</a:t>
            </a:r>
          </a:p>
        </p:txBody>
      </p:sp>
      <p:sp>
        <p:nvSpPr>
          <p:cNvPr id="17" name="Rectangle 16">
            <a:extLst>
              <a:ext uri="{FF2B5EF4-FFF2-40B4-BE49-F238E27FC236}">
                <a16:creationId xmlns:a16="http://schemas.microsoft.com/office/drawing/2014/main" id="{8A29DDDE-BBDB-F34E-8C89-D61ECA5415F3}"/>
              </a:ext>
            </a:extLst>
          </p:cNvPr>
          <p:cNvSpPr/>
          <p:nvPr/>
        </p:nvSpPr>
        <p:spPr>
          <a:xfrm>
            <a:off x="316674" y="3364657"/>
            <a:ext cx="4742213" cy="1200329"/>
          </a:xfrm>
          <a:prstGeom prst="rect">
            <a:avLst/>
          </a:prstGeom>
        </p:spPr>
        <p:txBody>
          <a:bodyPr wrap="square">
            <a:spAutoFit/>
          </a:bodyPr>
          <a:lstStyle/>
          <a:p>
            <a:r>
              <a:rPr lang="en-IN" dirty="0"/>
              <a:t>The assumption that good and bad states can be identified upon experience without any error – a simplifying assumption that must be questioned and addressed – Stephens, 1987</a:t>
            </a:r>
          </a:p>
        </p:txBody>
      </p:sp>
      <p:sp>
        <p:nvSpPr>
          <p:cNvPr id="19" name="Rectangle 18">
            <a:extLst>
              <a:ext uri="{FF2B5EF4-FFF2-40B4-BE49-F238E27FC236}">
                <a16:creationId xmlns:a16="http://schemas.microsoft.com/office/drawing/2014/main" id="{B7884746-73C6-FD4C-8738-729661010D39}"/>
              </a:ext>
            </a:extLst>
          </p:cNvPr>
          <p:cNvSpPr/>
          <p:nvPr/>
        </p:nvSpPr>
        <p:spPr>
          <a:xfrm>
            <a:off x="316675" y="4894579"/>
            <a:ext cx="4742213" cy="1477328"/>
          </a:xfrm>
          <a:prstGeom prst="rect">
            <a:avLst/>
          </a:prstGeom>
        </p:spPr>
        <p:txBody>
          <a:bodyPr wrap="square">
            <a:spAutoFit/>
          </a:bodyPr>
          <a:lstStyle/>
          <a:p>
            <a:r>
              <a:rPr lang="en-IN" dirty="0"/>
              <a:t>Tracking is not always informative/worthwhile; as </a:t>
            </a:r>
            <a:r>
              <a:rPr lang="en-IN" dirty="0" err="1"/>
              <a:t>Va</a:t>
            </a:r>
            <a:r>
              <a:rPr lang="en-IN" dirty="0"/>
              <a:t> increases the value of sampling decreases; q = 0.5 =&gt; there should be frequent sampling, but only if the cost of overrun errors &gt; sampling errors – Stephens, 1987</a:t>
            </a:r>
          </a:p>
        </p:txBody>
      </p:sp>
      <p:sp>
        <p:nvSpPr>
          <p:cNvPr id="20" name="Rectangle 19">
            <a:extLst>
              <a:ext uri="{FF2B5EF4-FFF2-40B4-BE49-F238E27FC236}">
                <a16:creationId xmlns:a16="http://schemas.microsoft.com/office/drawing/2014/main" id="{4572ED8A-3F68-6F49-B598-D48A75A7CDAC}"/>
              </a:ext>
            </a:extLst>
          </p:cNvPr>
          <p:cNvSpPr/>
          <p:nvPr/>
        </p:nvSpPr>
        <p:spPr>
          <a:xfrm>
            <a:off x="8241475" y="4366601"/>
            <a:ext cx="3726872" cy="923330"/>
          </a:xfrm>
          <a:prstGeom prst="rect">
            <a:avLst/>
          </a:prstGeom>
        </p:spPr>
        <p:txBody>
          <a:bodyPr wrap="square">
            <a:spAutoFit/>
          </a:bodyPr>
          <a:lstStyle/>
          <a:p>
            <a:r>
              <a:rPr lang="en-IN" dirty="0"/>
              <a:t>How does a forager know q? –The simple model assumes it just knows – Stephens, 1987</a:t>
            </a:r>
          </a:p>
        </p:txBody>
      </p:sp>
      <p:sp>
        <p:nvSpPr>
          <p:cNvPr id="24" name="Title 1">
            <a:extLst>
              <a:ext uri="{FF2B5EF4-FFF2-40B4-BE49-F238E27FC236}">
                <a16:creationId xmlns:a16="http://schemas.microsoft.com/office/drawing/2014/main" id="{F7AD09A7-4305-6247-81A9-11320DCF6032}"/>
              </a:ext>
            </a:extLst>
          </p:cNvPr>
          <p:cNvSpPr txBox="1">
            <a:spLocks/>
          </p:cNvSpPr>
          <p:nvPr/>
        </p:nvSpPr>
        <p:spPr>
          <a:xfrm>
            <a:off x="838200" y="91669"/>
            <a:ext cx="10515600" cy="86638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Stephens, 1987</a:t>
            </a:r>
          </a:p>
        </p:txBody>
      </p:sp>
    </p:spTree>
    <p:extLst>
      <p:ext uri="{BB962C8B-B14F-4D97-AF65-F5344CB8AC3E}">
        <p14:creationId xmlns:p14="http://schemas.microsoft.com/office/powerpoint/2010/main" val="12083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E414B0-C567-A948-AD2E-9A630D23EAE1}"/>
              </a:ext>
            </a:extLst>
          </p:cNvPr>
          <p:cNvSpPr/>
          <p:nvPr/>
        </p:nvSpPr>
        <p:spPr>
          <a:xfrm>
            <a:off x="138547" y="1842391"/>
            <a:ext cx="5395356" cy="1200329"/>
          </a:xfrm>
          <a:prstGeom prst="rect">
            <a:avLst/>
          </a:prstGeom>
        </p:spPr>
        <p:txBody>
          <a:bodyPr wrap="square">
            <a:spAutoFit/>
          </a:bodyPr>
          <a:lstStyle/>
          <a:p>
            <a:r>
              <a:rPr lang="en-IN" dirty="0">
                <a:latin typeface="GulliverRM"/>
              </a:rPr>
              <a:t>The animal must somehow use experience to obtain information about the current state of the world (which we call ‘tracking’), and the animal must somehow retain this information and translate it into appropriate action. </a:t>
            </a:r>
            <a:endParaRPr lang="en-IN" dirty="0"/>
          </a:p>
        </p:txBody>
      </p:sp>
      <p:sp>
        <p:nvSpPr>
          <p:cNvPr id="7" name="Rectangle 6">
            <a:extLst>
              <a:ext uri="{FF2B5EF4-FFF2-40B4-BE49-F238E27FC236}">
                <a16:creationId xmlns:a16="http://schemas.microsoft.com/office/drawing/2014/main" id="{B32F286B-E5CE-2C4E-A190-478455BE428D}"/>
              </a:ext>
            </a:extLst>
          </p:cNvPr>
          <p:cNvSpPr/>
          <p:nvPr/>
        </p:nvSpPr>
        <p:spPr>
          <a:xfrm>
            <a:off x="114795" y="3681881"/>
            <a:ext cx="5278582" cy="646331"/>
          </a:xfrm>
          <a:prstGeom prst="rect">
            <a:avLst/>
          </a:prstGeom>
        </p:spPr>
        <p:txBody>
          <a:bodyPr wrap="square">
            <a:spAutoFit/>
          </a:bodyPr>
          <a:lstStyle/>
          <a:p>
            <a:r>
              <a:rPr lang="en-IN" dirty="0">
                <a:latin typeface="GulliverRM"/>
              </a:rPr>
              <a:t>Relationship between relative cost of errors and rate of change determines the optimal degree of sampling</a:t>
            </a:r>
            <a:endParaRPr lang="en-IN" dirty="0"/>
          </a:p>
        </p:txBody>
      </p:sp>
      <p:sp>
        <p:nvSpPr>
          <p:cNvPr id="8" name="Rectangle 7">
            <a:extLst>
              <a:ext uri="{FF2B5EF4-FFF2-40B4-BE49-F238E27FC236}">
                <a16:creationId xmlns:a16="http://schemas.microsoft.com/office/drawing/2014/main" id="{F44DF980-A1A4-724D-BD43-1EDE8901EADA}"/>
              </a:ext>
            </a:extLst>
          </p:cNvPr>
          <p:cNvSpPr/>
          <p:nvPr/>
        </p:nvSpPr>
        <p:spPr>
          <a:xfrm>
            <a:off x="114795" y="5070924"/>
            <a:ext cx="4279076" cy="646331"/>
          </a:xfrm>
          <a:prstGeom prst="rect">
            <a:avLst/>
          </a:prstGeom>
        </p:spPr>
        <p:txBody>
          <a:bodyPr wrap="square">
            <a:spAutoFit/>
          </a:bodyPr>
          <a:lstStyle/>
          <a:p>
            <a:r>
              <a:rPr lang="en-IN" dirty="0">
                <a:latin typeface="GulliverRM"/>
              </a:rPr>
              <a:t>Previous experiments have manipulated E but not q; and not looked at retention</a:t>
            </a:r>
            <a:endParaRPr lang="en-IN" dirty="0"/>
          </a:p>
        </p:txBody>
      </p:sp>
      <p:sp>
        <p:nvSpPr>
          <p:cNvPr id="9" name="Rectangle 8">
            <a:extLst>
              <a:ext uri="{FF2B5EF4-FFF2-40B4-BE49-F238E27FC236}">
                <a16:creationId xmlns:a16="http://schemas.microsoft.com/office/drawing/2014/main" id="{E06609CF-1CD7-124E-B0D1-B0B22706E02E}"/>
              </a:ext>
            </a:extLst>
          </p:cNvPr>
          <p:cNvSpPr/>
          <p:nvPr/>
        </p:nvSpPr>
        <p:spPr>
          <a:xfrm>
            <a:off x="6456218" y="1842391"/>
            <a:ext cx="5181600" cy="1200329"/>
          </a:xfrm>
          <a:prstGeom prst="rect">
            <a:avLst/>
          </a:prstGeom>
        </p:spPr>
        <p:txBody>
          <a:bodyPr wrap="square">
            <a:spAutoFit/>
          </a:bodyPr>
          <a:lstStyle/>
          <a:p>
            <a:r>
              <a:rPr lang="en-IN" dirty="0">
                <a:latin typeface="GulliverRM"/>
              </a:rPr>
              <a:t>The passage of time, and specifically overnight events, interact with choice and affects the weighting of old information versus what have been most recently acquired – the 24 hour effect in retention</a:t>
            </a:r>
            <a:endParaRPr lang="en-IN" dirty="0"/>
          </a:p>
        </p:txBody>
      </p:sp>
      <p:sp>
        <p:nvSpPr>
          <p:cNvPr id="10" name="Title 1">
            <a:extLst>
              <a:ext uri="{FF2B5EF4-FFF2-40B4-BE49-F238E27FC236}">
                <a16:creationId xmlns:a16="http://schemas.microsoft.com/office/drawing/2014/main" id="{FF23AEA6-0E67-174D-B80B-F2BFCE9A0FBD}"/>
              </a:ext>
            </a:extLst>
          </p:cNvPr>
          <p:cNvSpPr txBox="1">
            <a:spLocks/>
          </p:cNvSpPr>
          <p:nvPr/>
        </p:nvSpPr>
        <p:spPr>
          <a:xfrm>
            <a:off x="990600" y="244069"/>
            <a:ext cx="10515600" cy="86638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Dunlap and Stephens, 2012</a:t>
            </a:r>
          </a:p>
        </p:txBody>
      </p:sp>
    </p:spTree>
    <p:extLst>
      <p:ext uri="{BB962C8B-B14F-4D97-AF65-F5344CB8AC3E}">
        <p14:creationId xmlns:p14="http://schemas.microsoft.com/office/powerpoint/2010/main" val="35223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606A-BB00-664C-93FD-B81BB48E57D0}"/>
              </a:ext>
            </a:extLst>
          </p:cNvPr>
          <p:cNvSpPr>
            <a:spLocks noGrp="1"/>
          </p:cNvSpPr>
          <p:nvPr>
            <p:ph type="title"/>
          </p:nvPr>
        </p:nvSpPr>
        <p:spPr>
          <a:xfrm>
            <a:off x="838200" y="-118286"/>
            <a:ext cx="10515600" cy="1325563"/>
          </a:xfrm>
        </p:spPr>
        <p:txBody>
          <a:bodyPr/>
          <a:lstStyle/>
          <a:p>
            <a:pPr algn="ctr"/>
            <a:r>
              <a:rPr lang="en-US" dirty="0"/>
              <a:t>Stephens, 2007 (book chapter)</a:t>
            </a:r>
          </a:p>
        </p:txBody>
      </p:sp>
      <p:sp>
        <p:nvSpPr>
          <p:cNvPr id="4" name="Rectangle 3">
            <a:extLst>
              <a:ext uri="{FF2B5EF4-FFF2-40B4-BE49-F238E27FC236}">
                <a16:creationId xmlns:a16="http://schemas.microsoft.com/office/drawing/2014/main" id="{DCBA9073-0E14-4141-9BB4-F2C1F2A5A984}"/>
              </a:ext>
            </a:extLst>
          </p:cNvPr>
          <p:cNvSpPr/>
          <p:nvPr/>
        </p:nvSpPr>
        <p:spPr>
          <a:xfrm>
            <a:off x="197921" y="1011908"/>
            <a:ext cx="4611585" cy="1754326"/>
          </a:xfrm>
          <a:prstGeom prst="rect">
            <a:avLst/>
          </a:prstGeom>
        </p:spPr>
        <p:txBody>
          <a:bodyPr wrap="square">
            <a:spAutoFit/>
          </a:bodyPr>
          <a:lstStyle/>
          <a:p>
            <a:r>
              <a:rPr lang="en-IN" dirty="0">
                <a:latin typeface="BemboBook"/>
              </a:rPr>
              <a:t>The value of being informed is the difference between these two averages—specifically, the difference between (1) the expected value of adopting a </a:t>
            </a:r>
            <a:r>
              <a:rPr lang="en-IN" dirty="0" err="1">
                <a:latin typeface="BemboBook"/>
              </a:rPr>
              <a:t>behavior</a:t>
            </a:r>
            <a:r>
              <a:rPr lang="en-IN" dirty="0">
                <a:latin typeface="BemboBook"/>
              </a:rPr>
              <a:t> that matches each possible state and (2) the expected value of treating each state in the same way. </a:t>
            </a:r>
            <a:endParaRPr lang="en-IN" dirty="0"/>
          </a:p>
        </p:txBody>
      </p:sp>
      <p:sp>
        <p:nvSpPr>
          <p:cNvPr id="5" name="Rectangle 4">
            <a:extLst>
              <a:ext uri="{FF2B5EF4-FFF2-40B4-BE49-F238E27FC236}">
                <a16:creationId xmlns:a16="http://schemas.microsoft.com/office/drawing/2014/main" id="{A79F1A19-A463-894A-BB7F-79B6B50F9C36}"/>
              </a:ext>
            </a:extLst>
          </p:cNvPr>
          <p:cNvSpPr/>
          <p:nvPr/>
        </p:nvSpPr>
        <p:spPr>
          <a:xfrm>
            <a:off x="340430" y="3117935"/>
            <a:ext cx="3542806" cy="1200329"/>
          </a:xfrm>
          <a:prstGeom prst="rect">
            <a:avLst/>
          </a:prstGeom>
        </p:spPr>
        <p:txBody>
          <a:bodyPr wrap="square">
            <a:spAutoFit/>
          </a:bodyPr>
          <a:lstStyle/>
          <a:p>
            <a:r>
              <a:rPr lang="en-IN" dirty="0">
                <a:latin typeface="BemboBook"/>
              </a:rPr>
              <a:t>The take-home lesson is simple but important: </a:t>
            </a:r>
            <a:r>
              <a:rPr lang="en-IN" i="1" dirty="0">
                <a:latin typeface="BemboBook"/>
              </a:rPr>
              <a:t>information is valuable when it can tell you something that changes your </a:t>
            </a:r>
            <a:r>
              <a:rPr lang="en-IN" i="1" dirty="0" err="1">
                <a:latin typeface="BemboBook"/>
              </a:rPr>
              <a:t>behavior</a:t>
            </a:r>
            <a:r>
              <a:rPr lang="en-IN" dirty="0">
                <a:latin typeface="BemboBook"/>
              </a:rPr>
              <a:t>. </a:t>
            </a:r>
            <a:endParaRPr lang="en-IN" dirty="0"/>
          </a:p>
        </p:txBody>
      </p:sp>
      <p:sp>
        <p:nvSpPr>
          <p:cNvPr id="6" name="Rectangle 5">
            <a:extLst>
              <a:ext uri="{FF2B5EF4-FFF2-40B4-BE49-F238E27FC236}">
                <a16:creationId xmlns:a16="http://schemas.microsoft.com/office/drawing/2014/main" id="{4F05DDFB-AD49-3243-8239-9FC7AA872A53}"/>
              </a:ext>
            </a:extLst>
          </p:cNvPr>
          <p:cNvSpPr/>
          <p:nvPr/>
        </p:nvSpPr>
        <p:spPr>
          <a:xfrm>
            <a:off x="7382494" y="1012586"/>
            <a:ext cx="4611585" cy="1200329"/>
          </a:xfrm>
          <a:prstGeom prst="rect">
            <a:avLst/>
          </a:prstGeom>
        </p:spPr>
        <p:txBody>
          <a:bodyPr wrap="square">
            <a:spAutoFit/>
          </a:bodyPr>
          <a:lstStyle/>
          <a:p>
            <a:r>
              <a:rPr lang="en-IN" dirty="0">
                <a:latin typeface="BemboBook"/>
              </a:rPr>
              <a:t>In many discrimination problems, a forager cannot “know” exactly which state is true. Instead, it has information about the relative likelihood of states. </a:t>
            </a:r>
            <a:endParaRPr lang="en-IN" dirty="0"/>
          </a:p>
        </p:txBody>
      </p:sp>
      <p:sp>
        <p:nvSpPr>
          <p:cNvPr id="7" name="Rectangle 6">
            <a:extLst>
              <a:ext uri="{FF2B5EF4-FFF2-40B4-BE49-F238E27FC236}">
                <a16:creationId xmlns:a16="http://schemas.microsoft.com/office/drawing/2014/main" id="{B9A46058-92A7-C248-8AAC-22DD294349AD}"/>
              </a:ext>
            </a:extLst>
          </p:cNvPr>
          <p:cNvSpPr/>
          <p:nvPr/>
        </p:nvSpPr>
        <p:spPr>
          <a:xfrm>
            <a:off x="9456716" y="2070737"/>
            <a:ext cx="2647208" cy="923330"/>
          </a:xfrm>
          <a:prstGeom prst="rect">
            <a:avLst/>
          </a:prstGeom>
        </p:spPr>
        <p:txBody>
          <a:bodyPr wrap="square">
            <a:spAutoFit/>
          </a:bodyPr>
          <a:lstStyle/>
          <a:p>
            <a:r>
              <a:rPr lang="en-IN" dirty="0">
                <a:latin typeface="BemboBook"/>
              </a:rPr>
              <a:t>Two basic ideas: value of information and problem of signal detection</a:t>
            </a:r>
            <a:endParaRPr lang="en-IN" dirty="0"/>
          </a:p>
        </p:txBody>
      </p:sp>
      <p:sp>
        <p:nvSpPr>
          <p:cNvPr id="8" name="Rectangle 7">
            <a:extLst>
              <a:ext uri="{FF2B5EF4-FFF2-40B4-BE49-F238E27FC236}">
                <a16:creationId xmlns:a16="http://schemas.microsoft.com/office/drawing/2014/main" id="{8546CF9A-E4CF-9D40-A1E3-7DC4E7B4BE80}"/>
              </a:ext>
            </a:extLst>
          </p:cNvPr>
          <p:cNvSpPr/>
          <p:nvPr/>
        </p:nvSpPr>
        <p:spPr>
          <a:xfrm>
            <a:off x="7195705" y="3070994"/>
            <a:ext cx="4985162" cy="2862322"/>
          </a:xfrm>
          <a:prstGeom prst="rect">
            <a:avLst/>
          </a:prstGeom>
        </p:spPr>
        <p:txBody>
          <a:bodyPr wrap="square">
            <a:spAutoFit/>
          </a:bodyPr>
          <a:lstStyle/>
          <a:p>
            <a:r>
              <a:rPr lang="en-IN" dirty="0">
                <a:latin typeface="BemboBook"/>
              </a:rPr>
              <a:t>Predictions of the original model</a:t>
            </a:r>
          </a:p>
          <a:p>
            <a:pPr>
              <a:buFont typeface="+mj-lt"/>
              <a:buAutoNum type="arabicPeriod"/>
            </a:pPr>
            <a:r>
              <a:rPr lang="en-IN" dirty="0">
                <a:latin typeface="BemboBook"/>
              </a:rPr>
              <a:t>Sampling rates should decrease with </a:t>
            </a:r>
            <a:r>
              <a:rPr lang="en-IN" i="1" dirty="0">
                <a:latin typeface="BemboBook"/>
              </a:rPr>
              <a:t>s</a:t>
            </a:r>
            <a:r>
              <a:rPr lang="en-IN" dirty="0">
                <a:latin typeface="BemboBook"/>
              </a:rPr>
              <a:t>, the value of the stable but mediocre resource, because a decrease in </a:t>
            </a:r>
            <a:r>
              <a:rPr lang="en-IN" i="1" dirty="0">
                <a:latin typeface="BemboBook"/>
              </a:rPr>
              <a:t>s </a:t>
            </a:r>
            <a:r>
              <a:rPr lang="en-IN" dirty="0">
                <a:latin typeface="BemboBook"/>
              </a:rPr>
              <a:t>makes sampling errors more costly while reducing the cost of overrun errors. </a:t>
            </a:r>
          </a:p>
          <a:p>
            <a:pPr>
              <a:buFont typeface="+mj-lt"/>
              <a:buAutoNum type="arabicPeriod"/>
            </a:pPr>
            <a:r>
              <a:rPr lang="en-IN" dirty="0">
                <a:latin typeface="BemboBook"/>
              </a:rPr>
              <a:t>Sampling rates should increase with </a:t>
            </a:r>
            <a:r>
              <a:rPr lang="en-IN" i="1" dirty="0">
                <a:latin typeface="BemboBook"/>
              </a:rPr>
              <a:t>g</a:t>
            </a:r>
            <a:r>
              <a:rPr lang="en-IN" dirty="0">
                <a:latin typeface="BemboBook"/>
              </a:rPr>
              <a:t>, the value of the varying resource’s good state, because an increase in </a:t>
            </a:r>
            <a:r>
              <a:rPr lang="en-IN" i="1" dirty="0">
                <a:latin typeface="BemboBook"/>
              </a:rPr>
              <a:t>g </a:t>
            </a:r>
            <a:r>
              <a:rPr lang="en-IN" dirty="0">
                <a:latin typeface="BemboBook"/>
              </a:rPr>
              <a:t>makes overrun errors more costly. </a:t>
            </a:r>
          </a:p>
          <a:p>
            <a:pPr>
              <a:buFont typeface="+mj-lt"/>
              <a:buAutoNum type="arabicPeriod"/>
            </a:pPr>
            <a:r>
              <a:rPr lang="en-IN" dirty="0">
                <a:latin typeface="BemboBook"/>
              </a:rPr>
              <a:t>Sampling rates should decrease with </a:t>
            </a:r>
            <a:r>
              <a:rPr lang="en-IN" i="1" dirty="0">
                <a:latin typeface="BemboBook"/>
              </a:rPr>
              <a:t>q</a:t>
            </a:r>
            <a:r>
              <a:rPr lang="en-IN" dirty="0">
                <a:latin typeface="BemboBook"/>
              </a:rPr>
              <a:t>, because </a:t>
            </a:r>
            <a:r>
              <a:rPr lang="en-IN" i="1" dirty="0">
                <a:latin typeface="BemboBook"/>
              </a:rPr>
              <a:t>q </a:t>
            </a:r>
            <a:r>
              <a:rPr lang="en-IN" dirty="0">
                <a:latin typeface="BemboBook"/>
              </a:rPr>
              <a:t>increases the duration of states. </a:t>
            </a:r>
          </a:p>
        </p:txBody>
      </p:sp>
      <p:sp>
        <p:nvSpPr>
          <p:cNvPr id="9" name="Rectangle 8">
            <a:extLst>
              <a:ext uri="{FF2B5EF4-FFF2-40B4-BE49-F238E27FC236}">
                <a16:creationId xmlns:a16="http://schemas.microsoft.com/office/drawing/2014/main" id="{83597794-9528-1643-AE27-76F38F79A0CD}"/>
              </a:ext>
            </a:extLst>
          </p:cNvPr>
          <p:cNvSpPr/>
          <p:nvPr/>
        </p:nvSpPr>
        <p:spPr>
          <a:xfrm>
            <a:off x="197921" y="4602065"/>
            <a:ext cx="2759034" cy="2031325"/>
          </a:xfrm>
          <a:prstGeom prst="rect">
            <a:avLst/>
          </a:prstGeom>
        </p:spPr>
        <p:txBody>
          <a:bodyPr wrap="square">
            <a:spAutoFit/>
          </a:bodyPr>
          <a:lstStyle/>
          <a:p>
            <a:r>
              <a:rPr lang="en-IN" dirty="0">
                <a:latin typeface="BemboBook"/>
              </a:rPr>
              <a:t>It is reasonable, I think most readers will agree, to say that a forager who adjusts to the change in travel time is </a:t>
            </a:r>
            <a:r>
              <a:rPr lang="en-IN" i="1" dirty="0">
                <a:latin typeface="BemboBook"/>
              </a:rPr>
              <a:t>tracking </a:t>
            </a:r>
            <a:r>
              <a:rPr lang="en-IN" dirty="0">
                <a:latin typeface="BemboBook"/>
              </a:rPr>
              <a:t>its environment. Orthogonal and parallel tracking</a:t>
            </a:r>
            <a:endParaRPr lang="en-IN" dirty="0"/>
          </a:p>
        </p:txBody>
      </p:sp>
      <p:sp>
        <p:nvSpPr>
          <p:cNvPr id="10" name="Rectangle 9">
            <a:extLst>
              <a:ext uri="{FF2B5EF4-FFF2-40B4-BE49-F238E27FC236}">
                <a16:creationId xmlns:a16="http://schemas.microsoft.com/office/drawing/2014/main" id="{F84F070C-B3B0-FA4D-BB91-209E6D064193}"/>
              </a:ext>
            </a:extLst>
          </p:cNvPr>
          <p:cNvSpPr/>
          <p:nvPr/>
        </p:nvSpPr>
        <p:spPr>
          <a:xfrm>
            <a:off x="4623462" y="1832202"/>
            <a:ext cx="2759034" cy="646331"/>
          </a:xfrm>
          <a:prstGeom prst="rect">
            <a:avLst/>
          </a:prstGeom>
        </p:spPr>
        <p:txBody>
          <a:bodyPr wrap="square">
            <a:spAutoFit/>
          </a:bodyPr>
          <a:lstStyle/>
          <a:p>
            <a:r>
              <a:rPr lang="en-IN" dirty="0">
                <a:latin typeface="BemboBook"/>
              </a:rPr>
              <a:t>Declarative vs procedural knowledge</a:t>
            </a:r>
            <a:endParaRPr lang="en-IN" dirty="0"/>
          </a:p>
        </p:txBody>
      </p:sp>
      <p:sp>
        <p:nvSpPr>
          <p:cNvPr id="11" name="Rectangle 10">
            <a:extLst>
              <a:ext uri="{FF2B5EF4-FFF2-40B4-BE49-F238E27FC236}">
                <a16:creationId xmlns:a16="http://schemas.microsoft.com/office/drawing/2014/main" id="{1C4281F8-5F5D-174B-ADAF-15ED59BA6441}"/>
              </a:ext>
            </a:extLst>
          </p:cNvPr>
          <p:cNvSpPr/>
          <p:nvPr/>
        </p:nvSpPr>
        <p:spPr>
          <a:xfrm>
            <a:off x="3835726" y="2570865"/>
            <a:ext cx="3135090" cy="3970318"/>
          </a:xfrm>
          <a:prstGeom prst="rect">
            <a:avLst/>
          </a:prstGeom>
        </p:spPr>
        <p:txBody>
          <a:bodyPr wrap="square">
            <a:spAutoFit/>
          </a:bodyPr>
          <a:lstStyle/>
          <a:p>
            <a:r>
              <a:rPr lang="en-IN" dirty="0">
                <a:latin typeface="BemboBook"/>
              </a:rPr>
              <a:t>In orthogonal tracking problems, one focuses on the sampling rate; environ- mental change, and the benefits associated with varying and stable resources, influence the optimal sampling rate. In parallel tracking problems, one focuses on how animals should combine past and current information. Two factors, environmental change and sampling error, influence their </a:t>
            </a:r>
            <a:r>
              <a:rPr lang="en-IN" dirty="0" err="1">
                <a:latin typeface="BemboBook"/>
              </a:rPr>
              <a:t>behavior</a:t>
            </a:r>
            <a:r>
              <a:rPr lang="en-IN" dirty="0">
                <a:latin typeface="BemboBook"/>
              </a:rPr>
              <a:t>. </a:t>
            </a:r>
            <a:endParaRPr lang="en-IN" dirty="0"/>
          </a:p>
        </p:txBody>
      </p:sp>
    </p:spTree>
    <p:extLst>
      <p:ext uri="{BB962C8B-B14F-4D97-AF65-F5344CB8AC3E}">
        <p14:creationId xmlns:p14="http://schemas.microsoft.com/office/powerpoint/2010/main" val="12732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9B00-84F3-3B46-90C0-4A2632248143}"/>
              </a:ext>
            </a:extLst>
          </p:cNvPr>
          <p:cNvSpPr>
            <a:spLocks noGrp="1"/>
          </p:cNvSpPr>
          <p:nvPr>
            <p:ph type="title"/>
          </p:nvPr>
        </p:nvSpPr>
        <p:spPr/>
        <p:txBody>
          <a:bodyPr/>
          <a:lstStyle/>
          <a:p>
            <a:r>
              <a:rPr lang="en-US" dirty="0"/>
              <a:t>Stephens, 2007 (book chapter)</a:t>
            </a:r>
          </a:p>
        </p:txBody>
      </p:sp>
      <p:sp>
        <p:nvSpPr>
          <p:cNvPr id="4" name="TextBox 3">
            <a:extLst>
              <a:ext uri="{FF2B5EF4-FFF2-40B4-BE49-F238E27FC236}">
                <a16:creationId xmlns:a16="http://schemas.microsoft.com/office/drawing/2014/main" id="{D5FD9923-79E6-E84C-A5B7-A86E074214AE}"/>
              </a:ext>
            </a:extLst>
          </p:cNvPr>
          <p:cNvSpPr txBox="1"/>
          <p:nvPr/>
        </p:nvSpPr>
        <p:spPr>
          <a:xfrm>
            <a:off x="344385" y="1441306"/>
            <a:ext cx="3847606" cy="3693319"/>
          </a:xfrm>
          <a:prstGeom prst="rect">
            <a:avLst/>
          </a:prstGeom>
          <a:noFill/>
        </p:spPr>
        <p:txBody>
          <a:bodyPr wrap="square" rtlCol="0">
            <a:spAutoFit/>
          </a:bodyPr>
          <a:lstStyle/>
          <a:p>
            <a:r>
              <a:rPr lang="en-IN" dirty="0"/>
              <a:t>The basic models outlined in the section titled ‘Foraging basics’ consider the economics of foraging decisions isolated and abstracted from the world in which foragers live. For muddy-boots biologists the most glaring oversight of this approach is that most animals live with the constant threat of predation. To make matters worse, the options that are the best economically are often the most dangerous. – </a:t>
            </a:r>
          </a:p>
          <a:p>
            <a:r>
              <a:rPr lang="en-IN" dirty="0"/>
              <a:t>COULD BE A DISCUSSION POINT</a:t>
            </a:r>
          </a:p>
          <a:p>
            <a:endParaRPr lang="en-US" dirty="0"/>
          </a:p>
        </p:txBody>
      </p:sp>
      <p:sp>
        <p:nvSpPr>
          <p:cNvPr id="5" name="TextBox 4">
            <a:extLst>
              <a:ext uri="{FF2B5EF4-FFF2-40B4-BE49-F238E27FC236}">
                <a16:creationId xmlns:a16="http://schemas.microsoft.com/office/drawing/2014/main" id="{A699EDF1-0620-DE4D-B706-07EBD5C6EC82}"/>
              </a:ext>
            </a:extLst>
          </p:cNvPr>
          <p:cNvSpPr txBox="1"/>
          <p:nvPr/>
        </p:nvSpPr>
        <p:spPr>
          <a:xfrm>
            <a:off x="5045035" y="1565997"/>
            <a:ext cx="3847606" cy="1477328"/>
          </a:xfrm>
          <a:prstGeom prst="rect">
            <a:avLst/>
          </a:prstGeom>
          <a:noFill/>
        </p:spPr>
        <p:txBody>
          <a:bodyPr wrap="square" rtlCol="0">
            <a:spAutoFit/>
          </a:bodyPr>
          <a:lstStyle/>
          <a:p>
            <a:r>
              <a:rPr lang="en-IN" dirty="0"/>
              <a:t>This formulation predicts that animals foraging under pre- dation risk should forage in a way that minimizes the ratio of mortality rate (mu) divided by growth rate (</a:t>
            </a:r>
            <a:r>
              <a:rPr lang="en-IN" i="1" dirty="0"/>
              <a:t>g</a:t>
            </a:r>
            <a:r>
              <a:rPr lang="en-IN" dirty="0"/>
              <a:t>). </a:t>
            </a:r>
          </a:p>
        </p:txBody>
      </p:sp>
      <p:sp>
        <p:nvSpPr>
          <p:cNvPr id="6" name="TextBox 5">
            <a:extLst>
              <a:ext uri="{FF2B5EF4-FFF2-40B4-BE49-F238E27FC236}">
                <a16:creationId xmlns:a16="http://schemas.microsoft.com/office/drawing/2014/main" id="{91D0BDC1-B55E-C540-82D1-A10FD2D55838}"/>
              </a:ext>
            </a:extLst>
          </p:cNvPr>
          <p:cNvSpPr txBox="1"/>
          <p:nvPr/>
        </p:nvSpPr>
        <p:spPr>
          <a:xfrm>
            <a:off x="7406245" y="2726855"/>
            <a:ext cx="3847606" cy="4247317"/>
          </a:xfrm>
          <a:prstGeom prst="rect">
            <a:avLst/>
          </a:prstGeom>
          <a:noFill/>
        </p:spPr>
        <p:txBody>
          <a:bodyPr wrap="square" rtlCol="0">
            <a:spAutoFit/>
          </a:bodyPr>
          <a:lstStyle/>
          <a:p>
            <a:r>
              <a:rPr lang="en-IN" dirty="0"/>
              <a:t>A key advantage of grouping is that animals can benefit from the predator </a:t>
            </a:r>
            <a:r>
              <a:rPr lang="en-IN" dirty="0" err="1"/>
              <a:t>detec</a:t>
            </a:r>
            <a:r>
              <a:rPr lang="en-IN" dirty="0"/>
              <a:t>- </a:t>
            </a:r>
            <a:r>
              <a:rPr lang="en-IN" dirty="0" err="1"/>
              <a:t>tion</a:t>
            </a:r>
            <a:r>
              <a:rPr lang="en-IN" dirty="0"/>
              <a:t> abilities of their group mates, and many studies show that group foragers reduce their personal </a:t>
            </a:r>
            <a:r>
              <a:rPr lang="en-IN" dirty="0" err="1"/>
              <a:t>vigi</a:t>
            </a:r>
            <a:r>
              <a:rPr lang="en-IN" dirty="0"/>
              <a:t>- lance (compared to individuals foraging alone). On the other hand, sharing information with group mates is not always in an animal’s best interest. Group mates who are too well informed might interfere with your food discoveries or block the best escape routes when a predator appears. </a:t>
            </a:r>
          </a:p>
          <a:p>
            <a:endParaRPr lang="en-IN" dirty="0"/>
          </a:p>
        </p:txBody>
      </p:sp>
    </p:spTree>
    <p:extLst>
      <p:ext uri="{BB962C8B-B14F-4D97-AF65-F5344CB8AC3E}">
        <p14:creationId xmlns:p14="http://schemas.microsoft.com/office/powerpoint/2010/main" val="50146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164B-2F34-9E40-A97D-598B00DC56BC}"/>
              </a:ext>
            </a:extLst>
          </p:cNvPr>
          <p:cNvSpPr>
            <a:spLocks noGrp="1"/>
          </p:cNvSpPr>
          <p:nvPr>
            <p:ph type="title"/>
          </p:nvPr>
        </p:nvSpPr>
        <p:spPr/>
        <p:txBody>
          <a:bodyPr/>
          <a:lstStyle/>
          <a:p>
            <a:r>
              <a:rPr lang="en-US" dirty="0"/>
              <a:t>Stephens, 1991</a:t>
            </a:r>
          </a:p>
        </p:txBody>
      </p:sp>
      <p:sp>
        <p:nvSpPr>
          <p:cNvPr id="4" name="Rectangle 3">
            <a:extLst>
              <a:ext uri="{FF2B5EF4-FFF2-40B4-BE49-F238E27FC236}">
                <a16:creationId xmlns:a16="http://schemas.microsoft.com/office/drawing/2014/main" id="{80294BDA-EDD1-AF4B-9D8E-D29889CCF429}"/>
              </a:ext>
            </a:extLst>
          </p:cNvPr>
          <p:cNvSpPr/>
          <p:nvPr/>
        </p:nvSpPr>
        <p:spPr>
          <a:xfrm>
            <a:off x="934196" y="1690688"/>
            <a:ext cx="3542806" cy="1200329"/>
          </a:xfrm>
          <a:prstGeom prst="rect">
            <a:avLst/>
          </a:prstGeom>
        </p:spPr>
        <p:txBody>
          <a:bodyPr wrap="square">
            <a:spAutoFit/>
          </a:bodyPr>
          <a:lstStyle/>
          <a:p>
            <a:r>
              <a:rPr lang="en-IN" dirty="0"/>
              <a:t>Two virtual opposites, change and regularity, are both credited with being </a:t>
            </a:r>
            <a:r>
              <a:rPr lang="en-IN" i="1" dirty="0"/>
              <a:t>the </a:t>
            </a:r>
            <a:r>
              <a:rPr lang="en-IN" dirty="0"/>
              <a:t>selective force in the evolution of learning! </a:t>
            </a:r>
          </a:p>
        </p:txBody>
      </p:sp>
      <p:sp>
        <p:nvSpPr>
          <p:cNvPr id="5" name="Rectangle 4">
            <a:extLst>
              <a:ext uri="{FF2B5EF4-FFF2-40B4-BE49-F238E27FC236}">
                <a16:creationId xmlns:a16="http://schemas.microsoft.com/office/drawing/2014/main" id="{5E4D7D6B-F20C-8D46-BD4E-157305770D52}"/>
              </a:ext>
            </a:extLst>
          </p:cNvPr>
          <p:cNvSpPr/>
          <p:nvPr/>
        </p:nvSpPr>
        <p:spPr>
          <a:xfrm>
            <a:off x="5353796" y="1552189"/>
            <a:ext cx="6096000" cy="1477328"/>
          </a:xfrm>
          <a:prstGeom prst="rect">
            <a:avLst/>
          </a:prstGeom>
        </p:spPr>
        <p:txBody>
          <a:bodyPr>
            <a:spAutoFit/>
          </a:bodyPr>
          <a:lstStyle/>
          <a:p>
            <a:r>
              <a:rPr lang="en-IN" dirty="0">
                <a:latin typeface="Times" pitchFamily="2" charset="0"/>
              </a:rPr>
              <a:t>In this paper I propose a different solution that takes account of two distinct types of environmental predictability. Specifically, this paper argues that the pattern of predictability in relation to an animal's life history determines the evolutionary value of learning. </a:t>
            </a:r>
            <a:endParaRPr lang="en-IN" dirty="0"/>
          </a:p>
        </p:txBody>
      </p:sp>
      <p:sp>
        <p:nvSpPr>
          <p:cNvPr id="6" name="Rectangle 5">
            <a:extLst>
              <a:ext uri="{FF2B5EF4-FFF2-40B4-BE49-F238E27FC236}">
                <a16:creationId xmlns:a16="http://schemas.microsoft.com/office/drawing/2014/main" id="{7F6B6AD0-0971-B846-9585-491748807D07}"/>
              </a:ext>
            </a:extLst>
          </p:cNvPr>
          <p:cNvSpPr/>
          <p:nvPr/>
        </p:nvSpPr>
        <p:spPr>
          <a:xfrm>
            <a:off x="684810" y="3429000"/>
            <a:ext cx="6844146" cy="2862322"/>
          </a:xfrm>
          <a:prstGeom prst="rect">
            <a:avLst/>
          </a:prstGeom>
        </p:spPr>
        <p:txBody>
          <a:bodyPr wrap="square">
            <a:spAutoFit/>
          </a:bodyPr>
          <a:lstStyle/>
          <a:p>
            <a:r>
              <a:rPr lang="en-IN" dirty="0">
                <a:latin typeface="Times" pitchFamily="2" charset="0"/>
              </a:rPr>
              <a:t>Resolving the contradiction: When there is some change, increasing the within- generation persistence promotes the evolution of learning, and the between-generation persistence term has no effect. However, when the environment is almost completely fixed, then increasing change, either within or between generations, promotes the evolution of learning. This occurs because (1) the change required to promote the evolution of learning can occur either within or between generations even though (2) the regularity required to promote the evolution of learning must come within an animal's lifetime. The region of absolute fixity, in which learning does not generally evolve, is relatively small. </a:t>
            </a:r>
            <a:endParaRPr lang="en-IN" dirty="0"/>
          </a:p>
        </p:txBody>
      </p:sp>
    </p:spTree>
    <p:extLst>
      <p:ext uri="{BB962C8B-B14F-4D97-AF65-F5344CB8AC3E}">
        <p14:creationId xmlns:p14="http://schemas.microsoft.com/office/powerpoint/2010/main" val="217515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85CF-D2D4-1C49-9FEE-79A5F97DB13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Stephens, 2008</a:t>
            </a:r>
          </a:p>
        </p:txBody>
      </p:sp>
    </p:spTree>
    <p:extLst>
      <p:ext uri="{BB962C8B-B14F-4D97-AF65-F5344CB8AC3E}">
        <p14:creationId xmlns:p14="http://schemas.microsoft.com/office/powerpoint/2010/main" val="245708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804-D18A-7A4E-83F3-77C7D413231E}"/>
              </a:ext>
            </a:extLst>
          </p:cNvPr>
          <p:cNvSpPr>
            <a:spLocks noGrp="1"/>
          </p:cNvSpPr>
          <p:nvPr>
            <p:ph type="title"/>
          </p:nvPr>
        </p:nvSpPr>
        <p:spPr/>
        <p:txBody>
          <a:bodyPr/>
          <a:lstStyle/>
          <a:p>
            <a:r>
              <a:rPr lang="en-US" dirty="0"/>
              <a:t>The concepts</a:t>
            </a:r>
          </a:p>
        </p:txBody>
      </p:sp>
      <p:sp>
        <p:nvSpPr>
          <p:cNvPr id="4" name="TextBox 3">
            <a:extLst>
              <a:ext uri="{FF2B5EF4-FFF2-40B4-BE49-F238E27FC236}">
                <a16:creationId xmlns:a16="http://schemas.microsoft.com/office/drawing/2014/main" id="{1CBFC625-A57A-1247-A2B3-8C6D566782E3}"/>
              </a:ext>
            </a:extLst>
          </p:cNvPr>
          <p:cNvSpPr txBox="1"/>
          <p:nvPr/>
        </p:nvSpPr>
        <p:spPr>
          <a:xfrm>
            <a:off x="4536374" y="1506022"/>
            <a:ext cx="2384307" cy="369332"/>
          </a:xfrm>
          <a:prstGeom prst="rect">
            <a:avLst/>
          </a:prstGeom>
          <a:noFill/>
        </p:spPr>
        <p:txBody>
          <a:bodyPr wrap="none" rtlCol="0">
            <a:spAutoFit/>
          </a:bodyPr>
          <a:lstStyle/>
          <a:p>
            <a:r>
              <a:rPr lang="en-US" dirty="0"/>
              <a:t>The concept of tracking</a:t>
            </a:r>
          </a:p>
        </p:txBody>
      </p:sp>
      <p:sp>
        <p:nvSpPr>
          <p:cNvPr id="5" name="TextBox 4">
            <a:extLst>
              <a:ext uri="{FF2B5EF4-FFF2-40B4-BE49-F238E27FC236}">
                <a16:creationId xmlns:a16="http://schemas.microsoft.com/office/drawing/2014/main" id="{B67B2631-8DA7-F647-BA3F-F2F357099438}"/>
              </a:ext>
            </a:extLst>
          </p:cNvPr>
          <p:cNvSpPr txBox="1"/>
          <p:nvPr/>
        </p:nvSpPr>
        <p:spPr>
          <a:xfrm>
            <a:off x="1784435" y="2074058"/>
            <a:ext cx="8623130" cy="369332"/>
          </a:xfrm>
          <a:prstGeom prst="rect">
            <a:avLst/>
          </a:prstGeom>
          <a:noFill/>
        </p:spPr>
        <p:txBody>
          <a:bodyPr wrap="none" rtlCol="0">
            <a:spAutoFit/>
          </a:bodyPr>
          <a:lstStyle/>
          <a:p>
            <a:r>
              <a:rPr lang="en-US" dirty="0"/>
              <a:t>Sampling as a way to track the change in environmental state – the mechanism of tracking</a:t>
            </a:r>
          </a:p>
        </p:txBody>
      </p:sp>
      <p:sp>
        <p:nvSpPr>
          <p:cNvPr id="6" name="Rectangle 5">
            <a:extLst>
              <a:ext uri="{FF2B5EF4-FFF2-40B4-BE49-F238E27FC236}">
                <a16:creationId xmlns:a16="http://schemas.microsoft.com/office/drawing/2014/main" id="{8970B737-80D1-3140-8A69-1C9570C23E39}"/>
              </a:ext>
            </a:extLst>
          </p:cNvPr>
          <p:cNvSpPr/>
          <p:nvPr/>
        </p:nvSpPr>
        <p:spPr>
          <a:xfrm>
            <a:off x="304799" y="2642095"/>
            <a:ext cx="3115295" cy="1569660"/>
          </a:xfrm>
          <a:prstGeom prst="rect">
            <a:avLst/>
          </a:prstGeom>
        </p:spPr>
        <p:txBody>
          <a:bodyPr wrap="square">
            <a:spAutoFit/>
          </a:bodyPr>
          <a:lstStyle/>
          <a:p>
            <a:r>
              <a:rPr lang="en-IN" sz="1200" dirty="0">
                <a:latin typeface="Arial" panose="020B0604020202020204" pitchFamily="34" charset="0"/>
              </a:rPr>
              <a:t>“I consider whether and to what extent an animal should modify its </a:t>
            </a:r>
            <a:r>
              <a:rPr lang="en-IN" sz="1200" dirty="0" err="1">
                <a:latin typeface="Arial" panose="020B0604020202020204" pitchFamily="34" charset="0"/>
              </a:rPr>
              <a:t>behavior</a:t>
            </a:r>
            <a:r>
              <a:rPr lang="en-IN" sz="1200" dirty="0">
                <a:latin typeface="Arial" panose="020B0604020202020204" pitchFamily="34" charset="0"/>
              </a:rPr>
              <a:t> in response to an environmental change. My simplified tracking model illustrates the fundamental components of tracking problems generally, and it hints at the direction that more realistic tracking models should take”. – Stephens 1987</a:t>
            </a:r>
            <a:endParaRPr lang="en-IN" sz="1200" dirty="0"/>
          </a:p>
        </p:txBody>
      </p:sp>
      <p:sp>
        <p:nvSpPr>
          <p:cNvPr id="7" name="Rectangle 6">
            <a:extLst>
              <a:ext uri="{FF2B5EF4-FFF2-40B4-BE49-F238E27FC236}">
                <a16:creationId xmlns:a16="http://schemas.microsoft.com/office/drawing/2014/main" id="{77DB3579-D62D-5D49-84E3-CDC771C6DA6E}"/>
              </a:ext>
            </a:extLst>
          </p:cNvPr>
          <p:cNvSpPr/>
          <p:nvPr/>
        </p:nvSpPr>
        <p:spPr>
          <a:xfrm>
            <a:off x="7802089" y="2443390"/>
            <a:ext cx="4222420" cy="2246769"/>
          </a:xfrm>
          <a:prstGeom prst="rect">
            <a:avLst/>
          </a:prstGeom>
        </p:spPr>
        <p:txBody>
          <a:bodyPr wrap="square">
            <a:spAutoFit/>
          </a:bodyPr>
          <a:lstStyle/>
          <a:p>
            <a:r>
              <a:rPr lang="en-IN" sz="1400" dirty="0">
                <a:latin typeface="BemboBook"/>
              </a:rPr>
              <a:t>Predictions of the original model</a:t>
            </a:r>
          </a:p>
          <a:p>
            <a:pPr>
              <a:buFont typeface="+mj-lt"/>
              <a:buAutoNum type="arabicPeriod"/>
            </a:pPr>
            <a:r>
              <a:rPr lang="en-IN" sz="1400" dirty="0">
                <a:latin typeface="BemboBook"/>
              </a:rPr>
              <a:t>Sampling rates should decrease with </a:t>
            </a:r>
            <a:r>
              <a:rPr lang="en-IN" sz="1400" i="1" dirty="0">
                <a:latin typeface="BemboBook"/>
              </a:rPr>
              <a:t>s</a:t>
            </a:r>
            <a:r>
              <a:rPr lang="en-IN" sz="1400" dirty="0">
                <a:latin typeface="BemboBook"/>
              </a:rPr>
              <a:t>, the value of the stable but mediocre resource, because a decrease in </a:t>
            </a:r>
            <a:r>
              <a:rPr lang="en-IN" sz="1400" i="1" dirty="0">
                <a:latin typeface="BemboBook"/>
              </a:rPr>
              <a:t>s </a:t>
            </a:r>
            <a:r>
              <a:rPr lang="en-IN" sz="1400" dirty="0">
                <a:latin typeface="BemboBook"/>
              </a:rPr>
              <a:t>makes sampling errors more costly while reducing the cost of overrun errors. </a:t>
            </a:r>
          </a:p>
          <a:p>
            <a:pPr>
              <a:buFont typeface="+mj-lt"/>
              <a:buAutoNum type="arabicPeriod"/>
            </a:pPr>
            <a:r>
              <a:rPr lang="en-IN" sz="1400" dirty="0">
                <a:latin typeface="BemboBook"/>
              </a:rPr>
              <a:t>Sampling rates should increase with </a:t>
            </a:r>
            <a:r>
              <a:rPr lang="en-IN" sz="1400" i="1" dirty="0">
                <a:latin typeface="BemboBook"/>
              </a:rPr>
              <a:t>g</a:t>
            </a:r>
            <a:r>
              <a:rPr lang="en-IN" sz="1400" dirty="0">
                <a:latin typeface="BemboBook"/>
              </a:rPr>
              <a:t>, the value of the varying resource’s good state, because an increase in </a:t>
            </a:r>
            <a:r>
              <a:rPr lang="en-IN" sz="1400" i="1" dirty="0">
                <a:latin typeface="BemboBook"/>
              </a:rPr>
              <a:t>g </a:t>
            </a:r>
            <a:r>
              <a:rPr lang="en-IN" sz="1400" dirty="0">
                <a:latin typeface="BemboBook"/>
              </a:rPr>
              <a:t>makes overrun errors more costly. </a:t>
            </a:r>
          </a:p>
          <a:p>
            <a:pPr>
              <a:buFont typeface="+mj-lt"/>
              <a:buAutoNum type="arabicPeriod"/>
            </a:pPr>
            <a:r>
              <a:rPr lang="en-IN" sz="1400" dirty="0">
                <a:latin typeface="BemboBook"/>
              </a:rPr>
              <a:t>Sampling rates should decrease with </a:t>
            </a:r>
            <a:r>
              <a:rPr lang="en-IN" sz="1400" i="1" dirty="0">
                <a:latin typeface="BemboBook"/>
              </a:rPr>
              <a:t>q</a:t>
            </a:r>
            <a:r>
              <a:rPr lang="en-IN" sz="1400" dirty="0">
                <a:latin typeface="BemboBook"/>
              </a:rPr>
              <a:t>, because </a:t>
            </a:r>
            <a:r>
              <a:rPr lang="en-IN" sz="1400" i="1" dirty="0">
                <a:latin typeface="BemboBook"/>
              </a:rPr>
              <a:t>q </a:t>
            </a:r>
            <a:r>
              <a:rPr lang="en-IN" sz="1400" dirty="0">
                <a:latin typeface="BemboBook"/>
              </a:rPr>
              <a:t>increases the duration of states. </a:t>
            </a:r>
          </a:p>
        </p:txBody>
      </p:sp>
    </p:spTree>
    <p:extLst>
      <p:ext uri="{BB962C8B-B14F-4D97-AF65-F5344CB8AC3E}">
        <p14:creationId xmlns:p14="http://schemas.microsoft.com/office/powerpoint/2010/main" val="34249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B1F3F-3633-7C45-AABC-A66AABC01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181" y="1124646"/>
            <a:ext cx="744277" cy="388264"/>
          </a:xfrm>
          <a:prstGeom prst="rect">
            <a:avLst/>
          </a:prstGeom>
        </p:spPr>
      </p:pic>
      <p:cxnSp>
        <p:nvCxnSpPr>
          <p:cNvPr id="5" name="Straight Connector 4">
            <a:extLst>
              <a:ext uri="{FF2B5EF4-FFF2-40B4-BE49-F238E27FC236}">
                <a16:creationId xmlns:a16="http://schemas.microsoft.com/office/drawing/2014/main" id="{2C44110E-ECBD-104E-BB95-008A6D62D2AD}"/>
              </a:ext>
            </a:extLst>
          </p:cNvPr>
          <p:cNvCxnSpPr/>
          <p:nvPr/>
        </p:nvCxnSpPr>
        <p:spPr>
          <a:xfrm flipV="1">
            <a:off x="4316652" y="1555111"/>
            <a:ext cx="833275" cy="359082"/>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8EEAC93-51FB-5249-A492-F04281B846E4}"/>
              </a:ext>
            </a:extLst>
          </p:cNvPr>
          <p:cNvCxnSpPr/>
          <p:nvPr/>
        </p:nvCxnSpPr>
        <p:spPr>
          <a:xfrm flipH="1" flipV="1">
            <a:off x="5157410" y="1555111"/>
            <a:ext cx="833275" cy="35908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9EB3E84-6298-A74E-9D5B-416A19B50638}"/>
              </a:ext>
            </a:extLst>
          </p:cNvPr>
          <p:cNvSpPr txBox="1"/>
          <p:nvPr/>
        </p:nvSpPr>
        <p:spPr>
          <a:xfrm>
            <a:off x="3494549" y="1956394"/>
            <a:ext cx="1136850" cy="307777"/>
          </a:xfrm>
          <a:prstGeom prst="rect">
            <a:avLst/>
          </a:prstGeom>
          <a:solidFill>
            <a:srgbClr val="00B0F0"/>
          </a:solid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Fixed Option</a:t>
            </a:r>
          </a:p>
        </p:txBody>
      </p:sp>
      <p:sp>
        <p:nvSpPr>
          <p:cNvPr id="8" name="TextBox 7">
            <a:extLst>
              <a:ext uri="{FF2B5EF4-FFF2-40B4-BE49-F238E27FC236}">
                <a16:creationId xmlns:a16="http://schemas.microsoft.com/office/drawing/2014/main" id="{5AE29DFB-AE9E-4D44-9456-32051409BF44}"/>
              </a:ext>
            </a:extLst>
          </p:cNvPr>
          <p:cNvSpPr txBox="1"/>
          <p:nvPr/>
        </p:nvSpPr>
        <p:spPr>
          <a:xfrm>
            <a:off x="5346832" y="1956393"/>
            <a:ext cx="1545616" cy="307777"/>
          </a:xfrm>
          <a:prstGeom prst="rect">
            <a:avLst/>
          </a:prstGeom>
          <a:solidFill>
            <a:srgbClr val="FF0000"/>
          </a:solid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Fluctuating Option</a:t>
            </a:r>
          </a:p>
        </p:txBody>
      </p:sp>
      <p:sp>
        <p:nvSpPr>
          <p:cNvPr id="9" name="TextBox 8">
            <a:extLst>
              <a:ext uri="{FF2B5EF4-FFF2-40B4-BE49-F238E27FC236}">
                <a16:creationId xmlns:a16="http://schemas.microsoft.com/office/drawing/2014/main" id="{B3F84D97-EF2D-894C-BA80-F4221965C199}"/>
              </a:ext>
            </a:extLst>
          </p:cNvPr>
          <p:cNvSpPr txBox="1"/>
          <p:nvPr/>
        </p:nvSpPr>
        <p:spPr>
          <a:xfrm>
            <a:off x="3382918" y="2695823"/>
            <a:ext cx="1278812" cy="307777"/>
          </a:xfrm>
          <a:prstGeom prst="rect">
            <a:avLst/>
          </a:prstGeom>
          <a:no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Volume = 7 µL</a:t>
            </a:r>
          </a:p>
        </p:txBody>
      </p:sp>
      <p:cxnSp>
        <p:nvCxnSpPr>
          <p:cNvPr id="10" name="Straight Connector 9">
            <a:extLst>
              <a:ext uri="{FF2B5EF4-FFF2-40B4-BE49-F238E27FC236}">
                <a16:creationId xmlns:a16="http://schemas.microsoft.com/office/drawing/2014/main" id="{5AA09835-EA7B-6347-825A-D5D7FDE19C6F}"/>
              </a:ext>
            </a:extLst>
          </p:cNvPr>
          <p:cNvCxnSpPr/>
          <p:nvPr/>
        </p:nvCxnSpPr>
        <p:spPr>
          <a:xfrm flipV="1">
            <a:off x="4067208" y="2306372"/>
            <a:ext cx="0" cy="346423"/>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F54986B-815A-BE41-B338-0F103789D3CF}"/>
              </a:ext>
            </a:extLst>
          </p:cNvPr>
          <p:cNvCxnSpPr/>
          <p:nvPr/>
        </p:nvCxnSpPr>
        <p:spPr>
          <a:xfrm flipV="1">
            <a:off x="6315892" y="2306371"/>
            <a:ext cx="0" cy="346423"/>
          </a:xfrm>
          <a:prstGeom prst="line">
            <a:avLst/>
          </a:prstGeom>
          <a:ln w="28575"/>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5F74A67C-C81E-DE47-AEAC-1E3EB01AA231}"/>
              </a:ext>
            </a:extLst>
          </p:cNvPr>
          <p:cNvPicPr>
            <a:picLocks noChangeAspect="1"/>
          </p:cNvPicPr>
          <p:nvPr/>
        </p:nvPicPr>
        <p:blipFill rotWithShape="1">
          <a:blip r:embed="rId3">
            <a:extLst>
              <a:ext uri="{28A0092B-C50C-407E-A947-70E740481C1C}">
                <a14:useLocalDpi xmlns:a14="http://schemas.microsoft.com/office/drawing/2010/main" val="0"/>
              </a:ext>
            </a:extLst>
          </a:blip>
          <a:srcRect l="11574" b="23289"/>
          <a:stretch/>
        </p:blipFill>
        <p:spPr>
          <a:xfrm>
            <a:off x="5248657" y="2652794"/>
            <a:ext cx="3130195" cy="1564359"/>
          </a:xfrm>
          <a:prstGeom prst="rect">
            <a:avLst/>
          </a:prstGeom>
        </p:spPr>
      </p:pic>
      <p:sp>
        <p:nvSpPr>
          <p:cNvPr id="13" name="Rectangle 12">
            <a:extLst>
              <a:ext uri="{FF2B5EF4-FFF2-40B4-BE49-F238E27FC236}">
                <a16:creationId xmlns:a16="http://schemas.microsoft.com/office/drawing/2014/main" id="{1F7573D0-113D-DB40-AF9F-01EEA69FB1F9}"/>
              </a:ext>
            </a:extLst>
          </p:cNvPr>
          <p:cNvSpPr/>
          <p:nvPr/>
        </p:nvSpPr>
        <p:spPr>
          <a:xfrm>
            <a:off x="7845234" y="2433463"/>
            <a:ext cx="2270207" cy="338554"/>
          </a:xfrm>
          <a:prstGeom prst="rect">
            <a:avLst/>
          </a:prstGeom>
          <a:ln w="28575">
            <a:solidFill>
              <a:schemeClr val="accent1"/>
            </a:solidFill>
          </a:ln>
        </p:spPr>
        <p:txBody>
          <a:bodyPr wrap="square">
            <a:spAutoFit/>
          </a:bodyPr>
          <a:lstStyle/>
          <a:p>
            <a:pPr algn="ctr"/>
            <a:r>
              <a:rPr lang="en-GB" sz="1600" b="1" dirty="0">
                <a:solidFill>
                  <a:srgbClr val="242729"/>
                </a:solidFill>
                <a:latin typeface="Times New Roman" panose="02020603050405020304" pitchFamily="18" charset="0"/>
                <a:cs typeface="Times New Roman" panose="02020603050405020304" pitchFamily="18" charset="0"/>
              </a:rPr>
              <a:t>y(t) = </a:t>
            </a:r>
            <a:r>
              <a:rPr lang="en-GB" sz="1600" b="1" dirty="0" err="1">
                <a:solidFill>
                  <a:srgbClr val="242729"/>
                </a:solidFill>
                <a:latin typeface="Times New Roman" panose="02020603050405020304" pitchFamily="18" charset="0"/>
                <a:cs typeface="Times New Roman" panose="02020603050405020304" pitchFamily="18" charset="0"/>
              </a:rPr>
              <a:t>Asin</a:t>
            </a:r>
            <a:r>
              <a:rPr lang="en-GB" sz="1600" b="1" dirty="0">
                <a:solidFill>
                  <a:srgbClr val="242729"/>
                </a:solidFill>
                <a:latin typeface="Times New Roman" panose="02020603050405020304" pitchFamily="18" charset="0"/>
                <a:cs typeface="Times New Roman" panose="02020603050405020304" pitchFamily="18" charset="0"/>
              </a:rPr>
              <a:t>(2</a:t>
            </a:r>
            <a:r>
              <a:rPr lang="el-GR" sz="1600" b="1" dirty="0">
                <a:solidFill>
                  <a:srgbClr val="242729"/>
                </a:solidFill>
                <a:latin typeface="Times New Roman" panose="02020603050405020304" pitchFamily="18" charset="0"/>
                <a:cs typeface="Times New Roman" panose="02020603050405020304" pitchFamily="18" charset="0"/>
              </a:rPr>
              <a:t>π</a:t>
            </a:r>
            <a:r>
              <a:rPr lang="en-GB" sz="1600" b="1" dirty="0">
                <a:solidFill>
                  <a:srgbClr val="242729"/>
                </a:solidFill>
                <a:latin typeface="Times New Roman" panose="02020603050405020304" pitchFamily="18" charset="0"/>
                <a:cs typeface="Times New Roman" panose="02020603050405020304" pitchFamily="18" charset="0"/>
              </a:rPr>
              <a:t>ft+</a:t>
            </a:r>
            <a:r>
              <a:rPr lang="el-GR" sz="1600" b="1" dirty="0">
                <a:solidFill>
                  <a:srgbClr val="242729"/>
                </a:solidFill>
                <a:latin typeface="Times New Roman" panose="02020603050405020304" pitchFamily="18" charset="0"/>
                <a:cs typeface="Times New Roman" panose="02020603050405020304" pitchFamily="18" charset="0"/>
              </a:rPr>
              <a:t>φ)</a:t>
            </a:r>
            <a:r>
              <a:rPr lang="en-GB" sz="1600" b="1" dirty="0">
                <a:solidFill>
                  <a:srgbClr val="242729"/>
                </a:solidFill>
                <a:latin typeface="Times New Roman" panose="02020603050405020304" pitchFamily="18" charset="0"/>
                <a:cs typeface="Times New Roman" panose="02020603050405020304" pitchFamily="18" charset="0"/>
              </a:rPr>
              <a:t> + D</a:t>
            </a:r>
          </a:p>
        </p:txBody>
      </p:sp>
      <p:sp>
        <p:nvSpPr>
          <p:cNvPr id="14" name="TextBox 13">
            <a:extLst>
              <a:ext uri="{FF2B5EF4-FFF2-40B4-BE49-F238E27FC236}">
                <a16:creationId xmlns:a16="http://schemas.microsoft.com/office/drawing/2014/main" id="{2399388B-7FA9-464A-8B23-F9CB234096FB}"/>
              </a:ext>
            </a:extLst>
          </p:cNvPr>
          <p:cNvSpPr txBox="1"/>
          <p:nvPr/>
        </p:nvSpPr>
        <p:spPr>
          <a:xfrm>
            <a:off x="5552576" y="4041745"/>
            <a:ext cx="532518"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2 µL</a:t>
            </a:r>
          </a:p>
        </p:txBody>
      </p:sp>
      <p:sp>
        <p:nvSpPr>
          <p:cNvPr id="15" name="TextBox 14">
            <a:extLst>
              <a:ext uri="{FF2B5EF4-FFF2-40B4-BE49-F238E27FC236}">
                <a16:creationId xmlns:a16="http://schemas.microsoft.com/office/drawing/2014/main" id="{C0C14D8B-4518-B74A-90EF-FE24692EBF84}"/>
              </a:ext>
            </a:extLst>
          </p:cNvPr>
          <p:cNvSpPr txBox="1"/>
          <p:nvPr/>
        </p:nvSpPr>
        <p:spPr>
          <a:xfrm>
            <a:off x="6228290" y="2847577"/>
            <a:ext cx="622286"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25 µL</a:t>
            </a:r>
          </a:p>
        </p:txBody>
      </p:sp>
      <p:cxnSp>
        <p:nvCxnSpPr>
          <p:cNvPr id="16" name="Straight Connector 15">
            <a:extLst>
              <a:ext uri="{FF2B5EF4-FFF2-40B4-BE49-F238E27FC236}">
                <a16:creationId xmlns:a16="http://schemas.microsoft.com/office/drawing/2014/main" id="{17CB1324-F450-B541-9AFD-DD510A168D0B}"/>
              </a:ext>
            </a:extLst>
          </p:cNvPr>
          <p:cNvCxnSpPr>
            <a:cxnSpLocks/>
          </p:cNvCxnSpPr>
          <p:nvPr/>
        </p:nvCxnSpPr>
        <p:spPr>
          <a:xfrm>
            <a:off x="5346835" y="3996476"/>
            <a:ext cx="3034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7BECA28-939B-0F48-A46F-CA17EC14B7DA}"/>
              </a:ext>
            </a:extLst>
          </p:cNvPr>
          <p:cNvSpPr txBox="1"/>
          <p:nvPr/>
        </p:nvSpPr>
        <p:spPr>
          <a:xfrm>
            <a:off x="3682097" y="3854164"/>
            <a:ext cx="159851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Experiment 1: 7 µL</a:t>
            </a:r>
          </a:p>
        </p:txBody>
      </p:sp>
      <p:sp>
        <p:nvSpPr>
          <p:cNvPr id="18" name="Rectangle 17">
            <a:extLst>
              <a:ext uri="{FF2B5EF4-FFF2-40B4-BE49-F238E27FC236}">
                <a16:creationId xmlns:a16="http://schemas.microsoft.com/office/drawing/2014/main" id="{4B4B22D2-7F48-CB4C-AA8C-4FA30FCE86F2}"/>
              </a:ext>
            </a:extLst>
          </p:cNvPr>
          <p:cNvSpPr/>
          <p:nvPr/>
        </p:nvSpPr>
        <p:spPr>
          <a:xfrm>
            <a:off x="7402565" y="1850351"/>
            <a:ext cx="3130195" cy="584775"/>
          </a:xfrm>
          <a:prstGeom prst="rect">
            <a:avLst/>
          </a:prstGeom>
        </p:spPr>
        <p:txBody>
          <a:bodyPr wrap="square">
            <a:spAutoFit/>
          </a:bodyPr>
          <a:lstStyle/>
          <a:p>
            <a:pPr algn="ctr"/>
            <a:r>
              <a:rPr lang="en-US" sz="1600" dirty="0">
                <a:solidFill>
                  <a:srgbClr val="242729"/>
                </a:solidFill>
                <a:latin typeface="Times New Roman" panose="02020603050405020304" pitchFamily="18" charset="0"/>
                <a:cs typeface="Times New Roman" panose="02020603050405020304" pitchFamily="18" charset="0"/>
              </a:rPr>
              <a:t>Volume outputs vary according to a sine wave</a:t>
            </a:r>
          </a:p>
        </p:txBody>
      </p:sp>
      <p:sp>
        <p:nvSpPr>
          <p:cNvPr id="19" name="Right Brace 18">
            <a:extLst>
              <a:ext uri="{FF2B5EF4-FFF2-40B4-BE49-F238E27FC236}">
                <a16:creationId xmlns:a16="http://schemas.microsoft.com/office/drawing/2014/main" id="{70FA60DF-033F-4F45-B929-91E0370806B1}"/>
              </a:ext>
            </a:extLst>
          </p:cNvPr>
          <p:cNvSpPr/>
          <p:nvPr/>
        </p:nvSpPr>
        <p:spPr>
          <a:xfrm rot="5400000">
            <a:off x="7055406" y="3646411"/>
            <a:ext cx="293515" cy="1516820"/>
          </a:xfrm>
          <a:prstGeom prst="rightBrace">
            <a:avLst>
              <a:gd name="adj1" fmla="val 2340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449F9755-AC4E-AE4B-A9E3-1E90B1669418}"/>
              </a:ext>
            </a:extLst>
          </p:cNvPr>
          <p:cNvSpPr txBox="1"/>
          <p:nvPr/>
        </p:nvSpPr>
        <p:spPr>
          <a:xfrm>
            <a:off x="6044126" y="4601633"/>
            <a:ext cx="2323072" cy="954107"/>
          </a:xfrm>
          <a:prstGeom prst="rect">
            <a:avLst/>
          </a:prstGeom>
          <a:noFill/>
          <a:ln w="28575">
            <a:solidFill>
              <a:schemeClr val="accent1"/>
            </a:solidFill>
          </a:ln>
        </p:spPr>
        <p:txBody>
          <a:bodyPr wrap="none" rtlCol="0">
            <a:spAutoFit/>
          </a:bodyPr>
          <a:lstStyle/>
          <a:p>
            <a:pPr algn="ctr"/>
            <a:r>
              <a:rPr lang="en-GB" sz="1400" dirty="0">
                <a:latin typeface="Times New Roman" panose="02020603050405020304" pitchFamily="18" charset="0"/>
                <a:cs typeface="Times New Roman" panose="02020603050405020304" pitchFamily="18" charset="0"/>
              </a:rPr>
              <a:t>Condition 1: 0.75 hour period</a:t>
            </a:r>
          </a:p>
          <a:p>
            <a:pPr algn="ctr"/>
            <a:r>
              <a:rPr lang="en-GB" sz="1400" dirty="0">
                <a:latin typeface="Times New Roman" panose="02020603050405020304" pitchFamily="18" charset="0"/>
                <a:cs typeface="Times New Roman" panose="02020603050405020304" pitchFamily="18" charset="0"/>
              </a:rPr>
              <a:t>Condition 2: 1.5 hour period</a:t>
            </a:r>
          </a:p>
          <a:p>
            <a:pPr algn="ctr"/>
            <a:r>
              <a:rPr lang="en-GB" sz="1400" dirty="0">
                <a:latin typeface="Times New Roman" panose="02020603050405020304" pitchFamily="18" charset="0"/>
                <a:cs typeface="Times New Roman" panose="02020603050405020304" pitchFamily="18" charset="0"/>
              </a:rPr>
              <a:t>Condition 3: 3 hour period</a:t>
            </a:r>
          </a:p>
          <a:p>
            <a:pPr algn="ctr"/>
            <a:r>
              <a:rPr lang="en-GB" sz="1400" dirty="0">
                <a:latin typeface="Times New Roman" panose="02020603050405020304" pitchFamily="18" charset="0"/>
                <a:cs typeface="Times New Roman" panose="02020603050405020304" pitchFamily="18" charset="0"/>
              </a:rPr>
              <a:t>Condition 4: 6 hour period</a:t>
            </a:r>
          </a:p>
        </p:txBody>
      </p:sp>
      <p:cxnSp>
        <p:nvCxnSpPr>
          <p:cNvPr id="21" name="Straight Connector 20">
            <a:extLst>
              <a:ext uri="{FF2B5EF4-FFF2-40B4-BE49-F238E27FC236}">
                <a16:creationId xmlns:a16="http://schemas.microsoft.com/office/drawing/2014/main" id="{657536BD-2BF4-0848-AF02-F450AFF4F321}"/>
              </a:ext>
            </a:extLst>
          </p:cNvPr>
          <p:cNvCxnSpPr>
            <a:cxnSpLocks/>
          </p:cNvCxnSpPr>
          <p:nvPr/>
        </p:nvCxnSpPr>
        <p:spPr>
          <a:xfrm>
            <a:off x="5346832" y="3591059"/>
            <a:ext cx="30320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70CE46-749F-3C43-9F04-707768E37124}"/>
              </a:ext>
            </a:extLst>
          </p:cNvPr>
          <p:cNvSpPr txBox="1"/>
          <p:nvPr/>
        </p:nvSpPr>
        <p:spPr>
          <a:xfrm>
            <a:off x="3462409" y="3461350"/>
            <a:ext cx="182293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Experiment 2: 13.5 µL</a:t>
            </a:r>
          </a:p>
        </p:txBody>
      </p:sp>
      <p:cxnSp>
        <p:nvCxnSpPr>
          <p:cNvPr id="24" name="Straight Connector 23">
            <a:extLst>
              <a:ext uri="{FF2B5EF4-FFF2-40B4-BE49-F238E27FC236}">
                <a16:creationId xmlns:a16="http://schemas.microsoft.com/office/drawing/2014/main" id="{CE96FD9D-DFAA-C241-8332-B1348F145264}"/>
              </a:ext>
            </a:extLst>
          </p:cNvPr>
          <p:cNvCxnSpPr>
            <a:cxnSpLocks/>
          </p:cNvCxnSpPr>
          <p:nvPr/>
        </p:nvCxnSpPr>
        <p:spPr>
          <a:xfrm>
            <a:off x="6914402" y="3002271"/>
            <a:ext cx="57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86FDC3-FA36-1242-AC0A-B85665F8C139}"/>
              </a:ext>
            </a:extLst>
          </p:cNvPr>
          <p:cNvCxnSpPr>
            <a:cxnSpLocks/>
          </p:cNvCxnSpPr>
          <p:nvPr/>
        </p:nvCxnSpPr>
        <p:spPr>
          <a:xfrm>
            <a:off x="6144469" y="4205278"/>
            <a:ext cx="57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17" grpId="0" animBg="1"/>
      <p:bldP spid="18" grpId="0"/>
      <p:bldP spid="19" grpId="0" animBg="1"/>
      <p:bldP spid="20"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10117</TotalTime>
  <Words>1214</Words>
  <Application>Microsoft Macintosh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BemboBook</vt:lpstr>
      <vt:lpstr>Calibri</vt:lpstr>
      <vt:lpstr>Calibri Light</vt:lpstr>
      <vt:lpstr>GulliverRM</vt:lpstr>
      <vt:lpstr>Times</vt:lpstr>
      <vt:lpstr>Times New Roman</vt:lpstr>
      <vt:lpstr>Office Theme</vt:lpstr>
      <vt:lpstr>PowerPoint Presentation</vt:lpstr>
      <vt:lpstr>PowerPoint Presentation</vt:lpstr>
      <vt:lpstr>Stephens, 2007 (book chapter)</vt:lpstr>
      <vt:lpstr>Stephens, 2007 (book chapter)</vt:lpstr>
      <vt:lpstr>Stephens, 1991</vt:lpstr>
      <vt:lpstr>PowerPoint Presentation</vt:lpstr>
      <vt:lpstr>The concepts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Chidambaram</dc:creator>
  <cp:lastModifiedBy>Shambhavi Chidambaram</cp:lastModifiedBy>
  <cp:revision>31</cp:revision>
  <dcterms:created xsi:type="dcterms:W3CDTF">2022-02-21T09:46:52Z</dcterms:created>
  <dcterms:modified xsi:type="dcterms:W3CDTF">2022-05-28T08:46:28Z</dcterms:modified>
</cp:coreProperties>
</file>