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3"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ladislav" initials="V" lastIdx="1" clrIdx="0">
    <p:extLst>
      <p:ext uri="{19B8F6BF-5375-455C-9EA6-DF929625EA0E}">
        <p15:presenceInfo xmlns:p15="http://schemas.microsoft.com/office/powerpoint/2012/main" userId="Vladislav" providerId="None"/>
      </p:ext>
    </p:extLst>
  </p:cmAuthor>
  <p:cmAuthor id="2" name="Vladi" initials="V" lastIdx="14" clrIdx="1">
    <p:extLst>
      <p:ext uri="{19B8F6BF-5375-455C-9EA6-DF929625EA0E}">
        <p15:presenceInfo xmlns:p15="http://schemas.microsoft.com/office/powerpoint/2012/main" userId="Vla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64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3-09T09:51:12.582" idx="1">
    <p:pos x="7237" y="576"/>
    <p:text>Sounds good, just try to get to the central point relatively fast without detours</p:text>
    <p:extLst>
      <p:ext uri="{C676402C-5697-4E1C-873F-D02D1690AC5C}">
        <p15:threadingInfo xmlns:p15="http://schemas.microsoft.com/office/powerpoint/2012/main" timeZoneBias="-60"/>
      </p:ext>
    </p:extLst>
  </p:cm>
  <p:cm authorId="2" dt="2022-03-09T09:52:15.051" idx="2">
    <p:pos x="6662" y="1728"/>
    <p:text/>
    <p:extLst>
      <p:ext uri="{C676402C-5697-4E1C-873F-D02D1690AC5C}">
        <p15:threadingInfo xmlns:p15="http://schemas.microsoft.com/office/powerpoint/2012/main" timeZoneBias="-60"/>
      </p:ext>
    </p:extLst>
  </p:cm>
  <p:cm authorId="2" dt="2022-03-09T09:53:33.697" idx="3">
    <p:pos x="6167" y="3985"/>
    <p:text>The order here is perhaps reversed. Weber"s law is more general than the bats using it to discriminate reward dimensions.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2-03-09T09:55:03.669" idx="4">
    <p:pos x="6942" y="2358"/>
    <p:text>Do bats appear to be sensitive to the time component or are they primarily responding to the volume differences they have experienced in the recent past.</p:text>
    <p:extLst>
      <p:ext uri="{C676402C-5697-4E1C-873F-D02D1690AC5C}">
        <p15:threadingInfo xmlns:p15="http://schemas.microsoft.com/office/powerpoint/2012/main" timeZoneBias="-60"/>
      </p:ext>
    </p:extLst>
  </p:cm>
  <p:cm authorId="2" dt="2022-03-09T09:56:55.274" idx="5">
    <p:pos x="6846" y="3426"/>
    <p:text>Black and blue can be one paragraph, the methods are next so the study description can be kept to only the essentials.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2-03-09T09:58:39.578" idx="6">
    <p:pos x="5580" y="1890"/>
    <p:text>Result 3 same as result 2?</p:text>
    <p:extLst>
      <p:ext uri="{C676402C-5697-4E1C-873F-D02D1690AC5C}">
        <p15:threadingInfo xmlns:p15="http://schemas.microsoft.com/office/powerpoint/2012/main" timeZoneBias="-60"/>
      </p:ext>
    </p:extLst>
  </p:cm>
  <p:cm authorId="2" dt="2022-03-09T09:59:10.069" idx="7">
    <p:pos x="3246" y="2466"/>
    <p:text>It is only circadian if the cycle is ~24 hours</p:text>
    <p:extLst>
      <p:ext uri="{C676402C-5697-4E1C-873F-D02D1690AC5C}">
        <p15:threadingInfo xmlns:p15="http://schemas.microsoft.com/office/powerpoint/2012/main" timeZoneBias="-60"/>
      </p:ext>
    </p:extLst>
  </p:cm>
  <p:cm authorId="2" dt="2022-03-09T10:01:29.794" idx="8">
    <p:pos x="5184" y="3636"/>
    <p:text>Each of the plots/results should have a corresponding interpretation in the discussion</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2-03-09T10:02:15.897" idx="9">
    <p:pos x="7326" y="588"/>
    <p:text>Remember to cite figures every time a result is referenced</p:text>
    <p:extLst>
      <p:ext uri="{C676402C-5697-4E1C-873F-D02D1690AC5C}">
        <p15:threadingInfo xmlns:p15="http://schemas.microsoft.com/office/powerpoint/2012/main" timeZoneBias="-60"/>
      </p:ext>
    </p:extLst>
  </p:cm>
  <p:cm authorId="2" dt="2022-03-09T10:03:02.455" idx="10">
    <p:pos x="4554" y="1572"/>
    <p:text>Avoid words that advocate, the data should speak for themselves.</p:text>
    <p:extLst>
      <p:ext uri="{C676402C-5697-4E1C-873F-D02D1690AC5C}">
        <p15:threadingInfo xmlns:p15="http://schemas.microsoft.com/office/powerpoint/2012/main" timeZoneBias="-60"/>
      </p:ext>
    </p:extLst>
  </p:cm>
  <p:cm authorId="2" dt="2022-03-09T10:04:51.437" idx="11">
    <p:pos x="4554" y="1708"/>
    <p:text/>
    <p:extLst>
      <p:ext uri="{C676402C-5697-4E1C-873F-D02D1690AC5C}">
        <p15:threadingInfo xmlns:p15="http://schemas.microsoft.com/office/powerpoint/2012/main" timeZoneBias="-60">
          <p15:parentCm authorId="2" idx="10"/>
        </p15:threadingInfo>
      </p:ext>
    </p:extLst>
  </p:cm>
  <p:cm authorId="2" dt="2022-03-09T10:05:18.742" idx="12">
    <p:pos x="6660" y="3606"/>
    <p:text>Careful here to not oversell that paper</p:text>
    <p:extLst>
      <p:ext uri="{C676402C-5697-4E1C-873F-D02D1690AC5C}">
        <p15:threadingInfo xmlns:p15="http://schemas.microsoft.com/office/powerpoint/2012/main" timeZoneBias="-60"/>
      </p:ext>
    </p:extLst>
  </p:cm>
  <p:cm authorId="2" dt="2022-03-09T10:05:51.987" idx="13">
    <p:pos x="6588" y="3990"/>
    <p:text>What can the periods tell us about potential "learning rates" (or updating rates if you will) in the reinforcement-based response? Do bats need to be time-sensitive at all in this task, or are they simply responding to the rewards? If the latter, then there is no need to go into detail about timing and rhythms, etc.</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2-03-09T10:08:44.662" idx="14">
    <p:pos x="7338" y="3288"/>
    <p:text>Watch out here not to imply that the animals are necessarily sensitive to the time-scale itself, but to the change in the environment.</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5689-7AC7-2F43-8F4C-EC6227D51C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5C372B8-0D56-9B4F-AA5F-465C3A7BEF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85EA4C-EF7C-5B42-B632-68759A4B13DC}"/>
              </a:ext>
            </a:extLst>
          </p:cNvPr>
          <p:cNvSpPr>
            <a:spLocks noGrp="1"/>
          </p:cNvSpPr>
          <p:nvPr>
            <p:ph type="dt" sz="half" idx="10"/>
          </p:nvPr>
        </p:nvSpPr>
        <p:spPr/>
        <p:txBody>
          <a:bodyPr/>
          <a:lstStyle/>
          <a:p>
            <a:fld id="{C6E2A8F4-73EF-4A4D-8055-4BABC2F32454}" type="datetimeFigureOut">
              <a:rPr lang="en-US" smtClean="0"/>
              <a:t>3/17/22</a:t>
            </a:fld>
            <a:endParaRPr lang="en-US"/>
          </a:p>
        </p:txBody>
      </p:sp>
      <p:sp>
        <p:nvSpPr>
          <p:cNvPr id="5" name="Footer Placeholder 4">
            <a:extLst>
              <a:ext uri="{FF2B5EF4-FFF2-40B4-BE49-F238E27FC236}">
                <a16:creationId xmlns:a16="http://schemas.microsoft.com/office/drawing/2014/main" id="{E169167C-F0CC-0E4D-BD66-69CEDDB58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FAB22-82BE-6C43-A50D-583C948C5E23}"/>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196294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437D2-368C-3F44-A837-F25D453AE59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83ABC0-4A6E-3649-B529-BFEA1C2539E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FD9572-80BA-7347-9CAC-306BA5FC3883}"/>
              </a:ext>
            </a:extLst>
          </p:cNvPr>
          <p:cNvSpPr>
            <a:spLocks noGrp="1"/>
          </p:cNvSpPr>
          <p:nvPr>
            <p:ph type="dt" sz="half" idx="10"/>
          </p:nvPr>
        </p:nvSpPr>
        <p:spPr/>
        <p:txBody>
          <a:bodyPr/>
          <a:lstStyle/>
          <a:p>
            <a:fld id="{C6E2A8F4-73EF-4A4D-8055-4BABC2F32454}" type="datetimeFigureOut">
              <a:rPr lang="en-US" smtClean="0"/>
              <a:t>3/17/22</a:t>
            </a:fld>
            <a:endParaRPr lang="en-US"/>
          </a:p>
        </p:txBody>
      </p:sp>
      <p:sp>
        <p:nvSpPr>
          <p:cNvPr id="5" name="Footer Placeholder 4">
            <a:extLst>
              <a:ext uri="{FF2B5EF4-FFF2-40B4-BE49-F238E27FC236}">
                <a16:creationId xmlns:a16="http://schemas.microsoft.com/office/drawing/2014/main" id="{98B2869C-8CC0-274E-9B90-76DD1076B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C99C0-6113-D34E-9DF9-B7E15FC587F4}"/>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435694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DD9A8-47C2-5A48-BD41-B4021A9029A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2F326C9-9B58-914B-B738-32BD85EA46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3C52F7-0303-9B4B-9E20-9A2FD1600509}"/>
              </a:ext>
            </a:extLst>
          </p:cNvPr>
          <p:cNvSpPr>
            <a:spLocks noGrp="1"/>
          </p:cNvSpPr>
          <p:nvPr>
            <p:ph type="dt" sz="half" idx="10"/>
          </p:nvPr>
        </p:nvSpPr>
        <p:spPr/>
        <p:txBody>
          <a:bodyPr/>
          <a:lstStyle/>
          <a:p>
            <a:fld id="{C6E2A8F4-73EF-4A4D-8055-4BABC2F32454}" type="datetimeFigureOut">
              <a:rPr lang="en-US" smtClean="0"/>
              <a:t>3/17/22</a:t>
            </a:fld>
            <a:endParaRPr lang="en-US"/>
          </a:p>
        </p:txBody>
      </p:sp>
      <p:sp>
        <p:nvSpPr>
          <p:cNvPr id="5" name="Footer Placeholder 4">
            <a:extLst>
              <a:ext uri="{FF2B5EF4-FFF2-40B4-BE49-F238E27FC236}">
                <a16:creationId xmlns:a16="http://schemas.microsoft.com/office/drawing/2014/main" id="{CA8E84CC-568D-9E41-9948-E0E000D7B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4BBAB-BC6B-B44B-86F6-6395E7019EC6}"/>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352146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E1EA-E0BA-584A-95FE-12D7FDCCAF7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74E83FD-D054-AA4D-AC10-38BABA299EA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58F0E6-C354-D64B-BF06-F76342BDC156}"/>
              </a:ext>
            </a:extLst>
          </p:cNvPr>
          <p:cNvSpPr>
            <a:spLocks noGrp="1"/>
          </p:cNvSpPr>
          <p:nvPr>
            <p:ph type="dt" sz="half" idx="10"/>
          </p:nvPr>
        </p:nvSpPr>
        <p:spPr/>
        <p:txBody>
          <a:bodyPr/>
          <a:lstStyle/>
          <a:p>
            <a:fld id="{C6E2A8F4-73EF-4A4D-8055-4BABC2F32454}" type="datetimeFigureOut">
              <a:rPr lang="en-US" smtClean="0"/>
              <a:t>3/17/22</a:t>
            </a:fld>
            <a:endParaRPr lang="en-US"/>
          </a:p>
        </p:txBody>
      </p:sp>
      <p:sp>
        <p:nvSpPr>
          <p:cNvPr id="5" name="Footer Placeholder 4">
            <a:extLst>
              <a:ext uri="{FF2B5EF4-FFF2-40B4-BE49-F238E27FC236}">
                <a16:creationId xmlns:a16="http://schemas.microsoft.com/office/drawing/2014/main" id="{88C36CCE-08FC-8947-856F-D072CAE3F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E7403-4B5F-9A43-9F36-79AF8319DB2A}"/>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389434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63D4F-D42E-3647-8B95-0DA0EF95162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66E4A3F-8734-EB49-ACBF-0F228A7249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8EC4DEF-4CCE-3841-B2A3-7E632200AE50}"/>
              </a:ext>
            </a:extLst>
          </p:cNvPr>
          <p:cNvSpPr>
            <a:spLocks noGrp="1"/>
          </p:cNvSpPr>
          <p:nvPr>
            <p:ph type="dt" sz="half" idx="10"/>
          </p:nvPr>
        </p:nvSpPr>
        <p:spPr/>
        <p:txBody>
          <a:bodyPr/>
          <a:lstStyle/>
          <a:p>
            <a:fld id="{C6E2A8F4-73EF-4A4D-8055-4BABC2F32454}" type="datetimeFigureOut">
              <a:rPr lang="en-US" smtClean="0"/>
              <a:t>3/17/22</a:t>
            </a:fld>
            <a:endParaRPr lang="en-US"/>
          </a:p>
        </p:txBody>
      </p:sp>
      <p:sp>
        <p:nvSpPr>
          <p:cNvPr id="5" name="Footer Placeholder 4">
            <a:extLst>
              <a:ext uri="{FF2B5EF4-FFF2-40B4-BE49-F238E27FC236}">
                <a16:creationId xmlns:a16="http://schemas.microsoft.com/office/drawing/2014/main" id="{53A5C563-9419-D44C-992F-A9860381E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B7CF1-B15F-3442-BB2D-A587F9FE443C}"/>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252263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C145-D7FF-5C4A-A485-717EA99E7A4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D43920-7E3E-E445-9BD8-76E640EBDBA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F636554-E274-FE48-8EB5-C9B735517EB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7AEF5A0-A91B-3B48-857A-5C736C837492}"/>
              </a:ext>
            </a:extLst>
          </p:cNvPr>
          <p:cNvSpPr>
            <a:spLocks noGrp="1"/>
          </p:cNvSpPr>
          <p:nvPr>
            <p:ph type="dt" sz="half" idx="10"/>
          </p:nvPr>
        </p:nvSpPr>
        <p:spPr/>
        <p:txBody>
          <a:bodyPr/>
          <a:lstStyle/>
          <a:p>
            <a:fld id="{C6E2A8F4-73EF-4A4D-8055-4BABC2F32454}" type="datetimeFigureOut">
              <a:rPr lang="en-US" smtClean="0"/>
              <a:t>3/17/22</a:t>
            </a:fld>
            <a:endParaRPr lang="en-US"/>
          </a:p>
        </p:txBody>
      </p:sp>
      <p:sp>
        <p:nvSpPr>
          <p:cNvPr id="6" name="Footer Placeholder 5">
            <a:extLst>
              <a:ext uri="{FF2B5EF4-FFF2-40B4-BE49-F238E27FC236}">
                <a16:creationId xmlns:a16="http://schemas.microsoft.com/office/drawing/2014/main" id="{B161D174-0998-914F-A3FD-D0491004B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E0BB6F-6306-E941-8052-B5CC453C4A8A}"/>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143075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2BBF-7DDD-8648-8D19-159143BB320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7B3CAEE-7E4F-324F-B61B-5543F38EE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C431170-6553-6344-A384-42C2E9A03F6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6D969A1-66BD-3D45-A036-AD3BE96AD4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20883B-D15F-664C-8E7A-5893130607B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5EE5620-75A9-014C-97B1-5DEF1E003F79}"/>
              </a:ext>
            </a:extLst>
          </p:cNvPr>
          <p:cNvSpPr>
            <a:spLocks noGrp="1"/>
          </p:cNvSpPr>
          <p:nvPr>
            <p:ph type="dt" sz="half" idx="10"/>
          </p:nvPr>
        </p:nvSpPr>
        <p:spPr/>
        <p:txBody>
          <a:bodyPr/>
          <a:lstStyle/>
          <a:p>
            <a:fld id="{C6E2A8F4-73EF-4A4D-8055-4BABC2F32454}" type="datetimeFigureOut">
              <a:rPr lang="en-US" smtClean="0"/>
              <a:t>3/17/22</a:t>
            </a:fld>
            <a:endParaRPr lang="en-US"/>
          </a:p>
        </p:txBody>
      </p:sp>
      <p:sp>
        <p:nvSpPr>
          <p:cNvPr id="8" name="Footer Placeholder 7">
            <a:extLst>
              <a:ext uri="{FF2B5EF4-FFF2-40B4-BE49-F238E27FC236}">
                <a16:creationId xmlns:a16="http://schemas.microsoft.com/office/drawing/2014/main" id="{DB4A1262-E645-4049-B39C-9180A8A44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594B2E-7DAC-C847-A813-9AE864268947}"/>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327595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F3BC-F1D8-2E4C-B27D-2A65B275D8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B3C2CBC-FF9F-3A4C-83D0-1035730B10BF}"/>
              </a:ext>
            </a:extLst>
          </p:cNvPr>
          <p:cNvSpPr>
            <a:spLocks noGrp="1"/>
          </p:cNvSpPr>
          <p:nvPr>
            <p:ph type="dt" sz="half" idx="10"/>
          </p:nvPr>
        </p:nvSpPr>
        <p:spPr/>
        <p:txBody>
          <a:bodyPr/>
          <a:lstStyle/>
          <a:p>
            <a:fld id="{C6E2A8F4-73EF-4A4D-8055-4BABC2F32454}" type="datetimeFigureOut">
              <a:rPr lang="en-US" smtClean="0"/>
              <a:t>3/17/22</a:t>
            </a:fld>
            <a:endParaRPr lang="en-US"/>
          </a:p>
        </p:txBody>
      </p:sp>
      <p:sp>
        <p:nvSpPr>
          <p:cNvPr id="4" name="Footer Placeholder 3">
            <a:extLst>
              <a:ext uri="{FF2B5EF4-FFF2-40B4-BE49-F238E27FC236}">
                <a16:creationId xmlns:a16="http://schemas.microsoft.com/office/drawing/2014/main" id="{AB92CA24-6785-3E47-8AEF-265963E871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5DE0C9-EC63-0849-8D9E-78A2520BF460}"/>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211037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480EE2-F5A4-324F-93C7-8EACCA2E6CA1}"/>
              </a:ext>
            </a:extLst>
          </p:cNvPr>
          <p:cNvSpPr>
            <a:spLocks noGrp="1"/>
          </p:cNvSpPr>
          <p:nvPr>
            <p:ph type="dt" sz="half" idx="10"/>
          </p:nvPr>
        </p:nvSpPr>
        <p:spPr/>
        <p:txBody>
          <a:bodyPr/>
          <a:lstStyle/>
          <a:p>
            <a:fld id="{C6E2A8F4-73EF-4A4D-8055-4BABC2F32454}" type="datetimeFigureOut">
              <a:rPr lang="en-US" smtClean="0"/>
              <a:t>3/17/22</a:t>
            </a:fld>
            <a:endParaRPr lang="en-US"/>
          </a:p>
        </p:txBody>
      </p:sp>
      <p:sp>
        <p:nvSpPr>
          <p:cNvPr id="3" name="Footer Placeholder 2">
            <a:extLst>
              <a:ext uri="{FF2B5EF4-FFF2-40B4-BE49-F238E27FC236}">
                <a16:creationId xmlns:a16="http://schemas.microsoft.com/office/drawing/2014/main" id="{71398585-7A56-654D-B0CB-EE755981F9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A723B8-B2C0-AF41-8564-017482AD1A24}"/>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1366838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C6773-A6A5-D345-8002-A7EC6971E6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9AFD401-8DEF-4449-9130-216549EF3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40440DB-3247-7041-B550-D825DF259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4C31AB-EFDF-DC46-A101-DEDD1DA41233}"/>
              </a:ext>
            </a:extLst>
          </p:cNvPr>
          <p:cNvSpPr>
            <a:spLocks noGrp="1"/>
          </p:cNvSpPr>
          <p:nvPr>
            <p:ph type="dt" sz="half" idx="10"/>
          </p:nvPr>
        </p:nvSpPr>
        <p:spPr/>
        <p:txBody>
          <a:bodyPr/>
          <a:lstStyle/>
          <a:p>
            <a:fld id="{C6E2A8F4-73EF-4A4D-8055-4BABC2F32454}" type="datetimeFigureOut">
              <a:rPr lang="en-US" smtClean="0"/>
              <a:t>3/17/22</a:t>
            </a:fld>
            <a:endParaRPr lang="en-US"/>
          </a:p>
        </p:txBody>
      </p:sp>
      <p:sp>
        <p:nvSpPr>
          <p:cNvPr id="6" name="Footer Placeholder 5">
            <a:extLst>
              <a:ext uri="{FF2B5EF4-FFF2-40B4-BE49-F238E27FC236}">
                <a16:creationId xmlns:a16="http://schemas.microsoft.com/office/drawing/2014/main" id="{BA5F89D9-A24E-1A45-BC9F-8EF9FE2685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7A26E-5982-694A-942D-CE62B77B0544}"/>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178600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B4A7-7F24-8645-9939-B24FFA082A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DD59720-53F5-B04E-9FE9-5172C0653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AC537C-56AC-1B43-B5BB-456911C6B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917BBC7-0D82-BB45-B547-68AAD9F960E7}"/>
              </a:ext>
            </a:extLst>
          </p:cNvPr>
          <p:cNvSpPr>
            <a:spLocks noGrp="1"/>
          </p:cNvSpPr>
          <p:nvPr>
            <p:ph type="dt" sz="half" idx="10"/>
          </p:nvPr>
        </p:nvSpPr>
        <p:spPr/>
        <p:txBody>
          <a:bodyPr/>
          <a:lstStyle/>
          <a:p>
            <a:fld id="{C6E2A8F4-73EF-4A4D-8055-4BABC2F32454}" type="datetimeFigureOut">
              <a:rPr lang="en-US" smtClean="0"/>
              <a:t>3/17/22</a:t>
            </a:fld>
            <a:endParaRPr lang="en-US"/>
          </a:p>
        </p:txBody>
      </p:sp>
      <p:sp>
        <p:nvSpPr>
          <p:cNvPr id="6" name="Footer Placeholder 5">
            <a:extLst>
              <a:ext uri="{FF2B5EF4-FFF2-40B4-BE49-F238E27FC236}">
                <a16:creationId xmlns:a16="http://schemas.microsoft.com/office/drawing/2014/main" id="{8EFF51F8-EC2D-764E-BAF0-1BB9E68F71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561DE-3554-7B4E-BE55-F7AB595F86F9}"/>
              </a:ext>
            </a:extLst>
          </p:cNvPr>
          <p:cNvSpPr>
            <a:spLocks noGrp="1"/>
          </p:cNvSpPr>
          <p:nvPr>
            <p:ph type="sldNum" sz="quarter" idx="12"/>
          </p:nvPr>
        </p:nvSpPr>
        <p:spPr/>
        <p:txBody>
          <a:bodyPr/>
          <a:lstStyle/>
          <a:p>
            <a:fld id="{E33105E7-1C54-6747-AB60-8F79020E1FC9}" type="slidenum">
              <a:rPr lang="en-US" smtClean="0"/>
              <a:t>‹#›</a:t>
            </a:fld>
            <a:endParaRPr lang="en-US"/>
          </a:p>
        </p:txBody>
      </p:sp>
    </p:spTree>
    <p:extLst>
      <p:ext uri="{BB962C8B-B14F-4D97-AF65-F5344CB8AC3E}">
        <p14:creationId xmlns:p14="http://schemas.microsoft.com/office/powerpoint/2010/main" val="428104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B2031A-EE4D-7E40-B157-7DBAB2C662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77B5E4E-2EBC-924F-B51E-C4393C06B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3AA981-28AA-C744-A8B2-C17158D05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2A8F4-73EF-4A4D-8055-4BABC2F32454}" type="datetimeFigureOut">
              <a:rPr lang="en-US" smtClean="0"/>
              <a:t>3/17/22</a:t>
            </a:fld>
            <a:endParaRPr lang="en-US"/>
          </a:p>
        </p:txBody>
      </p:sp>
      <p:sp>
        <p:nvSpPr>
          <p:cNvPr id="5" name="Footer Placeholder 4">
            <a:extLst>
              <a:ext uri="{FF2B5EF4-FFF2-40B4-BE49-F238E27FC236}">
                <a16:creationId xmlns:a16="http://schemas.microsoft.com/office/drawing/2014/main" id="{564CA9EC-93A8-F34F-A77F-8EA02C65E1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26CC70-3C40-E549-9211-23D9458B8A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105E7-1C54-6747-AB60-8F79020E1FC9}" type="slidenum">
              <a:rPr lang="en-US" smtClean="0"/>
              <a:t>‹#›</a:t>
            </a:fld>
            <a:endParaRPr lang="en-US"/>
          </a:p>
        </p:txBody>
      </p:sp>
    </p:spTree>
    <p:extLst>
      <p:ext uri="{BB962C8B-B14F-4D97-AF65-F5344CB8AC3E}">
        <p14:creationId xmlns:p14="http://schemas.microsoft.com/office/powerpoint/2010/main" val="680892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34A225-F080-4341-AFBE-C8B6A58DDB58}"/>
              </a:ext>
            </a:extLst>
          </p:cNvPr>
          <p:cNvSpPr txBox="1"/>
          <p:nvPr/>
        </p:nvSpPr>
        <p:spPr>
          <a:xfrm>
            <a:off x="4321764" y="190500"/>
            <a:ext cx="3548472" cy="707886"/>
          </a:xfrm>
          <a:prstGeom prst="rect">
            <a:avLst/>
          </a:prstGeom>
          <a:noFill/>
        </p:spPr>
        <p:txBody>
          <a:bodyPr wrap="none" rtlCol="0">
            <a:spAutoFit/>
          </a:bodyPr>
          <a:lstStyle/>
          <a:p>
            <a:r>
              <a:rPr lang="en-US" sz="4000" b="1" dirty="0"/>
              <a:t>INTRODUCTION</a:t>
            </a:r>
          </a:p>
        </p:txBody>
      </p:sp>
      <p:sp>
        <p:nvSpPr>
          <p:cNvPr id="6" name="TextBox 5">
            <a:extLst>
              <a:ext uri="{FF2B5EF4-FFF2-40B4-BE49-F238E27FC236}">
                <a16:creationId xmlns:a16="http://schemas.microsoft.com/office/drawing/2014/main" id="{D3EFBEBF-C823-BB42-B611-D83D1D2D940A}"/>
              </a:ext>
            </a:extLst>
          </p:cNvPr>
          <p:cNvSpPr txBox="1"/>
          <p:nvPr/>
        </p:nvSpPr>
        <p:spPr>
          <a:xfrm>
            <a:off x="506682" y="3754825"/>
            <a:ext cx="2756267" cy="1015663"/>
          </a:xfrm>
          <a:prstGeom prst="rect">
            <a:avLst/>
          </a:prstGeom>
          <a:solidFill>
            <a:schemeClr val="accent5">
              <a:lumMod val="40000"/>
              <a:lumOff val="60000"/>
            </a:schemeClr>
          </a:solidFill>
        </p:spPr>
        <p:txBody>
          <a:bodyPr wrap="square" rtlCol="0">
            <a:spAutoFit/>
          </a:bodyPr>
          <a:lstStyle/>
          <a:p>
            <a:pPr algn="ctr"/>
            <a:r>
              <a:rPr lang="en-US" sz="2000" b="1" dirty="0">
                <a:solidFill>
                  <a:schemeClr val="accent1">
                    <a:lumMod val="50000"/>
                  </a:schemeClr>
                </a:solidFill>
              </a:rPr>
              <a:t>Introducing comparison between available choices</a:t>
            </a:r>
          </a:p>
        </p:txBody>
      </p:sp>
      <p:sp>
        <p:nvSpPr>
          <p:cNvPr id="7" name="TextBox 6">
            <a:extLst>
              <a:ext uri="{FF2B5EF4-FFF2-40B4-BE49-F238E27FC236}">
                <a16:creationId xmlns:a16="http://schemas.microsoft.com/office/drawing/2014/main" id="{6CB978EA-D4A2-944D-A1F8-F65F81A96618}"/>
              </a:ext>
            </a:extLst>
          </p:cNvPr>
          <p:cNvSpPr txBox="1"/>
          <p:nvPr/>
        </p:nvSpPr>
        <p:spPr>
          <a:xfrm>
            <a:off x="483069" y="5749334"/>
            <a:ext cx="2756267" cy="1015663"/>
          </a:xfrm>
          <a:prstGeom prst="rect">
            <a:avLst/>
          </a:prstGeom>
          <a:solidFill>
            <a:schemeClr val="accent6">
              <a:lumMod val="40000"/>
              <a:lumOff val="60000"/>
            </a:schemeClr>
          </a:solidFill>
        </p:spPr>
        <p:txBody>
          <a:bodyPr wrap="square" rtlCol="0">
            <a:spAutoFit/>
          </a:bodyPr>
          <a:lstStyle/>
          <a:p>
            <a:pPr algn="ctr"/>
            <a:r>
              <a:rPr lang="en-US" sz="2000" b="1" dirty="0">
                <a:solidFill>
                  <a:schemeClr val="accent6">
                    <a:lumMod val="50000"/>
                  </a:schemeClr>
                </a:solidFill>
              </a:rPr>
              <a:t>Weber’s Law and volume discrimination in bats</a:t>
            </a:r>
          </a:p>
        </p:txBody>
      </p:sp>
      <p:sp>
        <p:nvSpPr>
          <p:cNvPr id="9" name="Down Arrow 8">
            <a:extLst>
              <a:ext uri="{FF2B5EF4-FFF2-40B4-BE49-F238E27FC236}">
                <a16:creationId xmlns:a16="http://schemas.microsoft.com/office/drawing/2014/main" id="{DED497E0-7233-AE4A-A090-4E699A75FC40}"/>
              </a:ext>
            </a:extLst>
          </p:cNvPr>
          <p:cNvSpPr/>
          <p:nvPr/>
        </p:nvSpPr>
        <p:spPr>
          <a:xfrm>
            <a:off x="1742647" y="4894054"/>
            <a:ext cx="236845" cy="73171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5EAEC7A-1BB7-7542-9AC6-6FD065A46556}"/>
              </a:ext>
            </a:extLst>
          </p:cNvPr>
          <p:cNvSpPr txBox="1"/>
          <p:nvPr/>
        </p:nvSpPr>
        <p:spPr>
          <a:xfrm>
            <a:off x="5138096" y="3566965"/>
            <a:ext cx="6693553" cy="1938992"/>
          </a:xfrm>
          <a:prstGeom prst="rect">
            <a:avLst/>
          </a:prstGeom>
          <a:solidFill>
            <a:schemeClr val="accent5">
              <a:lumMod val="40000"/>
              <a:lumOff val="60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accent1">
                    <a:lumMod val="50000"/>
                  </a:schemeClr>
                </a:solidFill>
              </a:rPr>
              <a:t>The concept of patch choice</a:t>
            </a:r>
          </a:p>
          <a:p>
            <a:pPr marL="342900" indent="-342900" algn="ctr">
              <a:buFont typeface="Arial" panose="020B0604020202020204" pitchFamily="34" charset="0"/>
              <a:buChar char="•"/>
            </a:pPr>
            <a:r>
              <a:rPr lang="en-US" sz="2000" b="1" dirty="0">
                <a:solidFill>
                  <a:schemeClr val="accent1">
                    <a:lumMod val="50000"/>
                  </a:schemeClr>
                </a:solidFill>
              </a:rPr>
              <a:t>Quick aside that these are the kinds of patches bats experience normally </a:t>
            </a:r>
          </a:p>
          <a:p>
            <a:pPr marL="342900" indent="-342900" algn="ctr">
              <a:buFont typeface="Arial" panose="020B0604020202020204" pitchFamily="34" charset="0"/>
              <a:buChar char="•"/>
            </a:pPr>
            <a:r>
              <a:rPr lang="en-US" sz="2000" b="1" dirty="0">
                <a:solidFill>
                  <a:schemeClr val="accent1">
                    <a:lumMod val="50000"/>
                  </a:schemeClr>
                </a:solidFill>
              </a:rPr>
              <a:t>Stripping it down to two choices </a:t>
            </a:r>
          </a:p>
          <a:p>
            <a:pPr marL="342900" indent="-342900" algn="ctr">
              <a:buFont typeface="Arial" panose="020B0604020202020204" pitchFamily="34" charset="0"/>
              <a:buChar char="•"/>
            </a:pPr>
            <a:r>
              <a:rPr lang="en-US" sz="2000" b="1" dirty="0">
                <a:solidFill>
                  <a:schemeClr val="accent1">
                    <a:lumMod val="50000"/>
                  </a:schemeClr>
                </a:solidFill>
              </a:rPr>
              <a:t>The Stephens papers and the simple choice you can have </a:t>
            </a:r>
          </a:p>
          <a:p>
            <a:pPr marL="342900" indent="-342900" algn="ctr">
              <a:buFont typeface="Arial" panose="020B0604020202020204" pitchFamily="34" charset="0"/>
              <a:buChar char="•"/>
            </a:pPr>
            <a:r>
              <a:rPr lang="en-US" sz="2000" b="1" dirty="0">
                <a:solidFill>
                  <a:schemeClr val="accent1">
                    <a:lumMod val="50000"/>
                  </a:schemeClr>
                </a:solidFill>
              </a:rPr>
              <a:t>The relevance of this to the bats</a:t>
            </a:r>
          </a:p>
        </p:txBody>
      </p:sp>
      <p:cxnSp>
        <p:nvCxnSpPr>
          <p:cNvPr id="13" name="Straight Arrow Connector 12">
            <a:extLst>
              <a:ext uri="{FF2B5EF4-FFF2-40B4-BE49-F238E27FC236}">
                <a16:creationId xmlns:a16="http://schemas.microsoft.com/office/drawing/2014/main" id="{37C69053-A597-2640-BA62-7442EC368C46}"/>
              </a:ext>
            </a:extLst>
          </p:cNvPr>
          <p:cNvCxnSpPr/>
          <p:nvPr/>
        </p:nvCxnSpPr>
        <p:spPr>
          <a:xfrm>
            <a:off x="3262949" y="4262656"/>
            <a:ext cx="1898762"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F6881A0-A015-8741-9F51-535E98DD3445}"/>
              </a:ext>
            </a:extLst>
          </p:cNvPr>
          <p:cNvSpPr txBox="1"/>
          <p:nvPr/>
        </p:nvSpPr>
        <p:spPr>
          <a:xfrm>
            <a:off x="5105877" y="5680600"/>
            <a:ext cx="6725772" cy="1015663"/>
          </a:xfrm>
          <a:prstGeom prst="rect">
            <a:avLst/>
          </a:prstGeom>
          <a:solidFill>
            <a:schemeClr val="accent6">
              <a:lumMod val="40000"/>
              <a:lumOff val="60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accent6">
                    <a:lumMod val="50000"/>
                  </a:schemeClr>
                </a:solidFill>
              </a:rPr>
              <a:t>We know bats can discriminate between reward dimensions according to Weber’s Law</a:t>
            </a:r>
          </a:p>
          <a:p>
            <a:pPr marL="342900" indent="-342900" algn="ctr">
              <a:buFont typeface="Arial" panose="020B0604020202020204" pitchFamily="34" charset="0"/>
              <a:buChar char="•"/>
            </a:pPr>
            <a:r>
              <a:rPr lang="en-US" sz="2000" b="1" dirty="0">
                <a:solidFill>
                  <a:schemeClr val="accent6">
                    <a:lumMod val="50000"/>
                  </a:schemeClr>
                </a:solidFill>
              </a:rPr>
              <a:t>What is Weber’s Law</a:t>
            </a:r>
          </a:p>
        </p:txBody>
      </p:sp>
      <p:cxnSp>
        <p:nvCxnSpPr>
          <p:cNvPr id="15" name="Straight Arrow Connector 14">
            <a:extLst>
              <a:ext uri="{FF2B5EF4-FFF2-40B4-BE49-F238E27FC236}">
                <a16:creationId xmlns:a16="http://schemas.microsoft.com/office/drawing/2014/main" id="{ABF89A1D-6DA5-6547-BB33-8DD650AAF9D1}"/>
              </a:ext>
            </a:extLst>
          </p:cNvPr>
          <p:cNvCxnSpPr/>
          <p:nvPr/>
        </p:nvCxnSpPr>
        <p:spPr>
          <a:xfrm>
            <a:off x="3207116" y="6172418"/>
            <a:ext cx="1898762" cy="16014"/>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Down Arrow 17">
            <a:extLst>
              <a:ext uri="{FF2B5EF4-FFF2-40B4-BE49-F238E27FC236}">
                <a16:creationId xmlns:a16="http://schemas.microsoft.com/office/drawing/2014/main" id="{20F84447-B16D-2E45-905C-19EDF7FA3B01}"/>
              </a:ext>
            </a:extLst>
          </p:cNvPr>
          <p:cNvSpPr/>
          <p:nvPr/>
        </p:nvSpPr>
        <p:spPr>
          <a:xfrm>
            <a:off x="1746009" y="2733303"/>
            <a:ext cx="254000" cy="728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B718A991-7259-8448-B047-1166CB8582D4}"/>
              </a:ext>
            </a:extLst>
          </p:cNvPr>
          <p:cNvSpPr txBox="1"/>
          <p:nvPr/>
        </p:nvSpPr>
        <p:spPr>
          <a:xfrm>
            <a:off x="506682" y="1505931"/>
            <a:ext cx="2732654" cy="1015663"/>
          </a:xfrm>
          <a:prstGeom prst="rect">
            <a:avLst/>
          </a:prstGeom>
          <a:solidFill>
            <a:schemeClr val="accent2">
              <a:lumMod val="40000"/>
              <a:lumOff val="60000"/>
            </a:schemeClr>
          </a:solidFill>
        </p:spPr>
        <p:txBody>
          <a:bodyPr wrap="square" rtlCol="0">
            <a:spAutoFit/>
          </a:bodyPr>
          <a:lstStyle/>
          <a:p>
            <a:pPr algn="ctr"/>
            <a:r>
              <a:rPr lang="en-US" sz="2000" b="1" dirty="0">
                <a:solidFill>
                  <a:schemeClr val="accent2">
                    <a:lumMod val="50000"/>
                  </a:schemeClr>
                </a:solidFill>
              </a:rPr>
              <a:t>Introducing the concept of time-based environmental change</a:t>
            </a:r>
          </a:p>
        </p:txBody>
      </p:sp>
      <p:sp>
        <p:nvSpPr>
          <p:cNvPr id="22" name="TextBox 21">
            <a:extLst>
              <a:ext uri="{FF2B5EF4-FFF2-40B4-BE49-F238E27FC236}">
                <a16:creationId xmlns:a16="http://schemas.microsoft.com/office/drawing/2014/main" id="{B86D4AA3-DE10-0D4F-8475-295095E69E4B}"/>
              </a:ext>
            </a:extLst>
          </p:cNvPr>
          <p:cNvSpPr txBox="1"/>
          <p:nvPr/>
        </p:nvSpPr>
        <p:spPr>
          <a:xfrm>
            <a:off x="5138096" y="874455"/>
            <a:ext cx="6640434" cy="2554545"/>
          </a:xfrm>
          <a:prstGeom prst="rect">
            <a:avLst/>
          </a:prstGeom>
          <a:solidFill>
            <a:schemeClr val="accent2">
              <a:lumMod val="40000"/>
              <a:lumOff val="60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accent2">
                    <a:lumMod val="50000"/>
                  </a:schemeClr>
                </a:solidFill>
              </a:rPr>
              <a:t>Different time-scales on which environments change: seasonal/annual change; circadian change; regular change on the order of minutes or hours</a:t>
            </a:r>
          </a:p>
          <a:p>
            <a:pPr marL="342900" indent="-342900" algn="ctr">
              <a:buFont typeface="Arial" panose="020B0604020202020204" pitchFamily="34" charset="0"/>
              <a:buChar char="•"/>
            </a:pPr>
            <a:r>
              <a:rPr lang="en-US" sz="2000" b="1" dirty="0">
                <a:solidFill>
                  <a:schemeClr val="accent2">
                    <a:lumMod val="50000"/>
                  </a:schemeClr>
                </a:solidFill>
              </a:rPr>
              <a:t>How can each of these be tracked? </a:t>
            </a:r>
          </a:p>
          <a:p>
            <a:pPr marL="342900" indent="-342900" algn="ctr">
              <a:buFont typeface="Arial" panose="020B0604020202020204" pitchFamily="34" charset="0"/>
              <a:buChar char="•"/>
            </a:pPr>
            <a:r>
              <a:rPr lang="en-US" sz="2000" b="1" dirty="0">
                <a:solidFill>
                  <a:schemeClr val="accent2">
                    <a:lumMod val="50000"/>
                  </a:schemeClr>
                </a:solidFill>
              </a:rPr>
              <a:t>Drawing the distinction between physiological response and cognitive response</a:t>
            </a:r>
          </a:p>
          <a:p>
            <a:pPr marL="342900" indent="-342900" algn="ctr">
              <a:buFont typeface="Arial" panose="020B0604020202020204" pitchFamily="34" charset="0"/>
              <a:buChar char="•"/>
            </a:pPr>
            <a:r>
              <a:rPr lang="en-US" sz="2000" b="1" dirty="0">
                <a:solidFill>
                  <a:schemeClr val="accent2">
                    <a:lumMod val="50000"/>
                  </a:schemeClr>
                </a:solidFill>
              </a:rPr>
              <a:t>Bringing in the definition of tracking</a:t>
            </a:r>
          </a:p>
          <a:p>
            <a:pPr marL="342900" indent="-342900" algn="ctr">
              <a:buFont typeface="Arial" panose="020B0604020202020204" pitchFamily="34" charset="0"/>
              <a:buChar char="•"/>
            </a:pPr>
            <a:r>
              <a:rPr lang="en-US" sz="2000" b="1" dirty="0">
                <a:solidFill>
                  <a:schemeClr val="accent2">
                    <a:lumMod val="50000"/>
                  </a:schemeClr>
                </a:solidFill>
              </a:rPr>
              <a:t>Tracking what? Choices between options</a:t>
            </a:r>
          </a:p>
        </p:txBody>
      </p:sp>
      <p:cxnSp>
        <p:nvCxnSpPr>
          <p:cNvPr id="23" name="Straight Arrow Connector 22">
            <a:extLst>
              <a:ext uri="{FF2B5EF4-FFF2-40B4-BE49-F238E27FC236}">
                <a16:creationId xmlns:a16="http://schemas.microsoft.com/office/drawing/2014/main" id="{27AF08E7-4998-CA47-B8C1-6DBBF2091105}"/>
              </a:ext>
            </a:extLst>
          </p:cNvPr>
          <p:cNvCxnSpPr>
            <a:cxnSpLocks/>
            <a:stCxn id="21" idx="3"/>
          </p:cNvCxnSpPr>
          <p:nvPr/>
        </p:nvCxnSpPr>
        <p:spPr>
          <a:xfrm flipV="1">
            <a:off x="3239336" y="2013762"/>
            <a:ext cx="1866541" cy="1"/>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3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F133A3-D258-C545-97D9-5F0A150766EF}"/>
              </a:ext>
            </a:extLst>
          </p:cNvPr>
          <p:cNvSpPr txBox="1"/>
          <p:nvPr/>
        </p:nvSpPr>
        <p:spPr>
          <a:xfrm>
            <a:off x="4321764" y="190500"/>
            <a:ext cx="3548472" cy="707886"/>
          </a:xfrm>
          <a:prstGeom prst="rect">
            <a:avLst/>
          </a:prstGeom>
          <a:noFill/>
        </p:spPr>
        <p:txBody>
          <a:bodyPr wrap="none" rtlCol="0">
            <a:spAutoFit/>
          </a:bodyPr>
          <a:lstStyle/>
          <a:p>
            <a:r>
              <a:rPr lang="en-US" sz="4000" b="1" dirty="0"/>
              <a:t>INTRODUCTION</a:t>
            </a:r>
          </a:p>
        </p:txBody>
      </p:sp>
      <p:sp>
        <p:nvSpPr>
          <p:cNvPr id="7" name="TextBox 6">
            <a:extLst>
              <a:ext uri="{FF2B5EF4-FFF2-40B4-BE49-F238E27FC236}">
                <a16:creationId xmlns:a16="http://schemas.microsoft.com/office/drawing/2014/main" id="{ACE92BB2-F794-7347-AB14-EAFAF2F57B23}"/>
              </a:ext>
            </a:extLst>
          </p:cNvPr>
          <p:cNvSpPr txBox="1"/>
          <p:nvPr/>
        </p:nvSpPr>
        <p:spPr>
          <a:xfrm>
            <a:off x="433596" y="3695648"/>
            <a:ext cx="2779372" cy="1015663"/>
          </a:xfrm>
          <a:prstGeom prst="rect">
            <a:avLst/>
          </a:prstGeom>
          <a:solidFill>
            <a:schemeClr val="accent1">
              <a:lumMod val="40000"/>
              <a:lumOff val="60000"/>
            </a:schemeClr>
          </a:solidFill>
        </p:spPr>
        <p:txBody>
          <a:bodyPr wrap="square" rtlCol="0">
            <a:spAutoFit/>
          </a:bodyPr>
          <a:lstStyle/>
          <a:p>
            <a:pPr algn="ctr"/>
            <a:r>
              <a:rPr lang="en-US" sz="2000" b="1" dirty="0">
                <a:solidFill>
                  <a:schemeClr val="accent1">
                    <a:lumMod val="50000"/>
                  </a:schemeClr>
                </a:solidFill>
              </a:rPr>
              <a:t>Now tying it up together: the rationale for our experiment</a:t>
            </a:r>
          </a:p>
        </p:txBody>
      </p:sp>
      <p:sp>
        <p:nvSpPr>
          <p:cNvPr id="8" name="TextBox 7">
            <a:extLst>
              <a:ext uri="{FF2B5EF4-FFF2-40B4-BE49-F238E27FC236}">
                <a16:creationId xmlns:a16="http://schemas.microsoft.com/office/drawing/2014/main" id="{3C2CE330-485C-8741-A371-7FA16E813101}"/>
              </a:ext>
            </a:extLst>
          </p:cNvPr>
          <p:cNvSpPr txBox="1"/>
          <p:nvPr/>
        </p:nvSpPr>
        <p:spPr>
          <a:xfrm>
            <a:off x="474463" y="5805270"/>
            <a:ext cx="2703880" cy="400110"/>
          </a:xfrm>
          <a:prstGeom prst="rect">
            <a:avLst/>
          </a:prstGeom>
          <a:solidFill>
            <a:schemeClr val="bg2">
              <a:lumMod val="75000"/>
            </a:schemeClr>
          </a:solidFill>
        </p:spPr>
        <p:txBody>
          <a:bodyPr wrap="square" rtlCol="0">
            <a:spAutoFit/>
          </a:bodyPr>
          <a:lstStyle/>
          <a:p>
            <a:pPr algn="ctr"/>
            <a:r>
              <a:rPr lang="en-US" sz="2000" b="1" dirty="0">
                <a:solidFill>
                  <a:schemeClr val="tx1">
                    <a:lumMod val="95000"/>
                    <a:lumOff val="5000"/>
                  </a:schemeClr>
                </a:solidFill>
              </a:rPr>
              <a:t>Study description</a:t>
            </a:r>
          </a:p>
        </p:txBody>
      </p:sp>
      <p:sp>
        <p:nvSpPr>
          <p:cNvPr id="10" name="Down Arrow 9">
            <a:extLst>
              <a:ext uri="{FF2B5EF4-FFF2-40B4-BE49-F238E27FC236}">
                <a16:creationId xmlns:a16="http://schemas.microsoft.com/office/drawing/2014/main" id="{8A5CBBDA-24FC-784F-980E-EAD5B5FC4AA5}"/>
              </a:ext>
            </a:extLst>
          </p:cNvPr>
          <p:cNvSpPr/>
          <p:nvPr/>
        </p:nvSpPr>
        <p:spPr>
          <a:xfrm>
            <a:off x="1699403" y="2244586"/>
            <a:ext cx="254000" cy="10033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73B99407-387D-3B42-A0B9-4766BCE3DEED}"/>
              </a:ext>
            </a:extLst>
          </p:cNvPr>
          <p:cNvSpPr/>
          <p:nvPr/>
        </p:nvSpPr>
        <p:spPr>
          <a:xfrm>
            <a:off x="1696283" y="5025667"/>
            <a:ext cx="257120" cy="52270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5A1DEA0E-E873-974A-98A6-FD64D21E5055}"/>
              </a:ext>
            </a:extLst>
          </p:cNvPr>
          <p:cNvSpPr txBox="1"/>
          <p:nvPr/>
        </p:nvSpPr>
        <p:spPr>
          <a:xfrm>
            <a:off x="5077104" y="3702228"/>
            <a:ext cx="5984596" cy="1323439"/>
          </a:xfrm>
          <a:prstGeom prst="rect">
            <a:avLst/>
          </a:prstGeom>
          <a:solidFill>
            <a:schemeClr val="accent1">
              <a:lumMod val="40000"/>
              <a:lumOff val="60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accent1">
                    <a:lumMod val="50000"/>
                  </a:schemeClr>
                </a:solidFill>
              </a:rPr>
              <a:t>Reversal learning was choice-based not time-based</a:t>
            </a:r>
          </a:p>
          <a:p>
            <a:pPr marL="342900" indent="-342900" algn="ctr">
              <a:buFont typeface="Arial" panose="020B0604020202020204" pitchFamily="34" charset="0"/>
              <a:buChar char="•"/>
            </a:pPr>
            <a:r>
              <a:rPr lang="en-US" sz="2000" b="1" dirty="0">
                <a:solidFill>
                  <a:schemeClr val="accent1">
                    <a:lumMod val="50000"/>
                  </a:schemeClr>
                </a:solidFill>
              </a:rPr>
              <a:t>So the question is, what happens when the bats are faced with a time-based environmental change?</a:t>
            </a:r>
          </a:p>
          <a:p>
            <a:pPr marL="342900" indent="-342900" algn="ctr">
              <a:buFont typeface="Arial" panose="020B0604020202020204" pitchFamily="34" charset="0"/>
              <a:buChar char="•"/>
            </a:pPr>
            <a:r>
              <a:rPr lang="en-US" sz="2000" b="1" dirty="0">
                <a:solidFill>
                  <a:schemeClr val="accent1">
                    <a:lumMod val="50000"/>
                  </a:schemeClr>
                </a:solidFill>
              </a:rPr>
              <a:t>This is the basic idea of the experiment</a:t>
            </a:r>
          </a:p>
        </p:txBody>
      </p:sp>
      <p:cxnSp>
        <p:nvCxnSpPr>
          <p:cNvPr id="17" name="Straight Arrow Connector 16">
            <a:extLst>
              <a:ext uri="{FF2B5EF4-FFF2-40B4-BE49-F238E27FC236}">
                <a16:creationId xmlns:a16="http://schemas.microsoft.com/office/drawing/2014/main" id="{ED3FDDAD-A147-3D45-9A30-BA1941C272E3}"/>
              </a:ext>
            </a:extLst>
          </p:cNvPr>
          <p:cNvCxnSpPr>
            <a:cxnSpLocks/>
          </p:cNvCxnSpPr>
          <p:nvPr/>
        </p:nvCxnSpPr>
        <p:spPr>
          <a:xfrm>
            <a:off x="3280177" y="4203479"/>
            <a:ext cx="1796927"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30D847A-162B-C14D-AF9B-69F9F066C0AE}"/>
              </a:ext>
            </a:extLst>
          </p:cNvPr>
          <p:cNvSpPr txBox="1"/>
          <p:nvPr/>
        </p:nvSpPr>
        <p:spPr>
          <a:xfrm>
            <a:off x="5077104" y="5399422"/>
            <a:ext cx="5984596" cy="1323439"/>
          </a:xfrm>
          <a:prstGeom prst="rect">
            <a:avLst/>
          </a:prstGeom>
          <a:solidFill>
            <a:schemeClr val="bg2">
              <a:lumMod val="75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tx1">
                    <a:lumMod val="95000"/>
                    <a:lumOff val="5000"/>
                  </a:schemeClr>
                </a:solidFill>
              </a:rPr>
              <a:t>This is the description of the experiment</a:t>
            </a:r>
          </a:p>
          <a:p>
            <a:pPr marL="342900" indent="-342900" algn="ctr">
              <a:buFont typeface="Arial" panose="020B0604020202020204" pitchFamily="34" charset="0"/>
              <a:buChar char="•"/>
            </a:pPr>
            <a:r>
              <a:rPr lang="en-US" sz="2000" b="1" dirty="0">
                <a:solidFill>
                  <a:schemeClr val="tx1">
                    <a:lumMod val="95000"/>
                    <a:lumOff val="5000"/>
                  </a:schemeClr>
                </a:solidFill>
              </a:rPr>
              <a:t>Our pilot studies showed that… </a:t>
            </a:r>
          </a:p>
          <a:p>
            <a:pPr marL="342900" indent="-342900" algn="ctr">
              <a:buFont typeface="Arial" panose="020B0604020202020204" pitchFamily="34" charset="0"/>
              <a:buChar char="•"/>
            </a:pPr>
            <a:r>
              <a:rPr lang="en-US" sz="2000" b="1" dirty="0">
                <a:solidFill>
                  <a:schemeClr val="tx1">
                    <a:lumMod val="95000"/>
                    <a:lumOff val="5000"/>
                  </a:schemeClr>
                </a:solidFill>
              </a:rPr>
              <a:t>An exploratory study – this is what we wanted to get out of the experiment</a:t>
            </a:r>
          </a:p>
        </p:txBody>
      </p:sp>
      <p:cxnSp>
        <p:nvCxnSpPr>
          <p:cNvPr id="19" name="Straight Arrow Connector 18">
            <a:extLst>
              <a:ext uri="{FF2B5EF4-FFF2-40B4-BE49-F238E27FC236}">
                <a16:creationId xmlns:a16="http://schemas.microsoft.com/office/drawing/2014/main" id="{2B006710-D70E-C544-8A05-A8D804B70782}"/>
              </a:ext>
            </a:extLst>
          </p:cNvPr>
          <p:cNvCxnSpPr/>
          <p:nvPr/>
        </p:nvCxnSpPr>
        <p:spPr>
          <a:xfrm>
            <a:off x="3178342" y="6028323"/>
            <a:ext cx="1898762" cy="1601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B80B45C-90EB-974E-9B9C-63C80FD04CB1}"/>
              </a:ext>
            </a:extLst>
          </p:cNvPr>
          <p:cNvSpPr txBox="1"/>
          <p:nvPr/>
        </p:nvSpPr>
        <p:spPr>
          <a:xfrm>
            <a:off x="366387" y="1459046"/>
            <a:ext cx="2913790" cy="707886"/>
          </a:xfrm>
          <a:prstGeom prst="rect">
            <a:avLst/>
          </a:prstGeom>
          <a:solidFill>
            <a:schemeClr val="accent4">
              <a:lumMod val="40000"/>
              <a:lumOff val="60000"/>
            </a:schemeClr>
          </a:solidFill>
        </p:spPr>
        <p:txBody>
          <a:bodyPr wrap="square" rtlCol="0">
            <a:spAutoFit/>
          </a:bodyPr>
          <a:lstStyle/>
          <a:p>
            <a:pPr algn="ctr"/>
            <a:r>
              <a:rPr lang="en-US" sz="2000" b="1" dirty="0">
                <a:solidFill>
                  <a:schemeClr val="accent4">
                    <a:lumMod val="50000"/>
                  </a:schemeClr>
                </a:solidFill>
              </a:rPr>
              <a:t>What is known about the bats’ cognitive strategies</a:t>
            </a:r>
          </a:p>
        </p:txBody>
      </p:sp>
      <p:sp>
        <p:nvSpPr>
          <p:cNvPr id="24" name="TextBox 23">
            <a:extLst>
              <a:ext uri="{FF2B5EF4-FFF2-40B4-BE49-F238E27FC236}">
                <a16:creationId xmlns:a16="http://schemas.microsoft.com/office/drawing/2014/main" id="{3D94D43F-5249-EA49-8020-D7469CC38976}"/>
              </a:ext>
            </a:extLst>
          </p:cNvPr>
          <p:cNvSpPr txBox="1"/>
          <p:nvPr/>
        </p:nvSpPr>
        <p:spPr>
          <a:xfrm>
            <a:off x="5077104" y="921236"/>
            <a:ext cx="5984596" cy="2554545"/>
          </a:xfrm>
          <a:prstGeom prst="rect">
            <a:avLst/>
          </a:prstGeom>
          <a:solidFill>
            <a:schemeClr val="accent4">
              <a:lumMod val="40000"/>
              <a:lumOff val="60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accent4">
                    <a:lumMod val="50000"/>
                  </a:schemeClr>
                </a:solidFill>
              </a:rPr>
              <a:t>Any other previous literature about cognitive strategies in the bats</a:t>
            </a:r>
          </a:p>
          <a:p>
            <a:pPr marL="342900" indent="-342900" algn="ctr">
              <a:buFont typeface="Arial" panose="020B0604020202020204" pitchFamily="34" charset="0"/>
              <a:buChar char="•"/>
            </a:pPr>
            <a:r>
              <a:rPr lang="en-US" sz="2000" b="1" dirty="0">
                <a:solidFill>
                  <a:schemeClr val="accent4">
                    <a:lumMod val="50000"/>
                  </a:schemeClr>
                </a:solidFill>
              </a:rPr>
              <a:t>Reinforcement learning and the sub-category of win-stay, lose-shift</a:t>
            </a:r>
          </a:p>
          <a:p>
            <a:pPr marL="342900" indent="-342900" algn="ctr">
              <a:buFont typeface="Arial" panose="020B0604020202020204" pitchFamily="34" charset="0"/>
              <a:buChar char="•"/>
            </a:pPr>
            <a:r>
              <a:rPr lang="en-US" sz="2000" b="1" dirty="0">
                <a:solidFill>
                  <a:schemeClr val="accent4">
                    <a:lumMod val="50000"/>
                  </a:schemeClr>
                </a:solidFill>
              </a:rPr>
              <a:t>What we know about the way they cope with time-based change</a:t>
            </a:r>
          </a:p>
          <a:p>
            <a:pPr marL="342900" indent="-342900" algn="ctr">
              <a:buFont typeface="Arial" panose="020B0604020202020204" pitchFamily="34" charset="0"/>
              <a:buChar char="•"/>
            </a:pPr>
            <a:r>
              <a:rPr lang="en-US" sz="2000" b="1" dirty="0">
                <a:solidFill>
                  <a:schemeClr val="accent4">
                    <a:lumMod val="50000"/>
                  </a:schemeClr>
                </a:solidFill>
              </a:rPr>
              <a:t>We know this is what they do in the serial reversal learning task</a:t>
            </a:r>
          </a:p>
        </p:txBody>
      </p:sp>
      <p:cxnSp>
        <p:nvCxnSpPr>
          <p:cNvPr id="25" name="Straight Arrow Connector 24">
            <a:extLst>
              <a:ext uri="{FF2B5EF4-FFF2-40B4-BE49-F238E27FC236}">
                <a16:creationId xmlns:a16="http://schemas.microsoft.com/office/drawing/2014/main" id="{D82710CE-DE49-FA43-A508-D37393AF6969}"/>
              </a:ext>
            </a:extLst>
          </p:cNvPr>
          <p:cNvCxnSpPr>
            <a:cxnSpLocks/>
          </p:cNvCxnSpPr>
          <p:nvPr/>
        </p:nvCxnSpPr>
        <p:spPr>
          <a:xfrm>
            <a:off x="3327677" y="1811509"/>
            <a:ext cx="1657010" cy="0"/>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09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8B1F3F-3633-7C45-AABC-A66AABC017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181" y="1124646"/>
            <a:ext cx="744277" cy="388264"/>
          </a:xfrm>
          <a:prstGeom prst="rect">
            <a:avLst/>
          </a:prstGeom>
        </p:spPr>
      </p:pic>
      <p:cxnSp>
        <p:nvCxnSpPr>
          <p:cNvPr id="5" name="Straight Connector 4">
            <a:extLst>
              <a:ext uri="{FF2B5EF4-FFF2-40B4-BE49-F238E27FC236}">
                <a16:creationId xmlns:a16="http://schemas.microsoft.com/office/drawing/2014/main" id="{2C44110E-ECBD-104E-BB95-008A6D62D2AD}"/>
              </a:ext>
            </a:extLst>
          </p:cNvPr>
          <p:cNvCxnSpPr/>
          <p:nvPr/>
        </p:nvCxnSpPr>
        <p:spPr>
          <a:xfrm flipV="1">
            <a:off x="4316652" y="1555111"/>
            <a:ext cx="833275" cy="359082"/>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C8EEAC93-51FB-5249-A492-F04281B846E4}"/>
              </a:ext>
            </a:extLst>
          </p:cNvPr>
          <p:cNvCxnSpPr/>
          <p:nvPr/>
        </p:nvCxnSpPr>
        <p:spPr>
          <a:xfrm flipH="1" flipV="1">
            <a:off x="5157410" y="1555111"/>
            <a:ext cx="833275" cy="359082"/>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9EB3E84-6298-A74E-9D5B-416A19B50638}"/>
              </a:ext>
            </a:extLst>
          </p:cNvPr>
          <p:cNvSpPr txBox="1"/>
          <p:nvPr/>
        </p:nvSpPr>
        <p:spPr>
          <a:xfrm>
            <a:off x="3494549" y="1956394"/>
            <a:ext cx="1136850" cy="307777"/>
          </a:xfrm>
          <a:prstGeom prst="rect">
            <a:avLst/>
          </a:prstGeom>
          <a:solidFill>
            <a:srgbClr val="00B0F0"/>
          </a:solidFill>
          <a:ln>
            <a:solidFill>
              <a:schemeClr val="tx1"/>
            </a:solidFill>
          </a:ln>
        </p:spPr>
        <p:txBody>
          <a:bodyPr wrap="none" rtlCol="0">
            <a:spAutoFit/>
          </a:bodyPr>
          <a:lstStyle/>
          <a:p>
            <a:r>
              <a:rPr lang="en-GB" sz="1400" dirty="0">
                <a:latin typeface="Times New Roman" panose="02020603050405020304" pitchFamily="18" charset="0"/>
                <a:cs typeface="Times New Roman" panose="02020603050405020304" pitchFamily="18" charset="0"/>
              </a:rPr>
              <a:t>Fixed Option</a:t>
            </a:r>
          </a:p>
        </p:txBody>
      </p:sp>
      <p:sp>
        <p:nvSpPr>
          <p:cNvPr id="8" name="TextBox 7">
            <a:extLst>
              <a:ext uri="{FF2B5EF4-FFF2-40B4-BE49-F238E27FC236}">
                <a16:creationId xmlns:a16="http://schemas.microsoft.com/office/drawing/2014/main" id="{5AE29DFB-AE9E-4D44-9456-32051409BF44}"/>
              </a:ext>
            </a:extLst>
          </p:cNvPr>
          <p:cNvSpPr txBox="1"/>
          <p:nvPr/>
        </p:nvSpPr>
        <p:spPr>
          <a:xfrm>
            <a:off x="5346832" y="1956393"/>
            <a:ext cx="1545616" cy="307777"/>
          </a:xfrm>
          <a:prstGeom prst="rect">
            <a:avLst/>
          </a:prstGeom>
          <a:solidFill>
            <a:srgbClr val="FF0000"/>
          </a:solidFill>
          <a:ln>
            <a:solidFill>
              <a:schemeClr val="tx1"/>
            </a:solidFill>
          </a:ln>
        </p:spPr>
        <p:txBody>
          <a:bodyPr wrap="none" rtlCol="0">
            <a:spAutoFit/>
          </a:bodyPr>
          <a:lstStyle/>
          <a:p>
            <a:r>
              <a:rPr lang="en-GB" sz="1400" dirty="0">
                <a:latin typeface="Times New Roman" panose="02020603050405020304" pitchFamily="18" charset="0"/>
                <a:cs typeface="Times New Roman" panose="02020603050405020304" pitchFamily="18" charset="0"/>
              </a:rPr>
              <a:t>Fluctuating Option</a:t>
            </a:r>
          </a:p>
        </p:txBody>
      </p:sp>
      <p:sp>
        <p:nvSpPr>
          <p:cNvPr id="9" name="TextBox 8">
            <a:extLst>
              <a:ext uri="{FF2B5EF4-FFF2-40B4-BE49-F238E27FC236}">
                <a16:creationId xmlns:a16="http://schemas.microsoft.com/office/drawing/2014/main" id="{B3F84D97-EF2D-894C-BA80-F4221965C199}"/>
              </a:ext>
            </a:extLst>
          </p:cNvPr>
          <p:cNvSpPr txBox="1"/>
          <p:nvPr/>
        </p:nvSpPr>
        <p:spPr>
          <a:xfrm>
            <a:off x="3382918" y="2695823"/>
            <a:ext cx="1278812" cy="307777"/>
          </a:xfrm>
          <a:prstGeom prst="rect">
            <a:avLst/>
          </a:prstGeom>
          <a:noFill/>
          <a:ln>
            <a:solidFill>
              <a:schemeClr val="tx1"/>
            </a:solidFill>
          </a:ln>
        </p:spPr>
        <p:txBody>
          <a:bodyPr wrap="none" rtlCol="0">
            <a:spAutoFit/>
          </a:bodyPr>
          <a:lstStyle/>
          <a:p>
            <a:r>
              <a:rPr lang="en-GB" sz="1400" dirty="0">
                <a:latin typeface="Times New Roman" panose="02020603050405020304" pitchFamily="18" charset="0"/>
                <a:cs typeface="Times New Roman" panose="02020603050405020304" pitchFamily="18" charset="0"/>
              </a:rPr>
              <a:t>Volume = 7 µL</a:t>
            </a:r>
          </a:p>
        </p:txBody>
      </p:sp>
      <p:cxnSp>
        <p:nvCxnSpPr>
          <p:cNvPr id="10" name="Straight Connector 9">
            <a:extLst>
              <a:ext uri="{FF2B5EF4-FFF2-40B4-BE49-F238E27FC236}">
                <a16:creationId xmlns:a16="http://schemas.microsoft.com/office/drawing/2014/main" id="{5AA09835-EA7B-6347-825A-D5D7FDE19C6F}"/>
              </a:ext>
            </a:extLst>
          </p:cNvPr>
          <p:cNvCxnSpPr/>
          <p:nvPr/>
        </p:nvCxnSpPr>
        <p:spPr>
          <a:xfrm flipV="1">
            <a:off x="4067208" y="2306372"/>
            <a:ext cx="0" cy="346423"/>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F54986B-815A-BE41-B338-0F103789D3CF}"/>
              </a:ext>
            </a:extLst>
          </p:cNvPr>
          <p:cNvCxnSpPr/>
          <p:nvPr/>
        </p:nvCxnSpPr>
        <p:spPr>
          <a:xfrm flipV="1">
            <a:off x="6315892" y="2306371"/>
            <a:ext cx="0" cy="346423"/>
          </a:xfrm>
          <a:prstGeom prst="line">
            <a:avLst/>
          </a:prstGeom>
          <a:ln w="28575"/>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5F74A67C-C81E-DE47-AEAC-1E3EB01AA231}"/>
              </a:ext>
            </a:extLst>
          </p:cNvPr>
          <p:cNvPicPr>
            <a:picLocks noChangeAspect="1"/>
          </p:cNvPicPr>
          <p:nvPr/>
        </p:nvPicPr>
        <p:blipFill rotWithShape="1">
          <a:blip r:embed="rId3">
            <a:extLst>
              <a:ext uri="{28A0092B-C50C-407E-A947-70E740481C1C}">
                <a14:useLocalDpi xmlns:a14="http://schemas.microsoft.com/office/drawing/2010/main" val="0"/>
              </a:ext>
            </a:extLst>
          </a:blip>
          <a:srcRect l="11574" b="23289"/>
          <a:stretch/>
        </p:blipFill>
        <p:spPr>
          <a:xfrm>
            <a:off x="5248657" y="2652794"/>
            <a:ext cx="3130195" cy="1564359"/>
          </a:xfrm>
          <a:prstGeom prst="rect">
            <a:avLst/>
          </a:prstGeom>
        </p:spPr>
      </p:pic>
      <p:sp>
        <p:nvSpPr>
          <p:cNvPr id="13" name="Rectangle 12">
            <a:extLst>
              <a:ext uri="{FF2B5EF4-FFF2-40B4-BE49-F238E27FC236}">
                <a16:creationId xmlns:a16="http://schemas.microsoft.com/office/drawing/2014/main" id="{1F7573D0-113D-DB40-AF9F-01EEA69FB1F9}"/>
              </a:ext>
            </a:extLst>
          </p:cNvPr>
          <p:cNvSpPr/>
          <p:nvPr/>
        </p:nvSpPr>
        <p:spPr>
          <a:xfrm>
            <a:off x="7845234" y="2433463"/>
            <a:ext cx="2270207" cy="338554"/>
          </a:xfrm>
          <a:prstGeom prst="rect">
            <a:avLst/>
          </a:prstGeom>
          <a:ln w="28575">
            <a:solidFill>
              <a:schemeClr val="accent1"/>
            </a:solidFill>
          </a:ln>
        </p:spPr>
        <p:txBody>
          <a:bodyPr wrap="square">
            <a:spAutoFit/>
          </a:bodyPr>
          <a:lstStyle/>
          <a:p>
            <a:pPr algn="ctr"/>
            <a:r>
              <a:rPr lang="en-GB" sz="1600" b="1" dirty="0">
                <a:solidFill>
                  <a:srgbClr val="242729"/>
                </a:solidFill>
                <a:latin typeface="Times New Roman" panose="02020603050405020304" pitchFamily="18" charset="0"/>
                <a:cs typeface="Times New Roman" panose="02020603050405020304" pitchFamily="18" charset="0"/>
              </a:rPr>
              <a:t>y(t) = </a:t>
            </a:r>
            <a:r>
              <a:rPr lang="en-GB" sz="1600" b="1" dirty="0" err="1">
                <a:solidFill>
                  <a:srgbClr val="242729"/>
                </a:solidFill>
                <a:latin typeface="Times New Roman" panose="02020603050405020304" pitchFamily="18" charset="0"/>
                <a:cs typeface="Times New Roman" panose="02020603050405020304" pitchFamily="18" charset="0"/>
              </a:rPr>
              <a:t>Asin</a:t>
            </a:r>
            <a:r>
              <a:rPr lang="en-GB" sz="1600" b="1" dirty="0">
                <a:solidFill>
                  <a:srgbClr val="242729"/>
                </a:solidFill>
                <a:latin typeface="Times New Roman" panose="02020603050405020304" pitchFamily="18" charset="0"/>
                <a:cs typeface="Times New Roman" panose="02020603050405020304" pitchFamily="18" charset="0"/>
              </a:rPr>
              <a:t>(2</a:t>
            </a:r>
            <a:r>
              <a:rPr lang="el-GR" sz="1600" b="1" dirty="0">
                <a:solidFill>
                  <a:srgbClr val="242729"/>
                </a:solidFill>
                <a:latin typeface="Times New Roman" panose="02020603050405020304" pitchFamily="18" charset="0"/>
                <a:cs typeface="Times New Roman" panose="02020603050405020304" pitchFamily="18" charset="0"/>
              </a:rPr>
              <a:t>π</a:t>
            </a:r>
            <a:r>
              <a:rPr lang="en-GB" sz="1600" b="1" dirty="0">
                <a:solidFill>
                  <a:srgbClr val="242729"/>
                </a:solidFill>
                <a:latin typeface="Times New Roman" panose="02020603050405020304" pitchFamily="18" charset="0"/>
                <a:cs typeface="Times New Roman" panose="02020603050405020304" pitchFamily="18" charset="0"/>
              </a:rPr>
              <a:t>ft+</a:t>
            </a:r>
            <a:r>
              <a:rPr lang="el-GR" sz="1600" b="1" dirty="0">
                <a:solidFill>
                  <a:srgbClr val="242729"/>
                </a:solidFill>
                <a:latin typeface="Times New Roman" panose="02020603050405020304" pitchFamily="18" charset="0"/>
                <a:cs typeface="Times New Roman" panose="02020603050405020304" pitchFamily="18" charset="0"/>
              </a:rPr>
              <a:t>φ)</a:t>
            </a:r>
            <a:r>
              <a:rPr lang="en-GB" sz="1600" b="1" dirty="0">
                <a:solidFill>
                  <a:srgbClr val="242729"/>
                </a:solidFill>
                <a:latin typeface="Times New Roman" panose="02020603050405020304" pitchFamily="18" charset="0"/>
                <a:cs typeface="Times New Roman" panose="02020603050405020304" pitchFamily="18" charset="0"/>
              </a:rPr>
              <a:t> + D</a:t>
            </a:r>
          </a:p>
        </p:txBody>
      </p:sp>
      <p:sp>
        <p:nvSpPr>
          <p:cNvPr id="14" name="TextBox 13">
            <a:extLst>
              <a:ext uri="{FF2B5EF4-FFF2-40B4-BE49-F238E27FC236}">
                <a16:creationId xmlns:a16="http://schemas.microsoft.com/office/drawing/2014/main" id="{2399388B-7FA9-464A-8B23-F9CB234096FB}"/>
              </a:ext>
            </a:extLst>
          </p:cNvPr>
          <p:cNvSpPr txBox="1"/>
          <p:nvPr/>
        </p:nvSpPr>
        <p:spPr>
          <a:xfrm>
            <a:off x="5552576" y="4041745"/>
            <a:ext cx="532518"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GB" sz="1400" dirty="0">
                <a:latin typeface="Times New Roman" panose="02020603050405020304" pitchFamily="18" charset="0"/>
                <a:cs typeface="Times New Roman" panose="02020603050405020304" pitchFamily="18" charset="0"/>
              </a:rPr>
              <a:t>2 µL</a:t>
            </a:r>
          </a:p>
        </p:txBody>
      </p:sp>
      <p:sp>
        <p:nvSpPr>
          <p:cNvPr id="15" name="TextBox 14">
            <a:extLst>
              <a:ext uri="{FF2B5EF4-FFF2-40B4-BE49-F238E27FC236}">
                <a16:creationId xmlns:a16="http://schemas.microsoft.com/office/drawing/2014/main" id="{C0C14D8B-4518-B74A-90EF-FE24692EBF84}"/>
              </a:ext>
            </a:extLst>
          </p:cNvPr>
          <p:cNvSpPr txBox="1"/>
          <p:nvPr/>
        </p:nvSpPr>
        <p:spPr>
          <a:xfrm>
            <a:off x="6228290" y="2847577"/>
            <a:ext cx="622286"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GB" sz="1400" dirty="0">
                <a:latin typeface="Times New Roman" panose="02020603050405020304" pitchFamily="18" charset="0"/>
                <a:cs typeface="Times New Roman" panose="02020603050405020304" pitchFamily="18" charset="0"/>
              </a:rPr>
              <a:t>25 µL</a:t>
            </a:r>
          </a:p>
        </p:txBody>
      </p:sp>
      <p:cxnSp>
        <p:nvCxnSpPr>
          <p:cNvPr id="16" name="Straight Connector 15">
            <a:extLst>
              <a:ext uri="{FF2B5EF4-FFF2-40B4-BE49-F238E27FC236}">
                <a16:creationId xmlns:a16="http://schemas.microsoft.com/office/drawing/2014/main" id="{17CB1324-F450-B541-9AFD-DD510A168D0B}"/>
              </a:ext>
            </a:extLst>
          </p:cNvPr>
          <p:cNvCxnSpPr>
            <a:cxnSpLocks/>
          </p:cNvCxnSpPr>
          <p:nvPr/>
        </p:nvCxnSpPr>
        <p:spPr>
          <a:xfrm>
            <a:off x="5346835" y="3996476"/>
            <a:ext cx="3034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7BECA28-939B-0F48-A46F-CA17EC14B7DA}"/>
              </a:ext>
            </a:extLst>
          </p:cNvPr>
          <p:cNvSpPr txBox="1"/>
          <p:nvPr/>
        </p:nvSpPr>
        <p:spPr>
          <a:xfrm>
            <a:off x="3682097" y="3854164"/>
            <a:ext cx="159851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GB" sz="1400" dirty="0">
                <a:latin typeface="Times New Roman" panose="02020603050405020304" pitchFamily="18" charset="0"/>
                <a:cs typeface="Times New Roman" panose="02020603050405020304" pitchFamily="18" charset="0"/>
              </a:rPr>
              <a:t>Experiment 1: 7 µL</a:t>
            </a:r>
          </a:p>
        </p:txBody>
      </p:sp>
      <p:sp>
        <p:nvSpPr>
          <p:cNvPr id="18" name="Rectangle 17">
            <a:extLst>
              <a:ext uri="{FF2B5EF4-FFF2-40B4-BE49-F238E27FC236}">
                <a16:creationId xmlns:a16="http://schemas.microsoft.com/office/drawing/2014/main" id="{4B4B22D2-7F48-CB4C-AA8C-4FA30FCE86F2}"/>
              </a:ext>
            </a:extLst>
          </p:cNvPr>
          <p:cNvSpPr/>
          <p:nvPr/>
        </p:nvSpPr>
        <p:spPr>
          <a:xfrm>
            <a:off x="7402565" y="1850351"/>
            <a:ext cx="3130195" cy="584775"/>
          </a:xfrm>
          <a:prstGeom prst="rect">
            <a:avLst/>
          </a:prstGeom>
        </p:spPr>
        <p:txBody>
          <a:bodyPr wrap="square">
            <a:spAutoFit/>
          </a:bodyPr>
          <a:lstStyle/>
          <a:p>
            <a:pPr algn="ctr"/>
            <a:r>
              <a:rPr lang="en-US" sz="1600" dirty="0">
                <a:solidFill>
                  <a:srgbClr val="242729"/>
                </a:solidFill>
                <a:latin typeface="Times New Roman" panose="02020603050405020304" pitchFamily="18" charset="0"/>
                <a:cs typeface="Times New Roman" panose="02020603050405020304" pitchFamily="18" charset="0"/>
              </a:rPr>
              <a:t>Volume outputs vary according to a sine wave</a:t>
            </a:r>
          </a:p>
        </p:txBody>
      </p:sp>
      <p:sp>
        <p:nvSpPr>
          <p:cNvPr id="19" name="Right Brace 18">
            <a:extLst>
              <a:ext uri="{FF2B5EF4-FFF2-40B4-BE49-F238E27FC236}">
                <a16:creationId xmlns:a16="http://schemas.microsoft.com/office/drawing/2014/main" id="{70FA60DF-033F-4F45-B929-91E0370806B1}"/>
              </a:ext>
            </a:extLst>
          </p:cNvPr>
          <p:cNvSpPr/>
          <p:nvPr/>
        </p:nvSpPr>
        <p:spPr>
          <a:xfrm rot="5400000">
            <a:off x="7055406" y="3646411"/>
            <a:ext cx="293515" cy="1516820"/>
          </a:xfrm>
          <a:prstGeom prst="rightBrace">
            <a:avLst>
              <a:gd name="adj1" fmla="val 2340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449F9755-AC4E-AE4B-A9E3-1E90B1669418}"/>
              </a:ext>
            </a:extLst>
          </p:cNvPr>
          <p:cNvSpPr txBox="1"/>
          <p:nvPr/>
        </p:nvSpPr>
        <p:spPr>
          <a:xfrm>
            <a:off x="6044126" y="4601633"/>
            <a:ext cx="2323072" cy="954107"/>
          </a:xfrm>
          <a:prstGeom prst="rect">
            <a:avLst/>
          </a:prstGeom>
          <a:noFill/>
          <a:ln w="28575">
            <a:solidFill>
              <a:schemeClr val="accent1"/>
            </a:solidFill>
          </a:ln>
        </p:spPr>
        <p:txBody>
          <a:bodyPr wrap="none" rtlCol="0">
            <a:spAutoFit/>
          </a:bodyPr>
          <a:lstStyle/>
          <a:p>
            <a:pPr algn="ctr"/>
            <a:r>
              <a:rPr lang="en-GB" sz="1400" dirty="0">
                <a:latin typeface="Times New Roman" panose="02020603050405020304" pitchFamily="18" charset="0"/>
                <a:cs typeface="Times New Roman" panose="02020603050405020304" pitchFamily="18" charset="0"/>
              </a:rPr>
              <a:t>Condition 1: 0.75 hour period</a:t>
            </a:r>
          </a:p>
          <a:p>
            <a:pPr algn="ctr"/>
            <a:r>
              <a:rPr lang="en-GB" sz="1400" dirty="0">
                <a:latin typeface="Times New Roman" panose="02020603050405020304" pitchFamily="18" charset="0"/>
                <a:cs typeface="Times New Roman" panose="02020603050405020304" pitchFamily="18" charset="0"/>
              </a:rPr>
              <a:t>Condition 2: 1.5 hour period</a:t>
            </a:r>
          </a:p>
          <a:p>
            <a:pPr algn="ctr"/>
            <a:r>
              <a:rPr lang="en-GB" sz="1400" dirty="0">
                <a:latin typeface="Times New Roman" panose="02020603050405020304" pitchFamily="18" charset="0"/>
                <a:cs typeface="Times New Roman" panose="02020603050405020304" pitchFamily="18" charset="0"/>
              </a:rPr>
              <a:t>Condition 3: 3 hour period</a:t>
            </a:r>
          </a:p>
          <a:p>
            <a:pPr algn="ctr"/>
            <a:r>
              <a:rPr lang="en-GB" sz="1400" dirty="0">
                <a:latin typeface="Times New Roman" panose="02020603050405020304" pitchFamily="18" charset="0"/>
                <a:cs typeface="Times New Roman" panose="02020603050405020304" pitchFamily="18" charset="0"/>
              </a:rPr>
              <a:t>Condition 4: 6 hour period</a:t>
            </a:r>
          </a:p>
        </p:txBody>
      </p:sp>
      <p:cxnSp>
        <p:nvCxnSpPr>
          <p:cNvPr id="21" name="Straight Connector 20">
            <a:extLst>
              <a:ext uri="{FF2B5EF4-FFF2-40B4-BE49-F238E27FC236}">
                <a16:creationId xmlns:a16="http://schemas.microsoft.com/office/drawing/2014/main" id="{657536BD-2BF4-0848-AF02-F450AFF4F321}"/>
              </a:ext>
            </a:extLst>
          </p:cNvPr>
          <p:cNvCxnSpPr>
            <a:cxnSpLocks/>
          </p:cNvCxnSpPr>
          <p:nvPr/>
        </p:nvCxnSpPr>
        <p:spPr>
          <a:xfrm>
            <a:off x="5346832" y="3591059"/>
            <a:ext cx="30320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70CE46-749F-3C43-9F04-707768E37124}"/>
              </a:ext>
            </a:extLst>
          </p:cNvPr>
          <p:cNvSpPr txBox="1"/>
          <p:nvPr/>
        </p:nvSpPr>
        <p:spPr>
          <a:xfrm>
            <a:off x="3462409" y="3461350"/>
            <a:ext cx="182293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GB" sz="1400" dirty="0">
                <a:latin typeface="Times New Roman" panose="02020603050405020304" pitchFamily="18" charset="0"/>
                <a:cs typeface="Times New Roman" panose="02020603050405020304" pitchFamily="18" charset="0"/>
              </a:rPr>
              <a:t>Experiment 2: 13.5 µL</a:t>
            </a:r>
          </a:p>
        </p:txBody>
      </p:sp>
      <p:cxnSp>
        <p:nvCxnSpPr>
          <p:cNvPr id="24" name="Straight Connector 23">
            <a:extLst>
              <a:ext uri="{FF2B5EF4-FFF2-40B4-BE49-F238E27FC236}">
                <a16:creationId xmlns:a16="http://schemas.microsoft.com/office/drawing/2014/main" id="{CE96FD9D-DFAA-C241-8332-B1348F145264}"/>
              </a:ext>
            </a:extLst>
          </p:cNvPr>
          <p:cNvCxnSpPr>
            <a:cxnSpLocks/>
          </p:cNvCxnSpPr>
          <p:nvPr/>
        </p:nvCxnSpPr>
        <p:spPr>
          <a:xfrm>
            <a:off x="6914402" y="3002271"/>
            <a:ext cx="576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86FDC3-FA36-1242-AC0A-B85665F8C139}"/>
              </a:ext>
            </a:extLst>
          </p:cNvPr>
          <p:cNvCxnSpPr>
            <a:cxnSpLocks/>
          </p:cNvCxnSpPr>
          <p:nvPr/>
        </p:nvCxnSpPr>
        <p:spPr>
          <a:xfrm>
            <a:off x="6144469" y="4205278"/>
            <a:ext cx="576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22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4" grpId="0" animBg="1"/>
      <p:bldP spid="15" grpId="0" animBg="1"/>
      <p:bldP spid="17" grpId="0" animBg="1"/>
      <p:bldP spid="18" grpId="0"/>
      <p:bldP spid="19" grpId="0" animBg="1"/>
      <p:bldP spid="20"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F133A3-D258-C545-97D9-5F0A150766EF}"/>
              </a:ext>
            </a:extLst>
          </p:cNvPr>
          <p:cNvSpPr txBox="1"/>
          <p:nvPr/>
        </p:nvSpPr>
        <p:spPr>
          <a:xfrm>
            <a:off x="5112493" y="142998"/>
            <a:ext cx="1967013" cy="707886"/>
          </a:xfrm>
          <a:prstGeom prst="rect">
            <a:avLst/>
          </a:prstGeom>
          <a:noFill/>
        </p:spPr>
        <p:txBody>
          <a:bodyPr wrap="none" rtlCol="0">
            <a:spAutoFit/>
          </a:bodyPr>
          <a:lstStyle/>
          <a:p>
            <a:r>
              <a:rPr lang="en-US" sz="4000" b="1" dirty="0"/>
              <a:t>RESULTS</a:t>
            </a:r>
          </a:p>
        </p:txBody>
      </p:sp>
      <p:sp>
        <p:nvSpPr>
          <p:cNvPr id="24" name="TextBox 23">
            <a:extLst>
              <a:ext uri="{FF2B5EF4-FFF2-40B4-BE49-F238E27FC236}">
                <a16:creationId xmlns:a16="http://schemas.microsoft.com/office/drawing/2014/main" id="{3D94D43F-5249-EA49-8020-D7469CC38976}"/>
              </a:ext>
            </a:extLst>
          </p:cNvPr>
          <p:cNvSpPr txBox="1"/>
          <p:nvPr/>
        </p:nvSpPr>
        <p:spPr>
          <a:xfrm>
            <a:off x="1175654" y="922818"/>
            <a:ext cx="9785266" cy="400110"/>
          </a:xfrm>
          <a:prstGeom prst="rect">
            <a:avLst/>
          </a:prstGeom>
          <a:solidFill>
            <a:srgbClr val="7030A0">
              <a:alpha val="50196"/>
            </a:srgbClr>
          </a:solidFill>
        </p:spPr>
        <p:txBody>
          <a:bodyPr wrap="square" rtlCol="0">
            <a:spAutoFit/>
          </a:bodyPr>
          <a:lstStyle/>
          <a:p>
            <a:pPr algn="ctr"/>
            <a:r>
              <a:rPr lang="en-US" sz="2000" b="1" dirty="0">
                <a:solidFill>
                  <a:srgbClr val="7030A0"/>
                </a:solidFill>
              </a:rPr>
              <a:t>Result 1: Most of the bats responded to the reversals</a:t>
            </a:r>
          </a:p>
        </p:txBody>
      </p:sp>
      <p:sp>
        <p:nvSpPr>
          <p:cNvPr id="15" name="TextBox 14">
            <a:extLst>
              <a:ext uri="{FF2B5EF4-FFF2-40B4-BE49-F238E27FC236}">
                <a16:creationId xmlns:a16="http://schemas.microsoft.com/office/drawing/2014/main" id="{4E40A43D-2F00-924E-B330-6427BC7E51FB}"/>
              </a:ext>
            </a:extLst>
          </p:cNvPr>
          <p:cNvSpPr txBox="1"/>
          <p:nvPr/>
        </p:nvSpPr>
        <p:spPr>
          <a:xfrm>
            <a:off x="1175654" y="1908210"/>
            <a:ext cx="9785266" cy="1323439"/>
          </a:xfrm>
          <a:prstGeom prst="rect">
            <a:avLst/>
          </a:prstGeom>
          <a:solidFill>
            <a:srgbClr val="7030A0">
              <a:alpha val="50196"/>
            </a:srgbClr>
          </a:solidFill>
        </p:spPr>
        <p:txBody>
          <a:bodyPr wrap="square" rtlCol="0">
            <a:spAutoFit/>
          </a:bodyPr>
          <a:lstStyle/>
          <a:p>
            <a:pPr algn="ctr"/>
            <a:r>
              <a:rPr lang="en-US" sz="2000" b="1" dirty="0">
                <a:solidFill>
                  <a:srgbClr val="7030A0"/>
                </a:solidFill>
              </a:rPr>
              <a:t>Result 2: Response to the changing environment was influenced by the rate of change of the fluctuating option</a:t>
            </a:r>
          </a:p>
          <a:p>
            <a:pPr marL="342900" indent="-342900" algn="ctr">
              <a:buFont typeface="Arial" panose="020B0604020202020204" pitchFamily="34" charset="0"/>
              <a:buChar char="•"/>
            </a:pPr>
            <a:r>
              <a:rPr lang="en-US" sz="2000" b="1" dirty="0">
                <a:solidFill>
                  <a:srgbClr val="7030A0"/>
                </a:solidFill>
              </a:rPr>
              <a:t>Rhythmicity in the data </a:t>
            </a:r>
          </a:p>
          <a:p>
            <a:pPr marL="342900" indent="-342900" algn="ctr">
              <a:buFont typeface="Arial" panose="020B0604020202020204" pitchFamily="34" charset="0"/>
              <a:buChar char="•"/>
            </a:pPr>
            <a:r>
              <a:rPr lang="en-US" sz="2000" b="1" dirty="0">
                <a:solidFill>
                  <a:srgbClr val="7030A0"/>
                </a:solidFill>
              </a:rPr>
              <a:t>Period vs volume</a:t>
            </a:r>
          </a:p>
        </p:txBody>
      </p:sp>
      <p:sp>
        <p:nvSpPr>
          <p:cNvPr id="20" name="TextBox 19">
            <a:extLst>
              <a:ext uri="{FF2B5EF4-FFF2-40B4-BE49-F238E27FC236}">
                <a16:creationId xmlns:a16="http://schemas.microsoft.com/office/drawing/2014/main" id="{5974E455-1070-3F40-BE09-D4DE31BEFA16}"/>
              </a:ext>
            </a:extLst>
          </p:cNvPr>
          <p:cNvSpPr txBox="1"/>
          <p:nvPr/>
        </p:nvSpPr>
        <p:spPr>
          <a:xfrm>
            <a:off x="1203366" y="5479649"/>
            <a:ext cx="9785266" cy="1015663"/>
          </a:xfrm>
          <a:prstGeom prst="rect">
            <a:avLst/>
          </a:prstGeom>
          <a:solidFill>
            <a:srgbClr val="7030A0">
              <a:alpha val="50196"/>
            </a:srgbClr>
          </a:solidFill>
        </p:spPr>
        <p:txBody>
          <a:bodyPr wrap="square" rtlCol="0">
            <a:spAutoFit/>
          </a:bodyPr>
          <a:lstStyle/>
          <a:p>
            <a:pPr algn="ctr"/>
            <a:r>
              <a:rPr lang="en-US" sz="2000" b="1" dirty="0">
                <a:solidFill>
                  <a:srgbClr val="7030A0"/>
                </a:solidFill>
              </a:rPr>
              <a:t>Result 4: The response to the changing environment was maybe influenced by the contrast between the fixed and fluctuating options</a:t>
            </a:r>
          </a:p>
          <a:p>
            <a:pPr marL="342900" indent="-342900" algn="ctr">
              <a:buFont typeface="Arial" panose="020B0604020202020204" pitchFamily="34" charset="0"/>
              <a:buChar char="•"/>
            </a:pPr>
            <a:r>
              <a:rPr lang="en-US" sz="2000" b="1" dirty="0">
                <a:solidFill>
                  <a:srgbClr val="7030A0"/>
                </a:solidFill>
              </a:rPr>
              <a:t>Overall observation</a:t>
            </a:r>
          </a:p>
        </p:txBody>
      </p:sp>
      <p:sp>
        <p:nvSpPr>
          <p:cNvPr id="21" name="TextBox 20">
            <a:extLst>
              <a:ext uri="{FF2B5EF4-FFF2-40B4-BE49-F238E27FC236}">
                <a16:creationId xmlns:a16="http://schemas.microsoft.com/office/drawing/2014/main" id="{DE67A8EF-3061-4E47-AF17-69CF0A60442B}"/>
              </a:ext>
            </a:extLst>
          </p:cNvPr>
          <p:cNvSpPr txBox="1"/>
          <p:nvPr/>
        </p:nvSpPr>
        <p:spPr>
          <a:xfrm>
            <a:off x="1175654" y="3721875"/>
            <a:ext cx="9785266" cy="1323439"/>
          </a:xfrm>
          <a:prstGeom prst="rect">
            <a:avLst/>
          </a:prstGeom>
          <a:solidFill>
            <a:srgbClr val="7030A0">
              <a:alpha val="50196"/>
            </a:srgbClr>
          </a:solidFill>
        </p:spPr>
        <p:txBody>
          <a:bodyPr wrap="square" rtlCol="0">
            <a:spAutoFit/>
          </a:bodyPr>
          <a:lstStyle/>
          <a:p>
            <a:pPr algn="ctr"/>
            <a:r>
              <a:rPr lang="en-US" sz="2000" b="1" dirty="0">
                <a:solidFill>
                  <a:srgbClr val="7030A0"/>
                </a:solidFill>
              </a:rPr>
              <a:t>Result 3: The expectation of reward at any timepoint is based on recent reinforcement, not projection from the past</a:t>
            </a:r>
          </a:p>
          <a:p>
            <a:pPr marL="342900" indent="-342900" algn="ctr">
              <a:buFont typeface="Arial" panose="020B0604020202020204" pitchFamily="34" charset="0"/>
              <a:buChar char="•"/>
            </a:pPr>
            <a:r>
              <a:rPr lang="en-US" sz="2000" b="1" dirty="0">
                <a:solidFill>
                  <a:srgbClr val="7030A0"/>
                </a:solidFill>
              </a:rPr>
              <a:t>Trend and period plots </a:t>
            </a:r>
          </a:p>
          <a:p>
            <a:pPr marL="342900" indent="-342900" algn="ctr">
              <a:buFont typeface="Arial" panose="020B0604020202020204" pitchFamily="34" charset="0"/>
              <a:buChar char="•"/>
            </a:pPr>
            <a:r>
              <a:rPr lang="en-US" sz="2000" b="1" dirty="0">
                <a:solidFill>
                  <a:srgbClr val="7030A0"/>
                </a:solidFill>
              </a:rPr>
              <a:t>Expectation at the two fixed options</a:t>
            </a:r>
          </a:p>
        </p:txBody>
      </p:sp>
      <p:sp>
        <p:nvSpPr>
          <p:cNvPr id="2" name="Down Arrow 1">
            <a:extLst>
              <a:ext uri="{FF2B5EF4-FFF2-40B4-BE49-F238E27FC236}">
                <a16:creationId xmlns:a16="http://schemas.microsoft.com/office/drawing/2014/main" id="{08A8CC8C-047A-0948-B1C8-4D93F0519872}"/>
              </a:ext>
            </a:extLst>
          </p:cNvPr>
          <p:cNvSpPr/>
          <p:nvPr/>
        </p:nvSpPr>
        <p:spPr>
          <a:xfrm>
            <a:off x="5963388" y="1382221"/>
            <a:ext cx="209798" cy="36192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E19FE2C6-ED87-A640-A110-31CC31704C6D}"/>
              </a:ext>
            </a:extLst>
          </p:cNvPr>
          <p:cNvSpPr/>
          <p:nvPr/>
        </p:nvSpPr>
        <p:spPr>
          <a:xfrm>
            <a:off x="5963388" y="3296937"/>
            <a:ext cx="209798" cy="36192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Down Arrow 25">
            <a:extLst>
              <a:ext uri="{FF2B5EF4-FFF2-40B4-BE49-F238E27FC236}">
                <a16:creationId xmlns:a16="http://schemas.microsoft.com/office/drawing/2014/main" id="{A68E702C-B112-384A-B49D-6AEF9E226B34}"/>
              </a:ext>
            </a:extLst>
          </p:cNvPr>
          <p:cNvSpPr/>
          <p:nvPr/>
        </p:nvSpPr>
        <p:spPr>
          <a:xfrm>
            <a:off x="5995057" y="5107688"/>
            <a:ext cx="209798" cy="36192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543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F133A3-D258-C545-97D9-5F0A150766EF}"/>
              </a:ext>
            </a:extLst>
          </p:cNvPr>
          <p:cNvSpPr txBox="1"/>
          <p:nvPr/>
        </p:nvSpPr>
        <p:spPr>
          <a:xfrm>
            <a:off x="4321764" y="190500"/>
            <a:ext cx="2797561" cy="707886"/>
          </a:xfrm>
          <a:prstGeom prst="rect">
            <a:avLst/>
          </a:prstGeom>
          <a:noFill/>
        </p:spPr>
        <p:txBody>
          <a:bodyPr wrap="none" rtlCol="0">
            <a:spAutoFit/>
          </a:bodyPr>
          <a:lstStyle/>
          <a:p>
            <a:r>
              <a:rPr lang="en-US" sz="4000" b="1" dirty="0"/>
              <a:t>DISCUSSION</a:t>
            </a:r>
          </a:p>
        </p:txBody>
      </p:sp>
      <p:sp>
        <p:nvSpPr>
          <p:cNvPr id="7" name="TextBox 6">
            <a:extLst>
              <a:ext uri="{FF2B5EF4-FFF2-40B4-BE49-F238E27FC236}">
                <a16:creationId xmlns:a16="http://schemas.microsoft.com/office/drawing/2014/main" id="{ACE92BB2-F794-7347-AB14-EAFAF2F57B23}"/>
              </a:ext>
            </a:extLst>
          </p:cNvPr>
          <p:cNvSpPr txBox="1"/>
          <p:nvPr/>
        </p:nvSpPr>
        <p:spPr>
          <a:xfrm>
            <a:off x="474463" y="2918365"/>
            <a:ext cx="2779372" cy="1015663"/>
          </a:xfrm>
          <a:prstGeom prst="rect">
            <a:avLst/>
          </a:prstGeom>
          <a:solidFill>
            <a:schemeClr val="accent1">
              <a:lumMod val="40000"/>
              <a:lumOff val="60000"/>
            </a:schemeClr>
          </a:solidFill>
        </p:spPr>
        <p:txBody>
          <a:bodyPr wrap="square" rtlCol="0">
            <a:spAutoFit/>
          </a:bodyPr>
          <a:lstStyle/>
          <a:p>
            <a:pPr algn="ctr"/>
            <a:r>
              <a:rPr lang="en-US" sz="2000" b="1" dirty="0">
                <a:solidFill>
                  <a:schemeClr val="accent1">
                    <a:lumMod val="50000"/>
                  </a:schemeClr>
                </a:solidFill>
              </a:rPr>
              <a:t>Interpreting the results and tying it up with the rational</a:t>
            </a:r>
          </a:p>
        </p:txBody>
      </p:sp>
      <p:sp>
        <p:nvSpPr>
          <p:cNvPr id="8" name="TextBox 7">
            <a:extLst>
              <a:ext uri="{FF2B5EF4-FFF2-40B4-BE49-F238E27FC236}">
                <a16:creationId xmlns:a16="http://schemas.microsoft.com/office/drawing/2014/main" id="{3C2CE330-485C-8741-A371-7FA16E813101}"/>
              </a:ext>
            </a:extLst>
          </p:cNvPr>
          <p:cNvSpPr txBox="1"/>
          <p:nvPr/>
        </p:nvSpPr>
        <p:spPr>
          <a:xfrm>
            <a:off x="472903" y="1085894"/>
            <a:ext cx="2703880" cy="707886"/>
          </a:xfrm>
          <a:prstGeom prst="rect">
            <a:avLst/>
          </a:prstGeom>
          <a:solidFill>
            <a:schemeClr val="bg2">
              <a:lumMod val="75000"/>
            </a:schemeClr>
          </a:solidFill>
        </p:spPr>
        <p:txBody>
          <a:bodyPr wrap="square" rtlCol="0">
            <a:spAutoFit/>
          </a:bodyPr>
          <a:lstStyle/>
          <a:p>
            <a:pPr algn="ctr"/>
            <a:r>
              <a:rPr lang="en-US" sz="2000" b="1" dirty="0">
                <a:solidFill>
                  <a:schemeClr val="tx1">
                    <a:lumMod val="95000"/>
                    <a:lumOff val="5000"/>
                  </a:schemeClr>
                </a:solidFill>
              </a:rPr>
              <a:t>Verbal summary of the results</a:t>
            </a:r>
          </a:p>
        </p:txBody>
      </p:sp>
      <p:sp>
        <p:nvSpPr>
          <p:cNvPr id="10" name="Down Arrow 9">
            <a:extLst>
              <a:ext uri="{FF2B5EF4-FFF2-40B4-BE49-F238E27FC236}">
                <a16:creationId xmlns:a16="http://schemas.microsoft.com/office/drawing/2014/main" id="{8A5CBBDA-24FC-784F-980E-EAD5B5FC4AA5}"/>
              </a:ext>
            </a:extLst>
          </p:cNvPr>
          <p:cNvSpPr/>
          <p:nvPr/>
        </p:nvSpPr>
        <p:spPr>
          <a:xfrm>
            <a:off x="1696283" y="1915195"/>
            <a:ext cx="254000" cy="10033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73B99407-387D-3B42-A0B9-4766BCE3DEED}"/>
              </a:ext>
            </a:extLst>
          </p:cNvPr>
          <p:cNvSpPr/>
          <p:nvPr/>
        </p:nvSpPr>
        <p:spPr>
          <a:xfrm>
            <a:off x="1693163" y="4209333"/>
            <a:ext cx="257120" cy="79168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5A1DEA0E-E873-974A-98A6-FD64D21E5055}"/>
              </a:ext>
            </a:extLst>
          </p:cNvPr>
          <p:cNvSpPr txBox="1"/>
          <p:nvPr/>
        </p:nvSpPr>
        <p:spPr>
          <a:xfrm>
            <a:off x="5063314" y="2457748"/>
            <a:ext cx="6786345" cy="1938992"/>
          </a:xfrm>
          <a:prstGeom prst="rect">
            <a:avLst/>
          </a:prstGeom>
          <a:solidFill>
            <a:schemeClr val="accent1">
              <a:lumMod val="40000"/>
              <a:lumOff val="60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accent1">
                    <a:lumMod val="50000"/>
                  </a:schemeClr>
                </a:solidFill>
              </a:rPr>
              <a:t>Bats are capable of responding to an environment that changes in a time-based way on the order of hours, not just seconds</a:t>
            </a:r>
          </a:p>
          <a:p>
            <a:pPr marL="342900" indent="-342900" algn="ctr">
              <a:buFont typeface="Arial" panose="020B0604020202020204" pitchFamily="34" charset="0"/>
              <a:buChar char="•"/>
            </a:pPr>
            <a:r>
              <a:rPr lang="en-US" sz="2000" b="1" dirty="0">
                <a:solidFill>
                  <a:schemeClr val="accent1">
                    <a:lumMod val="50000"/>
                  </a:schemeClr>
                </a:solidFill>
              </a:rPr>
              <a:t>This change is influenced by volume and recent experience</a:t>
            </a:r>
          </a:p>
          <a:p>
            <a:pPr marL="342900" indent="-342900" algn="ctr">
              <a:buFont typeface="Arial" panose="020B0604020202020204" pitchFamily="34" charset="0"/>
              <a:buChar char="•"/>
            </a:pPr>
            <a:r>
              <a:rPr lang="en-US" sz="2000" b="1" dirty="0">
                <a:solidFill>
                  <a:schemeClr val="accent1">
                    <a:lumMod val="50000"/>
                  </a:schemeClr>
                </a:solidFill>
              </a:rPr>
              <a:t>The role of satiation and why this is cognitive and not purely physiological</a:t>
            </a:r>
          </a:p>
        </p:txBody>
      </p:sp>
      <p:cxnSp>
        <p:nvCxnSpPr>
          <p:cNvPr id="17" name="Straight Arrow Connector 16">
            <a:extLst>
              <a:ext uri="{FF2B5EF4-FFF2-40B4-BE49-F238E27FC236}">
                <a16:creationId xmlns:a16="http://schemas.microsoft.com/office/drawing/2014/main" id="{ED3FDDAD-A147-3D45-9A30-BA1941C272E3}"/>
              </a:ext>
            </a:extLst>
          </p:cNvPr>
          <p:cNvCxnSpPr>
            <a:cxnSpLocks/>
          </p:cNvCxnSpPr>
          <p:nvPr/>
        </p:nvCxnSpPr>
        <p:spPr>
          <a:xfrm>
            <a:off x="3280177" y="3469390"/>
            <a:ext cx="1796927"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30D847A-162B-C14D-AF9B-69F9F066C0AE}"/>
              </a:ext>
            </a:extLst>
          </p:cNvPr>
          <p:cNvSpPr txBox="1"/>
          <p:nvPr/>
        </p:nvSpPr>
        <p:spPr>
          <a:xfrm>
            <a:off x="5077104" y="898386"/>
            <a:ext cx="6786344" cy="1323439"/>
          </a:xfrm>
          <a:prstGeom prst="rect">
            <a:avLst/>
          </a:prstGeom>
          <a:solidFill>
            <a:schemeClr val="bg2">
              <a:lumMod val="75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tx1">
                    <a:lumMod val="95000"/>
                    <a:lumOff val="5000"/>
                  </a:schemeClr>
                </a:solidFill>
              </a:rPr>
              <a:t>Bats respond to time-based change</a:t>
            </a:r>
          </a:p>
          <a:p>
            <a:pPr marL="342900" indent="-342900" algn="ctr">
              <a:buFont typeface="Arial" panose="020B0604020202020204" pitchFamily="34" charset="0"/>
              <a:buChar char="•"/>
            </a:pPr>
            <a:r>
              <a:rPr lang="en-US" sz="2000" b="1" dirty="0">
                <a:solidFill>
                  <a:schemeClr val="tx1">
                    <a:lumMod val="95000"/>
                    <a:lumOff val="5000"/>
                  </a:schemeClr>
                </a:solidFill>
              </a:rPr>
              <a:t>How fine-grained this response is – rhythmicity result</a:t>
            </a:r>
          </a:p>
          <a:p>
            <a:pPr marL="342900" indent="-342900" algn="ctr">
              <a:buFont typeface="Arial" panose="020B0604020202020204" pitchFamily="34" charset="0"/>
              <a:buChar char="•"/>
            </a:pPr>
            <a:r>
              <a:rPr lang="en-US" sz="2000" b="1" dirty="0">
                <a:solidFill>
                  <a:schemeClr val="tx1">
                    <a:lumMod val="95000"/>
                    <a:lumOff val="5000"/>
                  </a:schemeClr>
                </a:solidFill>
              </a:rPr>
              <a:t>More visits to fluctuating option when downward trend rather than upward</a:t>
            </a:r>
          </a:p>
        </p:txBody>
      </p:sp>
      <p:cxnSp>
        <p:nvCxnSpPr>
          <p:cNvPr id="19" name="Straight Arrow Connector 18">
            <a:extLst>
              <a:ext uri="{FF2B5EF4-FFF2-40B4-BE49-F238E27FC236}">
                <a16:creationId xmlns:a16="http://schemas.microsoft.com/office/drawing/2014/main" id="{2B006710-D70E-C544-8A05-A8D804B70782}"/>
              </a:ext>
            </a:extLst>
          </p:cNvPr>
          <p:cNvCxnSpPr/>
          <p:nvPr/>
        </p:nvCxnSpPr>
        <p:spPr>
          <a:xfrm>
            <a:off x="3193634" y="1442413"/>
            <a:ext cx="1898762" cy="1601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B80B45C-90EB-974E-9B9C-63C80FD04CB1}"/>
              </a:ext>
            </a:extLst>
          </p:cNvPr>
          <p:cNvSpPr txBox="1"/>
          <p:nvPr/>
        </p:nvSpPr>
        <p:spPr>
          <a:xfrm>
            <a:off x="407254" y="5180618"/>
            <a:ext cx="2913790" cy="707886"/>
          </a:xfrm>
          <a:prstGeom prst="rect">
            <a:avLst/>
          </a:prstGeom>
          <a:solidFill>
            <a:schemeClr val="accent4">
              <a:lumMod val="40000"/>
              <a:lumOff val="60000"/>
            </a:schemeClr>
          </a:solidFill>
        </p:spPr>
        <p:txBody>
          <a:bodyPr wrap="square" rtlCol="0">
            <a:spAutoFit/>
          </a:bodyPr>
          <a:lstStyle/>
          <a:p>
            <a:pPr algn="ctr"/>
            <a:r>
              <a:rPr lang="en-US" sz="2000" b="1" dirty="0">
                <a:solidFill>
                  <a:schemeClr val="accent4">
                    <a:lumMod val="50000"/>
                  </a:schemeClr>
                </a:solidFill>
              </a:rPr>
              <a:t>What is known about the bats’ cognitive strategies</a:t>
            </a:r>
          </a:p>
        </p:txBody>
      </p:sp>
      <p:sp>
        <p:nvSpPr>
          <p:cNvPr id="24" name="TextBox 23">
            <a:extLst>
              <a:ext uri="{FF2B5EF4-FFF2-40B4-BE49-F238E27FC236}">
                <a16:creationId xmlns:a16="http://schemas.microsoft.com/office/drawing/2014/main" id="{3D94D43F-5249-EA49-8020-D7469CC38976}"/>
              </a:ext>
            </a:extLst>
          </p:cNvPr>
          <p:cNvSpPr txBox="1"/>
          <p:nvPr/>
        </p:nvSpPr>
        <p:spPr>
          <a:xfrm>
            <a:off x="5021904" y="4467163"/>
            <a:ext cx="6841544" cy="2246769"/>
          </a:xfrm>
          <a:prstGeom prst="rect">
            <a:avLst/>
          </a:prstGeom>
          <a:solidFill>
            <a:schemeClr val="accent4">
              <a:lumMod val="40000"/>
              <a:lumOff val="60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accent4">
                    <a:lumMod val="50000"/>
                  </a:schemeClr>
                </a:solidFill>
              </a:rPr>
              <a:t>Connecting what the bats did to what was previously known about their cognitive strategies </a:t>
            </a:r>
          </a:p>
          <a:p>
            <a:pPr marL="342900" indent="-342900" algn="ctr">
              <a:buFont typeface="Arial" panose="020B0604020202020204" pitchFamily="34" charset="0"/>
              <a:buChar char="•"/>
            </a:pPr>
            <a:r>
              <a:rPr lang="en-US" sz="2000" b="1" dirty="0">
                <a:solidFill>
                  <a:schemeClr val="accent4">
                    <a:lumMod val="50000"/>
                  </a:schemeClr>
                </a:solidFill>
              </a:rPr>
              <a:t>Volume discrimination; serial reversal learning; other papers on cognitive strategies in bats</a:t>
            </a:r>
          </a:p>
          <a:p>
            <a:pPr marL="342900" indent="-342900" algn="ctr">
              <a:buFont typeface="Arial" panose="020B0604020202020204" pitchFamily="34" charset="0"/>
              <a:buChar char="•"/>
            </a:pPr>
            <a:r>
              <a:rPr lang="en-US" sz="2000" b="1" dirty="0">
                <a:solidFill>
                  <a:schemeClr val="accent4">
                    <a:lumMod val="50000"/>
                  </a:schemeClr>
                </a:solidFill>
              </a:rPr>
              <a:t>Science paper – modelling was done</a:t>
            </a:r>
          </a:p>
          <a:p>
            <a:pPr marL="342900" indent="-342900" algn="ctr">
              <a:buFont typeface="Arial" panose="020B0604020202020204" pitchFamily="34" charset="0"/>
              <a:buChar char="•"/>
            </a:pPr>
            <a:r>
              <a:rPr lang="en-US" sz="2000" b="1" dirty="0">
                <a:solidFill>
                  <a:schemeClr val="accent4">
                    <a:lumMod val="50000"/>
                  </a:schemeClr>
                </a:solidFill>
              </a:rPr>
              <a:t>A description of what we think is happening: outlining reinforcement learning in the bats </a:t>
            </a:r>
          </a:p>
        </p:txBody>
      </p:sp>
      <p:cxnSp>
        <p:nvCxnSpPr>
          <p:cNvPr id="25" name="Straight Arrow Connector 24">
            <a:extLst>
              <a:ext uri="{FF2B5EF4-FFF2-40B4-BE49-F238E27FC236}">
                <a16:creationId xmlns:a16="http://schemas.microsoft.com/office/drawing/2014/main" id="{D82710CE-DE49-FA43-A508-D37393AF6969}"/>
              </a:ext>
            </a:extLst>
          </p:cNvPr>
          <p:cNvCxnSpPr>
            <a:cxnSpLocks/>
          </p:cNvCxnSpPr>
          <p:nvPr/>
        </p:nvCxnSpPr>
        <p:spPr>
          <a:xfrm>
            <a:off x="3342969" y="5618781"/>
            <a:ext cx="1657010" cy="0"/>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33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34A225-F080-4341-AFBE-C8B6A58DDB58}"/>
              </a:ext>
            </a:extLst>
          </p:cNvPr>
          <p:cNvSpPr txBox="1"/>
          <p:nvPr/>
        </p:nvSpPr>
        <p:spPr>
          <a:xfrm>
            <a:off x="4321764" y="190500"/>
            <a:ext cx="2797561" cy="707886"/>
          </a:xfrm>
          <a:prstGeom prst="rect">
            <a:avLst/>
          </a:prstGeom>
          <a:noFill/>
        </p:spPr>
        <p:txBody>
          <a:bodyPr wrap="none" rtlCol="0">
            <a:spAutoFit/>
          </a:bodyPr>
          <a:lstStyle/>
          <a:p>
            <a:r>
              <a:rPr lang="en-US" sz="4000" b="1" dirty="0"/>
              <a:t>DISCUSSION</a:t>
            </a:r>
          </a:p>
        </p:txBody>
      </p:sp>
      <p:sp>
        <p:nvSpPr>
          <p:cNvPr id="6" name="TextBox 5">
            <a:extLst>
              <a:ext uri="{FF2B5EF4-FFF2-40B4-BE49-F238E27FC236}">
                <a16:creationId xmlns:a16="http://schemas.microsoft.com/office/drawing/2014/main" id="{D3EFBEBF-C823-BB42-B611-D83D1D2D940A}"/>
              </a:ext>
            </a:extLst>
          </p:cNvPr>
          <p:cNvSpPr txBox="1"/>
          <p:nvPr/>
        </p:nvSpPr>
        <p:spPr>
          <a:xfrm>
            <a:off x="506682" y="1309129"/>
            <a:ext cx="2756267" cy="1631216"/>
          </a:xfrm>
          <a:prstGeom prst="rect">
            <a:avLst/>
          </a:prstGeom>
          <a:solidFill>
            <a:schemeClr val="accent5">
              <a:lumMod val="40000"/>
              <a:lumOff val="60000"/>
            </a:schemeClr>
          </a:solidFill>
        </p:spPr>
        <p:txBody>
          <a:bodyPr wrap="square" rtlCol="0">
            <a:spAutoFit/>
          </a:bodyPr>
          <a:lstStyle/>
          <a:p>
            <a:pPr algn="ctr"/>
            <a:r>
              <a:rPr lang="en-US" sz="2000" b="1" dirty="0">
                <a:solidFill>
                  <a:schemeClr val="accent1">
                    <a:lumMod val="50000"/>
                  </a:schemeClr>
                </a:solidFill>
              </a:rPr>
              <a:t>What this implies for the bats’ foraging ecology and nectar-feeding animals in general</a:t>
            </a:r>
          </a:p>
        </p:txBody>
      </p:sp>
      <p:sp>
        <p:nvSpPr>
          <p:cNvPr id="12" name="TextBox 11">
            <a:extLst>
              <a:ext uri="{FF2B5EF4-FFF2-40B4-BE49-F238E27FC236}">
                <a16:creationId xmlns:a16="http://schemas.microsoft.com/office/drawing/2014/main" id="{A5EAEC7A-1BB7-7542-9AC6-6FD065A46556}"/>
              </a:ext>
            </a:extLst>
          </p:cNvPr>
          <p:cNvSpPr txBox="1"/>
          <p:nvPr/>
        </p:nvSpPr>
        <p:spPr>
          <a:xfrm>
            <a:off x="5138096" y="1037523"/>
            <a:ext cx="6693553" cy="2554545"/>
          </a:xfrm>
          <a:prstGeom prst="rect">
            <a:avLst/>
          </a:prstGeom>
          <a:solidFill>
            <a:schemeClr val="accent5">
              <a:lumMod val="40000"/>
              <a:lumOff val="60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accent1">
                    <a:lumMod val="50000"/>
                  </a:schemeClr>
                </a:solidFill>
              </a:rPr>
              <a:t>How do nectar levels in flowers change? </a:t>
            </a:r>
          </a:p>
          <a:p>
            <a:pPr marL="342900" indent="-342900" algn="ctr">
              <a:buFont typeface="Arial" panose="020B0604020202020204" pitchFamily="34" charset="0"/>
              <a:buChar char="•"/>
            </a:pPr>
            <a:r>
              <a:rPr lang="en-US" sz="2000" b="1" dirty="0">
                <a:solidFill>
                  <a:schemeClr val="accent1">
                    <a:lumMod val="50000"/>
                  </a:schemeClr>
                </a:solidFill>
              </a:rPr>
              <a:t>Patch choice and the subjective/objective mean difference</a:t>
            </a:r>
          </a:p>
          <a:p>
            <a:pPr marL="342900" indent="-342900" algn="ctr">
              <a:buFont typeface="Arial" panose="020B0604020202020204" pitchFamily="34" charset="0"/>
              <a:buChar char="•"/>
            </a:pPr>
            <a:r>
              <a:rPr lang="en-US" sz="2000" b="1" dirty="0">
                <a:solidFill>
                  <a:schemeClr val="accent1">
                    <a:lumMod val="50000"/>
                  </a:schemeClr>
                </a:solidFill>
              </a:rPr>
              <a:t>Cannot project, so go by recent memory because of inter-individual competition</a:t>
            </a:r>
          </a:p>
          <a:p>
            <a:pPr marL="342900" indent="-342900" algn="ctr">
              <a:buFont typeface="Arial" panose="020B0604020202020204" pitchFamily="34" charset="0"/>
              <a:buChar char="•"/>
            </a:pPr>
            <a:r>
              <a:rPr lang="en-US" sz="2000" b="1" dirty="0">
                <a:solidFill>
                  <a:schemeClr val="accent1">
                    <a:lumMod val="50000"/>
                  </a:schemeClr>
                </a:solidFill>
              </a:rPr>
              <a:t>Do bats keep a running tally of what was experienced recently in each patch? </a:t>
            </a:r>
          </a:p>
          <a:p>
            <a:pPr marL="342900" indent="-342900" algn="ctr">
              <a:buFont typeface="Arial" panose="020B0604020202020204" pitchFamily="34" charset="0"/>
              <a:buChar char="•"/>
            </a:pPr>
            <a:r>
              <a:rPr lang="en-US" sz="2000" b="1" dirty="0">
                <a:solidFill>
                  <a:schemeClr val="accent1">
                    <a:lumMod val="50000"/>
                  </a:schemeClr>
                </a:solidFill>
              </a:rPr>
              <a:t>Connect with what is known about patch choice strategies and the Stephens model</a:t>
            </a:r>
          </a:p>
        </p:txBody>
      </p:sp>
      <p:cxnSp>
        <p:nvCxnSpPr>
          <p:cNvPr id="13" name="Straight Arrow Connector 12">
            <a:extLst>
              <a:ext uri="{FF2B5EF4-FFF2-40B4-BE49-F238E27FC236}">
                <a16:creationId xmlns:a16="http://schemas.microsoft.com/office/drawing/2014/main" id="{37C69053-A597-2640-BA62-7442EC368C46}"/>
              </a:ext>
            </a:extLst>
          </p:cNvPr>
          <p:cNvCxnSpPr/>
          <p:nvPr/>
        </p:nvCxnSpPr>
        <p:spPr>
          <a:xfrm>
            <a:off x="3262949" y="2136029"/>
            <a:ext cx="1898762"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Down Arrow 17">
            <a:extLst>
              <a:ext uri="{FF2B5EF4-FFF2-40B4-BE49-F238E27FC236}">
                <a16:creationId xmlns:a16="http://schemas.microsoft.com/office/drawing/2014/main" id="{20F84447-B16D-2E45-905C-19EDF7FA3B01}"/>
              </a:ext>
            </a:extLst>
          </p:cNvPr>
          <p:cNvSpPr/>
          <p:nvPr/>
        </p:nvSpPr>
        <p:spPr>
          <a:xfrm>
            <a:off x="1779797" y="3232212"/>
            <a:ext cx="254000" cy="728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B718A991-7259-8448-B047-1166CB8582D4}"/>
              </a:ext>
            </a:extLst>
          </p:cNvPr>
          <p:cNvSpPr txBox="1"/>
          <p:nvPr/>
        </p:nvSpPr>
        <p:spPr>
          <a:xfrm>
            <a:off x="530295" y="4501418"/>
            <a:ext cx="2732654" cy="707886"/>
          </a:xfrm>
          <a:prstGeom prst="rect">
            <a:avLst/>
          </a:prstGeom>
          <a:solidFill>
            <a:schemeClr val="accent2">
              <a:lumMod val="40000"/>
              <a:lumOff val="60000"/>
            </a:schemeClr>
          </a:solidFill>
        </p:spPr>
        <p:txBody>
          <a:bodyPr wrap="square" rtlCol="0">
            <a:spAutoFit/>
          </a:bodyPr>
          <a:lstStyle/>
          <a:p>
            <a:pPr algn="ctr"/>
            <a:r>
              <a:rPr lang="en-US" sz="2000" b="1" dirty="0">
                <a:solidFill>
                  <a:schemeClr val="accent2">
                    <a:lumMod val="50000"/>
                  </a:schemeClr>
                </a:solidFill>
              </a:rPr>
              <a:t>Time-based environmental change</a:t>
            </a:r>
          </a:p>
        </p:txBody>
      </p:sp>
      <p:sp>
        <p:nvSpPr>
          <p:cNvPr id="22" name="TextBox 21">
            <a:extLst>
              <a:ext uri="{FF2B5EF4-FFF2-40B4-BE49-F238E27FC236}">
                <a16:creationId xmlns:a16="http://schemas.microsoft.com/office/drawing/2014/main" id="{B86D4AA3-DE10-0D4F-8475-295095E69E4B}"/>
              </a:ext>
            </a:extLst>
          </p:cNvPr>
          <p:cNvSpPr txBox="1"/>
          <p:nvPr/>
        </p:nvSpPr>
        <p:spPr>
          <a:xfrm>
            <a:off x="5138096" y="3960566"/>
            <a:ext cx="6640434" cy="1938992"/>
          </a:xfrm>
          <a:prstGeom prst="rect">
            <a:avLst/>
          </a:prstGeom>
          <a:solidFill>
            <a:schemeClr val="accent2">
              <a:lumMod val="40000"/>
              <a:lumOff val="60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accent2">
                    <a:lumMod val="50000"/>
                  </a:schemeClr>
                </a:solidFill>
              </a:rPr>
              <a:t>Intermediate time-scales can be tracked with constant environmental input</a:t>
            </a:r>
          </a:p>
          <a:p>
            <a:pPr marL="342900" indent="-342900" algn="ctr">
              <a:buFont typeface="Arial" panose="020B0604020202020204" pitchFamily="34" charset="0"/>
              <a:buChar char="•"/>
            </a:pPr>
            <a:r>
              <a:rPr lang="en-US" sz="2000" b="1" dirty="0">
                <a:solidFill>
                  <a:schemeClr val="accent2">
                    <a:lumMod val="50000"/>
                  </a:schemeClr>
                </a:solidFill>
              </a:rPr>
              <a:t>The state of the environment is in no doubt because it is always accessible in this case</a:t>
            </a:r>
          </a:p>
          <a:p>
            <a:pPr marL="342900" indent="-342900" algn="ctr">
              <a:buFont typeface="Arial" panose="020B0604020202020204" pitchFamily="34" charset="0"/>
              <a:buChar char="•"/>
            </a:pPr>
            <a:r>
              <a:rPr lang="en-US" sz="2000" b="1" dirty="0">
                <a:solidFill>
                  <a:schemeClr val="accent2">
                    <a:lumMod val="50000"/>
                  </a:schemeClr>
                </a:solidFill>
              </a:rPr>
              <a:t>Animals can respond to changes on ecologically-relevant time-scales using cognitive strategies</a:t>
            </a:r>
          </a:p>
        </p:txBody>
      </p:sp>
      <p:cxnSp>
        <p:nvCxnSpPr>
          <p:cNvPr id="23" name="Straight Arrow Connector 22">
            <a:extLst>
              <a:ext uri="{FF2B5EF4-FFF2-40B4-BE49-F238E27FC236}">
                <a16:creationId xmlns:a16="http://schemas.microsoft.com/office/drawing/2014/main" id="{27AF08E7-4998-CA47-B8C1-6DBBF2091105}"/>
              </a:ext>
            </a:extLst>
          </p:cNvPr>
          <p:cNvCxnSpPr>
            <a:cxnSpLocks/>
            <a:stCxn id="21" idx="3"/>
          </p:cNvCxnSpPr>
          <p:nvPr/>
        </p:nvCxnSpPr>
        <p:spPr>
          <a:xfrm>
            <a:off x="3262949" y="4855361"/>
            <a:ext cx="1875147" cy="0"/>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374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2153</TotalTime>
  <Words>671</Words>
  <Application>Microsoft Macintosh PowerPoint</Application>
  <PresentationFormat>Widescreen</PresentationFormat>
  <Paragraphs>78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Shambhavi Chidambaram</dc:creator>
  <cp:lastModifiedBy>Shambhavi Chidambaram</cp:lastModifiedBy>
  <cp:revision>23</cp:revision>
  <dcterms:created xsi:type="dcterms:W3CDTF">2022-02-21T09:46:52Z</dcterms:created>
  <dcterms:modified xsi:type="dcterms:W3CDTF">2022-03-18T14:13:31Z</dcterms:modified>
</cp:coreProperties>
</file>