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ladislav" initials="V" lastIdx="11" clrIdx="0">
    <p:extLst>
      <p:ext uri="{19B8F6BF-5375-455C-9EA6-DF929625EA0E}">
        <p15:presenceInfo xmlns:p15="http://schemas.microsoft.com/office/powerpoint/2012/main" userId="Vladislav" providerId="None"/>
      </p:ext>
    </p:extLst>
  </p:cmAuthor>
  <p:cmAuthor id="2" name="Shambhavi Chidambaram" initials="SC" lastIdx="1" clrIdx="1">
    <p:extLst>
      <p:ext uri="{19B8F6BF-5375-455C-9EA6-DF929625EA0E}">
        <p15:presenceInfo xmlns:p15="http://schemas.microsoft.com/office/powerpoint/2012/main" userId="488dae95a6b8ed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E10"/>
    <a:srgbClr val="C5E0B4"/>
    <a:srgbClr val="74340C"/>
    <a:srgbClr val="8D0075"/>
    <a:srgbClr val="CBE000"/>
    <a:srgbClr val="8C0073"/>
    <a:srgbClr val="A44CE9"/>
    <a:srgbClr val="A44913"/>
    <a:srgbClr val="56267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97"/>
  </p:normalViewPr>
  <p:slideViewPr>
    <p:cSldViewPr snapToGrid="0" snapToObjects="1">
      <p:cViewPr varScale="1">
        <p:scale>
          <a:sx n="101" d="100"/>
          <a:sy n="101" d="100"/>
        </p:scale>
        <p:origin x="10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2-21T12:27:19.229" idx="1">
    <p:pos x="4958" y="120"/>
    <p:text>Looks generally very good! I have only one suggestion to improve the flow. The foraging ecology of bats appears twice, but it is better to keep it as is in slide 3 and remove from slide 1 (better flow, no need to repeat), funnel shape</p:text>
    <p:extLst>
      <p:ext uri="{C676402C-5697-4E1C-873F-D02D1690AC5C}">
        <p15:threadingInfo xmlns:p15="http://schemas.microsoft.com/office/powerpoint/2012/main" timeZoneBias="-60"/>
      </p:ext>
    </p:extLst>
  </p:cm>
  <p:cm authorId="1" dt="2022-02-21T12:40:03.545" idx="7">
    <p:pos x="6795" y="3450"/>
    <p:text>Good. This can be kept short, maybe even in the same paragraph as the blue container.</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2-21T12:40:57.923" idx="8">
    <p:pos x="3870" y="1987"/>
    <p:text>Good, perhaps you can tie in the types of errors as indicative of either first or second-order learning</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2-21T12:29:05.084" idx="2">
    <p:pos x="5119" y="874"/>
    <p:text>Integrate with first container, does not need to be a review on nectar-feeding bats, can be kept short</p:text>
    <p:extLst>
      <p:ext uri="{C676402C-5697-4E1C-873F-D02D1690AC5C}">
        <p15:threadingInfo xmlns:p15="http://schemas.microsoft.com/office/powerpoint/2012/main" timeZoneBias="-60"/>
      </p:ext>
    </p:extLst>
  </p:cm>
  <p:cm authorId="1" dt="2022-02-21T12:29:33.044" idx="3">
    <p:pos x="4543" y="3236"/>
    <p:text>Very good, the structure is logical and clear to follow! Try to differentiatie claim 1 from claim 2 a bit (there is an overlap, so what distinguishes them?). As to the third aim, bats don't have to reach that, but should approach it at the least.</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2-21T12:31:11.370" idx="4">
    <p:pos x="4479" y="149"/>
    <p:text>Good job! I have some minor suggestions that you can read in the comments.</p:text>
    <p:extLst>
      <p:ext uri="{C676402C-5697-4E1C-873F-D02D1690AC5C}">
        <p15:threadingInfo xmlns:p15="http://schemas.microsoft.com/office/powerpoint/2012/main" timeZoneBias="-60"/>
      </p:ext>
    </p:extLst>
  </p:cm>
  <p:cm authorId="1" dt="2022-02-21T12:31:13.640" idx="5">
    <p:pos x="5294" y="1547"/>
    <p:text>Good, but try to keep short in the text, e.g. no need for a single sentence per result. Result 2 is related to result 1, as it describes what happens to (perseverative) visits. You can perhaps additionally categorize the different results depending on which types of errors they are more likely to reflect? (See suggestion in introduction as well).</p:text>
    <p:extLst>
      <p:ext uri="{C676402C-5697-4E1C-873F-D02D1690AC5C}">
        <p15:threadingInfo xmlns:p15="http://schemas.microsoft.com/office/powerpoint/2012/main" timeZoneBias="-60"/>
      </p:ext>
    </p:extLst>
  </p:cm>
  <p:cm authorId="1" dt="2022-02-21T12:53:49.933" idx="9">
    <p:pos x="6258" y="2828"/>
    <p:text>Yes, this is the "main course" of the discussion, so good that it comes first and should be described with most care.</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02-21T12:33:24.666" idx="6">
    <p:pos x="7482" y="3547"/>
    <p:text>This is ok, but thematically stands out from the rest. Perhaps find a better place for it, e.g.</p:text>
    <p:extLst>
      <p:ext uri="{C676402C-5697-4E1C-873F-D02D1690AC5C}">
        <p15:threadingInfo xmlns:p15="http://schemas.microsoft.com/office/powerpoint/2012/main" timeZoneBias="-60"/>
      </p:ext>
    </p:extLst>
  </p:cm>
  <p:cm authorId="1" dt="2022-02-21T13:01:24.338" idx="10">
    <p:pos x="6757" y="1722"/>
    <p:text>Can we somehow distinguish between ancipatory errors and exploratory visits (good to mention this in the introduction too). What are potential alternative explanations?</p:text>
    <p:extLst>
      <p:ext uri="{C676402C-5697-4E1C-873F-D02D1690AC5C}">
        <p15:threadingInfo xmlns:p15="http://schemas.microsoft.com/office/powerpoint/2012/main" timeZoneBias="-60"/>
      </p:ext>
    </p:extLst>
  </p:cm>
  <p:cm authorId="2" dt="2022-02-21T13:45:30.028" idx="1">
    <p:pos x="10" y="10"/>
    <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2-02-21T13:03:24.259" idx="11">
    <p:pos x="6220" y="1230"/>
    <p:text>Move this one level up, to maintain a better flow (should go from more specific to more general, so bats first, then other animals</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7F332-117C-4842-B313-B7A50E3EFEB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A1619BB-892A-B84C-A4C2-9450804AE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BE25AFC-D743-184B-97CC-7F938A48E5F4}"/>
              </a:ext>
            </a:extLst>
          </p:cNvPr>
          <p:cNvSpPr>
            <a:spLocks noGrp="1"/>
          </p:cNvSpPr>
          <p:nvPr>
            <p:ph type="dt" sz="half" idx="10"/>
          </p:nvPr>
        </p:nvSpPr>
        <p:spPr/>
        <p:txBody>
          <a:bodyPr/>
          <a:lstStyle/>
          <a:p>
            <a:fld id="{C336C712-480D-EF41-96CD-A80922686DD6}" type="datetimeFigureOut">
              <a:rPr lang="en-US" smtClean="0"/>
              <a:t>2/21/22</a:t>
            </a:fld>
            <a:endParaRPr lang="en-US"/>
          </a:p>
        </p:txBody>
      </p:sp>
      <p:sp>
        <p:nvSpPr>
          <p:cNvPr id="5" name="Footer Placeholder 4">
            <a:extLst>
              <a:ext uri="{FF2B5EF4-FFF2-40B4-BE49-F238E27FC236}">
                <a16:creationId xmlns:a16="http://schemas.microsoft.com/office/drawing/2014/main" id="{46607363-C18C-5446-A6F9-94D38678FE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C49140-BB00-7C4D-950D-53381E1DC32C}"/>
              </a:ext>
            </a:extLst>
          </p:cNvPr>
          <p:cNvSpPr>
            <a:spLocks noGrp="1"/>
          </p:cNvSpPr>
          <p:nvPr>
            <p:ph type="sldNum" sz="quarter" idx="12"/>
          </p:nvPr>
        </p:nvSpPr>
        <p:spPr/>
        <p:txBody>
          <a:bodyPr/>
          <a:lstStyle/>
          <a:p>
            <a:fld id="{55B10D81-4075-DC4C-80CE-BDD35ECEAF1E}" type="slidenum">
              <a:rPr lang="en-US" smtClean="0"/>
              <a:t>‹#›</a:t>
            </a:fld>
            <a:endParaRPr lang="en-US"/>
          </a:p>
        </p:txBody>
      </p:sp>
    </p:spTree>
    <p:extLst>
      <p:ext uri="{BB962C8B-B14F-4D97-AF65-F5344CB8AC3E}">
        <p14:creationId xmlns:p14="http://schemas.microsoft.com/office/powerpoint/2010/main" val="4053198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A54E6-BCA4-E347-B1B1-AEDC847CF62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FAAAED8-9601-2942-B9FA-4AAFD09C2D2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1F0AA5D-0DE0-D646-867F-693611D91B73}"/>
              </a:ext>
            </a:extLst>
          </p:cNvPr>
          <p:cNvSpPr>
            <a:spLocks noGrp="1"/>
          </p:cNvSpPr>
          <p:nvPr>
            <p:ph type="dt" sz="half" idx="10"/>
          </p:nvPr>
        </p:nvSpPr>
        <p:spPr/>
        <p:txBody>
          <a:bodyPr/>
          <a:lstStyle/>
          <a:p>
            <a:fld id="{C336C712-480D-EF41-96CD-A80922686DD6}" type="datetimeFigureOut">
              <a:rPr lang="en-US" smtClean="0"/>
              <a:t>2/21/22</a:t>
            </a:fld>
            <a:endParaRPr lang="en-US"/>
          </a:p>
        </p:txBody>
      </p:sp>
      <p:sp>
        <p:nvSpPr>
          <p:cNvPr id="5" name="Footer Placeholder 4">
            <a:extLst>
              <a:ext uri="{FF2B5EF4-FFF2-40B4-BE49-F238E27FC236}">
                <a16:creationId xmlns:a16="http://schemas.microsoft.com/office/drawing/2014/main" id="{2D957FFB-5266-F94A-9841-C80308A18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E4DAD9-4141-8544-B5AE-9FBA2E27022F}"/>
              </a:ext>
            </a:extLst>
          </p:cNvPr>
          <p:cNvSpPr>
            <a:spLocks noGrp="1"/>
          </p:cNvSpPr>
          <p:nvPr>
            <p:ph type="sldNum" sz="quarter" idx="12"/>
          </p:nvPr>
        </p:nvSpPr>
        <p:spPr/>
        <p:txBody>
          <a:bodyPr/>
          <a:lstStyle/>
          <a:p>
            <a:fld id="{55B10D81-4075-DC4C-80CE-BDD35ECEAF1E}" type="slidenum">
              <a:rPr lang="en-US" smtClean="0"/>
              <a:t>‹#›</a:t>
            </a:fld>
            <a:endParaRPr lang="en-US"/>
          </a:p>
        </p:txBody>
      </p:sp>
    </p:spTree>
    <p:extLst>
      <p:ext uri="{BB962C8B-B14F-4D97-AF65-F5344CB8AC3E}">
        <p14:creationId xmlns:p14="http://schemas.microsoft.com/office/powerpoint/2010/main" val="3051045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80F3FF-B366-B740-A049-46CBE3B6F54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DAD4658-31E4-E74B-B137-C84CF63E878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F7282DA-9B9F-894C-BE30-07E99EF7B671}"/>
              </a:ext>
            </a:extLst>
          </p:cNvPr>
          <p:cNvSpPr>
            <a:spLocks noGrp="1"/>
          </p:cNvSpPr>
          <p:nvPr>
            <p:ph type="dt" sz="half" idx="10"/>
          </p:nvPr>
        </p:nvSpPr>
        <p:spPr/>
        <p:txBody>
          <a:bodyPr/>
          <a:lstStyle/>
          <a:p>
            <a:fld id="{C336C712-480D-EF41-96CD-A80922686DD6}" type="datetimeFigureOut">
              <a:rPr lang="en-US" smtClean="0"/>
              <a:t>2/21/22</a:t>
            </a:fld>
            <a:endParaRPr lang="en-US"/>
          </a:p>
        </p:txBody>
      </p:sp>
      <p:sp>
        <p:nvSpPr>
          <p:cNvPr id="5" name="Footer Placeholder 4">
            <a:extLst>
              <a:ext uri="{FF2B5EF4-FFF2-40B4-BE49-F238E27FC236}">
                <a16:creationId xmlns:a16="http://schemas.microsoft.com/office/drawing/2014/main" id="{F32C319E-003D-1F4C-86DD-B55D82E23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55BC81-EBC1-AE47-AEAC-F79BD68F7D4B}"/>
              </a:ext>
            </a:extLst>
          </p:cNvPr>
          <p:cNvSpPr>
            <a:spLocks noGrp="1"/>
          </p:cNvSpPr>
          <p:nvPr>
            <p:ph type="sldNum" sz="quarter" idx="12"/>
          </p:nvPr>
        </p:nvSpPr>
        <p:spPr/>
        <p:txBody>
          <a:bodyPr/>
          <a:lstStyle/>
          <a:p>
            <a:fld id="{55B10D81-4075-DC4C-80CE-BDD35ECEAF1E}" type="slidenum">
              <a:rPr lang="en-US" smtClean="0"/>
              <a:t>‹#›</a:t>
            </a:fld>
            <a:endParaRPr lang="en-US"/>
          </a:p>
        </p:txBody>
      </p:sp>
    </p:spTree>
    <p:extLst>
      <p:ext uri="{BB962C8B-B14F-4D97-AF65-F5344CB8AC3E}">
        <p14:creationId xmlns:p14="http://schemas.microsoft.com/office/powerpoint/2010/main" val="211163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C8F7-7951-AA4F-99A7-CA71F960A7F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FD20FEB-412A-884E-9E6B-54932891BA6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945EA3C-D452-DF4E-A9AD-2186AFC14E3A}"/>
              </a:ext>
            </a:extLst>
          </p:cNvPr>
          <p:cNvSpPr>
            <a:spLocks noGrp="1"/>
          </p:cNvSpPr>
          <p:nvPr>
            <p:ph type="dt" sz="half" idx="10"/>
          </p:nvPr>
        </p:nvSpPr>
        <p:spPr/>
        <p:txBody>
          <a:bodyPr/>
          <a:lstStyle/>
          <a:p>
            <a:fld id="{C336C712-480D-EF41-96CD-A80922686DD6}" type="datetimeFigureOut">
              <a:rPr lang="en-US" smtClean="0"/>
              <a:t>2/21/22</a:t>
            </a:fld>
            <a:endParaRPr lang="en-US"/>
          </a:p>
        </p:txBody>
      </p:sp>
      <p:sp>
        <p:nvSpPr>
          <p:cNvPr id="5" name="Footer Placeholder 4">
            <a:extLst>
              <a:ext uri="{FF2B5EF4-FFF2-40B4-BE49-F238E27FC236}">
                <a16:creationId xmlns:a16="http://schemas.microsoft.com/office/drawing/2014/main" id="{C7DB33F3-D02C-E74A-84B2-8BBB5A71D6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9C8093-EA03-4F4B-ADFA-73277A3E4D99}"/>
              </a:ext>
            </a:extLst>
          </p:cNvPr>
          <p:cNvSpPr>
            <a:spLocks noGrp="1"/>
          </p:cNvSpPr>
          <p:nvPr>
            <p:ph type="sldNum" sz="quarter" idx="12"/>
          </p:nvPr>
        </p:nvSpPr>
        <p:spPr/>
        <p:txBody>
          <a:bodyPr/>
          <a:lstStyle/>
          <a:p>
            <a:fld id="{55B10D81-4075-DC4C-80CE-BDD35ECEAF1E}" type="slidenum">
              <a:rPr lang="en-US" smtClean="0"/>
              <a:t>‹#›</a:t>
            </a:fld>
            <a:endParaRPr lang="en-US"/>
          </a:p>
        </p:txBody>
      </p:sp>
    </p:spTree>
    <p:extLst>
      <p:ext uri="{BB962C8B-B14F-4D97-AF65-F5344CB8AC3E}">
        <p14:creationId xmlns:p14="http://schemas.microsoft.com/office/powerpoint/2010/main" val="747802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5E5BB-05D4-9240-908C-F87F31AA76C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85ED912-0901-5949-9F7F-68F9E3CFEB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51A5B40-0048-124C-B7CB-7AD8CC277492}"/>
              </a:ext>
            </a:extLst>
          </p:cNvPr>
          <p:cNvSpPr>
            <a:spLocks noGrp="1"/>
          </p:cNvSpPr>
          <p:nvPr>
            <p:ph type="dt" sz="half" idx="10"/>
          </p:nvPr>
        </p:nvSpPr>
        <p:spPr/>
        <p:txBody>
          <a:bodyPr/>
          <a:lstStyle/>
          <a:p>
            <a:fld id="{C336C712-480D-EF41-96CD-A80922686DD6}" type="datetimeFigureOut">
              <a:rPr lang="en-US" smtClean="0"/>
              <a:t>2/21/22</a:t>
            </a:fld>
            <a:endParaRPr lang="en-US"/>
          </a:p>
        </p:txBody>
      </p:sp>
      <p:sp>
        <p:nvSpPr>
          <p:cNvPr id="5" name="Footer Placeholder 4">
            <a:extLst>
              <a:ext uri="{FF2B5EF4-FFF2-40B4-BE49-F238E27FC236}">
                <a16:creationId xmlns:a16="http://schemas.microsoft.com/office/drawing/2014/main" id="{5285D8E0-DE50-AA46-BD2E-8E6F9B0974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1C5F4E-24D0-4E48-86E1-3859EB3AB927}"/>
              </a:ext>
            </a:extLst>
          </p:cNvPr>
          <p:cNvSpPr>
            <a:spLocks noGrp="1"/>
          </p:cNvSpPr>
          <p:nvPr>
            <p:ph type="sldNum" sz="quarter" idx="12"/>
          </p:nvPr>
        </p:nvSpPr>
        <p:spPr/>
        <p:txBody>
          <a:bodyPr/>
          <a:lstStyle/>
          <a:p>
            <a:fld id="{55B10D81-4075-DC4C-80CE-BDD35ECEAF1E}" type="slidenum">
              <a:rPr lang="en-US" smtClean="0"/>
              <a:t>‹#›</a:t>
            </a:fld>
            <a:endParaRPr lang="en-US"/>
          </a:p>
        </p:txBody>
      </p:sp>
    </p:spTree>
    <p:extLst>
      <p:ext uri="{BB962C8B-B14F-4D97-AF65-F5344CB8AC3E}">
        <p14:creationId xmlns:p14="http://schemas.microsoft.com/office/powerpoint/2010/main" val="503764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6932F-24B7-5548-B9E7-AF258EC8B1B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BD5A125-FCA3-2F43-BF08-3E36BE865D6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BC90844-D7A7-0F46-B1B5-637BB2336D3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5F51DCE-FB51-6D4C-A1AE-056233A4CAB0}"/>
              </a:ext>
            </a:extLst>
          </p:cNvPr>
          <p:cNvSpPr>
            <a:spLocks noGrp="1"/>
          </p:cNvSpPr>
          <p:nvPr>
            <p:ph type="dt" sz="half" idx="10"/>
          </p:nvPr>
        </p:nvSpPr>
        <p:spPr/>
        <p:txBody>
          <a:bodyPr/>
          <a:lstStyle/>
          <a:p>
            <a:fld id="{C336C712-480D-EF41-96CD-A80922686DD6}" type="datetimeFigureOut">
              <a:rPr lang="en-US" smtClean="0"/>
              <a:t>2/21/22</a:t>
            </a:fld>
            <a:endParaRPr lang="en-US"/>
          </a:p>
        </p:txBody>
      </p:sp>
      <p:sp>
        <p:nvSpPr>
          <p:cNvPr id="6" name="Footer Placeholder 5">
            <a:extLst>
              <a:ext uri="{FF2B5EF4-FFF2-40B4-BE49-F238E27FC236}">
                <a16:creationId xmlns:a16="http://schemas.microsoft.com/office/drawing/2014/main" id="{67BE2408-8D85-4748-A1FE-67138FE865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10DBC3-ABD6-B749-9A46-EBD57D94BB6A}"/>
              </a:ext>
            </a:extLst>
          </p:cNvPr>
          <p:cNvSpPr>
            <a:spLocks noGrp="1"/>
          </p:cNvSpPr>
          <p:nvPr>
            <p:ph type="sldNum" sz="quarter" idx="12"/>
          </p:nvPr>
        </p:nvSpPr>
        <p:spPr/>
        <p:txBody>
          <a:bodyPr/>
          <a:lstStyle/>
          <a:p>
            <a:fld id="{55B10D81-4075-DC4C-80CE-BDD35ECEAF1E}" type="slidenum">
              <a:rPr lang="en-US" smtClean="0"/>
              <a:t>‹#›</a:t>
            </a:fld>
            <a:endParaRPr lang="en-US"/>
          </a:p>
        </p:txBody>
      </p:sp>
    </p:spTree>
    <p:extLst>
      <p:ext uri="{BB962C8B-B14F-4D97-AF65-F5344CB8AC3E}">
        <p14:creationId xmlns:p14="http://schemas.microsoft.com/office/powerpoint/2010/main" val="132029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A686-8014-0E4D-A61B-C941BDC51FF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2312238-30D0-3D4F-8D82-174199213B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D2D771D-37EC-F844-B3C5-5B10E373FA2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AA5BEEA-DE7C-B04A-9C4A-B7E77C1911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B6D1AE4-E453-D84E-91ED-301BAB747F4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B276AEE-1264-3E44-9932-5FF681C59DE0}"/>
              </a:ext>
            </a:extLst>
          </p:cNvPr>
          <p:cNvSpPr>
            <a:spLocks noGrp="1"/>
          </p:cNvSpPr>
          <p:nvPr>
            <p:ph type="dt" sz="half" idx="10"/>
          </p:nvPr>
        </p:nvSpPr>
        <p:spPr/>
        <p:txBody>
          <a:bodyPr/>
          <a:lstStyle/>
          <a:p>
            <a:fld id="{C336C712-480D-EF41-96CD-A80922686DD6}" type="datetimeFigureOut">
              <a:rPr lang="en-US" smtClean="0"/>
              <a:t>2/21/22</a:t>
            </a:fld>
            <a:endParaRPr lang="en-US"/>
          </a:p>
        </p:txBody>
      </p:sp>
      <p:sp>
        <p:nvSpPr>
          <p:cNvPr id="8" name="Footer Placeholder 7">
            <a:extLst>
              <a:ext uri="{FF2B5EF4-FFF2-40B4-BE49-F238E27FC236}">
                <a16:creationId xmlns:a16="http://schemas.microsoft.com/office/drawing/2014/main" id="{B7AAAA52-CD94-B849-9F8E-C49ED6E6BD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4441B7-AF1A-A946-B720-1F4538D17968}"/>
              </a:ext>
            </a:extLst>
          </p:cNvPr>
          <p:cNvSpPr>
            <a:spLocks noGrp="1"/>
          </p:cNvSpPr>
          <p:nvPr>
            <p:ph type="sldNum" sz="quarter" idx="12"/>
          </p:nvPr>
        </p:nvSpPr>
        <p:spPr/>
        <p:txBody>
          <a:bodyPr/>
          <a:lstStyle/>
          <a:p>
            <a:fld id="{55B10D81-4075-DC4C-80CE-BDD35ECEAF1E}" type="slidenum">
              <a:rPr lang="en-US" smtClean="0"/>
              <a:t>‹#›</a:t>
            </a:fld>
            <a:endParaRPr lang="en-US"/>
          </a:p>
        </p:txBody>
      </p:sp>
    </p:spTree>
    <p:extLst>
      <p:ext uri="{BB962C8B-B14F-4D97-AF65-F5344CB8AC3E}">
        <p14:creationId xmlns:p14="http://schemas.microsoft.com/office/powerpoint/2010/main" val="103151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53162-2868-7B4D-A001-7D727C1B90F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5236359-6478-8548-BC01-1EA7BFE3EFA4}"/>
              </a:ext>
            </a:extLst>
          </p:cNvPr>
          <p:cNvSpPr>
            <a:spLocks noGrp="1"/>
          </p:cNvSpPr>
          <p:nvPr>
            <p:ph type="dt" sz="half" idx="10"/>
          </p:nvPr>
        </p:nvSpPr>
        <p:spPr/>
        <p:txBody>
          <a:bodyPr/>
          <a:lstStyle/>
          <a:p>
            <a:fld id="{C336C712-480D-EF41-96CD-A80922686DD6}" type="datetimeFigureOut">
              <a:rPr lang="en-US" smtClean="0"/>
              <a:t>2/21/22</a:t>
            </a:fld>
            <a:endParaRPr lang="en-US"/>
          </a:p>
        </p:txBody>
      </p:sp>
      <p:sp>
        <p:nvSpPr>
          <p:cNvPr id="4" name="Footer Placeholder 3">
            <a:extLst>
              <a:ext uri="{FF2B5EF4-FFF2-40B4-BE49-F238E27FC236}">
                <a16:creationId xmlns:a16="http://schemas.microsoft.com/office/drawing/2014/main" id="{654FC290-EF25-534D-AB01-D650D2B97F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CF7011-E524-1C42-9D23-9E38CAE449B3}"/>
              </a:ext>
            </a:extLst>
          </p:cNvPr>
          <p:cNvSpPr>
            <a:spLocks noGrp="1"/>
          </p:cNvSpPr>
          <p:nvPr>
            <p:ph type="sldNum" sz="quarter" idx="12"/>
          </p:nvPr>
        </p:nvSpPr>
        <p:spPr/>
        <p:txBody>
          <a:bodyPr/>
          <a:lstStyle/>
          <a:p>
            <a:fld id="{55B10D81-4075-DC4C-80CE-BDD35ECEAF1E}" type="slidenum">
              <a:rPr lang="en-US" smtClean="0"/>
              <a:t>‹#›</a:t>
            </a:fld>
            <a:endParaRPr lang="en-US"/>
          </a:p>
        </p:txBody>
      </p:sp>
    </p:spTree>
    <p:extLst>
      <p:ext uri="{BB962C8B-B14F-4D97-AF65-F5344CB8AC3E}">
        <p14:creationId xmlns:p14="http://schemas.microsoft.com/office/powerpoint/2010/main" val="2932843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8673FE-0832-4A44-9CB6-62E667CFC6DD}"/>
              </a:ext>
            </a:extLst>
          </p:cNvPr>
          <p:cNvSpPr>
            <a:spLocks noGrp="1"/>
          </p:cNvSpPr>
          <p:nvPr>
            <p:ph type="dt" sz="half" idx="10"/>
          </p:nvPr>
        </p:nvSpPr>
        <p:spPr/>
        <p:txBody>
          <a:bodyPr/>
          <a:lstStyle/>
          <a:p>
            <a:fld id="{C336C712-480D-EF41-96CD-A80922686DD6}" type="datetimeFigureOut">
              <a:rPr lang="en-US" smtClean="0"/>
              <a:t>2/21/22</a:t>
            </a:fld>
            <a:endParaRPr lang="en-US"/>
          </a:p>
        </p:txBody>
      </p:sp>
      <p:sp>
        <p:nvSpPr>
          <p:cNvPr id="3" name="Footer Placeholder 2">
            <a:extLst>
              <a:ext uri="{FF2B5EF4-FFF2-40B4-BE49-F238E27FC236}">
                <a16:creationId xmlns:a16="http://schemas.microsoft.com/office/drawing/2014/main" id="{774ED1DC-DDE9-0143-99CF-00CFDDB5F7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AB7463-7E28-BD40-BD32-CED1DD4B1662}"/>
              </a:ext>
            </a:extLst>
          </p:cNvPr>
          <p:cNvSpPr>
            <a:spLocks noGrp="1"/>
          </p:cNvSpPr>
          <p:nvPr>
            <p:ph type="sldNum" sz="quarter" idx="12"/>
          </p:nvPr>
        </p:nvSpPr>
        <p:spPr/>
        <p:txBody>
          <a:bodyPr/>
          <a:lstStyle/>
          <a:p>
            <a:fld id="{55B10D81-4075-DC4C-80CE-BDD35ECEAF1E}" type="slidenum">
              <a:rPr lang="en-US" smtClean="0"/>
              <a:t>‹#›</a:t>
            </a:fld>
            <a:endParaRPr lang="en-US"/>
          </a:p>
        </p:txBody>
      </p:sp>
    </p:spTree>
    <p:extLst>
      <p:ext uri="{BB962C8B-B14F-4D97-AF65-F5344CB8AC3E}">
        <p14:creationId xmlns:p14="http://schemas.microsoft.com/office/powerpoint/2010/main" val="607160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4BC84-49AD-FC40-BCEE-B13594E4A7A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C9F81E8-D52B-994B-B241-8F94019C82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D738ED7-7A80-CF45-8336-C2DD8477E2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79D0CC9-07C8-BE4C-9E67-C247EE493F9D}"/>
              </a:ext>
            </a:extLst>
          </p:cNvPr>
          <p:cNvSpPr>
            <a:spLocks noGrp="1"/>
          </p:cNvSpPr>
          <p:nvPr>
            <p:ph type="dt" sz="half" idx="10"/>
          </p:nvPr>
        </p:nvSpPr>
        <p:spPr/>
        <p:txBody>
          <a:bodyPr/>
          <a:lstStyle/>
          <a:p>
            <a:fld id="{C336C712-480D-EF41-96CD-A80922686DD6}" type="datetimeFigureOut">
              <a:rPr lang="en-US" smtClean="0"/>
              <a:t>2/21/22</a:t>
            </a:fld>
            <a:endParaRPr lang="en-US"/>
          </a:p>
        </p:txBody>
      </p:sp>
      <p:sp>
        <p:nvSpPr>
          <p:cNvPr id="6" name="Footer Placeholder 5">
            <a:extLst>
              <a:ext uri="{FF2B5EF4-FFF2-40B4-BE49-F238E27FC236}">
                <a16:creationId xmlns:a16="http://schemas.microsoft.com/office/drawing/2014/main" id="{2E1793AC-1E22-3F47-B265-1DF7720FDD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5DF599-BFEF-714D-BFF6-58FACC64477B}"/>
              </a:ext>
            </a:extLst>
          </p:cNvPr>
          <p:cNvSpPr>
            <a:spLocks noGrp="1"/>
          </p:cNvSpPr>
          <p:nvPr>
            <p:ph type="sldNum" sz="quarter" idx="12"/>
          </p:nvPr>
        </p:nvSpPr>
        <p:spPr/>
        <p:txBody>
          <a:bodyPr/>
          <a:lstStyle/>
          <a:p>
            <a:fld id="{55B10D81-4075-DC4C-80CE-BDD35ECEAF1E}" type="slidenum">
              <a:rPr lang="en-US" smtClean="0"/>
              <a:t>‹#›</a:t>
            </a:fld>
            <a:endParaRPr lang="en-US"/>
          </a:p>
        </p:txBody>
      </p:sp>
    </p:spTree>
    <p:extLst>
      <p:ext uri="{BB962C8B-B14F-4D97-AF65-F5344CB8AC3E}">
        <p14:creationId xmlns:p14="http://schemas.microsoft.com/office/powerpoint/2010/main" val="3325666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9F813-19B1-694B-9374-A4192A730F1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68BD3C0-65B4-C647-9FD2-47F0F501ED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D10982-FC31-914D-BF2C-F71AB2A20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399AB5B-9886-4B42-8BDA-0D1A8DC0D783}"/>
              </a:ext>
            </a:extLst>
          </p:cNvPr>
          <p:cNvSpPr>
            <a:spLocks noGrp="1"/>
          </p:cNvSpPr>
          <p:nvPr>
            <p:ph type="dt" sz="half" idx="10"/>
          </p:nvPr>
        </p:nvSpPr>
        <p:spPr/>
        <p:txBody>
          <a:bodyPr/>
          <a:lstStyle/>
          <a:p>
            <a:fld id="{C336C712-480D-EF41-96CD-A80922686DD6}" type="datetimeFigureOut">
              <a:rPr lang="en-US" smtClean="0"/>
              <a:t>2/21/22</a:t>
            </a:fld>
            <a:endParaRPr lang="en-US"/>
          </a:p>
        </p:txBody>
      </p:sp>
      <p:sp>
        <p:nvSpPr>
          <p:cNvPr id="6" name="Footer Placeholder 5">
            <a:extLst>
              <a:ext uri="{FF2B5EF4-FFF2-40B4-BE49-F238E27FC236}">
                <a16:creationId xmlns:a16="http://schemas.microsoft.com/office/drawing/2014/main" id="{1F2B024A-CA77-A249-854C-CD534E1CE0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8D77A6-E11F-2141-A68A-445170B04A1D}"/>
              </a:ext>
            </a:extLst>
          </p:cNvPr>
          <p:cNvSpPr>
            <a:spLocks noGrp="1"/>
          </p:cNvSpPr>
          <p:nvPr>
            <p:ph type="sldNum" sz="quarter" idx="12"/>
          </p:nvPr>
        </p:nvSpPr>
        <p:spPr/>
        <p:txBody>
          <a:bodyPr/>
          <a:lstStyle/>
          <a:p>
            <a:fld id="{55B10D81-4075-DC4C-80CE-BDD35ECEAF1E}" type="slidenum">
              <a:rPr lang="en-US" smtClean="0"/>
              <a:t>‹#›</a:t>
            </a:fld>
            <a:endParaRPr lang="en-US"/>
          </a:p>
        </p:txBody>
      </p:sp>
    </p:spTree>
    <p:extLst>
      <p:ext uri="{BB962C8B-B14F-4D97-AF65-F5344CB8AC3E}">
        <p14:creationId xmlns:p14="http://schemas.microsoft.com/office/powerpoint/2010/main" val="932117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AE0465-0DB5-8747-88B7-E66BD6F144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8D4A251-5537-2F48-AE10-123C0EACC8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0FE92FD-60BD-CC48-ABBF-D00F3FA794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6C712-480D-EF41-96CD-A80922686DD6}" type="datetimeFigureOut">
              <a:rPr lang="en-US" smtClean="0"/>
              <a:t>2/21/22</a:t>
            </a:fld>
            <a:endParaRPr lang="en-US"/>
          </a:p>
        </p:txBody>
      </p:sp>
      <p:sp>
        <p:nvSpPr>
          <p:cNvPr id="5" name="Footer Placeholder 4">
            <a:extLst>
              <a:ext uri="{FF2B5EF4-FFF2-40B4-BE49-F238E27FC236}">
                <a16:creationId xmlns:a16="http://schemas.microsoft.com/office/drawing/2014/main" id="{0ACF7C34-D1D6-594A-80DB-7064EFCADD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AEB6B0-B972-D842-8FF7-AFE500AE8A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B10D81-4075-DC4C-80CE-BDD35ECEAF1E}" type="slidenum">
              <a:rPr lang="en-US" smtClean="0"/>
              <a:t>‹#›</a:t>
            </a:fld>
            <a:endParaRPr lang="en-US"/>
          </a:p>
        </p:txBody>
      </p:sp>
    </p:spTree>
    <p:extLst>
      <p:ext uri="{BB962C8B-B14F-4D97-AF65-F5344CB8AC3E}">
        <p14:creationId xmlns:p14="http://schemas.microsoft.com/office/powerpoint/2010/main" val="1966729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F133A3-D258-C545-97D9-5F0A150766EF}"/>
              </a:ext>
            </a:extLst>
          </p:cNvPr>
          <p:cNvSpPr txBox="1"/>
          <p:nvPr/>
        </p:nvSpPr>
        <p:spPr>
          <a:xfrm>
            <a:off x="4321764" y="190500"/>
            <a:ext cx="3548472" cy="707886"/>
          </a:xfrm>
          <a:prstGeom prst="rect">
            <a:avLst/>
          </a:prstGeom>
          <a:noFill/>
        </p:spPr>
        <p:txBody>
          <a:bodyPr wrap="none" rtlCol="0">
            <a:spAutoFit/>
          </a:bodyPr>
          <a:lstStyle/>
          <a:p>
            <a:r>
              <a:rPr lang="en-US" sz="4000" b="1" dirty="0"/>
              <a:t>INTRODUCTION</a:t>
            </a:r>
          </a:p>
        </p:txBody>
      </p:sp>
      <p:sp>
        <p:nvSpPr>
          <p:cNvPr id="5" name="TextBox 4">
            <a:extLst>
              <a:ext uri="{FF2B5EF4-FFF2-40B4-BE49-F238E27FC236}">
                <a16:creationId xmlns:a16="http://schemas.microsoft.com/office/drawing/2014/main" id="{BBCFC667-A413-BD44-8539-7EAD83FBD604}"/>
              </a:ext>
            </a:extLst>
          </p:cNvPr>
          <p:cNvSpPr txBox="1"/>
          <p:nvPr/>
        </p:nvSpPr>
        <p:spPr>
          <a:xfrm>
            <a:off x="297709" y="1855688"/>
            <a:ext cx="2756267" cy="400110"/>
          </a:xfrm>
          <a:prstGeom prst="rect">
            <a:avLst/>
          </a:prstGeom>
          <a:solidFill>
            <a:schemeClr val="accent2">
              <a:lumMod val="40000"/>
              <a:lumOff val="60000"/>
            </a:schemeClr>
          </a:solidFill>
        </p:spPr>
        <p:txBody>
          <a:bodyPr wrap="none" rtlCol="0">
            <a:spAutoFit/>
          </a:bodyPr>
          <a:lstStyle/>
          <a:p>
            <a:pPr algn="ctr"/>
            <a:r>
              <a:rPr lang="en-US" sz="2000" b="1" dirty="0">
                <a:solidFill>
                  <a:schemeClr val="accent2">
                    <a:lumMod val="50000"/>
                  </a:schemeClr>
                </a:solidFill>
              </a:rPr>
              <a:t>Foraging ecology of bats</a:t>
            </a:r>
          </a:p>
        </p:txBody>
      </p:sp>
      <p:sp>
        <p:nvSpPr>
          <p:cNvPr id="7" name="TextBox 6">
            <a:extLst>
              <a:ext uri="{FF2B5EF4-FFF2-40B4-BE49-F238E27FC236}">
                <a16:creationId xmlns:a16="http://schemas.microsoft.com/office/drawing/2014/main" id="{ACE92BB2-F794-7347-AB14-EAFAF2F57B23}"/>
              </a:ext>
            </a:extLst>
          </p:cNvPr>
          <p:cNvSpPr txBox="1"/>
          <p:nvPr/>
        </p:nvSpPr>
        <p:spPr>
          <a:xfrm>
            <a:off x="297709" y="3581484"/>
            <a:ext cx="2756267" cy="707886"/>
          </a:xfrm>
          <a:prstGeom prst="rect">
            <a:avLst/>
          </a:prstGeom>
          <a:solidFill>
            <a:schemeClr val="accent5">
              <a:lumMod val="40000"/>
              <a:lumOff val="60000"/>
            </a:schemeClr>
          </a:solidFill>
        </p:spPr>
        <p:txBody>
          <a:bodyPr wrap="square" rtlCol="0">
            <a:spAutoFit/>
          </a:bodyPr>
          <a:lstStyle/>
          <a:p>
            <a:pPr algn="ctr"/>
            <a:r>
              <a:rPr lang="en-US" sz="2000" b="1" dirty="0">
                <a:solidFill>
                  <a:schemeClr val="accent1">
                    <a:lumMod val="50000"/>
                  </a:schemeClr>
                </a:solidFill>
              </a:rPr>
              <a:t>Description of the </a:t>
            </a:r>
          </a:p>
          <a:p>
            <a:pPr algn="ctr"/>
            <a:r>
              <a:rPr lang="en-US" sz="2000" b="1" dirty="0">
                <a:solidFill>
                  <a:schemeClr val="accent1">
                    <a:lumMod val="50000"/>
                  </a:schemeClr>
                </a:solidFill>
              </a:rPr>
              <a:t>reversal learning task</a:t>
            </a:r>
          </a:p>
        </p:txBody>
      </p:sp>
      <p:sp>
        <p:nvSpPr>
          <p:cNvPr id="8" name="TextBox 7">
            <a:extLst>
              <a:ext uri="{FF2B5EF4-FFF2-40B4-BE49-F238E27FC236}">
                <a16:creationId xmlns:a16="http://schemas.microsoft.com/office/drawing/2014/main" id="{3C2CE330-485C-8741-A371-7FA16E813101}"/>
              </a:ext>
            </a:extLst>
          </p:cNvPr>
          <p:cNvSpPr txBox="1"/>
          <p:nvPr/>
        </p:nvSpPr>
        <p:spPr>
          <a:xfrm>
            <a:off x="297709" y="5615057"/>
            <a:ext cx="2691826" cy="707886"/>
          </a:xfrm>
          <a:prstGeom prst="rect">
            <a:avLst/>
          </a:prstGeom>
          <a:solidFill>
            <a:schemeClr val="accent6">
              <a:lumMod val="40000"/>
              <a:lumOff val="60000"/>
            </a:schemeClr>
          </a:solidFill>
        </p:spPr>
        <p:txBody>
          <a:bodyPr wrap="none" rtlCol="0">
            <a:spAutoFit/>
          </a:bodyPr>
          <a:lstStyle/>
          <a:p>
            <a:pPr algn="ctr"/>
            <a:r>
              <a:rPr lang="en-US" sz="2000" b="1" dirty="0">
                <a:solidFill>
                  <a:schemeClr val="accent6">
                    <a:lumMod val="50000"/>
                  </a:schemeClr>
                </a:solidFill>
              </a:rPr>
              <a:t>A tool for cross-species </a:t>
            </a:r>
          </a:p>
          <a:p>
            <a:pPr algn="ctr"/>
            <a:r>
              <a:rPr lang="en-US" sz="2000" b="1" dirty="0">
                <a:solidFill>
                  <a:schemeClr val="accent6">
                    <a:lumMod val="50000"/>
                  </a:schemeClr>
                </a:solidFill>
              </a:rPr>
              <a:t>comparison</a:t>
            </a:r>
          </a:p>
        </p:txBody>
      </p:sp>
      <p:sp>
        <p:nvSpPr>
          <p:cNvPr id="9" name="Down Arrow 8">
            <a:extLst>
              <a:ext uri="{FF2B5EF4-FFF2-40B4-BE49-F238E27FC236}">
                <a16:creationId xmlns:a16="http://schemas.microsoft.com/office/drawing/2014/main" id="{0A3CC850-0F92-4041-8C73-D8EA7425AC4A}"/>
              </a:ext>
            </a:extLst>
          </p:cNvPr>
          <p:cNvSpPr/>
          <p:nvPr/>
        </p:nvSpPr>
        <p:spPr>
          <a:xfrm>
            <a:off x="1536700" y="2425700"/>
            <a:ext cx="254000" cy="10033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2E1110BC-903B-6144-9F3A-503AB364A46D}"/>
              </a:ext>
            </a:extLst>
          </p:cNvPr>
          <p:cNvSpPr/>
          <p:nvPr/>
        </p:nvSpPr>
        <p:spPr>
          <a:xfrm>
            <a:off x="1536700" y="4530670"/>
            <a:ext cx="254000" cy="10033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DC071B6-2226-164A-A06C-395DD1EC1CC8}"/>
              </a:ext>
            </a:extLst>
          </p:cNvPr>
          <p:cNvSpPr txBox="1"/>
          <p:nvPr/>
        </p:nvSpPr>
        <p:spPr>
          <a:xfrm>
            <a:off x="4952738" y="1717814"/>
            <a:ext cx="5834995" cy="707886"/>
          </a:xfrm>
          <a:prstGeom prst="rect">
            <a:avLst/>
          </a:prstGeom>
          <a:solidFill>
            <a:schemeClr val="accent2">
              <a:lumMod val="40000"/>
              <a:lumOff val="60000"/>
            </a:schemeClr>
          </a:solidFill>
        </p:spPr>
        <p:txBody>
          <a:bodyPr wrap="none" rtlCol="0">
            <a:spAutoFit/>
          </a:bodyPr>
          <a:lstStyle/>
          <a:p>
            <a:pPr marL="342900" indent="-342900" algn="ctr">
              <a:buFont typeface="Arial" panose="020B0604020202020204" pitchFamily="34" charset="0"/>
              <a:buChar char="•"/>
            </a:pPr>
            <a:r>
              <a:rPr lang="en-US" sz="2000" b="1" dirty="0">
                <a:solidFill>
                  <a:schemeClr val="accent2">
                    <a:lumMod val="50000"/>
                  </a:schemeClr>
                </a:solidFill>
              </a:rPr>
              <a:t>Stationary flowers, temporally changing nectar</a:t>
            </a:r>
          </a:p>
          <a:p>
            <a:pPr marL="342900" indent="-342900" algn="ctr">
              <a:buFont typeface="Arial" panose="020B0604020202020204" pitchFamily="34" charset="0"/>
              <a:buChar char="•"/>
            </a:pPr>
            <a:r>
              <a:rPr lang="en-US" sz="2000" b="1" dirty="0">
                <a:solidFill>
                  <a:schemeClr val="accent2">
                    <a:lumMod val="50000"/>
                  </a:schemeClr>
                </a:solidFill>
              </a:rPr>
              <a:t>Bats need to detect and respond to these changes</a:t>
            </a:r>
          </a:p>
        </p:txBody>
      </p:sp>
      <p:cxnSp>
        <p:nvCxnSpPr>
          <p:cNvPr id="17" name="Straight Arrow Connector 16">
            <a:extLst>
              <a:ext uri="{FF2B5EF4-FFF2-40B4-BE49-F238E27FC236}">
                <a16:creationId xmlns:a16="http://schemas.microsoft.com/office/drawing/2014/main" id="{68EFB270-B417-0D44-8A57-ECF54C63EF5E}"/>
              </a:ext>
            </a:extLst>
          </p:cNvPr>
          <p:cNvCxnSpPr>
            <a:stCxn id="5" idx="3"/>
            <a:endCxn id="11" idx="1"/>
          </p:cNvCxnSpPr>
          <p:nvPr/>
        </p:nvCxnSpPr>
        <p:spPr>
          <a:xfrm>
            <a:off x="3053976" y="2055743"/>
            <a:ext cx="1898762" cy="16014"/>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9755AFB-8467-AD41-89B9-11F361BBAD4A}"/>
              </a:ext>
            </a:extLst>
          </p:cNvPr>
          <p:cNvSpPr txBox="1"/>
          <p:nvPr/>
        </p:nvSpPr>
        <p:spPr>
          <a:xfrm>
            <a:off x="4952737" y="3273707"/>
            <a:ext cx="5834995" cy="1323439"/>
          </a:xfrm>
          <a:prstGeom prst="rect">
            <a:avLst/>
          </a:prstGeom>
          <a:solidFill>
            <a:schemeClr val="accent5">
              <a:lumMod val="40000"/>
              <a:lumOff val="60000"/>
            </a:schemeClr>
          </a:solidFill>
        </p:spPr>
        <p:txBody>
          <a:bodyPr wrap="square" rtlCol="0">
            <a:spAutoFit/>
          </a:bodyPr>
          <a:lstStyle/>
          <a:p>
            <a:pPr marL="342900" indent="-342900" algn="ctr">
              <a:buFont typeface="Arial" panose="020B0604020202020204" pitchFamily="34" charset="0"/>
              <a:buChar char="•"/>
            </a:pPr>
            <a:r>
              <a:rPr lang="en-US" sz="2000" b="1" dirty="0">
                <a:solidFill>
                  <a:schemeClr val="accent1">
                    <a:lumMod val="50000"/>
                  </a:schemeClr>
                </a:solidFill>
              </a:rPr>
              <a:t>Two stages of learning: learn stimulus-reward association; abolish previous learning and learn new association</a:t>
            </a:r>
          </a:p>
          <a:p>
            <a:pPr marL="342900" indent="-342900" algn="ctr">
              <a:buFont typeface="Arial" panose="020B0604020202020204" pitchFamily="34" charset="0"/>
              <a:buChar char="•"/>
            </a:pPr>
            <a:r>
              <a:rPr lang="en-US" sz="2000" b="1" dirty="0">
                <a:solidFill>
                  <a:schemeClr val="accent1">
                    <a:lumMod val="50000"/>
                  </a:schemeClr>
                </a:solidFill>
              </a:rPr>
              <a:t>Optimal strategy</a:t>
            </a:r>
          </a:p>
        </p:txBody>
      </p:sp>
      <p:cxnSp>
        <p:nvCxnSpPr>
          <p:cNvPr id="20" name="Straight Arrow Connector 19">
            <a:extLst>
              <a:ext uri="{FF2B5EF4-FFF2-40B4-BE49-F238E27FC236}">
                <a16:creationId xmlns:a16="http://schemas.microsoft.com/office/drawing/2014/main" id="{2F7EDD5F-548A-AF4E-ADA1-8A33AA08A17F}"/>
              </a:ext>
            </a:extLst>
          </p:cNvPr>
          <p:cNvCxnSpPr/>
          <p:nvPr/>
        </p:nvCxnSpPr>
        <p:spPr>
          <a:xfrm>
            <a:off x="3053976" y="3935426"/>
            <a:ext cx="1898762" cy="16014"/>
          </a:xfrm>
          <a:prstGeom prst="straightConnector1">
            <a:avLst/>
          </a:prstGeom>
          <a:ln w="285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F60AA8C-83C1-F941-8B52-22F4D85C0A9B}"/>
              </a:ext>
            </a:extLst>
          </p:cNvPr>
          <p:cNvSpPr txBox="1"/>
          <p:nvPr/>
        </p:nvSpPr>
        <p:spPr>
          <a:xfrm>
            <a:off x="4888296" y="5477180"/>
            <a:ext cx="5899435" cy="1015663"/>
          </a:xfrm>
          <a:prstGeom prst="rect">
            <a:avLst/>
          </a:prstGeom>
          <a:solidFill>
            <a:schemeClr val="accent6">
              <a:lumMod val="40000"/>
              <a:lumOff val="60000"/>
            </a:schemeClr>
          </a:solidFill>
        </p:spPr>
        <p:txBody>
          <a:bodyPr wrap="square" rtlCol="0">
            <a:spAutoFit/>
          </a:bodyPr>
          <a:lstStyle/>
          <a:p>
            <a:pPr marL="342900" indent="-342900" algn="ctr">
              <a:buFont typeface="Arial" panose="020B0604020202020204" pitchFamily="34" charset="0"/>
              <a:buChar char="•"/>
            </a:pPr>
            <a:r>
              <a:rPr lang="en-US" sz="2000" b="1" dirty="0">
                <a:solidFill>
                  <a:schemeClr val="accent6">
                    <a:lumMod val="50000"/>
                  </a:schemeClr>
                </a:solidFill>
              </a:rPr>
              <a:t>Can be adapted to multiple sensory modalities with examples</a:t>
            </a:r>
          </a:p>
          <a:p>
            <a:pPr marL="342900" indent="-342900" algn="ctr">
              <a:buFont typeface="Arial" panose="020B0604020202020204" pitchFamily="34" charset="0"/>
              <a:buChar char="•"/>
            </a:pPr>
            <a:r>
              <a:rPr lang="en-US" sz="2000" b="1" dirty="0">
                <a:solidFill>
                  <a:schemeClr val="accent6">
                    <a:lumMod val="50000"/>
                  </a:schemeClr>
                </a:solidFill>
              </a:rPr>
              <a:t>Can be an insight into different selective pressures</a:t>
            </a:r>
          </a:p>
        </p:txBody>
      </p:sp>
      <p:cxnSp>
        <p:nvCxnSpPr>
          <p:cNvPr id="22" name="Straight Arrow Connector 21">
            <a:extLst>
              <a:ext uri="{FF2B5EF4-FFF2-40B4-BE49-F238E27FC236}">
                <a16:creationId xmlns:a16="http://schemas.microsoft.com/office/drawing/2014/main" id="{B0ACAA12-9D14-AB42-8E7C-6A501C4C370B}"/>
              </a:ext>
            </a:extLst>
          </p:cNvPr>
          <p:cNvCxnSpPr/>
          <p:nvPr/>
        </p:nvCxnSpPr>
        <p:spPr>
          <a:xfrm>
            <a:off x="2989535" y="5968998"/>
            <a:ext cx="1898762" cy="16014"/>
          </a:xfrm>
          <a:prstGeom prst="straightConnector1">
            <a:avLst/>
          </a:prstGeom>
          <a:ln w="285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540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F133A3-D258-C545-97D9-5F0A150766EF}"/>
              </a:ext>
            </a:extLst>
          </p:cNvPr>
          <p:cNvSpPr txBox="1"/>
          <p:nvPr/>
        </p:nvSpPr>
        <p:spPr>
          <a:xfrm>
            <a:off x="4321764" y="190500"/>
            <a:ext cx="3548472" cy="707886"/>
          </a:xfrm>
          <a:prstGeom prst="rect">
            <a:avLst/>
          </a:prstGeom>
          <a:noFill/>
        </p:spPr>
        <p:txBody>
          <a:bodyPr wrap="none" rtlCol="0">
            <a:spAutoFit/>
          </a:bodyPr>
          <a:lstStyle/>
          <a:p>
            <a:r>
              <a:rPr lang="en-US" sz="4000" b="1" dirty="0"/>
              <a:t>INTRODUCTION</a:t>
            </a:r>
          </a:p>
        </p:txBody>
      </p:sp>
      <p:sp>
        <p:nvSpPr>
          <p:cNvPr id="5" name="TextBox 4">
            <a:extLst>
              <a:ext uri="{FF2B5EF4-FFF2-40B4-BE49-F238E27FC236}">
                <a16:creationId xmlns:a16="http://schemas.microsoft.com/office/drawing/2014/main" id="{BBCFC667-A413-BD44-8539-7EAD83FBD604}"/>
              </a:ext>
            </a:extLst>
          </p:cNvPr>
          <p:cNvSpPr txBox="1"/>
          <p:nvPr/>
        </p:nvSpPr>
        <p:spPr>
          <a:xfrm>
            <a:off x="474462" y="1330464"/>
            <a:ext cx="2703881" cy="707886"/>
          </a:xfrm>
          <a:prstGeom prst="rect">
            <a:avLst/>
          </a:prstGeom>
          <a:solidFill>
            <a:schemeClr val="accent4">
              <a:lumMod val="40000"/>
              <a:lumOff val="60000"/>
            </a:schemeClr>
          </a:solidFill>
        </p:spPr>
        <p:txBody>
          <a:bodyPr wrap="none" rtlCol="0">
            <a:spAutoFit/>
          </a:bodyPr>
          <a:lstStyle/>
          <a:p>
            <a:pPr algn="ctr"/>
            <a:r>
              <a:rPr lang="en-US" sz="2000" b="1" dirty="0">
                <a:solidFill>
                  <a:schemeClr val="accent4">
                    <a:lumMod val="50000"/>
                  </a:schemeClr>
                </a:solidFill>
              </a:rPr>
              <a:t>First- and second-order </a:t>
            </a:r>
          </a:p>
          <a:p>
            <a:pPr algn="ctr"/>
            <a:r>
              <a:rPr lang="en-US" sz="2000" b="1" dirty="0">
                <a:solidFill>
                  <a:schemeClr val="accent4">
                    <a:lumMod val="50000"/>
                  </a:schemeClr>
                </a:solidFill>
              </a:rPr>
              <a:t>learning</a:t>
            </a:r>
          </a:p>
        </p:txBody>
      </p:sp>
      <p:sp>
        <p:nvSpPr>
          <p:cNvPr id="7" name="TextBox 6">
            <a:extLst>
              <a:ext uri="{FF2B5EF4-FFF2-40B4-BE49-F238E27FC236}">
                <a16:creationId xmlns:a16="http://schemas.microsoft.com/office/drawing/2014/main" id="{ACE92BB2-F794-7347-AB14-EAFAF2F57B23}"/>
              </a:ext>
            </a:extLst>
          </p:cNvPr>
          <p:cNvSpPr txBox="1"/>
          <p:nvPr/>
        </p:nvSpPr>
        <p:spPr>
          <a:xfrm>
            <a:off x="474462" y="3272506"/>
            <a:ext cx="2703881" cy="707886"/>
          </a:xfrm>
          <a:prstGeom prst="rect">
            <a:avLst/>
          </a:prstGeom>
          <a:solidFill>
            <a:schemeClr val="accent1">
              <a:lumMod val="40000"/>
              <a:lumOff val="60000"/>
            </a:schemeClr>
          </a:solidFill>
        </p:spPr>
        <p:txBody>
          <a:bodyPr wrap="square" rtlCol="0">
            <a:spAutoFit/>
          </a:bodyPr>
          <a:lstStyle/>
          <a:p>
            <a:pPr algn="ctr"/>
            <a:r>
              <a:rPr lang="en-US" sz="2000" b="1" dirty="0">
                <a:solidFill>
                  <a:schemeClr val="accent1">
                    <a:lumMod val="50000"/>
                  </a:schemeClr>
                </a:solidFill>
              </a:rPr>
              <a:t>Improvement in the task</a:t>
            </a:r>
          </a:p>
        </p:txBody>
      </p:sp>
      <p:sp>
        <p:nvSpPr>
          <p:cNvPr id="8" name="TextBox 7">
            <a:extLst>
              <a:ext uri="{FF2B5EF4-FFF2-40B4-BE49-F238E27FC236}">
                <a16:creationId xmlns:a16="http://schemas.microsoft.com/office/drawing/2014/main" id="{3C2CE330-485C-8741-A371-7FA16E813101}"/>
              </a:ext>
            </a:extLst>
          </p:cNvPr>
          <p:cNvSpPr txBox="1"/>
          <p:nvPr/>
        </p:nvSpPr>
        <p:spPr>
          <a:xfrm>
            <a:off x="474463" y="5211572"/>
            <a:ext cx="2703880" cy="707886"/>
          </a:xfrm>
          <a:prstGeom prst="rect">
            <a:avLst/>
          </a:prstGeom>
          <a:solidFill>
            <a:schemeClr val="bg2">
              <a:lumMod val="75000"/>
            </a:schemeClr>
          </a:solidFill>
        </p:spPr>
        <p:txBody>
          <a:bodyPr wrap="square" rtlCol="0">
            <a:spAutoFit/>
          </a:bodyPr>
          <a:lstStyle/>
          <a:p>
            <a:pPr algn="ctr"/>
            <a:r>
              <a:rPr lang="en-US" sz="2000" b="1" dirty="0">
                <a:solidFill>
                  <a:schemeClr val="tx1">
                    <a:lumMod val="95000"/>
                    <a:lumOff val="5000"/>
                  </a:schemeClr>
                </a:solidFill>
              </a:rPr>
              <a:t>Cognitive and </a:t>
            </a:r>
          </a:p>
          <a:p>
            <a:pPr algn="ctr"/>
            <a:r>
              <a:rPr lang="en-US" sz="2000" b="1" dirty="0" err="1">
                <a:solidFill>
                  <a:schemeClr val="tx1">
                    <a:lumMod val="95000"/>
                    <a:lumOff val="5000"/>
                  </a:schemeClr>
                </a:solidFill>
              </a:rPr>
              <a:t>behavioural</a:t>
            </a:r>
            <a:r>
              <a:rPr lang="en-US" sz="2000" b="1" dirty="0">
                <a:solidFill>
                  <a:schemeClr val="tx1">
                    <a:lumMod val="95000"/>
                    <a:lumOff val="5000"/>
                  </a:schemeClr>
                </a:solidFill>
              </a:rPr>
              <a:t> flexibility</a:t>
            </a:r>
          </a:p>
        </p:txBody>
      </p:sp>
      <p:sp>
        <p:nvSpPr>
          <p:cNvPr id="9" name="Down Arrow 8">
            <a:extLst>
              <a:ext uri="{FF2B5EF4-FFF2-40B4-BE49-F238E27FC236}">
                <a16:creationId xmlns:a16="http://schemas.microsoft.com/office/drawing/2014/main" id="{A876EA85-F94B-2F4A-BEE1-EE9022E056D7}"/>
              </a:ext>
            </a:extLst>
          </p:cNvPr>
          <p:cNvSpPr/>
          <p:nvPr/>
        </p:nvSpPr>
        <p:spPr>
          <a:xfrm>
            <a:off x="1699403" y="249029"/>
            <a:ext cx="254000" cy="10033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8A5CBBDA-24FC-784F-980E-EAD5B5FC4AA5}"/>
              </a:ext>
            </a:extLst>
          </p:cNvPr>
          <p:cNvSpPr/>
          <p:nvPr/>
        </p:nvSpPr>
        <p:spPr>
          <a:xfrm>
            <a:off x="1699403" y="2244586"/>
            <a:ext cx="254000" cy="10033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73B99407-387D-3B42-A0B9-4766BCE3DEED}"/>
              </a:ext>
            </a:extLst>
          </p:cNvPr>
          <p:cNvSpPr/>
          <p:nvPr/>
        </p:nvSpPr>
        <p:spPr>
          <a:xfrm>
            <a:off x="1696283" y="4016644"/>
            <a:ext cx="254000" cy="10033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97EF2F0-98EB-444A-B9AE-9FFF02F580EC}"/>
              </a:ext>
            </a:extLst>
          </p:cNvPr>
          <p:cNvSpPr txBox="1"/>
          <p:nvPr/>
        </p:nvSpPr>
        <p:spPr>
          <a:xfrm>
            <a:off x="5077105" y="1176575"/>
            <a:ext cx="5984595" cy="1015663"/>
          </a:xfrm>
          <a:prstGeom prst="rect">
            <a:avLst/>
          </a:prstGeom>
          <a:solidFill>
            <a:schemeClr val="accent4">
              <a:lumMod val="40000"/>
              <a:lumOff val="60000"/>
            </a:schemeClr>
          </a:solidFill>
        </p:spPr>
        <p:txBody>
          <a:bodyPr wrap="square" rtlCol="0">
            <a:spAutoFit/>
          </a:bodyPr>
          <a:lstStyle/>
          <a:p>
            <a:pPr marL="342900" indent="-342900" algn="ctr">
              <a:buFont typeface="Arial" panose="020B0604020202020204" pitchFamily="34" charset="0"/>
              <a:buChar char="•"/>
            </a:pPr>
            <a:r>
              <a:rPr lang="en-US" sz="2000" b="1" dirty="0">
                <a:solidFill>
                  <a:schemeClr val="accent4">
                    <a:lumMod val="50000"/>
                  </a:schemeClr>
                </a:solidFill>
              </a:rPr>
              <a:t>What is first-order learning</a:t>
            </a:r>
          </a:p>
          <a:p>
            <a:pPr marL="342900" indent="-342900" algn="ctr">
              <a:buFont typeface="Arial" panose="020B0604020202020204" pitchFamily="34" charset="0"/>
              <a:buChar char="•"/>
            </a:pPr>
            <a:r>
              <a:rPr lang="en-US" sz="2000" b="1" dirty="0">
                <a:solidFill>
                  <a:schemeClr val="accent4">
                    <a:lumMod val="50000"/>
                  </a:schemeClr>
                </a:solidFill>
              </a:rPr>
              <a:t>What is second-order learning</a:t>
            </a:r>
          </a:p>
          <a:p>
            <a:pPr marL="342900" indent="-342900" algn="ctr">
              <a:buFont typeface="Arial" panose="020B0604020202020204" pitchFamily="34" charset="0"/>
              <a:buChar char="•"/>
            </a:pPr>
            <a:r>
              <a:rPr lang="en-US" sz="2000" b="1" dirty="0">
                <a:solidFill>
                  <a:schemeClr val="accent4">
                    <a:lumMod val="50000"/>
                  </a:schemeClr>
                </a:solidFill>
              </a:rPr>
              <a:t>Win-stay lose-shift as the optimal strategy</a:t>
            </a:r>
          </a:p>
        </p:txBody>
      </p:sp>
      <p:cxnSp>
        <p:nvCxnSpPr>
          <p:cNvPr id="15" name="Straight Arrow Connector 14">
            <a:extLst>
              <a:ext uri="{FF2B5EF4-FFF2-40B4-BE49-F238E27FC236}">
                <a16:creationId xmlns:a16="http://schemas.microsoft.com/office/drawing/2014/main" id="{2CEE1D60-0D34-2B44-BF5E-A98F46AFAB90}"/>
              </a:ext>
            </a:extLst>
          </p:cNvPr>
          <p:cNvCxnSpPr/>
          <p:nvPr/>
        </p:nvCxnSpPr>
        <p:spPr>
          <a:xfrm>
            <a:off x="3178343" y="1684406"/>
            <a:ext cx="1898762" cy="16014"/>
          </a:xfrm>
          <a:prstGeom prst="straightConnector1">
            <a:avLst/>
          </a:prstGeom>
          <a:ln w="285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A1DEA0E-E873-974A-98A6-FD64D21E5055}"/>
              </a:ext>
            </a:extLst>
          </p:cNvPr>
          <p:cNvSpPr txBox="1"/>
          <p:nvPr/>
        </p:nvSpPr>
        <p:spPr>
          <a:xfrm>
            <a:off x="5077105" y="3117129"/>
            <a:ext cx="5984596" cy="1015663"/>
          </a:xfrm>
          <a:prstGeom prst="rect">
            <a:avLst/>
          </a:prstGeom>
          <a:solidFill>
            <a:schemeClr val="accent1">
              <a:lumMod val="40000"/>
              <a:lumOff val="60000"/>
            </a:schemeClr>
          </a:solidFill>
        </p:spPr>
        <p:txBody>
          <a:bodyPr wrap="square" rtlCol="0">
            <a:spAutoFit/>
          </a:bodyPr>
          <a:lstStyle/>
          <a:p>
            <a:pPr marL="342900" indent="-342900" algn="ctr">
              <a:buFont typeface="Arial" panose="020B0604020202020204" pitchFamily="34" charset="0"/>
              <a:buChar char="•"/>
            </a:pPr>
            <a:r>
              <a:rPr lang="en-US" sz="2000" b="1" dirty="0">
                <a:solidFill>
                  <a:schemeClr val="accent1">
                    <a:lumMod val="50000"/>
                  </a:schemeClr>
                </a:solidFill>
              </a:rPr>
              <a:t>The errors: anticipatory and perseverative</a:t>
            </a:r>
          </a:p>
          <a:p>
            <a:pPr marL="342900" indent="-342900" algn="ctr">
              <a:buFont typeface="Arial" panose="020B0604020202020204" pitchFamily="34" charset="0"/>
              <a:buChar char="•"/>
            </a:pPr>
            <a:r>
              <a:rPr lang="en-US" sz="2000" b="1" dirty="0">
                <a:solidFill>
                  <a:schemeClr val="accent1">
                    <a:lumMod val="50000"/>
                  </a:schemeClr>
                </a:solidFill>
              </a:rPr>
              <a:t>What counts as progressive improvement and the reduction of errors</a:t>
            </a:r>
          </a:p>
        </p:txBody>
      </p:sp>
      <p:cxnSp>
        <p:nvCxnSpPr>
          <p:cNvPr id="17" name="Straight Arrow Connector 16">
            <a:extLst>
              <a:ext uri="{FF2B5EF4-FFF2-40B4-BE49-F238E27FC236}">
                <a16:creationId xmlns:a16="http://schemas.microsoft.com/office/drawing/2014/main" id="{ED3FDDAD-A147-3D45-9A30-BA1941C272E3}"/>
              </a:ext>
            </a:extLst>
          </p:cNvPr>
          <p:cNvCxnSpPr/>
          <p:nvPr/>
        </p:nvCxnSpPr>
        <p:spPr>
          <a:xfrm>
            <a:off x="3178342" y="3616953"/>
            <a:ext cx="1898762" cy="16014"/>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30D847A-162B-C14D-AF9B-69F9F066C0AE}"/>
              </a:ext>
            </a:extLst>
          </p:cNvPr>
          <p:cNvSpPr txBox="1"/>
          <p:nvPr/>
        </p:nvSpPr>
        <p:spPr>
          <a:xfrm>
            <a:off x="5077104" y="5211572"/>
            <a:ext cx="5984596" cy="707886"/>
          </a:xfrm>
          <a:prstGeom prst="rect">
            <a:avLst/>
          </a:prstGeom>
          <a:solidFill>
            <a:schemeClr val="bg2">
              <a:lumMod val="75000"/>
            </a:schemeClr>
          </a:solidFill>
        </p:spPr>
        <p:txBody>
          <a:bodyPr wrap="square" rtlCol="0">
            <a:spAutoFit/>
          </a:bodyPr>
          <a:lstStyle/>
          <a:p>
            <a:pPr marL="342900" indent="-342900" algn="ctr">
              <a:buFont typeface="Arial" panose="020B0604020202020204" pitchFamily="34" charset="0"/>
              <a:buChar char="•"/>
            </a:pPr>
            <a:r>
              <a:rPr lang="en-US" sz="2000" b="1" dirty="0">
                <a:solidFill>
                  <a:schemeClr val="tx1">
                    <a:lumMod val="95000"/>
                    <a:lumOff val="5000"/>
                  </a:schemeClr>
                </a:solidFill>
              </a:rPr>
              <a:t>Definitions of the two terms</a:t>
            </a:r>
          </a:p>
          <a:p>
            <a:pPr marL="342900" indent="-342900" algn="ctr">
              <a:buFont typeface="Arial" panose="020B0604020202020204" pitchFamily="34" charset="0"/>
              <a:buChar char="•"/>
            </a:pPr>
            <a:r>
              <a:rPr lang="en-US" sz="2000" b="1" dirty="0">
                <a:solidFill>
                  <a:schemeClr val="tx1">
                    <a:lumMod val="95000"/>
                    <a:lumOff val="5000"/>
                  </a:schemeClr>
                </a:solidFill>
              </a:rPr>
              <a:t>The relationship between the two concepts</a:t>
            </a:r>
          </a:p>
        </p:txBody>
      </p:sp>
      <p:cxnSp>
        <p:nvCxnSpPr>
          <p:cNvPr id="19" name="Straight Arrow Connector 18">
            <a:extLst>
              <a:ext uri="{FF2B5EF4-FFF2-40B4-BE49-F238E27FC236}">
                <a16:creationId xmlns:a16="http://schemas.microsoft.com/office/drawing/2014/main" id="{2B006710-D70E-C544-8A05-A8D804B70782}"/>
              </a:ext>
            </a:extLst>
          </p:cNvPr>
          <p:cNvCxnSpPr/>
          <p:nvPr/>
        </p:nvCxnSpPr>
        <p:spPr>
          <a:xfrm>
            <a:off x="3178342" y="5565236"/>
            <a:ext cx="1898762" cy="16014"/>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092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F133A3-D258-C545-97D9-5F0A150766EF}"/>
              </a:ext>
            </a:extLst>
          </p:cNvPr>
          <p:cNvSpPr txBox="1"/>
          <p:nvPr/>
        </p:nvSpPr>
        <p:spPr>
          <a:xfrm>
            <a:off x="4321764" y="190500"/>
            <a:ext cx="3548472" cy="707886"/>
          </a:xfrm>
          <a:prstGeom prst="rect">
            <a:avLst/>
          </a:prstGeom>
          <a:noFill/>
        </p:spPr>
        <p:txBody>
          <a:bodyPr wrap="none" rtlCol="0">
            <a:spAutoFit/>
          </a:bodyPr>
          <a:lstStyle/>
          <a:p>
            <a:r>
              <a:rPr lang="en-US" sz="4000" b="1" dirty="0"/>
              <a:t>INTRODUCTION</a:t>
            </a:r>
          </a:p>
        </p:txBody>
      </p:sp>
      <p:sp>
        <p:nvSpPr>
          <p:cNvPr id="5" name="TextBox 4">
            <a:extLst>
              <a:ext uri="{FF2B5EF4-FFF2-40B4-BE49-F238E27FC236}">
                <a16:creationId xmlns:a16="http://schemas.microsoft.com/office/drawing/2014/main" id="{BBCFC667-A413-BD44-8539-7EAD83FBD604}"/>
              </a:ext>
            </a:extLst>
          </p:cNvPr>
          <p:cNvSpPr txBox="1"/>
          <p:nvPr/>
        </p:nvSpPr>
        <p:spPr>
          <a:xfrm>
            <a:off x="213002" y="1189414"/>
            <a:ext cx="3210238" cy="1015663"/>
          </a:xfrm>
          <a:prstGeom prst="rect">
            <a:avLst/>
          </a:prstGeom>
          <a:solidFill>
            <a:srgbClr val="FF0000">
              <a:alpha val="50196"/>
            </a:srgbClr>
          </a:solidFill>
        </p:spPr>
        <p:txBody>
          <a:bodyPr wrap="none" rtlCol="0">
            <a:spAutoFit/>
          </a:bodyPr>
          <a:lstStyle/>
          <a:p>
            <a:pPr algn="ctr"/>
            <a:r>
              <a:rPr lang="en-US" sz="2000" b="1" dirty="0">
                <a:solidFill>
                  <a:srgbClr val="A80201"/>
                </a:solidFill>
              </a:rPr>
              <a:t>Foraging ecology of bats </a:t>
            </a:r>
          </a:p>
          <a:p>
            <a:pPr algn="ctr"/>
            <a:r>
              <a:rPr lang="en-US" sz="2000" b="1" dirty="0">
                <a:solidFill>
                  <a:srgbClr val="A80201"/>
                </a:solidFill>
              </a:rPr>
              <a:t>as a natural analogue to the </a:t>
            </a:r>
          </a:p>
          <a:p>
            <a:pPr algn="ctr"/>
            <a:r>
              <a:rPr lang="en-US" sz="2000" b="1" dirty="0">
                <a:solidFill>
                  <a:srgbClr val="A80201"/>
                </a:solidFill>
              </a:rPr>
              <a:t>serial reversal learning task</a:t>
            </a:r>
          </a:p>
        </p:txBody>
      </p:sp>
      <p:sp>
        <p:nvSpPr>
          <p:cNvPr id="7" name="TextBox 6">
            <a:extLst>
              <a:ext uri="{FF2B5EF4-FFF2-40B4-BE49-F238E27FC236}">
                <a16:creationId xmlns:a16="http://schemas.microsoft.com/office/drawing/2014/main" id="{ACE92BB2-F794-7347-AB14-EAFAF2F57B23}"/>
              </a:ext>
            </a:extLst>
          </p:cNvPr>
          <p:cNvSpPr txBox="1"/>
          <p:nvPr/>
        </p:nvSpPr>
        <p:spPr>
          <a:xfrm>
            <a:off x="347578" y="3582888"/>
            <a:ext cx="3053144" cy="400110"/>
          </a:xfrm>
          <a:prstGeom prst="rect">
            <a:avLst/>
          </a:prstGeom>
          <a:solidFill>
            <a:srgbClr val="A44CE9">
              <a:alpha val="50196"/>
            </a:srgbClr>
          </a:solidFill>
        </p:spPr>
        <p:txBody>
          <a:bodyPr wrap="square" rtlCol="0">
            <a:spAutoFit/>
          </a:bodyPr>
          <a:lstStyle/>
          <a:p>
            <a:pPr algn="ctr"/>
            <a:r>
              <a:rPr lang="en-US" sz="2000" b="1" dirty="0">
                <a:solidFill>
                  <a:srgbClr val="56267C"/>
                </a:solidFill>
              </a:rPr>
              <a:t>Experiment description</a:t>
            </a:r>
          </a:p>
        </p:txBody>
      </p:sp>
      <p:sp>
        <p:nvSpPr>
          <p:cNvPr id="8" name="TextBox 7">
            <a:extLst>
              <a:ext uri="{FF2B5EF4-FFF2-40B4-BE49-F238E27FC236}">
                <a16:creationId xmlns:a16="http://schemas.microsoft.com/office/drawing/2014/main" id="{3C2CE330-485C-8741-A371-7FA16E813101}"/>
              </a:ext>
            </a:extLst>
          </p:cNvPr>
          <p:cNvSpPr txBox="1"/>
          <p:nvPr/>
        </p:nvSpPr>
        <p:spPr>
          <a:xfrm>
            <a:off x="347576" y="5556310"/>
            <a:ext cx="3053144" cy="400110"/>
          </a:xfrm>
          <a:prstGeom prst="rect">
            <a:avLst/>
          </a:prstGeom>
          <a:solidFill>
            <a:srgbClr val="A44913">
              <a:alpha val="50196"/>
            </a:srgbClr>
          </a:solidFill>
        </p:spPr>
        <p:txBody>
          <a:bodyPr wrap="square" rtlCol="0">
            <a:spAutoFit/>
          </a:bodyPr>
          <a:lstStyle/>
          <a:p>
            <a:pPr algn="ctr"/>
            <a:r>
              <a:rPr lang="en-US" sz="2000" b="1" dirty="0">
                <a:solidFill>
                  <a:srgbClr val="74340C"/>
                </a:solidFill>
              </a:rPr>
              <a:t>Aims of the experiment</a:t>
            </a:r>
          </a:p>
        </p:txBody>
      </p:sp>
      <p:sp>
        <p:nvSpPr>
          <p:cNvPr id="9" name="Down Arrow 8">
            <a:extLst>
              <a:ext uri="{FF2B5EF4-FFF2-40B4-BE49-F238E27FC236}">
                <a16:creationId xmlns:a16="http://schemas.microsoft.com/office/drawing/2014/main" id="{F694C82C-2819-F840-A5A9-9AE137AC644B}"/>
              </a:ext>
            </a:extLst>
          </p:cNvPr>
          <p:cNvSpPr/>
          <p:nvPr/>
        </p:nvSpPr>
        <p:spPr>
          <a:xfrm>
            <a:off x="1730352" y="133290"/>
            <a:ext cx="254000" cy="10033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3B0708E9-DF64-A24D-BCDE-A8187490A03F}"/>
              </a:ext>
            </a:extLst>
          </p:cNvPr>
          <p:cNvSpPr/>
          <p:nvPr/>
        </p:nvSpPr>
        <p:spPr>
          <a:xfrm>
            <a:off x="1747150" y="2329537"/>
            <a:ext cx="254000" cy="10033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AEA1B3C9-504B-EB42-A5D1-3B8661B2A3E9}"/>
              </a:ext>
            </a:extLst>
          </p:cNvPr>
          <p:cNvSpPr/>
          <p:nvPr/>
        </p:nvSpPr>
        <p:spPr>
          <a:xfrm>
            <a:off x="1747150" y="4369544"/>
            <a:ext cx="254000" cy="10033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3AACD02-DF4C-5D48-9CFF-9A49FE4D4C29}"/>
              </a:ext>
            </a:extLst>
          </p:cNvPr>
          <p:cNvSpPr txBox="1"/>
          <p:nvPr/>
        </p:nvSpPr>
        <p:spPr>
          <a:xfrm>
            <a:off x="5299483" y="1036875"/>
            <a:ext cx="5940017" cy="1323439"/>
          </a:xfrm>
          <a:prstGeom prst="rect">
            <a:avLst/>
          </a:prstGeom>
          <a:solidFill>
            <a:srgbClr val="FF0000">
              <a:alpha val="50196"/>
            </a:srgbClr>
          </a:solidFill>
        </p:spPr>
        <p:txBody>
          <a:bodyPr wrap="square" rtlCol="0">
            <a:spAutoFit/>
          </a:bodyPr>
          <a:lstStyle/>
          <a:p>
            <a:pPr marL="342900" indent="-342900" algn="ctr">
              <a:buFont typeface="Arial" panose="020B0604020202020204" pitchFamily="34" charset="0"/>
              <a:buChar char="•"/>
            </a:pPr>
            <a:r>
              <a:rPr lang="en-US" sz="2000" b="1" dirty="0">
                <a:solidFill>
                  <a:srgbClr val="A80201"/>
                </a:solidFill>
              </a:rPr>
              <a:t>Metabolism of bats</a:t>
            </a:r>
          </a:p>
          <a:p>
            <a:pPr marL="342900" indent="-342900" algn="ctr">
              <a:buFont typeface="Arial" panose="020B0604020202020204" pitchFamily="34" charset="0"/>
              <a:buChar char="•"/>
            </a:pPr>
            <a:r>
              <a:rPr lang="en-US" sz="2000" b="1" dirty="0">
                <a:solidFill>
                  <a:srgbClr val="A80201"/>
                </a:solidFill>
              </a:rPr>
              <a:t>Nectar-secreting abilities of bat-pollinated flowers</a:t>
            </a:r>
          </a:p>
          <a:p>
            <a:pPr marL="342900" indent="-342900" algn="ctr">
              <a:buFont typeface="Arial" panose="020B0604020202020204" pitchFamily="34" charset="0"/>
              <a:buChar char="•"/>
            </a:pPr>
            <a:r>
              <a:rPr lang="en-US" sz="2000" b="1" dirty="0">
                <a:solidFill>
                  <a:srgbClr val="A80201"/>
                </a:solidFill>
              </a:rPr>
              <a:t>Using spatial memory to find the flowers</a:t>
            </a:r>
          </a:p>
          <a:p>
            <a:pPr marL="342900" indent="-342900" algn="ctr">
              <a:buFont typeface="Arial" panose="020B0604020202020204" pitchFamily="34" charset="0"/>
              <a:buChar char="•"/>
            </a:pPr>
            <a:r>
              <a:rPr lang="en-US" sz="2000" b="1" dirty="0">
                <a:solidFill>
                  <a:srgbClr val="A80201"/>
                </a:solidFill>
              </a:rPr>
              <a:t>How this ties to a spatial serial reversal task</a:t>
            </a:r>
          </a:p>
        </p:txBody>
      </p:sp>
      <p:cxnSp>
        <p:nvCxnSpPr>
          <p:cNvPr id="14" name="Straight Arrow Connector 13">
            <a:extLst>
              <a:ext uri="{FF2B5EF4-FFF2-40B4-BE49-F238E27FC236}">
                <a16:creationId xmlns:a16="http://schemas.microsoft.com/office/drawing/2014/main" id="{093ADC58-B627-874B-BB46-25C48489B575}"/>
              </a:ext>
            </a:extLst>
          </p:cNvPr>
          <p:cNvCxnSpPr/>
          <p:nvPr/>
        </p:nvCxnSpPr>
        <p:spPr>
          <a:xfrm>
            <a:off x="3400722" y="1690588"/>
            <a:ext cx="1898762" cy="1601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9B2E866-DA7D-C241-9FC1-AD15C30E258B}"/>
              </a:ext>
            </a:extLst>
          </p:cNvPr>
          <p:cNvSpPr txBox="1"/>
          <p:nvPr/>
        </p:nvSpPr>
        <p:spPr>
          <a:xfrm>
            <a:off x="5305207" y="3582888"/>
            <a:ext cx="5934293" cy="400110"/>
          </a:xfrm>
          <a:prstGeom prst="rect">
            <a:avLst/>
          </a:prstGeom>
          <a:solidFill>
            <a:srgbClr val="A44CE9">
              <a:alpha val="50196"/>
            </a:srgbClr>
          </a:solidFill>
        </p:spPr>
        <p:txBody>
          <a:bodyPr wrap="square" rtlCol="0">
            <a:spAutoFit/>
          </a:bodyPr>
          <a:lstStyle/>
          <a:p>
            <a:pPr marL="342900" indent="-342900" algn="ctr">
              <a:buFont typeface="Arial" panose="020B0604020202020204" pitchFamily="34" charset="0"/>
              <a:buChar char="•"/>
            </a:pPr>
            <a:r>
              <a:rPr lang="en-US" sz="2000" b="1" dirty="0">
                <a:solidFill>
                  <a:srgbClr val="56267C"/>
                </a:solidFill>
              </a:rPr>
              <a:t>Exactly what it says on the container</a:t>
            </a:r>
          </a:p>
        </p:txBody>
      </p:sp>
      <p:cxnSp>
        <p:nvCxnSpPr>
          <p:cNvPr id="16" name="Straight Arrow Connector 15">
            <a:extLst>
              <a:ext uri="{FF2B5EF4-FFF2-40B4-BE49-F238E27FC236}">
                <a16:creationId xmlns:a16="http://schemas.microsoft.com/office/drawing/2014/main" id="{9AD7736B-6724-D540-87A2-02787A7269CD}"/>
              </a:ext>
            </a:extLst>
          </p:cNvPr>
          <p:cNvCxnSpPr/>
          <p:nvPr/>
        </p:nvCxnSpPr>
        <p:spPr>
          <a:xfrm>
            <a:off x="3400721" y="3766929"/>
            <a:ext cx="1898762" cy="1601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52BC4F7-2836-AC4E-8388-7D61249EC568}"/>
              </a:ext>
            </a:extLst>
          </p:cNvPr>
          <p:cNvSpPr txBox="1"/>
          <p:nvPr/>
        </p:nvSpPr>
        <p:spPr>
          <a:xfrm>
            <a:off x="5299483" y="4786869"/>
            <a:ext cx="5934293" cy="1938992"/>
          </a:xfrm>
          <a:prstGeom prst="rect">
            <a:avLst/>
          </a:prstGeom>
          <a:solidFill>
            <a:srgbClr val="A44913">
              <a:alpha val="50196"/>
            </a:srgbClr>
          </a:solidFill>
        </p:spPr>
        <p:txBody>
          <a:bodyPr wrap="square" rtlCol="0">
            <a:spAutoFit/>
          </a:bodyPr>
          <a:lstStyle/>
          <a:p>
            <a:pPr marL="342900" indent="-342900" algn="ctr">
              <a:buFont typeface="Arial" panose="020B0604020202020204" pitchFamily="34" charset="0"/>
              <a:buChar char="•"/>
            </a:pPr>
            <a:r>
              <a:rPr lang="en-US" sz="2000" b="1" dirty="0">
                <a:solidFill>
                  <a:srgbClr val="74340C"/>
                </a:solidFill>
              </a:rPr>
              <a:t>First aim: How do bats alter their preference according to rewarding properties</a:t>
            </a:r>
          </a:p>
          <a:p>
            <a:pPr marL="342900" indent="-342900" algn="ctr">
              <a:buFont typeface="Arial" panose="020B0604020202020204" pitchFamily="34" charset="0"/>
              <a:buChar char="•"/>
            </a:pPr>
            <a:r>
              <a:rPr lang="en-US" sz="2000" b="1" dirty="0">
                <a:solidFill>
                  <a:srgbClr val="74340C"/>
                </a:solidFill>
              </a:rPr>
              <a:t>Second aim: Flexibility – how does </a:t>
            </a:r>
            <a:r>
              <a:rPr lang="en-US" sz="2000" b="1" dirty="0" err="1">
                <a:solidFill>
                  <a:srgbClr val="74340C"/>
                </a:solidFill>
              </a:rPr>
              <a:t>behavioural</a:t>
            </a:r>
            <a:r>
              <a:rPr lang="en-US" sz="2000" b="1" dirty="0">
                <a:solidFill>
                  <a:srgbClr val="74340C"/>
                </a:solidFill>
              </a:rPr>
              <a:t> allocation change as reversals occur?</a:t>
            </a:r>
          </a:p>
          <a:p>
            <a:pPr marL="342900" indent="-342900" algn="ctr">
              <a:buFont typeface="Arial" panose="020B0604020202020204" pitchFamily="34" charset="0"/>
              <a:buChar char="•"/>
            </a:pPr>
            <a:r>
              <a:rPr lang="en-US" sz="2000" b="1" dirty="0">
                <a:solidFill>
                  <a:srgbClr val="74340C"/>
                </a:solidFill>
              </a:rPr>
              <a:t>Third aim: Learning to learn – do the bats get to one error per reversal?</a:t>
            </a:r>
          </a:p>
        </p:txBody>
      </p:sp>
      <p:cxnSp>
        <p:nvCxnSpPr>
          <p:cNvPr id="18" name="Straight Arrow Connector 17">
            <a:extLst>
              <a:ext uri="{FF2B5EF4-FFF2-40B4-BE49-F238E27FC236}">
                <a16:creationId xmlns:a16="http://schemas.microsoft.com/office/drawing/2014/main" id="{0539B652-5D07-3D4B-9EEC-0C5EF1252922}"/>
              </a:ext>
            </a:extLst>
          </p:cNvPr>
          <p:cNvCxnSpPr/>
          <p:nvPr/>
        </p:nvCxnSpPr>
        <p:spPr>
          <a:xfrm>
            <a:off x="3400721" y="5748358"/>
            <a:ext cx="1898762" cy="16014"/>
          </a:xfrm>
          <a:prstGeom prst="straightConnector1">
            <a:avLst/>
          </a:prstGeom>
          <a:ln w="28575">
            <a:solidFill>
              <a:srgbClr val="74340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1388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F133A3-D258-C545-97D9-5F0A150766EF}"/>
              </a:ext>
            </a:extLst>
          </p:cNvPr>
          <p:cNvSpPr txBox="1"/>
          <p:nvPr/>
        </p:nvSpPr>
        <p:spPr>
          <a:xfrm>
            <a:off x="4321764" y="190500"/>
            <a:ext cx="2797561" cy="707886"/>
          </a:xfrm>
          <a:prstGeom prst="rect">
            <a:avLst/>
          </a:prstGeom>
          <a:noFill/>
        </p:spPr>
        <p:txBody>
          <a:bodyPr wrap="none" rtlCol="0">
            <a:spAutoFit/>
          </a:bodyPr>
          <a:lstStyle/>
          <a:p>
            <a:r>
              <a:rPr lang="en-US" sz="4000" b="1" dirty="0"/>
              <a:t>DISCUSSION</a:t>
            </a:r>
          </a:p>
        </p:txBody>
      </p:sp>
      <p:sp>
        <p:nvSpPr>
          <p:cNvPr id="10" name="Down Arrow 9">
            <a:extLst>
              <a:ext uri="{FF2B5EF4-FFF2-40B4-BE49-F238E27FC236}">
                <a16:creationId xmlns:a16="http://schemas.microsoft.com/office/drawing/2014/main" id="{02DC976E-51EC-BF4C-AE72-2735C05776F9}"/>
              </a:ext>
            </a:extLst>
          </p:cNvPr>
          <p:cNvSpPr/>
          <p:nvPr/>
        </p:nvSpPr>
        <p:spPr>
          <a:xfrm>
            <a:off x="2041610" y="2711390"/>
            <a:ext cx="282490" cy="182251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C49BB468-22B0-264C-9C37-D2BA874E479A}"/>
              </a:ext>
            </a:extLst>
          </p:cNvPr>
          <p:cNvCxnSpPr/>
          <p:nvPr/>
        </p:nvCxnSpPr>
        <p:spPr>
          <a:xfrm>
            <a:off x="3701640" y="5099110"/>
            <a:ext cx="1898762" cy="16014"/>
          </a:xfrm>
          <a:prstGeom prst="straightConnector1">
            <a:avLst/>
          </a:prstGeom>
          <a:ln w="28575">
            <a:solidFill>
              <a:srgbClr val="74340C"/>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7BDB22F-78D7-B642-90F7-AA6013FEF958}"/>
              </a:ext>
            </a:extLst>
          </p:cNvPr>
          <p:cNvSpPr txBox="1"/>
          <p:nvPr/>
        </p:nvSpPr>
        <p:spPr>
          <a:xfrm>
            <a:off x="635580" y="1709638"/>
            <a:ext cx="3053144" cy="707886"/>
          </a:xfrm>
          <a:prstGeom prst="rect">
            <a:avLst/>
          </a:prstGeom>
          <a:solidFill>
            <a:srgbClr val="A44CE9">
              <a:alpha val="50196"/>
            </a:srgbClr>
          </a:solidFill>
        </p:spPr>
        <p:txBody>
          <a:bodyPr wrap="square" rtlCol="0">
            <a:spAutoFit/>
          </a:bodyPr>
          <a:lstStyle/>
          <a:p>
            <a:pPr algn="ctr"/>
            <a:r>
              <a:rPr lang="en-US" sz="2000" b="1" dirty="0">
                <a:solidFill>
                  <a:srgbClr val="56267C"/>
                </a:solidFill>
              </a:rPr>
              <a:t>Brief description of the experiment and the results</a:t>
            </a:r>
          </a:p>
        </p:txBody>
      </p:sp>
      <p:sp>
        <p:nvSpPr>
          <p:cNvPr id="17" name="TextBox 16">
            <a:extLst>
              <a:ext uri="{FF2B5EF4-FFF2-40B4-BE49-F238E27FC236}">
                <a16:creationId xmlns:a16="http://schemas.microsoft.com/office/drawing/2014/main" id="{221BC2A4-6968-184B-88C2-DA0344E0622B}"/>
              </a:ext>
            </a:extLst>
          </p:cNvPr>
          <p:cNvSpPr txBox="1"/>
          <p:nvPr/>
        </p:nvSpPr>
        <p:spPr>
          <a:xfrm>
            <a:off x="5586295" y="898386"/>
            <a:ext cx="5934293" cy="2862322"/>
          </a:xfrm>
          <a:prstGeom prst="rect">
            <a:avLst/>
          </a:prstGeom>
          <a:solidFill>
            <a:srgbClr val="A44CE9">
              <a:alpha val="50196"/>
            </a:srgbClr>
          </a:solidFill>
        </p:spPr>
        <p:txBody>
          <a:bodyPr wrap="square" rtlCol="0">
            <a:spAutoFit/>
          </a:bodyPr>
          <a:lstStyle/>
          <a:p>
            <a:pPr marL="342900" indent="-342900" algn="ctr">
              <a:buFont typeface="Arial" panose="020B0604020202020204" pitchFamily="34" charset="0"/>
              <a:buChar char="•"/>
            </a:pPr>
            <a:r>
              <a:rPr lang="en-US" sz="2000" b="1" dirty="0">
                <a:solidFill>
                  <a:srgbClr val="56267C"/>
                </a:solidFill>
              </a:rPr>
              <a:t>Description of the experiment</a:t>
            </a:r>
          </a:p>
          <a:p>
            <a:pPr marL="342900" indent="-342900" algn="ctr">
              <a:buFont typeface="Arial" panose="020B0604020202020204" pitchFamily="34" charset="0"/>
              <a:buChar char="•"/>
            </a:pPr>
            <a:r>
              <a:rPr lang="en-US" sz="2000" b="1" dirty="0">
                <a:solidFill>
                  <a:srgbClr val="56267C"/>
                </a:solidFill>
              </a:rPr>
              <a:t>Result 1: Perseverative visits drop off but only up to a point </a:t>
            </a:r>
          </a:p>
          <a:p>
            <a:pPr marL="342900" indent="-342900" algn="ctr">
              <a:buFont typeface="Arial" panose="020B0604020202020204" pitchFamily="34" charset="0"/>
              <a:buChar char="•"/>
            </a:pPr>
            <a:r>
              <a:rPr lang="en-US" sz="2000" b="1" dirty="0">
                <a:solidFill>
                  <a:srgbClr val="56267C"/>
                </a:solidFill>
              </a:rPr>
              <a:t>Result 2: The effect of bin – the immediate drop and then jump back up to almost 100%</a:t>
            </a:r>
          </a:p>
          <a:p>
            <a:pPr marL="342900" indent="-342900" algn="ctr">
              <a:buFont typeface="Arial" panose="020B0604020202020204" pitchFamily="34" charset="0"/>
              <a:buChar char="•"/>
            </a:pPr>
            <a:r>
              <a:rPr lang="en-US" sz="2000" b="1" dirty="0">
                <a:solidFill>
                  <a:srgbClr val="56267C"/>
                </a:solidFill>
              </a:rPr>
              <a:t>Result 3: The effect of block – decrease in visits to S+</a:t>
            </a:r>
          </a:p>
          <a:p>
            <a:pPr marL="342900" indent="-342900" algn="ctr">
              <a:buFont typeface="Arial" panose="020B0604020202020204" pitchFamily="34" charset="0"/>
              <a:buChar char="•"/>
            </a:pPr>
            <a:r>
              <a:rPr lang="en-US" sz="2000" b="1" dirty="0">
                <a:solidFill>
                  <a:srgbClr val="56267C"/>
                </a:solidFill>
              </a:rPr>
              <a:t>Result 4: The effect of day – increase, but likely there is a ceiling effect</a:t>
            </a:r>
          </a:p>
        </p:txBody>
      </p:sp>
      <p:cxnSp>
        <p:nvCxnSpPr>
          <p:cNvPr id="18" name="Straight Arrow Connector 17">
            <a:extLst>
              <a:ext uri="{FF2B5EF4-FFF2-40B4-BE49-F238E27FC236}">
                <a16:creationId xmlns:a16="http://schemas.microsoft.com/office/drawing/2014/main" id="{BA2ED84E-D7C6-5C4D-8348-980610254483}"/>
              </a:ext>
            </a:extLst>
          </p:cNvPr>
          <p:cNvCxnSpPr/>
          <p:nvPr/>
        </p:nvCxnSpPr>
        <p:spPr>
          <a:xfrm>
            <a:off x="3687533" y="2054200"/>
            <a:ext cx="1898762" cy="1601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F0DA059-1ECE-DD4E-8BCC-CF405991DC13}"/>
              </a:ext>
            </a:extLst>
          </p:cNvPr>
          <p:cNvSpPr txBox="1"/>
          <p:nvPr/>
        </p:nvSpPr>
        <p:spPr>
          <a:xfrm>
            <a:off x="612664" y="4745167"/>
            <a:ext cx="3074869" cy="1015663"/>
          </a:xfrm>
          <a:prstGeom prst="rect">
            <a:avLst/>
          </a:prstGeom>
          <a:solidFill>
            <a:srgbClr val="A44913">
              <a:alpha val="50196"/>
            </a:srgbClr>
          </a:solidFill>
        </p:spPr>
        <p:txBody>
          <a:bodyPr wrap="square" rtlCol="0">
            <a:spAutoFit/>
          </a:bodyPr>
          <a:lstStyle/>
          <a:p>
            <a:pPr algn="ctr"/>
            <a:r>
              <a:rPr lang="en-US" sz="2000" b="1" dirty="0">
                <a:solidFill>
                  <a:srgbClr val="74340C"/>
                </a:solidFill>
              </a:rPr>
              <a:t>Detailed description of the results with reference to the aims</a:t>
            </a:r>
          </a:p>
        </p:txBody>
      </p:sp>
      <p:sp>
        <p:nvSpPr>
          <p:cNvPr id="20" name="TextBox 19">
            <a:extLst>
              <a:ext uri="{FF2B5EF4-FFF2-40B4-BE49-F238E27FC236}">
                <a16:creationId xmlns:a16="http://schemas.microsoft.com/office/drawing/2014/main" id="{38990D7F-9DC6-FE44-9B81-1760A7092AF1}"/>
              </a:ext>
            </a:extLst>
          </p:cNvPr>
          <p:cNvSpPr txBox="1"/>
          <p:nvPr/>
        </p:nvSpPr>
        <p:spPr>
          <a:xfrm>
            <a:off x="5586295" y="3837851"/>
            <a:ext cx="5934293" cy="2554545"/>
          </a:xfrm>
          <a:prstGeom prst="rect">
            <a:avLst/>
          </a:prstGeom>
          <a:solidFill>
            <a:srgbClr val="A44913">
              <a:alpha val="50196"/>
            </a:srgbClr>
          </a:solidFill>
        </p:spPr>
        <p:txBody>
          <a:bodyPr wrap="square" rtlCol="0">
            <a:spAutoFit/>
          </a:bodyPr>
          <a:lstStyle/>
          <a:p>
            <a:pPr marL="342900" indent="-342900" algn="ctr">
              <a:buFont typeface="Arial" panose="020B0604020202020204" pitchFamily="34" charset="0"/>
              <a:buChar char="•"/>
            </a:pPr>
            <a:r>
              <a:rPr lang="en-US" sz="2000" dirty="0">
                <a:ln>
                  <a:solidFill>
                    <a:srgbClr val="74340C"/>
                  </a:solidFill>
                </a:ln>
                <a:solidFill>
                  <a:srgbClr val="74340C"/>
                </a:solidFill>
              </a:rPr>
              <a:t>Refresher of the aims</a:t>
            </a:r>
          </a:p>
          <a:p>
            <a:pPr marL="342900" indent="-342900" algn="ctr">
              <a:buFont typeface="Arial" panose="020B0604020202020204" pitchFamily="34" charset="0"/>
              <a:buChar char="•"/>
            </a:pPr>
            <a:r>
              <a:rPr lang="en-US" sz="2000" dirty="0">
                <a:ln>
                  <a:solidFill>
                    <a:srgbClr val="74340C"/>
                  </a:solidFill>
                </a:ln>
                <a:solidFill>
                  <a:srgbClr val="74340C"/>
                </a:solidFill>
              </a:rPr>
              <a:t>Aim 1: response to rewarding properties – high preference for rewarding option and the effect of bin</a:t>
            </a:r>
          </a:p>
          <a:p>
            <a:pPr marL="342900" indent="-342900" algn="ctr">
              <a:buFont typeface="Arial" panose="020B0604020202020204" pitchFamily="34" charset="0"/>
              <a:buChar char="•"/>
            </a:pPr>
            <a:r>
              <a:rPr lang="en-US" sz="2000" dirty="0">
                <a:ln>
                  <a:solidFill>
                    <a:srgbClr val="74340C"/>
                  </a:solidFill>
                </a:ln>
                <a:solidFill>
                  <a:srgbClr val="74340C"/>
                </a:solidFill>
              </a:rPr>
              <a:t>Aim 2: response to the reversals – effect of block and day; there’s a decrease within the night but increase across nights</a:t>
            </a:r>
          </a:p>
          <a:p>
            <a:pPr marL="342900" indent="-342900" algn="ctr">
              <a:buFont typeface="Arial" panose="020B0604020202020204" pitchFamily="34" charset="0"/>
              <a:buChar char="•"/>
            </a:pPr>
            <a:r>
              <a:rPr lang="en-US" sz="2000" dirty="0">
                <a:ln>
                  <a:solidFill>
                    <a:srgbClr val="74340C"/>
                  </a:solidFill>
                </a:ln>
                <a:solidFill>
                  <a:srgbClr val="74340C"/>
                </a:solidFill>
              </a:rPr>
              <a:t>Aim 3: Rule-learning – perseverative visits</a:t>
            </a:r>
          </a:p>
        </p:txBody>
      </p:sp>
    </p:spTree>
    <p:extLst>
      <p:ext uri="{BB962C8B-B14F-4D97-AF65-F5344CB8AC3E}">
        <p14:creationId xmlns:p14="http://schemas.microsoft.com/office/powerpoint/2010/main" val="516720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F133A3-D258-C545-97D9-5F0A150766EF}"/>
              </a:ext>
            </a:extLst>
          </p:cNvPr>
          <p:cNvSpPr txBox="1"/>
          <p:nvPr/>
        </p:nvSpPr>
        <p:spPr>
          <a:xfrm>
            <a:off x="4321764" y="190500"/>
            <a:ext cx="2797561" cy="707886"/>
          </a:xfrm>
          <a:prstGeom prst="rect">
            <a:avLst/>
          </a:prstGeom>
          <a:noFill/>
        </p:spPr>
        <p:txBody>
          <a:bodyPr wrap="none" rtlCol="0">
            <a:spAutoFit/>
          </a:bodyPr>
          <a:lstStyle/>
          <a:p>
            <a:r>
              <a:rPr lang="en-US" sz="4000" b="1" dirty="0"/>
              <a:t>DISCUSSION</a:t>
            </a:r>
          </a:p>
        </p:txBody>
      </p:sp>
      <p:sp>
        <p:nvSpPr>
          <p:cNvPr id="8" name="TextBox 7">
            <a:extLst>
              <a:ext uri="{FF2B5EF4-FFF2-40B4-BE49-F238E27FC236}">
                <a16:creationId xmlns:a16="http://schemas.microsoft.com/office/drawing/2014/main" id="{3C2CE330-485C-8741-A371-7FA16E813101}"/>
              </a:ext>
            </a:extLst>
          </p:cNvPr>
          <p:cNvSpPr txBox="1"/>
          <p:nvPr/>
        </p:nvSpPr>
        <p:spPr>
          <a:xfrm>
            <a:off x="642701" y="1974786"/>
            <a:ext cx="3066060" cy="1323439"/>
          </a:xfrm>
          <a:prstGeom prst="rect">
            <a:avLst/>
          </a:prstGeom>
          <a:solidFill>
            <a:schemeClr val="accent4">
              <a:lumMod val="40000"/>
              <a:lumOff val="60000"/>
              <a:alpha val="50196"/>
            </a:schemeClr>
          </a:solidFill>
        </p:spPr>
        <p:txBody>
          <a:bodyPr wrap="square" rtlCol="0">
            <a:spAutoFit/>
          </a:bodyPr>
          <a:lstStyle/>
          <a:p>
            <a:pPr algn="ctr"/>
            <a:r>
              <a:rPr lang="en-US" sz="2000" b="1" dirty="0"/>
              <a:t>Interpretation of results (including yellow and black paragraphs from Introduction)</a:t>
            </a:r>
          </a:p>
        </p:txBody>
      </p:sp>
      <p:sp>
        <p:nvSpPr>
          <p:cNvPr id="9" name="TextBox 8">
            <a:extLst>
              <a:ext uri="{FF2B5EF4-FFF2-40B4-BE49-F238E27FC236}">
                <a16:creationId xmlns:a16="http://schemas.microsoft.com/office/drawing/2014/main" id="{238E4F24-CDCB-B84B-9F66-48149CAC55A0}"/>
              </a:ext>
            </a:extLst>
          </p:cNvPr>
          <p:cNvSpPr txBox="1"/>
          <p:nvPr/>
        </p:nvSpPr>
        <p:spPr>
          <a:xfrm>
            <a:off x="635580" y="4786411"/>
            <a:ext cx="3066060" cy="1015663"/>
          </a:xfrm>
          <a:prstGeom prst="rect">
            <a:avLst/>
          </a:prstGeom>
          <a:solidFill>
            <a:srgbClr val="C5E0B4"/>
          </a:solidFill>
        </p:spPr>
        <p:txBody>
          <a:bodyPr wrap="square" rtlCol="0">
            <a:spAutoFit/>
          </a:bodyPr>
          <a:lstStyle/>
          <a:p>
            <a:pPr algn="ctr"/>
            <a:r>
              <a:rPr lang="en-US" sz="2000" b="1" dirty="0">
                <a:solidFill>
                  <a:schemeClr val="accent6">
                    <a:lumMod val="50000"/>
                  </a:schemeClr>
                </a:solidFill>
              </a:rPr>
              <a:t>Broader context: how do our results compare to results from other animals</a:t>
            </a:r>
          </a:p>
        </p:txBody>
      </p:sp>
      <p:sp>
        <p:nvSpPr>
          <p:cNvPr id="5" name="Down Arrow 4">
            <a:extLst>
              <a:ext uri="{FF2B5EF4-FFF2-40B4-BE49-F238E27FC236}">
                <a16:creationId xmlns:a16="http://schemas.microsoft.com/office/drawing/2014/main" id="{B0D22D05-F85F-4F4D-9199-B0D434E49666}"/>
              </a:ext>
            </a:extLst>
          </p:cNvPr>
          <p:cNvSpPr/>
          <p:nvPr/>
        </p:nvSpPr>
        <p:spPr>
          <a:xfrm>
            <a:off x="2027364" y="279400"/>
            <a:ext cx="296735" cy="162411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Down Arrow 5">
            <a:extLst>
              <a:ext uri="{FF2B5EF4-FFF2-40B4-BE49-F238E27FC236}">
                <a16:creationId xmlns:a16="http://schemas.microsoft.com/office/drawing/2014/main" id="{71D9B90F-6247-B84B-99DA-AFCD1C5F525F}"/>
              </a:ext>
            </a:extLst>
          </p:cNvPr>
          <p:cNvSpPr/>
          <p:nvPr/>
        </p:nvSpPr>
        <p:spPr>
          <a:xfrm>
            <a:off x="2027364" y="3429001"/>
            <a:ext cx="296735" cy="12192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A6BAB42-9AF5-AE41-B4DF-CD7476406425}"/>
              </a:ext>
            </a:extLst>
          </p:cNvPr>
          <p:cNvSpPr txBox="1"/>
          <p:nvPr/>
        </p:nvSpPr>
        <p:spPr>
          <a:xfrm>
            <a:off x="5600402" y="867549"/>
            <a:ext cx="6489998" cy="2862322"/>
          </a:xfrm>
          <a:prstGeom prst="rect">
            <a:avLst/>
          </a:prstGeom>
          <a:solidFill>
            <a:schemeClr val="accent4">
              <a:lumMod val="40000"/>
              <a:lumOff val="60000"/>
              <a:alpha val="50196"/>
            </a:schemeClr>
          </a:solidFill>
        </p:spPr>
        <p:txBody>
          <a:bodyPr wrap="square" rtlCol="0">
            <a:spAutoFit/>
          </a:bodyPr>
          <a:lstStyle/>
          <a:p>
            <a:pPr marL="342900" indent="-342900" algn="ctr">
              <a:buFont typeface="Arial" panose="020B0604020202020204" pitchFamily="34" charset="0"/>
              <a:buChar char="•"/>
            </a:pPr>
            <a:r>
              <a:rPr lang="en-US" sz="2000" b="1" dirty="0"/>
              <a:t>Easy discrimination to do, the effect of bin is first-order learning</a:t>
            </a:r>
          </a:p>
          <a:p>
            <a:pPr marL="342900" indent="-342900" algn="ctr">
              <a:buFont typeface="Arial" panose="020B0604020202020204" pitchFamily="34" charset="0"/>
              <a:buChar char="•"/>
            </a:pPr>
            <a:r>
              <a:rPr lang="en-US" sz="2000" b="1" dirty="0"/>
              <a:t>Flexibility: </a:t>
            </a:r>
            <a:r>
              <a:rPr lang="en-US" sz="2000" b="1" dirty="0" err="1"/>
              <a:t>Tellos</a:t>
            </a:r>
            <a:r>
              <a:rPr lang="en-US" sz="2000" b="1" dirty="0"/>
              <a:t>-Ramos review about spatial memory/caching/migration and flexibility/proactive interference/memory load </a:t>
            </a:r>
          </a:p>
          <a:p>
            <a:pPr marL="342900" indent="-342900" algn="ctr">
              <a:buFont typeface="Arial" panose="020B0604020202020204" pitchFamily="34" charset="0"/>
              <a:buChar char="•"/>
            </a:pPr>
            <a:r>
              <a:rPr lang="en-US" sz="2000" b="1" dirty="0"/>
              <a:t>Progressive improvement in some ways but </a:t>
            </a:r>
          </a:p>
          <a:p>
            <a:pPr marL="342900" indent="-342900" algn="ctr">
              <a:buFont typeface="Arial" panose="020B0604020202020204" pitchFamily="34" charset="0"/>
              <a:buChar char="•"/>
            </a:pPr>
            <a:r>
              <a:rPr lang="en-US" sz="2000" b="1" dirty="0"/>
              <a:t>Bet-hedging – the animals have not learned the rule necessarily, but they have learned that the options are not 100% reliable – an increase in exploratory visits</a:t>
            </a:r>
          </a:p>
        </p:txBody>
      </p:sp>
      <p:cxnSp>
        <p:nvCxnSpPr>
          <p:cNvPr id="11" name="Straight Arrow Connector 10">
            <a:extLst>
              <a:ext uri="{FF2B5EF4-FFF2-40B4-BE49-F238E27FC236}">
                <a16:creationId xmlns:a16="http://schemas.microsoft.com/office/drawing/2014/main" id="{3DBE81CA-FF1C-FA4F-BB68-642BA07997F0}"/>
              </a:ext>
            </a:extLst>
          </p:cNvPr>
          <p:cNvCxnSpPr/>
          <p:nvPr/>
        </p:nvCxnSpPr>
        <p:spPr>
          <a:xfrm>
            <a:off x="3701640" y="2336055"/>
            <a:ext cx="1898762" cy="160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D0195FF-DA89-6E4E-A50C-034AFD4AF3E5}"/>
              </a:ext>
            </a:extLst>
          </p:cNvPr>
          <p:cNvSpPr txBox="1"/>
          <p:nvPr/>
        </p:nvSpPr>
        <p:spPr>
          <a:xfrm>
            <a:off x="5600402" y="4072543"/>
            <a:ext cx="6489998" cy="2862322"/>
          </a:xfrm>
          <a:prstGeom prst="rect">
            <a:avLst/>
          </a:prstGeom>
          <a:solidFill>
            <a:srgbClr val="C5E0B4"/>
          </a:solidFill>
        </p:spPr>
        <p:txBody>
          <a:bodyPr wrap="square" rtlCol="0">
            <a:spAutoFit/>
          </a:bodyPr>
          <a:lstStyle/>
          <a:p>
            <a:pPr marL="342900" indent="-342900" algn="ctr">
              <a:buFont typeface="Arial" panose="020B0604020202020204" pitchFamily="34" charset="0"/>
              <a:buChar char="•"/>
            </a:pPr>
            <a:r>
              <a:rPr lang="en-US" sz="2000" b="1" dirty="0">
                <a:solidFill>
                  <a:schemeClr val="accent6">
                    <a:lumMod val="50000"/>
                  </a:schemeClr>
                </a:solidFill>
              </a:rPr>
              <a:t>Guppies show a similar decrease due to block</a:t>
            </a:r>
          </a:p>
          <a:p>
            <a:pPr marL="342900" indent="-342900" algn="ctr">
              <a:buFont typeface="Arial" panose="020B0604020202020204" pitchFamily="34" charset="0"/>
              <a:buChar char="•"/>
            </a:pPr>
            <a:r>
              <a:rPr lang="en-US" sz="2000" b="1" dirty="0">
                <a:solidFill>
                  <a:schemeClr val="accent6">
                    <a:lumMod val="50000"/>
                  </a:schemeClr>
                </a:solidFill>
              </a:rPr>
              <a:t>Proactive interference cited as the mechanism in the Strang and Sherry paper; also on bumblebees, a nectar-feeder</a:t>
            </a:r>
          </a:p>
          <a:p>
            <a:pPr marL="342900" indent="-342900" algn="ctr">
              <a:buFont typeface="Arial" panose="020B0604020202020204" pitchFamily="34" charset="0"/>
              <a:buChar char="•"/>
            </a:pPr>
            <a:r>
              <a:rPr lang="en-US" sz="2000" b="1" dirty="0">
                <a:solidFill>
                  <a:schemeClr val="accent6">
                    <a:lumMod val="50000"/>
                  </a:schemeClr>
                </a:solidFill>
              </a:rPr>
              <a:t>Corvids and bees: progressive improvement </a:t>
            </a:r>
          </a:p>
          <a:p>
            <a:pPr marL="342900" indent="-342900" algn="ctr">
              <a:buFont typeface="Arial" panose="020B0604020202020204" pitchFamily="34" charset="0"/>
              <a:buChar char="•"/>
            </a:pPr>
            <a:r>
              <a:rPr lang="en-US" sz="2000" b="1" dirty="0">
                <a:solidFill>
                  <a:schemeClr val="accent6">
                    <a:lumMod val="50000"/>
                  </a:schemeClr>
                </a:solidFill>
              </a:rPr>
              <a:t>Obvious follow-up is transfer across sensory modality</a:t>
            </a:r>
          </a:p>
          <a:p>
            <a:pPr marL="342900" indent="-342900" algn="ctr">
              <a:buFont typeface="Arial" panose="020B0604020202020204" pitchFamily="34" charset="0"/>
              <a:buChar char="•"/>
            </a:pPr>
            <a:r>
              <a:rPr lang="en-US" sz="2000" b="1" dirty="0">
                <a:solidFill>
                  <a:schemeClr val="accent6">
                    <a:lumMod val="50000"/>
                  </a:schemeClr>
                </a:solidFill>
              </a:rPr>
              <a:t>Spatial memory/caching species like chickadees: flexibility</a:t>
            </a:r>
          </a:p>
          <a:p>
            <a:pPr marL="342900" indent="-342900" algn="ctr">
              <a:buFont typeface="Arial" panose="020B0604020202020204" pitchFamily="34" charset="0"/>
              <a:buChar char="•"/>
            </a:pPr>
            <a:r>
              <a:rPr lang="en-US" sz="2000" b="1" dirty="0">
                <a:solidFill>
                  <a:schemeClr val="accent6">
                    <a:lumMod val="50000"/>
                  </a:schemeClr>
                </a:solidFill>
              </a:rPr>
              <a:t>Primates: first and second-order learning</a:t>
            </a:r>
          </a:p>
        </p:txBody>
      </p:sp>
      <p:cxnSp>
        <p:nvCxnSpPr>
          <p:cNvPr id="14" name="Straight Arrow Connector 13">
            <a:extLst>
              <a:ext uri="{FF2B5EF4-FFF2-40B4-BE49-F238E27FC236}">
                <a16:creationId xmlns:a16="http://schemas.microsoft.com/office/drawing/2014/main" id="{A33E6553-D19E-4E49-A792-D635094EF911}"/>
              </a:ext>
            </a:extLst>
          </p:cNvPr>
          <p:cNvCxnSpPr/>
          <p:nvPr/>
        </p:nvCxnSpPr>
        <p:spPr>
          <a:xfrm>
            <a:off x="3701640" y="5284182"/>
            <a:ext cx="1898762" cy="16014"/>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869EFD4-21A3-1241-8958-F5E007A601D9}"/>
              </a:ext>
            </a:extLst>
          </p:cNvPr>
          <p:cNvSpPr txBox="1"/>
          <p:nvPr/>
        </p:nvSpPr>
        <p:spPr>
          <a:xfrm>
            <a:off x="2429220" y="3099897"/>
            <a:ext cx="3066060" cy="2031325"/>
          </a:xfrm>
          <a:prstGeom prst="rect">
            <a:avLst/>
          </a:prstGeom>
          <a:noFill/>
        </p:spPr>
        <p:txBody>
          <a:bodyPr wrap="square" rtlCol="0">
            <a:spAutoFit/>
          </a:bodyPr>
          <a:lstStyle/>
          <a:p>
            <a:r>
              <a:rPr lang="en-US" dirty="0"/>
              <a:t>Try to give alternatives for the explanations that we’ve used here, and why we’ve not gone with that explanation. We can’t distinguish because blah blah – this is the experiment that would clarify it </a:t>
            </a:r>
          </a:p>
        </p:txBody>
      </p:sp>
    </p:spTree>
    <p:extLst>
      <p:ext uri="{BB962C8B-B14F-4D97-AF65-F5344CB8AC3E}">
        <p14:creationId xmlns:p14="http://schemas.microsoft.com/office/powerpoint/2010/main" val="3903330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F133A3-D258-C545-97D9-5F0A150766EF}"/>
              </a:ext>
            </a:extLst>
          </p:cNvPr>
          <p:cNvSpPr txBox="1"/>
          <p:nvPr/>
        </p:nvSpPr>
        <p:spPr>
          <a:xfrm>
            <a:off x="4321764" y="190500"/>
            <a:ext cx="2797561" cy="707886"/>
          </a:xfrm>
          <a:prstGeom prst="rect">
            <a:avLst/>
          </a:prstGeom>
          <a:noFill/>
        </p:spPr>
        <p:txBody>
          <a:bodyPr wrap="none" rtlCol="0">
            <a:spAutoFit/>
          </a:bodyPr>
          <a:lstStyle/>
          <a:p>
            <a:r>
              <a:rPr lang="en-US" sz="4000" b="1" dirty="0"/>
              <a:t>DISCUSSION</a:t>
            </a:r>
          </a:p>
        </p:txBody>
      </p:sp>
      <p:sp>
        <p:nvSpPr>
          <p:cNvPr id="9" name="TextBox 8">
            <a:extLst>
              <a:ext uri="{FF2B5EF4-FFF2-40B4-BE49-F238E27FC236}">
                <a16:creationId xmlns:a16="http://schemas.microsoft.com/office/drawing/2014/main" id="{238E4F24-CDCB-B84B-9F66-48149CAC55A0}"/>
              </a:ext>
            </a:extLst>
          </p:cNvPr>
          <p:cNvSpPr txBox="1"/>
          <p:nvPr/>
        </p:nvSpPr>
        <p:spPr>
          <a:xfrm>
            <a:off x="635580" y="4761181"/>
            <a:ext cx="3066060" cy="707886"/>
          </a:xfrm>
          <a:prstGeom prst="rect">
            <a:avLst/>
          </a:prstGeom>
          <a:solidFill>
            <a:srgbClr val="CBE000">
              <a:alpha val="23529"/>
            </a:srgbClr>
          </a:solidFill>
        </p:spPr>
        <p:txBody>
          <a:bodyPr wrap="square" rtlCol="0">
            <a:spAutoFit/>
          </a:bodyPr>
          <a:lstStyle/>
          <a:p>
            <a:pPr algn="ctr"/>
            <a:r>
              <a:rPr lang="en-US" sz="2000" b="1" dirty="0">
                <a:solidFill>
                  <a:srgbClr val="737E10"/>
                </a:solidFill>
              </a:rPr>
              <a:t>Wrapping it up – concluding paragraph</a:t>
            </a:r>
          </a:p>
        </p:txBody>
      </p:sp>
      <p:sp>
        <p:nvSpPr>
          <p:cNvPr id="5" name="TextBox 4">
            <a:extLst>
              <a:ext uri="{FF2B5EF4-FFF2-40B4-BE49-F238E27FC236}">
                <a16:creationId xmlns:a16="http://schemas.microsoft.com/office/drawing/2014/main" id="{85C2052D-1B19-8441-A91A-15CC67EAAC6F}"/>
              </a:ext>
            </a:extLst>
          </p:cNvPr>
          <p:cNvSpPr txBox="1"/>
          <p:nvPr/>
        </p:nvSpPr>
        <p:spPr>
          <a:xfrm>
            <a:off x="635580" y="1588988"/>
            <a:ext cx="3066060" cy="707886"/>
          </a:xfrm>
          <a:prstGeom prst="rect">
            <a:avLst/>
          </a:prstGeom>
          <a:solidFill>
            <a:schemeClr val="accent2">
              <a:lumMod val="40000"/>
              <a:lumOff val="60000"/>
            </a:schemeClr>
          </a:solidFill>
        </p:spPr>
        <p:txBody>
          <a:bodyPr wrap="square" rtlCol="0">
            <a:spAutoFit/>
          </a:bodyPr>
          <a:lstStyle/>
          <a:p>
            <a:pPr algn="ctr"/>
            <a:r>
              <a:rPr lang="en-US" sz="2000" b="1" dirty="0">
                <a:solidFill>
                  <a:schemeClr val="accent2">
                    <a:lumMod val="50000"/>
                  </a:schemeClr>
                </a:solidFill>
              </a:rPr>
              <a:t>Tying this back up </a:t>
            </a:r>
          </a:p>
          <a:p>
            <a:pPr algn="ctr"/>
            <a:r>
              <a:rPr lang="en-US" sz="2000" b="1" dirty="0">
                <a:solidFill>
                  <a:schemeClr val="accent2">
                    <a:lumMod val="50000"/>
                  </a:schemeClr>
                </a:solidFill>
              </a:rPr>
              <a:t>with bat ecology</a:t>
            </a:r>
          </a:p>
        </p:txBody>
      </p:sp>
      <p:sp>
        <p:nvSpPr>
          <p:cNvPr id="6" name="Down Arrow 5">
            <a:extLst>
              <a:ext uri="{FF2B5EF4-FFF2-40B4-BE49-F238E27FC236}">
                <a16:creationId xmlns:a16="http://schemas.microsoft.com/office/drawing/2014/main" id="{F65B8CFA-2E58-2643-92E5-9426C096CE9A}"/>
              </a:ext>
            </a:extLst>
          </p:cNvPr>
          <p:cNvSpPr/>
          <p:nvPr/>
        </p:nvSpPr>
        <p:spPr>
          <a:xfrm>
            <a:off x="2001192" y="311173"/>
            <a:ext cx="334836" cy="107776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Down Arrow 6">
            <a:extLst>
              <a:ext uri="{FF2B5EF4-FFF2-40B4-BE49-F238E27FC236}">
                <a16:creationId xmlns:a16="http://schemas.microsoft.com/office/drawing/2014/main" id="{8C12E311-8CD3-1842-8A32-EB064BCF4CFB}"/>
              </a:ext>
            </a:extLst>
          </p:cNvPr>
          <p:cNvSpPr/>
          <p:nvPr/>
        </p:nvSpPr>
        <p:spPr>
          <a:xfrm>
            <a:off x="2001192" y="2496929"/>
            <a:ext cx="334836" cy="206419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FCC63FA-F693-434F-9479-61363CB8F5D0}"/>
              </a:ext>
            </a:extLst>
          </p:cNvPr>
          <p:cNvSpPr txBox="1"/>
          <p:nvPr/>
        </p:nvSpPr>
        <p:spPr>
          <a:xfrm>
            <a:off x="5600402" y="1605002"/>
            <a:ext cx="6095159" cy="707886"/>
          </a:xfrm>
          <a:prstGeom prst="rect">
            <a:avLst/>
          </a:prstGeom>
          <a:solidFill>
            <a:schemeClr val="accent2">
              <a:lumMod val="40000"/>
              <a:lumOff val="60000"/>
            </a:schemeClr>
          </a:solidFill>
        </p:spPr>
        <p:txBody>
          <a:bodyPr wrap="square" rtlCol="0">
            <a:spAutoFit/>
          </a:bodyPr>
          <a:lstStyle/>
          <a:p>
            <a:pPr algn="ctr"/>
            <a:r>
              <a:rPr lang="en-US" sz="2000" b="1" dirty="0">
                <a:solidFill>
                  <a:schemeClr val="accent2">
                    <a:lumMod val="50000"/>
                  </a:schemeClr>
                </a:solidFill>
              </a:rPr>
              <a:t>Johannes’s experiment</a:t>
            </a:r>
          </a:p>
          <a:p>
            <a:pPr algn="ctr"/>
            <a:r>
              <a:rPr lang="en-US" sz="2000" b="1" dirty="0">
                <a:solidFill>
                  <a:schemeClr val="accent2">
                    <a:lumMod val="50000"/>
                  </a:schemeClr>
                </a:solidFill>
              </a:rPr>
              <a:t>Nectar-secretion rate of different flowers</a:t>
            </a:r>
          </a:p>
        </p:txBody>
      </p:sp>
      <p:cxnSp>
        <p:nvCxnSpPr>
          <p:cNvPr id="11" name="Straight Arrow Connector 10">
            <a:extLst>
              <a:ext uri="{FF2B5EF4-FFF2-40B4-BE49-F238E27FC236}">
                <a16:creationId xmlns:a16="http://schemas.microsoft.com/office/drawing/2014/main" id="{F802A0F8-4DD8-6546-A8A6-510FF97EBE04}"/>
              </a:ext>
            </a:extLst>
          </p:cNvPr>
          <p:cNvCxnSpPr/>
          <p:nvPr/>
        </p:nvCxnSpPr>
        <p:spPr>
          <a:xfrm>
            <a:off x="3701640" y="1942931"/>
            <a:ext cx="1898762" cy="16014"/>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787A207-6A6B-9A4F-9909-8FF5E4EAB9A6}"/>
              </a:ext>
            </a:extLst>
          </p:cNvPr>
          <p:cNvSpPr txBox="1"/>
          <p:nvPr/>
        </p:nvSpPr>
        <p:spPr>
          <a:xfrm>
            <a:off x="5637363" y="4453404"/>
            <a:ext cx="6058198" cy="1323439"/>
          </a:xfrm>
          <a:prstGeom prst="rect">
            <a:avLst/>
          </a:prstGeom>
          <a:solidFill>
            <a:srgbClr val="CBE000">
              <a:alpha val="23529"/>
            </a:srgbClr>
          </a:solidFill>
        </p:spPr>
        <p:txBody>
          <a:bodyPr wrap="square" rtlCol="0">
            <a:spAutoFit/>
          </a:bodyPr>
          <a:lstStyle/>
          <a:p>
            <a:pPr algn="ctr"/>
            <a:r>
              <a:rPr lang="en-US" sz="2000" b="1" dirty="0">
                <a:solidFill>
                  <a:srgbClr val="737E10"/>
                </a:solidFill>
              </a:rPr>
              <a:t>There’s quick improvement: day, bin, perseverative visits; </a:t>
            </a:r>
          </a:p>
          <a:p>
            <a:pPr algn="ctr"/>
            <a:r>
              <a:rPr lang="en-US" sz="2000" b="1" dirty="0">
                <a:solidFill>
                  <a:srgbClr val="737E10"/>
                </a:solidFill>
              </a:rPr>
              <a:t>There’s a plateau in this improvement </a:t>
            </a:r>
          </a:p>
          <a:p>
            <a:pPr algn="ctr"/>
            <a:r>
              <a:rPr lang="en-US" sz="2000" b="1" dirty="0">
                <a:solidFill>
                  <a:srgbClr val="737E10"/>
                </a:solidFill>
              </a:rPr>
              <a:t>There’s bet-hedging: a decrease within night</a:t>
            </a:r>
          </a:p>
        </p:txBody>
      </p:sp>
      <p:cxnSp>
        <p:nvCxnSpPr>
          <p:cNvPr id="13" name="Straight Arrow Connector 12">
            <a:extLst>
              <a:ext uri="{FF2B5EF4-FFF2-40B4-BE49-F238E27FC236}">
                <a16:creationId xmlns:a16="http://schemas.microsoft.com/office/drawing/2014/main" id="{415666C8-BE95-0F4C-BCC4-8D1900646360}"/>
              </a:ext>
            </a:extLst>
          </p:cNvPr>
          <p:cNvCxnSpPr/>
          <p:nvPr/>
        </p:nvCxnSpPr>
        <p:spPr>
          <a:xfrm>
            <a:off x="3701640" y="5099109"/>
            <a:ext cx="1898762" cy="16014"/>
          </a:xfrm>
          <a:prstGeom prst="straightConnector1">
            <a:avLst/>
          </a:prstGeom>
          <a:ln w="28575">
            <a:solidFill>
              <a:srgbClr val="737E1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1011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10034</TotalTime>
  <Words>584</Words>
  <Application>Microsoft Macintosh PowerPoint</Application>
  <PresentationFormat>Widescreen</PresentationFormat>
  <Paragraphs>74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Shambhavi Chidambaram</dc:creator>
  <cp:lastModifiedBy>Shambhavi Chidambaram</cp:lastModifiedBy>
  <cp:revision>27</cp:revision>
  <dcterms:created xsi:type="dcterms:W3CDTF">2022-02-17T13:25:14Z</dcterms:created>
  <dcterms:modified xsi:type="dcterms:W3CDTF">2022-02-28T05:40:19Z</dcterms:modified>
</cp:coreProperties>
</file>