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E10"/>
    <a:srgbClr val="C5E0B4"/>
    <a:srgbClr val="74340C"/>
    <a:srgbClr val="8D0075"/>
    <a:srgbClr val="CBE000"/>
    <a:srgbClr val="8C0073"/>
    <a:srgbClr val="A44CE9"/>
    <a:srgbClr val="A44913"/>
    <a:srgbClr val="56267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F332-117C-4842-B313-B7A50E3EF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19BB-892A-B84C-A4C2-9450804AE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5AFC-D743-184B-97CC-7F938A48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363-C18C-5446-A6F9-94D38678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9140-BB00-7C4D-950D-53381E1D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54E6-BCA4-E347-B1B1-AEDC847C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AAED8-9601-2942-B9FA-4AAFD09C2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0AA5D-0DE0-D646-867F-693611D9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7FFB-5266-F94A-9841-C80308A1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DAD9-4141-8544-B5AE-9FBA2E27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0F3FF-B366-B740-A049-46CBE3B6F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D4658-31E4-E74B-B137-C84CF63E8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82DA-9B9F-894C-BE30-07E99EF7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319E-003D-1F4C-86DD-B55D82E2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BC81-EBC1-AE47-AEAC-F79BD68F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C8F7-7951-AA4F-99A7-CA71F960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0FEB-412A-884E-9E6B-54932891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EA3C-D452-DF4E-A9AD-2186AFC1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33F3-D02C-E74A-84B2-8BBB5A71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8093-EA03-4F4B-ADFA-73277A3E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E5BB-05D4-9240-908C-F87F31AA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D912-0901-5949-9F7F-68F9E3CF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5B40-0048-124C-B7CB-7AD8CC27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D8E0-DE50-AA46-BD2E-8E6F9B09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5F4E-24D0-4E48-86E1-3859EB3A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6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932F-24B7-5548-B9E7-AF258EC8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5A125-FCA3-2F43-BF08-3E36BE865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90844-D7A7-0F46-B1B5-637BB2336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51DCE-FB51-6D4C-A1AE-056233A4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2408-8D85-4748-A1FE-67138FE8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DBC3-ABD6-B749-9A46-EBD57D94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A686-8014-0E4D-A61B-C941BDC5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2238-30D0-3D4F-8D82-174199213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771D-37EC-F844-B3C5-5B10E373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5BEEA-DE7C-B04A-9C4A-B7E77C191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D1AE4-E453-D84E-91ED-301BAB747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76AEE-1264-3E44-9932-5FF681C5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AAA52-CD94-B849-9F8E-C49ED6E6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441B7-AF1A-A946-B720-1F4538D1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3162-2868-7B4D-A001-7D727C1B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36359-6478-8548-BC01-1EA7BFE3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FC290-EF25-534D-AB01-D650D2B9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F7011-E524-1C42-9D23-9E38CAE4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673FE-0832-4A44-9CB6-62E667CF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ED1DC-DDE9-0143-99CF-00CFDDB5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B7463-7E28-BD40-BD32-CED1DD4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6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BC84-49AD-FC40-BCEE-B13594E4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81E8-D52B-994B-B241-8F94019C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38ED7-7A80-CF45-8336-C2DD8477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D0CC9-07C8-BE4C-9E67-C247EE49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93AC-1E22-3F47-B265-1DF7720F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DF599-BFEF-714D-BFF6-58FACC64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6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F813-19B1-694B-9374-A4192A73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BD3C0-65B4-C647-9FD2-47F0F501E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10982-FC31-914D-BF2C-F71AB2A2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AB5B-9886-4B42-8BDA-0D1A8DC0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B024A-CA77-A249-854C-CD534E1C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D77A6-E11F-2141-A68A-445170B0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E0465-0DB5-8747-88B7-E66BD6F1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4A251-5537-2F48-AE10-123C0EAC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E92FD-60BD-CC48-ABBF-D00F3FA7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C712-480D-EF41-96CD-A80922686DD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F7C34-D1D6-594A-80DB-7064EFCAD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B6B0-B972-D842-8FF7-AFE500AE8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0D81-4075-DC4C-80CE-BDD35ECE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133A3-D258-C545-97D9-5F0A150766EF}"/>
              </a:ext>
            </a:extLst>
          </p:cNvPr>
          <p:cNvSpPr txBox="1"/>
          <p:nvPr/>
        </p:nvSpPr>
        <p:spPr>
          <a:xfrm>
            <a:off x="4321764" y="190500"/>
            <a:ext cx="3548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FC667-A413-BD44-8539-7EAD83FBD604}"/>
              </a:ext>
            </a:extLst>
          </p:cNvPr>
          <p:cNvSpPr txBox="1"/>
          <p:nvPr/>
        </p:nvSpPr>
        <p:spPr>
          <a:xfrm>
            <a:off x="297709" y="1855688"/>
            <a:ext cx="275626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Foraging ecology of bats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92BB2-F794-7347-AB14-EAFAF2F57B23}"/>
              </a:ext>
            </a:extLst>
          </p:cNvPr>
          <p:cNvSpPr txBox="1"/>
          <p:nvPr/>
        </p:nvSpPr>
        <p:spPr>
          <a:xfrm>
            <a:off x="297709" y="3581484"/>
            <a:ext cx="275626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Description of the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reversal learning 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CE330-485C-8741-A371-7FA16E813101}"/>
              </a:ext>
            </a:extLst>
          </p:cNvPr>
          <p:cNvSpPr txBox="1"/>
          <p:nvPr/>
        </p:nvSpPr>
        <p:spPr>
          <a:xfrm>
            <a:off x="297709" y="5615057"/>
            <a:ext cx="269182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 tool for cross-species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comparison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A3CC850-0F92-4041-8C73-D8EA7425AC4A}"/>
              </a:ext>
            </a:extLst>
          </p:cNvPr>
          <p:cNvSpPr/>
          <p:nvPr/>
        </p:nvSpPr>
        <p:spPr>
          <a:xfrm>
            <a:off x="1536700" y="2425700"/>
            <a:ext cx="254000" cy="1003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1110BC-903B-6144-9F3A-503AB364A46D}"/>
              </a:ext>
            </a:extLst>
          </p:cNvPr>
          <p:cNvSpPr/>
          <p:nvPr/>
        </p:nvSpPr>
        <p:spPr>
          <a:xfrm>
            <a:off x="1536700" y="4530670"/>
            <a:ext cx="254000" cy="1003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071B6-2226-164A-A06C-395DD1EC1CC8}"/>
              </a:ext>
            </a:extLst>
          </p:cNvPr>
          <p:cNvSpPr txBox="1"/>
          <p:nvPr/>
        </p:nvSpPr>
        <p:spPr>
          <a:xfrm>
            <a:off x="4952738" y="1717814"/>
            <a:ext cx="5834995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Stationary flowers, temporally changing nectar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Bats need to detect and respond to these changes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FB270-B417-0D44-8A57-ECF54C63EF5E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053976" y="2055743"/>
            <a:ext cx="1898762" cy="1601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5AFB-8467-AD41-89B9-11F361BBAD4A}"/>
              </a:ext>
            </a:extLst>
          </p:cNvPr>
          <p:cNvSpPr txBox="1"/>
          <p:nvPr/>
        </p:nvSpPr>
        <p:spPr>
          <a:xfrm>
            <a:off x="4952737" y="3273707"/>
            <a:ext cx="5834995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Two stages of learning: learn stimulus-reward association; abolish previous learning and learn new association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Optimal strategy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7EDD5F-548A-AF4E-ADA1-8A33AA08A17F}"/>
              </a:ext>
            </a:extLst>
          </p:cNvPr>
          <p:cNvCxnSpPr/>
          <p:nvPr/>
        </p:nvCxnSpPr>
        <p:spPr>
          <a:xfrm>
            <a:off x="3053976" y="3935426"/>
            <a:ext cx="1898762" cy="1601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60AA8C-83C1-F941-8B52-22F4D85C0A9B}"/>
              </a:ext>
            </a:extLst>
          </p:cNvPr>
          <p:cNvSpPr txBox="1"/>
          <p:nvPr/>
        </p:nvSpPr>
        <p:spPr>
          <a:xfrm>
            <a:off x="4888296" y="5477180"/>
            <a:ext cx="5899435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Can be adapted to multiple sensory modalities with examples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Can be an insight into different selective pressures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ACAA12-9D14-AB42-8E7C-6A501C4C370B}"/>
              </a:ext>
            </a:extLst>
          </p:cNvPr>
          <p:cNvCxnSpPr/>
          <p:nvPr/>
        </p:nvCxnSpPr>
        <p:spPr>
          <a:xfrm>
            <a:off x="2989535" y="5968998"/>
            <a:ext cx="1898762" cy="1601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4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133A3-D258-C545-97D9-5F0A150766EF}"/>
              </a:ext>
            </a:extLst>
          </p:cNvPr>
          <p:cNvSpPr txBox="1"/>
          <p:nvPr/>
        </p:nvSpPr>
        <p:spPr>
          <a:xfrm>
            <a:off x="4321764" y="190500"/>
            <a:ext cx="3548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FC667-A413-BD44-8539-7EAD83FBD604}"/>
              </a:ext>
            </a:extLst>
          </p:cNvPr>
          <p:cNvSpPr txBox="1"/>
          <p:nvPr/>
        </p:nvSpPr>
        <p:spPr>
          <a:xfrm>
            <a:off x="474462" y="1330464"/>
            <a:ext cx="270388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First- and second-order </a:t>
            </a:r>
          </a:p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92BB2-F794-7347-AB14-EAFAF2F57B23}"/>
              </a:ext>
            </a:extLst>
          </p:cNvPr>
          <p:cNvSpPr txBox="1"/>
          <p:nvPr/>
        </p:nvSpPr>
        <p:spPr>
          <a:xfrm>
            <a:off x="474462" y="3272506"/>
            <a:ext cx="2703881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Improvement in the 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CE330-485C-8741-A371-7FA16E813101}"/>
              </a:ext>
            </a:extLst>
          </p:cNvPr>
          <p:cNvSpPr txBox="1"/>
          <p:nvPr/>
        </p:nvSpPr>
        <p:spPr>
          <a:xfrm>
            <a:off x="474463" y="5211572"/>
            <a:ext cx="2703880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Cognitive and </a:t>
            </a:r>
          </a:p>
          <a:p>
            <a:pPr algn="ct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behavioural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flexibility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876EA85-F94B-2F4A-BEE1-EE9022E056D7}"/>
              </a:ext>
            </a:extLst>
          </p:cNvPr>
          <p:cNvSpPr/>
          <p:nvPr/>
        </p:nvSpPr>
        <p:spPr>
          <a:xfrm>
            <a:off x="1699403" y="249029"/>
            <a:ext cx="254000" cy="1003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A5CBBDA-24FC-784F-980E-EAD5B5FC4AA5}"/>
              </a:ext>
            </a:extLst>
          </p:cNvPr>
          <p:cNvSpPr/>
          <p:nvPr/>
        </p:nvSpPr>
        <p:spPr>
          <a:xfrm>
            <a:off x="1699403" y="2244586"/>
            <a:ext cx="254000" cy="1003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3B99407-387D-3B42-A0B9-4766BCE3DEED}"/>
              </a:ext>
            </a:extLst>
          </p:cNvPr>
          <p:cNvSpPr/>
          <p:nvPr/>
        </p:nvSpPr>
        <p:spPr>
          <a:xfrm>
            <a:off x="1696283" y="4016644"/>
            <a:ext cx="254000" cy="1003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EF2F0-98EB-444A-B9AE-9FFF02F580EC}"/>
              </a:ext>
            </a:extLst>
          </p:cNvPr>
          <p:cNvSpPr txBox="1"/>
          <p:nvPr/>
        </p:nvSpPr>
        <p:spPr>
          <a:xfrm>
            <a:off x="5077105" y="1176575"/>
            <a:ext cx="598459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What is first-order learning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What is second-order learning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Win-stay lose-shift as the optimal strategy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EE1D60-0D34-2B44-BF5E-A98F46AFAB90}"/>
              </a:ext>
            </a:extLst>
          </p:cNvPr>
          <p:cNvCxnSpPr/>
          <p:nvPr/>
        </p:nvCxnSpPr>
        <p:spPr>
          <a:xfrm>
            <a:off x="3178343" y="1684406"/>
            <a:ext cx="1898762" cy="16014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DEA0E-E873-974A-98A6-FD64D21E5055}"/>
              </a:ext>
            </a:extLst>
          </p:cNvPr>
          <p:cNvSpPr txBox="1"/>
          <p:nvPr/>
        </p:nvSpPr>
        <p:spPr>
          <a:xfrm>
            <a:off x="5077105" y="3117129"/>
            <a:ext cx="59845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The errors: anticipatory and perseverative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What counts as progressive improvement and the reduction of errors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3FDDAD-A147-3D45-9A30-BA1941C272E3}"/>
              </a:ext>
            </a:extLst>
          </p:cNvPr>
          <p:cNvCxnSpPr/>
          <p:nvPr/>
        </p:nvCxnSpPr>
        <p:spPr>
          <a:xfrm>
            <a:off x="3178342" y="3616953"/>
            <a:ext cx="1898762" cy="1601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D847A-162B-C14D-AF9B-69F9F066C0AE}"/>
              </a:ext>
            </a:extLst>
          </p:cNvPr>
          <p:cNvSpPr txBox="1"/>
          <p:nvPr/>
        </p:nvSpPr>
        <p:spPr>
          <a:xfrm>
            <a:off x="5077104" y="5211572"/>
            <a:ext cx="5984596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Definitions of the two terms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relationship between the two concepts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006710-D70E-C544-8A05-A8D804B70782}"/>
              </a:ext>
            </a:extLst>
          </p:cNvPr>
          <p:cNvCxnSpPr/>
          <p:nvPr/>
        </p:nvCxnSpPr>
        <p:spPr>
          <a:xfrm>
            <a:off x="3178342" y="5565236"/>
            <a:ext cx="1898762" cy="1601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9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133A3-D258-C545-97D9-5F0A150766EF}"/>
              </a:ext>
            </a:extLst>
          </p:cNvPr>
          <p:cNvSpPr txBox="1"/>
          <p:nvPr/>
        </p:nvSpPr>
        <p:spPr>
          <a:xfrm>
            <a:off x="4321764" y="190500"/>
            <a:ext cx="3548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FC667-A413-BD44-8539-7EAD83FBD604}"/>
              </a:ext>
            </a:extLst>
          </p:cNvPr>
          <p:cNvSpPr txBox="1"/>
          <p:nvPr/>
        </p:nvSpPr>
        <p:spPr>
          <a:xfrm>
            <a:off x="213002" y="1189414"/>
            <a:ext cx="3210238" cy="1015663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A80201"/>
                </a:solidFill>
              </a:rPr>
              <a:t>Foraging ecology of bats </a:t>
            </a:r>
          </a:p>
          <a:p>
            <a:pPr algn="ctr"/>
            <a:r>
              <a:rPr lang="en-US" sz="2000" b="1" dirty="0">
                <a:solidFill>
                  <a:srgbClr val="A80201"/>
                </a:solidFill>
              </a:rPr>
              <a:t>as a natural analogue to the </a:t>
            </a:r>
          </a:p>
          <a:p>
            <a:pPr algn="ctr"/>
            <a:r>
              <a:rPr lang="en-US" sz="2000" b="1" dirty="0">
                <a:solidFill>
                  <a:srgbClr val="A80201"/>
                </a:solidFill>
              </a:rPr>
              <a:t>serial reversal learning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92BB2-F794-7347-AB14-EAFAF2F57B23}"/>
              </a:ext>
            </a:extLst>
          </p:cNvPr>
          <p:cNvSpPr txBox="1"/>
          <p:nvPr/>
        </p:nvSpPr>
        <p:spPr>
          <a:xfrm>
            <a:off x="347578" y="3582888"/>
            <a:ext cx="3053144" cy="400110"/>
          </a:xfrm>
          <a:prstGeom prst="rect">
            <a:avLst/>
          </a:prstGeom>
          <a:solidFill>
            <a:srgbClr val="A44CE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6267C"/>
                </a:solidFill>
              </a:rPr>
              <a:t>Experiment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CE330-485C-8741-A371-7FA16E813101}"/>
              </a:ext>
            </a:extLst>
          </p:cNvPr>
          <p:cNvSpPr txBox="1"/>
          <p:nvPr/>
        </p:nvSpPr>
        <p:spPr>
          <a:xfrm>
            <a:off x="347576" y="5556310"/>
            <a:ext cx="3053144" cy="400110"/>
          </a:xfrm>
          <a:prstGeom prst="rect">
            <a:avLst/>
          </a:prstGeom>
          <a:solidFill>
            <a:srgbClr val="A44913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4340C"/>
                </a:solidFill>
              </a:rPr>
              <a:t>Aims of the experiment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694C82C-2819-F840-A5A9-9AE137AC644B}"/>
              </a:ext>
            </a:extLst>
          </p:cNvPr>
          <p:cNvSpPr/>
          <p:nvPr/>
        </p:nvSpPr>
        <p:spPr>
          <a:xfrm>
            <a:off x="1730352" y="133290"/>
            <a:ext cx="254000" cy="1003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B0708E9-DF64-A24D-BCDE-A8187490A03F}"/>
              </a:ext>
            </a:extLst>
          </p:cNvPr>
          <p:cNvSpPr/>
          <p:nvPr/>
        </p:nvSpPr>
        <p:spPr>
          <a:xfrm>
            <a:off x="1747150" y="2329537"/>
            <a:ext cx="254000" cy="1003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EA1B3C9-504B-EB42-A5D1-3B8661B2A3E9}"/>
              </a:ext>
            </a:extLst>
          </p:cNvPr>
          <p:cNvSpPr/>
          <p:nvPr/>
        </p:nvSpPr>
        <p:spPr>
          <a:xfrm>
            <a:off x="1747150" y="4369544"/>
            <a:ext cx="254000" cy="1003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ACD02-DF4C-5D48-9CFF-9A49FE4D4C29}"/>
              </a:ext>
            </a:extLst>
          </p:cNvPr>
          <p:cNvSpPr txBox="1"/>
          <p:nvPr/>
        </p:nvSpPr>
        <p:spPr>
          <a:xfrm>
            <a:off x="5299483" y="1036875"/>
            <a:ext cx="5940017" cy="1323439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A80201"/>
                </a:solidFill>
              </a:rPr>
              <a:t>Metabolism of bats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A80201"/>
                </a:solidFill>
              </a:rPr>
              <a:t>Nectar-secreting abilities of bat-pollinated flowers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A80201"/>
                </a:solidFill>
              </a:rPr>
              <a:t>Using spatial memory to find the flowers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A80201"/>
                </a:solidFill>
              </a:rPr>
              <a:t>How this ties to a spatial serial reversal task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3ADC58-B627-874B-BB46-25C48489B575}"/>
              </a:ext>
            </a:extLst>
          </p:cNvPr>
          <p:cNvCxnSpPr/>
          <p:nvPr/>
        </p:nvCxnSpPr>
        <p:spPr>
          <a:xfrm>
            <a:off x="3400722" y="1690588"/>
            <a:ext cx="1898762" cy="160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B2E866-DA7D-C241-9FC1-AD15C30E258B}"/>
              </a:ext>
            </a:extLst>
          </p:cNvPr>
          <p:cNvSpPr txBox="1"/>
          <p:nvPr/>
        </p:nvSpPr>
        <p:spPr>
          <a:xfrm>
            <a:off x="5305207" y="3582888"/>
            <a:ext cx="5934293" cy="400110"/>
          </a:xfrm>
          <a:prstGeom prst="rect">
            <a:avLst/>
          </a:prstGeom>
          <a:solidFill>
            <a:srgbClr val="A44CE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6267C"/>
                </a:solidFill>
              </a:rPr>
              <a:t>Exactly what it says on the container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D7736B-6724-D540-87A2-02787A7269CD}"/>
              </a:ext>
            </a:extLst>
          </p:cNvPr>
          <p:cNvCxnSpPr/>
          <p:nvPr/>
        </p:nvCxnSpPr>
        <p:spPr>
          <a:xfrm>
            <a:off x="3400721" y="3766929"/>
            <a:ext cx="1898762" cy="1601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2BC4F7-2836-AC4E-8388-7D61249EC568}"/>
              </a:ext>
            </a:extLst>
          </p:cNvPr>
          <p:cNvSpPr txBox="1"/>
          <p:nvPr/>
        </p:nvSpPr>
        <p:spPr>
          <a:xfrm>
            <a:off x="5299483" y="4786869"/>
            <a:ext cx="5934293" cy="1938992"/>
          </a:xfrm>
          <a:prstGeom prst="rect">
            <a:avLst/>
          </a:prstGeom>
          <a:solidFill>
            <a:srgbClr val="A44913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4340C"/>
                </a:solidFill>
              </a:rPr>
              <a:t>First aim: How do bats alter their preference according to rewarding properties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4340C"/>
                </a:solidFill>
              </a:rPr>
              <a:t>Second aim: Flexibility – how does </a:t>
            </a:r>
            <a:r>
              <a:rPr lang="en-US" sz="2000" b="1" dirty="0" err="1">
                <a:solidFill>
                  <a:srgbClr val="74340C"/>
                </a:solidFill>
              </a:rPr>
              <a:t>behavioural</a:t>
            </a:r>
            <a:r>
              <a:rPr lang="en-US" sz="2000" b="1" dirty="0">
                <a:solidFill>
                  <a:srgbClr val="74340C"/>
                </a:solidFill>
              </a:rPr>
              <a:t> allocation change as reversals occur?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4340C"/>
                </a:solidFill>
              </a:rPr>
              <a:t>Third aim: Learning to learn – do the bats get to one error per reversal?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39B652-5D07-3D4B-9EEC-0C5EF1252922}"/>
              </a:ext>
            </a:extLst>
          </p:cNvPr>
          <p:cNvCxnSpPr/>
          <p:nvPr/>
        </p:nvCxnSpPr>
        <p:spPr>
          <a:xfrm>
            <a:off x="3400721" y="5748358"/>
            <a:ext cx="1898762" cy="16014"/>
          </a:xfrm>
          <a:prstGeom prst="straightConnector1">
            <a:avLst/>
          </a:prstGeom>
          <a:ln w="28575">
            <a:solidFill>
              <a:srgbClr val="7434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8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133A3-D258-C545-97D9-5F0A150766EF}"/>
              </a:ext>
            </a:extLst>
          </p:cNvPr>
          <p:cNvSpPr txBox="1"/>
          <p:nvPr/>
        </p:nvSpPr>
        <p:spPr>
          <a:xfrm>
            <a:off x="4321764" y="190500"/>
            <a:ext cx="2797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DC976E-51EC-BF4C-AE72-2735C05776F9}"/>
              </a:ext>
            </a:extLst>
          </p:cNvPr>
          <p:cNvSpPr/>
          <p:nvPr/>
        </p:nvSpPr>
        <p:spPr>
          <a:xfrm>
            <a:off x="2041610" y="2711390"/>
            <a:ext cx="282490" cy="18225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9BB468-22B0-264C-9C37-D2BA874E479A}"/>
              </a:ext>
            </a:extLst>
          </p:cNvPr>
          <p:cNvCxnSpPr/>
          <p:nvPr/>
        </p:nvCxnSpPr>
        <p:spPr>
          <a:xfrm>
            <a:off x="3701640" y="5099110"/>
            <a:ext cx="1898762" cy="16014"/>
          </a:xfrm>
          <a:prstGeom prst="straightConnector1">
            <a:avLst/>
          </a:prstGeom>
          <a:ln w="28575">
            <a:solidFill>
              <a:srgbClr val="7434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BDB22F-78D7-B642-90F7-AA6013FEF958}"/>
              </a:ext>
            </a:extLst>
          </p:cNvPr>
          <p:cNvSpPr txBox="1"/>
          <p:nvPr/>
        </p:nvSpPr>
        <p:spPr>
          <a:xfrm>
            <a:off x="635580" y="1709638"/>
            <a:ext cx="3053144" cy="707886"/>
          </a:xfrm>
          <a:prstGeom prst="rect">
            <a:avLst/>
          </a:prstGeom>
          <a:solidFill>
            <a:srgbClr val="A44CE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6267C"/>
                </a:solidFill>
              </a:rPr>
              <a:t>Brief description of the experiment and the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BC2A4-6968-184B-88C2-DA0344E0622B}"/>
              </a:ext>
            </a:extLst>
          </p:cNvPr>
          <p:cNvSpPr txBox="1"/>
          <p:nvPr/>
        </p:nvSpPr>
        <p:spPr>
          <a:xfrm>
            <a:off x="5586295" y="898386"/>
            <a:ext cx="5934293" cy="2862322"/>
          </a:xfrm>
          <a:prstGeom prst="rect">
            <a:avLst/>
          </a:prstGeom>
          <a:solidFill>
            <a:srgbClr val="A44CE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6267C"/>
                </a:solidFill>
              </a:rPr>
              <a:t>Description of the experiment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6267C"/>
                </a:solidFill>
              </a:rPr>
              <a:t>Result 1: Perseverative visits drop off but only up to a point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6267C"/>
                </a:solidFill>
              </a:rPr>
              <a:t>Result 2: The effect of bin – the immediate drop and then jump back up to almost 100%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6267C"/>
                </a:solidFill>
              </a:rPr>
              <a:t>Result 3: The effect of block – decrease in visits to S+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6267C"/>
                </a:solidFill>
              </a:rPr>
              <a:t>Result 4: The effect of day – increase, but likely there is a ceiling effect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2ED84E-D7C6-5C4D-8348-980610254483}"/>
              </a:ext>
            </a:extLst>
          </p:cNvPr>
          <p:cNvCxnSpPr/>
          <p:nvPr/>
        </p:nvCxnSpPr>
        <p:spPr>
          <a:xfrm>
            <a:off x="3687533" y="2054200"/>
            <a:ext cx="1898762" cy="1601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0DA059-1ECE-DD4E-8BCC-CF405991DC13}"/>
              </a:ext>
            </a:extLst>
          </p:cNvPr>
          <p:cNvSpPr txBox="1"/>
          <p:nvPr/>
        </p:nvSpPr>
        <p:spPr>
          <a:xfrm>
            <a:off x="612664" y="4745167"/>
            <a:ext cx="3074869" cy="1015663"/>
          </a:xfrm>
          <a:prstGeom prst="rect">
            <a:avLst/>
          </a:prstGeom>
          <a:solidFill>
            <a:srgbClr val="A44913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4340C"/>
                </a:solidFill>
              </a:rPr>
              <a:t>Detailed description of the results with reference to the aims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990D7F-9DC6-FE44-9B81-1760A7092AF1}"/>
              </a:ext>
            </a:extLst>
          </p:cNvPr>
          <p:cNvSpPr txBox="1"/>
          <p:nvPr/>
        </p:nvSpPr>
        <p:spPr>
          <a:xfrm>
            <a:off x="5586295" y="3837851"/>
            <a:ext cx="5934293" cy="2554545"/>
          </a:xfrm>
          <a:prstGeom prst="rect">
            <a:avLst/>
          </a:prstGeom>
          <a:solidFill>
            <a:srgbClr val="A44913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rgbClr val="74340C"/>
                  </a:solidFill>
                </a:ln>
                <a:solidFill>
                  <a:srgbClr val="74340C"/>
                </a:solidFill>
              </a:rPr>
              <a:t>Refresher of the aims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rgbClr val="74340C"/>
                  </a:solidFill>
                </a:ln>
                <a:solidFill>
                  <a:srgbClr val="74340C"/>
                </a:solidFill>
              </a:rPr>
              <a:t>Aim 1: response to rewarding properties – high preference for rewarding option and the effect of bin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rgbClr val="74340C"/>
                  </a:solidFill>
                </a:ln>
                <a:solidFill>
                  <a:srgbClr val="74340C"/>
                </a:solidFill>
              </a:rPr>
              <a:t>Aim 2: response to the reversals – effect of block and day; there’s a decrease within the night but increase across nights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rgbClr val="74340C"/>
                  </a:solidFill>
                </a:ln>
                <a:solidFill>
                  <a:srgbClr val="74340C"/>
                </a:solidFill>
              </a:rPr>
              <a:t>Aim 3: Rule-learning – perseverative visits</a:t>
            </a:r>
          </a:p>
        </p:txBody>
      </p:sp>
    </p:spTree>
    <p:extLst>
      <p:ext uri="{BB962C8B-B14F-4D97-AF65-F5344CB8AC3E}">
        <p14:creationId xmlns:p14="http://schemas.microsoft.com/office/powerpoint/2010/main" val="51672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133A3-D258-C545-97D9-5F0A150766EF}"/>
              </a:ext>
            </a:extLst>
          </p:cNvPr>
          <p:cNvSpPr txBox="1"/>
          <p:nvPr/>
        </p:nvSpPr>
        <p:spPr>
          <a:xfrm>
            <a:off x="4321764" y="190500"/>
            <a:ext cx="2797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CE330-485C-8741-A371-7FA16E813101}"/>
              </a:ext>
            </a:extLst>
          </p:cNvPr>
          <p:cNvSpPr txBox="1"/>
          <p:nvPr/>
        </p:nvSpPr>
        <p:spPr>
          <a:xfrm>
            <a:off x="642701" y="1974786"/>
            <a:ext cx="3066060" cy="1323439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Interpretation of results (including yellow and black paragraphs from Introduction)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E4F24-CDCB-B84B-9F66-48149CAC55A0}"/>
              </a:ext>
            </a:extLst>
          </p:cNvPr>
          <p:cNvSpPr txBox="1"/>
          <p:nvPr/>
        </p:nvSpPr>
        <p:spPr>
          <a:xfrm>
            <a:off x="635580" y="4786411"/>
            <a:ext cx="3066060" cy="1015663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Broader context: how do our results compare to results from other animals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B0D22D05-F85F-4F4D-9199-B0D434E49666}"/>
              </a:ext>
            </a:extLst>
          </p:cNvPr>
          <p:cNvSpPr/>
          <p:nvPr/>
        </p:nvSpPr>
        <p:spPr>
          <a:xfrm>
            <a:off x="2027364" y="279400"/>
            <a:ext cx="296735" cy="16241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1D9B90F-6247-B84B-99DA-AFCD1C5F525F}"/>
              </a:ext>
            </a:extLst>
          </p:cNvPr>
          <p:cNvSpPr/>
          <p:nvPr/>
        </p:nvSpPr>
        <p:spPr>
          <a:xfrm>
            <a:off x="2027364" y="3429001"/>
            <a:ext cx="296735" cy="1219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BAB42-9AF5-AE41-B4DF-CD7476406425}"/>
              </a:ext>
            </a:extLst>
          </p:cNvPr>
          <p:cNvSpPr txBox="1"/>
          <p:nvPr/>
        </p:nvSpPr>
        <p:spPr>
          <a:xfrm>
            <a:off x="5600402" y="867549"/>
            <a:ext cx="6489998" cy="2862322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/>
              <a:t>Easy discrimination to do, the effect of bin is first-order learning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/>
              <a:t>Flexibility: </a:t>
            </a:r>
            <a:r>
              <a:rPr lang="en-US" sz="2000" b="1" dirty="0" err="1"/>
              <a:t>Tellos</a:t>
            </a:r>
            <a:r>
              <a:rPr lang="en-US" sz="2000" b="1" dirty="0"/>
              <a:t>-Ramos review about spatial memory/caching/migration and flexibility/proactive interference/memory load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/>
              <a:t>Progressive improvement in some ways but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/>
              <a:t>Bet-hedging – the animals have not learned the rule necessarily, but they have learned that the options are not 100% reliable – an increase in exploratory visits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BE81CA-FF1C-FA4F-BB68-642BA07997F0}"/>
              </a:ext>
            </a:extLst>
          </p:cNvPr>
          <p:cNvCxnSpPr/>
          <p:nvPr/>
        </p:nvCxnSpPr>
        <p:spPr>
          <a:xfrm>
            <a:off x="3701640" y="2336055"/>
            <a:ext cx="1898762" cy="1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0195FF-DA89-6E4E-A50C-034AFD4AF3E5}"/>
              </a:ext>
            </a:extLst>
          </p:cNvPr>
          <p:cNvSpPr txBox="1"/>
          <p:nvPr/>
        </p:nvSpPr>
        <p:spPr>
          <a:xfrm>
            <a:off x="5600402" y="3869035"/>
            <a:ext cx="6489998" cy="286232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Guppies show a similar decrease due to block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Proactive interference cited as the mechanism in the Strang and Sherry paper; also on bumblebees, a nectar-feeder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Corvids and bees: progressive improvement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Obvious follow-up is transfer across sensory modality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Spatial memory/caching species like chickadees: flexibility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Primates: first and second-order learning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3E6553-D19E-4E49-A792-D635094EF911}"/>
              </a:ext>
            </a:extLst>
          </p:cNvPr>
          <p:cNvCxnSpPr/>
          <p:nvPr/>
        </p:nvCxnSpPr>
        <p:spPr>
          <a:xfrm>
            <a:off x="3701640" y="5284182"/>
            <a:ext cx="1898762" cy="1601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3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133A3-D258-C545-97D9-5F0A150766EF}"/>
              </a:ext>
            </a:extLst>
          </p:cNvPr>
          <p:cNvSpPr txBox="1"/>
          <p:nvPr/>
        </p:nvSpPr>
        <p:spPr>
          <a:xfrm>
            <a:off x="4321764" y="190500"/>
            <a:ext cx="2797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E4F24-CDCB-B84B-9F66-48149CAC55A0}"/>
              </a:ext>
            </a:extLst>
          </p:cNvPr>
          <p:cNvSpPr txBox="1"/>
          <p:nvPr/>
        </p:nvSpPr>
        <p:spPr>
          <a:xfrm>
            <a:off x="635580" y="4761181"/>
            <a:ext cx="3066060" cy="707886"/>
          </a:xfrm>
          <a:prstGeom prst="rect">
            <a:avLst/>
          </a:prstGeom>
          <a:solidFill>
            <a:srgbClr val="CBE000">
              <a:alpha val="2352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37E10"/>
                </a:solidFill>
              </a:rPr>
              <a:t>Wrapping it up – concluding paragraph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2052D-1B19-8441-A91A-15CC67EAAC6F}"/>
              </a:ext>
            </a:extLst>
          </p:cNvPr>
          <p:cNvSpPr txBox="1"/>
          <p:nvPr/>
        </p:nvSpPr>
        <p:spPr>
          <a:xfrm>
            <a:off x="635580" y="1588988"/>
            <a:ext cx="306606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Tying this back up 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with bat ecology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65B8CFA-2E58-2643-92E5-9426C096CE9A}"/>
              </a:ext>
            </a:extLst>
          </p:cNvPr>
          <p:cNvSpPr/>
          <p:nvPr/>
        </p:nvSpPr>
        <p:spPr>
          <a:xfrm>
            <a:off x="2001192" y="311173"/>
            <a:ext cx="334836" cy="1077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C12E311-8CD3-1842-8A32-EB064BCF4CFB}"/>
              </a:ext>
            </a:extLst>
          </p:cNvPr>
          <p:cNvSpPr/>
          <p:nvPr/>
        </p:nvSpPr>
        <p:spPr>
          <a:xfrm>
            <a:off x="2001192" y="2496929"/>
            <a:ext cx="334836" cy="20641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C63FA-F693-434F-9479-61363CB8F5D0}"/>
              </a:ext>
            </a:extLst>
          </p:cNvPr>
          <p:cNvSpPr txBox="1"/>
          <p:nvPr/>
        </p:nvSpPr>
        <p:spPr>
          <a:xfrm>
            <a:off x="5600402" y="1605002"/>
            <a:ext cx="6095159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Johannes’s experiment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Nectar-secretion rate of different flowers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02A0F8-4DD8-6546-A8A6-510FF97EBE04}"/>
              </a:ext>
            </a:extLst>
          </p:cNvPr>
          <p:cNvCxnSpPr/>
          <p:nvPr/>
        </p:nvCxnSpPr>
        <p:spPr>
          <a:xfrm>
            <a:off x="3701640" y="1942931"/>
            <a:ext cx="1898762" cy="1601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87A207-6A6B-9A4F-9909-8FF5E4EAB9A6}"/>
              </a:ext>
            </a:extLst>
          </p:cNvPr>
          <p:cNvSpPr txBox="1"/>
          <p:nvPr/>
        </p:nvSpPr>
        <p:spPr>
          <a:xfrm>
            <a:off x="5637363" y="4453404"/>
            <a:ext cx="6058198" cy="1323439"/>
          </a:xfrm>
          <a:prstGeom prst="rect">
            <a:avLst/>
          </a:prstGeom>
          <a:solidFill>
            <a:srgbClr val="CBE000">
              <a:alpha val="2352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37E10"/>
                </a:solidFill>
              </a:rPr>
              <a:t>There’s quick improvement: day, bin, perseverative visits; </a:t>
            </a:r>
          </a:p>
          <a:p>
            <a:pPr algn="ctr"/>
            <a:r>
              <a:rPr lang="en-US" sz="2000" b="1" dirty="0">
                <a:solidFill>
                  <a:srgbClr val="737E10"/>
                </a:solidFill>
              </a:rPr>
              <a:t>There’s a plateau in this improvement </a:t>
            </a:r>
          </a:p>
          <a:p>
            <a:pPr algn="ctr"/>
            <a:r>
              <a:rPr lang="en-US" sz="2000" b="1" dirty="0">
                <a:solidFill>
                  <a:srgbClr val="737E10"/>
                </a:solidFill>
              </a:rPr>
              <a:t>There’s bet-hedging: a decrease within night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666C8-BE95-0F4C-BCC4-8D1900646360}"/>
              </a:ext>
            </a:extLst>
          </p:cNvPr>
          <p:cNvCxnSpPr/>
          <p:nvPr/>
        </p:nvCxnSpPr>
        <p:spPr>
          <a:xfrm>
            <a:off x="3701640" y="5099109"/>
            <a:ext cx="1898762" cy="16014"/>
          </a:xfrm>
          <a:prstGeom prst="straightConnector1">
            <a:avLst/>
          </a:prstGeom>
          <a:ln w="28575">
            <a:solidFill>
              <a:srgbClr val="737E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1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548</Words>
  <Application>Microsoft Macintosh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Shambhavi Chidambaram</dc:creator>
  <cp:lastModifiedBy>Shambhavi Chidambaram</cp:lastModifiedBy>
  <cp:revision>22</cp:revision>
  <dcterms:created xsi:type="dcterms:W3CDTF">2022-02-17T13:25:14Z</dcterms:created>
  <dcterms:modified xsi:type="dcterms:W3CDTF">2022-02-21T09:46:49Z</dcterms:modified>
</cp:coreProperties>
</file>