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24"/>
  </p:notes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 id="270" r:id="rId16"/>
    <p:sldId id="271" r:id="rId17"/>
    <p:sldId id="273" r:id="rId18"/>
    <p:sldId id="275" r:id="rId19"/>
    <p:sldId id="274" r:id="rId20"/>
    <p:sldId id="272"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1" autoAdjust="0"/>
    <p:restoredTop sz="94612"/>
  </p:normalViewPr>
  <p:slideViewPr>
    <p:cSldViewPr snapToGrid="0">
      <p:cViewPr varScale="1">
        <p:scale>
          <a:sx n="73" d="100"/>
          <a:sy n="73" d="100"/>
        </p:scale>
        <p:origin x="2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67313-85D3-4AE2-8D51-43FD3C0DA78A}"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6A51B-0BF4-4A5B-BFBC-8FF2D6CCD262}" type="slidenum">
              <a:rPr lang="en-IN" smtClean="0"/>
              <a:t>‹#›</a:t>
            </a:fld>
            <a:endParaRPr lang="en-IN"/>
          </a:p>
        </p:txBody>
      </p:sp>
    </p:spTree>
    <p:extLst>
      <p:ext uri="{BB962C8B-B14F-4D97-AF65-F5344CB8AC3E}">
        <p14:creationId xmlns:p14="http://schemas.microsoft.com/office/powerpoint/2010/main" val="1215412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46A51B-0BF4-4A5B-BFBC-8FF2D6CCD262}" type="slidenum">
              <a:rPr lang="en-IN" smtClean="0"/>
              <a:t>19</a:t>
            </a:fld>
            <a:endParaRPr lang="en-IN"/>
          </a:p>
        </p:txBody>
      </p:sp>
    </p:spTree>
    <p:extLst>
      <p:ext uri="{BB962C8B-B14F-4D97-AF65-F5344CB8AC3E}">
        <p14:creationId xmlns:p14="http://schemas.microsoft.com/office/powerpoint/2010/main" val="228866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46A51B-0BF4-4A5B-BFBC-8FF2D6CCD262}" type="slidenum">
              <a:rPr lang="en-IN" smtClean="0"/>
              <a:t>21</a:t>
            </a:fld>
            <a:endParaRPr lang="en-IN"/>
          </a:p>
        </p:txBody>
      </p:sp>
    </p:spTree>
    <p:extLst>
      <p:ext uri="{BB962C8B-B14F-4D97-AF65-F5344CB8AC3E}">
        <p14:creationId xmlns:p14="http://schemas.microsoft.com/office/powerpoint/2010/main" val="191591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5EBA07-E5C6-48EE-AEEB-D0EA783F2798}"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178215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EBA07-E5C6-48EE-AEEB-D0EA783F2798}"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24680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EBA07-E5C6-48EE-AEEB-D0EA783F2798}"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22565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EBA07-E5C6-48EE-AEEB-D0EA783F2798}"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050DD-2D96-49BE-8E2C-A9190456BCA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0912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EBA07-E5C6-48EE-AEEB-D0EA783F2798}"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1314651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EBA07-E5C6-48EE-AEEB-D0EA783F2798}"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2930495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EBA07-E5C6-48EE-AEEB-D0EA783F2798}"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1717603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EBA07-E5C6-48EE-AEEB-D0EA783F2798}"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1337774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EBA07-E5C6-48EE-AEEB-D0EA783F2798}"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4046058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EBA07-E5C6-48EE-AEEB-D0EA783F2798}"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345639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EBA07-E5C6-48EE-AEEB-D0EA783F2798}"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90018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EBA07-E5C6-48EE-AEEB-D0EA783F2798}"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216354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EBA07-E5C6-48EE-AEEB-D0EA783F2798}"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121386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EBA07-E5C6-48EE-AEEB-D0EA783F2798}"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32153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5EBA07-E5C6-48EE-AEEB-D0EA783F2798}"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281517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C5EBA07-E5C6-48EE-AEEB-D0EA783F2798}"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219784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EBA07-E5C6-48EE-AEEB-D0EA783F2798}"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1612934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5EBA07-E5C6-48EE-AEEB-D0EA783F2798}"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050DD-2D96-49BE-8E2C-A9190456BCA0}" type="slidenum">
              <a:rPr lang="en-US" smtClean="0"/>
              <a:t>‹#›</a:t>
            </a:fld>
            <a:endParaRPr lang="en-US"/>
          </a:p>
        </p:txBody>
      </p:sp>
    </p:spTree>
    <p:extLst>
      <p:ext uri="{BB962C8B-B14F-4D97-AF65-F5344CB8AC3E}">
        <p14:creationId xmlns:p14="http://schemas.microsoft.com/office/powerpoint/2010/main" val="16339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C5EBA07-E5C6-48EE-AEEB-D0EA783F2798}" type="datetimeFigureOut">
              <a:rPr lang="en-US" smtClean="0"/>
              <a:t>9/4/2024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75050DD-2D96-49BE-8E2C-A9190456BCA0}" type="slidenum">
              <a:rPr lang="en-US" smtClean="0"/>
              <a:t>‹#›</a:t>
            </a:fld>
            <a:endParaRPr lang="en-US"/>
          </a:p>
        </p:txBody>
      </p:sp>
    </p:spTree>
    <p:extLst>
      <p:ext uri="{BB962C8B-B14F-4D97-AF65-F5344CB8AC3E}">
        <p14:creationId xmlns:p14="http://schemas.microsoft.com/office/powerpoint/2010/main" val="215383913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C7C7-B541-3B43-144B-A104F2E83A8B}"/>
              </a:ext>
            </a:extLst>
          </p:cNvPr>
          <p:cNvSpPr>
            <a:spLocks noGrp="1"/>
          </p:cNvSpPr>
          <p:nvPr>
            <p:ph type="ctrTitle"/>
          </p:nvPr>
        </p:nvSpPr>
        <p:spPr>
          <a:xfrm>
            <a:off x="1524000" y="1122363"/>
            <a:ext cx="8632723" cy="2133599"/>
          </a:xfrm>
        </p:spPr>
        <p:txBody>
          <a:bodyPr>
            <a:normAutofit/>
          </a:bodyPr>
          <a:lstStyle/>
          <a:p>
            <a:r>
              <a:rPr lang="en-US" sz="3600" b="1" i="1" dirty="0">
                <a:solidFill>
                  <a:schemeClr val="tx2"/>
                </a:solidFill>
              </a:rPr>
              <a:t>          </a:t>
            </a:r>
            <a:r>
              <a:rPr lang="en-US" sz="4400" b="1" i="1" dirty="0"/>
              <a:t>Bank Loan Analytics</a:t>
            </a:r>
            <a:br>
              <a:rPr lang="en-US" sz="3200" dirty="0"/>
            </a:br>
            <a:endParaRPr lang="en-US" sz="3200" dirty="0"/>
          </a:p>
        </p:txBody>
      </p:sp>
      <p:sp>
        <p:nvSpPr>
          <p:cNvPr id="3" name="Subtitle 2">
            <a:extLst>
              <a:ext uri="{FF2B5EF4-FFF2-40B4-BE49-F238E27FC236}">
                <a16:creationId xmlns:a16="http://schemas.microsoft.com/office/drawing/2014/main" id="{2E7BF468-CA53-5B7F-1FC0-AA7F607971E3}"/>
              </a:ext>
            </a:extLst>
          </p:cNvPr>
          <p:cNvSpPr>
            <a:spLocks noGrp="1"/>
          </p:cNvSpPr>
          <p:nvPr>
            <p:ph type="subTitle" idx="1"/>
          </p:nvPr>
        </p:nvSpPr>
        <p:spPr/>
        <p:txBody>
          <a:bodyPr/>
          <a:lstStyle/>
          <a:p>
            <a:r>
              <a:rPr lang="en-US" b="1" i="1" dirty="0">
                <a:solidFill>
                  <a:schemeClr val="accent1">
                    <a:lumMod val="75000"/>
                  </a:schemeClr>
                </a:solidFill>
              </a:rPr>
              <a:t>Presented By Group 4 - (05-September -2024)</a:t>
            </a:r>
          </a:p>
          <a:p>
            <a:endParaRPr lang="en-US" dirty="0"/>
          </a:p>
        </p:txBody>
      </p:sp>
      <p:pic>
        <p:nvPicPr>
          <p:cNvPr id="6" name="Picture 5">
            <a:extLst>
              <a:ext uri="{FF2B5EF4-FFF2-40B4-BE49-F238E27FC236}">
                <a16:creationId xmlns:a16="http://schemas.microsoft.com/office/drawing/2014/main" id="{BC4930A3-5B1B-246A-582A-4B44CD4C4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625" y="1691150"/>
            <a:ext cx="1853995" cy="1414210"/>
          </a:xfrm>
          <a:prstGeom prst="rect">
            <a:avLst/>
          </a:prstGeom>
        </p:spPr>
      </p:pic>
    </p:spTree>
    <p:extLst>
      <p:ext uri="{BB962C8B-B14F-4D97-AF65-F5344CB8AC3E}">
        <p14:creationId xmlns:p14="http://schemas.microsoft.com/office/powerpoint/2010/main" val="285290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Pentagon 9">
            <a:extLst>
              <a:ext uri="{FF2B5EF4-FFF2-40B4-BE49-F238E27FC236}">
                <a16:creationId xmlns:a16="http://schemas.microsoft.com/office/drawing/2014/main" id="{939BBDC7-C628-975D-8710-75879F96476B}"/>
              </a:ext>
            </a:extLst>
          </p:cNvPr>
          <p:cNvSpPr/>
          <p:nvPr/>
        </p:nvSpPr>
        <p:spPr>
          <a:xfrm>
            <a:off x="-1" y="910244"/>
            <a:ext cx="3382298" cy="101272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KPI 1:-</a:t>
            </a:r>
          </a:p>
        </p:txBody>
      </p:sp>
      <p:sp>
        <p:nvSpPr>
          <p:cNvPr id="16" name="Arrow: Chevron 15">
            <a:extLst>
              <a:ext uri="{FF2B5EF4-FFF2-40B4-BE49-F238E27FC236}">
                <a16:creationId xmlns:a16="http://schemas.microsoft.com/office/drawing/2014/main" id="{C449F019-1A0D-4C1C-B607-E82F4B84CA7A}"/>
              </a:ext>
            </a:extLst>
          </p:cNvPr>
          <p:cNvSpPr/>
          <p:nvPr/>
        </p:nvSpPr>
        <p:spPr>
          <a:xfrm>
            <a:off x="163692" y="3615736"/>
            <a:ext cx="383458" cy="112333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FA2B9F23-DEC1-25F4-4A4D-B4351253CD99}"/>
              </a:ext>
            </a:extLst>
          </p:cNvPr>
          <p:cNvPicPr>
            <a:picLocks noChangeAspect="1"/>
          </p:cNvPicPr>
          <p:nvPr/>
        </p:nvPicPr>
        <p:blipFill>
          <a:blip r:embed="rId2"/>
          <a:stretch>
            <a:fillRect/>
          </a:stretch>
        </p:blipFill>
        <p:spPr>
          <a:xfrm>
            <a:off x="5459262" y="2121409"/>
            <a:ext cx="5818964" cy="3529776"/>
          </a:xfrm>
          <a:prstGeom prst="rect">
            <a:avLst/>
          </a:prstGeom>
        </p:spPr>
      </p:pic>
      <p:sp>
        <p:nvSpPr>
          <p:cNvPr id="8" name="Text Placeholder 13">
            <a:extLst>
              <a:ext uri="{FF2B5EF4-FFF2-40B4-BE49-F238E27FC236}">
                <a16:creationId xmlns:a16="http://schemas.microsoft.com/office/drawing/2014/main" id="{1913FE50-8C5A-BEC8-0E4C-ED3212FA2978}"/>
              </a:ext>
            </a:extLst>
          </p:cNvPr>
          <p:cNvSpPr txBox="1">
            <a:spLocks noGrp="1"/>
          </p:cNvSpPr>
          <p:nvPr>
            <p:ph type="body" sz="half" idx="2"/>
          </p:nvPr>
        </p:nvSpPr>
        <p:spPr>
          <a:xfrm>
            <a:off x="914400" y="2120900"/>
            <a:ext cx="3935413"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526415" marR="264795" lvl="0" indent="-1270" algn="l" defTabSz="457200" rtl="0" eaLnBrk="1" fontAlgn="auto" latinLnBrk="0" hangingPunct="1">
              <a:lnSpc>
                <a:spcPct val="100000"/>
              </a:lnSpc>
              <a:spcBef>
                <a:spcPts val="5"/>
              </a:spcBef>
              <a:spcAft>
                <a:spcPts val="0"/>
              </a:spcAft>
              <a:buClrTx/>
              <a:buSzTx/>
              <a:buFontTx/>
              <a:buNone/>
              <a:tabLst/>
              <a:defRPr/>
            </a:pP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Our</a:t>
            </a:r>
            <a:r>
              <a:rPr kumimoji="0" lang="en-US" sz="1800" b="1" i="0" u="none" strike="noStrike" kern="1200" cap="none" spc="4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Analysis</a:t>
            </a:r>
            <a:r>
              <a:rPr kumimoji="0" lang="en-US" sz="1800" b="1" i="0" u="none" strike="noStrike" kern="1200" cap="none" spc="6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Suggests</a:t>
            </a:r>
            <a:r>
              <a:rPr kumimoji="0" lang="en-US" sz="1800" b="1" i="0" u="none" strike="noStrike" kern="1200" cap="none" spc="4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that</a:t>
            </a:r>
            <a:r>
              <a:rPr kumimoji="0" lang="en-US" sz="1800" b="1" i="0" u="none" strike="noStrike" kern="1200" cap="none" spc="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The</a:t>
            </a:r>
            <a:r>
              <a:rPr kumimoji="0" lang="en-US" sz="1800" b="1" i="0" u="none" strike="noStrike" kern="1200" cap="none" spc="2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Total</a:t>
            </a:r>
            <a:r>
              <a:rPr kumimoji="0" lang="en-US" sz="1800" b="1" i="0" u="none" strike="noStrike" kern="1200" cap="none" spc="5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Loan</a:t>
            </a:r>
            <a:r>
              <a:rPr kumimoji="0" lang="en-US" sz="1800" b="1" i="0" u="none" strike="noStrike" kern="1200" cap="none" spc="4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amount</a:t>
            </a:r>
            <a:r>
              <a:rPr kumimoji="0" lang="en-US" sz="1800" b="1" i="0" u="none" strike="noStrike" kern="1200" cap="none" spc="2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was </a:t>
            </a:r>
            <a:r>
              <a:rPr kumimoji="0" lang="en-US" sz="1800" b="1" i="0" u="none" strike="noStrike" kern="1200" cap="none" spc="-31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increased</a:t>
            </a:r>
            <a:r>
              <a:rPr kumimoji="0" lang="en-US" sz="1800" b="1" i="0" u="none" strike="noStrike" kern="1200" cap="none" spc="-8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year</a:t>
            </a:r>
            <a:r>
              <a:rPr kumimoji="0" lang="en-US" sz="1800" b="1" i="0" u="none" strike="noStrike" kern="1200" cap="none" spc="-7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by year</a:t>
            </a:r>
            <a:r>
              <a:rPr lang="en-US" sz="1800" b="1" cap="none" dirty="0">
                <a:solidFill>
                  <a:srgbClr val="0C0C0C"/>
                </a:solidFill>
                <a:latin typeface="Calibri" panose="020F0502020204030204" pitchFamily="34" charset="0"/>
                <a:ea typeface="Calibri" panose="020F0502020204030204" pitchFamily="34" charset="0"/>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&amp;</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n-cs"/>
            </a:endParaRPr>
          </a:p>
          <a:p>
            <a:pPr marL="471805" marR="212725" lvl="0" indent="0" algn="l" defTabSz="457200" rtl="0" eaLnBrk="1" fontAlgn="auto" latinLnBrk="0" hangingPunct="1">
              <a:lnSpc>
                <a:spcPct val="100000"/>
              </a:lnSpc>
              <a:spcBef>
                <a:spcPts val="15"/>
              </a:spcBef>
              <a:spcAft>
                <a:spcPts val="0"/>
              </a:spcAft>
              <a:buClrTx/>
              <a:buSzTx/>
              <a:buFontTx/>
              <a:buNone/>
              <a:tabLst/>
              <a:defRPr/>
            </a:pP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2011</a:t>
            </a:r>
            <a:r>
              <a:rPr kumimoji="0" lang="en-US" sz="1800" b="1" i="0" u="none" strike="noStrike" kern="1200" cap="none" spc="8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boosts</a:t>
            </a:r>
            <a:r>
              <a:rPr kumimoji="0" lang="en-US" sz="1800" b="1" i="0" u="none" strike="noStrike" kern="1200" cap="none" spc="6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the</a:t>
            </a:r>
            <a:r>
              <a:rPr kumimoji="0" lang="en-US" sz="1800" b="1" i="0" u="none" strike="noStrike" kern="1200" cap="none" spc="5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highest</a:t>
            </a:r>
            <a:r>
              <a:rPr kumimoji="0" lang="en-US" sz="1800" b="1" i="0" u="none" strike="noStrike" kern="1200" cap="none" spc="6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loan</a:t>
            </a:r>
            <a:r>
              <a:rPr kumimoji="0" lang="en-US" sz="1800" b="1" i="0" u="none" strike="noStrike" kern="1200" cap="none" spc="-31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amount</a:t>
            </a:r>
            <a:r>
              <a:rPr kumimoji="0" lang="en-US" sz="1800" b="1" i="0" u="none" strike="noStrike" kern="1200" cap="none" spc="1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while</a:t>
            </a:r>
            <a:r>
              <a:rPr kumimoji="0" lang="en-US" sz="1800" b="1" i="0" u="none" strike="noStrike" kern="1200" cap="none" spc="5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2007</a:t>
            </a:r>
            <a:r>
              <a:rPr kumimoji="0" lang="en-US" sz="1800" b="1" i="0" u="none" strike="noStrike" kern="1200" cap="none" spc="5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reflects</a:t>
            </a:r>
            <a:r>
              <a:rPr kumimoji="0" lang="en-US" sz="1800" b="1" i="0" u="none" strike="noStrike" kern="1200" cap="none" spc="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the</a:t>
            </a:r>
            <a:r>
              <a:rPr kumimoji="0" lang="en-US" sz="1800" b="1" i="0" u="none" strike="noStrike" kern="1200" cap="none" spc="-6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lowest</a:t>
            </a:r>
            <a:r>
              <a:rPr kumimoji="0" lang="en-US" sz="1800" b="1" i="0" u="none" strike="noStrike" kern="1200" cap="none" spc="-45"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 </a:t>
            </a:r>
            <a:r>
              <a:rPr kumimoji="0" lang="en-US" sz="1800" b="1" i="0" u="none" strike="noStrike" kern="1200" cap="none" spc="0" normalizeH="0" baseline="0" noProof="0" dirty="0">
                <a:ln>
                  <a:noFill/>
                </a:ln>
                <a:solidFill>
                  <a:srgbClr val="0C0C0C"/>
                </a:solidFill>
                <a:effectLst/>
                <a:uLnTx/>
                <a:uFillTx/>
                <a:latin typeface="Calibri" panose="020F0502020204030204" pitchFamily="34" charset="0"/>
                <a:ea typeface="Calibri" panose="020F0502020204030204" pitchFamily="34" charset="0"/>
                <a:cs typeface="+mn-cs"/>
              </a:rPr>
              <a:t>amount.</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n-cs"/>
            </a:endParaRPr>
          </a:p>
          <a:p>
            <a:pPr marL="526415" marR="264795" indent="-1270" algn="ctr">
              <a:lnSpc>
                <a:spcPct val="100000"/>
              </a:lnSpc>
              <a:spcBef>
                <a:spcPts val="5"/>
              </a:spcBef>
              <a:spcAft>
                <a:spcPts val="0"/>
              </a:spcAft>
            </a:pPr>
            <a:endParaRPr lang="en-US"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8520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21BAC0-B25E-C071-650E-90095C856D1B}"/>
              </a:ext>
            </a:extLst>
          </p:cNvPr>
          <p:cNvSpPr>
            <a:spLocks noGrp="1"/>
          </p:cNvSpPr>
          <p:nvPr>
            <p:ph type="title"/>
          </p:nvPr>
        </p:nvSpPr>
        <p:spPr>
          <a:xfrm>
            <a:off x="913774" y="252248"/>
            <a:ext cx="2785867" cy="129231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l"/>
            <a:r>
              <a:rPr lang="en-US" sz="3600" b="1">
                <a:solidFill>
                  <a:schemeClr val="tx1"/>
                </a:solidFill>
                <a:latin typeface="+mj-lt"/>
                <a:ea typeface="+mj-ea"/>
                <a:cs typeface="+mj-cs"/>
              </a:rPr>
              <a:t>KPI 2:-</a:t>
            </a:r>
          </a:p>
        </p:txBody>
      </p:sp>
      <p:pic>
        <p:nvPicPr>
          <p:cNvPr id="7" name="Content Placeholder 6">
            <a:extLst>
              <a:ext uri="{FF2B5EF4-FFF2-40B4-BE49-F238E27FC236}">
                <a16:creationId xmlns:a16="http://schemas.microsoft.com/office/drawing/2014/main" id="{A45639DB-11D2-B919-96E6-56DC91A7C6EB}"/>
              </a:ext>
            </a:extLst>
          </p:cNvPr>
          <p:cNvPicPr>
            <a:picLocks noGrp="1" noChangeAspect="1"/>
          </p:cNvPicPr>
          <p:nvPr>
            <p:ph sz="quarter" idx="13"/>
          </p:nvPr>
        </p:nvPicPr>
        <p:blipFill>
          <a:blip r:embed="rId2"/>
          <a:stretch>
            <a:fillRect/>
          </a:stretch>
        </p:blipFill>
        <p:spPr>
          <a:xfrm>
            <a:off x="5078413" y="1401554"/>
            <a:ext cx="6199187" cy="3597691"/>
          </a:xfrm>
          <a:prstGeom prst="rect">
            <a:avLst/>
          </a:prstGeom>
        </p:spPr>
      </p:pic>
      <p:sp>
        <p:nvSpPr>
          <p:cNvPr id="2" name="Text Placeholder 1">
            <a:extLst>
              <a:ext uri="{FF2B5EF4-FFF2-40B4-BE49-F238E27FC236}">
                <a16:creationId xmlns:a16="http://schemas.microsoft.com/office/drawing/2014/main" id="{D879CB91-1CE2-D355-10CC-A5872463EFAD}"/>
              </a:ext>
            </a:extLst>
          </p:cNvPr>
          <p:cNvSpPr>
            <a:spLocks noGrp="1"/>
          </p:cNvSpPr>
          <p:nvPr>
            <p:ph type="body" sz="half" idx="2"/>
          </p:nvPr>
        </p:nvSpPr>
        <p:spPr>
          <a:xfrm>
            <a:off x="913774" y="1796808"/>
            <a:ext cx="3740509" cy="4451593"/>
          </a:xfr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p>
            <a:pPr indent="-228600" algn="l">
              <a:buFont typeface="Arial" panose="020B0604020202020204" pitchFamily="34" charset="0"/>
              <a:buChar char="•"/>
            </a:pPr>
            <a:r>
              <a:rPr lang="en-US" sz="1800" b="1" i="0" dirty="0" err="1">
                <a:solidFill>
                  <a:schemeClr val="tx1"/>
                </a:solidFill>
                <a:latin typeface="Calibri" panose="020F0502020204030204" pitchFamily="34" charset="0"/>
                <a:ea typeface="Calibri" panose="020F0502020204030204" pitchFamily="34" charset="0"/>
                <a:cs typeface="Calibri" panose="020F0502020204030204" pitchFamily="34" charset="0"/>
              </a:rPr>
              <a:t>Revol</a:t>
            </a:r>
            <a:r>
              <a:rPr lang="en-US" sz="1800" b="1" i="0" dirty="0">
                <a:solidFill>
                  <a:schemeClr val="tx1"/>
                </a:solidFill>
                <a:latin typeface="Calibri" panose="020F0502020204030204" pitchFamily="34" charset="0"/>
                <a:ea typeface="Calibri" panose="020F0502020204030204" pitchFamily="34" charset="0"/>
                <a:cs typeface="Calibri" panose="020F0502020204030204" pitchFamily="34" charset="0"/>
              </a:rPr>
              <a:t> _Balances in Grade B are favorable compared to other grades. Actions should be taken regarding Grade G.</a:t>
            </a:r>
            <a:b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800" b="1" i="0" dirty="0">
                <a:solidFill>
                  <a:schemeClr val="tx1"/>
                </a:solidFill>
                <a:latin typeface="Calibri" panose="020F0502020204030204" pitchFamily="34" charset="0"/>
                <a:ea typeface="Calibri" panose="020F0502020204030204" pitchFamily="34" charset="0"/>
                <a:cs typeface="Calibri" panose="020F0502020204030204" pitchFamily="34" charset="0"/>
              </a:rPr>
              <a:t>This Analysis Supports effective Risk Management, credit decision-making, monitoring of the bank’s credit quality.</a:t>
            </a:r>
            <a:endPar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944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0DE6FA-78CA-574C-21D4-659A7CFC5628}"/>
              </a:ext>
            </a:extLst>
          </p:cNvPr>
          <p:cNvPicPr>
            <a:picLocks noChangeAspect="1"/>
          </p:cNvPicPr>
          <p:nvPr/>
        </p:nvPicPr>
        <p:blipFill>
          <a:blip r:embed="rId2"/>
          <a:stretch>
            <a:fillRect/>
          </a:stretch>
        </p:blipFill>
        <p:spPr>
          <a:xfrm>
            <a:off x="5466358" y="2110660"/>
            <a:ext cx="6299887" cy="4394171"/>
          </a:xfrm>
          <a:prstGeom prst="rect">
            <a:avLst/>
          </a:prstGeom>
        </p:spPr>
      </p:pic>
      <p:sp>
        <p:nvSpPr>
          <p:cNvPr id="4" name="Title 3">
            <a:extLst>
              <a:ext uri="{FF2B5EF4-FFF2-40B4-BE49-F238E27FC236}">
                <a16:creationId xmlns:a16="http://schemas.microsoft.com/office/drawing/2014/main" id="{6E81B8EF-A943-6FD2-F60F-EC395AD1885B}"/>
              </a:ext>
            </a:extLst>
          </p:cNvPr>
          <p:cNvSpPr>
            <a:spLocks noGrp="1"/>
          </p:cNvSpPr>
          <p:nvPr>
            <p:ph type="title"/>
          </p:nvPr>
        </p:nvSpPr>
        <p:spPr>
          <a:xfrm>
            <a:off x="913774" y="670560"/>
            <a:ext cx="2430317" cy="108693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ormAutofit/>
          </a:bodyPr>
          <a:lstStyle/>
          <a:p>
            <a:pPr algn="l"/>
            <a:r>
              <a:rPr lang="en-US" b="1"/>
              <a:t>KPI 3:-</a:t>
            </a:r>
          </a:p>
        </p:txBody>
      </p:sp>
      <p:sp>
        <p:nvSpPr>
          <p:cNvPr id="3" name="Content Placeholder 2">
            <a:extLst>
              <a:ext uri="{FF2B5EF4-FFF2-40B4-BE49-F238E27FC236}">
                <a16:creationId xmlns:a16="http://schemas.microsoft.com/office/drawing/2014/main" id="{A40EE924-B8E3-AEE5-25AE-08E994D4C383}"/>
              </a:ext>
            </a:extLst>
          </p:cNvPr>
          <p:cNvSpPr>
            <a:spLocks noGrp="1"/>
          </p:cNvSpPr>
          <p:nvPr>
            <p:ph sz="quarter" idx="13"/>
          </p:nvPr>
        </p:nvSpPr>
        <p:spPr>
          <a:xfrm>
            <a:off x="705734" y="2184212"/>
            <a:ext cx="4334869" cy="2579377"/>
          </a:xfrm>
        </p:spPr>
        <p:style>
          <a:lnRef idx="1">
            <a:schemeClr val="accent4"/>
          </a:lnRef>
          <a:fillRef idx="2">
            <a:schemeClr val="accent4"/>
          </a:fillRef>
          <a:effectRef idx="1">
            <a:schemeClr val="accent4"/>
          </a:effectRef>
          <a:fontRef idx="minor">
            <a:schemeClr val="dk1"/>
          </a:fontRef>
        </p:style>
        <p:txBody>
          <a:bodyPr>
            <a:normAutofit/>
          </a:bodyPr>
          <a:lstStyle/>
          <a:p>
            <a:pPr marL="12065" marR="480059" indent="0">
              <a:lnSpc>
                <a:spcPct val="90200"/>
              </a:lnSpc>
              <a:spcBef>
                <a:spcPts val="315"/>
              </a:spcBef>
              <a:buClr>
                <a:srgbClr val="F6A6F4"/>
              </a:buClr>
              <a:buNone/>
              <a:tabLst>
                <a:tab pos="295910" algn="l"/>
              </a:tabLst>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As</a:t>
            </a:r>
            <a:r>
              <a:rPr lang="en-US" sz="1800" b="1" spc="-1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we</a:t>
            </a:r>
            <a:r>
              <a:rPr lang="en-US" sz="1800" b="1" spc="-4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Can</a:t>
            </a:r>
            <a:r>
              <a:rPr lang="en-US" sz="1800" b="1" spc="3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see</a:t>
            </a:r>
            <a:r>
              <a:rPr lang="en-US" sz="1800" b="1" spc="-4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in</a:t>
            </a:r>
            <a:r>
              <a:rPr lang="en-US" sz="1800" b="1" spc="-4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the</a:t>
            </a:r>
            <a:r>
              <a:rPr lang="en-US" sz="1800" b="1" spc="3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spc="-20" dirty="0">
                <a:solidFill>
                  <a:schemeClr val="tx1"/>
                </a:solidFill>
                <a:latin typeface="Calibri" panose="020F0502020204030204" pitchFamily="34" charset="0"/>
                <a:ea typeface="Calibri" panose="020F0502020204030204" pitchFamily="34" charset="0"/>
                <a:cs typeface="Calibri" panose="020F0502020204030204" pitchFamily="34" charset="0"/>
              </a:rPr>
              <a:t>Donut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Chart</a:t>
            </a:r>
            <a:r>
              <a:rPr lang="en-US" sz="1800" b="1" spc="-1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that</a:t>
            </a:r>
            <a:r>
              <a:rPr lang="en-US" sz="1800" b="1" spc="-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Out</a:t>
            </a:r>
            <a:r>
              <a:rPr lang="en-US" sz="1800" b="1" spc="-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of</a:t>
            </a:r>
            <a:r>
              <a:rPr lang="en-US" sz="1800" b="1" spc="-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373</a:t>
            </a:r>
            <a:r>
              <a:rPr lang="en-US" sz="1800" b="1" spc="-7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spc="-10" dirty="0">
                <a:solidFill>
                  <a:schemeClr val="tx1"/>
                </a:solidFill>
                <a:latin typeface="Calibri" panose="020F0502020204030204" pitchFamily="34" charset="0"/>
                <a:ea typeface="Calibri" panose="020F0502020204030204" pitchFamily="34" charset="0"/>
                <a:cs typeface="Calibri" panose="020F0502020204030204" pitchFamily="34" charset="0"/>
              </a:rPr>
              <a:t>Million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only</a:t>
            </a:r>
            <a:r>
              <a:rPr lang="en-US" sz="1800" b="1" spc="-4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59%</a:t>
            </a:r>
            <a:r>
              <a:rPr lang="en-US" sz="1800" b="1" spc="-3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are</a:t>
            </a:r>
            <a:r>
              <a:rPr lang="en-US" sz="1800" b="1" spc="-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verified </a:t>
            </a:r>
            <a:r>
              <a:rPr lang="en-US" sz="1800" b="1" spc="-20" dirty="0" err="1">
                <a:solidFill>
                  <a:schemeClr val="tx1"/>
                </a:solidFill>
                <a:latin typeface="Calibri" panose="020F0502020204030204" pitchFamily="34" charset="0"/>
                <a:ea typeface="Calibri" panose="020F0502020204030204" pitchFamily="34" charset="0"/>
                <a:cs typeface="Calibri" panose="020F0502020204030204" pitchFamily="34" charset="0"/>
              </a:rPr>
              <a:t>i.e</a:t>
            </a:r>
            <a:r>
              <a:rPr lang="en-US" sz="1800" b="1" spc="-2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spc="-10" dirty="0">
                <a:solidFill>
                  <a:schemeClr val="tx1"/>
                </a:solidFill>
                <a:latin typeface="Calibri" panose="020F0502020204030204" pitchFamily="34" charset="0"/>
                <a:ea typeface="Calibri" panose="020F0502020204030204" pitchFamily="34" charset="0"/>
                <a:cs typeface="Calibri" panose="020F0502020204030204" pitchFamily="34" charset="0"/>
              </a:rPr>
              <a:t>220 million.</a:t>
            </a:r>
          </a:p>
          <a:p>
            <a:pPr marL="12065" marR="480059" indent="0">
              <a:lnSpc>
                <a:spcPct val="90200"/>
              </a:lnSpc>
              <a:spcBef>
                <a:spcPts val="315"/>
              </a:spcBef>
              <a:buClr>
                <a:srgbClr val="F6A6F4"/>
              </a:buClr>
              <a:buNone/>
              <a:tabLst>
                <a:tab pos="295910" algn="l"/>
              </a:tabLst>
            </a:pPr>
            <a:r>
              <a:rPr lang="en-US" sz="1800" b="1" spc="-1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41.12%</a:t>
            </a:r>
            <a:r>
              <a:rPr lang="en-US" sz="1800" b="1" spc="1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of</a:t>
            </a:r>
            <a:r>
              <a:rPr lang="en-US" sz="1800" b="1" spc="3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373</a:t>
            </a:r>
            <a:r>
              <a:rPr lang="en-US" sz="1800" b="1" spc="-4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Million</a:t>
            </a:r>
            <a:r>
              <a:rPr lang="en-US" sz="1800" b="1" spc="-11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are</a:t>
            </a:r>
            <a:r>
              <a:rPr lang="en-US" sz="1800" b="1" spc="4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spc="-25" dirty="0">
                <a:solidFill>
                  <a:schemeClr val="tx1"/>
                </a:solidFill>
                <a:latin typeface="Calibri" panose="020F0502020204030204" pitchFamily="34" charset="0"/>
                <a:ea typeface="Calibri" panose="020F0502020204030204" pitchFamily="34" charset="0"/>
                <a:cs typeface="Calibri" panose="020F0502020204030204" pitchFamily="34" charset="0"/>
              </a:rPr>
              <a:t>not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verified</a:t>
            </a:r>
            <a:r>
              <a:rPr lang="en-US" sz="1800" b="1" spc="9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i.e.</a:t>
            </a:r>
            <a:r>
              <a:rPr lang="en-US" sz="1800" b="1" spc="-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spc="3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154</a:t>
            </a:r>
            <a:r>
              <a:rPr lang="en-US" sz="1800" b="1" spc="-4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Million.</a:t>
            </a:r>
          </a:p>
          <a:p>
            <a:pPr marL="12065" marR="480059" indent="0">
              <a:lnSpc>
                <a:spcPct val="90200"/>
              </a:lnSpc>
              <a:spcBef>
                <a:spcPts val="315"/>
              </a:spcBef>
              <a:buClr>
                <a:srgbClr val="F6A6F4"/>
              </a:buClr>
              <a:buNone/>
              <a:tabLst>
                <a:tab pos="295910" algn="l"/>
              </a:tabLst>
            </a:pPr>
            <a:r>
              <a:rPr lang="en-US" sz="1800" b="1" spc="-12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spc="25" dirty="0">
                <a:solidFill>
                  <a:schemeClr val="tx1"/>
                </a:solidFill>
                <a:latin typeface="Calibri" panose="020F0502020204030204" pitchFamily="34" charset="0"/>
                <a:ea typeface="Calibri" panose="020F0502020204030204" pitchFamily="34" charset="0"/>
                <a:cs typeface="Calibri" panose="020F0502020204030204" pitchFamily="34" charset="0"/>
              </a:rPr>
              <a:t>Which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might</a:t>
            </a:r>
            <a:r>
              <a:rPr lang="en-US" sz="1800" b="1" spc="-12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be</a:t>
            </a:r>
            <a:r>
              <a:rPr lang="en-US" sz="1800" b="1" spc="3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US" sz="1800" b="1" spc="3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threat</a:t>
            </a:r>
            <a:r>
              <a:rPr lang="en-US" sz="1800" b="1" spc="-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to</a:t>
            </a:r>
            <a:r>
              <a:rPr lang="en-US" sz="1800" b="1" spc="3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spc="-10" dirty="0">
                <a:solidFill>
                  <a:schemeClr val="tx1"/>
                </a:solidFill>
                <a:latin typeface="Calibri" panose="020F0502020204030204" pitchFamily="34" charset="0"/>
                <a:ea typeface="Calibri" panose="020F0502020204030204" pitchFamily="34" charset="0"/>
                <a:cs typeface="Calibri" panose="020F0502020204030204" pitchFamily="34" charset="0"/>
              </a:rPr>
              <a:t>company,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Should</a:t>
            </a:r>
            <a:r>
              <a:rPr lang="en-US" sz="1800" b="1" spc="-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inform</a:t>
            </a:r>
            <a:r>
              <a:rPr lang="en-US" sz="1800" b="1" spc="-4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the</a:t>
            </a:r>
            <a:r>
              <a:rPr lang="en-US" sz="1800" b="1" spc="2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verification</a:t>
            </a:r>
            <a:r>
              <a:rPr lang="en-US" sz="1800" b="1" spc="-4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spc="-20" dirty="0">
                <a:solidFill>
                  <a:schemeClr val="tx1"/>
                </a:solidFill>
                <a:latin typeface="Calibri" panose="020F0502020204030204" pitchFamily="34" charset="0"/>
                <a:ea typeface="Calibri" panose="020F0502020204030204" pitchFamily="34" charset="0"/>
                <a:cs typeface="Calibri" panose="020F0502020204030204" pitchFamily="34" charset="0"/>
              </a:rPr>
              <a:t>team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to</a:t>
            </a:r>
            <a:r>
              <a:rPr lang="en-US" sz="1800" b="1" spc="3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take</a:t>
            </a:r>
            <a:r>
              <a:rPr lang="en-US" sz="1800" b="1" spc="-4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required</a:t>
            </a:r>
            <a:r>
              <a:rPr lang="en-US" sz="1800" b="1" spc="3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action</a:t>
            </a:r>
            <a:r>
              <a:rPr lang="en-US" sz="1800" b="1" spc="-11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spc="-10" dirty="0">
                <a:solidFill>
                  <a:schemeClr val="tx1"/>
                </a:solidFill>
                <a:latin typeface="Calibri" panose="020F0502020204030204" pitchFamily="34" charset="0"/>
                <a:ea typeface="Calibri" panose="020F0502020204030204" pitchFamily="34" charset="0"/>
                <a:cs typeface="Calibri" panose="020F0502020204030204" pitchFamily="34" charset="0"/>
              </a:rPr>
              <a:t>regarding that.</a:t>
            </a:r>
            <a:endPar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rtl="0">
              <a:buNone/>
            </a:pPr>
            <a:endParaRPr lang="en-US" sz="1800" b="1"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3336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35495F-43A5-B354-D03B-424E0000A7C9}"/>
              </a:ext>
            </a:extLst>
          </p:cNvPr>
          <p:cNvPicPr>
            <a:picLocks noChangeAspect="1"/>
          </p:cNvPicPr>
          <p:nvPr/>
        </p:nvPicPr>
        <p:blipFill>
          <a:blip r:embed="rId2"/>
          <a:stretch>
            <a:fillRect/>
          </a:stretch>
        </p:blipFill>
        <p:spPr>
          <a:xfrm>
            <a:off x="5294812" y="1625895"/>
            <a:ext cx="6069874" cy="2362628"/>
          </a:xfrm>
          <a:prstGeom prst="rect">
            <a:avLst/>
          </a:prstGeom>
        </p:spPr>
      </p:pic>
      <p:pic>
        <p:nvPicPr>
          <p:cNvPr id="5" name="Picture 4">
            <a:extLst>
              <a:ext uri="{FF2B5EF4-FFF2-40B4-BE49-F238E27FC236}">
                <a16:creationId xmlns:a16="http://schemas.microsoft.com/office/drawing/2014/main" id="{9F054134-12A1-5B2D-5BED-778B0D9129C7}"/>
              </a:ext>
            </a:extLst>
          </p:cNvPr>
          <p:cNvPicPr>
            <a:picLocks noChangeAspect="1"/>
          </p:cNvPicPr>
          <p:nvPr/>
        </p:nvPicPr>
        <p:blipFill>
          <a:blip r:embed="rId3"/>
          <a:stretch>
            <a:fillRect/>
          </a:stretch>
        </p:blipFill>
        <p:spPr>
          <a:xfrm>
            <a:off x="5294812" y="3988525"/>
            <a:ext cx="6069874" cy="2640337"/>
          </a:xfrm>
          <a:prstGeom prst="rect">
            <a:avLst/>
          </a:prstGeom>
        </p:spPr>
      </p:pic>
      <p:sp>
        <p:nvSpPr>
          <p:cNvPr id="4" name="Title 3">
            <a:extLst>
              <a:ext uri="{FF2B5EF4-FFF2-40B4-BE49-F238E27FC236}">
                <a16:creationId xmlns:a16="http://schemas.microsoft.com/office/drawing/2014/main" id="{D08DF709-B51D-EE5B-E9B7-EECD2F418F30}"/>
              </a:ext>
            </a:extLst>
          </p:cNvPr>
          <p:cNvSpPr>
            <a:spLocks noGrp="1"/>
          </p:cNvSpPr>
          <p:nvPr>
            <p:ph type="title"/>
          </p:nvPr>
        </p:nvSpPr>
        <p:spPr>
          <a:xfrm>
            <a:off x="1054065" y="226631"/>
            <a:ext cx="2277715" cy="1105113"/>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ormAutofit/>
          </a:bodyPr>
          <a:lstStyle/>
          <a:p>
            <a:r>
              <a:rPr lang="en-US" b="1"/>
              <a:t>KPI 4:-</a:t>
            </a:r>
          </a:p>
        </p:txBody>
      </p:sp>
      <p:sp>
        <p:nvSpPr>
          <p:cNvPr id="3" name="Content Placeholder 2">
            <a:extLst>
              <a:ext uri="{FF2B5EF4-FFF2-40B4-BE49-F238E27FC236}">
                <a16:creationId xmlns:a16="http://schemas.microsoft.com/office/drawing/2014/main" id="{B8E2A822-E657-DDDD-EB6A-CE9D82F3E154}"/>
              </a:ext>
            </a:extLst>
          </p:cNvPr>
          <p:cNvSpPr>
            <a:spLocks noGrp="1"/>
          </p:cNvSpPr>
          <p:nvPr>
            <p:ph sz="quarter" idx="13"/>
          </p:nvPr>
        </p:nvSpPr>
        <p:spPr>
          <a:xfrm>
            <a:off x="1054065" y="2367092"/>
            <a:ext cx="4136243" cy="2640337"/>
          </a:xfr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n-US" b="1" i="0" dirty="0">
                <a:effectLst/>
                <a:latin typeface="Calibri" panose="020F0502020204030204" pitchFamily="34" charset="0"/>
                <a:ea typeface="Calibri" panose="020F0502020204030204" pitchFamily="34" charset="0"/>
                <a:cs typeface="Calibri" panose="020F0502020204030204" pitchFamily="34" charset="0"/>
              </a:rPr>
              <a:t>By Detail Analysis ,we conclude that,</a:t>
            </a:r>
            <a:br>
              <a:rPr lang="en-US" b="1" dirty="0">
                <a:latin typeface="Calibri" panose="020F0502020204030204" pitchFamily="34" charset="0"/>
                <a:ea typeface="Calibri" panose="020F0502020204030204" pitchFamily="34" charset="0"/>
                <a:cs typeface="Calibri" panose="020F0502020204030204" pitchFamily="34" charset="0"/>
              </a:rPr>
            </a:br>
            <a:r>
              <a:rPr lang="en-US" b="1" i="0" dirty="0">
                <a:effectLst/>
                <a:latin typeface="Calibri" panose="020F0502020204030204" pitchFamily="34" charset="0"/>
                <a:ea typeface="Calibri" panose="020F0502020204030204" pitchFamily="34" charset="0"/>
                <a:cs typeface="Calibri" panose="020F0502020204030204" pitchFamily="34" charset="0"/>
              </a:rPr>
              <a:t>CA state has top fully paid loan status. Current we have 154.</a:t>
            </a:r>
            <a:br>
              <a:rPr lang="en-US" b="1" dirty="0">
                <a:latin typeface="Calibri" panose="020F0502020204030204" pitchFamily="34" charset="0"/>
                <a:ea typeface="Calibri" panose="020F0502020204030204" pitchFamily="34" charset="0"/>
                <a:cs typeface="Calibri" panose="020F0502020204030204" pitchFamily="34" charset="0"/>
              </a:rPr>
            </a:br>
            <a:r>
              <a:rPr lang="en-US" b="1" i="0" dirty="0">
                <a:effectLst/>
                <a:latin typeface="Calibri" panose="020F0502020204030204" pitchFamily="34" charset="0"/>
                <a:ea typeface="Calibri" panose="020F0502020204030204" pitchFamily="34" charset="0"/>
                <a:cs typeface="Calibri" panose="020F0502020204030204" pitchFamily="34" charset="0"/>
              </a:rPr>
              <a:t>We need to act on the charged off items.</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151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A4BC6A-D108-4FB6-BF72-070E235FA491}"/>
              </a:ext>
            </a:extLst>
          </p:cNvPr>
          <p:cNvSpPr>
            <a:spLocks noGrp="1"/>
          </p:cNvSpPr>
          <p:nvPr>
            <p:ph type="title"/>
          </p:nvPr>
        </p:nvSpPr>
        <p:spPr>
          <a:xfrm>
            <a:off x="748937" y="322217"/>
            <a:ext cx="2420983" cy="108857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KPI 5:-</a:t>
            </a:r>
          </a:p>
        </p:txBody>
      </p:sp>
      <p:sp>
        <p:nvSpPr>
          <p:cNvPr id="3" name="Content Placeholder 2">
            <a:extLst>
              <a:ext uri="{FF2B5EF4-FFF2-40B4-BE49-F238E27FC236}">
                <a16:creationId xmlns:a16="http://schemas.microsoft.com/office/drawing/2014/main" id="{D9CA8342-69EE-F896-4D25-9C589B42AB40}"/>
              </a:ext>
            </a:extLst>
          </p:cNvPr>
          <p:cNvSpPr>
            <a:spLocks noGrp="1"/>
          </p:cNvSpPr>
          <p:nvPr>
            <p:ph sz="quarter" idx="13"/>
          </p:nvPr>
        </p:nvSpPr>
        <p:spPr>
          <a:xfrm>
            <a:off x="913773" y="1480458"/>
            <a:ext cx="4398455" cy="4310742"/>
          </a:xfrm>
        </p:spPr>
        <p:style>
          <a:lnRef idx="1">
            <a:schemeClr val="accent4"/>
          </a:lnRef>
          <a:fillRef idx="2">
            <a:schemeClr val="accent4"/>
          </a:fillRef>
          <a:effectRef idx="1">
            <a:schemeClr val="accent4"/>
          </a:effectRef>
          <a:fontRef idx="minor">
            <a:schemeClr val="dk1"/>
          </a:fontRef>
        </p:style>
        <p:txBody>
          <a:bodyPr/>
          <a:lstStyle/>
          <a:p>
            <a:r>
              <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We provide </a:t>
            </a:r>
            <a:r>
              <a:rPr lang="en-US" dirty="0">
                <a:solidFill>
                  <a:srgbClr val="222222"/>
                </a:solidFill>
                <a:latin typeface="Calibri" panose="020F0502020204030204" pitchFamily="34" charset="0"/>
                <a:ea typeface="Calibri" panose="020F0502020204030204" pitchFamily="34" charset="0"/>
                <a:cs typeface="Calibri" panose="020F0502020204030204" pitchFamily="34" charset="0"/>
              </a:rPr>
              <a:t>three </a:t>
            </a:r>
            <a:r>
              <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distinct categories of home ownership. Up until 2011, the 'Rent’ Have held the highest loan amount among them, but 'Mortgage' has consistently maintained the highest loan amount since then</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AE5BD30-BB8C-8C0E-A6A9-960CD5272D8A}"/>
              </a:ext>
            </a:extLst>
          </p:cNvPr>
          <p:cNvPicPr>
            <a:picLocks noChangeAspect="1"/>
          </p:cNvPicPr>
          <p:nvPr/>
        </p:nvPicPr>
        <p:blipFill>
          <a:blip r:embed="rId2"/>
          <a:stretch>
            <a:fillRect/>
          </a:stretch>
        </p:blipFill>
        <p:spPr>
          <a:xfrm>
            <a:off x="5442858" y="1637211"/>
            <a:ext cx="5756366" cy="3796937"/>
          </a:xfrm>
          <a:prstGeom prst="rect">
            <a:avLst/>
          </a:prstGeom>
        </p:spPr>
      </p:pic>
    </p:spTree>
    <p:extLst>
      <p:ext uri="{BB962C8B-B14F-4D97-AF65-F5344CB8AC3E}">
        <p14:creationId xmlns:p14="http://schemas.microsoft.com/office/powerpoint/2010/main" val="89705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CB72-DDFA-3097-529E-727A137B997B}"/>
              </a:ext>
            </a:extLst>
          </p:cNvPr>
          <p:cNvSpPr>
            <a:spLocks noGrp="1"/>
          </p:cNvSpPr>
          <p:nvPr>
            <p:ph type="title"/>
          </p:nvPr>
        </p:nvSpPr>
        <p:spPr>
          <a:xfrm>
            <a:off x="1052052" y="786582"/>
            <a:ext cx="10097730" cy="4601496"/>
          </a:xfrm>
        </p:spPr>
        <p:txBody>
          <a:bodyPr>
            <a:normAutofit/>
          </a:bodyPr>
          <a:lstStyle/>
          <a:p>
            <a:r>
              <a:rPr lang="en-US" sz="8000" b="1" dirty="0"/>
              <a:t>DASH</a:t>
            </a:r>
            <a:r>
              <a:rPr lang="en-US" sz="8000" b="1" dirty="0">
                <a:solidFill>
                  <a:schemeClr val="accent1">
                    <a:lumMod val="75000"/>
                  </a:schemeClr>
                </a:solidFill>
              </a:rPr>
              <a:t>BOARD</a:t>
            </a:r>
            <a:endParaRPr lang="en-US" sz="6600" b="1" dirty="0">
              <a:solidFill>
                <a:schemeClr val="accent1">
                  <a:lumMod val="75000"/>
                </a:schemeClr>
              </a:solidFill>
            </a:endParaRPr>
          </a:p>
        </p:txBody>
      </p:sp>
      <p:pic>
        <p:nvPicPr>
          <p:cNvPr id="4" name="Graphic 3" descr="Bar chart with solid fill">
            <a:extLst>
              <a:ext uri="{FF2B5EF4-FFF2-40B4-BE49-F238E27FC236}">
                <a16:creationId xmlns:a16="http://schemas.microsoft.com/office/drawing/2014/main" id="{0109E9F8-3696-9BE1-65F9-D38943891C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9356" y="2470355"/>
            <a:ext cx="1086464" cy="1086464"/>
          </a:xfrm>
          <a:prstGeom prst="rect">
            <a:avLst/>
          </a:prstGeom>
        </p:spPr>
      </p:pic>
    </p:spTree>
    <p:extLst>
      <p:ext uri="{BB962C8B-B14F-4D97-AF65-F5344CB8AC3E}">
        <p14:creationId xmlns:p14="http://schemas.microsoft.com/office/powerpoint/2010/main" val="2759270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75FA-2181-54AB-513C-0482E8E24521}"/>
              </a:ext>
            </a:extLst>
          </p:cNvPr>
          <p:cNvSpPr>
            <a:spLocks noGrp="1"/>
          </p:cNvSpPr>
          <p:nvPr>
            <p:ph type="title"/>
          </p:nvPr>
        </p:nvSpPr>
        <p:spPr>
          <a:xfrm>
            <a:off x="984114" y="112081"/>
            <a:ext cx="9803386" cy="856322"/>
          </a:xfrm>
        </p:spPr>
        <p:txBody>
          <a:bodyPr>
            <a:normAutofit/>
          </a:bodyPr>
          <a:lstStyle/>
          <a:p>
            <a:r>
              <a:rPr lang="en-US" sz="4800" b="1" dirty="0">
                <a:solidFill>
                  <a:schemeClr val="accent2">
                    <a:lumMod val="75000"/>
                  </a:schemeClr>
                </a:solidFill>
              </a:rPr>
              <a:t>EXCEL DASHBOARD </a:t>
            </a:r>
          </a:p>
        </p:txBody>
      </p:sp>
      <p:pic>
        <p:nvPicPr>
          <p:cNvPr id="4" name="Picture 3">
            <a:extLst>
              <a:ext uri="{FF2B5EF4-FFF2-40B4-BE49-F238E27FC236}">
                <a16:creationId xmlns:a16="http://schemas.microsoft.com/office/drawing/2014/main" id="{AC5EBAA8-585E-43E2-4179-F2484841A719}"/>
              </a:ext>
            </a:extLst>
          </p:cNvPr>
          <p:cNvPicPr>
            <a:picLocks noChangeAspect="1"/>
          </p:cNvPicPr>
          <p:nvPr/>
        </p:nvPicPr>
        <p:blipFill>
          <a:blip r:embed="rId2"/>
          <a:stretch>
            <a:fillRect/>
          </a:stretch>
        </p:blipFill>
        <p:spPr>
          <a:xfrm>
            <a:off x="98475" y="815926"/>
            <a:ext cx="11985674" cy="5929993"/>
          </a:xfrm>
          <a:prstGeom prst="rect">
            <a:avLst/>
          </a:prstGeom>
        </p:spPr>
      </p:pic>
    </p:spTree>
    <p:extLst>
      <p:ext uri="{BB962C8B-B14F-4D97-AF65-F5344CB8AC3E}">
        <p14:creationId xmlns:p14="http://schemas.microsoft.com/office/powerpoint/2010/main" val="124032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6398-36E5-B55C-A2FB-D67F33B1D9B4}"/>
              </a:ext>
            </a:extLst>
          </p:cNvPr>
          <p:cNvSpPr>
            <a:spLocks noGrp="1"/>
          </p:cNvSpPr>
          <p:nvPr>
            <p:ph type="title"/>
          </p:nvPr>
        </p:nvSpPr>
        <p:spPr>
          <a:xfrm>
            <a:off x="913774" y="-338085"/>
            <a:ext cx="10364451" cy="1596177"/>
          </a:xfrm>
        </p:spPr>
        <p:txBody>
          <a:bodyPr>
            <a:normAutofit/>
          </a:bodyPr>
          <a:lstStyle/>
          <a:p>
            <a:r>
              <a:rPr lang="en-US" sz="4800" b="1" dirty="0">
                <a:solidFill>
                  <a:srgbClr val="00B0F0"/>
                </a:solidFill>
              </a:rPr>
              <a:t>MySQL DASHBOARD </a:t>
            </a:r>
            <a:endParaRPr lang="en-US" sz="4800" dirty="0">
              <a:solidFill>
                <a:srgbClr val="00B0F0"/>
              </a:solidFill>
            </a:endParaRPr>
          </a:p>
        </p:txBody>
      </p:sp>
      <p:pic>
        <p:nvPicPr>
          <p:cNvPr id="5" name="Content Placeholder 4" descr="A computer screen shot of a program&#10;&#10;Description automatically generated">
            <a:extLst>
              <a:ext uri="{FF2B5EF4-FFF2-40B4-BE49-F238E27FC236}">
                <a16:creationId xmlns:a16="http://schemas.microsoft.com/office/drawing/2014/main" id="{C7ED7888-E3AB-E8EB-C603-BF518BB2EBE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8474" y="787792"/>
            <a:ext cx="11971606" cy="5936566"/>
          </a:xfrm>
        </p:spPr>
      </p:pic>
    </p:spTree>
    <p:extLst>
      <p:ext uri="{BB962C8B-B14F-4D97-AF65-F5344CB8AC3E}">
        <p14:creationId xmlns:p14="http://schemas.microsoft.com/office/powerpoint/2010/main" val="250763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D07-F8EE-53E8-0B20-92DB9FE5F112}"/>
              </a:ext>
            </a:extLst>
          </p:cNvPr>
          <p:cNvSpPr>
            <a:spLocks noGrp="1"/>
          </p:cNvSpPr>
          <p:nvPr>
            <p:ph type="title"/>
          </p:nvPr>
        </p:nvSpPr>
        <p:spPr/>
        <p:txBody>
          <a:bodyPr/>
          <a:lstStyle/>
          <a:p>
            <a:endParaRPr lang="en-US" dirty="0"/>
          </a:p>
        </p:txBody>
      </p:sp>
      <p:pic>
        <p:nvPicPr>
          <p:cNvPr id="5" name="Content Placeholder 4" descr="A screenshot of a computer program&#10;&#10;Description automatically generated">
            <a:extLst>
              <a:ext uri="{FF2B5EF4-FFF2-40B4-BE49-F238E27FC236}">
                <a16:creationId xmlns:a16="http://schemas.microsoft.com/office/drawing/2014/main" id="{0B3E2B5D-A604-B4D8-4423-3214047C6CF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3556" y="253219"/>
            <a:ext cx="11704321" cy="6428936"/>
          </a:xfrm>
        </p:spPr>
      </p:pic>
    </p:spTree>
    <p:extLst>
      <p:ext uri="{BB962C8B-B14F-4D97-AF65-F5344CB8AC3E}">
        <p14:creationId xmlns:p14="http://schemas.microsoft.com/office/powerpoint/2010/main" val="381275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8681-3B0F-F485-42C3-25D48306CE6F}"/>
              </a:ext>
            </a:extLst>
          </p:cNvPr>
          <p:cNvSpPr>
            <a:spLocks noGrp="1"/>
          </p:cNvSpPr>
          <p:nvPr>
            <p:ph type="title"/>
          </p:nvPr>
        </p:nvSpPr>
        <p:spPr>
          <a:xfrm>
            <a:off x="983445" y="2"/>
            <a:ext cx="10364451" cy="592182"/>
          </a:xfrm>
        </p:spPr>
        <p:txBody>
          <a:bodyPr>
            <a:normAutofit fontScale="90000"/>
          </a:bodyPr>
          <a:lstStyle/>
          <a:p>
            <a:r>
              <a:rPr lang="en-US" sz="4800" b="1" dirty="0">
                <a:solidFill>
                  <a:srgbClr val="FFC000"/>
                </a:solidFill>
              </a:rPr>
              <a:t>Power bi DASHBOARD  </a:t>
            </a:r>
            <a:endParaRPr lang="en-US" sz="4800" dirty="0">
              <a:solidFill>
                <a:srgbClr val="FFC000"/>
              </a:solidFill>
            </a:endParaRPr>
          </a:p>
        </p:txBody>
      </p:sp>
      <p:pic>
        <p:nvPicPr>
          <p:cNvPr id="9" name="Content Placeholder 8">
            <a:extLst>
              <a:ext uri="{FF2B5EF4-FFF2-40B4-BE49-F238E27FC236}">
                <a16:creationId xmlns:a16="http://schemas.microsoft.com/office/drawing/2014/main" id="{FA40F6BC-7224-ED52-DD25-1BF781EE178A}"/>
              </a:ext>
            </a:extLst>
          </p:cNvPr>
          <p:cNvPicPr>
            <a:picLocks noGrp="1" noChangeAspect="1"/>
          </p:cNvPicPr>
          <p:nvPr>
            <p:ph sz="quarter" idx="13"/>
          </p:nvPr>
        </p:nvPicPr>
        <p:blipFill>
          <a:blip r:embed="rId3"/>
          <a:stretch>
            <a:fillRect/>
          </a:stretch>
        </p:blipFill>
        <p:spPr>
          <a:xfrm>
            <a:off x="461554" y="592184"/>
            <a:ext cx="11146971" cy="6087289"/>
          </a:xfrm>
        </p:spPr>
      </p:pic>
    </p:spTree>
    <p:extLst>
      <p:ext uri="{BB962C8B-B14F-4D97-AF65-F5344CB8AC3E}">
        <p14:creationId xmlns:p14="http://schemas.microsoft.com/office/powerpoint/2010/main" val="162508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21AE-FB6E-46EF-9062-935051066080}"/>
              </a:ext>
            </a:extLst>
          </p:cNvPr>
          <p:cNvSpPr>
            <a:spLocks noGrp="1"/>
          </p:cNvSpPr>
          <p:nvPr>
            <p:ph type="title"/>
          </p:nvPr>
        </p:nvSpPr>
        <p:spPr>
          <a:xfrm>
            <a:off x="913775" y="618518"/>
            <a:ext cx="10364451" cy="1062798"/>
          </a:xfrm>
        </p:spPr>
        <p:txBody>
          <a:bodyPr>
            <a:normAutofit fontScale="90000"/>
          </a:bodyPr>
          <a:lstStyle/>
          <a:p>
            <a:r>
              <a:rPr lang="en-US" sz="1800" b="1" kern="0" spc="23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MEET</a:t>
            </a:r>
            <a:r>
              <a:rPr lang="en-US" sz="1800" b="1" kern="0" spc="8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800" b="1" kern="0" spc="21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THE</a:t>
            </a:r>
            <a:r>
              <a:rPr lang="en-US" sz="1800" b="1" kern="0" spc="12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800" b="1" kern="0" spc="22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TEAM</a:t>
            </a:r>
            <a:br>
              <a:rPr lang="en-US" sz="1800" b="1" kern="0" dirty="0">
                <a:effectLst/>
                <a:latin typeface="Trebuchet MS" panose="020B0603020202020204" pitchFamily="34" charset="0"/>
                <a:ea typeface="Trebuchet MS" panose="020B0603020202020204" pitchFamily="34" charset="0"/>
                <a:cs typeface="Trebuchet MS" panose="020B0603020202020204" pitchFamily="34" charset="0"/>
              </a:rPr>
            </a:br>
            <a:r>
              <a:rPr lang="en-US" sz="1800" b="1" kern="0" spc="23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MEET</a:t>
            </a:r>
            <a:r>
              <a:rPr lang="en-US" sz="1800" b="1" kern="0" spc="8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800" b="1" kern="0" spc="21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THE</a:t>
            </a:r>
            <a:r>
              <a:rPr lang="en-US" sz="1800" b="1" kern="0" spc="12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800" b="1" kern="0" spc="22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TEAM</a:t>
            </a:r>
            <a:br>
              <a:rPr lang="en-US" sz="1800" b="1" kern="0" dirty="0">
                <a:effectLst/>
                <a:latin typeface="Trebuchet MS" panose="020B0603020202020204" pitchFamily="34" charset="0"/>
                <a:ea typeface="Trebuchet MS" panose="020B0603020202020204" pitchFamily="34" charset="0"/>
                <a:cs typeface="Trebuchet MS" panose="020B0603020202020204" pitchFamily="34" charset="0"/>
              </a:rPr>
            </a:br>
            <a:r>
              <a:rPr lang="en-US" sz="1800" b="1" kern="0" spc="23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MEET</a:t>
            </a:r>
            <a:r>
              <a:rPr lang="en-US" sz="1800" b="1" kern="0" spc="8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800" b="1" kern="0" spc="21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THE</a:t>
            </a:r>
            <a:r>
              <a:rPr lang="en-US" sz="1800" b="1" kern="0" spc="12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800" b="1" kern="0" spc="225" dirty="0">
                <a:solidFill>
                  <a:srgbClr val="FFFFFF"/>
                </a:solidFill>
                <a:effectLst/>
                <a:latin typeface="Trebuchet MS" panose="020B0603020202020204" pitchFamily="34" charset="0"/>
                <a:ea typeface="Trebuchet MS" panose="020B0603020202020204" pitchFamily="34" charset="0"/>
                <a:cs typeface="Trebuchet MS" panose="020B0603020202020204" pitchFamily="34" charset="0"/>
              </a:rPr>
              <a:t>TEAM</a:t>
            </a:r>
            <a:br>
              <a:rPr lang="en-US" sz="1800" b="1" kern="0" dirty="0">
                <a:effectLst/>
                <a:latin typeface="Trebuchet MS" panose="020B0603020202020204" pitchFamily="34" charset="0"/>
                <a:ea typeface="Trebuchet MS" panose="020B0603020202020204" pitchFamily="34" charset="0"/>
                <a:cs typeface="Trebuchet MS" panose="020B0603020202020204" pitchFamily="34" charset="0"/>
              </a:rPr>
            </a:br>
            <a:r>
              <a:rPr lang="en-US" sz="4400" b="1" kern="0" dirty="0">
                <a:effectLst/>
                <a:latin typeface="Trebuchet MS" panose="020B0603020202020204" pitchFamily="34" charset="0"/>
                <a:ea typeface="Trebuchet MS" panose="020B0603020202020204" pitchFamily="34" charset="0"/>
                <a:cs typeface="Trebuchet MS" panose="020B0603020202020204" pitchFamily="34" charset="0"/>
              </a:rPr>
              <a:t>Meet the team </a:t>
            </a:r>
            <a:endParaRPr lang="en-US" dirty="0"/>
          </a:p>
        </p:txBody>
      </p:sp>
      <p:pic>
        <p:nvPicPr>
          <p:cNvPr id="9" name="Content Placeholder 8" descr="Group success with solid fill">
            <a:extLst>
              <a:ext uri="{FF2B5EF4-FFF2-40B4-BE49-F238E27FC236}">
                <a16:creationId xmlns:a16="http://schemas.microsoft.com/office/drawing/2014/main" id="{F7F837F3-D7B7-4055-A5DA-D2F737FBF600}"/>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flipH="1">
            <a:off x="3018500" y="1063091"/>
            <a:ext cx="874226" cy="774313"/>
          </a:xfrm>
        </p:spPr>
      </p:pic>
      <p:sp>
        <p:nvSpPr>
          <p:cNvPr id="10" name="Rectangle: Rounded Corners 9">
            <a:extLst>
              <a:ext uri="{FF2B5EF4-FFF2-40B4-BE49-F238E27FC236}">
                <a16:creationId xmlns:a16="http://schemas.microsoft.com/office/drawing/2014/main" id="{F7761443-E3E9-7957-928B-3CB2658506CA}"/>
              </a:ext>
            </a:extLst>
          </p:cNvPr>
          <p:cNvSpPr/>
          <p:nvPr/>
        </p:nvSpPr>
        <p:spPr>
          <a:xfrm>
            <a:off x="2772697" y="1837404"/>
            <a:ext cx="6331974" cy="688258"/>
          </a:xfrm>
          <a:prstGeom prst="round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Kiran Mishra</a:t>
            </a:r>
            <a:r>
              <a:rPr lang="en-US" dirty="0"/>
              <a:t>	</a:t>
            </a:r>
          </a:p>
        </p:txBody>
      </p:sp>
      <p:sp>
        <p:nvSpPr>
          <p:cNvPr id="11" name="Rectangle: Rounded Corners 10">
            <a:extLst>
              <a:ext uri="{FF2B5EF4-FFF2-40B4-BE49-F238E27FC236}">
                <a16:creationId xmlns:a16="http://schemas.microsoft.com/office/drawing/2014/main" id="{6EC652DA-C28B-10C1-55E6-90FA4F62FE25}"/>
              </a:ext>
            </a:extLst>
          </p:cNvPr>
          <p:cNvSpPr/>
          <p:nvPr/>
        </p:nvSpPr>
        <p:spPr>
          <a:xfrm>
            <a:off x="2772697" y="2655938"/>
            <a:ext cx="6331974" cy="6882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solidFill>
                  <a:schemeClr val="tx1"/>
                </a:solidFill>
                <a:effectLst/>
                <a:latin typeface="Arial MT"/>
                <a:ea typeface="Calibri" panose="020F0502020204030204" pitchFamily="34" charset="0"/>
                <a:cs typeface="Calibri" panose="020F0502020204030204" pitchFamily="34" charset="0"/>
              </a:rPr>
              <a:t>Sharon Dass </a:t>
            </a:r>
            <a:endParaRPr lang="en-US" dirty="0">
              <a:solidFill>
                <a:schemeClr val="tx1"/>
              </a:solidFill>
            </a:endParaRPr>
          </a:p>
        </p:txBody>
      </p:sp>
      <p:sp>
        <p:nvSpPr>
          <p:cNvPr id="12" name="Rectangle: Rounded Corners 11">
            <a:extLst>
              <a:ext uri="{FF2B5EF4-FFF2-40B4-BE49-F238E27FC236}">
                <a16:creationId xmlns:a16="http://schemas.microsoft.com/office/drawing/2014/main" id="{561DA734-EC9F-8039-6880-69F36B671C69}"/>
              </a:ext>
            </a:extLst>
          </p:cNvPr>
          <p:cNvSpPr/>
          <p:nvPr/>
        </p:nvSpPr>
        <p:spPr>
          <a:xfrm>
            <a:off x="2772697" y="3542066"/>
            <a:ext cx="6331974" cy="6882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solidFill>
                  <a:schemeClr val="tx1"/>
                </a:solidFill>
                <a:effectLst/>
                <a:latin typeface="Arial MT"/>
                <a:ea typeface="Calibri" panose="020F0502020204030204" pitchFamily="34" charset="0"/>
                <a:cs typeface="Calibri" panose="020F0502020204030204" pitchFamily="34" charset="0"/>
              </a:rPr>
              <a:t>Kajal Bile</a:t>
            </a:r>
            <a:endParaRPr lang="en-US" dirty="0">
              <a:solidFill>
                <a:schemeClr val="tx1"/>
              </a:solidFill>
            </a:endParaRPr>
          </a:p>
        </p:txBody>
      </p:sp>
      <p:sp>
        <p:nvSpPr>
          <p:cNvPr id="13" name="Rectangle: Rounded Corners 12">
            <a:extLst>
              <a:ext uri="{FF2B5EF4-FFF2-40B4-BE49-F238E27FC236}">
                <a16:creationId xmlns:a16="http://schemas.microsoft.com/office/drawing/2014/main" id="{626EA661-4784-71C2-8465-EF5ED9BEF1BD}"/>
              </a:ext>
            </a:extLst>
          </p:cNvPr>
          <p:cNvSpPr/>
          <p:nvPr/>
        </p:nvSpPr>
        <p:spPr>
          <a:xfrm>
            <a:off x="2772697" y="4428194"/>
            <a:ext cx="6331974" cy="688258"/>
          </a:xfrm>
          <a:prstGeom prst="round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Srihari T</a:t>
            </a:r>
            <a:endParaRPr lang="en-US" dirty="0">
              <a:solidFill>
                <a:schemeClr val="tx1"/>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9D53EDA8-E382-2A4D-ED69-5AD7AFC585D7}"/>
              </a:ext>
            </a:extLst>
          </p:cNvPr>
          <p:cNvSpPr/>
          <p:nvPr/>
        </p:nvSpPr>
        <p:spPr>
          <a:xfrm>
            <a:off x="2772697" y="5246118"/>
            <a:ext cx="6331974" cy="688258"/>
          </a:xfrm>
          <a:prstGeom prst="round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dirty="0">
              <a:solidFill>
                <a:schemeClr val="bg1"/>
              </a:solidFill>
              <a:effectLst/>
              <a:latin typeface="Lucida Sans Unicode" panose="020B0602030504020204" pitchFamily="34" charset="0"/>
              <a:ea typeface="Calibri" panose="020F0502020204030204" pitchFamily="34" charset="0"/>
              <a:cs typeface="Calibri" panose="020F0502020204030204" pitchFamily="34" charset="0"/>
            </a:endParaRPr>
          </a:p>
          <a:p>
            <a:pPr algn="ctr"/>
            <a:r>
              <a:rPr lang="en-US"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Shambhavi</a:t>
            </a:r>
            <a:r>
              <a:rPr lang="en-US" dirty="0">
                <a:solidFill>
                  <a:schemeClr val="bg1"/>
                </a:solidFill>
                <a:effectLst/>
                <a:latin typeface="Lucida Sans Unicode" panose="020B0602030504020204" pitchFamily="34" charset="0"/>
                <a:ea typeface="Calibri" panose="020F0502020204030204" pitchFamily="34" charset="0"/>
                <a:cs typeface="Calibri" panose="020F0502020204030204" pitchFamily="34" charset="0"/>
              </a:rPr>
              <a:t> </a:t>
            </a:r>
            <a:r>
              <a:rPr lang="en-US"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Joshi</a:t>
            </a:r>
            <a:endParaRPr lang="en-US" dirty="0">
              <a:solidFill>
                <a:schemeClr val="tx1"/>
              </a:solidFill>
              <a:effectLst/>
              <a:latin typeface="Calibri" panose="020F0502020204030204" pitchFamily="34" charset="0"/>
              <a:ea typeface="Calibri" panose="020F0502020204030204" pitchFamily="34" charset="0"/>
            </a:endParaRPr>
          </a:p>
          <a:p>
            <a:pPr algn="ctr"/>
            <a:endParaRPr lang="en-US" dirty="0"/>
          </a:p>
        </p:txBody>
      </p:sp>
      <p:sp>
        <p:nvSpPr>
          <p:cNvPr id="15" name="Rectangle: Rounded Corners 14">
            <a:extLst>
              <a:ext uri="{FF2B5EF4-FFF2-40B4-BE49-F238E27FC236}">
                <a16:creationId xmlns:a16="http://schemas.microsoft.com/office/drawing/2014/main" id="{BCB501A9-3A7D-6532-A2DB-FAA8ECD0B14A}"/>
              </a:ext>
            </a:extLst>
          </p:cNvPr>
          <p:cNvSpPr/>
          <p:nvPr/>
        </p:nvSpPr>
        <p:spPr>
          <a:xfrm>
            <a:off x="2772697" y="6061538"/>
            <a:ext cx="6331974" cy="688258"/>
          </a:xfrm>
          <a:prstGeom prst="round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Drashti</a:t>
            </a:r>
            <a:r>
              <a:rPr lang="en-US" dirty="0">
                <a:solidFill>
                  <a:schemeClr val="bg1"/>
                </a:solidFill>
                <a:effectLst/>
                <a:latin typeface="Lucida Sans Unicode" panose="020B0602030504020204" pitchFamily="34" charset="0"/>
                <a:ea typeface="Calibri" panose="020F0502020204030204" pitchFamily="34" charset="0"/>
                <a:cs typeface="Calibri" panose="020F0502020204030204" pitchFamily="34" charset="0"/>
              </a:rPr>
              <a:t> </a:t>
            </a:r>
            <a:r>
              <a:rPr lang="en-US" dirty="0">
                <a:solidFill>
                  <a:schemeClr val="tx1"/>
                </a:solidFill>
                <a:effectLst/>
                <a:latin typeface="Lucida Sans Unicode" panose="020B0602030504020204" pitchFamily="34" charset="0"/>
                <a:ea typeface="Calibri" panose="020F0502020204030204" pitchFamily="34" charset="0"/>
                <a:cs typeface="Calibri" panose="020F0502020204030204" pitchFamily="34" charset="0"/>
              </a:rPr>
              <a:t>Nimavat</a:t>
            </a:r>
            <a:endParaRPr lang="en-US" dirty="0">
              <a:solidFill>
                <a:schemeClr val="tx1"/>
              </a:solidFill>
            </a:endParaRPr>
          </a:p>
        </p:txBody>
      </p:sp>
      <p:sp>
        <p:nvSpPr>
          <p:cNvPr id="22" name="Oval 21">
            <a:extLst>
              <a:ext uri="{FF2B5EF4-FFF2-40B4-BE49-F238E27FC236}">
                <a16:creationId xmlns:a16="http://schemas.microsoft.com/office/drawing/2014/main" id="{19D50EED-0258-A5E8-4550-5C08F619EA52}"/>
              </a:ext>
            </a:extLst>
          </p:cNvPr>
          <p:cNvSpPr/>
          <p:nvPr/>
        </p:nvSpPr>
        <p:spPr>
          <a:xfrm>
            <a:off x="2005781" y="6109087"/>
            <a:ext cx="698090" cy="68825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06</a:t>
            </a:r>
          </a:p>
        </p:txBody>
      </p:sp>
      <p:sp>
        <p:nvSpPr>
          <p:cNvPr id="3" name="Rectangle: Rounded Corners 2">
            <a:extLst>
              <a:ext uri="{FF2B5EF4-FFF2-40B4-BE49-F238E27FC236}">
                <a16:creationId xmlns:a16="http://schemas.microsoft.com/office/drawing/2014/main" id="{D0D1C18A-1A7E-ADEC-463F-607DB54363D7}"/>
              </a:ext>
            </a:extLst>
          </p:cNvPr>
          <p:cNvSpPr/>
          <p:nvPr/>
        </p:nvSpPr>
        <p:spPr>
          <a:xfrm>
            <a:off x="2765323" y="2640594"/>
            <a:ext cx="6331974" cy="688258"/>
          </a:xfrm>
          <a:prstGeom prst="round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solidFill>
                  <a:schemeClr val="tx1"/>
                </a:solidFill>
                <a:effectLst/>
                <a:latin typeface="Arial MT"/>
                <a:ea typeface="Calibri" panose="020F0502020204030204" pitchFamily="34" charset="0"/>
                <a:cs typeface="Calibri" panose="020F0502020204030204" pitchFamily="34" charset="0"/>
              </a:rPr>
              <a:t>Sharon Dass </a:t>
            </a:r>
            <a:endParaRPr lang="en-US" dirty="0">
              <a:solidFill>
                <a:schemeClr val="tx1"/>
              </a:solidFill>
            </a:endParaRPr>
          </a:p>
        </p:txBody>
      </p:sp>
      <p:sp>
        <p:nvSpPr>
          <p:cNvPr id="4" name="Oval 3">
            <a:extLst>
              <a:ext uri="{FF2B5EF4-FFF2-40B4-BE49-F238E27FC236}">
                <a16:creationId xmlns:a16="http://schemas.microsoft.com/office/drawing/2014/main" id="{6F5181A5-3889-FD37-F0C1-D415CB59309D}"/>
              </a:ext>
            </a:extLst>
          </p:cNvPr>
          <p:cNvSpPr/>
          <p:nvPr/>
        </p:nvSpPr>
        <p:spPr>
          <a:xfrm>
            <a:off x="1998407" y="1794386"/>
            <a:ext cx="698090" cy="68825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01</a:t>
            </a:r>
          </a:p>
        </p:txBody>
      </p:sp>
      <p:sp>
        <p:nvSpPr>
          <p:cNvPr id="5" name="Oval 4">
            <a:extLst>
              <a:ext uri="{FF2B5EF4-FFF2-40B4-BE49-F238E27FC236}">
                <a16:creationId xmlns:a16="http://schemas.microsoft.com/office/drawing/2014/main" id="{12EBC325-F33C-9CAA-DC27-7E362A280C32}"/>
              </a:ext>
            </a:extLst>
          </p:cNvPr>
          <p:cNvSpPr/>
          <p:nvPr/>
        </p:nvSpPr>
        <p:spPr>
          <a:xfrm>
            <a:off x="2005781" y="2684207"/>
            <a:ext cx="690716" cy="68825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02</a:t>
            </a:r>
          </a:p>
        </p:txBody>
      </p:sp>
      <p:sp>
        <p:nvSpPr>
          <p:cNvPr id="6" name="Rectangle: Rounded Corners 5">
            <a:extLst>
              <a:ext uri="{FF2B5EF4-FFF2-40B4-BE49-F238E27FC236}">
                <a16:creationId xmlns:a16="http://schemas.microsoft.com/office/drawing/2014/main" id="{79528627-EF8E-0437-1270-BC906C8A7039}"/>
              </a:ext>
            </a:extLst>
          </p:cNvPr>
          <p:cNvSpPr/>
          <p:nvPr/>
        </p:nvSpPr>
        <p:spPr>
          <a:xfrm>
            <a:off x="2780071" y="3527315"/>
            <a:ext cx="6331974" cy="6882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solidFill>
                  <a:schemeClr val="tx1"/>
                </a:solidFill>
                <a:effectLst/>
                <a:latin typeface="Arial MT"/>
                <a:ea typeface="Calibri" panose="020F0502020204030204" pitchFamily="34" charset="0"/>
                <a:cs typeface="Calibri" panose="020F0502020204030204" pitchFamily="34" charset="0"/>
              </a:rPr>
              <a:t>Kajal Bile</a:t>
            </a:r>
            <a:endParaRPr lang="en-US" dirty="0">
              <a:solidFill>
                <a:schemeClr val="tx1"/>
              </a:solidFill>
            </a:endParaRPr>
          </a:p>
        </p:txBody>
      </p:sp>
      <p:sp>
        <p:nvSpPr>
          <p:cNvPr id="8" name="Rectangle: Rounded Corners 7">
            <a:extLst>
              <a:ext uri="{FF2B5EF4-FFF2-40B4-BE49-F238E27FC236}">
                <a16:creationId xmlns:a16="http://schemas.microsoft.com/office/drawing/2014/main" id="{74037FC2-2344-BE6D-CD30-45E28A50C3BD}"/>
              </a:ext>
            </a:extLst>
          </p:cNvPr>
          <p:cNvSpPr/>
          <p:nvPr/>
        </p:nvSpPr>
        <p:spPr>
          <a:xfrm>
            <a:off x="2780071" y="3537093"/>
            <a:ext cx="6331974" cy="688258"/>
          </a:xfrm>
          <a:prstGeom prst="roundRect">
            <a:avLst/>
          </a:prstGeom>
          <a:solidFill>
            <a:schemeClr val="bg1">
              <a:lumMod val="8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solidFill>
                  <a:schemeClr val="tx1"/>
                </a:solidFill>
                <a:effectLst/>
                <a:latin typeface="Arial MT"/>
                <a:ea typeface="Calibri" panose="020F0502020204030204" pitchFamily="34" charset="0"/>
                <a:cs typeface="Calibri" panose="020F0502020204030204" pitchFamily="34" charset="0"/>
              </a:rPr>
              <a:t>Kajal </a:t>
            </a:r>
            <a:r>
              <a:rPr lang="en-US" dirty="0">
                <a:solidFill>
                  <a:schemeClr val="tx1"/>
                </a:solidFill>
                <a:latin typeface="Arial MT"/>
                <a:ea typeface="Calibri" panose="020F0502020204030204" pitchFamily="34" charset="0"/>
                <a:cs typeface="Calibri" panose="020F0502020204030204" pitchFamily="34" charset="0"/>
              </a:rPr>
              <a:t>Nichal</a:t>
            </a:r>
            <a:endParaRPr lang="en-US" dirty="0">
              <a:solidFill>
                <a:schemeClr val="tx1"/>
              </a:solidFill>
            </a:endParaRPr>
          </a:p>
        </p:txBody>
      </p:sp>
      <p:sp>
        <p:nvSpPr>
          <p:cNvPr id="23" name="Oval 22">
            <a:extLst>
              <a:ext uri="{FF2B5EF4-FFF2-40B4-BE49-F238E27FC236}">
                <a16:creationId xmlns:a16="http://schemas.microsoft.com/office/drawing/2014/main" id="{2AB6EABB-1824-7592-3D3E-8F1DE2FF5A94}"/>
              </a:ext>
            </a:extLst>
          </p:cNvPr>
          <p:cNvSpPr/>
          <p:nvPr/>
        </p:nvSpPr>
        <p:spPr>
          <a:xfrm>
            <a:off x="2002094" y="3583833"/>
            <a:ext cx="690716" cy="68825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24" name="Oval 23">
            <a:extLst>
              <a:ext uri="{FF2B5EF4-FFF2-40B4-BE49-F238E27FC236}">
                <a16:creationId xmlns:a16="http://schemas.microsoft.com/office/drawing/2014/main" id="{4F096DB1-AD96-9560-629C-ADFEBDDC05FD}"/>
              </a:ext>
            </a:extLst>
          </p:cNvPr>
          <p:cNvSpPr/>
          <p:nvPr/>
        </p:nvSpPr>
        <p:spPr>
          <a:xfrm>
            <a:off x="1998407" y="4483459"/>
            <a:ext cx="690716" cy="68825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04</a:t>
            </a:r>
          </a:p>
        </p:txBody>
      </p:sp>
      <p:sp>
        <p:nvSpPr>
          <p:cNvPr id="25" name="Oval 24">
            <a:extLst>
              <a:ext uri="{FF2B5EF4-FFF2-40B4-BE49-F238E27FC236}">
                <a16:creationId xmlns:a16="http://schemas.microsoft.com/office/drawing/2014/main" id="{310F763E-FB60-3EEA-5578-3E94803C87F0}"/>
              </a:ext>
            </a:extLst>
          </p:cNvPr>
          <p:cNvSpPr/>
          <p:nvPr/>
        </p:nvSpPr>
        <p:spPr>
          <a:xfrm>
            <a:off x="2013155" y="5281437"/>
            <a:ext cx="690716" cy="68825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Tree>
    <p:extLst>
      <p:ext uri="{BB962C8B-B14F-4D97-AF65-F5344CB8AC3E}">
        <p14:creationId xmlns:p14="http://schemas.microsoft.com/office/powerpoint/2010/main" val="3087843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BA7B-7CA5-29FA-3D8E-1CD4E39F75AE}"/>
              </a:ext>
            </a:extLst>
          </p:cNvPr>
          <p:cNvSpPr>
            <a:spLocks noGrp="1"/>
          </p:cNvSpPr>
          <p:nvPr>
            <p:ph type="title"/>
          </p:nvPr>
        </p:nvSpPr>
        <p:spPr>
          <a:xfrm>
            <a:off x="913774" y="-338086"/>
            <a:ext cx="10364451" cy="1596177"/>
          </a:xfrm>
        </p:spPr>
        <p:txBody>
          <a:bodyPr>
            <a:normAutofit/>
          </a:bodyPr>
          <a:lstStyle/>
          <a:p>
            <a:r>
              <a:rPr lang="en-US" sz="4800" b="1" dirty="0">
                <a:solidFill>
                  <a:schemeClr val="accent6"/>
                </a:solidFill>
              </a:rPr>
              <a:t>Tableau DASHBOARD </a:t>
            </a:r>
            <a:endParaRPr lang="en-US" sz="4800" dirty="0">
              <a:solidFill>
                <a:schemeClr val="accent6"/>
              </a:solidFill>
            </a:endParaRPr>
          </a:p>
        </p:txBody>
      </p:sp>
      <p:pic>
        <p:nvPicPr>
          <p:cNvPr id="5" name="Content Placeholder 4" descr="A screenshot of a computer screen&#10;&#10;Description automatically generated">
            <a:extLst>
              <a:ext uri="{FF2B5EF4-FFF2-40B4-BE49-F238E27FC236}">
                <a16:creationId xmlns:a16="http://schemas.microsoft.com/office/drawing/2014/main" id="{0CF34598-7E76-D545-7094-753016FFA5C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9488" y="801858"/>
            <a:ext cx="11815713" cy="5922499"/>
          </a:xfrm>
        </p:spPr>
      </p:pic>
    </p:spTree>
    <p:extLst>
      <p:ext uri="{BB962C8B-B14F-4D97-AF65-F5344CB8AC3E}">
        <p14:creationId xmlns:p14="http://schemas.microsoft.com/office/powerpoint/2010/main" val="2338264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604F-AA31-240C-FD54-FBE13B120AB1}"/>
              </a:ext>
            </a:extLst>
          </p:cNvPr>
          <p:cNvSpPr>
            <a:spLocks noGrp="1"/>
          </p:cNvSpPr>
          <p:nvPr>
            <p:ph type="title"/>
          </p:nvPr>
        </p:nvSpPr>
        <p:spPr>
          <a:xfrm>
            <a:off x="913774" y="-309951"/>
            <a:ext cx="10364451" cy="1596177"/>
          </a:xfrm>
        </p:spPr>
        <p:txBody>
          <a:bodyPr/>
          <a:lstStyle/>
          <a:p>
            <a:r>
              <a:rPr lang="en-US" b="1" dirty="0">
                <a:solidFill>
                  <a:schemeClr val="tx2">
                    <a:lumMod val="60000"/>
                    <a:lumOff val="40000"/>
                  </a:schemeClr>
                </a:solidFill>
              </a:rPr>
              <a:t>INSIGHTS</a:t>
            </a:r>
          </a:p>
        </p:txBody>
      </p:sp>
      <p:sp>
        <p:nvSpPr>
          <p:cNvPr id="3" name="Content Placeholder 2">
            <a:extLst>
              <a:ext uri="{FF2B5EF4-FFF2-40B4-BE49-F238E27FC236}">
                <a16:creationId xmlns:a16="http://schemas.microsoft.com/office/drawing/2014/main" id="{DD8F0460-B56E-77D4-C66E-E8A434B22562}"/>
              </a:ext>
            </a:extLst>
          </p:cNvPr>
          <p:cNvSpPr>
            <a:spLocks noGrp="1"/>
          </p:cNvSpPr>
          <p:nvPr>
            <p:ph sz="quarter" idx="13"/>
          </p:nvPr>
        </p:nvSpPr>
        <p:spPr>
          <a:xfrm>
            <a:off x="913774" y="759654"/>
            <a:ext cx="10720208" cy="5809957"/>
          </a:xfrm>
        </p:spPr>
        <p:txBody>
          <a:bodyPr>
            <a:no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increase in loan amounts signifies a growing </a:t>
            </a:r>
            <a:r>
              <a:rPr lang="en-US" dirty="0" err="1">
                <a:latin typeface="Times New Roman" panose="02020603050405020304" pitchFamily="18" charset="0"/>
                <a:cs typeface="Times New Roman" panose="02020603050405020304" pitchFamily="18" charset="0"/>
              </a:rPr>
              <a:t>credi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demand.Growing</a:t>
            </a:r>
            <a:r>
              <a:rPr lang="en-US" dirty="0">
                <a:latin typeface="Times New Roman" panose="02020603050405020304" pitchFamily="18" charset="0"/>
                <a:cs typeface="Times New Roman" panose="02020603050405020304" pitchFamily="18" charset="0"/>
              </a:rPr>
              <a:t> loan amounts indicate borrowers' increased willingness to seek financing for various needs.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Following closely is the "Charged Off" category, indicating a substantial number of loans declared as losses.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Subgrade B3 within Grade B holds the highest revolving balance, amounting to 39.7 million.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data underscores the importance of verification in facilitating higher payment volumes and potentially enhancing trust and security in financial transactions.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data highlights the significance of mortgage loans in the housing market due to their higher loan amounts compared to other home ownership categories. Analyzing the last payment date aids in assessing payment timeliness and potential repayment patterns within each home ownership category."</a:t>
            </a:r>
          </a:p>
        </p:txBody>
      </p:sp>
    </p:spTree>
    <p:extLst>
      <p:ext uri="{BB962C8B-B14F-4D97-AF65-F5344CB8AC3E}">
        <p14:creationId xmlns:p14="http://schemas.microsoft.com/office/powerpoint/2010/main" val="34241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5596-B463-46C8-6EAA-38C028183C18}"/>
              </a:ext>
            </a:extLst>
          </p:cNvPr>
          <p:cNvSpPr>
            <a:spLocks noGrp="1"/>
          </p:cNvSpPr>
          <p:nvPr>
            <p:ph type="title"/>
          </p:nvPr>
        </p:nvSpPr>
        <p:spPr>
          <a:xfrm>
            <a:off x="913775" y="618517"/>
            <a:ext cx="10364451" cy="5172682"/>
          </a:xfrm>
        </p:spPr>
        <p:txBody>
          <a:bodyPr>
            <a:normAutofit/>
          </a:bodyPr>
          <a:lstStyle/>
          <a:p>
            <a:r>
              <a:rPr lang="en-US" sz="4000"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883191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6F91-685D-6036-699F-E1155D61A2C9}"/>
              </a:ext>
            </a:extLst>
          </p:cNvPr>
          <p:cNvSpPr>
            <a:spLocks noGrp="1"/>
          </p:cNvSpPr>
          <p:nvPr>
            <p:ph type="title"/>
          </p:nvPr>
        </p:nvSpPr>
        <p:spPr>
          <a:xfrm>
            <a:off x="913775" y="618518"/>
            <a:ext cx="10226173" cy="1731392"/>
          </a:xfrm>
        </p:spPr>
        <p:txBody>
          <a:bodyPr>
            <a:normAutofit fontScale="90000"/>
          </a:bodyPr>
          <a:lstStyle/>
          <a:p>
            <a:r>
              <a:rPr lang="en-US" dirty="0"/>
              <a:t>     </a:t>
            </a:r>
            <a:br>
              <a:rPr lang="en-US" dirty="0"/>
            </a:br>
            <a:br>
              <a:rPr lang="en-US" dirty="0"/>
            </a:br>
            <a:br>
              <a:rPr lang="en-US" dirty="0"/>
            </a:br>
            <a:r>
              <a:rPr lang="en-US" dirty="0"/>
              <a:t>                                   </a:t>
            </a:r>
            <a:br>
              <a:rPr lang="en-US" dirty="0"/>
            </a:br>
            <a:br>
              <a:rPr lang="en-US" dirty="0"/>
            </a:br>
            <a:br>
              <a:rPr lang="en-US" dirty="0"/>
            </a:br>
            <a:br>
              <a:rPr lang="en-US" dirty="0"/>
            </a:br>
            <a:br>
              <a:rPr lang="en-US" dirty="0"/>
            </a:br>
            <a:br>
              <a:rPr lang="en-US" dirty="0"/>
            </a:br>
            <a:br>
              <a:rPr lang="en-US" dirty="0"/>
            </a:br>
            <a:r>
              <a:rPr lang="en-US" dirty="0"/>
              <a:t>       </a:t>
            </a:r>
            <a:r>
              <a:rPr lang="en-US" b="1" dirty="0">
                <a:solidFill>
                  <a:schemeClr val="accent1">
                    <a:lumMod val="75000"/>
                  </a:schemeClr>
                </a:solidFill>
              </a:rPr>
              <a:t>Introduction</a:t>
            </a:r>
            <a:r>
              <a:rPr lang="en-US" dirty="0"/>
              <a:t>                      </a:t>
            </a:r>
            <a:br>
              <a:rPr lang="en-US" dirty="0"/>
            </a:br>
            <a:r>
              <a:rPr lang="en-US" dirty="0"/>
              <a:t>                         </a:t>
            </a:r>
            <a:br>
              <a:rPr lang="en-US" dirty="0"/>
            </a:br>
            <a:r>
              <a:rPr lang="en-US" b="1" dirty="0">
                <a:solidFill>
                  <a:schemeClr val="accent1">
                    <a:lumMod val="75000"/>
                  </a:schemeClr>
                </a:solidFill>
              </a:rPr>
              <a:t>Purpose</a:t>
            </a:r>
            <a:br>
              <a:rPr lang="en-US" dirty="0"/>
            </a:br>
            <a:r>
              <a:rPr lang="en-US" dirty="0"/>
              <a:t>                     </a:t>
            </a:r>
            <a:br>
              <a:rPr lang="en-US" dirty="0"/>
            </a:br>
            <a:r>
              <a:rPr lang="en-US" b="1" dirty="0">
                <a:solidFill>
                  <a:schemeClr val="accent1">
                    <a:lumMod val="75000"/>
                  </a:schemeClr>
                </a:solidFill>
              </a:rPr>
              <a:t>Scope</a:t>
            </a:r>
            <a:br>
              <a:rPr lang="en-US" dirty="0"/>
            </a:br>
            <a:r>
              <a:rPr lang="en-US" dirty="0"/>
              <a:t>                  </a:t>
            </a:r>
            <a:br>
              <a:rPr lang="en-US" dirty="0"/>
            </a:br>
            <a:r>
              <a:rPr lang="en-US" b="1" dirty="0">
                <a:solidFill>
                  <a:schemeClr val="accent1">
                    <a:lumMod val="75000"/>
                  </a:schemeClr>
                </a:solidFill>
              </a:rPr>
              <a:t>KPI’s</a:t>
            </a:r>
            <a:br>
              <a:rPr lang="en-US" dirty="0"/>
            </a:br>
            <a:r>
              <a:rPr lang="en-US" dirty="0"/>
              <a:t>                         </a:t>
            </a:r>
            <a:br>
              <a:rPr lang="en-US" dirty="0"/>
            </a:br>
            <a:r>
              <a:rPr lang="en-US" b="1" dirty="0">
                <a:solidFill>
                  <a:schemeClr val="accent1">
                    <a:lumMod val="75000"/>
                  </a:schemeClr>
                </a:solidFill>
              </a:rPr>
              <a:t>insights</a:t>
            </a:r>
          </a:p>
        </p:txBody>
      </p:sp>
      <p:sp>
        <p:nvSpPr>
          <p:cNvPr id="7" name="Oval 6">
            <a:extLst>
              <a:ext uri="{FF2B5EF4-FFF2-40B4-BE49-F238E27FC236}">
                <a16:creationId xmlns:a16="http://schemas.microsoft.com/office/drawing/2014/main" id="{9517F210-F2AE-F8AB-9306-A3B9A84FDD63}"/>
              </a:ext>
            </a:extLst>
          </p:cNvPr>
          <p:cNvSpPr/>
          <p:nvPr/>
        </p:nvSpPr>
        <p:spPr>
          <a:xfrm>
            <a:off x="4021394" y="1651819"/>
            <a:ext cx="648929" cy="55060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01</a:t>
            </a:r>
          </a:p>
        </p:txBody>
      </p:sp>
      <p:sp>
        <p:nvSpPr>
          <p:cNvPr id="11" name="Oval 10">
            <a:extLst>
              <a:ext uri="{FF2B5EF4-FFF2-40B4-BE49-F238E27FC236}">
                <a16:creationId xmlns:a16="http://schemas.microsoft.com/office/drawing/2014/main" id="{2A68EDFD-7610-84D1-8394-BEBABD0D276B}"/>
              </a:ext>
            </a:extLst>
          </p:cNvPr>
          <p:cNvSpPr/>
          <p:nvPr/>
        </p:nvSpPr>
        <p:spPr>
          <a:xfrm>
            <a:off x="4021395" y="2502310"/>
            <a:ext cx="648928" cy="55060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02</a:t>
            </a:r>
          </a:p>
        </p:txBody>
      </p:sp>
      <p:sp>
        <p:nvSpPr>
          <p:cNvPr id="13" name="Oval 12">
            <a:extLst>
              <a:ext uri="{FF2B5EF4-FFF2-40B4-BE49-F238E27FC236}">
                <a16:creationId xmlns:a16="http://schemas.microsoft.com/office/drawing/2014/main" id="{33CA2E2D-FB68-9540-41FF-75B4CD7B2227}"/>
              </a:ext>
            </a:extLst>
          </p:cNvPr>
          <p:cNvSpPr/>
          <p:nvPr/>
        </p:nvSpPr>
        <p:spPr>
          <a:xfrm>
            <a:off x="4021395" y="3383211"/>
            <a:ext cx="648928" cy="55060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03</a:t>
            </a:r>
          </a:p>
        </p:txBody>
      </p:sp>
      <p:sp>
        <p:nvSpPr>
          <p:cNvPr id="15" name="Oval 14">
            <a:extLst>
              <a:ext uri="{FF2B5EF4-FFF2-40B4-BE49-F238E27FC236}">
                <a16:creationId xmlns:a16="http://schemas.microsoft.com/office/drawing/2014/main" id="{7B6356CD-4784-3FCB-6912-6E749DE965A3}"/>
              </a:ext>
            </a:extLst>
          </p:cNvPr>
          <p:cNvSpPr/>
          <p:nvPr/>
        </p:nvSpPr>
        <p:spPr>
          <a:xfrm>
            <a:off x="4021394" y="4291379"/>
            <a:ext cx="648929" cy="55060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04</a:t>
            </a:r>
          </a:p>
        </p:txBody>
      </p:sp>
      <p:sp>
        <p:nvSpPr>
          <p:cNvPr id="17" name="Oval 16">
            <a:extLst>
              <a:ext uri="{FF2B5EF4-FFF2-40B4-BE49-F238E27FC236}">
                <a16:creationId xmlns:a16="http://schemas.microsoft.com/office/drawing/2014/main" id="{F3BFCAA9-3C63-6B9F-C6C1-C9EEEA4600BB}"/>
              </a:ext>
            </a:extLst>
          </p:cNvPr>
          <p:cNvSpPr/>
          <p:nvPr/>
        </p:nvSpPr>
        <p:spPr>
          <a:xfrm>
            <a:off x="4021394" y="5199547"/>
            <a:ext cx="648929" cy="55060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05</a:t>
            </a:r>
          </a:p>
        </p:txBody>
      </p:sp>
      <p:sp>
        <p:nvSpPr>
          <p:cNvPr id="20" name="Arrow: Chevron 19">
            <a:extLst>
              <a:ext uri="{FF2B5EF4-FFF2-40B4-BE49-F238E27FC236}">
                <a16:creationId xmlns:a16="http://schemas.microsoft.com/office/drawing/2014/main" id="{CA77566D-CF3B-44EF-A015-4D350457AE8A}"/>
              </a:ext>
            </a:extLst>
          </p:cNvPr>
          <p:cNvSpPr/>
          <p:nvPr/>
        </p:nvSpPr>
        <p:spPr>
          <a:xfrm>
            <a:off x="353960" y="1946787"/>
            <a:ext cx="2202427" cy="825910"/>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solidFill>
                  <a:schemeClr val="bg1"/>
                </a:solidFill>
              </a:rPr>
              <a:t>AGENDA</a:t>
            </a:r>
          </a:p>
        </p:txBody>
      </p:sp>
    </p:spTree>
    <p:extLst>
      <p:ext uri="{BB962C8B-B14F-4D97-AF65-F5344CB8AC3E}">
        <p14:creationId xmlns:p14="http://schemas.microsoft.com/office/powerpoint/2010/main" val="87053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DF96E-39D4-6CF3-A6DD-D8EAEE49AA9D}"/>
              </a:ext>
            </a:extLst>
          </p:cNvPr>
          <p:cNvSpPr>
            <a:spLocks noGrp="1"/>
          </p:cNvSpPr>
          <p:nvPr>
            <p:ph sz="quarter" idx="13"/>
          </p:nvPr>
        </p:nvSpPr>
        <p:spPr/>
        <p:txBody>
          <a:bodyPr/>
          <a:lstStyle/>
          <a:p>
            <a:endParaRPr lang="en-US" sz="1800" b="1" dirty="0">
              <a:solidFill>
                <a:srgbClr val="1F4D79"/>
              </a:solidFill>
              <a:effectLst/>
              <a:latin typeface="Calibri" panose="020F0502020204030204" pitchFamily="34" charset="0"/>
              <a:ea typeface="Calibri" panose="020F0502020204030204" pitchFamily="34" charset="0"/>
            </a:endParaRPr>
          </a:p>
          <a:p>
            <a:r>
              <a:rPr lang="en-US" sz="1800" b="1" dirty="0">
                <a:effectLst/>
                <a:latin typeface="Calibri" panose="020F0502020204030204" pitchFamily="34" charset="0"/>
                <a:ea typeface="Calibri" panose="020F0502020204030204" pitchFamily="34" charset="0"/>
              </a:rPr>
              <a:t>Our</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presentation today</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will</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walk</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you</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through</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detailed</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examination</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of</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the</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data,</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insightful</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observations,</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and</a:t>
            </a:r>
            <a:r>
              <a:rPr lang="en-US" sz="1800" b="1" spc="5" dirty="0">
                <a:effectLst/>
                <a:latin typeface="Calibri" panose="020F0502020204030204" pitchFamily="34" charset="0"/>
                <a:ea typeface="Calibri" panose="020F0502020204030204" pitchFamily="34" charset="0"/>
              </a:rPr>
              <a:t> </a:t>
            </a:r>
            <a:r>
              <a:rPr lang="en-US" sz="1800" b="1" spc="-5" dirty="0">
                <a:effectLst/>
                <a:latin typeface="Calibri" panose="020F0502020204030204" pitchFamily="34" charset="0"/>
                <a:ea typeface="Calibri" panose="020F0502020204030204" pitchFamily="34" charset="0"/>
              </a:rPr>
              <a:t>actionable recommendations </a:t>
            </a:r>
            <a:r>
              <a:rPr lang="en-US" sz="1800" b="1" dirty="0">
                <a:effectLst/>
                <a:latin typeface="Calibri" panose="020F0502020204030204" pitchFamily="34" charset="0"/>
                <a:ea typeface="Calibri" panose="020F0502020204030204" pitchFamily="34" charset="0"/>
              </a:rPr>
              <a:t>for stakeholders in the financial</a:t>
            </a:r>
            <a:r>
              <a:rPr lang="en-US" sz="1800" b="1" spc="-330"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industry.</a:t>
            </a:r>
            <a:r>
              <a:rPr lang="en-US" sz="1800" b="1" spc="-70" dirty="0">
                <a:effectLst/>
                <a:latin typeface="Calibri" panose="020F0502020204030204" pitchFamily="34" charset="0"/>
                <a:ea typeface="Calibri" panose="020F0502020204030204" pitchFamily="34" charset="0"/>
              </a:rPr>
              <a:t> </a:t>
            </a:r>
          </a:p>
          <a:p>
            <a:r>
              <a:rPr lang="en-US" sz="1800" b="1" spc="-10" dirty="0">
                <a:effectLst/>
                <a:latin typeface="Calibri" panose="020F0502020204030204" pitchFamily="34" charset="0"/>
                <a:ea typeface="Calibri" panose="020F0502020204030204" pitchFamily="34" charset="0"/>
              </a:rPr>
              <a:t>We</a:t>
            </a:r>
            <a:r>
              <a:rPr lang="en-US" sz="1800" b="1" spc="-80"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believe</a:t>
            </a:r>
            <a:r>
              <a:rPr lang="en-US" sz="1800" b="1" spc="-75"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that</a:t>
            </a:r>
            <a:r>
              <a:rPr lang="en-US" sz="1800" b="1" spc="-70"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data-driven</a:t>
            </a:r>
            <a:r>
              <a:rPr lang="en-US" sz="1800" b="1" spc="-65" dirty="0">
                <a:effectLst/>
                <a:latin typeface="Calibri" panose="020F0502020204030204" pitchFamily="34" charset="0"/>
                <a:ea typeface="Calibri" panose="020F0502020204030204" pitchFamily="34" charset="0"/>
              </a:rPr>
              <a:t> </a:t>
            </a:r>
            <a:r>
              <a:rPr lang="en-US" sz="1800" b="1" spc="-5" dirty="0">
                <a:effectLst/>
                <a:latin typeface="Calibri" panose="020F0502020204030204" pitchFamily="34" charset="0"/>
                <a:ea typeface="Calibri" panose="020F0502020204030204" pitchFamily="34" charset="0"/>
              </a:rPr>
              <a:t>insights</a:t>
            </a:r>
            <a:r>
              <a:rPr lang="en-US" sz="1800" b="1" spc="-70" dirty="0">
                <a:effectLst/>
                <a:latin typeface="Calibri" panose="020F0502020204030204" pitchFamily="34" charset="0"/>
                <a:ea typeface="Calibri" panose="020F0502020204030204" pitchFamily="34" charset="0"/>
              </a:rPr>
              <a:t> </a:t>
            </a:r>
            <a:r>
              <a:rPr lang="en-US" sz="1800" b="1" spc="-5" dirty="0">
                <a:effectLst/>
                <a:latin typeface="Calibri" panose="020F0502020204030204" pitchFamily="34" charset="0"/>
                <a:ea typeface="Calibri" panose="020F0502020204030204" pitchFamily="34" charset="0"/>
              </a:rPr>
              <a:t>are</a:t>
            </a:r>
            <a:r>
              <a:rPr lang="en-US" sz="1800" b="1" spc="-75" dirty="0">
                <a:effectLst/>
                <a:latin typeface="Calibri" panose="020F0502020204030204" pitchFamily="34" charset="0"/>
                <a:ea typeface="Calibri" panose="020F0502020204030204" pitchFamily="34" charset="0"/>
              </a:rPr>
              <a:t> </a:t>
            </a:r>
            <a:r>
              <a:rPr lang="en-US" sz="1800" b="1" spc="-5" dirty="0">
                <a:effectLst/>
                <a:latin typeface="Calibri" panose="020F0502020204030204" pitchFamily="34" charset="0"/>
                <a:ea typeface="Calibri" panose="020F0502020204030204" pitchFamily="34" charset="0"/>
              </a:rPr>
              <a:t>instrumental</a:t>
            </a:r>
            <a:r>
              <a:rPr lang="en-US" sz="1800" b="1" spc="-33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in</a:t>
            </a:r>
            <a:r>
              <a:rPr lang="en-US" sz="1800" b="1" spc="-6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making</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informed</a:t>
            </a:r>
            <a:r>
              <a:rPr lang="en-US" sz="1800" b="1" spc="-6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decisions,</a:t>
            </a:r>
            <a:r>
              <a:rPr lang="en-US" sz="1800" b="1" spc="-6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reducing</a:t>
            </a:r>
            <a:r>
              <a:rPr lang="en-US" sz="1800" b="1" spc="-6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risks,</a:t>
            </a:r>
            <a:r>
              <a:rPr lang="en-US" sz="1800" b="1" spc="-6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and</a:t>
            </a:r>
            <a:r>
              <a:rPr lang="en-US" sz="1800" b="1" spc="-5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ensuring</a:t>
            </a:r>
            <a:r>
              <a:rPr lang="en-US" sz="1800" b="1" spc="-7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the</a:t>
            </a:r>
            <a:r>
              <a:rPr lang="en-US" sz="1800" b="1" spc="-330"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overall</a:t>
            </a:r>
            <a:r>
              <a:rPr lang="en-US" sz="1800" b="1" spc="-55"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health</a:t>
            </a:r>
            <a:r>
              <a:rPr lang="en-US" sz="1800" b="1" spc="-55"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and</a:t>
            </a:r>
            <a:r>
              <a:rPr lang="en-US" sz="1800" b="1" spc="-55"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sustainability</a:t>
            </a:r>
            <a:r>
              <a:rPr lang="en-US" sz="1800" b="1" spc="-65" dirty="0">
                <a:effectLst/>
                <a:latin typeface="Calibri" panose="020F0502020204030204" pitchFamily="34" charset="0"/>
                <a:ea typeface="Calibri" panose="020F0502020204030204" pitchFamily="34" charset="0"/>
              </a:rPr>
              <a:t> </a:t>
            </a:r>
            <a:r>
              <a:rPr lang="en-US" sz="1800" b="1" spc="-5" dirty="0">
                <a:effectLst/>
                <a:latin typeface="Calibri" panose="020F0502020204030204" pitchFamily="34" charset="0"/>
                <a:ea typeface="Calibri" panose="020F0502020204030204" pitchFamily="34" charset="0"/>
              </a:rPr>
              <a:t>of</a:t>
            </a:r>
            <a:r>
              <a:rPr lang="en-US" sz="1800" b="1" spc="-45" dirty="0">
                <a:effectLst/>
                <a:latin typeface="Calibri" panose="020F0502020204030204" pitchFamily="34" charset="0"/>
                <a:ea typeface="Calibri" panose="020F0502020204030204" pitchFamily="34" charset="0"/>
              </a:rPr>
              <a:t> </a:t>
            </a:r>
            <a:r>
              <a:rPr lang="en-US" sz="1800" b="1" spc="-5" dirty="0">
                <a:effectLst/>
                <a:latin typeface="Calibri" panose="020F0502020204030204" pitchFamily="34" charset="0"/>
                <a:ea typeface="Calibri" panose="020F0502020204030204" pitchFamily="34" charset="0"/>
              </a:rPr>
              <a:t>the</a:t>
            </a:r>
            <a:r>
              <a:rPr lang="en-US" sz="1800" b="1" spc="-50" dirty="0">
                <a:effectLst/>
                <a:latin typeface="Calibri" panose="020F0502020204030204" pitchFamily="34" charset="0"/>
                <a:ea typeface="Calibri" panose="020F0502020204030204" pitchFamily="34" charset="0"/>
              </a:rPr>
              <a:t> </a:t>
            </a:r>
            <a:r>
              <a:rPr lang="en-US" sz="1800" b="1" spc="-5" dirty="0">
                <a:effectLst/>
                <a:latin typeface="Calibri" panose="020F0502020204030204" pitchFamily="34" charset="0"/>
                <a:ea typeface="Calibri" panose="020F0502020204030204" pitchFamily="34" charset="0"/>
              </a:rPr>
              <a:t>banking</a:t>
            </a:r>
            <a:r>
              <a:rPr lang="en-US" sz="1800" b="1" spc="-80" dirty="0">
                <a:effectLst/>
                <a:latin typeface="Calibri" panose="020F0502020204030204" pitchFamily="34" charset="0"/>
                <a:ea typeface="Calibri" panose="020F0502020204030204" pitchFamily="34" charset="0"/>
              </a:rPr>
              <a:t> </a:t>
            </a:r>
            <a:r>
              <a:rPr lang="en-US" sz="1800" b="1" spc="-5" dirty="0">
                <a:effectLst/>
                <a:latin typeface="Calibri" panose="020F0502020204030204" pitchFamily="34" charset="0"/>
                <a:ea typeface="Calibri" panose="020F0502020204030204" pitchFamily="34" charset="0"/>
              </a:rPr>
              <a:t>sector.</a:t>
            </a:r>
            <a:endParaRPr lang="en-US" sz="1800" dirty="0">
              <a:effectLst/>
              <a:latin typeface="Calibri" panose="020F0502020204030204" pitchFamily="34" charset="0"/>
              <a:ea typeface="Calibri" panose="020F0502020204030204" pitchFamily="34" charset="0"/>
            </a:endParaRPr>
          </a:p>
          <a:p>
            <a:endParaRPr lang="en-US" dirty="0"/>
          </a:p>
        </p:txBody>
      </p:sp>
      <p:sp>
        <p:nvSpPr>
          <p:cNvPr id="5" name="Arrow: Pentagon 4">
            <a:extLst>
              <a:ext uri="{FF2B5EF4-FFF2-40B4-BE49-F238E27FC236}">
                <a16:creationId xmlns:a16="http://schemas.microsoft.com/office/drawing/2014/main" id="{1506C965-E9C0-320C-68AF-73FE8BD9001D}"/>
              </a:ext>
            </a:extLst>
          </p:cNvPr>
          <p:cNvSpPr/>
          <p:nvPr/>
        </p:nvSpPr>
        <p:spPr>
          <a:xfrm>
            <a:off x="0" y="914400"/>
            <a:ext cx="3637935" cy="94389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INTRODUCTION</a:t>
            </a:r>
            <a:endParaRPr lang="en-US" sz="3600" dirty="0">
              <a:solidFill>
                <a:schemeClr val="bg1"/>
              </a:solidFill>
            </a:endParaRPr>
          </a:p>
        </p:txBody>
      </p:sp>
    </p:spTree>
    <p:extLst>
      <p:ext uri="{BB962C8B-B14F-4D97-AF65-F5344CB8AC3E}">
        <p14:creationId xmlns:p14="http://schemas.microsoft.com/office/powerpoint/2010/main" val="281883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A4F7A-C0FE-79D9-7B7B-F89D21EF3F80}"/>
              </a:ext>
            </a:extLst>
          </p:cNvPr>
          <p:cNvSpPr>
            <a:spLocks noGrp="1"/>
          </p:cNvSpPr>
          <p:nvPr>
            <p:ph type="title"/>
          </p:nvPr>
        </p:nvSpPr>
        <p:spPr>
          <a:xfrm>
            <a:off x="0" y="983227"/>
            <a:ext cx="3657600" cy="904568"/>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SCOPE</a:t>
            </a:r>
            <a:endParaRPr lang="en-US" sz="3600" dirty="0">
              <a:solidFill>
                <a:schemeClr val="bg1"/>
              </a:solidFill>
            </a:endParaRPr>
          </a:p>
        </p:txBody>
      </p:sp>
      <p:sp>
        <p:nvSpPr>
          <p:cNvPr id="3" name="Text Placeholder 2">
            <a:extLst>
              <a:ext uri="{FF2B5EF4-FFF2-40B4-BE49-F238E27FC236}">
                <a16:creationId xmlns:a16="http://schemas.microsoft.com/office/drawing/2014/main" id="{4B2ED295-F520-6688-ECB9-5ABDFDC5A72D}"/>
              </a:ext>
            </a:extLst>
          </p:cNvPr>
          <p:cNvSpPr>
            <a:spLocks noGrp="1"/>
          </p:cNvSpPr>
          <p:nvPr>
            <p:ph type="body" idx="1"/>
          </p:nvPr>
        </p:nvSpPr>
        <p:spPr>
          <a:xfrm>
            <a:off x="870229" y="2487561"/>
            <a:ext cx="10351752" cy="2880852"/>
          </a:xfrm>
        </p:spPr>
        <p:txBody>
          <a:bodyPr>
            <a:normAutofit/>
          </a:bodyPr>
          <a:lstStyle/>
          <a:p>
            <a:r>
              <a:rPr lang="en-US" sz="1800" b="1" dirty="0">
                <a:solidFill>
                  <a:schemeClr val="tx1"/>
                </a:solidFill>
                <a:effectLst/>
                <a:latin typeface="Calibri" panose="020F0502020204030204" pitchFamily="34" charset="0"/>
                <a:ea typeface="Calibri" panose="020F0502020204030204" pitchFamily="34" charset="0"/>
              </a:rPr>
              <a:t>The</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scope</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of</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this</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analysis</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encompasses</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a</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multifaceted</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exploration of loan data, including year-wise loan amounts,</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grade and sub-grade-wise revolving balances, total payments</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based on verification status, state-wise and month-wise loan</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status,</a:t>
            </a:r>
            <a:r>
              <a:rPr lang="en-US" sz="1800" b="1" spc="-2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and</a:t>
            </a:r>
            <a:r>
              <a:rPr lang="en-US" sz="1800" b="1" spc="-1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the</a:t>
            </a:r>
            <a:r>
              <a:rPr lang="en-US" sz="1800" b="1" spc="-2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relationship</a:t>
            </a:r>
            <a:r>
              <a:rPr lang="en-US" sz="1800" b="1" spc="-1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between</a:t>
            </a:r>
            <a:r>
              <a:rPr lang="en-US" sz="1800" b="1" spc="-2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home</a:t>
            </a:r>
            <a:r>
              <a:rPr lang="en-US" sz="1800" b="1" spc="-2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ownership</a:t>
            </a:r>
            <a:r>
              <a:rPr lang="en-US" sz="1800" b="1" spc="-1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and</a:t>
            </a:r>
            <a:r>
              <a:rPr lang="en-US" sz="1800" b="1" spc="-1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last</a:t>
            </a:r>
            <a:r>
              <a:rPr lang="en-US" sz="1800" b="1" spc="-33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payment dates.</a:t>
            </a:r>
          </a:p>
          <a:p>
            <a:r>
              <a:rPr lang="en-US" sz="1800" b="1" dirty="0">
                <a:solidFill>
                  <a:schemeClr val="tx1"/>
                </a:solidFill>
                <a:effectLst/>
                <a:latin typeface="Calibri" panose="020F0502020204030204" pitchFamily="34" charset="0"/>
                <a:ea typeface="Calibri" panose="020F0502020204030204" pitchFamily="34" charset="0"/>
              </a:rPr>
              <a:t>By scrutinizing these KPIs, we aim to uncover</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trends,</a:t>
            </a:r>
            <a:r>
              <a:rPr lang="en-US" sz="1800" b="1" spc="-2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patterns,</a:t>
            </a:r>
            <a:r>
              <a:rPr lang="en-US" sz="1800" b="1" spc="-1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and</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correlations</a:t>
            </a:r>
            <a:r>
              <a:rPr lang="en-US" sz="1800" b="1" spc="-1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that</a:t>
            </a:r>
            <a:r>
              <a:rPr lang="en-US" sz="1800" b="1" spc="-2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can</a:t>
            </a:r>
            <a:r>
              <a:rPr lang="en-US" sz="1800" b="1" spc="-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drive</a:t>
            </a:r>
            <a:r>
              <a:rPr lang="en-US" sz="1800" b="1" spc="-2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better</a:t>
            </a:r>
            <a:r>
              <a:rPr lang="en-US" sz="1800" b="1" spc="-2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lending</a:t>
            </a:r>
            <a:r>
              <a:rPr lang="en-US" sz="1800" b="1" spc="-33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practices,</a:t>
            </a:r>
            <a:r>
              <a:rPr lang="en-US" sz="1800" b="1" spc="-7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risk</a:t>
            </a:r>
            <a:r>
              <a:rPr lang="en-US" sz="1800" b="1" spc="-50"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management,</a:t>
            </a:r>
            <a:r>
              <a:rPr lang="en-US" sz="1800" b="1" spc="-7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and</a:t>
            </a:r>
            <a:r>
              <a:rPr lang="en-US" sz="1800" b="1" spc="-4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financial</a:t>
            </a:r>
            <a:r>
              <a:rPr lang="en-US" sz="1800" b="1" spc="-55" dirty="0">
                <a:solidFill>
                  <a:schemeClr val="tx1"/>
                </a:solidFill>
                <a:effectLst/>
                <a:latin typeface="Calibri" panose="020F0502020204030204" pitchFamily="34" charset="0"/>
                <a:ea typeface="Calibri" panose="020F0502020204030204" pitchFamily="34" charset="0"/>
              </a:rPr>
              <a:t> </a:t>
            </a:r>
            <a:r>
              <a:rPr lang="en-US" sz="1800" b="1" dirty="0">
                <a:solidFill>
                  <a:schemeClr val="tx1"/>
                </a:solidFill>
                <a:effectLst/>
                <a:latin typeface="Calibri" panose="020F0502020204030204" pitchFamily="34" charset="0"/>
                <a:ea typeface="Calibri" panose="020F0502020204030204" pitchFamily="34" charset="0"/>
              </a:rPr>
              <a:t>planning.</a:t>
            </a:r>
            <a:endParaRPr lang="en-US" sz="1800" dirty="0">
              <a:solidFill>
                <a:schemeClr val="tx1"/>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408473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6CAB37-75F6-8276-52A9-96FBEDFFE56A}"/>
              </a:ext>
            </a:extLst>
          </p:cNvPr>
          <p:cNvSpPr>
            <a:spLocks noGrp="1"/>
          </p:cNvSpPr>
          <p:nvPr>
            <p:ph type="title"/>
          </p:nvPr>
        </p:nvSpPr>
        <p:spPr>
          <a:xfrm>
            <a:off x="1" y="983225"/>
            <a:ext cx="3588774" cy="95372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Overview</a:t>
            </a:r>
            <a:endParaRPr lang="en-US" sz="3600" dirty="0">
              <a:solidFill>
                <a:schemeClr val="bg1"/>
              </a:solidFill>
            </a:endParaRPr>
          </a:p>
        </p:txBody>
      </p:sp>
      <p:sp>
        <p:nvSpPr>
          <p:cNvPr id="3" name="Content Placeholder 2">
            <a:extLst>
              <a:ext uri="{FF2B5EF4-FFF2-40B4-BE49-F238E27FC236}">
                <a16:creationId xmlns:a16="http://schemas.microsoft.com/office/drawing/2014/main" id="{C45C6960-83D0-1EA3-C192-AB64A63E0C41}"/>
              </a:ext>
            </a:extLst>
          </p:cNvPr>
          <p:cNvSpPr>
            <a:spLocks noGrp="1"/>
          </p:cNvSpPr>
          <p:nvPr>
            <p:ph sz="quarter" idx="13"/>
          </p:nvPr>
        </p:nvSpPr>
        <p:spPr/>
        <p:txBody>
          <a:bodyPr/>
          <a:lstStyle/>
          <a:p>
            <a:pPr marL="70485" marR="0">
              <a:lnSpc>
                <a:spcPct val="106000"/>
              </a:lnSpc>
              <a:spcBef>
                <a:spcPts val="0"/>
              </a:spcBef>
              <a:spcAft>
                <a:spcPts val="0"/>
              </a:spcAft>
            </a:pPr>
            <a:r>
              <a:rPr lang="en-US" sz="1800" dirty="0">
                <a:effectLst/>
                <a:latin typeface="Times New Roman" panose="02020603050405020304" pitchFamily="18" charset="0"/>
                <a:ea typeface="Calibri" panose="020F0502020204030204" pitchFamily="34" charset="0"/>
                <a:cs typeface="Calibri" panose="020F0502020204030204" pitchFamily="34" charset="0"/>
              </a:rPr>
              <a:t>As</a:t>
            </a:r>
            <a:r>
              <a:rPr lang="en-US" sz="1800" spc="2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per</a:t>
            </a:r>
            <a:r>
              <a:rPr lang="en-US" sz="1800" spc="6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the</a:t>
            </a:r>
            <a:r>
              <a:rPr lang="en-US" sz="1800" spc="4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data</a:t>
            </a:r>
            <a:r>
              <a:rPr lang="en-US" sz="1800" spc="6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39,717</a:t>
            </a:r>
            <a:r>
              <a:rPr lang="en-US" sz="1800" spc="3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number</a:t>
            </a:r>
            <a:r>
              <a:rPr lang="en-US" sz="1800" spc="5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of</a:t>
            </a:r>
            <a:r>
              <a:rPr lang="en-US" sz="1800" spc="5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Bank</a:t>
            </a:r>
            <a:r>
              <a:rPr lang="en-US" sz="1800" spc="3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Customers.</a:t>
            </a:r>
            <a:r>
              <a:rPr lang="en-US" sz="1800" spc="2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We</a:t>
            </a:r>
            <a:r>
              <a:rPr lang="en-US" sz="1800" spc="6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are</a:t>
            </a:r>
            <a:r>
              <a:rPr lang="en-US" sz="1800" spc="6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using</a:t>
            </a:r>
            <a:r>
              <a:rPr lang="en-US" sz="18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different types of categories to analyze the data and find out the</a:t>
            </a:r>
            <a:r>
              <a:rPr lang="en-US" sz="1800" spc="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verified</a:t>
            </a:r>
            <a:r>
              <a:rPr lang="en-US" sz="1800" spc="8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and</a:t>
            </a:r>
            <a:r>
              <a:rPr lang="en-US" sz="1800" spc="8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non-verified</a:t>
            </a:r>
            <a:r>
              <a:rPr lang="en-US" sz="1800" spc="8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customer</a:t>
            </a:r>
            <a:r>
              <a:rPr lang="en-US" sz="1800" spc="1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based</a:t>
            </a:r>
            <a:r>
              <a:rPr lang="en-US" sz="1800" spc="8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on</a:t>
            </a:r>
            <a:r>
              <a:rPr lang="en-US" sz="1800" spc="8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year</a:t>
            </a:r>
            <a:r>
              <a:rPr lang="en-US" sz="1800" spc="8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and</a:t>
            </a:r>
            <a:r>
              <a:rPr lang="en-US" sz="1800" spc="6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interest.</a:t>
            </a:r>
            <a:r>
              <a:rPr lang="en-US" sz="1800" spc="12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How</a:t>
            </a:r>
            <a:r>
              <a:rPr lang="en-US" sz="1800" spc="-35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payment</a:t>
            </a:r>
            <a:r>
              <a:rPr lang="en-US" sz="1800" spc="-2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mode</a:t>
            </a:r>
            <a:r>
              <a:rPr lang="en-US" sz="1800" spc="-3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is</a:t>
            </a:r>
            <a:r>
              <a:rPr lang="en-US" sz="1800" spc="-2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effected</a:t>
            </a:r>
            <a:r>
              <a:rPr lang="en-US" sz="1800" spc="-40"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in</a:t>
            </a:r>
            <a:r>
              <a:rPr lang="en-US" sz="1800" spc="-2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loan</a:t>
            </a:r>
            <a:r>
              <a:rPr lang="en-US" sz="1800" spc="-25" dirty="0">
                <a:effectLst/>
                <a:latin typeface="Times New Roman" panose="02020603050405020304" pitchFamily="18" charset="0"/>
                <a:ea typeface="Calibri" panose="020F0502020204030204" pitchFamily="34" charset="0"/>
                <a:cs typeface="Calibri" panose="020F0502020204030204" pitchFamily="34" charset="0"/>
              </a:rPr>
              <a:t> </a:t>
            </a:r>
            <a:r>
              <a:rPr lang="en-US" sz="1800" dirty="0">
                <a:effectLst/>
                <a:latin typeface="Times New Roman" panose="02020603050405020304" pitchFamily="18" charset="0"/>
                <a:ea typeface="Calibri" panose="020F0502020204030204" pitchFamily="34" charset="0"/>
                <a:cs typeface="Calibri" panose="020F0502020204030204" pitchFamily="34" charset="0"/>
              </a:rPr>
              <a:t>section.</a:t>
            </a: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70485" marR="0">
              <a:spcBef>
                <a:spcPts val="0"/>
              </a:spcBef>
              <a:spcAft>
                <a:spcPts val="0"/>
              </a:spcAft>
            </a:pPr>
            <a:r>
              <a:rPr lang="en-US" sz="1800" b="1" dirty="0">
                <a:effectLst/>
                <a:latin typeface="Times New Roman" panose="02020603050405020304" pitchFamily="18" charset="0"/>
                <a:ea typeface="Calibri" panose="020F0502020204030204" pitchFamily="34" charset="0"/>
                <a:cs typeface="Calibri" panose="020F0502020204030204" pitchFamily="34" charset="0"/>
              </a:rPr>
              <a:t>Methodology:</a:t>
            </a:r>
            <a:endParaRPr lang="en-US" sz="1800" dirty="0">
              <a:effectLst/>
              <a:latin typeface="Calibri" panose="020F0502020204030204" pitchFamily="34" charset="0"/>
              <a:ea typeface="Calibri" panose="020F0502020204030204" pitchFamily="34" charset="0"/>
            </a:endParaRPr>
          </a:p>
          <a:p>
            <a:pPr marL="0" marR="635" indent="0">
              <a:lnSpc>
                <a:spcPct val="106000"/>
              </a:lnSpc>
              <a:spcBef>
                <a:spcPts val="110"/>
              </a:spcBef>
              <a:spcAft>
                <a:spcPts val="0"/>
              </a:spcAft>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The</a:t>
            </a:r>
            <a:r>
              <a:rPr lang="en-US" sz="1800" b="1" spc="7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Research</a:t>
            </a:r>
            <a:r>
              <a:rPr lang="en-US" sz="1800" b="1" spc="9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conducted</a:t>
            </a:r>
            <a:r>
              <a:rPr lang="en-US" sz="1800" b="1" spc="95"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a</a:t>
            </a:r>
            <a:r>
              <a:rPr lang="en-US" sz="1800" b="1" spc="95"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quantitative</a:t>
            </a:r>
            <a:r>
              <a:rPr lang="en-US" sz="1800" b="1" spc="95"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analysis</a:t>
            </a:r>
            <a:r>
              <a:rPr lang="en-US" sz="1800" b="1" spc="105"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on</a:t>
            </a:r>
            <a:r>
              <a:rPr lang="en-US" sz="1800" b="1" spc="9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data</a:t>
            </a:r>
            <a:r>
              <a:rPr lang="en-US" sz="1800" b="1" spc="1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and</a:t>
            </a:r>
            <a:r>
              <a:rPr lang="en-US" sz="1800" b="1" spc="9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data</a:t>
            </a:r>
            <a:r>
              <a:rPr lang="en-US" sz="1800" b="1" spc="-345"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set</a:t>
            </a:r>
            <a:r>
              <a:rPr lang="en-US" sz="1800" b="1" spc="-2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gotten</a:t>
            </a:r>
            <a:r>
              <a:rPr lang="en-US" sz="1800" b="1" spc="-25"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from</a:t>
            </a:r>
            <a:r>
              <a:rPr lang="en-US" sz="1800" b="1" spc="-2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EXCELR.</a:t>
            </a:r>
            <a:endParaRPr lang="en-US" sz="18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93750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19B124E5-1A16-9770-67A2-05EF0BCA0286}"/>
              </a:ext>
            </a:extLst>
          </p:cNvPr>
          <p:cNvSpPr>
            <a:spLocks noGrp="1"/>
          </p:cNvSpPr>
          <p:nvPr>
            <p:ph type="title"/>
          </p:nvPr>
        </p:nvSpPr>
        <p:spPr>
          <a:xfrm>
            <a:off x="-1" y="1022556"/>
            <a:ext cx="3470788" cy="889818"/>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Tools</a:t>
            </a:r>
            <a:endParaRPr lang="en-US" sz="3600" dirty="0">
              <a:solidFill>
                <a:schemeClr val="bg1"/>
              </a:solidFill>
            </a:endParaRPr>
          </a:p>
        </p:txBody>
      </p:sp>
      <p:sp>
        <p:nvSpPr>
          <p:cNvPr id="4" name="Oval 3">
            <a:extLst>
              <a:ext uri="{FF2B5EF4-FFF2-40B4-BE49-F238E27FC236}">
                <a16:creationId xmlns:a16="http://schemas.microsoft.com/office/drawing/2014/main" id="{AFABB80E-5573-343B-A3B3-5E73EA1BB310}"/>
              </a:ext>
            </a:extLst>
          </p:cNvPr>
          <p:cNvSpPr/>
          <p:nvPr/>
        </p:nvSpPr>
        <p:spPr>
          <a:xfrm>
            <a:off x="3323303" y="2241755"/>
            <a:ext cx="4001729" cy="307749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solidFill>
                  <a:schemeClr val="tx1"/>
                </a:solidFill>
              </a:rPr>
              <a:t>PROJECT </a:t>
            </a:r>
            <a:br>
              <a:rPr lang="en-US" sz="3200" b="1" dirty="0">
                <a:solidFill>
                  <a:schemeClr val="tx1"/>
                </a:solidFill>
              </a:rPr>
            </a:br>
            <a:r>
              <a:rPr lang="en-US" sz="3200" b="1" dirty="0">
                <a:solidFill>
                  <a:schemeClr val="tx1"/>
                </a:solidFill>
              </a:rPr>
              <a:t>MANAGEMENT </a:t>
            </a:r>
            <a:br>
              <a:rPr lang="en-US" sz="3200" b="1" dirty="0">
                <a:solidFill>
                  <a:schemeClr val="tx1"/>
                </a:solidFill>
              </a:rPr>
            </a:br>
            <a:r>
              <a:rPr lang="en-US" sz="3200" b="1" dirty="0">
                <a:solidFill>
                  <a:schemeClr val="tx1"/>
                </a:solidFill>
              </a:rPr>
              <a:t>TOOLS</a:t>
            </a:r>
          </a:p>
        </p:txBody>
      </p:sp>
      <p:sp>
        <p:nvSpPr>
          <p:cNvPr id="5" name="Rectangle: Rounded Corners 4">
            <a:extLst>
              <a:ext uri="{FF2B5EF4-FFF2-40B4-BE49-F238E27FC236}">
                <a16:creationId xmlns:a16="http://schemas.microsoft.com/office/drawing/2014/main" id="{0CE340F2-A258-7A27-5805-38727360B850}"/>
              </a:ext>
            </a:extLst>
          </p:cNvPr>
          <p:cNvSpPr/>
          <p:nvPr/>
        </p:nvSpPr>
        <p:spPr>
          <a:xfrm>
            <a:off x="8327923" y="1912373"/>
            <a:ext cx="1877961" cy="71775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EXCEL</a:t>
            </a:r>
          </a:p>
        </p:txBody>
      </p:sp>
      <p:sp>
        <p:nvSpPr>
          <p:cNvPr id="6" name="Rectangle: Rounded Corners 5">
            <a:extLst>
              <a:ext uri="{FF2B5EF4-FFF2-40B4-BE49-F238E27FC236}">
                <a16:creationId xmlns:a16="http://schemas.microsoft.com/office/drawing/2014/main" id="{DE9094E7-CA76-278A-5AAC-7E7FA4800A44}"/>
              </a:ext>
            </a:extLst>
          </p:cNvPr>
          <p:cNvSpPr/>
          <p:nvPr/>
        </p:nvSpPr>
        <p:spPr>
          <a:xfrm>
            <a:off x="8327921" y="2939847"/>
            <a:ext cx="1877961" cy="71775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POWER BI</a:t>
            </a:r>
          </a:p>
        </p:txBody>
      </p:sp>
      <p:sp>
        <p:nvSpPr>
          <p:cNvPr id="7" name="Rectangle: Rounded Corners 6">
            <a:extLst>
              <a:ext uri="{FF2B5EF4-FFF2-40B4-BE49-F238E27FC236}">
                <a16:creationId xmlns:a16="http://schemas.microsoft.com/office/drawing/2014/main" id="{9CD22002-7412-4C12-857E-BC45428C0AC3}"/>
              </a:ext>
            </a:extLst>
          </p:cNvPr>
          <p:cNvSpPr/>
          <p:nvPr/>
        </p:nvSpPr>
        <p:spPr>
          <a:xfrm>
            <a:off x="8327922" y="3760843"/>
            <a:ext cx="1877961" cy="717755"/>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TABLEAU</a:t>
            </a:r>
          </a:p>
        </p:txBody>
      </p:sp>
      <p:sp>
        <p:nvSpPr>
          <p:cNvPr id="8" name="Rectangle: Rounded Corners 7">
            <a:extLst>
              <a:ext uri="{FF2B5EF4-FFF2-40B4-BE49-F238E27FC236}">
                <a16:creationId xmlns:a16="http://schemas.microsoft.com/office/drawing/2014/main" id="{CC66383C-A6EA-338B-BE2E-816F7C5563D0}"/>
              </a:ext>
            </a:extLst>
          </p:cNvPr>
          <p:cNvSpPr/>
          <p:nvPr/>
        </p:nvSpPr>
        <p:spPr>
          <a:xfrm>
            <a:off x="8327922" y="4685078"/>
            <a:ext cx="1877961" cy="71775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My SQL</a:t>
            </a:r>
          </a:p>
        </p:txBody>
      </p:sp>
      <p:cxnSp>
        <p:nvCxnSpPr>
          <p:cNvPr id="10" name="Connector: Elbow 9">
            <a:extLst>
              <a:ext uri="{FF2B5EF4-FFF2-40B4-BE49-F238E27FC236}">
                <a16:creationId xmlns:a16="http://schemas.microsoft.com/office/drawing/2014/main" id="{E0135950-71C4-F1FF-5703-5424470290E8}"/>
              </a:ext>
            </a:extLst>
          </p:cNvPr>
          <p:cNvCxnSpPr>
            <a:cxnSpLocks/>
          </p:cNvCxnSpPr>
          <p:nvPr/>
        </p:nvCxnSpPr>
        <p:spPr>
          <a:xfrm rot="10800000" flipV="1">
            <a:off x="6902245" y="2113933"/>
            <a:ext cx="1425678" cy="64893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Connector: Elbow 10">
            <a:extLst>
              <a:ext uri="{FF2B5EF4-FFF2-40B4-BE49-F238E27FC236}">
                <a16:creationId xmlns:a16="http://schemas.microsoft.com/office/drawing/2014/main" id="{FA21108C-83F0-006F-87AC-22ECCF878FF0}"/>
              </a:ext>
            </a:extLst>
          </p:cNvPr>
          <p:cNvCxnSpPr>
            <a:cxnSpLocks/>
          </p:cNvCxnSpPr>
          <p:nvPr/>
        </p:nvCxnSpPr>
        <p:spPr>
          <a:xfrm rot="10800000" flipV="1">
            <a:off x="7325033" y="2989014"/>
            <a:ext cx="1002888" cy="77182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nector: Elbow 13">
            <a:extLst>
              <a:ext uri="{FF2B5EF4-FFF2-40B4-BE49-F238E27FC236}">
                <a16:creationId xmlns:a16="http://schemas.microsoft.com/office/drawing/2014/main" id="{94E4F875-A00F-145B-9930-7108921ACCCC}"/>
              </a:ext>
            </a:extLst>
          </p:cNvPr>
          <p:cNvCxnSpPr>
            <a:cxnSpLocks/>
          </p:cNvCxnSpPr>
          <p:nvPr/>
        </p:nvCxnSpPr>
        <p:spPr>
          <a:xfrm rot="10800000" flipV="1">
            <a:off x="6971071" y="3915702"/>
            <a:ext cx="1356850" cy="769375"/>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10D6E969-60D9-ABA1-0BAE-3F60347EE2AE}"/>
              </a:ext>
            </a:extLst>
          </p:cNvPr>
          <p:cNvCxnSpPr>
            <a:cxnSpLocks/>
          </p:cNvCxnSpPr>
          <p:nvPr/>
        </p:nvCxnSpPr>
        <p:spPr>
          <a:xfrm rot="10800000" flipV="1">
            <a:off x="6469626" y="4810439"/>
            <a:ext cx="1858296" cy="41294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709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872130C9-A126-6DDA-1F1D-3291F034E51D}"/>
              </a:ext>
            </a:extLst>
          </p:cNvPr>
          <p:cNvSpPr/>
          <p:nvPr/>
        </p:nvSpPr>
        <p:spPr>
          <a:xfrm>
            <a:off x="0" y="1022556"/>
            <a:ext cx="3814916" cy="101272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INCEPTION OF DATA</a:t>
            </a:r>
          </a:p>
        </p:txBody>
      </p:sp>
      <p:sp>
        <p:nvSpPr>
          <p:cNvPr id="4" name="Arrow: Pentagon 3">
            <a:extLst>
              <a:ext uri="{FF2B5EF4-FFF2-40B4-BE49-F238E27FC236}">
                <a16:creationId xmlns:a16="http://schemas.microsoft.com/office/drawing/2014/main" id="{E8D0FE18-6694-1463-69AB-3823F73E54EF}"/>
              </a:ext>
            </a:extLst>
          </p:cNvPr>
          <p:cNvSpPr/>
          <p:nvPr/>
        </p:nvSpPr>
        <p:spPr>
          <a:xfrm>
            <a:off x="3854245" y="2035278"/>
            <a:ext cx="3657600" cy="725151"/>
          </a:xfrm>
          <a:prstGeom prst="homePlate">
            <a:avLst/>
          </a:prstGeom>
          <a:ln>
            <a:solidFill>
              <a:srgbClr val="FFFF0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1" dirty="0">
                <a:solidFill>
                  <a:srgbClr val="3B3838"/>
                </a:solidFill>
                <a:effectLst/>
                <a:latin typeface="Calibri" panose="020F0502020204030204" pitchFamily="34" charset="0"/>
                <a:ea typeface="Calibri" panose="020F0502020204030204" pitchFamily="34" charset="0"/>
              </a:rPr>
              <a:t>Total</a:t>
            </a:r>
            <a:r>
              <a:rPr lang="en-US" sz="1800" b="1" spc="-35" dirty="0">
                <a:solidFill>
                  <a:srgbClr val="3B3838"/>
                </a:solidFill>
                <a:effectLst/>
                <a:latin typeface="Calibri" panose="020F0502020204030204" pitchFamily="34" charset="0"/>
                <a:ea typeface="Calibri" panose="020F0502020204030204" pitchFamily="34" charset="0"/>
              </a:rPr>
              <a:t> </a:t>
            </a:r>
            <a:r>
              <a:rPr lang="en-US" sz="1800" b="1" dirty="0">
                <a:solidFill>
                  <a:srgbClr val="3B3838"/>
                </a:solidFill>
                <a:effectLst/>
                <a:latin typeface="Calibri" panose="020F0502020204030204" pitchFamily="34" charset="0"/>
                <a:ea typeface="Calibri" panose="020F0502020204030204" pitchFamily="34" charset="0"/>
              </a:rPr>
              <a:t>Number</a:t>
            </a:r>
            <a:r>
              <a:rPr lang="en-US" sz="1800" b="1" spc="-70" dirty="0">
                <a:solidFill>
                  <a:srgbClr val="3B3838"/>
                </a:solidFill>
                <a:effectLst/>
                <a:latin typeface="Calibri" panose="020F0502020204030204" pitchFamily="34" charset="0"/>
                <a:ea typeface="Calibri" panose="020F0502020204030204" pitchFamily="34" charset="0"/>
              </a:rPr>
              <a:t> </a:t>
            </a:r>
            <a:r>
              <a:rPr lang="en-US" sz="1800" b="1" dirty="0">
                <a:solidFill>
                  <a:srgbClr val="3B3838"/>
                </a:solidFill>
                <a:effectLst/>
                <a:latin typeface="Calibri" panose="020F0502020204030204" pitchFamily="34" charset="0"/>
                <a:ea typeface="Calibri" panose="020F0502020204030204" pitchFamily="34" charset="0"/>
              </a:rPr>
              <a:t>of</a:t>
            </a:r>
            <a:r>
              <a:rPr lang="en-US" sz="1800" b="1" spc="-40" dirty="0">
                <a:solidFill>
                  <a:srgbClr val="3B3838"/>
                </a:solidFill>
                <a:effectLst/>
                <a:latin typeface="Calibri" panose="020F0502020204030204" pitchFamily="34" charset="0"/>
                <a:ea typeface="Calibri" panose="020F0502020204030204" pitchFamily="34" charset="0"/>
              </a:rPr>
              <a:t> </a:t>
            </a:r>
            <a:r>
              <a:rPr lang="en-US" sz="1800" b="1" dirty="0">
                <a:solidFill>
                  <a:srgbClr val="3B3838"/>
                </a:solidFill>
                <a:effectLst/>
                <a:latin typeface="Calibri" panose="020F0502020204030204" pitchFamily="34" charset="0"/>
                <a:ea typeface="Calibri" panose="020F0502020204030204" pitchFamily="34" charset="0"/>
              </a:rPr>
              <a:t>Loan</a:t>
            </a:r>
            <a:r>
              <a:rPr lang="en-US" sz="1800" b="1" spc="-55" dirty="0">
                <a:solidFill>
                  <a:srgbClr val="3B3838"/>
                </a:solidFill>
                <a:effectLst/>
                <a:latin typeface="Calibri" panose="020F0502020204030204" pitchFamily="34" charset="0"/>
                <a:ea typeface="Calibri" panose="020F0502020204030204" pitchFamily="34" charset="0"/>
              </a:rPr>
              <a:t> </a:t>
            </a:r>
            <a:r>
              <a:rPr lang="en-US" sz="1800" b="1" dirty="0">
                <a:solidFill>
                  <a:srgbClr val="3B3838"/>
                </a:solidFill>
                <a:effectLst/>
                <a:latin typeface="Calibri" panose="020F0502020204030204" pitchFamily="34" charset="0"/>
                <a:ea typeface="Calibri" panose="020F0502020204030204" pitchFamily="34" charset="0"/>
              </a:rPr>
              <a:t>Accounts</a:t>
            </a:r>
            <a:endParaRPr lang="en-US" b="1" dirty="0"/>
          </a:p>
        </p:txBody>
      </p:sp>
      <p:sp>
        <p:nvSpPr>
          <p:cNvPr id="5" name="Arrow: Pentagon 4">
            <a:extLst>
              <a:ext uri="{FF2B5EF4-FFF2-40B4-BE49-F238E27FC236}">
                <a16:creationId xmlns:a16="http://schemas.microsoft.com/office/drawing/2014/main" id="{49900EBE-3E27-CF14-12C1-419718B111B1}"/>
              </a:ext>
            </a:extLst>
          </p:cNvPr>
          <p:cNvSpPr/>
          <p:nvPr/>
        </p:nvSpPr>
        <p:spPr>
          <a:xfrm>
            <a:off x="3854245" y="2864840"/>
            <a:ext cx="3657600" cy="725151"/>
          </a:xfrm>
          <a:prstGeom prst="homePlate">
            <a:avLst/>
          </a:prstGeom>
          <a:ln>
            <a:solidFill>
              <a:srgbClr val="FFFF0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1" dirty="0">
                <a:solidFill>
                  <a:srgbClr val="262626"/>
                </a:solidFill>
                <a:effectLst/>
                <a:latin typeface="Arial MT"/>
                <a:ea typeface="Calibri" panose="020F0502020204030204" pitchFamily="34" charset="0"/>
              </a:rPr>
              <a:t>Total</a:t>
            </a:r>
            <a:r>
              <a:rPr lang="en-US" sz="1800" b="1" spc="-95" dirty="0">
                <a:solidFill>
                  <a:srgbClr val="262626"/>
                </a:solidFill>
                <a:effectLst/>
                <a:latin typeface="Arial MT"/>
                <a:ea typeface="Calibri" panose="020F0502020204030204" pitchFamily="34" charset="0"/>
              </a:rPr>
              <a:t> </a:t>
            </a:r>
            <a:r>
              <a:rPr lang="en-US" sz="1800" b="1" dirty="0">
                <a:solidFill>
                  <a:srgbClr val="262626"/>
                </a:solidFill>
                <a:effectLst/>
                <a:latin typeface="Arial MT"/>
                <a:ea typeface="Calibri" panose="020F0502020204030204" pitchFamily="34" charset="0"/>
              </a:rPr>
              <a:t>Loan</a:t>
            </a:r>
            <a:r>
              <a:rPr lang="en-US" sz="1800" b="1" spc="-80" dirty="0">
                <a:solidFill>
                  <a:srgbClr val="262626"/>
                </a:solidFill>
                <a:effectLst/>
                <a:latin typeface="Arial MT"/>
                <a:ea typeface="Calibri" panose="020F0502020204030204" pitchFamily="34" charset="0"/>
              </a:rPr>
              <a:t> </a:t>
            </a:r>
            <a:r>
              <a:rPr lang="en-US" sz="1800" b="1" dirty="0">
                <a:solidFill>
                  <a:srgbClr val="262626"/>
                </a:solidFill>
                <a:effectLst/>
                <a:latin typeface="Arial MT"/>
                <a:ea typeface="Calibri" panose="020F0502020204030204" pitchFamily="34" charset="0"/>
              </a:rPr>
              <a:t>amount</a:t>
            </a:r>
            <a:endParaRPr lang="en-US" sz="1800" b="1" dirty="0">
              <a:effectLst/>
              <a:latin typeface="Calibri" panose="020F0502020204030204" pitchFamily="34" charset="0"/>
              <a:ea typeface="Calibri" panose="020F0502020204030204" pitchFamily="34" charset="0"/>
            </a:endParaRPr>
          </a:p>
          <a:p>
            <a:pPr algn="ctr"/>
            <a:endParaRPr lang="en-US" dirty="0"/>
          </a:p>
        </p:txBody>
      </p:sp>
      <p:sp>
        <p:nvSpPr>
          <p:cNvPr id="6" name="Arrow: Pentagon 5">
            <a:extLst>
              <a:ext uri="{FF2B5EF4-FFF2-40B4-BE49-F238E27FC236}">
                <a16:creationId xmlns:a16="http://schemas.microsoft.com/office/drawing/2014/main" id="{CE540B7D-6E08-969A-1328-AFA1AC5C77E4}"/>
              </a:ext>
            </a:extLst>
          </p:cNvPr>
          <p:cNvSpPr/>
          <p:nvPr/>
        </p:nvSpPr>
        <p:spPr>
          <a:xfrm>
            <a:off x="3854245" y="3694402"/>
            <a:ext cx="3657600" cy="725151"/>
          </a:xfrm>
          <a:prstGeom prst="homePlate">
            <a:avLst/>
          </a:prstGeom>
          <a:ln>
            <a:solidFill>
              <a:srgbClr val="FFFF0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Loan Tenure</a:t>
            </a:r>
          </a:p>
        </p:txBody>
      </p:sp>
      <p:sp>
        <p:nvSpPr>
          <p:cNvPr id="7" name="Arrow: Pentagon 6">
            <a:extLst>
              <a:ext uri="{FF2B5EF4-FFF2-40B4-BE49-F238E27FC236}">
                <a16:creationId xmlns:a16="http://schemas.microsoft.com/office/drawing/2014/main" id="{A896AD46-C62B-F112-60AF-351E90D60D30}"/>
              </a:ext>
            </a:extLst>
          </p:cNvPr>
          <p:cNvSpPr/>
          <p:nvPr/>
        </p:nvSpPr>
        <p:spPr>
          <a:xfrm>
            <a:off x="3854245" y="4523964"/>
            <a:ext cx="3657600" cy="725151"/>
          </a:xfrm>
          <a:prstGeom prst="homePlate">
            <a:avLst/>
          </a:prstGeom>
          <a:ln>
            <a:solidFill>
              <a:srgbClr val="FFFF0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t>Average Interest Rate</a:t>
            </a:r>
          </a:p>
        </p:txBody>
      </p:sp>
      <p:sp>
        <p:nvSpPr>
          <p:cNvPr id="8" name="Arrow: Pentagon 7">
            <a:extLst>
              <a:ext uri="{FF2B5EF4-FFF2-40B4-BE49-F238E27FC236}">
                <a16:creationId xmlns:a16="http://schemas.microsoft.com/office/drawing/2014/main" id="{BBD7CD99-E8A9-F4C3-B702-4C4AE0CB8507}"/>
              </a:ext>
            </a:extLst>
          </p:cNvPr>
          <p:cNvSpPr/>
          <p:nvPr/>
        </p:nvSpPr>
        <p:spPr>
          <a:xfrm>
            <a:off x="3854245" y="5353526"/>
            <a:ext cx="3657600" cy="725151"/>
          </a:xfrm>
          <a:prstGeom prst="homePlate">
            <a:avLst/>
          </a:prstGeom>
          <a:ln>
            <a:solidFill>
              <a:srgbClr val="FFFF0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800" b="1" dirty="0">
                <a:solidFill>
                  <a:srgbClr val="262626"/>
                </a:solidFill>
                <a:effectLst/>
                <a:latin typeface="Arial MT"/>
                <a:ea typeface="Calibri" panose="020F0502020204030204" pitchFamily="34" charset="0"/>
              </a:rPr>
              <a:t>Total</a:t>
            </a:r>
            <a:r>
              <a:rPr lang="en-US" sz="1800" b="1" spc="325" dirty="0">
                <a:solidFill>
                  <a:srgbClr val="262626"/>
                </a:solidFill>
                <a:effectLst/>
                <a:latin typeface="Arial MT"/>
                <a:ea typeface="Calibri" panose="020F0502020204030204" pitchFamily="34" charset="0"/>
              </a:rPr>
              <a:t> </a:t>
            </a:r>
            <a:r>
              <a:rPr lang="en-US" sz="1800" b="1" dirty="0">
                <a:solidFill>
                  <a:srgbClr val="262626"/>
                </a:solidFill>
                <a:effectLst/>
                <a:latin typeface="Arial MT"/>
                <a:ea typeface="Calibri" panose="020F0502020204030204" pitchFamily="34" charset="0"/>
              </a:rPr>
              <a:t>Revolutionary </a:t>
            </a:r>
            <a:r>
              <a:rPr lang="en-US" sz="1800" b="1" spc="-440" dirty="0">
                <a:solidFill>
                  <a:srgbClr val="262626"/>
                </a:solidFill>
                <a:effectLst/>
                <a:latin typeface="Arial MT"/>
                <a:ea typeface="Calibri" panose="020F0502020204030204" pitchFamily="34" charset="0"/>
              </a:rPr>
              <a:t> </a:t>
            </a:r>
            <a:r>
              <a:rPr lang="en-US" b="1" spc="-440" dirty="0">
                <a:solidFill>
                  <a:srgbClr val="262626"/>
                </a:solidFill>
                <a:latin typeface="Arial MT"/>
                <a:ea typeface="Calibri" panose="020F0502020204030204" pitchFamily="34" charset="0"/>
              </a:rPr>
              <a:t> B        </a:t>
            </a:r>
            <a:r>
              <a:rPr lang="en-US" sz="1800" b="1" dirty="0">
                <a:solidFill>
                  <a:srgbClr val="262626"/>
                </a:solidFill>
                <a:effectLst/>
                <a:latin typeface="Arial MT"/>
                <a:ea typeface="Calibri" panose="020F0502020204030204" pitchFamily="34" charset="0"/>
              </a:rPr>
              <a:t>alance</a:t>
            </a:r>
            <a:endParaRPr lang="en-US" sz="1800" b="1" dirty="0">
              <a:effectLst/>
              <a:latin typeface="Calibri" panose="020F0502020204030204" pitchFamily="34" charset="0"/>
              <a:ea typeface="Calibri" panose="020F0502020204030204" pitchFamily="34" charset="0"/>
            </a:endParaRPr>
          </a:p>
          <a:p>
            <a:pPr algn="ctr"/>
            <a:endParaRPr lang="en-US" dirty="0"/>
          </a:p>
        </p:txBody>
      </p:sp>
      <p:sp>
        <p:nvSpPr>
          <p:cNvPr id="9" name="Rectangle: Rounded Corners 8">
            <a:extLst>
              <a:ext uri="{FF2B5EF4-FFF2-40B4-BE49-F238E27FC236}">
                <a16:creationId xmlns:a16="http://schemas.microsoft.com/office/drawing/2014/main" id="{CBD05D33-00AB-9B10-5810-89C65507AE89}"/>
              </a:ext>
            </a:extLst>
          </p:cNvPr>
          <p:cNvSpPr/>
          <p:nvPr/>
        </p:nvSpPr>
        <p:spPr>
          <a:xfrm>
            <a:off x="8239432" y="2035279"/>
            <a:ext cx="2212883" cy="6489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800" b="1" dirty="0">
              <a:solidFill>
                <a:srgbClr val="262626"/>
              </a:solidFill>
              <a:effectLst/>
              <a:latin typeface="Calibri" panose="020F0502020204030204" pitchFamily="34" charset="0"/>
              <a:ea typeface="Calibri" panose="020F0502020204030204" pitchFamily="34" charset="0"/>
            </a:endParaRPr>
          </a:p>
          <a:p>
            <a:pPr algn="ctr"/>
            <a:r>
              <a:rPr lang="en-US" sz="1800" b="1" dirty="0">
                <a:solidFill>
                  <a:srgbClr val="262626"/>
                </a:solidFill>
                <a:effectLst/>
                <a:latin typeface="Calibri" panose="020F0502020204030204" pitchFamily="34" charset="0"/>
                <a:ea typeface="Calibri" panose="020F0502020204030204" pitchFamily="34" charset="0"/>
              </a:rPr>
              <a:t>39717</a:t>
            </a:r>
            <a:endParaRPr lang="en-US" sz="1800" b="1" dirty="0">
              <a:effectLst/>
              <a:latin typeface="Calibri" panose="020F0502020204030204" pitchFamily="34" charset="0"/>
              <a:ea typeface="Calibri" panose="020F0502020204030204" pitchFamily="34" charset="0"/>
            </a:endParaRPr>
          </a:p>
          <a:p>
            <a:pPr algn="ctr"/>
            <a:endParaRPr lang="en-US" dirty="0"/>
          </a:p>
        </p:txBody>
      </p:sp>
      <p:sp>
        <p:nvSpPr>
          <p:cNvPr id="10" name="Rectangle: Rounded Corners 9">
            <a:extLst>
              <a:ext uri="{FF2B5EF4-FFF2-40B4-BE49-F238E27FC236}">
                <a16:creationId xmlns:a16="http://schemas.microsoft.com/office/drawing/2014/main" id="{C4A054C8-09AB-9082-034A-985FB69D9478}"/>
              </a:ext>
            </a:extLst>
          </p:cNvPr>
          <p:cNvSpPr/>
          <p:nvPr/>
        </p:nvSpPr>
        <p:spPr>
          <a:xfrm>
            <a:off x="8239432" y="2912829"/>
            <a:ext cx="2212883" cy="64892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chemeClr val="tx1"/>
                </a:solidFill>
                <a:latin typeface="Calibri" panose="020F0502020204030204" pitchFamily="34" charset="0"/>
                <a:ea typeface="Calibri" panose="020F0502020204030204" pitchFamily="34" charset="0"/>
              </a:rPr>
              <a:t>$</a:t>
            </a:r>
            <a:r>
              <a:rPr lang="en-US" sz="1800" b="1" dirty="0">
                <a:solidFill>
                  <a:schemeClr val="tx1"/>
                </a:solidFill>
                <a:effectLst/>
                <a:latin typeface="Calibri" panose="020F0502020204030204" pitchFamily="34" charset="0"/>
                <a:ea typeface="Calibri" panose="020F0502020204030204" pitchFamily="34" charset="0"/>
              </a:rPr>
              <a:t>445,602,650</a:t>
            </a:r>
            <a:endParaRPr lang="en-US" dirty="0">
              <a:solidFill>
                <a:schemeClr val="tx1"/>
              </a:solidFill>
            </a:endParaRPr>
          </a:p>
        </p:txBody>
      </p:sp>
      <p:sp>
        <p:nvSpPr>
          <p:cNvPr id="11" name="Rectangle: Rounded Corners 10">
            <a:extLst>
              <a:ext uri="{FF2B5EF4-FFF2-40B4-BE49-F238E27FC236}">
                <a16:creationId xmlns:a16="http://schemas.microsoft.com/office/drawing/2014/main" id="{91692985-BC2C-C4EF-1058-4CC9AC48DAD2}"/>
              </a:ext>
            </a:extLst>
          </p:cNvPr>
          <p:cNvSpPr/>
          <p:nvPr/>
        </p:nvSpPr>
        <p:spPr>
          <a:xfrm>
            <a:off x="8239432" y="3738647"/>
            <a:ext cx="2212883" cy="6489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800" b="1" dirty="0">
              <a:solidFill>
                <a:srgbClr val="262626"/>
              </a:solidFill>
              <a:effectLst/>
              <a:latin typeface="Calibri" panose="020F0502020204030204" pitchFamily="34" charset="0"/>
              <a:ea typeface="Calibri" panose="020F0502020204030204" pitchFamily="34" charset="0"/>
            </a:endParaRPr>
          </a:p>
          <a:p>
            <a:pPr algn="ctr"/>
            <a:r>
              <a:rPr lang="en-US" sz="1800" b="1" dirty="0">
                <a:solidFill>
                  <a:srgbClr val="262626"/>
                </a:solidFill>
                <a:effectLst/>
                <a:latin typeface="Calibri" panose="020F0502020204030204" pitchFamily="34" charset="0"/>
                <a:ea typeface="Calibri" panose="020F0502020204030204" pitchFamily="34" charset="0"/>
              </a:rPr>
              <a:t>36</a:t>
            </a:r>
            <a:r>
              <a:rPr lang="en-US" sz="1800" b="1" spc="-10" dirty="0">
                <a:solidFill>
                  <a:srgbClr val="262626"/>
                </a:solidFill>
                <a:effectLst/>
                <a:latin typeface="Calibri" panose="020F0502020204030204" pitchFamily="34" charset="0"/>
                <a:ea typeface="Calibri" panose="020F0502020204030204" pitchFamily="34" charset="0"/>
              </a:rPr>
              <a:t> </a:t>
            </a:r>
            <a:r>
              <a:rPr lang="en-US" sz="1800" b="1" dirty="0">
                <a:solidFill>
                  <a:srgbClr val="262626"/>
                </a:solidFill>
                <a:effectLst/>
                <a:latin typeface="Calibri" panose="020F0502020204030204" pitchFamily="34" charset="0"/>
                <a:ea typeface="Calibri" panose="020F0502020204030204" pitchFamily="34" charset="0"/>
              </a:rPr>
              <a:t>&amp;</a:t>
            </a:r>
            <a:r>
              <a:rPr lang="en-US" sz="1800" b="1" spc="10" dirty="0">
                <a:solidFill>
                  <a:srgbClr val="262626"/>
                </a:solidFill>
                <a:effectLst/>
                <a:latin typeface="Calibri" panose="020F0502020204030204" pitchFamily="34" charset="0"/>
                <a:ea typeface="Calibri" panose="020F0502020204030204" pitchFamily="34" charset="0"/>
              </a:rPr>
              <a:t> </a:t>
            </a:r>
            <a:r>
              <a:rPr lang="en-US" sz="1800" b="1" dirty="0">
                <a:solidFill>
                  <a:srgbClr val="262626"/>
                </a:solidFill>
                <a:effectLst/>
                <a:latin typeface="Calibri" panose="020F0502020204030204" pitchFamily="34" charset="0"/>
                <a:ea typeface="Calibri" panose="020F0502020204030204" pitchFamily="34" charset="0"/>
              </a:rPr>
              <a:t>60</a:t>
            </a:r>
            <a:r>
              <a:rPr lang="en-US" sz="1800" b="1" spc="-10" dirty="0">
                <a:solidFill>
                  <a:srgbClr val="262626"/>
                </a:solidFill>
                <a:effectLst/>
                <a:latin typeface="Calibri" panose="020F0502020204030204" pitchFamily="34" charset="0"/>
                <a:ea typeface="Calibri" panose="020F0502020204030204" pitchFamily="34" charset="0"/>
              </a:rPr>
              <a:t> </a:t>
            </a:r>
            <a:r>
              <a:rPr lang="en-US" sz="1800" b="1" dirty="0">
                <a:solidFill>
                  <a:srgbClr val="262626"/>
                </a:solidFill>
                <a:effectLst/>
                <a:latin typeface="Calibri" panose="020F0502020204030204" pitchFamily="34" charset="0"/>
                <a:ea typeface="Calibri" panose="020F0502020204030204" pitchFamily="34" charset="0"/>
              </a:rPr>
              <a:t>Months</a:t>
            </a:r>
            <a:endParaRPr lang="en-US" sz="1800" dirty="0">
              <a:effectLst/>
              <a:latin typeface="Calibri" panose="020F0502020204030204" pitchFamily="34" charset="0"/>
              <a:ea typeface="Calibri" panose="020F0502020204030204" pitchFamily="34" charset="0"/>
            </a:endParaRPr>
          </a:p>
          <a:p>
            <a:pPr algn="ctr"/>
            <a:endParaRPr lang="en-US" dirty="0"/>
          </a:p>
        </p:txBody>
      </p:sp>
      <p:sp>
        <p:nvSpPr>
          <p:cNvPr id="12" name="Rectangle: Rounded Corners 11">
            <a:extLst>
              <a:ext uri="{FF2B5EF4-FFF2-40B4-BE49-F238E27FC236}">
                <a16:creationId xmlns:a16="http://schemas.microsoft.com/office/drawing/2014/main" id="{9ED6438E-91C1-6B95-1F63-754F91C801D9}"/>
              </a:ext>
            </a:extLst>
          </p:cNvPr>
          <p:cNvSpPr/>
          <p:nvPr/>
        </p:nvSpPr>
        <p:spPr>
          <a:xfrm>
            <a:off x="8239432" y="4520289"/>
            <a:ext cx="2212883" cy="6489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a:solidFill>
                  <a:srgbClr val="262626"/>
                </a:solidFill>
                <a:effectLst/>
                <a:latin typeface="Calibri" panose="020F0502020204030204" pitchFamily="34" charset="0"/>
                <a:ea typeface="Calibri" panose="020F0502020204030204" pitchFamily="34" charset="0"/>
              </a:rPr>
              <a:t>12.02%</a:t>
            </a:r>
            <a:endParaRPr lang="en-US" dirty="0"/>
          </a:p>
        </p:txBody>
      </p:sp>
      <p:sp>
        <p:nvSpPr>
          <p:cNvPr id="13" name="Rectangle: Rounded Corners 12">
            <a:extLst>
              <a:ext uri="{FF2B5EF4-FFF2-40B4-BE49-F238E27FC236}">
                <a16:creationId xmlns:a16="http://schemas.microsoft.com/office/drawing/2014/main" id="{7A31FF03-3D21-E0EF-C5BD-ED2ED1FB8E34}"/>
              </a:ext>
            </a:extLst>
          </p:cNvPr>
          <p:cNvSpPr/>
          <p:nvPr/>
        </p:nvSpPr>
        <p:spPr>
          <a:xfrm>
            <a:off x="8239432" y="5347253"/>
            <a:ext cx="2212883" cy="6489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a:solidFill>
                  <a:srgbClr val="262626"/>
                </a:solidFill>
                <a:effectLst/>
                <a:latin typeface="Calibri" panose="020F0502020204030204" pitchFamily="34" charset="0"/>
                <a:ea typeface="Calibri" panose="020F0502020204030204" pitchFamily="34" charset="0"/>
              </a:rPr>
              <a:t>39717</a:t>
            </a:r>
            <a:endParaRPr lang="en-US" dirty="0"/>
          </a:p>
        </p:txBody>
      </p:sp>
      <p:sp>
        <p:nvSpPr>
          <p:cNvPr id="14" name="Arrow: Chevron 13">
            <a:extLst>
              <a:ext uri="{FF2B5EF4-FFF2-40B4-BE49-F238E27FC236}">
                <a16:creationId xmlns:a16="http://schemas.microsoft.com/office/drawing/2014/main" id="{7F98F8E4-E3D8-0476-41FE-33F8793D4CC6}"/>
              </a:ext>
            </a:extLst>
          </p:cNvPr>
          <p:cNvSpPr/>
          <p:nvPr/>
        </p:nvSpPr>
        <p:spPr>
          <a:xfrm>
            <a:off x="7688826" y="2214694"/>
            <a:ext cx="245806" cy="469513"/>
          </a:xfrm>
          <a:prstGeom prst="chevro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4">
            <a:extLst>
              <a:ext uri="{FF2B5EF4-FFF2-40B4-BE49-F238E27FC236}">
                <a16:creationId xmlns:a16="http://schemas.microsoft.com/office/drawing/2014/main" id="{59153E23-0408-F8AE-A789-5EE1E41BF55D}"/>
              </a:ext>
            </a:extLst>
          </p:cNvPr>
          <p:cNvSpPr/>
          <p:nvPr/>
        </p:nvSpPr>
        <p:spPr>
          <a:xfrm>
            <a:off x="7688826" y="3048001"/>
            <a:ext cx="245806" cy="469513"/>
          </a:xfrm>
          <a:prstGeom prst="chevro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hevron 15">
            <a:extLst>
              <a:ext uri="{FF2B5EF4-FFF2-40B4-BE49-F238E27FC236}">
                <a16:creationId xmlns:a16="http://schemas.microsoft.com/office/drawing/2014/main" id="{260A169B-65B3-D638-A99A-A6883B968E6B}"/>
              </a:ext>
            </a:extLst>
          </p:cNvPr>
          <p:cNvSpPr/>
          <p:nvPr/>
        </p:nvSpPr>
        <p:spPr>
          <a:xfrm>
            <a:off x="7688826" y="3907108"/>
            <a:ext cx="245806" cy="469513"/>
          </a:xfrm>
          <a:prstGeom prst="chevro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hevron 16">
            <a:extLst>
              <a:ext uri="{FF2B5EF4-FFF2-40B4-BE49-F238E27FC236}">
                <a16:creationId xmlns:a16="http://schemas.microsoft.com/office/drawing/2014/main" id="{DFBFFA8A-3118-0C79-4639-3ADEF15FB7B0}"/>
              </a:ext>
            </a:extLst>
          </p:cNvPr>
          <p:cNvSpPr/>
          <p:nvPr/>
        </p:nvSpPr>
        <p:spPr>
          <a:xfrm>
            <a:off x="7688826" y="4685072"/>
            <a:ext cx="245806" cy="469513"/>
          </a:xfrm>
          <a:prstGeom prst="chevro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hevron 17">
            <a:extLst>
              <a:ext uri="{FF2B5EF4-FFF2-40B4-BE49-F238E27FC236}">
                <a16:creationId xmlns:a16="http://schemas.microsoft.com/office/drawing/2014/main" id="{12B88F6B-427D-D28D-419A-117411F070E8}"/>
              </a:ext>
            </a:extLst>
          </p:cNvPr>
          <p:cNvSpPr/>
          <p:nvPr/>
        </p:nvSpPr>
        <p:spPr>
          <a:xfrm>
            <a:off x="7688826" y="5455640"/>
            <a:ext cx="245806" cy="469513"/>
          </a:xfrm>
          <a:prstGeom prst="chevron">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417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0DFF-C47B-BC28-34B6-DE314172B600}"/>
              </a:ext>
            </a:extLst>
          </p:cNvPr>
          <p:cNvSpPr>
            <a:spLocks noGrp="1"/>
          </p:cNvSpPr>
          <p:nvPr>
            <p:ph type="title"/>
          </p:nvPr>
        </p:nvSpPr>
        <p:spPr>
          <a:xfrm>
            <a:off x="913776" y="1061883"/>
            <a:ext cx="10245838" cy="4355691"/>
          </a:xfrm>
        </p:spPr>
        <p:txBody>
          <a:bodyPr>
            <a:normAutofit/>
          </a:bodyPr>
          <a:lstStyle/>
          <a:p>
            <a:r>
              <a:rPr lang="en-US" sz="6000" b="1" dirty="0">
                <a:solidFill>
                  <a:schemeClr val="accent1">
                    <a:lumMod val="75000"/>
                  </a:schemeClr>
                </a:solidFill>
              </a:rPr>
              <a:t>KPI’s</a:t>
            </a:r>
            <a:br>
              <a:rPr lang="en-US" sz="6000" b="1" dirty="0">
                <a:solidFill>
                  <a:schemeClr val="accent1">
                    <a:lumMod val="75000"/>
                  </a:schemeClr>
                </a:solidFill>
              </a:rPr>
            </a:br>
            <a:r>
              <a:rPr lang="en-US" sz="2400" b="1" dirty="0">
                <a:solidFill>
                  <a:schemeClr val="accent1">
                    <a:lumMod val="75000"/>
                  </a:schemeClr>
                </a:solidFill>
              </a:rPr>
              <a:t>Key performance indicators</a:t>
            </a:r>
            <a:endParaRPr lang="en-US" sz="4800" b="1" dirty="0">
              <a:solidFill>
                <a:schemeClr val="accent1">
                  <a:lumMod val="75000"/>
                </a:schemeClr>
              </a:solidFill>
            </a:endParaRPr>
          </a:p>
        </p:txBody>
      </p:sp>
      <p:pic>
        <p:nvPicPr>
          <p:cNvPr id="4" name="Graphic 3" descr="Leaf with solid fill">
            <a:extLst>
              <a:ext uri="{FF2B5EF4-FFF2-40B4-BE49-F238E27FC236}">
                <a16:creationId xmlns:a16="http://schemas.microsoft.com/office/drawing/2014/main" id="{AE8D8517-2EBB-74EB-7211-70CF482DC6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3818" y="2589571"/>
            <a:ext cx="1462548" cy="1462548"/>
          </a:xfrm>
          <a:prstGeom prst="rect">
            <a:avLst/>
          </a:prstGeom>
        </p:spPr>
      </p:pic>
    </p:spTree>
    <p:extLst>
      <p:ext uri="{BB962C8B-B14F-4D97-AF65-F5344CB8AC3E}">
        <p14:creationId xmlns:p14="http://schemas.microsoft.com/office/powerpoint/2010/main" val="251248113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1443</TotalTime>
  <Words>691</Words>
  <Application>Microsoft Office PowerPoint</Application>
  <PresentationFormat>Widescreen</PresentationFormat>
  <Paragraphs>85</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Aptos</vt:lpstr>
      <vt:lpstr>Arial</vt:lpstr>
      <vt:lpstr>Arial MT</vt:lpstr>
      <vt:lpstr>Calibri</vt:lpstr>
      <vt:lpstr>Lucida Sans Unicode</vt:lpstr>
      <vt:lpstr>Times New Roman</vt:lpstr>
      <vt:lpstr>Trebuchet MS</vt:lpstr>
      <vt:lpstr>Tw Cen MT</vt:lpstr>
      <vt:lpstr>Wingdings</vt:lpstr>
      <vt:lpstr>Droplet</vt:lpstr>
      <vt:lpstr>          Bank Loan Analytics </vt:lpstr>
      <vt:lpstr>MEET THE TEAM MEET THE TEAM MEET THE TEAM Meet the team </vt:lpstr>
      <vt:lpstr>                                                         Introduction                                                 Purpose                       Scope                    KPI’s                           insights</vt:lpstr>
      <vt:lpstr>PowerPoint Presentation</vt:lpstr>
      <vt:lpstr>SCOPE</vt:lpstr>
      <vt:lpstr>Overview</vt:lpstr>
      <vt:lpstr>Tools</vt:lpstr>
      <vt:lpstr>PowerPoint Presentation</vt:lpstr>
      <vt:lpstr>KPI’s Key performance indicators</vt:lpstr>
      <vt:lpstr>PowerPoint Presentation</vt:lpstr>
      <vt:lpstr>KPI 2:-</vt:lpstr>
      <vt:lpstr>KPI 3:-</vt:lpstr>
      <vt:lpstr>KPI 4:-</vt:lpstr>
      <vt:lpstr>KPI 5:-</vt:lpstr>
      <vt:lpstr>DASHBOARD</vt:lpstr>
      <vt:lpstr>EXCEL DASHBOARD </vt:lpstr>
      <vt:lpstr>MySQL DASHBOARD </vt:lpstr>
      <vt:lpstr>PowerPoint Presentation</vt:lpstr>
      <vt:lpstr>Power bi DASHBOARD  </vt:lpstr>
      <vt:lpstr>Tableau DASHBOARD </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Analytics</dc:title>
  <dc:creator>CA Aakash Mishra</dc:creator>
  <cp:lastModifiedBy>Gopal Nichal</cp:lastModifiedBy>
  <cp:revision>10</cp:revision>
  <dcterms:created xsi:type="dcterms:W3CDTF">2024-09-01T14:15:47Z</dcterms:created>
  <dcterms:modified xsi:type="dcterms:W3CDTF">2024-09-04T07:08:46Z</dcterms:modified>
</cp:coreProperties>
</file>