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84" r:id="rId5"/>
    <p:sldId id="287" r:id="rId6"/>
    <p:sldId id="286" r:id="rId7"/>
    <p:sldId id="261" r:id="rId8"/>
    <p:sldId id="297" r:id="rId9"/>
    <p:sldId id="262" r:id="rId10"/>
    <p:sldId id="298" r:id="rId11"/>
    <p:sldId id="299" r:id="rId12"/>
    <p:sldId id="300" r:id="rId13"/>
    <p:sldId id="301" r:id="rId14"/>
    <p:sldId id="302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E9C46A"/>
    <a:srgbClr val="97EFD3"/>
    <a:srgbClr val="F15574"/>
    <a:srgbClr val="F4EBE8"/>
    <a:srgbClr val="ECC4BF"/>
    <a:srgbClr val="C9A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FAB81-CA79-4262-BF3E-70FA39120953}" v="151" dt="2024-06-03T10:38:31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67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239A7A-59AC-FE6A-B79E-FDA7FA3701E4}"/>
              </a:ext>
            </a:extLst>
          </p:cNvPr>
          <p:cNvSpPr txBox="1"/>
          <p:nvPr/>
        </p:nvSpPr>
        <p:spPr>
          <a:xfrm>
            <a:off x="2330245" y="4397166"/>
            <a:ext cx="7531510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TECHNICAL PRESENTATION</a:t>
            </a:r>
          </a:p>
        </p:txBody>
      </p:sp>
      <p:pic>
        <p:nvPicPr>
          <p:cNvPr id="6150" name="Picture 6" descr="8 MySQL Tools That Every Admin Must Have">
            <a:extLst>
              <a:ext uri="{FF2B5EF4-FFF2-40B4-BE49-F238E27FC236}">
                <a16:creationId xmlns:a16="http://schemas.microsoft.com/office/drawing/2014/main" id="{ECAE7C65-A364-F669-9C11-4341293DB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28" y="1251503"/>
            <a:ext cx="4444181" cy="2513793"/>
          </a:xfrm>
          <a:prstGeom prst="rect">
            <a:avLst/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6232-902E-D37E-B545-4D309501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D4438A3-47BC-8D3E-AAA3-983D51AB6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64" y="326596"/>
            <a:ext cx="11847871" cy="19389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Customers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2000" dirty="0" err="1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'Peter'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'Doe'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ABB2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Customers;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92C9B2-2B19-0014-48EE-2350830D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61" y="2445263"/>
            <a:ext cx="7580671" cy="37759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E7D3D2-0783-1143-5A27-269191844A94}"/>
              </a:ext>
            </a:extLst>
          </p:cNvPr>
          <p:cNvSpPr txBox="1"/>
          <p:nvPr/>
        </p:nvSpPr>
        <p:spPr>
          <a:xfrm>
            <a:off x="808703" y="6346738"/>
            <a:ext cx="764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D0AFDD5-844D-364D-8AEC-50CF4D36D55D}" type="slidenum">
              <a:rPr lang="en-US" sz="1800" noProof="0" smtClean="0"/>
              <a:pPr/>
              <a:t>10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85E8-5CFF-B156-9DC9-A434C8A2A3B7}"/>
              </a:ext>
            </a:extLst>
          </p:cNvPr>
          <p:cNvSpPr txBox="1"/>
          <p:nvPr/>
        </p:nvSpPr>
        <p:spPr>
          <a:xfrm>
            <a:off x="3050695" y="6370793"/>
            <a:ext cx="61009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42265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58506-7C13-6969-34E0-21A82AD3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z="1600" noProof="0" smtClean="0"/>
              <a:t>11</a:t>
            </a:fld>
            <a:endParaRPr lang="en-US" sz="1600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499B6-8271-240C-7BF5-4D18BAB9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en-US" noProof="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5B7904C-3C12-1C78-C6EF-0E977989A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450" y="1253765"/>
            <a:ext cx="8514735" cy="5078313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Employee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'Rose’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ABB2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ABB2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UPDATE Employee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'Oliver'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'110’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ABB2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SAVEPOINT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ABB2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Employee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'Prince’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ABB2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SAVEPOINT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ABB2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Employee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'Smith’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ABB2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SAVEPOINT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ABB2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Employee;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49A42-1477-9C0F-9316-6FDB8327657D}"/>
              </a:ext>
            </a:extLst>
          </p:cNvPr>
          <p:cNvSpPr txBox="1"/>
          <p:nvPr/>
        </p:nvSpPr>
        <p:spPr>
          <a:xfrm>
            <a:off x="363794" y="212448"/>
            <a:ext cx="117593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__Source_Sans_Pro_fa6df0"/>
              </a:rPr>
              <a:t>SQL queries using the </a:t>
            </a:r>
            <a:r>
              <a:rPr lang="en-US" sz="2400" b="1" i="0" dirty="0">
                <a:effectLst/>
                <a:latin typeface="__Source_Sans_Pro_fa6df0"/>
              </a:rPr>
              <a:t>Commit</a:t>
            </a:r>
            <a:r>
              <a:rPr lang="en-US" sz="2400" b="0" i="0" dirty="0">
                <a:effectLst/>
                <a:latin typeface="__Source_Sans_Pro_fa6df0"/>
              </a:rPr>
              <a:t>, </a:t>
            </a:r>
            <a:r>
              <a:rPr lang="en-US" sz="2400" b="1" i="0" dirty="0">
                <a:effectLst/>
                <a:latin typeface="__Source_Sans_Pro_fa6df0"/>
              </a:rPr>
              <a:t>Rollback</a:t>
            </a:r>
            <a:r>
              <a:rPr lang="en-US" sz="2400" b="0" i="0" dirty="0">
                <a:effectLst/>
                <a:latin typeface="__Source_Sans_Pro_fa6df0"/>
              </a:rPr>
              <a:t>, and </a:t>
            </a:r>
            <a:r>
              <a:rPr lang="en-US" sz="2400" b="1" i="0" dirty="0" err="1">
                <a:effectLst/>
                <a:latin typeface="__Source_Sans_Pro_fa6df0"/>
              </a:rPr>
              <a:t>Savepoint</a:t>
            </a:r>
            <a:r>
              <a:rPr lang="en-US" sz="2400" b="0" i="0" dirty="0">
                <a:effectLst/>
                <a:latin typeface="__Source_Sans_Pro_fa6df0"/>
              </a:rPr>
              <a:t> commands the results is  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62014-086F-DA9C-0424-EC5818AC5B62}"/>
              </a:ext>
            </a:extLst>
          </p:cNvPr>
          <p:cNvSpPr txBox="1"/>
          <p:nvPr/>
        </p:nvSpPr>
        <p:spPr>
          <a:xfrm>
            <a:off x="431653" y="1087520"/>
            <a:ext cx="16223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Arial Black" panose="020B0A04020102020204" pitchFamily="34" charset="0"/>
              </a:rPr>
              <a:t>Code:</a:t>
            </a:r>
            <a:endParaRPr lang="en-US" sz="2800" b="0" i="0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3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098597"/>
            <a:ext cx="4873752" cy="1709928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3991" y="4231312"/>
            <a:ext cx="3913632" cy="1709928"/>
          </a:xfrm>
        </p:spPr>
        <p:txBody>
          <a:bodyPr/>
          <a:lstStyle/>
          <a:p>
            <a:r>
              <a:rPr lang="en-US" sz="1800" b="1" dirty="0"/>
              <a:t>Shambhavi Joshi</a:t>
            </a:r>
            <a:endParaRPr lang="en-US" dirty="0"/>
          </a:p>
          <a:p>
            <a:endParaRPr lang="en-US" dirty="0"/>
          </a:p>
          <a:p>
            <a:r>
              <a:rPr lang="en-US" dirty="0"/>
              <a:t>shambhavijoshi20027@gmail.com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76B1E7D-E4AC-4D5D-F0A3-021B4962E76D}"/>
              </a:ext>
            </a:extLst>
          </p:cNvPr>
          <p:cNvSpPr txBox="1"/>
          <p:nvPr/>
        </p:nvSpPr>
        <p:spPr>
          <a:xfrm>
            <a:off x="776749" y="1843950"/>
            <a:ext cx="658761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SQL?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is the standard language for dealing with Relational Databases.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is used to insert, search, update, and delete database records.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1A6C3E5-0EF4-3897-7CCD-006FF12A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65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5C62BA2-DA58-AD97-212C-652584BD0850}"/>
              </a:ext>
            </a:extLst>
          </p:cNvPr>
          <p:cNvSpPr txBox="1">
            <a:spLocks/>
          </p:cNvSpPr>
          <p:nvPr/>
        </p:nvSpPr>
        <p:spPr>
          <a:xfrm>
            <a:off x="8495072" y="6336558"/>
            <a:ext cx="2890684" cy="370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SQL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3600" b="1" i="0" dirty="0">
                <a:effectLst/>
                <a:latin typeface="Arial Black" panose="020B0A04020102020204" pitchFamily="34" charset="0"/>
              </a:rPr>
              <a:t>DDL</a:t>
            </a:r>
            <a:endParaRPr lang="en-US" sz="3600" b="1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3600" b="1" i="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DML</a:t>
            </a:r>
            <a:endParaRPr lang="en-US" sz="36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3600" b="0" i="0" dirty="0">
                <a:effectLst/>
                <a:latin typeface="Arial Black" panose="020B0A04020102020204" pitchFamily="34" charset="0"/>
              </a:rPr>
              <a:t>DCL</a:t>
            </a:r>
            <a:endParaRPr lang="en-US" sz="36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55309" y="4470460"/>
            <a:ext cx="1947672" cy="630936"/>
          </a:xfrm>
        </p:spPr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DQL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00212" y="4484265"/>
            <a:ext cx="1947672" cy="6309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5D4FFAB-E54E-5683-CB09-ED8D59322443}"/>
              </a:ext>
            </a:extLst>
          </p:cNvPr>
          <p:cNvSpPr txBox="1">
            <a:spLocks/>
          </p:cNvSpPr>
          <p:nvPr/>
        </p:nvSpPr>
        <p:spPr>
          <a:xfrm>
            <a:off x="9641493" y="4326702"/>
            <a:ext cx="1947672" cy="630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0E203C8-E86D-41C0-C554-2B2D59241C49}"/>
              </a:ext>
            </a:extLst>
          </p:cNvPr>
          <p:cNvSpPr txBox="1">
            <a:spLocks/>
          </p:cNvSpPr>
          <p:nvPr/>
        </p:nvSpPr>
        <p:spPr>
          <a:xfrm>
            <a:off x="7423940" y="4353737"/>
            <a:ext cx="1947672" cy="630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Arial Black" panose="020B0A04020102020204" pitchFamily="34" charset="0"/>
              </a:rPr>
              <a:t>TCL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DA2A6-8ACD-90C6-2B16-336435651394}"/>
              </a:ext>
            </a:extLst>
          </p:cNvPr>
          <p:cNvSpPr txBox="1"/>
          <p:nvPr/>
        </p:nvSpPr>
        <p:spPr>
          <a:xfrm>
            <a:off x="1898854" y="739567"/>
            <a:ext cx="83942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dirty="0">
                <a:effectLst/>
                <a:latin typeface="Arial Black" panose="020B0A04020102020204" pitchFamily="34" charset="0"/>
              </a:rPr>
              <a:t>Types of SQL Commands</a:t>
            </a:r>
            <a:endParaRPr lang="en-IN" sz="4400" b="1" dirty="0">
              <a:latin typeface="Arial Black" panose="020B0A04020102020204" pitchFamily="34" charset="0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054600D-A0C5-CF35-4124-D896CED0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118D6D2F-BEEB-65DC-A099-879A4BA150F0}"/>
              </a:ext>
            </a:extLst>
          </p:cNvPr>
          <p:cNvSpPr txBox="1">
            <a:spLocks/>
          </p:cNvSpPr>
          <p:nvPr/>
        </p:nvSpPr>
        <p:spPr>
          <a:xfrm>
            <a:off x="878109" y="6321060"/>
            <a:ext cx="217234" cy="79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z="1800" smtClean="0"/>
              <a:pPr/>
              <a:t>4</a:t>
            </a:fld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7E897-A483-1A6C-DC5C-0E3BD0114950}"/>
              </a:ext>
            </a:extLst>
          </p:cNvPr>
          <p:cNvSpPr txBox="1"/>
          <p:nvPr/>
        </p:nvSpPr>
        <p:spPr>
          <a:xfrm>
            <a:off x="926690" y="589624"/>
            <a:ext cx="84852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5400" b="1" i="0" dirty="0">
                <a:effectLst/>
                <a:latin typeface="Arial Black" panose="020B0A04020102020204" pitchFamily="34" charset="0"/>
              </a:rPr>
              <a:t> TCL commands </a:t>
            </a:r>
            <a:endParaRPr lang="en-IN" sz="5400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141801-2433-565D-E02F-2FAE80441AC5}"/>
              </a:ext>
            </a:extLst>
          </p:cNvPr>
          <p:cNvSpPr txBox="1"/>
          <p:nvPr/>
        </p:nvSpPr>
        <p:spPr>
          <a:xfrm>
            <a:off x="491613" y="2692794"/>
            <a:ext cx="111792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Google Sans"/>
              </a:rPr>
              <a:t>Transaction Control Language (TCL) commands are used to manage transactions in the database.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i="0" dirty="0">
              <a:effectLst/>
              <a:latin typeface="Google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Google Sans"/>
              </a:rPr>
              <a:t>These are used to manage the changes made by DML statements. A transaction is a single unit of work performed against a database.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i="0" dirty="0">
              <a:effectLst/>
              <a:latin typeface="Google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Google Sans"/>
              </a:rPr>
              <a:t>If it is successful, the data are committed and becomes permanent.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7286E6-939A-2FEE-BCC2-933059A0DA9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A6D3B2-9D9A-95BD-269F-B05D03BE7FB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C2DA5C-3130-91F0-7041-32D22C6496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sz="1600" noProof="0" smtClean="0"/>
              <a:pPr/>
              <a:t>5</a:t>
            </a:fld>
            <a:endParaRPr lang="en-US" sz="1600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0B2C9-518C-8C08-80EB-4879D91BDA53}"/>
              </a:ext>
            </a:extLst>
          </p:cNvPr>
          <p:cNvSpPr txBox="1"/>
          <p:nvPr/>
        </p:nvSpPr>
        <p:spPr>
          <a:xfrm>
            <a:off x="1021080" y="982915"/>
            <a:ext cx="10640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5400" b="1" i="0" dirty="0">
                <a:effectLst/>
                <a:latin typeface="Arial Black" panose="020B0A04020102020204" pitchFamily="34" charset="0"/>
              </a:rPr>
              <a:t> </a:t>
            </a:r>
            <a:r>
              <a:rPr lang="en-IN" sz="4400" b="1" i="0" dirty="0">
                <a:effectLst/>
                <a:latin typeface="Arial Black" panose="020B0A04020102020204" pitchFamily="34" charset="0"/>
              </a:rPr>
              <a:t>What are TCL </a:t>
            </a:r>
            <a:r>
              <a:rPr lang="en-IN" sz="4400" b="1" dirty="0">
                <a:latin typeface="Arial Black" panose="020B0A04020102020204" pitchFamily="34" charset="0"/>
              </a:rPr>
              <a:t>C</a:t>
            </a:r>
            <a:r>
              <a:rPr lang="en-IN" sz="4400" b="1" i="0" dirty="0">
                <a:effectLst/>
                <a:latin typeface="Arial Black" panose="020B0A04020102020204" pitchFamily="34" charset="0"/>
              </a:rPr>
              <a:t>ommands </a:t>
            </a:r>
            <a:endParaRPr lang="en-IN" sz="5400" dirty="0"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C6CA8-9214-E55E-A402-59B6C686E10C}"/>
              </a:ext>
            </a:extLst>
          </p:cNvPr>
          <p:cNvSpPr txBox="1"/>
          <p:nvPr/>
        </p:nvSpPr>
        <p:spPr>
          <a:xfrm>
            <a:off x="1203960" y="2998443"/>
            <a:ext cx="923789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Nunito" panose="020F0502020204030204" pitchFamily="2" charset="0"/>
              </a:rPr>
              <a:t>TCL</a:t>
            </a:r>
            <a:r>
              <a:rPr lang="en-US" sz="2800" b="0" i="0" dirty="0">
                <a:effectLst/>
                <a:latin typeface="Nunito" panose="020F0502020204030204" pitchFamily="2" charset="0"/>
              </a:rPr>
              <a:t> stands for </a:t>
            </a:r>
            <a:r>
              <a:rPr lang="en-US" sz="2800" b="1" i="0" dirty="0">
                <a:effectLst/>
                <a:latin typeface="Nunito" panose="020F0502020204030204" pitchFamily="2" charset="0"/>
              </a:rPr>
              <a:t>Transaction Control Languages</a:t>
            </a:r>
            <a:r>
              <a:rPr lang="en-US" sz="2800" b="0" i="0" dirty="0">
                <a:effectLst/>
                <a:latin typeface="Nunito" panose="020F0502020204030204" pitchFamily="2" charset="0"/>
              </a:rPr>
              <a:t>. </a:t>
            </a:r>
          </a:p>
          <a:p>
            <a:pPr algn="just"/>
            <a:endParaRPr lang="en-US" sz="2800" dirty="0">
              <a:latin typeface="Nunito" panose="020F0502020204030204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Nunito" panose="020F0502020204030204" pitchFamily="2" charset="0"/>
              </a:rPr>
              <a:t>These commands are used for maintaining consistency of the database and for the management of transactions made by the DML commands.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393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10736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z="1600" smtClean="0"/>
              <a:t>6</a:t>
            </a:fld>
            <a:endParaRPr lang="en-US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1028" name="Picture 4" descr="SQL Server Transaction - javatpoint">
            <a:extLst>
              <a:ext uri="{FF2B5EF4-FFF2-40B4-BE49-F238E27FC236}">
                <a16:creationId xmlns:a16="http://schemas.microsoft.com/office/drawing/2014/main" id="{DC725C98-747A-5DFA-C3E3-3DC382DD8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80" y="2107330"/>
            <a:ext cx="7875639" cy="393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BACE9A-0D6F-1DDD-2E91-3F78B0D9D815}"/>
              </a:ext>
            </a:extLst>
          </p:cNvPr>
          <p:cNvSpPr txBox="1"/>
          <p:nvPr/>
        </p:nvSpPr>
        <p:spPr>
          <a:xfrm>
            <a:off x="926690" y="589624"/>
            <a:ext cx="102525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400" b="1" i="0" dirty="0">
                <a:effectLst/>
                <a:latin typeface="Arial Black" panose="020B0A04020102020204" pitchFamily="34" charset="0"/>
              </a:rPr>
              <a:t> Types of TCL commands </a:t>
            </a:r>
            <a:endParaRPr lang="en-IN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8D41D-C7DD-A2BB-F206-8D432B7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z="1600" noProof="0" smtClean="0"/>
              <a:t>7</a:t>
            </a:fld>
            <a:endParaRPr lang="en-US" sz="1600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9C23-F899-BD2E-04E7-75AC9DE1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3642" y="6400904"/>
            <a:ext cx="1463040" cy="246888"/>
          </a:xfrm>
        </p:spPr>
        <p:txBody>
          <a:bodyPr/>
          <a:lstStyle/>
          <a:p>
            <a:r>
              <a:rPr lang="en-US" dirty="0"/>
              <a:t>SQL</a:t>
            </a:r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BF6F6-CDBC-3BF7-1CF6-735EB81A5F44}"/>
              </a:ext>
            </a:extLst>
          </p:cNvPr>
          <p:cNvSpPr txBox="1"/>
          <p:nvPr/>
        </p:nvSpPr>
        <p:spPr>
          <a:xfrm>
            <a:off x="700549" y="383147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IN" sz="3600" b="1" i="0" dirty="0">
                <a:effectLst/>
                <a:latin typeface="__Source_Sans_Pro_fa6df0"/>
              </a:rPr>
              <a:t>COMMIT</a:t>
            </a:r>
            <a:r>
              <a:rPr lang="en-IN" sz="3600" b="1" i="0" dirty="0">
                <a:solidFill>
                  <a:srgbClr val="0070C0"/>
                </a:solidFill>
                <a:effectLst/>
                <a:latin typeface="__Source_Sans_Pro_fa6df0"/>
              </a:rPr>
              <a:t> </a:t>
            </a:r>
            <a:r>
              <a:rPr lang="en-IN" sz="2800" b="1" i="0" dirty="0">
                <a:effectLst/>
                <a:latin typeface="__Source_Sans_Pro_fa6df0"/>
              </a:rPr>
              <a:t>Command in TCL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FB52F-5D82-39B6-8182-99BEDF33C312}"/>
              </a:ext>
            </a:extLst>
          </p:cNvPr>
          <p:cNvSpPr txBox="1"/>
          <p:nvPr/>
        </p:nvSpPr>
        <p:spPr>
          <a:xfrm>
            <a:off x="176981" y="1719867"/>
            <a:ext cx="11936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__Source_Sans_Pro_fa6df0"/>
              </a:rPr>
              <a:t>The COMMIT command in SQL is used to </a:t>
            </a:r>
            <a:r>
              <a:rPr lang="en-US" sz="2400" b="1" i="0" dirty="0">
                <a:effectLst/>
                <a:latin typeface="__Source_Sans_Pro_fa6df0"/>
              </a:rPr>
              <a:t>permanently save any transaction into the database</a:t>
            </a:r>
            <a:r>
              <a:rPr lang="en-US" sz="2400" b="0" i="0" dirty="0">
                <a:effectLst/>
                <a:latin typeface="__Source_Sans_Pro_fa6df0"/>
              </a:rPr>
              <a:t>.</a:t>
            </a:r>
            <a:endParaRPr lang="en-IN" sz="2400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6A887C0-AEF8-3FEA-7EC6-DE81EF28F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49" y="2999211"/>
            <a:ext cx="10128701" cy="1754326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__Source_Sans_Pro_fa6df0"/>
              </a:rPr>
              <a:t>   Syntax :</a:t>
            </a:r>
            <a:r>
              <a:rPr lang="en-US" altLang="en-US" sz="2800" dirty="0">
                <a:solidFill>
                  <a:schemeClr val="bg1"/>
                </a:solidFill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__Source_Sans_Pro_fa6df0"/>
              </a:rPr>
              <a:t>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__Source_Sans_Pro_fa6df0"/>
              </a:rPr>
              <a:t>Below given is the syntax of the COMMIT TCL command in 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__Source_Sans_Pro_fa6df0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9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E29F47-0B50-2EA5-BBA9-A02C7E51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z="1600" noProof="0" smtClean="0"/>
              <a:t>8</a:t>
            </a:fld>
            <a:endParaRPr lang="en-US" sz="1600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9B6D4-DF47-4D10-A20C-738260C0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en-US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5DC53E4-226F-FB15-8EE8-D02D2D7A8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37" y="295550"/>
            <a:ext cx="11580926" cy="1692771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UPDATE Customers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country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urier New" panose="02070309020205020404" pitchFamily="49" charset="0"/>
              </a:rPr>
              <a:t>'INDIA'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first_name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urier New" panose="02070309020205020404" pitchFamily="49" charset="0"/>
              </a:rPr>
              <a:t>'David'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ABB2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Customers;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E1AE89-2C53-3D82-66ED-8ED241F1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6" y="2120006"/>
            <a:ext cx="10156722" cy="414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CBBA2-DE0F-D93E-B4CF-591539F0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z="1600" noProof="0" smtClean="0"/>
              <a:t>9</a:t>
            </a:fld>
            <a:endParaRPr lang="en-US" sz="1600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5DFA-60A3-6983-C114-1FDBF18A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FE0A29-7211-7BA4-D4B2-2281E078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5CD57-2A2A-9FA3-D745-FF0807E00566}"/>
              </a:ext>
            </a:extLst>
          </p:cNvPr>
          <p:cNvSpPr txBox="1"/>
          <p:nvPr/>
        </p:nvSpPr>
        <p:spPr>
          <a:xfrm>
            <a:off x="838200" y="514556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IN" sz="3600" b="1" i="0" dirty="0">
                <a:effectLst/>
                <a:latin typeface="__Source_Sans_Pro_fa6df0"/>
              </a:rPr>
              <a:t>ROLLBACK</a:t>
            </a:r>
            <a:r>
              <a:rPr lang="en-IN" b="1" i="0" dirty="0">
                <a:effectLst/>
                <a:latin typeface="__Source_Sans_Pro_fa6df0"/>
              </a:rPr>
              <a:t> </a:t>
            </a:r>
            <a:r>
              <a:rPr lang="en-IN" sz="2800" b="1" i="0" dirty="0">
                <a:effectLst/>
                <a:latin typeface="__Source_Sans_Pro_fa6df0"/>
              </a:rPr>
              <a:t>Command in TCL</a:t>
            </a:r>
            <a:endParaRPr lang="en-IN" b="1" i="0" dirty="0">
              <a:effectLst/>
              <a:latin typeface="__Source_Sans_Pro_fa6df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49B06-5E4A-A7BC-B570-EEB0315CDAAC}"/>
              </a:ext>
            </a:extLst>
          </p:cNvPr>
          <p:cNvSpPr txBox="1"/>
          <p:nvPr/>
        </p:nvSpPr>
        <p:spPr>
          <a:xfrm>
            <a:off x="442451" y="1523603"/>
            <a:ext cx="11661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__Source_Sans_Pro_fa6df0"/>
              </a:rPr>
              <a:t>The rollback command in TCL is used for </a:t>
            </a:r>
            <a:r>
              <a:rPr lang="en-US" sz="2400" b="1" i="0" dirty="0">
                <a:effectLst/>
                <a:latin typeface="__Source_Sans_Pro_fa6df0"/>
              </a:rPr>
              <a:t>restoring the database to the last committed state</a:t>
            </a:r>
            <a:r>
              <a:rPr lang="en-US" sz="2400" b="0" i="0" dirty="0">
                <a:effectLst/>
                <a:latin typeface="__Source_Sans_Pro_fa6df0"/>
              </a:rPr>
              <a:t>. </a:t>
            </a:r>
            <a:endParaRPr lang="en-IN" sz="24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FE04C9A-AAD3-B82D-8F02-7F74152FC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35" y="3026073"/>
            <a:ext cx="10402530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__Source_Sans_Pro_fa6df0"/>
              </a:rPr>
              <a:t> Syntax: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__Source_Sans_Pro_fa6df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__Source_Sans_Pro_fa6df0"/>
              </a:rPr>
              <a:t>Below given is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__Source_Sans_Pro_fa6df0"/>
              </a:rPr>
              <a:t>syntax of the ROLLBACK TCL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__Source_Sans_Pro_fa6df0"/>
              </a:rPr>
              <a:t> command in 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__Source_Sans_Pro_fa6df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3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{8C6D1B2F-FB33-4AF2-BEDB-B4C02D1230A6}tf11429527_win32</Template>
  <TotalTime>132</TotalTime>
  <Words>380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__Source_Sans_Pro_fa6df0</vt:lpstr>
      <vt:lpstr>Algerian</vt:lpstr>
      <vt:lpstr>Arial</vt:lpstr>
      <vt:lpstr>Arial Black</vt:lpstr>
      <vt:lpstr>Calibri</vt:lpstr>
      <vt:lpstr>Century Gothic</vt:lpstr>
      <vt:lpstr>Courier New</vt:lpstr>
      <vt:lpstr>Google Sans</vt:lpstr>
      <vt:lpstr>Karla</vt:lpstr>
      <vt:lpstr>Nunito</vt:lpstr>
      <vt:lpstr>Univers Condensed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shambhavi joshi</dc:creator>
  <cp:lastModifiedBy>shambhavi joshi</cp:lastModifiedBy>
  <cp:revision>2</cp:revision>
  <dcterms:created xsi:type="dcterms:W3CDTF">2024-06-03T07:42:33Z</dcterms:created>
  <dcterms:modified xsi:type="dcterms:W3CDTF">2024-06-03T11:00:19Z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