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89" r:id="rId4"/>
  </p:sldMasterIdLst>
  <p:sldIdLst>
    <p:sldId id="266" r:id="rId5"/>
    <p:sldId id="329" r:id="rId6"/>
    <p:sldId id="330"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327"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DB1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935" autoAdjust="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5460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68455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455468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77240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2116001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317360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0534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2192145"/>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694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6/22/2024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74849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01558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6/22/2024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13090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6/22/2024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0472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6/22/2024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3771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6/22/2024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223988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6/22/2024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9247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2D6E202-B606-4609-B914-27C9371A1F6D}" type="datetime1">
              <a:rPr lang="en-US" smtClean="0"/>
              <a:t>6/22/2024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00209403"/>
      </p:ext>
    </p:extLst>
  </p:cSld>
  <p:clrMap bg1="dk1" tx1="lt1" bg2="dk2" tx2="lt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710812" y="1681316"/>
            <a:ext cx="9556955" cy="1298276"/>
          </a:xfr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400000" scaled="0"/>
            <a:tileRect/>
          </a:gradFill>
          <a:ln>
            <a:noFill/>
          </a:ln>
        </p:spPr>
        <p:txBody>
          <a:bodyPr>
            <a:normAutofit/>
          </a:bodyPr>
          <a:lstStyle/>
          <a:p>
            <a:pPr algn="ctr"/>
            <a:r>
              <a:rPr lang="en-US" sz="7200" dirty="0"/>
              <a:t> </a:t>
            </a:r>
            <a:r>
              <a:rPr lang="en-US" sz="7200" dirty="0">
                <a:solidFill>
                  <a:schemeClr val="accent2">
                    <a:lumMod val="50000"/>
                  </a:schemeClr>
                </a:solidFill>
              </a:rPr>
              <a:t>HR Data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442450" y="5213846"/>
            <a:ext cx="3470789" cy="104930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l"/>
            <a:r>
              <a:rPr lang="en-US" b="1" dirty="0"/>
              <a:t>         </a:t>
            </a:r>
            <a:r>
              <a:rPr lang="en-US" sz="2600" b="1" dirty="0">
                <a:solidFill>
                  <a:schemeClr val="accent2">
                    <a:lumMod val="75000"/>
                  </a:schemeClr>
                </a:solidFill>
              </a:rPr>
              <a:t>Shambhavi S</a:t>
            </a:r>
          </a:p>
          <a:p>
            <a:pPr algn="l"/>
            <a:r>
              <a:rPr lang="en-US" sz="2200" dirty="0"/>
              <a:t>     </a:t>
            </a:r>
            <a:r>
              <a:rPr lang="en-US" sz="2200" dirty="0">
                <a:solidFill>
                  <a:schemeClr val="accent1">
                    <a:lumMod val="75000"/>
                  </a:schemeClr>
                </a:solidFill>
              </a:rPr>
              <a:t>Data Analyst Intern</a:t>
            </a:r>
          </a:p>
        </p:txBody>
      </p:sp>
      <p:pic>
        <p:nvPicPr>
          <p:cNvPr id="56" name="Picture 55">
            <a:extLst>
              <a:ext uri="{FF2B5EF4-FFF2-40B4-BE49-F238E27FC236}">
                <a16:creationId xmlns:a16="http://schemas.microsoft.com/office/drawing/2014/main" id="{51F99EBF-1CAD-70A2-F08F-D428C74CD28D}"/>
              </a:ext>
            </a:extLst>
          </p:cNvPr>
          <p:cNvPicPr>
            <a:picLocks noChangeAspect="1"/>
          </p:cNvPicPr>
          <p:nvPr/>
        </p:nvPicPr>
        <p:blipFill>
          <a:blip r:embed="rId2"/>
          <a:stretch>
            <a:fillRect/>
          </a:stretch>
        </p:blipFill>
        <p:spPr>
          <a:xfrm>
            <a:off x="0" y="0"/>
            <a:ext cx="1050432" cy="1049301"/>
          </a:xfrm>
          <a:prstGeom prst="rect">
            <a:avLst/>
          </a:prstGeom>
        </p:spPr>
      </p:pic>
      <p:pic>
        <p:nvPicPr>
          <p:cNvPr id="58" name="Picture 57">
            <a:extLst>
              <a:ext uri="{FF2B5EF4-FFF2-40B4-BE49-F238E27FC236}">
                <a16:creationId xmlns:a16="http://schemas.microsoft.com/office/drawing/2014/main" id="{0FE24595-11E1-6348-0C35-091607D93FF0}"/>
              </a:ext>
            </a:extLst>
          </p:cNvPr>
          <p:cNvPicPr>
            <a:picLocks noChangeAspect="1"/>
          </p:cNvPicPr>
          <p:nvPr/>
        </p:nvPicPr>
        <p:blipFill>
          <a:blip r:embed="rId3"/>
          <a:stretch>
            <a:fillRect/>
          </a:stretch>
        </p:blipFill>
        <p:spPr>
          <a:xfrm>
            <a:off x="971385" y="-1"/>
            <a:ext cx="2819644" cy="1049301"/>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339213" y="429258"/>
            <a:ext cx="11513573" cy="118323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sz="3000" dirty="0">
                <a:solidFill>
                  <a:schemeClr val="accent2">
                    <a:lumMod val="75000"/>
                  </a:schemeClr>
                </a:solidFill>
              </a:rPr>
              <a:t>Using DAX, create a calculated column that calculates the average years an employee has spent with their current manager</a:t>
            </a:r>
            <a:endParaRPr lang="en-IN" sz="3000" dirty="0">
              <a:solidFill>
                <a:schemeClr val="accent2">
                  <a:lumMod val="75000"/>
                </a:schemeClr>
              </a:solidFill>
            </a:endParaRPr>
          </a:p>
        </p:txBody>
      </p:sp>
      <p:pic>
        <p:nvPicPr>
          <p:cNvPr id="4" name="Content Placeholder 3">
            <a:extLst>
              <a:ext uri="{FF2B5EF4-FFF2-40B4-BE49-F238E27FC236}">
                <a16:creationId xmlns:a16="http://schemas.microsoft.com/office/drawing/2014/main" id="{05DA8440-D68C-8D3F-EE9A-79A8340C4A40}"/>
              </a:ext>
            </a:extLst>
          </p:cNvPr>
          <p:cNvPicPr>
            <a:picLocks noGrp="1" noChangeAspect="1"/>
          </p:cNvPicPr>
          <p:nvPr>
            <p:ph idx="1"/>
          </p:nvPr>
        </p:nvPicPr>
        <p:blipFill rotWithShape="1">
          <a:blip r:embed="rId2"/>
          <a:srcRect l="3624" t="5643" r="13989" b="1852"/>
          <a:stretch/>
        </p:blipFill>
        <p:spPr>
          <a:xfrm>
            <a:off x="5614219" y="3508562"/>
            <a:ext cx="5171767" cy="2920180"/>
          </a:xfrm>
          <a:prstGeom prst="rect">
            <a:avLst/>
          </a:prstGeom>
        </p:spPr>
      </p:pic>
      <p:pic>
        <p:nvPicPr>
          <p:cNvPr id="7" name="Picture 6">
            <a:extLst>
              <a:ext uri="{FF2B5EF4-FFF2-40B4-BE49-F238E27FC236}">
                <a16:creationId xmlns:a16="http://schemas.microsoft.com/office/drawing/2014/main" id="{AA57D45F-8779-CF21-1B99-986353857933}"/>
              </a:ext>
            </a:extLst>
          </p:cNvPr>
          <p:cNvPicPr>
            <a:picLocks noChangeAspect="1"/>
          </p:cNvPicPr>
          <p:nvPr/>
        </p:nvPicPr>
        <p:blipFill rotWithShape="1">
          <a:blip r:embed="rId3"/>
          <a:srcRect l="2549" t="6976" r="37325" b="61787"/>
          <a:stretch/>
        </p:blipFill>
        <p:spPr>
          <a:xfrm>
            <a:off x="540773" y="2369932"/>
            <a:ext cx="7846142" cy="685990"/>
          </a:xfrm>
          <a:prstGeom prst="rect">
            <a:avLst/>
          </a:prstGeom>
        </p:spPr>
      </p:pic>
    </p:spTree>
    <p:extLst>
      <p:ext uri="{BB962C8B-B14F-4D97-AF65-F5344CB8AC3E}">
        <p14:creationId xmlns:p14="http://schemas.microsoft.com/office/powerpoint/2010/main" val="410741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369693" y="241160"/>
            <a:ext cx="11513573" cy="151881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3000" dirty="0">
                <a:solidFill>
                  <a:schemeClr val="accent2">
                    <a:lumMod val="75000"/>
                  </a:schemeClr>
                </a:solidFill>
              </a:rPr>
              <a:t>Using Excel, create a pivot table that displays the count of employees in each Marital Status category, segmented by Department</a:t>
            </a:r>
            <a:endParaRPr lang="en-IN" sz="3000" dirty="0">
              <a:solidFill>
                <a:schemeClr val="accent2">
                  <a:lumMod val="75000"/>
                </a:schemeClr>
              </a:solidFill>
            </a:endParaRPr>
          </a:p>
        </p:txBody>
      </p:sp>
      <p:pic>
        <p:nvPicPr>
          <p:cNvPr id="4" name="Content Placeholder 3">
            <a:extLst>
              <a:ext uri="{FF2B5EF4-FFF2-40B4-BE49-F238E27FC236}">
                <a16:creationId xmlns:a16="http://schemas.microsoft.com/office/drawing/2014/main" id="{2B59EECE-1119-EE43-3938-3C15B3F1BE10}"/>
              </a:ext>
            </a:extLst>
          </p:cNvPr>
          <p:cNvPicPr>
            <a:picLocks noGrp="1" noChangeAspect="1"/>
          </p:cNvPicPr>
          <p:nvPr>
            <p:ph idx="1"/>
          </p:nvPr>
        </p:nvPicPr>
        <p:blipFill>
          <a:blip r:embed="rId2"/>
          <a:stretch>
            <a:fillRect/>
          </a:stretch>
        </p:blipFill>
        <p:spPr>
          <a:xfrm>
            <a:off x="740368" y="2222090"/>
            <a:ext cx="10553947" cy="4119716"/>
          </a:xfrm>
          <a:prstGeom prst="rect">
            <a:avLst/>
          </a:prstGeom>
        </p:spPr>
      </p:pic>
    </p:spTree>
    <p:extLst>
      <p:ext uri="{BB962C8B-B14F-4D97-AF65-F5344CB8AC3E}">
        <p14:creationId xmlns:p14="http://schemas.microsoft.com/office/powerpoint/2010/main" val="421657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369693" y="241160"/>
            <a:ext cx="11513573" cy="151881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3000" dirty="0">
                <a:solidFill>
                  <a:schemeClr val="accent2">
                    <a:lumMod val="75000"/>
                  </a:schemeClr>
                </a:solidFill>
              </a:rPr>
              <a:t>Apply conditional formatting to highlight employees with both above-average Monthly Income and above-average Job Satisfaction</a:t>
            </a:r>
            <a:endParaRPr lang="en-IN" sz="3000" dirty="0">
              <a:solidFill>
                <a:schemeClr val="accent2">
                  <a:lumMod val="75000"/>
                </a:schemeClr>
              </a:solidFill>
            </a:endParaRPr>
          </a:p>
        </p:txBody>
      </p:sp>
      <p:pic>
        <p:nvPicPr>
          <p:cNvPr id="20" name="Picture 19">
            <a:extLst>
              <a:ext uri="{FF2B5EF4-FFF2-40B4-BE49-F238E27FC236}">
                <a16:creationId xmlns:a16="http://schemas.microsoft.com/office/drawing/2014/main" id="{D1E2DF9D-13AF-BF3C-4D38-508DB37AFB6E}"/>
              </a:ext>
            </a:extLst>
          </p:cNvPr>
          <p:cNvPicPr>
            <a:picLocks noChangeAspect="1"/>
          </p:cNvPicPr>
          <p:nvPr/>
        </p:nvPicPr>
        <p:blipFill>
          <a:blip r:embed="rId2"/>
          <a:stretch>
            <a:fillRect/>
          </a:stretch>
        </p:blipFill>
        <p:spPr>
          <a:xfrm>
            <a:off x="1720645" y="2005511"/>
            <a:ext cx="8750709" cy="4611329"/>
          </a:xfrm>
          <a:prstGeom prst="rect">
            <a:avLst/>
          </a:prstGeom>
        </p:spPr>
      </p:pic>
    </p:spTree>
    <p:extLst>
      <p:ext uri="{BB962C8B-B14F-4D97-AF65-F5344CB8AC3E}">
        <p14:creationId xmlns:p14="http://schemas.microsoft.com/office/powerpoint/2010/main" val="1964992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448351" y="309985"/>
            <a:ext cx="11513573" cy="114518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sz="3000" dirty="0">
                <a:solidFill>
                  <a:schemeClr val="accent2">
                    <a:lumMod val="75000"/>
                  </a:schemeClr>
                </a:solidFill>
              </a:rPr>
              <a:t>In Power BI, create a line chart that visualizes the trend of Employee Attrition over the years.</a:t>
            </a:r>
            <a:endParaRPr lang="en-IN" sz="3000" dirty="0">
              <a:solidFill>
                <a:schemeClr val="accent2">
                  <a:lumMod val="75000"/>
                </a:schemeClr>
              </a:solidFill>
            </a:endParaRPr>
          </a:p>
        </p:txBody>
      </p:sp>
      <p:pic>
        <p:nvPicPr>
          <p:cNvPr id="4" name="Picture 3">
            <a:extLst>
              <a:ext uri="{FF2B5EF4-FFF2-40B4-BE49-F238E27FC236}">
                <a16:creationId xmlns:a16="http://schemas.microsoft.com/office/drawing/2014/main" id="{99441BC2-A3D3-92CC-70F5-C22826CDAF69}"/>
              </a:ext>
            </a:extLst>
          </p:cNvPr>
          <p:cNvPicPr>
            <a:picLocks noChangeAspect="1"/>
          </p:cNvPicPr>
          <p:nvPr/>
        </p:nvPicPr>
        <p:blipFill rotWithShape="1">
          <a:blip r:embed="rId2"/>
          <a:srcRect t="2026" r="1435" b="5304"/>
          <a:stretch/>
        </p:blipFill>
        <p:spPr>
          <a:xfrm>
            <a:off x="1456156" y="2045110"/>
            <a:ext cx="9497961" cy="4060723"/>
          </a:xfrm>
          <a:prstGeom prst="rect">
            <a:avLst/>
          </a:prstGeom>
        </p:spPr>
      </p:pic>
    </p:spTree>
    <p:extLst>
      <p:ext uri="{BB962C8B-B14F-4D97-AF65-F5344CB8AC3E}">
        <p14:creationId xmlns:p14="http://schemas.microsoft.com/office/powerpoint/2010/main" val="421186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438519" y="250993"/>
            <a:ext cx="11513573" cy="117878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sz="3000" dirty="0">
                <a:solidFill>
                  <a:schemeClr val="accent2">
                    <a:lumMod val="75000"/>
                  </a:schemeClr>
                </a:solidFill>
              </a:rPr>
              <a:t>Describe how you would create a star schema for this dataset, explaining the benefits of doing so</a:t>
            </a:r>
            <a:endParaRPr lang="en-IN" sz="3000" dirty="0">
              <a:solidFill>
                <a:schemeClr val="accent2">
                  <a:lumMod val="75000"/>
                </a:schemeClr>
              </a:solidFill>
            </a:endParaRPr>
          </a:p>
        </p:txBody>
      </p:sp>
      <p:sp>
        <p:nvSpPr>
          <p:cNvPr id="23" name="Content Placeholder 22">
            <a:extLst>
              <a:ext uri="{FF2B5EF4-FFF2-40B4-BE49-F238E27FC236}">
                <a16:creationId xmlns:a16="http://schemas.microsoft.com/office/drawing/2014/main" id="{5400B183-0EFA-B3DB-A376-31AA27899D96}"/>
              </a:ext>
            </a:extLst>
          </p:cNvPr>
          <p:cNvSpPr>
            <a:spLocks noGrp="1"/>
          </p:cNvSpPr>
          <p:nvPr>
            <p:ph idx="1"/>
          </p:nvPr>
        </p:nvSpPr>
        <p:spPr>
          <a:xfrm>
            <a:off x="369693" y="1773905"/>
            <a:ext cx="11301197" cy="4548238"/>
          </a:xfrm>
        </p:spPr>
        <p:txBody>
          <a:bodyPr>
            <a:normAutofit/>
          </a:bodyPr>
          <a:lstStyle/>
          <a:p>
            <a:r>
              <a:rPr lang="en-IN" sz="2400" dirty="0">
                <a:solidFill>
                  <a:schemeClr val="tx1">
                    <a:lumMod val="95000"/>
                  </a:schemeClr>
                </a:solidFill>
              </a:rPr>
              <a:t>Step 1: Import and load all datasets on Power BI </a:t>
            </a:r>
          </a:p>
          <a:p>
            <a:r>
              <a:rPr lang="en-IN" sz="2400" dirty="0">
                <a:solidFill>
                  <a:schemeClr val="tx1">
                    <a:lumMod val="95000"/>
                  </a:schemeClr>
                </a:solidFill>
              </a:rPr>
              <a:t>Step 2: Identify fact and dimension tables. Here General data is the fact table and manager survey, In-Out time, Employee data are dimension tables.                   </a:t>
            </a:r>
          </a:p>
          <a:p>
            <a:r>
              <a:rPr lang="en-IN" sz="2400" dirty="0">
                <a:solidFill>
                  <a:schemeClr val="tx1">
                    <a:lumMod val="95000"/>
                  </a:schemeClr>
                </a:solidFill>
              </a:rPr>
              <a:t>Step 3: Go to Model view, </a:t>
            </a:r>
            <a:r>
              <a:rPr lang="en-US" sz="2400" dirty="0">
                <a:solidFill>
                  <a:schemeClr val="tx1">
                    <a:lumMod val="95000"/>
                  </a:schemeClr>
                </a:solidFill>
              </a:rPr>
              <a:t>fact table is kept in the center and corresponding primary key i.e. EmployeeID in the dimension tables are connected. </a:t>
            </a:r>
          </a:p>
          <a:p>
            <a:r>
              <a:rPr lang="en-US" sz="2800" b="1" dirty="0">
                <a:solidFill>
                  <a:schemeClr val="accent3">
                    <a:lumMod val="60000"/>
                    <a:lumOff val="40000"/>
                  </a:schemeClr>
                </a:solidFill>
              </a:rPr>
              <a:t>Benefits of Star schema : </a:t>
            </a:r>
          </a:p>
          <a:p>
            <a:pPr>
              <a:buFont typeface="Wingdings" panose="05000000000000000000" pitchFamily="2" charset="2"/>
              <a:buChar char="v"/>
            </a:pPr>
            <a:r>
              <a:rPr lang="en-US" sz="2400" b="1" dirty="0">
                <a:solidFill>
                  <a:schemeClr val="tx1">
                    <a:lumMod val="85000"/>
                  </a:schemeClr>
                </a:solidFill>
              </a:rPr>
              <a:t> </a:t>
            </a:r>
            <a:r>
              <a:rPr lang="en-US" sz="2400" b="1" dirty="0">
                <a:solidFill>
                  <a:schemeClr val="tx1">
                    <a:lumMod val="95000"/>
                  </a:schemeClr>
                </a:solidFill>
              </a:rPr>
              <a:t>S</a:t>
            </a:r>
            <a:r>
              <a:rPr lang="en-US" sz="2400" dirty="0">
                <a:solidFill>
                  <a:schemeClr val="tx1">
                    <a:lumMod val="95000"/>
                  </a:schemeClr>
                </a:solidFill>
              </a:rPr>
              <a:t>imple to understand, implement and access the relevant information.</a:t>
            </a:r>
          </a:p>
          <a:p>
            <a:pPr>
              <a:buFont typeface="Wingdings" panose="05000000000000000000" pitchFamily="2" charset="2"/>
              <a:buChar char="v"/>
            </a:pPr>
            <a:r>
              <a:rPr lang="en-US" sz="2400" dirty="0">
                <a:solidFill>
                  <a:schemeClr val="tx1">
                    <a:lumMod val="95000"/>
                  </a:schemeClr>
                </a:solidFill>
              </a:rPr>
              <a:t>Can handle large volumes of data efficiently with faster query response.</a:t>
            </a:r>
          </a:p>
          <a:p>
            <a:pPr>
              <a:buFont typeface="Wingdings" panose="05000000000000000000" pitchFamily="2" charset="2"/>
              <a:buChar char="v"/>
            </a:pPr>
            <a:r>
              <a:rPr lang="en-US" sz="2400" dirty="0">
                <a:solidFill>
                  <a:schemeClr val="tx1">
                    <a:lumMod val="95000"/>
                  </a:schemeClr>
                </a:solidFill>
              </a:rPr>
              <a:t>Enables faster data refreshes, reducing the processing time significantly.</a:t>
            </a:r>
          </a:p>
        </p:txBody>
      </p:sp>
    </p:spTree>
    <p:extLst>
      <p:ext uri="{BB962C8B-B14F-4D97-AF65-F5344CB8AC3E}">
        <p14:creationId xmlns:p14="http://schemas.microsoft.com/office/powerpoint/2010/main" val="1462247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339213" y="260824"/>
            <a:ext cx="11513573" cy="112552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sz="3000" dirty="0">
                <a:solidFill>
                  <a:schemeClr val="accent2">
                    <a:lumMod val="75000"/>
                  </a:schemeClr>
                </a:solidFill>
              </a:rPr>
              <a:t>Using DAX, calculate the rolling 3-month average of Monthly Income for each employee</a:t>
            </a:r>
            <a:endParaRPr lang="en-IN" sz="3000" dirty="0">
              <a:solidFill>
                <a:schemeClr val="accent2">
                  <a:lumMod val="75000"/>
                </a:schemeClr>
              </a:solidFill>
            </a:endParaRPr>
          </a:p>
        </p:txBody>
      </p:sp>
      <p:pic>
        <p:nvPicPr>
          <p:cNvPr id="4" name="Picture 3">
            <a:extLst>
              <a:ext uri="{FF2B5EF4-FFF2-40B4-BE49-F238E27FC236}">
                <a16:creationId xmlns:a16="http://schemas.microsoft.com/office/drawing/2014/main" id="{613ECCC3-03DA-A7C7-F7A4-5B2311902C94}"/>
              </a:ext>
            </a:extLst>
          </p:cNvPr>
          <p:cNvPicPr>
            <a:picLocks noChangeAspect="1"/>
          </p:cNvPicPr>
          <p:nvPr/>
        </p:nvPicPr>
        <p:blipFill>
          <a:blip r:embed="rId2"/>
          <a:stretch>
            <a:fillRect/>
          </a:stretch>
        </p:blipFill>
        <p:spPr>
          <a:xfrm>
            <a:off x="2458065" y="2261419"/>
            <a:ext cx="7157883" cy="3116825"/>
          </a:xfrm>
          <a:prstGeom prst="rect">
            <a:avLst/>
          </a:prstGeom>
        </p:spPr>
      </p:pic>
    </p:spTree>
    <p:extLst>
      <p:ext uri="{BB962C8B-B14F-4D97-AF65-F5344CB8AC3E}">
        <p14:creationId xmlns:p14="http://schemas.microsoft.com/office/powerpoint/2010/main" val="3980295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369693" y="346720"/>
            <a:ext cx="11513573" cy="120418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sz="3000" dirty="0">
                <a:solidFill>
                  <a:schemeClr val="accent2">
                    <a:lumMod val="75000"/>
                  </a:schemeClr>
                </a:solidFill>
              </a:rPr>
              <a:t>Create a hierarchy in Power BI that allows users to drill down from Department to Job Role to further narrow their analysis.</a:t>
            </a:r>
            <a:endParaRPr lang="en-IN" sz="3000" dirty="0">
              <a:solidFill>
                <a:schemeClr val="accent2">
                  <a:lumMod val="75000"/>
                </a:schemeClr>
              </a:solidFill>
            </a:endParaRPr>
          </a:p>
        </p:txBody>
      </p:sp>
      <p:pic>
        <p:nvPicPr>
          <p:cNvPr id="4" name="Picture 3">
            <a:extLst>
              <a:ext uri="{FF2B5EF4-FFF2-40B4-BE49-F238E27FC236}">
                <a16:creationId xmlns:a16="http://schemas.microsoft.com/office/drawing/2014/main" id="{230D4AE1-C17C-2101-BE04-05AA6DA9189B}"/>
              </a:ext>
            </a:extLst>
          </p:cNvPr>
          <p:cNvPicPr>
            <a:picLocks noChangeAspect="1"/>
          </p:cNvPicPr>
          <p:nvPr/>
        </p:nvPicPr>
        <p:blipFill rotWithShape="1">
          <a:blip r:embed="rId2"/>
          <a:srcRect l="1741" t="2637" r="9329"/>
          <a:stretch/>
        </p:blipFill>
        <p:spPr>
          <a:xfrm>
            <a:off x="369693" y="2261418"/>
            <a:ext cx="3907339" cy="3647769"/>
          </a:xfrm>
          <a:prstGeom prst="rect">
            <a:avLst/>
          </a:prstGeom>
        </p:spPr>
      </p:pic>
      <p:pic>
        <p:nvPicPr>
          <p:cNvPr id="6" name="Picture 5">
            <a:extLst>
              <a:ext uri="{FF2B5EF4-FFF2-40B4-BE49-F238E27FC236}">
                <a16:creationId xmlns:a16="http://schemas.microsoft.com/office/drawing/2014/main" id="{724EC9B3-4DBF-F45B-5605-773369AC2076}"/>
              </a:ext>
            </a:extLst>
          </p:cNvPr>
          <p:cNvPicPr>
            <a:picLocks noChangeAspect="1"/>
          </p:cNvPicPr>
          <p:nvPr/>
        </p:nvPicPr>
        <p:blipFill>
          <a:blip r:embed="rId3"/>
          <a:stretch>
            <a:fillRect/>
          </a:stretch>
        </p:blipFill>
        <p:spPr>
          <a:xfrm>
            <a:off x="4650658" y="2261418"/>
            <a:ext cx="7171649" cy="3647770"/>
          </a:xfrm>
          <a:prstGeom prst="rect">
            <a:avLst/>
          </a:prstGeom>
        </p:spPr>
      </p:pic>
    </p:spTree>
    <p:extLst>
      <p:ext uri="{BB962C8B-B14F-4D97-AF65-F5344CB8AC3E}">
        <p14:creationId xmlns:p14="http://schemas.microsoft.com/office/powerpoint/2010/main" val="24235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339213" y="300153"/>
            <a:ext cx="11513573" cy="104686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r>
              <a:rPr lang="en-US" sz="3200" b="1" dirty="0"/>
              <a:t> </a:t>
            </a:r>
            <a:r>
              <a:rPr lang="en-US" sz="3300" dirty="0">
                <a:solidFill>
                  <a:schemeClr val="accent2">
                    <a:lumMod val="75000"/>
                  </a:schemeClr>
                </a:solidFill>
              </a:rPr>
              <a:t>How can you set up parameterized queries in Power BI to allow users to filter data based on the Distance from Home column?</a:t>
            </a:r>
            <a:endParaRPr lang="en-IN" sz="3300" dirty="0">
              <a:solidFill>
                <a:schemeClr val="accent2">
                  <a:lumMod val="75000"/>
                </a:schemeClr>
              </a:solidFill>
            </a:endParaRPr>
          </a:p>
        </p:txBody>
      </p:sp>
      <p:pic>
        <p:nvPicPr>
          <p:cNvPr id="4" name="Picture 3">
            <a:extLst>
              <a:ext uri="{FF2B5EF4-FFF2-40B4-BE49-F238E27FC236}">
                <a16:creationId xmlns:a16="http://schemas.microsoft.com/office/drawing/2014/main" id="{04DCB7D1-A9DB-70F8-5FEC-BFC8A9998847}"/>
              </a:ext>
            </a:extLst>
          </p:cNvPr>
          <p:cNvPicPr>
            <a:picLocks noChangeAspect="1"/>
          </p:cNvPicPr>
          <p:nvPr/>
        </p:nvPicPr>
        <p:blipFill>
          <a:blip r:embed="rId2"/>
          <a:stretch>
            <a:fillRect/>
          </a:stretch>
        </p:blipFill>
        <p:spPr>
          <a:xfrm>
            <a:off x="2045111" y="1907458"/>
            <a:ext cx="8318090" cy="3883742"/>
          </a:xfrm>
          <a:prstGeom prst="rect">
            <a:avLst/>
          </a:prstGeom>
        </p:spPr>
      </p:pic>
    </p:spTree>
    <p:extLst>
      <p:ext uri="{BB962C8B-B14F-4D97-AF65-F5344CB8AC3E}">
        <p14:creationId xmlns:p14="http://schemas.microsoft.com/office/powerpoint/2010/main" val="2204516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369693" y="241160"/>
            <a:ext cx="11513573" cy="151881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r>
              <a:rPr lang="en-US" sz="3300" dirty="0">
                <a:solidFill>
                  <a:schemeClr val="accent2">
                    <a:lumMod val="75000"/>
                  </a:schemeClr>
                </a:solidFill>
              </a:rPr>
              <a:t>In Excel, calculate the total Monthly Income for each Department, considering only the employees with a Job Level greater than or equal to 3</a:t>
            </a:r>
            <a:endParaRPr lang="en-IN" sz="3300" dirty="0">
              <a:solidFill>
                <a:schemeClr val="accent2">
                  <a:lumMod val="75000"/>
                </a:schemeClr>
              </a:solidFill>
            </a:endParaRPr>
          </a:p>
        </p:txBody>
      </p:sp>
      <p:pic>
        <p:nvPicPr>
          <p:cNvPr id="6" name="Picture 5">
            <a:extLst>
              <a:ext uri="{FF2B5EF4-FFF2-40B4-BE49-F238E27FC236}">
                <a16:creationId xmlns:a16="http://schemas.microsoft.com/office/drawing/2014/main" id="{3D69354D-585B-8145-EE9F-AF7946137A56}"/>
              </a:ext>
            </a:extLst>
          </p:cNvPr>
          <p:cNvPicPr>
            <a:picLocks noChangeAspect="1"/>
          </p:cNvPicPr>
          <p:nvPr/>
        </p:nvPicPr>
        <p:blipFill>
          <a:blip r:embed="rId2"/>
          <a:stretch>
            <a:fillRect/>
          </a:stretch>
        </p:blipFill>
        <p:spPr>
          <a:xfrm>
            <a:off x="963561" y="2161530"/>
            <a:ext cx="10264877" cy="4186760"/>
          </a:xfrm>
          <a:prstGeom prst="rect">
            <a:avLst/>
          </a:prstGeom>
        </p:spPr>
      </p:pic>
    </p:spTree>
    <p:extLst>
      <p:ext uri="{BB962C8B-B14F-4D97-AF65-F5344CB8AC3E}">
        <p14:creationId xmlns:p14="http://schemas.microsoft.com/office/powerpoint/2010/main" val="3231193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369693" y="241159"/>
            <a:ext cx="11513573" cy="145982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fontScale="90000"/>
          </a:bodyPr>
          <a:lstStyle/>
          <a:p>
            <a:r>
              <a:rPr lang="en-US" sz="3200" dirty="0">
                <a:solidFill>
                  <a:schemeClr val="accent2">
                    <a:lumMod val="75000"/>
                  </a:schemeClr>
                </a:solidFill>
              </a:rPr>
              <a:t>Explain how to perform a What-If analysis in Excel to understand the impact of a 10% increase in Percent Salary Hike on Monthly Income</a:t>
            </a:r>
            <a:endParaRPr lang="en-IN" sz="3200" dirty="0">
              <a:solidFill>
                <a:schemeClr val="accent2">
                  <a:lumMod val="75000"/>
                </a:schemeClr>
              </a:solidFill>
            </a:endParaRPr>
          </a:p>
        </p:txBody>
      </p:sp>
      <p:pic>
        <p:nvPicPr>
          <p:cNvPr id="8" name="Picture 7">
            <a:extLst>
              <a:ext uri="{FF2B5EF4-FFF2-40B4-BE49-F238E27FC236}">
                <a16:creationId xmlns:a16="http://schemas.microsoft.com/office/drawing/2014/main" id="{255C5D3E-A147-3D19-D52A-4298E527633D}"/>
              </a:ext>
            </a:extLst>
          </p:cNvPr>
          <p:cNvPicPr>
            <a:picLocks noChangeAspect="1"/>
          </p:cNvPicPr>
          <p:nvPr/>
        </p:nvPicPr>
        <p:blipFill rotWithShape="1">
          <a:blip r:embed="rId2"/>
          <a:srcRect l="1117" t="1664" r="3242" b="3657"/>
          <a:stretch/>
        </p:blipFill>
        <p:spPr>
          <a:xfrm>
            <a:off x="1976283" y="1985848"/>
            <a:ext cx="7521678" cy="4630993"/>
          </a:xfrm>
          <a:prstGeom prst="rect">
            <a:avLst/>
          </a:prstGeom>
        </p:spPr>
      </p:pic>
    </p:spTree>
    <p:extLst>
      <p:ext uri="{BB962C8B-B14F-4D97-AF65-F5344CB8AC3E}">
        <p14:creationId xmlns:p14="http://schemas.microsoft.com/office/powerpoint/2010/main" val="183614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D41F-3A5A-97A1-C06F-333DE81E0623}"/>
              </a:ext>
            </a:extLst>
          </p:cNvPr>
          <p:cNvSpPr>
            <a:spLocks noGrp="1"/>
          </p:cNvSpPr>
          <p:nvPr>
            <p:ph type="title"/>
          </p:nvPr>
        </p:nvSpPr>
        <p:spPr>
          <a:xfrm>
            <a:off x="4080387" y="570269"/>
            <a:ext cx="3578942" cy="81607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IN" dirty="0">
                <a:solidFill>
                  <a:schemeClr val="accent2">
                    <a:lumMod val="50000"/>
                  </a:schemeClr>
                </a:solidFill>
              </a:rPr>
              <a:t>OBJECTIVES</a:t>
            </a:r>
          </a:p>
        </p:txBody>
      </p:sp>
      <p:sp>
        <p:nvSpPr>
          <p:cNvPr id="3" name="Content Placeholder 2">
            <a:extLst>
              <a:ext uri="{FF2B5EF4-FFF2-40B4-BE49-F238E27FC236}">
                <a16:creationId xmlns:a16="http://schemas.microsoft.com/office/drawing/2014/main" id="{8091D56E-11ED-6A7A-3CD5-631EDF4343D9}"/>
              </a:ext>
            </a:extLst>
          </p:cNvPr>
          <p:cNvSpPr>
            <a:spLocks noGrp="1"/>
          </p:cNvSpPr>
          <p:nvPr>
            <p:ph idx="1"/>
          </p:nvPr>
        </p:nvSpPr>
        <p:spPr>
          <a:xfrm>
            <a:off x="677334" y="2160590"/>
            <a:ext cx="8596668" cy="2951738"/>
          </a:xfrm>
          <a:noFill/>
        </p:spPr>
        <p:txBody>
          <a:bodyPr>
            <a:normAutofit/>
          </a:bodyPr>
          <a:lstStyle/>
          <a:p>
            <a:pPr marL="0" indent="0">
              <a:buNone/>
            </a:pPr>
            <a:r>
              <a:rPr lang="en-US" sz="2000" dirty="0"/>
              <a:t>The aim of this Project is to enhance PSYLIQ's hiring strategies using a data-driven approach. As a part of ETL (Extract, Transform, Load) Process, vital hiring data is extracted from PSYLIQ's records like EmployeeID, Job Roles, Education etc. Extracted data is then transformed using Power Query in Excel. Analyzed the data using PowerBI. Using DAX, created calculated tables. Used PowerBI Model to establish relationship between the datasets. Created Dashboard and Pivot tables to acquire deep insights of the data.</a:t>
            </a:r>
            <a:endParaRPr lang="en-IN" sz="2000" dirty="0"/>
          </a:p>
        </p:txBody>
      </p:sp>
      <p:pic>
        <p:nvPicPr>
          <p:cNvPr id="4" name="Picture 3">
            <a:extLst>
              <a:ext uri="{FF2B5EF4-FFF2-40B4-BE49-F238E27FC236}">
                <a16:creationId xmlns:a16="http://schemas.microsoft.com/office/drawing/2014/main" id="{12538B4A-C719-7091-92EE-A30AEC3B02A7}"/>
              </a:ext>
            </a:extLst>
          </p:cNvPr>
          <p:cNvPicPr>
            <a:picLocks noChangeAspect="1"/>
          </p:cNvPicPr>
          <p:nvPr/>
        </p:nvPicPr>
        <p:blipFill>
          <a:blip r:embed="rId2"/>
          <a:stretch>
            <a:fillRect/>
          </a:stretch>
        </p:blipFill>
        <p:spPr>
          <a:xfrm>
            <a:off x="10322687" y="2242264"/>
            <a:ext cx="1396069" cy="1467290"/>
          </a:xfrm>
          <a:prstGeom prst="rect">
            <a:avLst/>
          </a:prstGeom>
        </p:spPr>
      </p:pic>
      <p:pic>
        <p:nvPicPr>
          <p:cNvPr id="5" name="Picture 4">
            <a:extLst>
              <a:ext uri="{FF2B5EF4-FFF2-40B4-BE49-F238E27FC236}">
                <a16:creationId xmlns:a16="http://schemas.microsoft.com/office/drawing/2014/main" id="{0B8474F8-AFBD-871F-D410-C53E17BD9A5E}"/>
              </a:ext>
            </a:extLst>
          </p:cNvPr>
          <p:cNvPicPr>
            <a:picLocks noChangeAspect="1"/>
          </p:cNvPicPr>
          <p:nvPr/>
        </p:nvPicPr>
        <p:blipFill>
          <a:blip r:embed="rId3"/>
          <a:stretch>
            <a:fillRect/>
          </a:stretch>
        </p:blipFill>
        <p:spPr>
          <a:xfrm>
            <a:off x="10184628" y="4364332"/>
            <a:ext cx="1672185" cy="1813184"/>
          </a:xfrm>
          <a:prstGeom prst="rect">
            <a:avLst/>
          </a:prstGeom>
        </p:spPr>
      </p:pic>
    </p:spTree>
    <p:extLst>
      <p:ext uri="{BB962C8B-B14F-4D97-AF65-F5344CB8AC3E}">
        <p14:creationId xmlns:p14="http://schemas.microsoft.com/office/powerpoint/2010/main" val="4220364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369693" y="241160"/>
            <a:ext cx="11513573" cy="1076363"/>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3000" dirty="0">
                <a:solidFill>
                  <a:schemeClr val="accent2">
                    <a:lumMod val="75000"/>
                  </a:schemeClr>
                </a:solidFill>
              </a:rPr>
              <a:t>Verify if the data adheres to a predefined schema. What actions would you take if you find inconsistencies?</a:t>
            </a:r>
            <a:endParaRPr lang="en-IN" sz="3000" dirty="0">
              <a:solidFill>
                <a:schemeClr val="accent2">
                  <a:lumMod val="75000"/>
                </a:schemeClr>
              </a:solidFill>
            </a:endParaRPr>
          </a:p>
        </p:txBody>
      </p:sp>
      <p:sp>
        <p:nvSpPr>
          <p:cNvPr id="3" name="Content Placeholder 2">
            <a:extLst>
              <a:ext uri="{FF2B5EF4-FFF2-40B4-BE49-F238E27FC236}">
                <a16:creationId xmlns:a16="http://schemas.microsoft.com/office/drawing/2014/main" id="{EEC98D84-A433-4036-CAB0-101B46A94975}"/>
              </a:ext>
            </a:extLst>
          </p:cNvPr>
          <p:cNvSpPr>
            <a:spLocks noGrp="1"/>
          </p:cNvSpPr>
          <p:nvPr>
            <p:ph idx="1"/>
          </p:nvPr>
        </p:nvSpPr>
        <p:spPr>
          <a:xfrm>
            <a:off x="1097280" y="2108201"/>
            <a:ext cx="10058400" cy="3614173"/>
          </a:xfrm>
          <a:noFill/>
        </p:spPr>
        <p:txBody>
          <a:bodyPr>
            <a:normAutofit/>
          </a:bodyPr>
          <a:lstStyle/>
          <a:p>
            <a:pPr>
              <a:buFont typeface="Wingdings" panose="05000000000000000000" pitchFamily="2" charset="2"/>
              <a:buChar char="v"/>
            </a:pPr>
            <a:r>
              <a:rPr lang="en-IN" sz="2400" dirty="0">
                <a:solidFill>
                  <a:schemeClr val="bg1"/>
                </a:solidFill>
              </a:rPr>
              <a:t> </a:t>
            </a:r>
            <a:r>
              <a:rPr lang="en-IN" sz="2400" dirty="0">
                <a:solidFill>
                  <a:schemeClr val="bg1">
                    <a:lumMod val="95000"/>
                  </a:schemeClr>
                </a:solidFill>
              </a:rPr>
              <a:t>First we need to make sure </a:t>
            </a:r>
            <a:r>
              <a:rPr lang="en-US" sz="2400" dirty="0">
                <a:solidFill>
                  <a:schemeClr val="bg1">
                    <a:lumMod val="95000"/>
                  </a:schemeClr>
                </a:solidFill>
              </a:rPr>
              <a:t>that the data model accurately represents the business domain and meet the business requirements.</a:t>
            </a:r>
          </a:p>
          <a:p>
            <a:pPr>
              <a:buFont typeface="Wingdings" panose="05000000000000000000" pitchFamily="2" charset="2"/>
              <a:buChar char="v"/>
            </a:pPr>
            <a:r>
              <a:rPr lang="en-US" sz="2400" dirty="0">
                <a:solidFill>
                  <a:schemeClr val="bg1">
                    <a:lumMod val="95000"/>
                  </a:schemeClr>
                </a:solidFill>
              </a:rPr>
              <a:t> Identify and correct errors, inconsistencies, or missing values in the data.</a:t>
            </a:r>
            <a:endParaRPr lang="en-IN" sz="2400" dirty="0">
              <a:solidFill>
                <a:schemeClr val="bg1">
                  <a:lumMod val="95000"/>
                </a:schemeClr>
              </a:solidFill>
            </a:endParaRPr>
          </a:p>
          <a:p>
            <a:pPr>
              <a:buFont typeface="Wingdings" panose="05000000000000000000" pitchFamily="2" charset="2"/>
              <a:buChar char="v"/>
            </a:pPr>
            <a:r>
              <a:rPr lang="en-IN" sz="2400" dirty="0">
                <a:solidFill>
                  <a:schemeClr val="bg1">
                    <a:lumMod val="95000"/>
                  </a:schemeClr>
                </a:solidFill>
              </a:rPr>
              <a:t> Use necessary data quality measures to resolve inconsistencies.</a:t>
            </a:r>
          </a:p>
        </p:txBody>
      </p:sp>
    </p:spTree>
    <p:extLst>
      <p:ext uri="{BB962C8B-B14F-4D97-AF65-F5344CB8AC3E}">
        <p14:creationId xmlns:p14="http://schemas.microsoft.com/office/powerpoint/2010/main" val="884873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94956D-EBE8-3A33-4364-341C21C60518}"/>
              </a:ext>
            </a:extLst>
          </p:cNvPr>
          <p:cNvPicPr>
            <a:picLocks noChangeAspect="1"/>
          </p:cNvPicPr>
          <p:nvPr/>
        </p:nvPicPr>
        <p:blipFill rotWithShape="1">
          <a:blip r:embed="rId2"/>
          <a:srcRect l="810" t="1467" r="847" b="1085"/>
          <a:stretch/>
        </p:blipFill>
        <p:spPr>
          <a:xfrm>
            <a:off x="644236" y="322118"/>
            <a:ext cx="10910455" cy="6099463"/>
          </a:xfrm>
          <a:prstGeom prst="rect">
            <a:avLst/>
          </a:prstGeom>
        </p:spPr>
      </p:pic>
    </p:spTree>
    <p:extLst>
      <p:ext uri="{BB962C8B-B14F-4D97-AF65-F5344CB8AC3E}">
        <p14:creationId xmlns:p14="http://schemas.microsoft.com/office/powerpoint/2010/main" val="4257561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7161894-EAE0-EA5F-9FEA-CCCF84788298}"/>
              </a:ext>
            </a:extLst>
          </p:cNvPr>
          <p:cNvSpPr/>
          <p:nvPr/>
        </p:nvSpPr>
        <p:spPr>
          <a:xfrm>
            <a:off x="103910" y="2738287"/>
            <a:ext cx="4436918" cy="923330"/>
          </a:xfrm>
          <a:prstGeom prst="rect">
            <a:avLst/>
          </a:prstGeom>
          <a:noFill/>
        </p:spPr>
        <p:txBody>
          <a:bodyPr wrap="squar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 </a:t>
            </a:r>
            <a:endParaRPr lang="en-I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pic>
        <p:nvPicPr>
          <p:cNvPr id="12" name="Picture 11" descr="Blurred financial stock market data and graph">
            <a:extLst>
              <a:ext uri="{FF2B5EF4-FFF2-40B4-BE49-F238E27FC236}">
                <a16:creationId xmlns:a16="http://schemas.microsoft.com/office/drawing/2014/main" id="{48203B33-C583-85F8-3A0D-7B6DBBA817CB}"/>
              </a:ext>
            </a:extLst>
          </p:cNvPr>
          <p:cNvPicPr>
            <a:picLocks noChangeAspect="1"/>
          </p:cNvPicPr>
          <p:nvPr/>
        </p:nvPicPr>
        <p:blipFill>
          <a:blip r:embed="rId2"/>
          <a:stretch>
            <a:fillRect/>
          </a:stretch>
        </p:blipFill>
        <p:spPr>
          <a:xfrm>
            <a:off x="4719485" y="0"/>
            <a:ext cx="7472516" cy="6858000"/>
          </a:xfrm>
          <a:prstGeom prst="rect">
            <a:avLst/>
          </a:prstGeom>
        </p:spPr>
      </p:pic>
    </p:spTree>
    <p:extLst>
      <p:ext uri="{BB962C8B-B14F-4D97-AF65-F5344CB8AC3E}">
        <p14:creationId xmlns:p14="http://schemas.microsoft.com/office/powerpoint/2010/main" val="1679775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D41F-3A5A-97A1-C06F-333DE81E0623}"/>
              </a:ext>
            </a:extLst>
          </p:cNvPr>
          <p:cNvSpPr>
            <a:spLocks noGrp="1"/>
          </p:cNvSpPr>
          <p:nvPr>
            <p:ph type="title"/>
          </p:nvPr>
        </p:nvSpPr>
        <p:spPr>
          <a:xfrm>
            <a:off x="4183067" y="473738"/>
            <a:ext cx="3578942" cy="68580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algn="ctr"/>
            <a:r>
              <a:rPr lang="en-IN" dirty="0">
                <a:solidFill>
                  <a:schemeClr val="accent2">
                    <a:lumMod val="50000"/>
                  </a:schemeClr>
                </a:solidFill>
              </a:rPr>
              <a:t>KEY INSIGHTS </a:t>
            </a:r>
          </a:p>
        </p:txBody>
      </p:sp>
      <p:sp>
        <p:nvSpPr>
          <p:cNvPr id="3" name="Content Placeholder 2">
            <a:extLst>
              <a:ext uri="{FF2B5EF4-FFF2-40B4-BE49-F238E27FC236}">
                <a16:creationId xmlns:a16="http://schemas.microsoft.com/office/drawing/2014/main" id="{8091D56E-11ED-6A7A-3CD5-631EDF4343D9}"/>
              </a:ext>
            </a:extLst>
          </p:cNvPr>
          <p:cNvSpPr>
            <a:spLocks noGrp="1"/>
          </p:cNvSpPr>
          <p:nvPr>
            <p:ph idx="1"/>
          </p:nvPr>
        </p:nvSpPr>
        <p:spPr>
          <a:xfrm>
            <a:off x="384464" y="1704109"/>
            <a:ext cx="11679381" cy="4337253"/>
          </a:xfrm>
        </p:spPr>
        <p:txBody>
          <a:bodyPr/>
          <a:lstStyle/>
          <a:p>
            <a:pPr>
              <a:buFont typeface="Wingdings" panose="05000000000000000000" pitchFamily="2" charset="2"/>
              <a:buChar char="q"/>
            </a:pPr>
            <a:r>
              <a:rPr lang="en-IN" dirty="0">
                <a:solidFill>
                  <a:schemeClr val="accent3">
                    <a:lumMod val="60000"/>
                    <a:lumOff val="40000"/>
                  </a:schemeClr>
                </a:solidFill>
              </a:rPr>
              <a:t>Total Number of Employees </a:t>
            </a:r>
            <a:r>
              <a:rPr lang="en-IN" dirty="0"/>
              <a:t>= 4410            </a:t>
            </a:r>
            <a:r>
              <a:rPr lang="en-IN" dirty="0">
                <a:solidFill>
                  <a:schemeClr val="accent3">
                    <a:lumMod val="60000"/>
                    <a:lumOff val="40000"/>
                  </a:schemeClr>
                </a:solidFill>
              </a:rPr>
              <a:t>Average Age </a:t>
            </a:r>
            <a:r>
              <a:rPr lang="en-IN" dirty="0"/>
              <a:t>= 36.9         </a:t>
            </a:r>
            <a:r>
              <a:rPr lang="en-IN" dirty="0">
                <a:solidFill>
                  <a:schemeClr val="accent3">
                    <a:lumMod val="60000"/>
                    <a:lumOff val="40000"/>
                  </a:schemeClr>
                </a:solidFill>
              </a:rPr>
              <a:t>Attrition count </a:t>
            </a:r>
            <a:r>
              <a:rPr lang="en-IN" dirty="0"/>
              <a:t>= 711</a:t>
            </a:r>
          </a:p>
          <a:p>
            <a:pPr>
              <a:buFont typeface="Wingdings" panose="05000000000000000000" pitchFamily="2" charset="2"/>
              <a:buChar char="q"/>
            </a:pPr>
            <a:r>
              <a:rPr lang="en-IN" dirty="0">
                <a:solidFill>
                  <a:schemeClr val="accent3">
                    <a:lumMod val="60000"/>
                    <a:lumOff val="40000"/>
                  </a:schemeClr>
                </a:solidFill>
              </a:rPr>
              <a:t>Average years at the company </a:t>
            </a:r>
            <a:r>
              <a:rPr lang="en-IN" dirty="0"/>
              <a:t>= 7             </a:t>
            </a:r>
            <a:r>
              <a:rPr lang="en-IN" dirty="0">
                <a:solidFill>
                  <a:schemeClr val="accent3">
                    <a:lumMod val="60000"/>
                    <a:lumOff val="40000"/>
                  </a:schemeClr>
                </a:solidFill>
              </a:rPr>
              <a:t>Average Monthly Income </a:t>
            </a:r>
            <a:r>
              <a:rPr lang="en-IN" dirty="0"/>
              <a:t>= 65k</a:t>
            </a:r>
          </a:p>
          <a:p>
            <a:pPr>
              <a:buFont typeface="Wingdings" panose="05000000000000000000" pitchFamily="2" charset="2"/>
              <a:buChar char="q"/>
            </a:pPr>
            <a:r>
              <a:rPr lang="en-IN" dirty="0"/>
              <a:t>Employees with Technical background have 7.1 average years, whereas employees with Human Resource background have 4.8 average years at the company which is the lowest.</a:t>
            </a:r>
          </a:p>
          <a:p>
            <a:pPr>
              <a:buFont typeface="Wingdings" panose="05000000000000000000" pitchFamily="2" charset="2"/>
              <a:buChar char="q"/>
            </a:pPr>
            <a:r>
              <a:rPr lang="en-IN" dirty="0"/>
              <a:t>Highest monthly income is of the Sales Executive i.e. 63753k, Lowest is Human Resources i.e.9130k.</a:t>
            </a:r>
          </a:p>
          <a:p>
            <a:pPr>
              <a:buFont typeface="Wingdings" panose="05000000000000000000" pitchFamily="2" charset="2"/>
              <a:buChar char="q"/>
            </a:pPr>
            <a:r>
              <a:rPr lang="en-IN" dirty="0"/>
              <a:t>Work-life balance rating is highest in Research and development department, lowest in Human Resource.</a:t>
            </a:r>
          </a:p>
          <a:p>
            <a:pPr>
              <a:buFont typeface="Wingdings" panose="05000000000000000000" pitchFamily="2" charset="2"/>
              <a:buChar char="q"/>
            </a:pPr>
            <a:r>
              <a:rPr lang="en-IN" dirty="0"/>
              <a:t>From Job-satisfaction rating by Educational background, Life science have the highest and Human resources have the lowest rating.</a:t>
            </a:r>
          </a:p>
          <a:p>
            <a:pPr>
              <a:buFont typeface="Wingdings" panose="05000000000000000000" pitchFamily="2" charset="2"/>
              <a:buChar char="q"/>
            </a:pPr>
            <a:r>
              <a:rPr lang="en-IN" dirty="0"/>
              <a:t>Attrition count of Sales executives is at the top and Human resources is at the bottom .</a:t>
            </a:r>
          </a:p>
          <a:p>
            <a:pPr>
              <a:buFont typeface="Wingdings" panose="05000000000000000000" pitchFamily="2" charset="2"/>
              <a:buChar char="q"/>
            </a:pPr>
            <a:r>
              <a:rPr lang="en-IN" dirty="0"/>
              <a:t>Attrition count of Male is greater than female.</a:t>
            </a:r>
          </a:p>
          <a:p>
            <a:pPr>
              <a:buFont typeface="Wingdings" panose="05000000000000000000" pitchFamily="2" charset="2"/>
              <a:buChar char="q"/>
            </a:pPr>
            <a:endParaRPr lang="en-IN" dirty="0"/>
          </a:p>
          <a:p>
            <a:pPr>
              <a:buFont typeface="Wingdings" panose="05000000000000000000" pitchFamily="2" charset="2"/>
              <a:buChar char="q"/>
            </a:pPr>
            <a:endParaRPr lang="en-IN" dirty="0"/>
          </a:p>
          <a:p>
            <a:endParaRPr lang="en-IN" dirty="0"/>
          </a:p>
        </p:txBody>
      </p:sp>
      <p:cxnSp>
        <p:nvCxnSpPr>
          <p:cNvPr id="5" name="Straight Connector 4">
            <a:extLst>
              <a:ext uri="{FF2B5EF4-FFF2-40B4-BE49-F238E27FC236}">
                <a16:creationId xmlns:a16="http://schemas.microsoft.com/office/drawing/2014/main" id="{47156206-747A-AD5C-34CB-F3C05E683384}"/>
              </a:ext>
            </a:extLst>
          </p:cNvPr>
          <p:cNvCxnSpPr/>
          <p:nvPr/>
        </p:nvCxnSpPr>
        <p:spPr>
          <a:xfrm>
            <a:off x="4810991" y="1776846"/>
            <a:ext cx="0" cy="654627"/>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4D36B0EE-3D5B-E63F-C41F-E5419832CC69}"/>
              </a:ext>
            </a:extLst>
          </p:cNvPr>
          <p:cNvCxnSpPr/>
          <p:nvPr/>
        </p:nvCxnSpPr>
        <p:spPr>
          <a:xfrm>
            <a:off x="7471064" y="1776846"/>
            <a:ext cx="0" cy="18703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3468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422787" y="286604"/>
            <a:ext cx="11513573" cy="104075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kumimoji="0" lang="en-US" sz="3000" i="0" u="none" strike="noStrike" kern="1200" cap="none" spc="-50" normalizeH="0" baseline="0" noProof="0" dirty="0">
                <a:ln>
                  <a:noFill/>
                </a:ln>
                <a:solidFill>
                  <a:schemeClr val="accent2">
                    <a:lumMod val="75000"/>
                  </a:schemeClr>
                </a:solidFill>
                <a:effectLst/>
                <a:uLnTx/>
                <a:uFillTx/>
                <a:ea typeface="+mj-ea"/>
                <a:cs typeface="+mj-cs"/>
              </a:rPr>
              <a:t>How would you filter the dataset to only show employees aged 30 and above?</a:t>
            </a:r>
            <a:endParaRPr lang="en-IN" sz="3000" dirty="0">
              <a:solidFill>
                <a:schemeClr val="accent2">
                  <a:lumMod val="75000"/>
                </a:schemeClr>
              </a:solidFill>
            </a:endParaRPr>
          </a:p>
        </p:txBody>
      </p:sp>
      <p:pic>
        <p:nvPicPr>
          <p:cNvPr id="9" name="Content Placeholder 8">
            <a:extLst>
              <a:ext uri="{FF2B5EF4-FFF2-40B4-BE49-F238E27FC236}">
                <a16:creationId xmlns:a16="http://schemas.microsoft.com/office/drawing/2014/main" id="{E8D0D827-F5C9-B13F-8FDA-9A1CC18F724A}"/>
              </a:ext>
            </a:extLst>
          </p:cNvPr>
          <p:cNvPicPr>
            <a:picLocks noGrp="1" noChangeAspect="1"/>
          </p:cNvPicPr>
          <p:nvPr>
            <p:ph idx="1"/>
          </p:nvPr>
        </p:nvPicPr>
        <p:blipFill rotWithShape="1">
          <a:blip r:embed="rId2"/>
          <a:srcRect l="1460" t="3410" r="4181" b="2305"/>
          <a:stretch/>
        </p:blipFill>
        <p:spPr>
          <a:xfrm>
            <a:off x="6577781" y="1632155"/>
            <a:ext cx="5083276" cy="2458064"/>
          </a:xfrm>
        </p:spPr>
      </p:pic>
      <p:pic>
        <p:nvPicPr>
          <p:cNvPr id="11" name="Picture 10">
            <a:extLst>
              <a:ext uri="{FF2B5EF4-FFF2-40B4-BE49-F238E27FC236}">
                <a16:creationId xmlns:a16="http://schemas.microsoft.com/office/drawing/2014/main" id="{ECF9D9A4-4275-1A14-3292-FB1B8CE1F36F}"/>
              </a:ext>
            </a:extLst>
          </p:cNvPr>
          <p:cNvPicPr>
            <a:picLocks noChangeAspect="1"/>
          </p:cNvPicPr>
          <p:nvPr/>
        </p:nvPicPr>
        <p:blipFill rotWithShape="1">
          <a:blip r:embed="rId3"/>
          <a:srcRect l="431" t="3944" r="5857" b="6326"/>
          <a:stretch/>
        </p:blipFill>
        <p:spPr>
          <a:xfrm>
            <a:off x="422787" y="1632155"/>
            <a:ext cx="5997678" cy="4670322"/>
          </a:xfrm>
          <a:prstGeom prst="rect">
            <a:avLst/>
          </a:prstGeom>
        </p:spPr>
      </p:pic>
    </p:spTree>
    <p:extLst>
      <p:ext uri="{BB962C8B-B14F-4D97-AF65-F5344CB8AC3E}">
        <p14:creationId xmlns:p14="http://schemas.microsoft.com/office/powerpoint/2010/main" val="417918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258448" y="373626"/>
            <a:ext cx="11675103" cy="105205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sz="3000" dirty="0">
                <a:solidFill>
                  <a:schemeClr val="accent2">
                    <a:lumMod val="75000"/>
                  </a:schemeClr>
                </a:solidFill>
              </a:rPr>
              <a:t>Create a pivot table to summarize the average Monthly Income by Job Role.</a:t>
            </a:r>
            <a:endParaRPr lang="en-IN" sz="3000" dirty="0">
              <a:solidFill>
                <a:schemeClr val="accent2">
                  <a:lumMod val="75000"/>
                </a:schemeClr>
              </a:solidFill>
            </a:endParaRPr>
          </a:p>
        </p:txBody>
      </p:sp>
      <p:pic>
        <p:nvPicPr>
          <p:cNvPr id="5" name="Content Placeholder 4">
            <a:extLst>
              <a:ext uri="{FF2B5EF4-FFF2-40B4-BE49-F238E27FC236}">
                <a16:creationId xmlns:a16="http://schemas.microsoft.com/office/drawing/2014/main" id="{DC36E2D5-2350-4F62-98B8-6E87B6BE730B}"/>
              </a:ext>
            </a:extLst>
          </p:cNvPr>
          <p:cNvPicPr>
            <a:picLocks noGrp="1" noChangeAspect="1"/>
          </p:cNvPicPr>
          <p:nvPr>
            <p:ph idx="1"/>
          </p:nvPr>
        </p:nvPicPr>
        <p:blipFill rotWithShape="1">
          <a:blip r:embed="rId2"/>
          <a:stretch/>
        </p:blipFill>
        <p:spPr>
          <a:xfrm>
            <a:off x="677863" y="2222087"/>
            <a:ext cx="8596312" cy="3758439"/>
          </a:xfrm>
          <a:noFill/>
        </p:spPr>
      </p:pic>
    </p:spTree>
    <p:extLst>
      <p:ext uri="{BB962C8B-B14F-4D97-AF65-F5344CB8AC3E}">
        <p14:creationId xmlns:p14="http://schemas.microsoft.com/office/powerpoint/2010/main" val="221473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339213" y="260824"/>
            <a:ext cx="11513573" cy="114518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sz="3000" dirty="0">
                <a:solidFill>
                  <a:schemeClr val="accent2">
                    <a:lumMod val="75000"/>
                  </a:schemeClr>
                </a:solidFill>
              </a:rPr>
              <a:t>Apply conditional formatting to highlight employees with Monthly Income above the company's average income.</a:t>
            </a:r>
            <a:endParaRPr lang="en-IN" sz="3000" dirty="0">
              <a:solidFill>
                <a:schemeClr val="accent2">
                  <a:lumMod val="75000"/>
                </a:schemeClr>
              </a:solidFill>
            </a:endParaRPr>
          </a:p>
        </p:txBody>
      </p:sp>
      <p:pic>
        <p:nvPicPr>
          <p:cNvPr id="10" name="Content Placeholder 9">
            <a:extLst>
              <a:ext uri="{FF2B5EF4-FFF2-40B4-BE49-F238E27FC236}">
                <a16:creationId xmlns:a16="http://schemas.microsoft.com/office/drawing/2014/main" id="{283722FA-754D-8349-FFFA-59DE92AF6087}"/>
              </a:ext>
            </a:extLst>
          </p:cNvPr>
          <p:cNvPicPr>
            <a:picLocks noGrp="1" noChangeAspect="1"/>
          </p:cNvPicPr>
          <p:nvPr>
            <p:ph idx="1"/>
          </p:nvPr>
        </p:nvPicPr>
        <p:blipFill>
          <a:blip r:embed="rId2"/>
          <a:stretch>
            <a:fillRect/>
          </a:stretch>
        </p:blipFill>
        <p:spPr>
          <a:xfrm>
            <a:off x="1794386" y="1828801"/>
            <a:ext cx="8603226" cy="4454012"/>
          </a:xfrm>
          <a:prstGeom prst="rect">
            <a:avLst/>
          </a:prstGeom>
        </p:spPr>
      </p:pic>
    </p:spTree>
    <p:extLst>
      <p:ext uri="{BB962C8B-B14F-4D97-AF65-F5344CB8AC3E}">
        <p14:creationId xmlns:p14="http://schemas.microsoft.com/office/powerpoint/2010/main" val="114857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290019" y="418139"/>
            <a:ext cx="11611961" cy="114518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3000" dirty="0">
                <a:solidFill>
                  <a:schemeClr val="accent2">
                    <a:lumMod val="75000"/>
                  </a:schemeClr>
                </a:solidFill>
              </a:rPr>
              <a:t>Create a bar chart in Excel to visualize the distribution of employee ages</a:t>
            </a:r>
            <a:endParaRPr lang="en-IN" sz="3000" dirty="0">
              <a:solidFill>
                <a:schemeClr val="accent2">
                  <a:lumMod val="75000"/>
                </a:schemeClr>
              </a:solidFill>
            </a:endParaRPr>
          </a:p>
        </p:txBody>
      </p:sp>
      <p:pic>
        <p:nvPicPr>
          <p:cNvPr id="8" name="Content Placeholder 7">
            <a:extLst>
              <a:ext uri="{FF2B5EF4-FFF2-40B4-BE49-F238E27FC236}">
                <a16:creationId xmlns:a16="http://schemas.microsoft.com/office/drawing/2014/main" id="{B667ABB2-7CD8-708F-A003-6EA21B9E665B}"/>
              </a:ext>
            </a:extLst>
          </p:cNvPr>
          <p:cNvPicPr>
            <a:picLocks noGrp="1" noChangeAspect="1"/>
          </p:cNvPicPr>
          <p:nvPr>
            <p:ph idx="1"/>
          </p:nvPr>
        </p:nvPicPr>
        <p:blipFill rotWithShape="1">
          <a:blip r:embed="rId2"/>
          <a:srcRect l="1574" t="3069" r="3184" b="6693"/>
          <a:stretch/>
        </p:blipFill>
        <p:spPr>
          <a:xfrm>
            <a:off x="1700982" y="2123769"/>
            <a:ext cx="8544232" cy="3667432"/>
          </a:xfrm>
          <a:prstGeom prst="rect">
            <a:avLst/>
          </a:prstGeom>
        </p:spPr>
      </p:pic>
    </p:spTree>
    <p:extLst>
      <p:ext uri="{BB962C8B-B14F-4D97-AF65-F5344CB8AC3E}">
        <p14:creationId xmlns:p14="http://schemas.microsoft.com/office/powerpoint/2010/main" val="295522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369693" y="241160"/>
            <a:ext cx="11513573" cy="1204181"/>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r>
              <a:rPr lang="en-US" sz="3000" dirty="0">
                <a:solidFill>
                  <a:schemeClr val="accent2">
                    <a:lumMod val="75000"/>
                  </a:schemeClr>
                </a:solidFill>
              </a:rPr>
              <a:t>Identify and clean any missing or inconsistent data in the "Department" column</a:t>
            </a:r>
            <a:endParaRPr lang="en-IN" sz="3000" dirty="0">
              <a:solidFill>
                <a:schemeClr val="accent2">
                  <a:lumMod val="75000"/>
                </a:schemeClr>
              </a:solidFill>
            </a:endParaRPr>
          </a:p>
        </p:txBody>
      </p:sp>
      <p:pic>
        <p:nvPicPr>
          <p:cNvPr id="4" name="Content Placeholder 3">
            <a:extLst>
              <a:ext uri="{FF2B5EF4-FFF2-40B4-BE49-F238E27FC236}">
                <a16:creationId xmlns:a16="http://schemas.microsoft.com/office/drawing/2014/main" id="{4CFCE734-DA46-3EEE-8E3B-C94D7AEB75BB}"/>
              </a:ext>
            </a:extLst>
          </p:cNvPr>
          <p:cNvPicPr>
            <a:picLocks noGrp="1" noChangeAspect="1"/>
          </p:cNvPicPr>
          <p:nvPr>
            <p:ph idx="1"/>
          </p:nvPr>
        </p:nvPicPr>
        <p:blipFill>
          <a:blip r:embed="rId2"/>
          <a:stretch>
            <a:fillRect/>
          </a:stretch>
        </p:blipFill>
        <p:spPr>
          <a:xfrm>
            <a:off x="1189705" y="1917292"/>
            <a:ext cx="6518786" cy="4493342"/>
          </a:xfrm>
          <a:prstGeom prst="rect">
            <a:avLst/>
          </a:prstGeom>
        </p:spPr>
      </p:pic>
      <p:sp>
        <p:nvSpPr>
          <p:cNvPr id="3" name="Rectangle: Rounded Corners 2">
            <a:extLst>
              <a:ext uri="{FF2B5EF4-FFF2-40B4-BE49-F238E27FC236}">
                <a16:creationId xmlns:a16="http://schemas.microsoft.com/office/drawing/2014/main" id="{53ED95F3-831C-2639-8D84-B6D4BA5D5B62}"/>
              </a:ext>
            </a:extLst>
          </p:cNvPr>
          <p:cNvSpPr/>
          <p:nvPr/>
        </p:nvSpPr>
        <p:spPr>
          <a:xfrm>
            <a:off x="8917858" y="2969342"/>
            <a:ext cx="2556387" cy="20844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There is no missing data in the Department Column</a:t>
            </a:r>
          </a:p>
        </p:txBody>
      </p:sp>
    </p:spTree>
    <p:extLst>
      <p:ext uri="{BB962C8B-B14F-4D97-AF65-F5344CB8AC3E}">
        <p14:creationId xmlns:p14="http://schemas.microsoft.com/office/powerpoint/2010/main" val="657392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2F979-5AC2-5350-02CA-C61A45001C61}"/>
              </a:ext>
            </a:extLst>
          </p:cNvPr>
          <p:cNvSpPr>
            <a:spLocks noGrp="1"/>
          </p:cNvSpPr>
          <p:nvPr>
            <p:ph type="title"/>
          </p:nvPr>
        </p:nvSpPr>
        <p:spPr>
          <a:xfrm>
            <a:off x="369693" y="241160"/>
            <a:ext cx="11513573" cy="144015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r>
              <a:rPr lang="en-US" sz="3000" dirty="0">
                <a:solidFill>
                  <a:schemeClr val="accent2">
                    <a:lumMod val="75000"/>
                  </a:schemeClr>
                </a:solidFill>
              </a:rPr>
              <a:t>In Power BI, establish a relationship between the "EmployeeID" in the employee data and the "EmployeeID" in the time tracking data.</a:t>
            </a:r>
            <a:endParaRPr lang="en-IN" sz="3000" dirty="0">
              <a:solidFill>
                <a:schemeClr val="accent2">
                  <a:lumMod val="75000"/>
                </a:schemeClr>
              </a:solidFill>
            </a:endParaRPr>
          </a:p>
        </p:txBody>
      </p:sp>
      <p:pic>
        <p:nvPicPr>
          <p:cNvPr id="5" name="Picture 4">
            <a:extLst>
              <a:ext uri="{FF2B5EF4-FFF2-40B4-BE49-F238E27FC236}">
                <a16:creationId xmlns:a16="http://schemas.microsoft.com/office/drawing/2014/main" id="{5AFD0A4F-181E-5F17-3D6B-5F7C5757C867}"/>
              </a:ext>
            </a:extLst>
          </p:cNvPr>
          <p:cNvPicPr>
            <a:picLocks noChangeAspect="1"/>
          </p:cNvPicPr>
          <p:nvPr/>
        </p:nvPicPr>
        <p:blipFill>
          <a:blip r:embed="rId2"/>
          <a:stretch>
            <a:fillRect/>
          </a:stretch>
        </p:blipFill>
        <p:spPr>
          <a:xfrm>
            <a:off x="2241755" y="2005781"/>
            <a:ext cx="7177549" cy="4532672"/>
          </a:xfrm>
          <a:prstGeom prst="rect">
            <a:avLst/>
          </a:prstGeom>
        </p:spPr>
      </p:pic>
    </p:spTree>
    <p:extLst>
      <p:ext uri="{BB962C8B-B14F-4D97-AF65-F5344CB8AC3E}">
        <p14:creationId xmlns:p14="http://schemas.microsoft.com/office/powerpoint/2010/main" val="23343783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2006/documentManagement/types"/>
    <ds:schemaRef ds:uri="http://www.w3.org/XML/1998/namespace"/>
    <ds:schemaRef ds:uri="http://purl.org/dc/elements/1.1/"/>
    <ds:schemaRef ds:uri="http://purl.org/dc/dcmitype/"/>
    <ds:schemaRef ds:uri="http://schemas.openxmlformats.org/package/2006/metadata/core-properties"/>
    <ds:schemaRef ds:uri="http://schemas.microsoft.com/office/infopath/2007/PartnerControls"/>
    <ds:schemaRef ds:uri="16c05727-aa75-4e4a-9b5f-8a80a1165891"/>
    <ds:schemaRef ds:uri="71af3243-3dd4-4a8d-8c0d-dd76da1f02a5"/>
    <ds:schemaRef ds:uri="http://purl.org/dc/terms/"/>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540</TotalTime>
  <Words>741</Words>
  <Application>Microsoft Office PowerPoint</Application>
  <PresentationFormat>Widescreen</PresentationFormat>
  <Paragraphs>44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Trebuchet MS</vt:lpstr>
      <vt:lpstr>Wingdings</vt:lpstr>
      <vt:lpstr>Wingdings 3</vt:lpstr>
      <vt:lpstr>Facet</vt:lpstr>
      <vt:lpstr> HR Data Analysis</vt:lpstr>
      <vt:lpstr>OBJECTIVES</vt:lpstr>
      <vt:lpstr>KEY INSIGHTS </vt:lpstr>
      <vt:lpstr>How would you filter the dataset to only show employees aged 30 and above?</vt:lpstr>
      <vt:lpstr>Create a pivot table to summarize the average Monthly Income by Job Role.</vt:lpstr>
      <vt:lpstr>Apply conditional formatting to highlight employees with Monthly Income above the company's average income.</vt:lpstr>
      <vt:lpstr>Create a bar chart in Excel to visualize the distribution of employee ages</vt:lpstr>
      <vt:lpstr>Identify and clean any missing or inconsistent data in the "Department" column</vt:lpstr>
      <vt:lpstr>In Power BI, establish a relationship between the "EmployeeID" in the employee data and the "EmployeeID" in the time tracking data.</vt:lpstr>
      <vt:lpstr>Using DAX, create a calculated column that calculates the average years an employee has spent with their current manager</vt:lpstr>
      <vt:lpstr>Using Excel, create a pivot table that displays the count of employees in each Marital Status category, segmented by Department</vt:lpstr>
      <vt:lpstr>Apply conditional formatting to highlight employees with both above-average Monthly Income and above-average Job Satisfaction</vt:lpstr>
      <vt:lpstr>In Power BI, create a line chart that visualizes the trend of Employee Attrition over the years.</vt:lpstr>
      <vt:lpstr>Describe how you would create a star schema for this dataset, explaining the benefits of doing so</vt:lpstr>
      <vt:lpstr>Using DAX, calculate the rolling 3-month average of Monthly Income for each employee</vt:lpstr>
      <vt:lpstr>Create a hierarchy in Power BI that allows users to drill down from Department to Job Role to further narrow their analysis.</vt:lpstr>
      <vt:lpstr> How can you set up parameterized queries in Power BI to allow users to filter data based on the Distance from Home column?</vt:lpstr>
      <vt:lpstr>In Excel, calculate the total Monthly Income for each Department, considering only the employees with a Job Level greater than or equal to 3</vt:lpstr>
      <vt:lpstr>Explain how to perform a What-If analysis in Excel to understand the impact of a 10% increase in Percent Salary Hike on Monthly Income</vt:lpstr>
      <vt:lpstr>Verify if the data adheres to a predefined schema. What actions would you take if you find inconsistencies?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Shambhavi S</dc:creator>
  <cp:lastModifiedBy>Shambhavi S</cp:lastModifiedBy>
  <cp:revision>21</cp:revision>
  <dcterms:created xsi:type="dcterms:W3CDTF">2024-06-05T11:03:51Z</dcterms:created>
  <dcterms:modified xsi:type="dcterms:W3CDTF">2024-06-22T07:05:23Z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