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16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349926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53829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90581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CE9F2-FC88-41D7-AF6C-1E3A9130910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55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CE9F2-FC88-41D7-AF6C-1E3A9130910F}"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191722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CE9F2-FC88-41D7-AF6C-1E3A9130910F}"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271138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ACE9F2-FC88-41D7-AF6C-1E3A9130910F}"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213969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ACE9F2-FC88-41D7-AF6C-1E3A9130910F}" type="datetimeFigureOut">
              <a:rPr lang="en-IN" smtClean="0"/>
              <a:t>07-11-2024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290111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ACE9F2-FC88-41D7-AF6C-1E3A9130910F}" type="datetimeFigureOut">
              <a:rPr lang="en-IN" smtClean="0"/>
              <a:t>07-11-2024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902A8D-E01F-4F42-9E15-E047D6AEB8BB}" type="slidenum">
              <a:rPr lang="en-IN" smtClean="0"/>
              <a:t>‹#›</a:t>
            </a:fld>
            <a:endParaRPr lang="en-IN"/>
          </a:p>
        </p:txBody>
      </p:sp>
    </p:spTree>
    <p:extLst>
      <p:ext uri="{BB962C8B-B14F-4D97-AF65-F5344CB8AC3E}">
        <p14:creationId xmlns:p14="http://schemas.microsoft.com/office/powerpoint/2010/main" val="301033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CE9F2-FC88-41D7-AF6C-1E3A9130910F}"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02A8D-E01F-4F42-9E15-E047D6AEB8BB}" type="slidenum">
              <a:rPr lang="en-IN" smtClean="0"/>
              <a:t>‹#›</a:t>
            </a:fld>
            <a:endParaRPr lang="en-IN"/>
          </a:p>
        </p:txBody>
      </p:sp>
    </p:spTree>
    <p:extLst>
      <p:ext uri="{BB962C8B-B14F-4D97-AF65-F5344CB8AC3E}">
        <p14:creationId xmlns:p14="http://schemas.microsoft.com/office/powerpoint/2010/main" val="61397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ACE9F2-FC88-41D7-AF6C-1E3A9130910F}" type="datetimeFigureOut">
              <a:rPr lang="en-IN" smtClean="0"/>
              <a:t>07-11-2024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902A8D-E01F-4F42-9E15-E047D6AEB8B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890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0772-79CE-E47B-AD01-EA3427E58655}"/>
              </a:ext>
            </a:extLst>
          </p:cNvPr>
          <p:cNvSpPr>
            <a:spLocks noGrp="1"/>
          </p:cNvSpPr>
          <p:nvPr>
            <p:ph type="ctrTitle"/>
          </p:nvPr>
        </p:nvSpPr>
        <p:spPr/>
        <p:txBody>
          <a:bodyPr/>
          <a:lstStyle/>
          <a:p>
            <a:r>
              <a:rPr lang="en-IN" b="1" i="0" dirty="0">
                <a:solidFill>
                  <a:srgbClr val="202124"/>
                </a:solidFill>
                <a:effectLst/>
                <a:latin typeface="zeitung"/>
              </a:rPr>
              <a:t>Airline Customer Satisfaction Analysis</a:t>
            </a:r>
            <a:br>
              <a:rPr lang="en-IN" b="1" i="0" dirty="0">
                <a:solidFill>
                  <a:srgbClr val="202124"/>
                </a:solidFill>
                <a:effectLst/>
                <a:latin typeface="zeitung"/>
              </a:rPr>
            </a:br>
            <a:endParaRPr lang="en-IN" dirty="0"/>
          </a:p>
        </p:txBody>
      </p:sp>
      <p:sp>
        <p:nvSpPr>
          <p:cNvPr id="3" name="Subtitle 2">
            <a:extLst>
              <a:ext uri="{FF2B5EF4-FFF2-40B4-BE49-F238E27FC236}">
                <a16:creationId xmlns:a16="http://schemas.microsoft.com/office/drawing/2014/main" id="{8E6C4096-DE70-7C30-7A33-A86CB2C5245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084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F050A49-B95D-717C-27B0-47DBC779F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EA456-E34F-1C53-BFBA-00F25258522C}"/>
              </a:ext>
            </a:extLst>
          </p:cNvPr>
          <p:cNvSpPr>
            <a:spLocks noGrp="1"/>
          </p:cNvSpPr>
          <p:nvPr>
            <p:ph type="title" idx="4294967295"/>
          </p:nvPr>
        </p:nvSpPr>
        <p:spPr>
          <a:xfrm>
            <a:off x="2133600" y="747713"/>
            <a:ext cx="10058400" cy="1412875"/>
          </a:xfrm>
        </p:spPr>
        <p:txBody>
          <a:bodyPr>
            <a:normAutofit/>
          </a:bodyPr>
          <a:lstStyle/>
          <a:p>
            <a:br>
              <a:rPr lang="en-IN"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052107B2-FD8A-3974-1045-C5FF0EFBD187}"/>
              </a:ext>
            </a:extLst>
          </p:cNvPr>
          <p:cNvSpPr>
            <a:spLocks noGrp="1"/>
          </p:cNvSpPr>
          <p:nvPr>
            <p:ph idx="4294967295"/>
          </p:nvPr>
        </p:nvSpPr>
        <p:spPr>
          <a:xfrm>
            <a:off x="518160" y="458153"/>
            <a:ext cx="10637520" cy="5317807"/>
          </a:xfrm>
        </p:spPr>
        <p:txBody>
          <a:bodyPr>
            <a:noAutofit/>
          </a:bodyPr>
          <a:lstStyle/>
          <a:p>
            <a:pPr>
              <a:lnSpc>
                <a:spcPct val="100000"/>
              </a:lnSpc>
              <a:buClr>
                <a:srgbClr val="000000"/>
              </a:buClr>
              <a:buSzPct val="110000"/>
              <a:buFont typeface="Arial" panose="020B0604020202020204" pitchFamily="34" charset="0"/>
              <a:buChar char="•"/>
              <a:defRPr/>
            </a:pPr>
            <a:r>
              <a:rPr lang="en-US" sz="2600" b="1" dirty="0"/>
              <a:t>There are more business travellers than personal travellers and business travellers are more satisfied than personal travellers.</a:t>
            </a:r>
          </a:p>
          <a:p>
            <a:pPr>
              <a:lnSpc>
                <a:spcPct val="100000"/>
              </a:lnSpc>
              <a:buClr>
                <a:srgbClr val="000000"/>
              </a:buClr>
              <a:buSzPct val="110000"/>
              <a:buFont typeface="Arial" panose="020B0604020202020204" pitchFamily="34" charset="0"/>
              <a:buChar char="•"/>
              <a:defRPr/>
            </a:pPr>
            <a:endParaRPr lang="en-US" sz="2600" b="1" dirty="0"/>
          </a:p>
          <a:p>
            <a:pPr marL="0" indent="0">
              <a:lnSpc>
                <a:spcPct val="100000"/>
              </a:lnSpc>
              <a:buClr>
                <a:srgbClr val="000000"/>
              </a:buClr>
              <a:buSzPct val="110000"/>
              <a:buNone/>
              <a:defRPr/>
            </a:pPr>
            <a:endParaRPr lang="en-US" sz="2600" b="1" dirty="0"/>
          </a:p>
          <a:p>
            <a:pPr marL="0" indent="0">
              <a:lnSpc>
                <a:spcPct val="100000"/>
              </a:lnSpc>
              <a:buClr>
                <a:srgbClr val="000000"/>
              </a:buClr>
              <a:buSzPct val="110000"/>
              <a:buNone/>
              <a:defRPr/>
            </a:pPr>
            <a:endParaRPr lang="en-US" sz="2600" b="1" dirty="0"/>
          </a:p>
          <a:p>
            <a:pPr>
              <a:lnSpc>
                <a:spcPct val="100000"/>
              </a:lnSpc>
              <a:buClr>
                <a:srgbClr val="000000"/>
              </a:buClr>
              <a:buSzPct val="110000"/>
              <a:buFont typeface="Arial" panose="020B0604020202020204" pitchFamily="34" charset="0"/>
              <a:buChar char="•"/>
              <a:defRPr/>
            </a:pPr>
            <a:r>
              <a:rPr lang="en-US" sz="2400" b="1" i="0" dirty="0">
                <a:effectLst/>
                <a:latin typeface="system-ui"/>
              </a:rPr>
              <a:t>Satisfaction based on </a:t>
            </a:r>
            <a:r>
              <a:rPr lang="en-US" sz="2600" b="1" i="0" u="sng" dirty="0">
                <a:effectLst/>
                <a:latin typeface="system-ui"/>
              </a:rPr>
              <a:t>class</a:t>
            </a:r>
            <a:r>
              <a:rPr lang="en-US" sz="2400" b="1" i="0" dirty="0">
                <a:effectLst/>
                <a:latin typeface="system-ui"/>
              </a:rPr>
              <a:t>:</a:t>
            </a:r>
          </a:p>
          <a:p>
            <a:pPr marL="0" indent="0">
              <a:lnSpc>
                <a:spcPct val="100000"/>
              </a:lnSpc>
              <a:buClr>
                <a:srgbClr val="000000"/>
              </a:buClr>
              <a:buSzPct val="110000"/>
              <a:buNone/>
              <a:defRPr/>
            </a:pPr>
            <a:endParaRPr lang="en-US" sz="2400" b="1" dirty="0">
              <a:latin typeface="system-ui"/>
            </a:endParaRPr>
          </a:p>
          <a:p>
            <a:pPr marL="0" indent="0">
              <a:lnSpc>
                <a:spcPct val="100000"/>
              </a:lnSpc>
              <a:buClr>
                <a:srgbClr val="000000"/>
              </a:buClr>
              <a:buSzPct val="110000"/>
              <a:buNone/>
              <a:defRPr/>
            </a:pPr>
            <a:endParaRPr lang="en-US" sz="2400" b="1" dirty="0">
              <a:latin typeface="system-ui"/>
            </a:endParaRPr>
          </a:p>
          <a:p>
            <a:pPr marL="0" indent="0">
              <a:lnSpc>
                <a:spcPct val="100000"/>
              </a:lnSpc>
              <a:buClr>
                <a:srgbClr val="000000"/>
              </a:buClr>
              <a:buSzPct val="110000"/>
              <a:buNone/>
              <a:defRPr/>
            </a:pPr>
            <a:endParaRPr lang="en-US" sz="2600" dirty="0"/>
          </a:p>
        </p:txBody>
      </p:sp>
      <p:pic>
        <p:nvPicPr>
          <p:cNvPr id="5" name="Picture 4">
            <a:extLst>
              <a:ext uri="{FF2B5EF4-FFF2-40B4-BE49-F238E27FC236}">
                <a16:creationId xmlns:a16="http://schemas.microsoft.com/office/drawing/2014/main" id="{23BC9415-60D5-F1DE-7B29-FA10A5661839}"/>
              </a:ext>
            </a:extLst>
          </p:cNvPr>
          <p:cNvPicPr>
            <a:picLocks noChangeAspect="1"/>
          </p:cNvPicPr>
          <p:nvPr/>
        </p:nvPicPr>
        <p:blipFill>
          <a:blip r:embed="rId2"/>
          <a:stretch>
            <a:fillRect/>
          </a:stretch>
        </p:blipFill>
        <p:spPr>
          <a:xfrm>
            <a:off x="655320" y="1466849"/>
            <a:ext cx="5727907" cy="1083695"/>
          </a:xfrm>
          <a:prstGeom prst="rect">
            <a:avLst/>
          </a:prstGeom>
        </p:spPr>
      </p:pic>
      <p:pic>
        <p:nvPicPr>
          <p:cNvPr id="7" name="Picture 6">
            <a:extLst>
              <a:ext uri="{FF2B5EF4-FFF2-40B4-BE49-F238E27FC236}">
                <a16:creationId xmlns:a16="http://schemas.microsoft.com/office/drawing/2014/main" id="{A641D1D4-3815-F630-31BE-A928E756704A}"/>
              </a:ext>
            </a:extLst>
          </p:cNvPr>
          <p:cNvPicPr>
            <a:picLocks noChangeAspect="1"/>
          </p:cNvPicPr>
          <p:nvPr/>
        </p:nvPicPr>
        <p:blipFill>
          <a:blip r:embed="rId3"/>
          <a:stretch>
            <a:fillRect/>
          </a:stretch>
        </p:blipFill>
        <p:spPr>
          <a:xfrm>
            <a:off x="518160" y="3870235"/>
            <a:ext cx="7284719" cy="1520916"/>
          </a:xfrm>
          <a:prstGeom prst="rect">
            <a:avLst/>
          </a:prstGeom>
        </p:spPr>
      </p:pic>
      <p:sp>
        <p:nvSpPr>
          <p:cNvPr id="8" name="TextBox 7">
            <a:extLst>
              <a:ext uri="{FF2B5EF4-FFF2-40B4-BE49-F238E27FC236}">
                <a16:creationId xmlns:a16="http://schemas.microsoft.com/office/drawing/2014/main" id="{50808EB6-A495-E1D3-843D-48704302FD6F}"/>
              </a:ext>
            </a:extLst>
          </p:cNvPr>
          <p:cNvSpPr txBox="1"/>
          <p:nvPr/>
        </p:nvSpPr>
        <p:spPr>
          <a:xfrm>
            <a:off x="8237220" y="3806190"/>
            <a:ext cx="3436620" cy="1569660"/>
          </a:xfrm>
          <a:prstGeom prst="rect">
            <a:avLst/>
          </a:prstGeom>
          <a:noFill/>
        </p:spPr>
        <p:txBody>
          <a:bodyPr wrap="square" rtlCol="0">
            <a:spAutoFit/>
          </a:bodyPr>
          <a:lstStyle/>
          <a:p>
            <a:r>
              <a:rPr lang="en-US" sz="2600" b="1" dirty="0">
                <a:solidFill>
                  <a:schemeClr val="tx1">
                    <a:lumMod val="75000"/>
                    <a:lumOff val="25000"/>
                  </a:schemeClr>
                </a:solidFill>
              </a:rPr>
              <a:t>Economy </a:t>
            </a:r>
            <a:r>
              <a:rPr lang="en-US" sz="2600" dirty="0">
                <a:solidFill>
                  <a:schemeClr val="tx1">
                    <a:lumMod val="75000"/>
                    <a:lumOff val="25000"/>
                  </a:schemeClr>
                </a:solidFill>
              </a:rPr>
              <a:t>class passengers are the most </a:t>
            </a:r>
            <a:r>
              <a:rPr lang="en-US" sz="2600" b="1" dirty="0">
                <a:solidFill>
                  <a:schemeClr val="tx1">
                    <a:lumMod val="75000"/>
                    <a:lumOff val="25000"/>
                  </a:schemeClr>
                </a:solidFill>
              </a:rPr>
              <a:t>dissatisfied.</a:t>
            </a:r>
            <a:endParaRPr lang="en-US" sz="2600" dirty="0">
              <a:solidFill>
                <a:schemeClr val="tx1">
                  <a:lumMod val="75000"/>
                  <a:lumOff val="25000"/>
                </a:schemeClr>
              </a:solidFill>
            </a:endParaRPr>
          </a:p>
          <a:p>
            <a:endParaRPr lang="en-IN" dirty="0"/>
          </a:p>
        </p:txBody>
      </p:sp>
    </p:spTree>
    <p:extLst>
      <p:ext uri="{BB962C8B-B14F-4D97-AF65-F5344CB8AC3E}">
        <p14:creationId xmlns:p14="http://schemas.microsoft.com/office/powerpoint/2010/main" val="278821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6DBD52B-6A75-2F70-DD1F-40D057C28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E1207-D579-8261-C783-5532D4626E0D}"/>
              </a:ext>
            </a:extLst>
          </p:cNvPr>
          <p:cNvSpPr>
            <a:spLocks noGrp="1"/>
          </p:cNvSpPr>
          <p:nvPr>
            <p:ph type="title" idx="4294967295"/>
          </p:nvPr>
        </p:nvSpPr>
        <p:spPr>
          <a:xfrm>
            <a:off x="2133600" y="747713"/>
            <a:ext cx="10058400" cy="1412875"/>
          </a:xfrm>
        </p:spPr>
        <p:txBody>
          <a:bodyPr>
            <a:normAutofit/>
          </a:bodyPr>
          <a:lstStyle/>
          <a:p>
            <a:br>
              <a:rPr lang="en-IN"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6B362AB7-55D5-E0EB-E350-6367704B4A51}"/>
              </a:ext>
            </a:extLst>
          </p:cNvPr>
          <p:cNvSpPr>
            <a:spLocks noGrp="1"/>
          </p:cNvSpPr>
          <p:nvPr>
            <p:ph idx="4294967295"/>
          </p:nvPr>
        </p:nvSpPr>
        <p:spPr>
          <a:xfrm>
            <a:off x="518160" y="458153"/>
            <a:ext cx="10887777" cy="5509510"/>
          </a:xfrm>
        </p:spPr>
        <p:txBody>
          <a:bodyPr>
            <a:noAutofit/>
          </a:bodyPr>
          <a:lstStyle/>
          <a:p>
            <a:pPr>
              <a:lnSpc>
                <a:spcPct val="100000"/>
              </a:lnSpc>
              <a:buClr>
                <a:srgbClr val="000000"/>
              </a:buClr>
              <a:buSzPct val="110000"/>
              <a:buFont typeface="Arial" panose="020B0604020202020204" pitchFamily="34" charset="0"/>
              <a:buChar char="•"/>
              <a:defRPr/>
            </a:pPr>
            <a:r>
              <a:rPr lang="en-US" sz="2600" b="1" i="0" dirty="0">
                <a:effectLst/>
                <a:latin typeface="system-ui"/>
              </a:rPr>
              <a:t>Satisfaction based on </a:t>
            </a:r>
            <a:r>
              <a:rPr lang="en-US" sz="2600" b="1" i="0" u="sng" dirty="0">
                <a:effectLst/>
                <a:latin typeface="system-ui"/>
              </a:rPr>
              <a:t>loyalty</a:t>
            </a:r>
            <a:r>
              <a:rPr lang="en-US" sz="2600" b="1" i="0" dirty="0">
                <a:effectLst/>
                <a:latin typeface="system-ui"/>
              </a:rPr>
              <a:t>:</a:t>
            </a:r>
          </a:p>
          <a:p>
            <a:pPr marL="0" indent="0">
              <a:lnSpc>
                <a:spcPct val="100000"/>
              </a:lnSpc>
              <a:buClr>
                <a:srgbClr val="000000"/>
              </a:buClr>
              <a:buSzPct val="110000"/>
              <a:buNone/>
              <a:defRPr/>
            </a:pPr>
            <a:r>
              <a:rPr lang="en-US" sz="2600" b="1" dirty="0"/>
              <a:t>Loyal</a:t>
            </a:r>
            <a:r>
              <a:rPr lang="en-US" sz="2600" dirty="0"/>
              <a:t> customers who are </a:t>
            </a:r>
            <a:r>
              <a:rPr lang="en-US" sz="2600" b="1" dirty="0"/>
              <a:t>dissatisfied</a:t>
            </a:r>
            <a:r>
              <a:rPr lang="en-US" sz="2600" dirty="0"/>
              <a:t> are: </a:t>
            </a:r>
            <a:r>
              <a:rPr lang="en-US" sz="2600" b="1" dirty="0"/>
              <a:t>economy &gt;economy plus&gt;business.</a:t>
            </a:r>
          </a:p>
          <a:p>
            <a:pPr marL="0" indent="0">
              <a:lnSpc>
                <a:spcPct val="100000"/>
              </a:lnSpc>
              <a:buClr>
                <a:srgbClr val="000000"/>
              </a:buClr>
              <a:buSzPct val="110000"/>
              <a:buNone/>
              <a:defRPr/>
            </a:pPr>
            <a:endParaRPr lang="en-US" sz="2600" b="1" dirty="0"/>
          </a:p>
          <a:p>
            <a:pPr marL="0" indent="0">
              <a:lnSpc>
                <a:spcPct val="100000"/>
              </a:lnSpc>
              <a:buClr>
                <a:srgbClr val="000000"/>
              </a:buClr>
              <a:buSzPct val="110000"/>
              <a:buNone/>
              <a:defRPr/>
            </a:pPr>
            <a:endParaRPr lang="en-US" sz="2600" b="1" dirty="0"/>
          </a:p>
          <a:p>
            <a:pPr marL="0" indent="0">
              <a:lnSpc>
                <a:spcPct val="100000"/>
              </a:lnSpc>
              <a:buClr>
                <a:srgbClr val="000000"/>
              </a:buClr>
              <a:buSzPct val="110000"/>
              <a:buNone/>
              <a:defRPr/>
            </a:pPr>
            <a:endParaRPr lang="en-US" sz="2600" b="1" dirty="0"/>
          </a:p>
          <a:p>
            <a:pPr marL="0" indent="0">
              <a:lnSpc>
                <a:spcPct val="100000"/>
              </a:lnSpc>
              <a:buClr>
                <a:srgbClr val="000000"/>
              </a:buClr>
              <a:buSzPct val="110000"/>
              <a:buNone/>
              <a:defRPr/>
            </a:pPr>
            <a:endParaRPr lang="en-US" sz="2600" dirty="0"/>
          </a:p>
          <a:p>
            <a:pPr>
              <a:lnSpc>
                <a:spcPct val="100000"/>
              </a:lnSpc>
              <a:buClr>
                <a:srgbClr val="000000"/>
              </a:buClr>
              <a:buSzPct val="110000"/>
              <a:buFont typeface="Arial" panose="020B0604020202020204" pitchFamily="34" charset="0"/>
              <a:buChar char="•"/>
              <a:defRPr/>
            </a:pPr>
            <a:r>
              <a:rPr lang="en-US" sz="2600" dirty="0"/>
              <a:t>Average arrival delay is </a:t>
            </a:r>
            <a:r>
              <a:rPr lang="en-US" sz="2600" b="1" dirty="0"/>
              <a:t>15 minutes </a:t>
            </a:r>
            <a:r>
              <a:rPr lang="en-US" sz="2600" dirty="0"/>
              <a:t>and average departure delay is </a:t>
            </a:r>
            <a:r>
              <a:rPr lang="en-US" sz="2600" b="1" dirty="0"/>
              <a:t>14 minutes.</a:t>
            </a:r>
          </a:p>
          <a:p>
            <a:pPr>
              <a:lnSpc>
                <a:spcPct val="100000"/>
              </a:lnSpc>
              <a:buClr>
                <a:srgbClr val="000000"/>
              </a:buClr>
              <a:buSzPct val="110000"/>
              <a:buFont typeface="Arial" panose="020B0604020202020204" pitchFamily="34" charset="0"/>
              <a:buChar char="•"/>
              <a:defRPr/>
            </a:pPr>
            <a:endParaRPr lang="en-US" sz="2600" b="1" dirty="0"/>
          </a:p>
          <a:p>
            <a:pPr marL="0" indent="0">
              <a:lnSpc>
                <a:spcPct val="100000"/>
              </a:lnSpc>
              <a:buClr>
                <a:srgbClr val="000000"/>
              </a:buClr>
              <a:buSzPct val="110000"/>
              <a:buNone/>
              <a:defRPr/>
            </a:pPr>
            <a:endParaRPr lang="en-US" sz="2600" dirty="0"/>
          </a:p>
          <a:p>
            <a:pPr marL="0" indent="0">
              <a:lnSpc>
                <a:spcPct val="100000"/>
              </a:lnSpc>
              <a:buClr>
                <a:srgbClr val="000000"/>
              </a:buClr>
              <a:buSzPct val="110000"/>
              <a:buNone/>
              <a:defRPr/>
            </a:pPr>
            <a:endParaRPr lang="en-US" sz="2600" dirty="0"/>
          </a:p>
        </p:txBody>
      </p:sp>
      <p:pic>
        <p:nvPicPr>
          <p:cNvPr id="6" name="Picture 5">
            <a:extLst>
              <a:ext uri="{FF2B5EF4-FFF2-40B4-BE49-F238E27FC236}">
                <a16:creationId xmlns:a16="http://schemas.microsoft.com/office/drawing/2014/main" id="{5D942B53-15E0-BDEE-D7C5-D5F7816BF299}"/>
              </a:ext>
            </a:extLst>
          </p:cNvPr>
          <p:cNvPicPr>
            <a:picLocks noChangeAspect="1"/>
          </p:cNvPicPr>
          <p:nvPr/>
        </p:nvPicPr>
        <p:blipFill>
          <a:blip r:embed="rId2"/>
          <a:stretch>
            <a:fillRect/>
          </a:stretch>
        </p:blipFill>
        <p:spPr>
          <a:xfrm>
            <a:off x="518160" y="1644201"/>
            <a:ext cx="5798418" cy="1457528"/>
          </a:xfrm>
          <a:prstGeom prst="rect">
            <a:avLst/>
          </a:prstGeom>
        </p:spPr>
      </p:pic>
      <p:pic>
        <p:nvPicPr>
          <p:cNvPr id="10" name="Picture 9">
            <a:extLst>
              <a:ext uri="{FF2B5EF4-FFF2-40B4-BE49-F238E27FC236}">
                <a16:creationId xmlns:a16="http://schemas.microsoft.com/office/drawing/2014/main" id="{D756711F-315D-F2EE-67DE-05F745AE3F4F}"/>
              </a:ext>
            </a:extLst>
          </p:cNvPr>
          <p:cNvPicPr>
            <a:picLocks noChangeAspect="1"/>
          </p:cNvPicPr>
          <p:nvPr/>
        </p:nvPicPr>
        <p:blipFill>
          <a:blip r:embed="rId3"/>
          <a:stretch>
            <a:fillRect/>
          </a:stretch>
        </p:blipFill>
        <p:spPr>
          <a:xfrm>
            <a:off x="609483" y="4574854"/>
            <a:ext cx="5486517" cy="1277890"/>
          </a:xfrm>
          <a:prstGeom prst="rect">
            <a:avLst/>
          </a:prstGeom>
        </p:spPr>
      </p:pic>
      <p:sp>
        <p:nvSpPr>
          <p:cNvPr id="11" name="TextBox 10">
            <a:extLst>
              <a:ext uri="{FF2B5EF4-FFF2-40B4-BE49-F238E27FC236}">
                <a16:creationId xmlns:a16="http://schemas.microsoft.com/office/drawing/2014/main" id="{48506F2D-B75A-A41E-C10C-F8E4626F87EA}"/>
              </a:ext>
            </a:extLst>
          </p:cNvPr>
          <p:cNvSpPr txBox="1"/>
          <p:nvPr/>
        </p:nvSpPr>
        <p:spPr>
          <a:xfrm rot="10800000" flipV="1">
            <a:off x="6533145" y="1833691"/>
            <a:ext cx="4680287" cy="15953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200"/>
              </a:spcAft>
              <a:buClr>
                <a:srgbClr val="000000"/>
              </a:buClr>
              <a:buSzPct val="110000"/>
              <a:buFont typeface="Calibri" panose="020F0502020204030204" pitchFamily="34" charset="0"/>
              <a:buNone/>
              <a:tabLst/>
              <a:defRPr/>
            </a:pPr>
            <a:r>
              <a:rPr kumimoji="0" lang="en-US" sz="2600" b="0" i="0" u="none" strike="noStrike" kern="1200" cap="none" spc="0" normalizeH="0" baseline="0" noProof="0" dirty="0">
                <a:ln>
                  <a:noFill/>
                </a:ln>
                <a:solidFill>
                  <a:srgbClr val="000000">
                    <a:lumMod val="75000"/>
                    <a:lumOff val="25000"/>
                  </a:srgbClr>
                </a:solidFill>
                <a:effectLst/>
                <a:uLnTx/>
                <a:uFillTx/>
                <a:ea typeface="+mn-ea"/>
                <a:cs typeface="+mn-cs"/>
              </a:rPr>
              <a:t>Passengers are more loyal in Economy Plus and then in business class 85%,89%,76%.</a:t>
            </a:r>
          </a:p>
          <a:p>
            <a:endParaRPr lang="en-IN" dirty="0"/>
          </a:p>
        </p:txBody>
      </p:sp>
    </p:spTree>
    <p:extLst>
      <p:ext uri="{BB962C8B-B14F-4D97-AF65-F5344CB8AC3E}">
        <p14:creationId xmlns:p14="http://schemas.microsoft.com/office/powerpoint/2010/main" val="377729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317F54-1B14-BC02-E0C3-B44CCD4160DF}"/>
              </a:ext>
            </a:extLst>
          </p:cNvPr>
          <p:cNvPicPr>
            <a:picLocks noChangeAspect="1"/>
          </p:cNvPicPr>
          <p:nvPr/>
        </p:nvPicPr>
        <p:blipFill>
          <a:blip r:embed="rId2"/>
          <a:stretch>
            <a:fillRect/>
          </a:stretch>
        </p:blipFill>
        <p:spPr>
          <a:xfrm>
            <a:off x="7245861" y="1106905"/>
            <a:ext cx="4707600" cy="4089935"/>
          </a:xfrm>
          <a:prstGeom prst="rect">
            <a:avLst/>
          </a:prstGeom>
        </p:spPr>
      </p:pic>
      <p:sp>
        <p:nvSpPr>
          <p:cNvPr id="7" name="TextBox 6">
            <a:extLst>
              <a:ext uri="{FF2B5EF4-FFF2-40B4-BE49-F238E27FC236}">
                <a16:creationId xmlns:a16="http://schemas.microsoft.com/office/drawing/2014/main" id="{2DC790FF-45FB-E6F3-020F-23634B6DE1F8}"/>
              </a:ext>
            </a:extLst>
          </p:cNvPr>
          <p:cNvSpPr txBox="1"/>
          <p:nvPr/>
        </p:nvSpPr>
        <p:spPr>
          <a:xfrm>
            <a:off x="238539" y="250396"/>
            <a:ext cx="6771861" cy="7294305"/>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sz="2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2600" dirty="0">
                <a:solidFill>
                  <a:schemeClr val="tx1">
                    <a:lumMod val="75000"/>
                    <a:lumOff val="25000"/>
                  </a:schemeClr>
                </a:solidFill>
              </a:rPr>
              <a:t>People who find online booking easy will also be satisfied with the online boarding process.</a:t>
            </a:r>
          </a:p>
          <a:p>
            <a:pPr marL="285750" indent="-285750">
              <a:lnSpc>
                <a:spcPct val="150000"/>
              </a:lnSpc>
              <a:buFont typeface="Arial" panose="020B0604020202020204" pitchFamily="34" charset="0"/>
              <a:buChar char="•"/>
            </a:pPr>
            <a:r>
              <a:rPr lang="en-US" sz="2600" dirty="0">
                <a:solidFill>
                  <a:schemeClr val="tx1">
                    <a:lumMod val="75000"/>
                    <a:lumOff val="25000"/>
                  </a:schemeClr>
                </a:solidFill>
              </a:rPr>
              <a:t>Strong Positive Correlation Between Online Booking and Gate Location.</a:t>
            </a:r>
          </a:p>
          <a:p>
            <a:pPr marL="285750" indent="-285750">
              <a:lnSpc>
                <a:spcPct val="150000"/>
              </a:lnSpc>
              <a:buFont typeface="Arial" panose="020B0604020202020204" pitchFamily="34" charset="0"/>
              <a:buChar char="•"/>
            </a:pPr>
            <a:r>
              <a:rPr lang="en-US" sz="2600" dirty="0">
                <a:solidFill>
                  <a:schemeClr val="tx1">
                    <a:lumMod val="75000"/>
                    <a:lumOff val="25000"/>
                  </a:schemeClr>
                </a:solidFill>
              </a:rPr>
              <a:t>Customers that are Overall satisfied are unhappy with the </a:t>
            </a:r>
            <a:r>
              <a:rPr lang="en-US" sz="2600" b="1" dirty="0">
                <a:solidFill>
                  <a:schemeClr val="tx1">
                    <a:lumMod val="75000"/>
                    <a:lumOff val="25000"/>
                  </a:schemeClr>
                </a:solidFill>
              </a:rPr>
              <a:t>Departure/Arrival time.</a:t>
            </a:r>
          </a:p>
          <a:p>
            <a:pPr marL="285750" indent="-285750">
              <a:lnSpc>
                <a:spcPct val="150000"/>
              </a:lnSpc>
              <a:buFont typeface="Arial" panose="020B0604020202020204" pitchFamily="34" charset="0"/>
              <a:buChar char="•"/>
            </a:pPr>
            <a:r>
              <a:rPr lang="en-US" sz="2600" dirty="0">
                <a:solidFill>
                  <a:schemeClr val="tx1">
                    <a:lumMod val="75000"/>
                    <a:lumOff val="25000"/>
                  </a:schemeClr>
                </a:solidFill>
              </a:rPr>
              <a:t>Customers that are Overall Dissatisfied are unhappy with the </a:t>
            </a:r>
            <a:r>
              <a:rPr lang="en-US" sz="2600" b="1" dirty="0">
                <a:solidFill>
                  <a:schemeClr val="tx1">
                    <a:lumMod val="75000"/>
                    <a:lumOff val="25000"/>
                  </a:schemeClr>
                </a:solidFill>
              </a:rPr>
              <a:t>Online Booking service.</a:t>
            </a:r>
          </a:p>
          <a:p>
            <a:pPr marL="285750" indent="-285750">
              <a:lnSpc>
                <a:spcPct val="150000"/>
              </a:lnSpc>
              <a:buFont typeface="Arial" panose="020B0604020202020204" pitchFamily="34" charset="0"/>
              <a:buChar char="•"/>
            </a:pPr>
            <a:endParaRPr lang="en-US" sz="2600" b="1" dirty="0"/>
          </a:p>
          <a:p>
            <a:pPr marL="285750" indent="-285750">
              <a:buFont typeface="Arial" panose="020B0604020202020204" pitchFamily="34" charset="0"/>
              <a:buChar char="•"/>
            </a:pPr>
            <a:endParaRPr lang="en-US" sz="2600" b="1" dirty="0"/>
          </a:p>
          <a:p>
            <a:pPr marL="285750" indent="-285750">
              <a:buFont typeface="Arial" panose="020B0604020202020204" pitchFamily="34" charset="0"/>
              <a:buChar char="•"/>
            </a:pPr>
            <a:endParaRPr lang="en-US" sz="2600" b="1" dirty="0"/>
          </a:p>
          <a:p>
            <a:pPr marL="285750" indent="-285750">
              <a:buFont typeface="Arial" panose="020B0604020202020204" pitchFamily="34" charset="0"/>
              <a:buChar char="•"/>
            </a:pPr>
            <a:endParaRPr lang="en-IN" sz="2600" dirty="0"/>
          </a:p>
        </p:txBody>
      </p:sp>
      <p:sp>
        <p:nvSpPr>
          <p:cNvPr id="8" name="TextBox 7">
            <a:extLst>
              <a:ext uri="{FF2B5EF4-FFF2-40B4-BE49-F238E27FC236}">
                <a16:creationId xmlns:a16="http://schemas.microsoft.com/office/drawing/2014/main" id="{9767421D-535F-337C-D0F3-72E8FCA17E65}"/>
              </a:ext>
            </a:extLst>
          </p:cNvPr>
          <p:cNvSpPr txBox="1"/>
          <p:nvPr/>
        </p:nvSpPr>
        <p:spPr>
          <a:xfrm>
            <a:off x="3074773" y="0"/>
            <a:ext cx="6042454" cy="769441"/>
          </a:xfrm>
          <a:prstGeom prst="rect">
            <a:avLst/>
          </a:prstGeom>
          <a:noFill/>
        </p:spPr>
        <p:txBody>
          <a:bodyPr wrap="square" rtlCol="0">
            <a:spAutoFit/>
          </a:bodyPr>
          <a:lstStyle/>
          <a:p>
            <a:pPr algn="ctr"/>
            <a:r>
              <a:rPr lang="en-US" sz="4400" dirty="0"/>
              <a:t>PRE-FLIGHT</a:t>
            </a:r>
            <a:endParaRPr lang="en-IN" sz="4400" dirty="0"/>
          </a:p>
        </p:txBody>
      </p:sp>
    </p:spTree>
    <p:extLst>
      <p:ext uri="{BB962C8B-B14F-4D97-AF65-F5344CB8AC3E}">
        <p14:creationId xmlns:p14="http://schemas.microsoft.com/office/powerpoint/2010/main" val="376065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D25D512-A836-3296-BC54-99D9AB26203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7B690A4-3754-EA74-8B32-700F70B49D04}"/>
              </a:ext>
            </a:extLst>
          </p:cNvPr>
          <p:cNvSpPr txBox="1"/>
          <p:nvPr/>
        </p:nvSpPr>
        <p:spPr>
          <a:xfrm>
            <a:off x="4246879" y="1361857"/>
            <a:ext cx="6878321" cy="4493538"/>
          </a:xfrm>
          <a:prstGeom prst="rect">
            <a:avLst/>
          </a:prstGeom>
          <a:noFill/>
        </p:spPr>
        <p:txBody>
          <a:bodyPr wrap="square" rtlCol="0">
            <a:spAutoFit/>
          </a:bodyPr>
          <a:lstStyle/>
          <a:p>
            <a:pPr>
              <a:lnSpc>
                <a:spcPct val="150000"/>
              </a:lnSpc>
            </a:pPr>
            <a:r>
              <a:rPr lang="en-US" sz="2600" dirty="0">
                <a:solidFill>
                  <a:schemeClr val="tx1">
                    <a:lumMod val="75000"/>
                    <a:lumOff val="25000"/>
                  </a:schemeClr>
                </a:solidFill>
              </a:rPr>
              <a:t>A significant portion of personal travelers express dissatisfaction with the ease of online booking. 75% of respondents rated it a 3,</a:t>
            </a:r>
          </a:p>
          <a:p>
            <a:pPr>
              <a:lnSpc>
                <a:spcPct val="150000"/>
              </a:lnSpc>
            </a:pPr>
            <a:r>
              <a:rPr lang="en-US" sz="2600" dirty="0">
                <a:solidFill>
                  <a:schemeClr val="tx1">
                    <a:lumMod val="75000"/>
                    <a:lumOff val="25000"/>
                  </a:schemeClr>
                </a:solidFill>
              </a:rPr>
              <a:t>a neutral sentiment. However, a concerning number of customers, particularly in the 20th and 50th percentiles, rated it a 2.</a:t>
            </a:r>
            <a:endParaRPr lang="en-US" sz="2600" b="1" dirty="0">
              <a:solidFill>
                <a:schemeClr val="tx1">
                  <a:lumMod val="75000"/>
                  <a:lumOff val="25000"/>
                </a:schemeClr>
              </a:solidFill>
            </a:endParaRPr>
          </a:p>
          <a:p>
            <a:endParaRPr lang="en-US" sz="2600" b="1" dirty="0"/>
          </a:p>
          <a:p>
            <a:pPr marL="285750" indent="-285750">
              <a:buFont typeface="Arial" panose="020B0604020202020204" pitchFamily="34" charset="0"/>
              <a:buChar char="•"/>
            </a:pPr>
            <a:endParaRPr lang="en-IN" sz="2600" dirty="0"/>
          </a:p>
        </p:txBody>
      </p:sp>
      <p:pic>
        <p:nvPicPr>
          <p:cNvPr id="10" name="Picture 9">
            <a:extLst>
              <a:ext uri="{FF2B5EF4-FFF2-40B4-BE49-F238E27FC236}">
                <a16:creationId xmlns:a16="http://schemas.microsoft.com/office/drawing/2014/main" id="{C6C2CF98-3C9A-8E7E-09DF-ADCA09085DBE}"/>
              </a:ext>
            </a:extLst>
          </p:cNvPr>
          <p:cNvPicPr>
            <a:picLocks noChangeAspect="1"/>
          </p:cNvPicPr>
          <p:nvPr/>
        </p:nvPicPr>
        <p:blipFill>
          <a:blip r:embed="rId2"/>
          <a:stretch>
            <a:fillRect/>
          </a:stretch>
        </p:blipFill>
        <p:spPr>
          <a:xfrm>
            <a:off x="521903" y="781954"/>
            <a:ext cx="3196657" cy="4268348"/>
          </a:xfrm>
          <a:prstGeom prst="rect">
            <a:avLst/>
          </a:prstGeom>
        </p:spPr>
      </p:pic>
    </p:spTree>
    <p:extLst>
      <p:ext uri="{BB962C8B-B14F-4D97-AF65-F5344CB8AC3E}">
        <p14:creationId xmlns:p14="http://schemas.microsoft.com/office/powerpoint/2010/main" val="33367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7AE6399-0DB5-872A-9353-5304F19E8F2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916F9A2-3516-A615-9702-3053F8AB3C3C}"/>
              </a:ext>
            </a:extLst>
          </p:cNvPr>
          <p:cNvSpPr txBox="1"/>
          <p:nvPr/>
        </p:nvSpPr>
        <p:spPr>
          <a:xfrm>
            <a:off x="4260695" y="1051111"/>
            <a:ext cx="7667650" cy="2092881"/>
          </a:xfrm>
          <a:prstGeom prst="rect">
            <a:avLst/>
          </a:prstGeom>
          <a:noFill/>
        </p:spPr>
        <p:txBody>
          <a:bodyPr wrap="square" rtlCol="0">
            <a:spAutoFit/>
          </a:bodyPr>
          <a:lstStyle/>
          <a:p>
            <a:r>
              <a:rPr lang="en-US" sz="2600" b="1" u="sng" dirty="0">
                <a:solidFill>
                  <a:schemeClr val="tx1">
                    <a:lumMod val="75000"/>
                    <a:lumOff val="25000"/>
                  </a:schemeClr>
                </a:solidFill>
              </a:rPr>
              <a:t>Inflight Entertainment, Seat Comfort, Food and Drink, and Cleanliness</a:t>
            </a:r>
            <a:r>
              <a:rPr lang="en-US" sz="2600" u="sng" dirty="0">
                <a:solidFill>
                  <a:schemeClr val="tx1">
                    <a:lumMod val="75000"/>
                    <a:lumOff val="25000"/>
                  </a:schemeClr>
                </a:solidFill>
              </a:rPr>
              <a:t> </a:t>
            </a:r>
            <a:r>
              <a:rPr lang="en-US" sz="2600" dirty="0">
                <a:solidFill>
                  <a:schemeClr val="tx1">
                    <a:lumMod val="75000"/>
                    <a:lumOff val="25000"/>
                  </a:schemeClr>
                </a:solidFill>
              </a:rPr>
              <a:t>These factors are highly correlated, indicating that passengers who are satisfied with one of these factors are likely to be satisfied with the others as well. </a:t>
            </a:r>
          </a:p>
        </p:txBody>
      </p:sp>
      <p:sp>
        <p:nvSpPr>
          <p:cNvPr id="2" name="TextBox 1">
            <a:extLst>
              <a:ext uri="{FF2B5EF4-FFF2-40B4-BE49-F238E27FC236}">
                <a16:creationId xmlns:a16="http://schemas.microsoft.com/office/drawing/2014/main" id="{CCA2C624-D210-EE7B-2CE4-265E697A8DEE}"/>
              </a:ext>
            </a:extLst>
          </p:cNvPr>
          <p:cNvSpPr txBox="1"/>
          <p:nvPr/>
        </p:nvSpPr>
        <p:spPr>
          <a:xfrm>
            <a:off x="2977979" y="210066"/>
            <a:ext cx="6042454" cy="769441"/>
          </a:xfrm>
          <a:prstGeom prst="rect">
            <a:avLst/>
          </a:prstGeom>
          <a:noFill/>
        </p:spPr>
        <p:txBody>
          <a:bodyPr wrap="square" rtlCol="0">
            <a:spAutoFit/>
          </a:bodyPr>
          <a:lstStyle/>
          <a:p>
            <a:pPr algn="ctr"/>
            <a:r>
              <a:rPr lang="en-US" sz="4400" dirty="0"/>
              <a:t>IN-FLIGHT</a:t>
            </a:r>
            <a:endParaRPr lang="en-IN" sz="4400" dirty="0"/>
          </a:p>
        </p:txBody>
      </p:sp>
      <p:pic>
        <p:nvPicPr>
          <p:cNvPr id="6" name="Picture 5">
            <a:extLst>
              <a:ext uri="{FF2B5EF4-FFF2-40B4-BE49-F238E27FC236}">
                <a16:creationId xmlns:a16="http://schemas.microsoft.com/office/drawing/2014/main" id="{4A801E3E-70A4-9BAB-A668-ECE40A4682FC}"/>
              </a:ext>
            </a:extLst>
          </p:cNvPr>
          <p:cNvPicPr>
            <a:picLocks noChangeAspect="1"/>
          </p:cNvPicPr>
          <p:nvPr/>
        </p:nvPicPr>
        <p:blipFill>
          <a:blip r:embed="rId2"/>
          <a:stretch>
            <a:fillRect/>
          </a:stretch>
        </p:blipFill>
        <p:spPr>
          <a:xfrm>
            <a:off x="565864" y="979507"/>
            <a:ext cx="3531618" cy="2931586"/>
          </a:xfrm>
          <a:prstGeom prst="rect">
            <a:avLst/>
          </a:prstGeom>
        </p:spPr>
      </p:pic>
      <p:pic>
        <p:nvPicPr>
          <p:cNvPr id="9" name="Picture 8">
            <a:extLst>
              <a:ext uri="{FF2B5EF4-FFF2-40B4-BE49-F238E27FC236}">
                <a16:creationId xmlns:a16="http://schemas.microsoft.com/office/drawing/2014/main" id="{545BE56B-8DC9-035C-3117-C177D7AD7AEC}"/>
              </a:ext>
            </a:extLst>
          </p:cNvPr>
          <p:cNvPicPr>
            <a:picLocks noChangeAspect="1"/>
          </p:cNvPicPr>
          <p:nvPr/>
        </p:nvPicPr>
        <p:blipFill>
          <a:blip r:embed="rId3"/>
          <a:stretch>
            <a:fillRect/>
          </a:stretch>
        </p:blipFill>
        <p:spPr>
          <a:xfrm>
            <a:off x="7344697" y="3188448"/>
            <a:ext cx="4265777" cy="2898061"/>
          </a:xfrm>
          <a:prstGeom prst="rect">
            <a:avLst/>
          </a:prstGeom>
        </p:spPr>
      </p:pic>
      <p:sp>
        <p:nvSpPr>
          <p:cNvPr id="14" name="TextBox 13">
            <a:extLst>
              <a:ext uri="{FF2B5EF4-FFF2-40B4-BE49-F238E27FC236}">
                <a16:creationId xmlns:a16="http://schemas.microsoft.com/office/drawing/2014/main" id="{FD93BDC7-FB0C-8AEA-B71C-2554AD8C6659}"/>
              </a:ext>
            </a:extLst>
          </p:cNvPr>
          <p:cNvSpPr txBox="1"/>
          <p:nvPr/>
        </p:nvSpPr>
        <p:spPr>
          <a:xfrm>
            <a:off x="426868" y="4469771"/>
            <a:ext cx="6165661" cy="129266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This suggests that focusing on improving these aspects can have a significant impact on overall passenger satisfaction.</a:t>
            </a:r>
            <a:endParaRPr kumimoji="0" lang="en-IN" sz="2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75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E45E9BC2-709F-0FCB-347F-5A06B009B0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43DECD3-CDD8-3B2F-5011-4212B8BFF09C}"/>
              </a:ext>
            </a:extLst>
          </p:cNvPr>
          <p:cNvSpPr txBox="1"/>
          <p:nvPr/>
        </p:nvSpPr>
        <p:spPr>
          <a:xfrm>
            <a:off x="6583681" y="822960"/>
            <a:ext cx="5212080" cy="4831579"/>
          </a:xfrm>
          <a:prstGeom prst="rect">
            <a:avLst/>
          </a:prstGeom>
          <a:noFill/>
        </p:spPr>
        <p:txBody>
          <a:bodyPr wrap="square" rtlCol="0">
            <a:spAutoFit/>
          </a:bodyPr>
          <a:lstStyle/>
          <a:p>
            <a:pPr>
              <a:lnSpc>
                <a:spcPct val="150000"/>
              </a:lnSpc>
            </a:pPr>
            <a:r>
              <a:rPr lang="en-US" sz="2600" b="1" dirty="0">
                <a:solidFill>
                  <a:schemeClr val="tx1">
                    <a:lumMod val="75000"/>
                    <a:lumOff val="25000"/>
                  </a:schemeClr>
                </a:solidFill>
              </a:rPr>
              <a:t>Children(7-17) and </a:t>
            </a:r>
          </a:p>
          <a:p>
            <a:pPr>
              <a:lnSpc>
                <a:spcPct val="150000"/>
              </a:lnSpc>
            </a:pPr>
            <a:r>
              <a:rPr lang="en-US" sz="2600" b="1" dirty="0">
                <a:solidFill>
                  <a:schemeClr val="tx1">
                    <a:lumMod val="75000"/>
                    <a:lumOff val="25000"/>
                  </a:schemeClr>
                </a:solidFill>
              </a:rPr>
              <a:t>Young Adults(18-24)</a:t>
            </a:r>
          </a:p>
          <a:p>
            <a:pPr>
              <a:lnSpc>
                <a:spcPct val="150000"/>
              </a:lnSpc>
            </a:pPr>
            <a:r>
              <a:rPr lang="en-US" sz="2600" dirty="0">
                <a:solidFill>
                  <a:schemeClr val="tx1">
                    <a:lumMod val="75000"/>
                    <a:lumOff val="25000"/>
                  </a:schemeClr>
                </a:solidFill>
              </a:rPr>
              <a:t>Show a higher level of satisfaction with in-flight entertainment compared to Adults and Seniors. </a:t>
            </a:r>
          </a:p>
          <a:p>
            <a:pPr>
              <a:lnSpc>
                <a:spcPct val="150000"/>
              </a:lnSpc>
            </a:pPr>
            <a:r>
              <a:rPr lang="en-US" sz="2600" b="1" dirty="0">
                <a:solidFill>
                  <a:schemeClr val="tx1">
                    <a:lumMod val="75000"/>
                    <a:lumOff val="25000"/>
                  </a:schemeClr>
                </a:solidFill>
              </a:rPr>
              <a:t>Adults(25-54) and Seniors(55-85) </a:t>
            </a:r>
          </a:p>
          <a:p>
            <a:pPr>
              <a:lnSpc>
                <a:spcPct val="150000"/>
              </a:lnSpc>
            </a:pPr>
            <a:r>
              <a:rPr lang="en-US" sz="2600" dirty="0">
                <a:solidFill>
                  <a:schemeClr val="tx1">
                    <a:lumMod val="75000"/>
                    <a:lumOff val="25000"/>
                  </a:schemeClr>
                </a:solidFill>
              </a:rPr>
              <a:t>lean towards more seat comfort and cleanliness.</a:t>
            </a:r>
          </a:p>
        </p:txBody>
      </p:sp>
      <p:pic>
        <p:nvPicPr>
          <p:cNvPr id="8" name="Picture 7">
            <a:extLst>
              <a:ext uri="{FF2B5EF4-FFF2-40B4-BE49-F238E27FC236}">
                <a16:creationId xmlns:a16="http://schemas.microsoft.com/office/drawing/2014/main" id="{F03C02EA-FD77-8265-7B85-717C2D8BE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5" y="1230843"/>
            <a:ext cx="6042454" cy="3878702"/>
          </a:xfrm>
          <a:prstGeom prst="rect">
            <a:avLst/>
          </a:prstGeom>
        </p:spPr>
      </p:pic>
    </p:spTree>
    <p:extLst>
      <p:ext uri="{BB962C8B-B14F-4D97-AF65-F5344CB8AC3E}">
        <p14:creationId xmlns:p14="http://schemas.microsoft.com/office/powerpoint/2010/main" val="355370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DA8BA024-EB0D-51E0-06B5-E2B3D3A5B94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6DC48B-F626-62E5-6F25-34D50FE9B170}"/>
              </a:ext>
            </a:extLst>
          </p:cNvPr>
          <p:cNvSpPr txBox="1"/>
          <p:nvPr/>
        </p:nvSpPr>
        <p:spPr>
          <a:xfrm>
            <a:off x="426868" y="1095567"/>
            <a:ext cx="11696311"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solidFill>
                  <a:schemeClr val="tx1">
                    <a:lumMod val="75000"/>
                    <a:lumOff val="25000"/>
                  </a:schemeClr>
                </a:solidFill>
              </a:rPr>
              <a:t>Customers</a:t>
            </a:r>
            <a:r>
              <a:rPr lang="en-US" sz="2600" b="1" u="sng" dirty="0">
                <a:solidFill>
                  <a:schemeClr val="tx1">
                    <a:lumMod val="75000"/>
                    <a:lumOff val="25000"/>
                  </a:schemeClr>
                </a:solidFill>
              </a:rPr>
              <a:t> </a:t>
            </a:r>
            <a:r>
              <a:rPr lang="en-US" sz="2600" dirty="0">
                <a:solidFill>
                  <a:schemeClr val="tx1">
                    <a:lumMod val="75000"/>
                    <a:lumOff val="25000"/>
                  </a:schemeClr>
                </a:solidFill>
              </a:rPr>
              <a:t>rated </a:t>
            </a:r>
            <a:r>
              <a:rPr lang="en-US" sz="2600" b="1" dirty="0">
                <a:solidFill>
                  <a:schemeClr val="tx1">
                    <a:lumMod val="75000"/>
                    <a:lumOff val="25000"/>
                  </a:schemeClr>
                </a:solidFill>
              </a:rPr>
              <a:t>Baggage Handling </a:t>
            </a:r>
            <a:r>
              <a:rPr lang="en-US" sz="2600" dirty="0">
                <a:solidFill>
                  <a:schemeClr val="tx1">
                    <a:lumMod val="75000"/>
                    <a:lumOff val="25000"/>
                  </a:schemeClr>
                </a:solidFill>
              </a:rPr>
              <a:t>service as:</a:t>
            </a:r>
          </a:p>
          <a:p>
            <a:pPr lvl="1"/>
            <a:r>
              <a:rPr lang="en-US" sz="2600" b="1" dirty="0">
                <a:solidFill>
                  <a:schemeClr val="tx1">
                    <a:lumMod val="75000"/>
                    <a:lumOff val="25000"/>
                  </a:schemeClr>
                </a:solidFill>
              </a:rPr>
              <a:t>Good(4 &amp; above) : </a:t>
            </a:r>
            <a:r>
              <a:rPr lang="en-US" sz="2600" dirty="0">
                <a:solidFill>
                  <a:schemeClr val="tx1">
                    <a:lumMod val="75000"/>
                    <a:lumOff val="25000"/>
                  </a:schemeClr>
                </a:solidFill>
              </a:rPr>
              <a:t>61.86%</a:t>
            </a:r>
          </a:p>
          <a:p>
            <a:pPr lvl="1"/>
            <a:r>
              <a:rPr lang="en-US" sz="2600" b="1" dirty="0">
                <a:solidFill>
                  <a:schemeClr val="tx1">
                    <a:lumMod val="75000"/>
                    <a:lumOff val="25000"/>
                  </a:schemeClr>
                </a:solidFill>
              </a:rPr>
              <a:t>Average(3) : </a:t>
            </a:r>
            <a:r>
              <a:rPr lang="en-US" sz="2600" dirty="0">
                <a:solidFill>
                  <a:schemeClr val="tx1">
                    <a:lumMod val="75000"/>
                    <a:lumOff val="25000"/>
                  </a:schemeClr>
                </a:solidFill>
              </a:rPr>
              <a:t>20.03%</a:t>
            </a:r>
          </a:p>
          <a:p>
            <a:pPr lvl="1"/>
            <a:r>
              <a:rPr lang="en-US" sz="2600" b="1" dirty="0">
                <a:solidFill>
                  <a:schemeClr val="tx1">
                    <a:lumMod val="75000"/>
                    <a:lumOff val="25000"/>
                  </a:schemeClr>
                </a:solidFill>
              </a:rPr>
              <a:t>Bad(2 and below) : </a:t>
            </a:r>
            <a:r>
              <a:rPr lang="en-US" sz="2600" dirty="0">
                <a:solidFill>
                  <a:schemeClr val="tx1">
                    <a:lumMod val="75000"/>
                    <a:lumOff val="25000"/>
                  </a:schemeClr>
                </a:solidFill>
              </a:rPr>
              <a:t>17.77%</a:t>
            </a:r>
          </a:p>
        </p:txBody>
      </p:sp>
      <p:sp>
        <p:nvSpPr>
          <p:cNvPr id="2" name="TextBox 1">
            <a:extLst>
              <a:ext uri="{FF2B5EF4-FFF2-40B4-BE49-F238E27FC236}">
                <a16:creationId xmlns:a16="http://schemas.microsoft.com/office/drawing/2014/main" id="{D4320850-7AC8-E292-251E-94C53D574C91}"/>
              </a:ext>
            </a:extLst>
          </p:cNvPr>
          <p:cNvSpPr txBox="1"/>
          <p:nvPr/>
        </p:nvSpPr>
        <p:spPr>
          <a:xfrm>
            <a:off x="2977979" y="210066"/>
            <a:ext cx="6042454" cy="769441"/>
          </a:xfrm>
          <a:prstGeom prst="rect">
            <a:avLst/>
          </a:prstGeom>
          <a:noFill/>
        </p:spPr>
        <p:txBody>
          <a:bodyPr wrap="square" rtlCol="0">
            <a:spAutoFit/>
          </a:bodyPr>
          <a:lstStyle/>
          <a:p>
            <a:pPr algn="ctr"/>
            <a:r>
              <a:rPr lang="en-US" sz="4400" dirty="0"/>
              <a:t>POST-FLIGHT</a:t>
            </a:r>
            <a:endParaRPr lang="en-IN" sz="4400" dirty="0"/>
          </a:p>
        </p:txBody>
      </p:sp>
      <p:sp>
        <p:nvSpPr>
          <p:cNvPr id="14" name="TextBox 13">
            <a:extLst>
              <a:ext uri="{FF2B5EF4-FFF2-40B4-BE49-F238E27FC236}">
                <a16:creationId xmlns:a16="http://schemas.microsoft.com/office/drawing/2014/main" id="{336CBE27-15C3-6A42-D0BD-97F85F92486A}"/>
              </a:ext>
            </a:extLst>
          </p:cNvPr>
          <p:cNvSpPr txBox="1"/>
          <p:nvPr/>
        </p:nvSpPr>
        <p:spPr>
          <a:xfrm>
            <a:off x="487828" y="3423331"/>
            <a:ext cx="7619852" cy="1754326"/>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lang="en-US" sz="2800" b="1" dirty="0">
                <a:solidFill>
                  <a:schemeClr val="tx1">
                    <a:lumMod val="75000"/>
                    <a:lumOff val="25000"/>
                  </a:schemeClr>
                </a:solidFill>
                <a:latin typeface="system-ui"/>
              </a:rPr>
              <a:t>C</a:t>
            </a:r>
            <a:r>
              <a:rPr lang="en-US" sz="2800" b="1" i="0" dirty="0">
                <a:solidFill>
                  <a:schemeClr val="tx1">
                    <a:lumMod val="75000"/>
                    <a:lumOff val="25000"/>
                  </a:schemeClr>
                </a:solidFill>
                <a:effectLst/>
                <a:latin typeface="system-ui"/>
              </a:rPr>
              <a:t>lass type with customers who have rated "Baggage Handling" less than 3</a:t>
            </a:r>
            <a:endParaRPr kumimoji="0" lang="en-US" sz="2600" b="0" i="0" u="none" strike="noStrike" kern="1200" cap="none" spc="0" normalizeH="0" baseline="0" noProof="0" dirty="0">
              <a:ln>
                <a:noFill/>
              </a:ln>
              <a:solidFill>
                <a:schemeClr val="tx1">
                  <a:lumMod val="75000"/>
                  <a:lumOff val="25000"/>
                </a:schemeClr>
              </a:solidFill>
              <a:effectLst/>
              <a:uLnTx/>
              <a:uFillTx/>
              <a:latin typeface="Calibri" panose="020F05020202040302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Economy class passengers has the highest </a:t>
            </a:r>
          </a:p>
          <a:p>
            <a:pPr marR="0" lvl="0" algn="l" defTabSz="457200" rtl="0" eaLnBrk="1" fontAlgn="auto" latinLnBrk="0" hangingPunct="1">
              <a:lnSpc>
                <a:spcPct val="100000"/>
              </a:lnSpc>
              <a:spcBef>
                <a:spcPts val="0"/>
              </a:spcBef>
              <a:spcAft>
                <a:spcPts val="0"/>
              </a:spcAft>
              <a:buClrTx/>
              <a:buSzTx/>
              <a:tabLst/>
              <a:defRPr/>
            </a:pPr>
            <a:r>
              <a:rPr lang="en-US" sz="2600" dirty="0">
                <a:solidFill>
                  <a:srgbClr val="000000">
                    <a:lumMod val="75000"/>
                    <a:lumOff val="25000"/>
                  </a:srgbClr>
                </a:solidFill>
                <a:latin typeface="Calibri" panose="020F0502020204030204"/>
              </a:rPr>
              <a:t>      </a:t>
            </a:r>
            <a:r>
              <a:rPr kumimoji="0" lang="en-US" sz="2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count percentage of low satisfaction score.</a:t>
            </a:r>
            <a:endParaRPr kumimoji="0" lang="en-IN" sz="2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98415A8-34E7-EC1C-3535-E9EBD41A74E3}"/>
              </a:ext>
            </a:extLst>
          </p:cNvPr>
          <p:cNvPicPr>
            <a:picLocks noChangeAspect="1"/>
          </p:cNvPicPr>
          <p:nvPr/>
        </p:nvPicPr>
        <p:blipFill>
          <a:blip r:embed="rId2"/>
          <a:stretch>
            <a:fillRect/>
          </a:stretch>
        </p:blipFill>
        <p:spPr>
          <a:xfrm>
            <a:off x="7717907" y="3144415"/>
            <a:ext cx="4108333" cy="1850495"/>
          </a:xfrm>
          <a:prstGeom prst="rect">
            <a:avLst/>
          </a:prstGeom>
        </p:spPr>
      </p:pic>
    </p:spTree>
    <p:extLst>
      <p:ext uri="{BB962C8B-B14F-4D97-AF65-F5344CB8AC3E}">
        <p14:creationId xmlns:p14="http://schemas.microsoft.com/office/powerpoint/2010/main" val="3929457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alpha val="0"/>
          </a:schemeClr>
        </a:solidFill>
        <a:effectLst/>
      </p:bgPr>
    </p:bg>
    <p:spTree>
      <p:nvGrpSpPr>
        <p:cNvPr id="1" name="">
          <a:extLst>
            <a:ext uri="{FF2B5EF4-FFF2-40B4-BE49-F238E27FC236}">
              <a16:creationId xmlns:a16="http://schemas.microsoft.com/office/drawing/2014/main" id="{040ABF7B-6383-FBF1-866F-EB5D7135D8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C67CA97-2331-6FAC-1041-D4E6D20E2BC3}"/>
              </a:ext>
            </a:extLst>
          </p:cNvPr>
          <p:cNvSpPr txBox="1"/>
          <p:nvPr/>
        </p:nvSpPr>
        <p:spPr>
          <a:xfrm>
            <a:off x="2057400" y="0"/>
            <a:ext cx="8305799" cy="769441"/>
          </a:xfrm>
          <a:prstGeom prst="rect">
            <a:avLst/>
          </a:prstGeom>
          <a:noFill/>
        </p:spPr>
        <p:txBody>
          <a:bodyPr wrap="square" rtlCol="0">
            <a:spAutoFit/>
          </a:bodyPr>
          <a:lstStyle/>
          <a:p>
            <a:pPr algn="ctr"/>
            <a:r>
              <a:rPr lang="en-US" sz="4400" dirty="0"/>
              <a:t>DASHBOARD USING POWER BI</a:t>
            </a:r>
            <a:endParaRPr lang="en-IN" sz="4400" dirty="0"/>
          </a:p>
        </p:txBody>
      </p:sp>
      <p:pic>
        <p:nvPicPr>
          <p:cNvPr id="8" name="Picture 7">
            <a:extLst>
              <a:ext uri="{FF2B5EF4-FFF2-40B4-BE49-F238E27FC236}">
                <a16:creationId xmlns:a16="http://schemas.microsoft.com/office/drawing/2014/main" id="{4F909882-ECE5-FFB4-1215-0815B91FD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49" y="769441"/>
            <a:ext cx="10867302" cy="5618621"/>
          </a:xfrm>
          <a:prstGeom prst="rect">
            <a:avLst/>
          </a:prstGeom>
        </p:spPr>
      </p:pic>
    </p:spTree>
    <p:extLst>
      <p:ext uri="{BB962C8B-B14F-4D97-AF65-F5344CB8AC3E}">
        <p14:creationId xmlns:p14="http://schemas.microsoft.com/office/powerpoint/2010/main" val="71530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EA3900D8-7602-8653-9A66-1D125AF3F14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D15B99B-8D83-3255-546C-E3F9E98069FB}"/>
              </a:ext>
            </a:extLst>
          </p:cNvPr>
          <p:cNvSpPr txBox="1"/>
          <p:nvPr/>
        </p:nvSpPr>
        <p:spPr>
          <a:xfrm>
            <a:off x="382385" y="769441"/>
            <a:ext cx="11205557" cy="5524589"/>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sz="2600" dirty="0">
              <a:solidFill>
                <a:schemeClr val="tx1">
                  <a:lumMod val="75000"/>
                  <a:lumOff val="25000"/>
                </a:schemeClr>
              </a:solidFill>
            </a:endParaRPr>
          </a:p>
          <a:p>
            <a:endParaRPr lang="en-US" sz="2600" b="1" dirty="0"/>
          </a:p>
          <a:p>
            <a:pPr marL="285750" indent="-285750">
              <a:buFont typeface="Arial" panose="020B0604020202020204" pitchFamily="34" charset="0"/>
              <a:buChar char="•"/>
            </a:pPr>
            <a:r>
              <a:rPr lang="en-US" sz="2600" dirty="0">
                <a:solidFill>
                  <a:schemeClr val="tx1">
                    <a:lumMod val="75000"/>
                    <a:lumOff val="25000"/>
                  </a:schemeClr>
                </a:solidFill>
              </a:rPr>
              <a:t>Address the specific needs and pain points of economy class passengers.</a:t>
            </a:r>
          </a:p>
          <a:p>
            <a:pPr marL="285750" indent="-285750">
              <a:buFont typeface="Arial" panose="020B0604020202020204" pitchFamily="34" charset="0"/>
              <a:buChar char="•"/>
            </a:pPr>
            <a:r>
              <a:rPr lang="en-US" sz="2600" dirty="0">
                <a:solidFill>
                  <a:schemeClr val="tx1">
                    <a:lumMod val="75000"/>
                    <a:lumOff val="25000"/>
                  </a:schemeClr>
                </a:solidFill>
              </a:rPr>
              <a:t>Streamline the online booking process to improve user experience and reduce friction.</a:t>
            </a:r>
          </a:p>
          <a:p>
            <a:pPr marL="285750" indent="-285750">
              <a:buFont typeface="Arial" panose="020B0604020202020204" pitchFamily="34" charset="0"/>
              <a:buChar char="•"/>
            </a:pPr>
            <a:r>
              <a:rPr lang="en-US" sz="2600" dirty="0">
                <a:solidFill>
                  <a:schemeClr val="tx1">
                    <a:lumMod val="75000"/>
                    <a:lumOff val="25000"/>
                  </a:schemeClr>
                </a:solidFill>
              </a:rPr>
              <a:t>Focus on improving operational services to increase efficiency to reduce delay during arrival and departure time both.</a:t>
            </a:r>
          </a:p>
          <a:p>
            <a:pPr marL="285750" indent="-285750">
              <a:buFont typeface="Arial" panose="020B0604020202020204" pitchFamily="34" charset="0"/>
              <a:buChar char="•"/>
            </a:pPr>
            <a:r>
              <a:rPr lang="en-US" sz="2600" dirty="0">
                <a:solidFill>
                  <a:schemeClr val="tx1">
                    <a:lumMod val="75000"/>
                    <a:lumOff val="25000"/>
                  </a:schemeClr>
                </a:solidFill>
              </a:rPr>
              <a:t>Invest in in-flight entertainment, seat comfort, food and beverage quality, and cabin cleanliness.</a:t>
            </a:r>
          </a:p>
          <a:p>
            <a:pPr marL="285750" indent="-285750">
              <a:buFont typeface="Arial" panose="020B0604020202020204" pitchFamily="34" charset="0"/>
              <a:buChar char="•"/>
            </a:pPr>
            <a:r>
              <a:rPr lang="en-US" sz="2600" b="1" dirty="0">
                <a:solidFill>
                  <a:schemeClr val="tx1">
                    <a:lumMod val="75000"/>
                    <a:lumOff val="25000"/>
                  </a:schemeClr>
                </a:solidFill>
              </a:rPr>
              <a:t>Prioritize Younger Passengers </a:t>
            </a:r>
            <a:r>
              <a:rPr lang="en-US" sz="2600" dirty="0">
                <a:solidFill>
                  <a:schemeClr val="tx1">
                    <a:lumMod val="75000"/>
                    <a:lumOff val="25000"/>
                  </a:schemeClr>
                </a:solidFill>
              </a:rPr>
              <a:t>given their lower  satisfaction levels in comparison to Adults and seniors.</a:t>
            </a:r>
          </a:p>
          <a:p>
            <a:pPr marL="285750" indent="-285750">
              <a:buFont typeface="Arial" panose="020B0604020202020204" pitchFamily="34" charset="0"/>
              <a:buChar char="•"/>
            </a:pPr>
            <a:endParaRPr lang="en-US" sz="2600" b="1" dirty="0"/>
          </a:p>
          <a:p>
            <a:pPr marL="285750" indent="-285750">
              <a:buFont typeface="Arial" panose="020B0604020202020204" pitchFamily="34" charset="0"/>
              <a:buChar char="•"/>
            </a:pPr>
            <a:endParaRPr lang="en-IN" sz="2600" dirty="0"/>
          </a:p>
        </p:txBody>
      </p:sp>
      <p:sp>
        <p:nvSpPr>
          <p:cNvPr id="8" name="TextBox 7">
            <a:extLst>
              <a:ext uri="{FF2B5EF4-FFF2-40B4-BE49-F238E27FC236}">
                <a16:creationId xmlns:a16="http://schemas.microsoft.com/office/drawing/2014/main" id="{4B989A33-9D30-B888-7D26-23410CD6D1C7}"/>
              </a:ext>
            </a:extLst>
          </p:cNvPr>
          <p:cNvSpPr txBox="1"/>
          <p:nvPr/>
        </p:nvSpPr>
        <p:spPr>
          <a:xfrm>
            <a:off x="3074773" y="0"/>
            <a:ext cx="6042454" cy="769441"/>
          </a:xfrm>
          <a:prstGeom prst="rect">
            <a:avLst/>
          </a:prstGeom>
          <a:noFill/>
        </p:spPr>
        <p:txBody>
          <a:bodyPr wrap="square" rtlCol="0">
            <a:spAutoFit/>
          </a:bodyPr>
          <a:lstStyle/>
          <a:p>
            <a:pPr algn="ctr"/>
            <a:r>
              <a:rPr lang="en-US" sz="4400" dirty="0"/>
              <a:t>RECOMMENDATIONS</a:t>
            </a:r>
            <a:endParaRPr lang="en-IN" sz="4400" dirty="0"/>
          </a:p>
        </p:txBody>
      </p:sp>
    </p:spTree>
    <p:extLst>
      <p:ext uri="{BB962C8B-B14F-4D97-AF65-F5344CB8AC3E}">
        <p14:creationId xmlns:p14="http://schemas.microsoft.com/office/powerpoint/2010/main" val="98363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2E47-2DAF-153A-779F-E298B3F077EE}"/>
              </a:ext>
            </a:extLst>
          </p:cNvPr>
          <p:cNvSpPr>
            <a:spLocks noGrp="1"/>
          </p:cNvSpPr>
          <p:nvPr>
            <p:ph type="title"/>
          </p:nvPr>
        </p:nvSpPr>
        <p:spPr/>
        <p:txBody>
          <a:bodyPr/>
          <a:lstStyle/>
          <a:p>
            <a:r>
              <a:rPr lang="en-US" b="1" dirty="0">
                <a:latin typeface="+mn-lt"/>
              </a:rPr>
              <a:t>Overview</a:t>
            </a:r>
            <a:endParaRPr lang="en-IN" b="1" dirty="0">
              <a:latin typeface="+mn-lt"/>
            </a:endParaRPr>
          </a:p>
        </p:txBody>
      </p:sp>
      <p:sp>
        <p:nvSpPr>
          <p:cNvPr id="3" name="Content Placeholder 2">
            <a:extLst>
              <a:ext uri="{FF2B5EF4-FFF2-40B4-BE49-F238E27FC236}">
                <a16:creationId xmlns:a16="http://schemas.microsoft.com/office/drawing/2014/main" id="{C6CA1B8D-E073-63E2-0BB2-56865966F618}"/>
              </a:ext>
            </a:extLst>
          </p:cNvPr>
          <p:cNvSpPr>
            <a:spLocks noGrp="1"/>
          </p:cNvSpPr>
          <p:nvPr>
            <p:ph idx="1"/>
          </p:nvPr>
        </p:nvSpPr>
        <p:spPr>
          <a:xfrm>
            <a:off x="1097279" y="1845734"/>
            <a:ext cx="10498373" cy="4130996"/>
          </a:xfrm>
        </p:spPr>
        <p:txBody>
          <a:bodyPr>
            <a:normAutofit/>
          </a:bodyPr>
          <a:lstStyle/>
          <a:p>
            <a:pPr>
              <a:lnSpc>
                <a:spcPct val="100000"/>
              </a:lnSpc>
            </a:pPr>
            <a:r>
              <a:rPr lang="en-US" sz="2400" dirty="0"/>
              <a:t>This report analyzes a dataset containing customer feedback on an airline's services. Multi-faceted approach to gain insights from this data:</a:t>
            </a:r>
          </a:p>
          <a:p>
            <a:pPr>
              <a:lnSpc>
                <a:spcPct val="100000"/>
              </a:lnSpc>
              <a:buClr>
                <a:schemeClr val="tx1"/>
              </a:buClr>
              <a:buSzPct val="103000"/>
              <a:buFont typeface="Arial" panose="020B0604020202020204" pitchFamily="34" charset="0"/>
              <a:buChar char="•"/>
            </a:pPr>
            <a:r>
              <a:rPr lang="en-US" sz="2400" b="1" dirty="0"/>
              <a:t>Data Cleaning and Analysis:</a:t>
            </a:r>
            <a:r>
              <a:rPr lang="en-US" sz="2400" dirty="0"/>
              <a:t> Leveraged Python libraries (Pandas, NumPy, Matplotlib) to clean, organize, and analyze the data.</a:t>
            </a:r>
          </a:p>
          <a:p>
            <a:pPr>
              <a:lnSpc>
                <a:spcPct val="100000"/>
              </a:lnSpc>
              <a:buClr>
                <a:schemeClr val="tx1"/>
              </a:buClr>
              <a:buSzPct val="103000"/>
              <a:buFont typeface="Arial" panose="020B0604020202020204" pitchFamily="34" charset="0"/>
              <a:buChar char="•"/>
            </a:pPr>
            <a:r>
              <a:rPr lang="en-US" sz="2400" b="1" dirty="0"/>
              <a:t>Database Management:</a:t>
            </a:r>
            <a:r>
              <a:rPr lang="en-US" sz="2400" dirty="0"/>
              <a:t> Utilized the cleaned data to import in Microsoft SQL Server for query execution.</a:t>
            </a:r>
          </a:p>
          <a:p>
            <a:pPr>
              <a:lnSpc>
                <a:spcPct val="100000"/>
              </a:lnSpc>
              <a:buClr>
                <a:schemeClr val="tx1"/>
              </a:buClr>
              <a:buSzPct val="103000"/>
              <a:buFont typeface="Arial" panose="020B0604020202020204" pitchFamily="34" charset="0"/>
              <a:buChar char="•"/>
            </a:pPr>
            <a:r>
              <a:rPr lang="en-US" sz="2400" b="1" dirty="0"/>
              <a:t>Data Visualization:</a:t>
            </a:r>
            <a:r>
              <a:rPr lang="en-US" sz="2400" dirty="0"/>
              <a:t> Employed Power BI to create interactive visualizations and reports to communicate findings .</a:t>
            </a:r>
          </a:p>
          <a:p>
            <a:pPr>
              <a:lnSpc>
                <a:spcPct val="150000"/>
              </a:lnSpc>
            </a:pPr>
            <a:endParaRPr lang="en-IN" sz="2800" dirty="0">
              <a:solidFill>
                <a:schemeClr val="tx1"/>
              </a:solidFill>
            </a:endParaRPr>
          </a:p>
        </p:txBody>
      </p:sp>
    </p:spTree>
    <p:extLst>
      <p:ext uri="{BB962C8B-B14F-4D97-AF65-F5344CB8AC3E}">
        <p14:creationId xmlns:p14="http://schemas.microsoft.com/office/powerpoint/2010/main" val="78882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E1985F99-61F5-B4D0-B22E-A3B389A69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6D542-0225-7677-C852-C776946EE187}"/>
              </a:ext>
            </a:extLst>
          </p:cNvPr>
          <p:cNvSpPr>
            <a:spLocks noGrp="1"/>
          </p:cNvSpPr>
          <p:nvPr>
            <p:ph type="title"/>
          </p:nvPr>
        </p:nvSpPr>
        <p:spPr/>
        <p:txBody>
          <a:bodyPr/>
          <a:lstStyle/>
          <a:p>
            <a:r>
              <a:rPr lang="en-US" b="1" dirty="0">
                <a:solidFill>
                  <a:schemeClr val="bg1"/>
                </a:solidFill>
                <a:highlight>
                  <a:srgbClr val="800000"/>
                </a:highlight>
                <a:latin typeface="Arial Narrow" panose="020B0606020202030204" pitchFamily="34" charset="0"/>
              </a:rPr>
              <a:t>AGENDA</a:t>
            </a:r>
            <a:endParaRPr lang="en-IN" b="1" dirty="0">
              <a:solidFill>
                <a:schemeClr val="bg1"/>
              </a:solidFill>
              <a:highlight>
                <a:srgbClr val="800000"/>
              </a:highlight>
              <a:latin typeface="Arial Narrow" panose="020B0606020202030204" pitchFamily="34" charset="0"/>
            </a:endParaRPr>
          </a:p>
        </p:txBody>
      </p:sp>
      <p:sp>
        <p:nvSpPr>
          <p:cNvPr id="3" name="Content Placeholder 2">
            <a:extLst>
              <a:ext uri="{FF2B5EF4-FFF2-40B4-BE49-F238E27FC236}">
                <a16:creationId xmlns:a16="http://schemas.microsoft.com/office/drawing/2014/main" id="{877E451C-3988-3C49-6F7C-CE5B2EC792D4}"/>
              </a:ext>
            </a:extLst>
          </p:cNvPr>
          <p:cNvSpPr>
            <a:spLocks noGrp="1"/>
          </p:cNvSpPr>
          <p:nvPr>
            <p:ph idx="1"/>
          </p:nvPr>
        </p:nvSpPr>
        <p:spPr>
          <a:xfrm>
            <a:off x="1097279" y="1845734"/>
            <a:ext cx="10209349" cy="4264780"/>
          </a:xfrm>
          <a:noFill/>
        </p:spPr>
        <p:txBody>
          <a:bodyPr>
            <a:noAutofit/>
          </a:bodyPr>
          <a:lstStyle/>
          <a:p>
            <a:pPr lvl="0" algn="just">
              <a:lnSpc>
                <a:spcPct val="107000"/>
              </a:lnSpc>
              <a:buClr>
                <a:schemeClr val="tx1"/>
              </a:buClr>
              <a:buSzPct val="105000"/>
              <a:buFont typeface="Calibri" panose="020F0502020204030204" pitchFamily="34" charset="0"/>
              <a:buChar char="•"/>
            </a:pPr>
            <a:r>
              <a:rPr lang="en-US" sz="2600" b="1" kern="100" dirty="0">
                <a:effectLst/>
                <a:ea typeface="Calibri" panose="020F0502020204030204" pitchFamily="34" charset="0"/>
                <a:cs typeface="Times New Roman" panose="02020603050405020304" pitchFamily="18" charset="0"/>
              </a:rPr>
              <a:t>Problem Statement</a:t>
            </a:r>
            <a:endParaRPr lang="en-IN" sz="2600" b="1" kern="100" dirty="0">
              <a:effectLst/>
              <a:ea typeface="Calibri" panose="020F0502020204030204" pitchFamily="34" charset="0"/>
              <a:cs typeface="Times New Roman" panose="02020603050405020304" pitchFamily="18" charset="0"/>
            </a:endParaRPr>
          </a:p>
          <a:p>
            <a:pPr lvl="0" algn="just">
              <a:lnSpc>
                <a:spcPct val="107000"/>
              </a:lnSpc>
              <a:buClr>
                <a:schemeClr val="tx1"/>
              </a:buClr>
              <a:buSzPct val="105000"/>
              <a:buFont typeface="Calibri" panose="020F0502020204030204" pitchFamily="34" charset="0"/>
              <a:buChar char="•"/>
            </a:pPr>
            <a:r>
              <a:rPr lang="en-US" sz="2600" b="1" kern="100" dirty="0">
                <a:effectLst/>
                <a:ea typeface="Calibri" panose="020F0502020204030204" pitchFamily="34" charset="0"/>
                <a:cs typeface="Times New Roman" panose="02020603050405020304" pitchFamily="18" charset="0"/>
              </a:rPr>
              <a:t>Research Objectives</a:t>
            </a:r>
            <a:endParaRPr lang="en-IN" sz="2600" b="1" kern="100" dirty="0">
              <a:effectLst/>
              <a:ea typeface="Calibri" panose="020F0502020204030204" pitchFamily="34" charset="0"/>
              <a:cs typeface="Times New Roman" panose="02020603050405020304" pitchFamily="18" charset="0"/>
            </a:endParaRPr>
          </a:p>
          <a:p>
            <a:pPr lvl="0" algn="just">
              <a:lnSpc>
                <a:spcPct val="107000"/>
              </a:lnSpc>
              <a:buClr>
                <a:schemeClr val="tx1"/>
              </a:buClr>
              <a:buSzPct val="105000"/>
              <a:buFont typeface="Calibri" panose="020F0502020204030204" pitchFamily="34" charset="0"/>
              <a:buChar char="•"/>
            </a:pPr>
            <a:r>
              <a:rPr lang="en-US" sz="2600" b="1" kern="100" dirty="0">
                <a:effectLst/>
                <a:ea typeface="Calibri" panose="020F0502020204030204" pitchFamily="34" charset="0"/>
                <a:cs typeface="Times New Roman" panose="02020603050405020304" pitchFamily="18" charset="0"/>
              </a:rPr>
              <a:t>Hypothesis</a:t>
            </a:r>
            <a:endParaRPr lang="en-IN" sz="2600" b="1" kern="100" dirty="0">
              <a:effectLst/>
              <a:ea typeface="Calibri" panose="020F0502020204030204" pitchFamily="34" charset="0"/>
              <a:cs typeface="Times New Roman" panose="02020603050405020304" pitchFamily="18" charset="0"/>
            </a:endParaRPr>
          </a:p>
          <a:p>
            <a:pPr lvl="0" algn="just">
              <a:lnSpc>
                <a:spcPct val="107000"/>
              </a:lnSpc>
              <a:buClr>
                <a:schemeClr val="tx1"/>
              </a:buClr>
              <a:buSzPct val="105000"/>
              <a:buFont typeface="Calibri" panose="020F0502020204030204" pitchFamily="34" charset="0"/>
              <a:buChar char="•"/>
            </a:pPr>
            <a:r>
              <a:rPr lang="en-US" sz="2600" b="1" kern="100" dirty="0">
                <a:effectLst/>
                <a:ea typeface="Calibri" panose="020F0502020204030204" pitchFamily="34" charset="0"/>
                <a:cs typeface="Times New Roman" panose="02020603050405020304" pitchFamily="18" charset="0"/>
              </a:rPr>
              <a:t>Data Overview</a:t>
            </a:r>
            <a:endParaRPr lang="en-IN" sz="2600" b="1" kern="100" dirty="0">
              <a:effectLst/>
              <a:ea typeface="Calibri" panose="020F0502020204030204" pitchFamily="34" charset="0"/>
              <a:cs typeface="Times New Roman" panose="02020603050405020304" pitchFamily="18" charset="0"/>
            </a:endParaRPr>
          </a:p>
          <a:p>
            <a:pPr lvl="0" algn="just">
              <a:lnSpc>
                <a:spcPct val="107000"/>
              </a:lnSpc>
              <a:buClr>
                <a:schemeClr val="tx1"/>
              </a:buClr>
              <a:buSzPct val="105000"/>
              <a:buFont typeface="Calibri" panose="020F0502020204030204" pitchFamily="34" charset="0"/>
              <a:buChar char="•"/>
            </a:pPr>
            <a:r>
              <a:rPr lang="en-US" sz="2600" b="1" kern="100" dirty="0">
                <a:effectLst/>
                <a:ea typeface="Calibri" panose="020F0502020204030204" pitchFamily="34" charset="0"/>
                <a:cs typeface="Times New Roman" panose="02020603050405020304" pitchFamily="18" charset="0"/>
              </a:rPr>
              <a:t>Analysis &amp; Findings</a:t>
            </a:r>
          </a:p>
          <a:p>
            <a:pPr lvl="0" algn="just">
              <a:lnSpc>
                <a:spcPct val="107000"/>
              </a:lnSpc>
              <a:buClr>
                <a:schemeClr val="tx1"/>
              </a:buClr>
              <a:buSzPct val="105000"/>
              <a:buFont typeface="Calibri" panose="020F0502020204030204" pitchFamily="34" charset="0"/>
              <a:buChar char="•"/>
            </a:pPr>
            <a:r>
              <a:rPr lang="en-IN" sz="2400" b="1" i="0" dirty="0">
                <a:solidFill>
                  <a:srgbClr val="242424"/>
                </a:solidFill>
                <a:effectLst/>
                <a:latin typeface="source-serif-pro"/>
              </a:rPr>
              <a:t>Dashboard using Power BI </a:t>
            </a:r>
            <a:endParaRPr lang="en-IN" sz="2600" b="1" kern="100" dirty="0">
              <a:effectLst/>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SzPct val="105000"/>
              <a:buFont typeface="Calibri" panose="020F0502020204030204" pitchFamily="34" charset="0"/>
              <a:buChar char="•"/>
            </a:pPr>
            <a:r>
              <a:rPr lang="en-US" sz="2600" b="1" kern="100" dirty="0">
                <a:effectLst/>
                <a:ea typeface="Calibri" panose="020F0502020204030204" pitchFamily="34" charset="0"/>
                <a:cs typeface="Times New Roman" panose="02020603050405020304" pitchFamily="18" charset="0"/>
              </a:rPr>
              <a:t>Recommendations</a:t>
            </a:r>
            <a:endParaRPr lang="en-IN" sz="2600" b="1" kern="100" dirty="0">
              <a:effectLst/>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endParaRPr lang="en-IN" sz="2600" dirty="0"/>
          </a:p>
        </p:txBody>
      </p:sp>
    </p:spTree>
    <p:extLst>
      <p:ext uri="{BB962C8B-B14F-4D97-AF65-F5344CB8AC3E}">
        <p14:creationId xmlns:p14="http://schemas.microsoft.com/office/powerpoint/2010/main" val="314544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E98AA2C-EE2B-4A62-70B7-DD59802E3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A2725-069C-8ACD-78D5-234D4E8385B3}"/>
              </a:ext>
            </a:extLst>
          </p:cNvPr>
          <p:cNvSpPr>
            <a:spLocks noGrp="1"/>
          </p:cNvSpPr>
          <p:nvPr>
            <p:ph type="title"/>
          </p:nvPr>
        </p:nvSpPr>
        <p:spPr/>
        <p:txBody>
          <a:bodyPr/>
          <a:lstStyle/>
          <a:p>
            <a:r>
              <a:rPr lang="en-IN" b="1" dirty="0">
                <a:latin typeface="+mn-lt"/>
              </a:rPr>
              <a:t>Problem Statement</a:t>
            </a:r>
          </a:p>
        </p:txBody>
      </p:sp>
      <p:sp>
        <p:nvSpPr>
          <p:cNvPr id="3" name="Content Placeholder 2">
            <a:extLst>
              <a:ext uri="{FF2B5EF4-FFF2-40B4-BE49-F238E27FC236}">
                <a16:creationId xmlns:a16="http://schemas.microsoft.com/office/drawing/2014/main" id="{C90C53CA-BB66-31A0-4490-2B2F8F1A2CA5}"/>
              </a:ext>
            </a:extLst>
          </p:cNvPr>
          <p:cNvSpPr>
            <a:spLocks noGrp="1"/>
          </p:cNvSpPr>
          <p:nvPr>
            <p:ph idx="1"/>
          </p:nvPr>
        </p:nvSpPr>
        <p:spPr>
          <a:xfrm>
            <a:off x="1097280" y="1845734"/>
            <a:ext cx="10322560" cy="4264780"/>
          </a:xfrm>
        </p:spPr>
        <p:txBody>
          <a:bodyPr>
            <a:noAutofit/>
          </a:bodyPr>
          <a:lstStyle/>
          <a:p>
            <a:pPr>
              <a:lnSpc>
                <a:spcPct val="150000"/>
              </a:lnSpc>
            </a:pPr>
            <a:r>
              <a:rPr lang="en-US" sz="2600" dirty="0"/>
              <a:t>Following the pandemic, the airline industry suffered a massive setback as a result, in order to revitalize the industry in the face of the current recession, it is absolutely necessary to understand the customer pain points and improve their satisfaction with the services provided. Hence, how can the airline leverage customer feedback data to optimize its services in the post-pandemic era where customer expectations and preferences may have shifted?</a:t>
            </a:r>
            <a:endParaRPr lang="en-IN" sz="2600" dirty="0"/>
          </a:p>
        </p:txBody>
      </p:sp>
    </p:spTree>
    <p:extLst>
      <p:ext uri="{BB962C8B-B14F-4D97-AF65-F5344CB8AC3E}">
        <p14:creationId xmlns:p14="http://schemas.microsoft.com/office/powerpoint/2010/main" val="228854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onfetti">
          <a:fgClr>
            <a:schemeClr val="bg1">
              <a:lumMod val="85000"/>
            </a:schemeClr>
          </a:fgClr>
          <a:bgClr>
            <a:schemeClr val="bg1"/>
          </a:bgClr>
        </a:pattFill>
        <a:effectLst/>
      </p:bgPr>
    </p:bg>
    <p:spTree>
      <p:nvGrpSpPr>
        <p:cNvPr id="1" name="">
          <a:extLst>
            <a:ext uri="{FF2B5EF4-FFF2-40B4-BE49-F238E27FC236}">
              <a16:creationId xmlns:a16="http://schemas.microsoft.com/office/drawing/2014/main" id="{077E077D-CAFE-2E24-E903-2620C0B9F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AEAAA-048E-05B7-BB2B-572BD54B6218}"/>
              </a:ext>
            </a:extLst>
          </p:cNvPr>
          <p:cNvSpPr>
            <a:spLocks noGrp="1"/>
          </p:cNvSpPr>
          <p:nvPr>
            <p:ph type="title"/>
          </p:nvPr>
        </p:nvSpPr>
        <p:spPr>
          <a:xfrm>
            <a:off x="1097280" y="406400"/>
            <a:ext cx="10058400" cy="1808480"/>
          </a:xfrm>
        </p:spPr>
        <p:txBody>
          <a:bodyPr>
            <a:normAutofit/>
          </a:bodyPr>
          <a:lstStyle/>
          <a:p>
            <a:r>
              <a:rPr lang="en-IN" b="1" dirty="0">
                <a:latin typeface="+mn-lt"/>
              </a:rPr>
              <a:t>Research Objectives</a:t>
            </a:r>
            <a:br>
              <a:rPr lang="en-IN" dirty="0">
                <a:solidFill>
                  <a:schemeClr val="tx1"/>
                </a:solidFill>
              </a:rPr>
            </a:br>
            <a:endParaRPr lang="en-IN" dirty="0">
              <a:solidFill>
                <a:schemeClr val="tx1"/>
              </a:solidFill>
            </a:endParaRPr>
          </a:p>
        </p:txBody>
      </p:sp>
      <p:sp>
        <p:nvSpPr>
          <p:cNvPr id="4" name="Rectangle 3">
            <a:extLst>
              <a:ext uri="{FF2B5EF4-FFF2-40B4-BE49-F238E27FC236}">
                <a16:creationId xmlns:a16="http://schemas.microsoft.com/office/drawing/2014/main" id="{943C9799-D63B-C6FD-1208-1EC2ACFD548A}"/>
              </a:ext>
            </a:extLst>
          </p:cNvPr>
          <p:cNvSpPr/>
          <p:nvPr/>
        </p:nvSpPr>
        <p:spPr>
          <a:xfrm>
            <a:off x="1240076" y="2014209"/>
            <a:ext cx="3118981" cy="180848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b="1" u="sng" dirty="0"/>
              <a:t>Overall Sentiment Analysis</a:t>
            </a:r>
            <a:r>
              <a:rPr lang="en-US" u="sng" dirty="0"/>
              <a:t> </a:t>
            </a:r>
            <a:r>
              <a:rPr lang="en-US" dirty="0"/>
              <a:t>Calculate the average sentiment score and identify the distribution of positive, negative, and neutral feedback.</a:t>
            </a:r>
            <a:endParaRPr lang="en-IN" dirty="0"/>
          </a:p>
        </p:txBody>
      </p:sp>
      <p:sp>
        <p:nvSpPr>
          <p:cNvPr id="5" name="Content Placeholder 4">
            <a:extLst>
              <a:ext uri="{FF2B5EF4-FFF2-40B4-BE49-F238E27FC236}">
                <a16:creationId xmlns:a16="http://schemas.microsoft.com/office/drawing/2014/main" id="{4F4F6E28-6DA6-7187-D3CC-EC1903F8825F}"/>
              </a:ext>
            </a:extLst>
          </p:cNvPr>
          <p:cNvSpPr>
            <a:spLocks noGrp="1"/>
          </p:cNvSpPr>
          <p:nvPr>
            <p:ph idx="1"/>
          </p:nvPr>
        </p:nvSpPr>
        <p:spPr>
          <a:xfrm>
            <a:off x="4751118" y="1998551"/>
            <a:ext cx="2868460" cy="1824138"/>
          </a:xfrm>
          <a:prstGeom prst="rect">
            <a:avLst/>
          </a:prstGeom>
        </p:spPr>
        <p:style>
          <a:lnRef idx="2">
            <a:schemeClr val="accent1"/>
          </a:lnRef>
          <a:fillRef idx="1">
            <a:schemeClr val="lt1"/>
          </a:fillRef>
          <a:effectRef idx="0">
            <a:schemeClr val="accent1"/>
          </a:effectRef>
          <a:fontRef idx="minor">
            <a:schemeClr val="dk1"/>
          </a:fontRef>
        </p:style>
        <p:txBody>
          <a:bodyPr rtlCol="0" anchor="t">
            <a:normAutofit/>
          </a:bodyPr>
          <a:lstStyle/>
          <a:p>
            <a:r>
              <a:rPr lang="en-US" sz="1800" b="1" u="sng" dirty="0"/>
              <a:t>Correlation Analysis</a:t>
            </a:r>
          </a:p>
          <a:p>
            <a:r>
              <a:rPr lang="en-US" sz="1800" dirty="0"/>
              <a:t>Examine the relationships between different customer satisfaction ratings and identify factors influencing overall satisfaction.</a:t>
            </a:r>
            <a:endParaRPr lang="en-IN" sz="1800" dirty="0"/>
          </a:p>
        </p:txBody>
      </p:sp>
      <p:sp>
        <p:nvSpPr>
          <p:cNvPr id="8" name="Content Placeholder 4">
            <a:extLst>
              <a:ext uri="{FF2B5EF4-FFF2-40B4-BE49-F238E27FC236}">
                <a16:creationId xmlns:a16="http://schemas.microsoft.com/office/drawing/2014/main" id="{F9731E8C-D19E-AD8A-D32F-5AABB0926FBF}"/>
              </a:ext>
            </a:extLst>
          </p:cNvPr>
          <p:cNvSpPr txBox="1">
            <a:spLocks/>
          </p:cNvSpPr>
          <p:nvPr/>
        </p:nvSpPr>
        <p:spPr>
          <a:xfrm>
            <a:off x="8124379" y="1998551"/>
            <a:ext cx="2526500" cy="1824138"/>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1800" b="1" dirty="0"/>
              <a:t>  </a:t>
            </a:r>
            <a:r>
              <a:rPr lang="en-US" sz="1800" b="1" u="sng" dirty="0"/>
              <a:t>Impact of Delays</a:t>
            </a:r>
          </a:p>
          <a:p>
            <a:r>
              <a:rPr lang="en-US" sz="1800" dirty="0"/>
              <a:t>Assess the impact of departure and arrival delays on customer satisfaction.</a:t>
            </a:r>
            <a:endParaRPr lang="en-IN" sz="1800" dirty="0"/>
          </a:p>
        </p:txBody>
      </p:sp>
      <p:sp>
        <p:nvSpPr>
          <p:cNvPr id="9" name="Content Placeholder 4">
            <a:extLst>
              <a:ext uri="{FF2B5EF4-FFF2-40B4-BE49-F238E27FC236}">
                <a16:creationId xmlns:a16="http://schemas.microsoft.com/office/drawing/2014/main" id="{EB7B8DD5-06D6-D82D-EA82-D67938FB2B16}"/>
              </a:ext>
            </a:extLst>
          </p:cNvPr>
          <p:cNvSpPr txBox="1">
            <a:spLocks/>
          </p:cNvSpPr>
          <p:nvPr/>
        </p:nvSpPr>
        <p:spPr>
          <a:xfrm>
            <a:off x="1240077" y="4079959"/>
            <a:ext cx="3118980" cy="1824138"/>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1800" b="1" u="sng" dirty="0"/>
              <a:t>Age and Satisfaction</a:t>
            </a:r>
          </a:p>
          <a:p>
            <a:pPr marL="0" indent="0">
              <a:buNone/>
            </a:pPr>
            <a:r>
              <a:rPr lang="en-US" sz="1800" dirty="0"/>
              <a:t> Determine if age significantly impacts satisfaction with specific aspects of the flight experience.</a:t>
            </a:r>
            <a:endParaRPr lang="en-IN" sz="1800" dirty="0"/>
          </a:p>
        </p:txBody>
      </p:sp>
      <p:sp>
        <p:nvSpPr>
          <p:cNvPr id="10" name="Content Placeholder 4">
            <a:extLst>
              <a:ext uri="{FF2B5EF4-FFF2-40B4-BE49-F238E27FC236}">
                <a16:creationId xmlns:a16="http://schemas.microsoft.com/office/drawing/2014/main" id="{14B4E4B6-D402-BE9F-D178-39B5F88E1F10}"/>
              </a:ext>
            </a:extLst>
          </p:cNvPr>
          <p:cNvSpPr txBox="1">
            <a:spLocks/>
          </p:cNvSpPr>
          <p:nvPr/>
        </p:nvSpPr>
        <p:spPr>
          <a:xfrm>
            <a:off x="4751118" y="4079959"/>
            <a:ext cx="2868460" cy="1824138"/>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1800" b="1" u="sng" dirty="0"/>
              <a:t>  Segment-Specific Analysis</a:t>
            </a:r>
          </a:p>
          <a:p>
            <a:r>
              <a:rPr lang="en-US" sz="1800" dirty="0"/>
              <a:t>Compare satisfaction levels between business and personal travelers.</a:t>
            </a:r>
            <a:endParaRPr lang="en-IN" sz="1800" dirty="0"/>
          </a:p>
        </p:txBody>
      </p:sp>
      <p:sp>
        <p:nvSpPr>
          <p:cNvPr id="11" name="Content Placeholder 4">
            <a:extLst>
              <a:ext uri="{FF2B5EF4-FFF2-40B4-BE49-F238E27FC236}">
                <a16:creationId xmlns:a16="http://schemas.microsoft.com/office/drawing/2014/main" id="{B37D19E5-D348-A122-69AF-D2E6139A0515}"/>
              </a:ext>
            </a:extLst>
          </p:cNvPr>
          <p:cNvSpPr txBox="1">
            <a:spLocks/>
          </p:cNvSpPr>
          <p:nvPr/>
        </p:nvSpPr>
        <p:spPr>
          <a:xfrm>
            <a:off x="8124377" y="4079959"/>
            <a:ext cx="2526501" cy="1824138"/>
          </a:xfrm>
          <a:prstGeom prst="rect">
            <a:avLst/>
          </a:prstGeom>
        </p:spPr>
        <p:style>
          <a:lnRef idx="2">
            <a:schemeClr val="accent1"/>
          </a:lnRef>
          <a:fillRef idx="1">
            <a:schemeClr val="lt1"/>
          </a:fillRef>
          <a:effectRef idx="0">
            <a:schemeClr val="accent1"/>
          </a:effectRef>
          <a:fontRef idx="minor">
            <a:schemeClr val="dk1"/>
          </a:fontRef>
        </p:style>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1800" b="1" u="sng" dirty="0"/>
              <a:t>Flight Distance and Satisfaction</a:t>
            </a:r>
          </a:p>
          <a:p>
            <a:r>
              <a:rPr lang="en-US" sz="1800" dirty="0"/>
              <a:t>Analyze how flight distance affects customer satisfaction</a:t>
            </a:r>
            <a:endParaRPr lang="en-IN" sz="1800" dirty="0"/>
          </a:p>
        </p:txBody>
      </p:sp>
    </p:spTree>
    <p:extLst>
      <p:ext uri="{BB962C8B-B14F-4D97-AF65-F5344CB8AC3E}">
        <p14:creationId xmlns:p14="http://schemas.microsoft.com/office/powerpoint/2010/main" val="10540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E37D90C-7DB1-E914-EB26-019567E3A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6CE67-D6FE-28DD-F1D7-E2549A9B2BB5}"/>
              </a:ext>
            </a:extLst>
          </p:cNvPr>
          <p:cNvSpPr>
            <a:spLocks noGrp="1"/>
          </p:cNvSpPr>
          <p:nvPr>
            <p:ph type="title"/>
          </p:nvPr>
        </p:nvSpPr>
        <p:spPr/>
        <p:txBody>
          <a:bodyPr/>
          <a:lstStyle/>
          <a:p>
            <a:r>
              <a:rPr lang="en-US" b="1" dirty="0">
                <a:latin typeface="+mn-lt"/>
              </a:rPr>
              <a:t>H</a:t>
            </a:r>
            <a:r>
              <a:rPr lang="en-IN" b="1" dirty="0">
                <a:latin typeface="+mn-lt"/>
              </a:rPr>
              <a:t>ypothesis</a:t>
            </a:r>
          </a:p>
        </p:txBody>
      </p:sp>
      <p:sp>
        <p:nvSpPr>
          <p:cNvPr id="3" name="Content Placeholder 2">
            <a:extLst>
              <a:ext uri="{FF2B5EF4-FFF2-40B4-BE49-F238E27FC236}">
                <a16:creationId xmlns:a16="http://schemas.microsoft.com/office/drawing/2014/main" id="{0CC1CF37-B802-6E8A-8AD3-84CB8AF90C56}"/>
              </a:ext>
            </a:extLst>
          </p:cNvPr>
          <p:cNvSpPr>
            <a:spLocks noGrp="1"/>
          </p:cNvSpPr>
          <p:nvPr>
            <p:ph idx="1"/>
          </p:nvPr>
        </p:nvSpPr>
        <p:spPr>
          <a:xfrm>
            <a:off x="1097279" y="1845734"/>
            <a:ext cx="10564633" cy="4264780"/>
          </a:xfrm>
        </p:spPr>
        <p:txBody>
          <a:bodyPr>
            <a:noAutofit/>
          </a:bodyPr>
          <a:lstStyle/>
          <a:p>
            <a:pPr marL="91440" marR="0" lvl="0" indent="-91440" algn="just" defTabSz="914400" rtl="0" eaLnBrk="1" fontAlgn="auto" latinLnBrk="0" hangingPunct="1">
              <a:lnSpc>
                <a:spcPct val="107000"/>
              </a:lnSpc>
              <a:spcBef>
                <a:spcPts val="1200"/>
              </a:spcBef>
              <a:spcAft>
                <a:spcPts val="200"/>
              </a:spcAft>
              <a:buClr>
                <a:srgbClr val="000000"/>
              </a:buClr>
              <a:buSzPct val="105000"/>
              <a:buFont typeface="Calibri" panose="020F0502020204030204" pitchFamily="34" charset="0"/>
              <a:buChar char="•"/>
              <a:tabLst/>
              <a:defRPr/>
            </a:pPr>
            <a:r>
              <a:rPr lang="en-US" sz="2600" dirty="0"/>
              <a:t>There is a significant correlation between specific aspects of the flight experience (e.g., inflight services, seat comfort).</a:t>
            </a:r>
          </a:p>
          <a:p>
            <a:pPr marL="91440" marR="0" lvl="0" indent="-91440" algn="just" defTabSz="914400" rtl="0" eaLnBrk="1" fontAlgn="auto" latinLnBrk="0" hangingPunct="1">
              <a:lnSpc>
                <a:spcPct val="107000"/>
              </a:lnSpc>
              <a:spcBef>
                <a:spcPts val="1200"/>
              </a:spcBef>
              <a:spcAft>
                <a:spcPts val="200"/>
              </a:spcAft>
              <a:buClr>
                <a:srgbClr val="000000"/>
              </a:buClr>
              <a:buSzPct val="105000"/>
              <a:buFont typeface="Calibri" panose="020F0502020204030204" pitchFamily="34" charset="0"/>
              <a:buChar char="•"/>
              <a:tabLst/>
              <a:defRPr/>
            </a:pPr>
            <a:r>
              <a:rPr kumimoji="0" lang="en-IN" sz="2600" b="0" i="0" u="none" strike="noStrike" kern="100" cap="none" spc="0" normalizeH="0" baseline="0" noProof="0" dirty="0">
                <a:ln>
                  <a:noFill/>
                </a:ln>
                <a:effectLst/>
                <a:uLnTx/>
                <a:uFillTx/>
                <a:latin typeface="Calibri" panose="020F0502020204030204"/>
                <a:ea typeface="Calibri" panose="020F0502020204030204" pitchFamily="34" charset="0"/>
                <a:cs typeface="Times New Roman" panose="02020603050405020304" pitchFamily="18" charset="0"/>
              </a:rPr>
              <a:t>Arrival Delay and Departure delay might have an adverse impact on the customer satisfaction.</a:t>
            </a:r>
          </a:p>
          <a:p>
            <a:pPr marL="91440" marR="0" lvl="0" indent="-91440" algn="just" defTabSz="914400" rtl="0" eaLnBrk="1" fontAlgn="auto" latinLnBrk="0" hangingPunct="1">
              <a:lnSpc>
                <a:spcPct val="107000"/>
              </a:lnSpc>
              <a:spcBef>
                <a:spcPts val="1200"/>
              </a:spcBef>
              <a:spcAft>
                <a:spcPts val="200"/>
              </a:spcAft>
              <a:buClr>
                <a:srgbClr val="000000"/>
              </a:buClr>
              <a:buSzPct val="105000"/>
              <a:buFont typeface="Calibri" panose="020F0502020204030204" pitchFamily="34" charset="0"/>
              <a:buChar char="•"/>
              <a:tabLst/>
              <a:defRPr/>
            </a:pPr>
            <a:r>
              <a:rPr kumimoji="0" lang="en-US" sz="2600" b="0" i="0" u="none" strike="noStrike" kern="100" cap="none" spc="0" normalizeH="0" baseline="0" noProof="0" dirty="0">
                <a:ln>
                  <a:noFill/>
                </a:ln>
                <a:effectLst/>
                <a:uLnTx/>
                <a:uFillTx/>
                <a:latin typeface="Calibri" panose="020F0502020204030204"/>
                <a:ea typeface="Calibri" panose="020F0502020204030204" pitchFamily="34" charset="0"/>
                <a:cs typeface="Times New Roman" panose="02020603050405020304" pitchFamily="18" charset="0"/>
              </a:rPr>
              <a:t>Customer satisfaction levels vary across different passenger classes (Economy, Economy Plus, Business).</a:t>
            </a:r>
          </a:p>
          <a:p>
            <a:pPr marL="91440" marR="0" lvl="0" indent="-91440" algn="just" defTabSz="914400" rtl="0" eaLnBrk="1" fontAlgn="auto" latinLnBrk="0" hangingPunct="1">
              <a:lnSpc>
                <a:spcPct val="107000"/>
              </a:lnSpc>
              <a:spcBef>
                <a:spcPts val="1200"/>
              </a:spcBef>
              <a:spcAft>
                <a:spcPts val="200"/>
              </a:spcAft>
              <a:buClr>
                <a:srgbClr val="000000"/>
              </a:buClr>
              <a:buSzPct val="105000"/>
              <a:buFont typeface="Calibri" panose="020F0502020204030204" pitchFamily="34" charset="0"/>
              <a:buChar char="•"/>
              <a:tabLst/>
              <a:defRPr/>
            </a:pPr>
            <a:r>
              <a:rPr kumimoji="0" lang="en-US" sz="2600" b="0" i="0" u="none" strike="noStrike" kern="100" cap="none" spc="0" normalizeH="0" baseline="0" noProof="0" dirty="0">
                <a:ln>
                  <a:noFill/>
                </a:ln>
                <a:effectLst/>
                <a:uLnTx/>
                <a:uFillTx/>
                <a:latin typeface="Calibri" panose="020F0502020204030204"/>
                <a:ea typeface="Calibri" panose="020F0502020204030204" pitchFamily="34" charset="0"/>
                <a:cs typeface="Times New Roman" panose="02020603050405020304" pitchFamily="18" charset="0"/>
              </a:rPr>
              <a:t>Customer satisfaction levels vary across different age groups (Children, Young Adults, Adults, Seniors).</a:t>
            </a:r>
            <a:endParaRPr kumimoji="0" lang="en-IN" sz="2600" b="0" i="0" u="none" strike="noStrike" kern="100" cap="none" spc="0" normalizeH="0" baseline="0" noProof="0" dirty="0">
              <a:ln>
                <a:noFill/>
              </a:ln>
              <a:effectLst/>
              <a:uLnTx/>
              <a:uFillTx/>
              <a:latin typeface="Calibri" panose="020F0502020204030204"/>
              <a:ea typeface="Calibri" panose="020F0502020204030204" pitchFamily="34" charset="0"/>
              <a:cs typeface="Times New Roman" panose="02020603050405020304" pitchFamily="18" charset="0"/>
            </a:endParaRPr>
          </a:p>
          <a:p>
            <a:pPr marL="91440" marR="0" lvl="0" indent="-91440" algn="just" defTabSz="914400" rtl="0" eaLnBrk="1" fontAlgn="auto" latinLnBrk="0" hangingPunct="1">
              <a:lnSpc>
                <a:spcPct val="107000"/>
              </a:lnSpc>
              <a:spcBef>
                <a:spcPts val="1200"/>
              </a:spcBef>
              <a:spcAft>
                <a:spcPts val="200"/>
              </a:spcAft>
              <a:buClr>
                <a:srgbClr val="000000"/>
              </a:buClr>
              <a:buSzPct val="105000"/>
              <a:buFont typeface="Calibri" panose="020F0502020204030204" pitchFamily="34" charset="0"/>
              <a:buChar char="•"/>
              <a:tabLst/>
              <a:defRPr/>
            </a:pPr>
            <a:endParaRPr kumimoji="0" lang="en-IN" sz="2800" b="0" i="0" u="none" strike="noStrike" kern="1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endParaRPr>
          </a:p>
          <a:p>
            <a:pPr marL="0" indent="0">
              <a:lnSpc>
                <a:spcPct val="150000"/>
              </a:lnSpc>
              <a:buNone/>
            </a:pPr>
            <a:endParaRPr lang="en-IN" sz="2600" dirty="0">
              <a:solidFill>
                <a:schemeClr val="tx1"/>
              </a:solidFill>
            </a:endParaRPr>
          </a:p>
        </p:txBody>
      </p:sp>
    </p:spTree>
    <p:extLst>
      <p:ext uri="{BB962C8B-B14F-4D97-AF65-F5344CB8AC3E}">
        <p14:creationId xmlns:p14="http://schemas.microsoft.com/office/powerpoint/2010/main" val="139881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7601F42-0956-81CA-35FF-39B242B82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951023-2E10-4C88-33BB-3B2147B80076}"/>
              </a:ext>
            </a:extLst>
          </p:cNvPr>
          <p:cNvSpPr>
            <a:spLocks noGrp="1"/>
          </p:cNvSpPr>
          <p:nvPr>
            <p:ph type="title"/>
          </p:nvPr>
        </p:nvSpPr>
        <p:spPr/>
        <p:txBody>
          <a:bodyPr/>
          <a:lstStyle/>
          <a:p>
            <a:r>
              <a:rPr lang="en-US" b="1" dirty="0">
                <a:latin typeface="+mn-lt"/>
              </a:rPr>
              <a:t>About Dataset </a:t>
            </a:r>
            <a:endParaRPr lang="en-IN" b="1" dirty="0">
              <a:latin typeface="+mn-lt"/>
            </a:endParaRPr>
          </a:p>
        </p:txBody>
      </p:sp>
      <p:sp>
        <p:nvSpPr>
          <p:cNvPr id="3" name="Content Placeholder 2">
            <a:extLst>
              <a:ext uri="{FF2B5EF4-FFF2-40B4-BE49-F238E27FC236}">
                <a16:creationId xmlns:a16="http://schemas.microsoft.com/office/drawing/2014/main" id="{5ADBED1A-25C4-0F02-33A4-5A8E308DDAAD}"/>
              </a:ext>
            </a:extLst>
          </p:cNvPr>
          <p:cNvSpPr>
            <a:spLocks noGrp="1"/>
          </p:cNvSpPr>
          <p:nvPr>
            <p:ph idx="1"/>
          </p:nvPr>
        </p:nvSpPr>
        <p:spPr>
          <a:xfrm>
            <a:off x="1097280" y="1845734"/>
            <a:ext cx="10432112" cy="4264780"/>
          </a:xfrm>
        </p:spPr>
        <p:txBody>
          <a:bodyPr>
            <a:noAutofit/>
          </a:bodyPr>
          <a:lstStyle/>
          <a:p>
            <a:pPr algn="just">
              <a:lnSpc>
                <a:spcPct val="100000"/>
              </a:lnSpc>
              <a:buClr>
                <a:srgbClr val="000000"/>
              </a:buClr>
              <a:buSzPct val="110000"/>
              <a:buFont typeface="Arial" panose="020B0604020202020204" pitchFamily="34" charset="0"/>
              <a:buChar char="•"/>
              <a:defRPr/>
            </a:pPr>
            <a:r>
              <a:rPr kumimoji="0" lang="en-US" sz="2600" b="0" i="0" u="none" strike="noStrike" kern="100" cap="none" spc="0" normalizeH="0" baseline="0" noProof="0" dirty="0">
                <a:ln>
                  <a:noFill/>
                </a:ln>
                <a:effectLst/>
                <a:uLnTx/>
                <a:uFillTx/>
                <a:latin typeface="Calibri" panose="020F0502020204030204"/>
                <a:ea typeface="Calibri" panose="020F0502020204030204" pitchFamily="34" charset="0"/>
                <a:cs typeface="Times New Roman" panose="02020603050405020304" pitchFamily="18" charset="0"/>
              </a:rPr>
              <a:t>The dataset is rich in information, containing 22 columns and 25,977 rows and</a:t>
            </a:r>
            <a:r>
              <a:rPr lang="en-US" sz="2600" dirty="0"/>
              <a:t> includes information on customer demographics(e.g. age, gender, class) flight experience(Inflight Wi-Fi service, On-board service) and overall satisfaction.</a:t>
            </a:r>
          </a:p>
          <a:p>
            <a:pPr marR="0" lvl="0" algn="just" defTabSz="914400" rtl="0" eaLnBrk="1" fontAlgn="auto" latinLnBrk="0" hangingPunct="1">
              <a:lnSpc>
                <a:spcPct val="100000"/>
              </a:lnSpc>
              <a:spcBef>
                <a:spcPts val="1200"/>
              </a:spcBef>
              <a:spcAft>
                <a:spcPts val="200"/>
              </a:spcAft>
              <a:buClr>
                <a:srgbClr val="000000"/>
              </a:buClr>
              <a:buSzPct val="110000"/>
              <a:buFont typeface="Arial" panose="020B0604020202020204" pitchFamily="34" charset="0"/>
              <a:buChar char="•"/>
              <a:tabLst/>
              <a:defRPr/>
            </a:pPr>
            <a:r>
              <a:rPr lang="en-US" sz="2600" dirty="0"/>
              <a:t>D</a:t>
            </a:r>
            <a:r>
              <a:rPr lang="en-US" sz="2600" b="0" i="0" dirty="0">
                <a:effectLst/>
              </a:rPr>
              <a:t>ataset Source: Kaggle</a:t>
            </a:r>
          </a:p>
          <a:p>
            <a:pPr marR="0" lvl="0" algn="just" defTabSz="914400" rtl="0" eaLnBrk="1" fontAlgn="auto" latinLnBrk="0" hangingPunct="1">
              <a:lnSpc>
                <a:spcPct val="100000"/>
              </a:lnSpc>
              <a:spcBef>
                <a:spcPts val="1200"/>
              </a:spcBef>
              <a:spcAft>
                <a:spcPts val="200"/>
              </a:spcAft>
              <a:buClr>
                <a:srgbClr val="000000"/>
              </a:buClr>
              <a:buSzPct val="110000"/>
              <a:buFont typeface="Arial" panose="020B0604020202020204" pitchFamily="34" charset="0"/>
              <a:buChar char="•"/>
              <a:tabLst/>
              <a:defRPr/>
            </a:pPr>
            <a:r>
              <a:rPr lang="en-US" sz="2600" b="0" i="0" dirty="0">
                <a:solidFill>
                  <a:srgbClr val="3C4043"/>
                </a:solidFill>
                <a:effectLst/>
                <a:latin typeface="Inter"/>
              </a:rPr>
              <a:t>By analyzing this dataset, airlines can gain valuable insights into the factors and can tailor their services accordingly to enhance customer experience.</a:t>
            </a:r>
            <a:endParaRPr kumimoji="0" lang="en-IN" sz="2600" b="0" i="0" u="none" strike="noStrike" kern="100" cap="none" spc="0" normalizeH="0" baseline="0" noProof="0" dirty="0">
              <a:ln>
                <a:noFill/>
              </a:ln>
              <a:effectLst/>
              <a:uLnTx/>
              <a:uFillTx/>
              <a:ea typeface="Calibri" panose="020F0502020204030204" pitchFamily="34" charset="0"/>
              <a:cs typeface="Times New Roman" panose="02020603050405020304" pitchFamily="18" charset="0"/>
            </a:endParaRPr>
          </a:p>
          <a:p>
            <a:pPr marL="0" indent="0">
              <a:lnSpc>
                <a:spcPct val="150000"/>
              </a:lnSpc>
              <a:buNone/>
            </a:pPr>
            <a:endParaRPr lang="en-IN" sz="2600" dirty="0">
              <a:solidFill>
                <a:schemeClr val="tx1"/>
              </a:solidFill>
            </a:endParaRPr>
          </a:p>
        </p:txBody>
      </p:sp>
    </p:spTree>
    <p:extLst>
      <p:ext uri="{BB962C8B-B14F-4D97-AF65-F5344CB8AC3E}">
        <p14:creationId xmlns:p14="http://schemas.microsoft.com/office/powerpoint/2010/main" val="93553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0F22DFE-AA4B-B4C8-D993-45C257FF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008F5-F2D1-5A81-A1E1-64BE6016064B}"/>
              </a:ext>
            </a:extLst>
          </p:cNvPr>
          <p:cNvSpPr>
            <a:spLocks noGrp="1"/>
          </p:cNvSpPr>
          <p:nvPr>
            <p:ph type="title"/>
          </p:nvPr>
        </p:nvSpPr>
        <p:spPr>
          <a:xfrm>
            <a:off x="1097280" y="747485"/>
            <a:ext cx="10058400" cy="1413823"/>
          </a:xfrm>
        </p:spPr>
        <p:txBody>
          <a:bodyPr>
            <a:normAutofit/>
          </a:bodyPr>
          <a:lstStyle/>
          <a:p>
            <a:r>
              <a:rPr lang="en-IN" b="1" dirty="0">
                <a:latin typeface="+mn-lt"/>
              </a:rPr>
              <a:t>Analysis &amp; Findings</a:t>
            </a:r>
            <a:br>
              <a:rPr lang="en-IN"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8CB7DFE2-B0AF-1477-85D3-E7A8D55CAD77}"/>
              </a:ext>
            </a:extLst>
          </p:cNvPr>
          <p:cNvSpPr>
            <a:spLocks noGrp="1"/>
          </p:cNvSpPr>
          <p:nvPr>
            <p:ph idx="1"/>
          </p:nvPr>
        </p:nvSpPr>
        <p:spPr>
          <a:xfrm>
            <a:off x="662608" y="1845734"/>
            <a:ext cx="10432112" cy="4264780"/>
          </a:xfrm>
        </p:spPr>
        <p:txBody>
          <a:bodyPr>
            <a:noAutofit/>
          </a:bodyPr>
          <a:lstStyle/>
          <a:p>
            <a:pPr algn="just">
              <a:lnSpc>
                <a:spcPct val="100000"/>
              </a:lnSpc>
              <a:buClr>
                <a:srgbClr val="000000"/>
              </a:buClr>
              <a:buSzPct val="110000"/>
              <a:buFont typeface="Arial" panose="020B0604020202020204" pitchFamily="34" charset="0"/>
              <a:buChar char="•"/>
              <a:defRPr/>
            </a:pPr>
            <a:r>
              <a:rPr lang="en-US" sz="2600" dirty="0"/>
              <a:t>The dataset was categorized into three main aspects of the customer journey: </a:t>
            </a:r>
          </a:p>
          <a:p>
            <a:pPr algn="just">
              <a:lnSpc>
                <a:spcPct val="100000"/>
              </a:lnSpc>
              <a:buClr>
                <a:srgbClr val="000000"/>
              </a:buClr>
              <a:buSzPct val="110000"/>
              <a:buFont typeface="Wingdings" panose="05000000000000000000" pitchFamily="2" charset="2"/>
              <a:buChar char="ü"/>
              <a:defRPr/>
            </a:pPr>
            <a:r>
              <a:rPr lang="en-US" sz="2600" dirty="0"/>
              <a:t>Pre-flight </a:t>
            </a:r>
          </a:p>
          <a:p>
            <a:pPr algn="just">
              <a:lnSpc>
                <a:spcPct val="300000"/>
              </a:lnSpc>
              <a:buClr>
                <a:srgbClr val="000000"/>
              </a:buClr>
              <a:buSzPct val="110000"/>
              <a:buFont typeface="Wingdings" panose="05000000000000000000" pitchFamily="2" charset="2"/>
              <a:buChar char="ü"/>
              <a:defRPr/>
            </a:pPr>
            <a:r>
              <a:rPr lang="en-US" sz="2600" dirty="0"/>
              <a:t>In-flight </a:t>
            </a:r>
          </a:p>
          <a:p>
            <a:pPr algn="just">
              <a:lnSpc>
                <a:spcPct val="100000"/>
              </a:lnSpc>
              <a:buClr>
                <a:srgbClr val="000000"/>
              </a:buClr>
              <a:buSzPct val="110000"/>
              <a:buFont typeface="Wingdings" panose="05000000000000000000" pitchFamily="2" charset="2"/>
              <a:buChar char="ü"/>
              <a:defRPr/>
            </a:pPr>
            <a:r>
              <a:rPr lang="en-US" sz="2600" dirty="0"/>
              <a:t>Post-flight</a:t>
            </a:r>
          </a:p>
          <a:p>
            <a:pPr marL="514350" indent="-514350" algn="just">
              <a:lnSpc>
                <a:spcPct val="100000"/>
              </a:lnSpc>
              <a:buClr>
                <a:srgbClr val="000000"/>
              </a:buClr>
              <a:buSzPct val="110000"/>
              <a:buFont typeface="Calibri" panose="020F0502020204030204" pitchFamily="34" charset="0"/>
              <a:buAutoNum type="arabicParenR"/>
              <a:defRPr/>
            </a:pPr>
            <a:endParaRPr lang="en-US" sz="2600" dirty="0"/>
          </a:p>
          <a:p>
            <a:pPr marL="0" indent="0" algn="just">
              <a:lnSpc>
                <a:spcPct val="100000"/>
              </a:lnSpc>
              <a:buClr>
                <a:srgbClr val="000000"/>
              </a:buClr>
              <a:buSzPct val="110000"/>
              <a:buNone/>
              <a:defRPr/>
            </a:pPr>
            <a:endParaRPr lang="en-US" sz="2600" dirty="0"/>
          </a:p>
          <a:p>
            <a:pPr marL="514350" indent="-514350" algn="just">
              <a:lnSpc>
                <a:spcPct val="100000"/>
              </a:lnSpc>
              <a:buClr>
                <a:srgbClr val="000000"/>
              </a:buClr>
              <a:buSzPct val="110000"/>
              <a:buAutoNum type="arabicParenR"/>
              <a:defRPr/>
            </a:pPr>
            <a:endParaRPr lang="en-US" sz="2600" dirty="0"/>
          </a:p>
          <a:p>
            <a:pPr marL="0" indent="0" algn="just">
              <a:lnSpc>
                <a:spcPct val="100000"/>
              </a:lnSpc>
              <a:buClr>
                <a:srgbClr val="000000"/>
              </a:buClr>
              <a:buSzPct val="110000"/>
              <a:buNone/>
              <a:defRPr/>
            </a:pPr>
            <a:endParaRPr lang="en-US" sz="2600" dirty="0"/>
          </a:p>
          <a:p>
            <a:pPr marL="0" indent="0" algn="just">
              <a:lnSpc>
                <a:spcPct val="100000"/>
              </a:lnSpc>
              <a:buClr>
                <a:srgbClr val="000000"/>
              </a:buClr>
              <a:buSzPct val="110000"/>
              <a:buNone/>
              <a:defRPr/>
            </a:pPr>
            <a:endParaRPr lang="en-US" sz="2600" dirty="0"/>
          </a:p>
          <a:p>
            <a:pPr marL="0" indent="0" algn="just">
              <a:lnSpc>
                <a:spcPct val="100000"/>
              </a:lnSpc>
              <a:buClr>
                <a:srgbClr val="000000"/>
              </a:buClr>
              <a:buSzPct val="110000"/>
              <a:buNone/>
              <a:defRPr/>
            </a:pPr>
            <a:endParaRPr lang="en-US" sz="2600" dirty="0"/>
          </a:p>
          <a:p>
            <a:pPr marL="0" indent="0" algn="just">
              <a:lnSpc>
                <a:spcPct val="100000"/>
              </a:lnSpc>
              <a:buClr>
                <a:srgbClr val="000000"/>
              </a:buClr>
              <a:buSzPct val="110000"/>
              <a:buNone/>
              <a:defRPr/>
            </a:pPr>
            <a:endParaRPr lang="en-IN" sz="2600" dirty="0">
              <a:solidFill>
                <a:schemeClr val="tx1"/>
              </a:solidFill>
            </a:endParaRPr>
          </a:p>
          <a:p>
            <a:pPr marL="0" indent="0" algn="just">
              <a:lnSpc>
                <a:spcPct val="100000"/>
              </a:lnSpc>
              <a:buClr>
                <a:srgbClr val="000000"/>
              </a:buClr>
              <a:buSzPct val="110000"/>
              <a:buNone/>
              <a:defRPr/>
            </a:pPr>
            <a:endParaRPr lang="en-IN" sz="2600" dirty="0">
              <a:solidFill>
                <a:schemeClr val="tx1"/>
              </a:solidFill>
            </a:endParaRPr>
          </a:p>
          <a:p>
            <a:pPr marL="0" indent="0" algn="just">
              <a:lnSpc>
                <a:spcPct val="100000"/>
              </a:lnSpc>
              <a:buClr>
                <a:srgbClr val="000000"/>
              </a:buClr>
              <a:buSzPct val="110000"/>
              <a:buNone/>
              <a:defRPr/>
            </a:pPr>
            <a:endParaRPr lang="en-IN" sz="2600" dirty="0">
              <a:solidFill>
                <a:schemeClr val="tx1"/>
              </a:solidFill>
            </a:endParaRPr>
          </a:p>
        </p:txBody>
      </p:sp>
      <p:pic>
        <p:nvPicPr>
          <p:cNvPr id="5" name="Picture 4">
            <a:extLst>
              <a:ext uri="{FF2B5EF4-FFF2-40B4-BE49-F238E27FC236}">
                <a16:creationId xmlns:a16="http://schemas.microsoft.com/office/drawing/2014/main" id="{EBB21F2B-A85A-4C8F-99E8-1484084BD099}"/>
              </a:ext>
            </a:extLst>
          </p:cNvPr>
          <p:cNvPicPr>
            <a:picLocks noChangeAspect="1"/>
          </p:cNvPicPr>
          <p:nvPr/>
        </p:nvPicPr>
        <p:blipFill>
          <a:blip r:embed="rId2"/>
          <a:stretch>
            <a:fillRect/>
          </a:stretch>
        </p:blipFill>
        <p:spPr>
          <a:xfrm>
            <a:off x="2593189" y="2570133"/>
            <a:ext cx="6459371" cy="982200"/>
          </a:xfrm>
          <a:prstGeom prst="rect">
            <a:avLst/>
          </a:prstGeom>
        </p:spPr>
      </p:pic>
      <p:pic>
        <p:nvPicPr>
          <p:cNvPr id="7" name="Picture 6">
            <a:extLst>
              <a:ext uri="{FF2B5EF4-FFF2-40B4-BE49-F238E27FC236}">
                <a16:creationId xmlns:a16="http://schemas.microsoft.com/office/drawing/2014/main" id="{26173834-362A-0908-1E0E-9FBD81D81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189" y="3706274"/>
            <a:ext cx="6459371" cy="982200"/>
          </a:xfrm>
          <a:prstGeom prst="rect">
            <a:avLst/>
          </a:prstGeom>
        </p:spPr>
      </p:pic>
      <p:pic>
        <p:nvPicPr>
          <p:cNvPr id="9" name="Picture 8">
            <a:extLst>
              <a:ext uri="{FF2B5EF4-FFF2-40B4-BE49-F238E27FC236}">
                <a16:creationId xmlns:a16="http://schemas.microsoft.com/office/drawing/2014/main" id="{84FFBF4F-7607-007A-AED8-0FF1587DB914}"/>
              </a:ext>
            </a:extLst>
          </p:cNvPr>
          <p:cNvPicPr>
            <a:picLocks noChangeAspect="1"/>
          </p:cNvPicPr>
          <p:nvPr/>
        </p:nvPicPr>
        <p:blipFill>
          <a:blip r:embed="rId4"/>
          <a:stretch>
            <a:fillRect/>
          </a:stretch>
        </p:blipFill>
        <p:spPr>
          <a:xfrm>
            <a:off x="2593189" y="4814418"/>
            <a:ext cx="6459371" cy="955186"/>
          </a:xfrm>
          <a:prstGeom prst="rect">
            <a:avLst/>
          </a:prstGeom>
        </p:spPr>
      </p:pic>
    </p:spTree>
    <p:extLst>
      <p:ext uri="{BB962C8B-B14F-4D97-AF65-F5344CB8AC3E}">
        <p14:creationId xmlns:p14="http://schemas.microsoft.com/office/powerpoint/2010/main" val="70682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CEE47DC6-52E1-7337-DA06-64EB04EBC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8ED97-F777-9131-A94A-C58CF4EDA685}"/>
              </a:ext>
            </a:extLst>
          </p:cNvPr>
          <p:cNvSpPr>
            <a:spLocks noGrp="1"/>
          </p:cNvSpPr>
          <p:nvPr>
            <p:ph type="title" idx="4294967295"/>
          </p:nvPr>
        </p:nvSpPr>
        <p:spPr>
          <a:xfrm>
            <a:off x="2133600" y="747713"/>
            <a:ext cx="10058400" cy="1412875"/>
          </a:xfrm>
        </p:spPr>
        <p:txBody>
          <a:bodyPr>
            <a:normAutofit/>
          </a:bodyPr>
          <a:lstStyle/>
          <a:p>
            <a:br>
              <a:rPr lang="en-IN"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7679CA4F-E7D1-8481-5DC5-6CF29D40F8D6}"/>
              </a:ext>
            </a:extLst>
          </p:cNvPr>
          <p:cNvSpPr>
            <a:spLocks noGrp="1"/>
          </p:cNvSpPr>
          <p:nvPr>
            <p:ph idx="4294967295"/>
          </p:nvPr>
        </p:nvSpPr>
        <p:spPr>
          <a:xfrm>
            <a:off x="762000" y="747713"/>
            <a:ext cx="10637520" cy="4875847"/>
          </a:xfrm>
        </p:spPr>
        <p:txBody>
          <a:bodyPr>
            <a:noAutofit/>
          </a:bodyPr>
          <a:lstStyle/>
          <a:p>
            <a:pPr>
              <a:lnSpc>
                <a:spcPct val="100000"/>
              </a:lnSpc>
              <a:buClr>
                <a:srgbClr val="000000"/>
              </a:buClr>
              <a:buSzPct val="110000"/>
              <a:buFont typeface="Arial" panose="020B0604020202020204" pitchFamily="34" charset="0"/>
              <a:buChar char="•"/>
              <a:defRPr/>
            </a:pPr>
            <a:r>
              <a:rPr lang="en-US" sz="2600" i="0" dirty="0">
                <a:effectLst/>
              </a:rPr>
              <a:t>The</a:t>
            </a:r>
            <a:r>
              <a:rPr lang="en-US" sz="2600" b="1" i="0" dirty="0">
                <a:effectLst/>
              </a:rPr>
              <a:t> overall percentage </a:t>
            </a:r>
            <a:r>
              <a:rPr lang="en-US" sz="2600" i="0" dirty="0">
                <a:effectLst/>
              </a:rPr>
              <a:t>of positive, negative or neutral ratings.</a:t>
            </a:r>
            <a:endParaRPr lang="en-US" sz="2600" dirty="0"/>
          </a:p>
          <a:p>
            <a:pPr marL="0" indent="0">
              <a:lnSpc>
                <a:spcPct val="100000"/>
              </a:lnSpc>
              <a:buClr>
                <a:srgbClr val="000000"/>
              </a:buClr>
              <a:buSzPct val="110000"/>
              <a:buNone/>
              <a:defRPr/>
            </a:pPr>
            <a:r>
              <a:rPr lang="en-US" sz="2600" dirty="0"/>
              <a:t> </a:t>
            </a:r>
            <a:r>
              <a:rPr lang="en-US" sz="2600" b="1" dirty="0"/>
              <a:t>Satisfied</a:t>
            </a:r>
            <a:r>
              <a:rPr lang="en-US" sz="2600" dirty="0"/>
              <a:t> customers: 43.89% </a:t>
            </a:r>
          </a:p>
          <a:p>
            <a:pPr marL="0" indent="0">
              <a:lnSpc>
                <a:spcPct val="100000"/>
              </a:lnSpc>
              <a:buClr>
                <a:srgbClr val="000000"/>
              </a:buClr>
              <a:buSzPct val="110000"/>
              <a:buNone/>
              <a:defRPr/>
            </a:pPr>
            <a:r>
              <a:rPr lang="en-US" sz="2600" dirty="0"/>
              <a:t> </a:t>
            </a:r>
            <a:r>
              <a:rPr lang="en-US" sz="2600" b="1" dirty="0"/>
              <a:t>Dissatisfied</a:t>
            </a:r>
            <a:r>
              <a:rPr lang="en-US" sz="2600" dirty="0"/>
              <a:t> customers: </a:t>
            </a:r>
            <a:r>
              <a:rPr lang="en-US" sz="2600" b="1" dirty="0"/>
              <a:t>56.10%</a:t>
            </a:r>
          </a:p>
          <a:p>
            <a:pPr marL="0" indent="0">
              <a:lnSpc>
                <a:spcPct val="100000"/>
              </a:lnSpc>
              <a:buClr>
                <a:srgbClr val="000000"/>
              </a:buClr>
              <a:buSzPct val="110000"/>
              <a:buNone/>
              <a:defRPr/>
            </a:pPr>
            <a:endParaRPr lang="en-US" sz="2600" b="1" dirty="0"/>
          </a:p>
          <a:p>
            <a:pPr>
              <a:lnSpc>
                <a:spcPct val="100000"/>
              </a:lnSpc>
              <a:buClr>
                <a:srgbClr val="000000"/>
              </a:buClr>
              <a:buSzPct val="110000"/>
              <a:buFont typeface="Arial" panose="020B0604020202020204" pitchFamily="34" charset="0"/>
              <a:buChar char="•"/>
              <a:defRPr/>
            </a:pPr>
            <a:r>
              <a:rPr lang="en-US" sz="2600" dirty="0"/>
              <a:t>The </a:t>
            </a:r>
            <a:r>
              <a:rPr lang="en-US" sz="2600" b="1" dirty="0"/>
              <a:t>loyal</a:t>
            </a:r>
            <a:r>
              <a:rPr lang="en-US" sz="2600" dirty="0"/>
              <a:t> customers : 21,111 (</a:t>
            </a:r>
            <a:r>
              <a:rPr lang="en-US" sz="2600" b="1" dirty="0"/>
              <a:t>81.27%</a:t>
            </a:r>
            <a:r>
              <a:rPr lang="en-US" sz="2600" dirty="0"/>
              <a:t>)</a:t>
            </a:r>
          </a:p>
          <a:p>
            <a:pPr marL="0" indent="0">
              <a:lnSpc>
                <a:spcPct val="100000"/>
              </a:lnSpc>
              <a:buClr>
                <a:srgbClr val="000000"/>
              </a:buClr>
              <a:buSzPct val="110000"/>
              <a:buNone/>
              <a:defRPr/>
            </a:pPr>
            <a:r>
              <a:rPr lang="en-US" sz="2600" dirty="0"/>
              <a:t>  The </a:t>
            </a:r>
            <a:r>
              <a:rPr lang="en-US" sz="2600" b="1" dirty="0"/>
              <a:t>disloyal</a:t>
            </a:r>
            <a:r>
              <a:rPr lang="en-US" sz="2600" dirty="0"/>
              <a:t> customers: 4782 (18.41%)</a:t>
            </a:r>
          </a:p>
          <a:p>
            <a:pPr marL="0" indent="0">
              <a:lnSpc>
                <a:spcPct val="100000"/>
              </a:lnSpc>
              <a:buClr>
                <a:srgbClr val="000000"/>
              </a:buClr>
              <a:buSzPct val="110000"/>
              <a:buNone/>
              <a:defRPr/>
            </a:pPr>
            <a:endParaRPr lang="en-US" sz="2600" dirty="0"/>
          </a:p>
          <a:p>
            <a:pPr>
              <a:lnSpc>
                <a:spcPct val="100000"/>
              </a:lnSpc>
              <a:buClr>
                <a:srgbClr val="000000"/>
              </a:buClr>
              <a:buSzPct val="110000"/>
              <a:buFont typeface="Arial" panose="020B0604020202020204" pitchFamily="34" charset="0"/>
              <a:buChar char="•"/>
              <a:defRPr/>
            </a:pPr>
            <a:r>
              <a:rPr lang="en-US" sz="2600" dirty="0"/>
              <a:t>The </a:t>
            </a:r>
            <a:r>
              <a:rPr lang="en-US" sz="2600" b="1" dirty="0"/>
              <a:t>loyal</a:t>
            </a:r>
            <a:r>
              <a:rPr lang="en-US" sz="2600" dirty="0"/>
              <a:t> customers which are </a:t>
            </a:r>
            <a:r>
              <a:rPr lang="en-US" sz="2600" b="1" dirty="0"/>
              <a:t>dissatisfied</a:t>
            </a:r>
            <a:r>
              <a:rPr lang="en-US" sz="2600" dirty="0"/>
              <a:t>: 10,950 (75.14%)</a:t>
            </a:r>
          </a:p>
          <a:p>
            <a:pPr marL="0" indent="0">
              <a:lnSpc>
                <a:spcPct val="100000"/>
              </a:lnSpc>
              <a:buClr>
                <a:srgbClr val="000000"/>
              </a:buClr>
              <a:buSzPct val="110000"/>
              <a:buNone/>
              <a:defRPr/>
            </a:pPr>
            <a:r>
              <a:rPr lang="en-US" sz="2600" dirty="0"/>
              <a:t>  The </a:t>
            </a:r>
            <a:r>
              <a:rPr lang="en-US" sz="2600" b="1" dirty="0"/>
              <a:t>loyal</a:t>
            </a:r>
            <a:r>
              <a:rPr lang="en-US" sz="2600" dirty="0"/>
              <a:t> customers which are </a:t>
            </a:r>
            <a:r>
              <a:rPr lang="en-US" sz="2600" b="1" dirty="0"/>
              <a:t>satisfied</a:t>
            </a:r>
            <a:r>
              <a:rPr lang="en-US" sz="2600" dirty="0"/>
              <a:t>: 10,161 (</a:t>
            </a:r>
            <a:r>
              <a:rPr lang="en-US" sz="2600" b="1" dirty="0"/>
              <a:t>89.11%</a:t>
            </a:r>
            <a:r>
              <a:rPr lang="en-US" sz="2600" dirty="0"/>
              <a:t>)</a:t>
            </a:r>
          </a:p>
        </p:txBody>
      </p:sp>
    </p:spTree>
    <p:extLst>
      <p:ext uri="{BB962C8B-B14F-4D97-AF65-F5344CB8AC3E}">
        <p14:creationId xmlns:p14="http://schemas.microsoft.com/office/powerpoint/2010/main" val="40613400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624</TotalTime>
  <Words>938</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Narrow</vt:lpstr>
      <vt:lpstr>Calibri</vt:lpstr>
      <vt:lpstr>Calibri Light</vt:lpstr>
      <vt:lpstr>Inter</vt:lpstr>
      <vt:lpstr>source-serif-pro</vt:lpstr>
      <vt:lpstr>system-ui</vt:lpstr>
      <vt:lpstr>Wingdings</vt:lpstr>
      <vt:lpstr>zeitung</vt:lpstr>
      <vt:lpstr>Retrospect</vt:lpstr>
      <vt:lpstr>Airline Customer Satisfaction Analysis </vt:lpstr>
      <vt:lpstr>Overview</vt:lpstr>
      <vt:lpstr>AGENDA</vt:lpstr>
      <vt:lpstr>Problem Statement</vt:lpstr>
      <vt:lpstr>Research Objectives </vt:lpstr>
      <vt:lpstr>Hypothesis</vt:lpstr>
      <vt:lpstr>About Dataset </vt:lpstr>
      <vt:lpstr>Analysis &amp; Findings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Siddhi Srivastava</dc:creator>
  <cp:lastModifiedBy>Siddhi Srivastava</cp:lastModifiedBy>
  <cp:revision>1</cp:revision>
  <dcterms:created xsi:type="dcterms:W3CDTF">2024-11-07T05:18:14Z</dcterms:created>
  <dcterms:modified xsi:type="dcterms:W3CDTF">2024-11-07T15:42:48Z</dcterms:modified>
</cp:coreProperties>
</file>