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78" r:id="rId7"/>
    <p:sldId id="276" r:id="rId8"/>
    <p:sldId id="262" r:id="rId9"/>
    <p:sldId id="27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16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349926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53829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90581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902A8D-E01F-4F42-9E15-E047D6AEB8BB}"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55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191722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271138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213969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290111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ACE9F2-FC88-41D7-AF6C-1E3A9130910F}" type="datetimeFigureOut">
              <a:rPr lang="en-IN" smtClean="0"/>
              <a:t>14-02-2025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902A8D-E01F-4F42-9E15-E047D6AEB8BB}" type="slidenum">
              <a:rPr lang="en-IN" smtClean="0"/>
              <a:t>‹#›</a:t>
            </a:fld>
            <a:endParaRPr lang="en-IN" dirty="0"/>
          </a:p>
        </p:txBody>
      </p:sp>
    </p:spTree>
    <p:extLst>
      <p:ext uri="{BB962C8B-B14F-4D97-AF65-F5344CB8AC3E}">
        <p14:creationId xmlns:p14="http://schemas.microsoft.com/office/powerpoint/2010/main" val="301033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CE9F2-FC88-41D7-AF6C-1E3A9130910F}" type="datetimeFigureOut">
              <a:rPr lang="en-IN" smtClean="0"/>
              <a:t>14-02-2025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902A8D-E01F-4F42-9E15-E047D6AEB8BB}" type="slidenum">
              <a:rPr lang="en-IN" smtClean="0"/>
              <a:t>‹#›</a:t>
            </a:fld>
            <a:endParaRPr lang="en-IN" dirty="0"/>
          </a:p>
        </p:txBody>
      </p:sp>
    </p:spTree>
    <p:extLst>
      <p:ext uri="{BB962C8B-B14F-4D97-AF65-F5344CB8AC3E}">
        <p14:creationId xmlns:p14="http://schemas.microsoft.com/office/powerpoint/2010/main" val="61397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ACE9F2-FC88-41D7-AF6C-1E3A9130910F}" type="datetimeFigureOut">
              <a:rPr lang="en-IN" smtClean="0"/>
              <a:t>14-02-2025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902A8D-E01F-4F42-9E15-E047D6AEB8BB}"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890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0772-79CE-E47B-AD01-EA3427E58655}"/>
              </a:ext>
            </a:extLst>
          </p:cNvPr>
          <p:cNvSpPr>
            <a:spLocks noGrp="1"/>
          </p:cNvSpPr>
          <p:nvPr>
            <p:ph type="ctrTitle"/>
          </p:nvPr>
        </p:nvSpPr>
        <p:spPr/>
        <p:txBody>
          <a:bodyPr>
            <a:normAutofit/>
          </a:bodyPr>
          <a:lstStyle/>
          <a:p>
            <a:r>
              <a:rPr lang="en-IN" b="1" i="0" dirty="0">
                <a:solidFill>
                  <a:srgbClr val="202124"/>
                </a:solidFill>
                <a:effectLst/>
                <a:latin typeface="zeitung"/>
              </a:rPr>
              <a:t>AtliQ Mart Supply </a:t>
            </a:r>
            <a:br>
              <a:rPr lang="en-IN" b="1" i="0" dirty="0">
                <a:solidFill>
                  <a:srgbClr val="202124"/>
                </a:solidFill>
                <a:effectLst/>
                <a:latin typeface="zeitung"/>
              </a:rPr>
            </a:br>
            <a:r>
              <a:rPr lang="en-IN" b="1" i="0" dirty="0">
                <a:solidFill>
                  <a:srgbClr val="202124"/>
                </a:solidFill>
                <a:effectLst/>
                <a:latin typeface="zeitung"/>
              </a:rPr>
              <a:t>Chain Analysis</a:t>
            </a:r>
            <a:br>
              <a:rPr lang="en-IN" b="1" i="0" dirty="0">
                <a:solidFill>
                  <a:srgbClr val="202124"/>
                </a:solidFill>
                <a:effectLst/>
                <a:latin typeface="zeitung"/>
              </a:rPr>
            </a:br>
            <a:endParaRPr lang="en-IN" dirty="0"/>
          </a:p>
        </p:txBody>
      </p:sp>
      <p:sp>
        <p:nvSpPr>
          <p:cNvPr id="3" name="Subtitle 2">
            <a:extLst>
              <a:ext uri="{FF2B5EF4-FFF2-40B4-BE49-F238E27FC236}">
                <a16:creationId xmlns:a16="http://schemas.microsoft.com/office/drawing/2014/main" id="{8E6C4096-DE70-7C30-7A33-A86CB2C5245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084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EE47DC6-52E1-7337-DA06-64EB04EBC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8ED97-F777-9131-A94A-C58CF4EDA685}"/>
              </a:ext>
            </a:extLst>
          </p:cNvPr>
          <p:cNvSpPr>
            <a:spLocks noGrp="1"/>
          </p:cNvSpPr>
          <p:nvPr>
            <p:ph type="title" idx="4294967295"/>
          </p:nvPr>
        </p:nvSpPr>
        <p:spPr>
          <a:xfrm>
            <a:off x="2133600" y="747713"/>
            <a:ext cx="10058400" cy="1412875"/>
          </a:xfrm>
        </p:spPr>
        <p:txBody>
          <a:bodyPr>
            <a:normAutofit/>
          </a:bodyPr>
          <a:lstStyle/>
          <a:p>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7679CA4F-E7D1-8481-5DC5-6CF29D40F8D6}"/>
              </a:ext>
            </a:extLst>
          </p:cNvPr>
          <p:cNvSpPr>
            <a:spLocks noGrp="1"/>
          </p:cNvSpPr>
          <p:nvPr>
            <p:ph idx="4294967295"/>
          </p:nvPr>
        </p:nvSpPr>
        <p:spPr>
          <a:xfrm>
            <a:off x="762000" y="747713"/>
            <a:ext cx="10637520" cy="4875847"/>
          </a:xfrm>
        </p:spPr>
        <p:txBody>
          <a:bodyPr>
            <a:noAutofit/>
          </a:bodyPr>
          <a:lstStyle/>
          <a:p>
            <a:pPr>
              <a:lnSpc>
                <a:spcPct val="150000"/>
              </a:lnSpc>
              <a:buClr>
                <a:srgbClr val="000000"/>
              </a:buClr>
              <a:buSzPct val="110000"/>
              <a:buFont typeface="Wingdings" panose="05000000000000000000" pitchFamily="2" charset="2"/>
              <a:buChar char="Ø"/>
              <a:defRPr/>
            </a:pPr>
            <a:r>
              <a:rPr lang="en-IN" sz="2400" dirty="0"/>
              <a:t>There is no noticeable improvements in any of the key metrics in the last few months</a:t>
            </a:r>
          </a:p>
          <a:p>
            <a:pPr>
              <a:lnSpc>
                <a:spcPct val="150000"/>
              </a:lnSpc>
              <a:buClr>
                <a:srgbClr val="000000"/>
              </a:buClr>
              <a:buSzPct val="110000"/>
              <a:buFont typeface="Wingdings" panose="05000000000000000000" pitchFamily="2" charset="2"/>
              <a:buChar char="Ø"/>
              <a:defRPr/>
            </a:pPr>
            <a:r>
              <a:rPr lang="en-US" sz="2600" dirty="0"/>
              <a:t>City Vadodara has the highest late delivery in the last quarter.</a:t>
            </a:r>
          </a:p>
          <a:p>
            <a:pPr>
              <a:lnSpc>
                <a:spcPct val="150000"/>
              </a:lnSpc>
              <a:buClr>
                <a:srgbClr val="000000"/>
              </a:buClr>
              <a:buSzPct val="110000"/>
              <a:buFont typeface="Wingdings" panose="05000000000000000000" pitchFamily="2" charset="2"/>
              <a:buChar char="Ø"/>
              <a:defRPr/>
            </a:pPr>
            <a:r>
              <a:rPr lang="en-US" sz="2600" dirty="0"/>
              <a:t>The avg time difference btw the actual delivery date and agreed date for each product is by 1 day.</a:t>
            </a:r>
          </a:p>
          <a:p>
            <a:pPr>
              <a:lnSpc>
                <a:spcPct val="150000"/>
              </a:lnSpc>
              <a:buClr>
                <a:srgbClr val="000000"/>
              </a:buClr>
              <a:buSzPct val="110000"/>
              <a:buFont typeface="Wingdings" panose="05000000000000000000" pitchFamily="2" charset="2"/>
              <a:buChar char="Ø"/>
              <a:defRPr/>
            </a:pPr>
            <a:r>
              <a:rPr lang="en-US" sz="2600" dirty="0"/>
              <a:t>We had maximum number of orders in the second quarter of the year.</a:t>
            </a:r>
          </a:p>
          <a:p>
            <a:pPr>
              <a:lnSpc>
                <a:spcPct val="150000"/>
              </a:lnSpc>
              <a:buClr>
                <a:srgbClr val="000000"/>
              </a:buClr>
              <a:buSzPct val="110000"/>
              <a:buFont typeface="Wingdings" panose="05000000000000000000" pitchFamily="2" charset="2"/>
              <a:buChar char="Ø"/>
              <a:defRPr/>
            </a:pPr>
            <a:r>
              <a:rPr lang="en-IN" sz="2400" dirty="0"/>
              <a:t>There is a huge gap in IF% for most of the customers average is 66%.</a:t>
            </a:r>
            <a:endParaRPr lang="en-US" sz="2600" dirty="0"/>
          </a:p>
        </p:txBody>
      </p:sp>
    </p:spTree>
    <p:extLst>
      <p:ext uri="{BB962C8B-B14F-4D97-AF65-F5344CB8AC3E}">
        <p14:creationId xmlns:p14="http://schemas.microsoft.com/office/powerpoint/2010/main" val="406134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2E47-2DAF-153A-779F-E298B3F077EE}"/>
              </a:ext>
            </a:extLst>
          </p:cNvPr>
          <p:cNvSpPr>
            <a:spLocks noGrp="1"/>
          </p:cNvSpPr>
          <p:nvPr>
            <p:ph type="title"/>
          </p:nvPr>
        </p:nvSpPr>
        <p:spPr/>
        <p:txBody>
          <a:bodyPr/>
          <a:lstStyle/>
          <a:p>
            <a:r>
              <a:rPr lang="en-US" b="1" dirty="0">
                <a:latin typeface="+mn-lt"/>
              </a:rPr>
              <a:t> Company’s Background</a:t>
            </a:r>
            <a:endParaRPr lang="en-IN" b="1" dirty="0">
              <a:latin typeface="+mn-lt"/>
            </a:endParaRPr>
          </a:p>
        </p:txBody>
      </p:sp>
      <p:pic>
        <p:nvPicPr>
          <p:cNvPr id="4" name="Content Placeholder 3">
            <a:extLst>
              <a:ext uri="{FF2B5EF4-FFF2-40B4-BE49-F238E27FC236}">
                <a16:creationId xmlns:a16="http://schemas.microsoft.com/office/drawing/2014/main" id="{865A4668-A6C9-3878-977D-50DCEB40F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6206" y="343636"/>
            <a:ext cx="1409197" cy="1379009"/>
          </a:xfrm>
          <a:prstGeom prst="rect">
            <a:avLst/>
          </a:prstGeom>
        </p:spPr>
      </p:pic>
      <p:sp>
        <p:nvSpPr>
          <p:cNvPr id="5" name="TextBox 4">
            <a:extLst>
              <a:ext uri="{FF2B5EF4-FFF2-40B4-BE49-F238E27FC236}">
                <a16:creationId xmlns:a16="http://schemas.microsoft.com/office/drawing/2014/main" id="{5D47957C-96EC-9154-9D3C-FA43B9704762}"/>
              </a:ext>
            </a:extLst>
          </p:cNvPr>
          <p:cNvSpPr txBox="1"/>
          <p:nvPr/>
        </p:nvSpPr>
        <p:spPr>
          <a:xfrm>
            <a:off x="1299411" y="2165684"/>
            <a:ext cx="9856269" cy="2610843"/>
          </a:xfrm>
          <a:prstGeom prst="rect">
            <a:avLst/>
          </a:prstGeom>
          <a:noFill/>
        </p:spPr>
        <p:txBody>
          <a:bodyPr wrap="square" rtlCol="0">
            <a:spAutoFit/>
          </a:bodyPr>
          <a:lstStyle/>
          <a:p>
            <a:pPr>
              <a:lnSpc>
                <a:spcPct val="150000"/>
              </a:lnSpc>
            </a:pPr>
            <a:r>
              <a:rPr lang="en-US" sz="2800" dirty="0"/>
              <a:t>AtliQ Mart is a growing FMCG manufacturer headquartered in Gujarat, India. It is currently operational in three cities Surat, Ahmedabad and Vadodara. They are currently Operating in Tier 2 cities.</a:t>
            </a:r>
            <a:endParaRPr lang="en-IN" sz="2800" dirty="0"/>
          </a:p>
        </p:txBody>
      </p:sp>
    </p:spTree>
    <p:extLst>
      <p:ext uri="{BB962C8B-B14F-4D97-AF65-F5344CB8AC3E}">
        <p14:creationId xmlns:p14="http://schemas.microsoft.com/office/powerpoint/2010/main" val="78882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1985F99-61F5-B4D0-B22E-A3B389A69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6D542-0225-7677-C852-C776946EE187}"/>
              </a:ext>
            </a:extLst>
          </p:cNvPr>
          <p:cNvSpPr>
            <a:spLocks noGrp="1"/>
          </p:cNvSpPr>
          <p:nvPr>
            <p:ph type="title"/>
          </p:nvPr>
        </p:nvSpPr>
        <p:spPr/>
        <p:txBody>
          <a:bodyPr/>
          <a:lstStyle/>
          <a:p>
            <a:r>
              <a:rPr lang="en-US" b="1" dirty="0">
                <a:solidFill>
                  <a:schemeClr val="bg1"/>
                </a:solidFill>
                <a:highlight>
                  <a:srgbClr val="800000"/>
                </a:highlight>
                <a:latin typeface="Arial Narrow" panose="020B0606020202030204" pitchFamily="34" charset="0"/>
              </a:rPr>
              <a:t>AGENDA</a:t>
            </a:r>
            <a:endParaRPr lang="en-IN" b="1" dirty="0">
              <a:solidFill>
                <a:schemeClr val="bg1"/>
              </a:solidFill>
              <a:highlight>
                <a:srgbClr val="800000"/>
              </a:highlight>
              <a:latin typeface="Arial Narrow" panose="020B0606020202030204" pitchFamily="34" charset="0"/>
            </a:endParaRPr>
          </a:p>
        </p:txBody>
      </p:sp>
      <p:sp>
        <p:nvSpPr>
          <p:cNvPr id="3" name="Content Placeholder 2">
            <a:extLst>
              <a:ext uri="{FF2B5EF4-FFF2-40B4-BE49-F238E27FC236}">
                <a16:creationId xmlns:a16="http://schemas.microsoft.com/office/drawing/2014/main" id="{877E451C-3988-3C49-6F7C-CE5B2EC792D4}"/>
              </a:ext>
            </a:extLst>
          </p:cNvPr>
          <p:cNvSpPr>
            <a:spLocks noGrp="1"/>
          </p:cNvSpPr>
          <p:nvPr>
            <p:ph idx="1"/>
          </p:nvPr>
        </p:nvSpPr>
        <p:spPr>
          <a:xfrm>
            <a:off x="1097279" y="1845734"/>
            <a:ext cx="10209349" cy="4264780"/>
          </a:xfrm>
          <a:noFill/>
        </p:spPr>
        <p:txBody>
          <a:bodyPr>
            <a:noAutofit/>
          </a:bodyPr>
          <a:lstStyle/>
          <a:p>
            <a:pPr lvl="0" algn="just">
              <a:lnSpc>
                <a:spcPct val="150000"/>
              </a:lnSpc>
              <a:buClr>
                <a:schemeClr val="tx1"/>
              </a:buClr>
              <a:buSzPct val="105000"/>
              <a:buFont typeface="Wingdings" panose="05000000000000000000" pitchFamily="2" charset="2"/>
              <a:buChar char="Ø"/>
            </a:pPr>
            <a:r>
              <a:rPr lang="en-US" sz="2600" b="1" kern="100" dirty="0">
                <a:effectLst/>
                <a:ea typeface="Calibri" panose="020F0502020204030204" pitchFamily="34" charset="0"/>
                <a:cs typeface="Times New Roman" panose="02020603050405020304" pitchFamily="18" charset="0"/>
              </a:rPr>
              <a:t>Problem Statement</a:t>
            </a:r>
            <a:endParaRPr lang="en-IN" sz="2600" b="1" kern="100" dirty="0">
              <a:effectLst/>
              <a:ea typeface="Calibri" panose="020F0502020204030204" pitchFamily="34" charset="0"/>
              <a:cs typeface="Times New Roman" panose="02020603050405020304" pitchFamily="18" charset="0"/>
            </a:endParaRPr>
          </a:p>
          <a:p>
            <a:pPr lvl="0" algn="just">
              <a:lnSpc>
                <a:spcPct val="150000"/>
              </a:lnSpc>
              <a:buClr>
                <a:schemeClr val="tx1"/>
              </a:buClr>
              <a:buSzPct val="105000"/>
              <a:buFont typeface="Wingdings" panose="05000000000000000000" pitchFamily="2" charset="2"/>
              <a:buChar char="Ø"/>
            </a:pPr>
            <a:r>
              <a:rPr lang="en-US" sz="2600" b="1" kern="100" dirty="0">
                <a:effectLst/>
                <a:ea typeface="Calibri" panose="020F0502020204030204" pitchFamily="34" charset="0"/>
                <a:cs typeface="Times New Roman" panose="02020603050405020304" pitchFamily="18" charset="0"/>
              </a:rPr>
              <a:t>Research Objectives</a:t>
            </a:r>
            <a:endParaRPr lang="en-IN" sz="2600" b="1" kern="100" dirty="0">
              <a:effectLst/>
              <a:ea typeface="Calibri" panose="020F0502020204030204" pitchFamily="34" charset="0"/>
              <a:cs typeface="Times New Roman" panose="02020603050405020304" pitchFamily="18" charset="0"/>
            </a:endParaRPr>
          </a:p>
          <a:p>
            <a:pPr lvl="0" algn="just">
              <a:lnSpc>
                <a:spcPct val="150000"/>
              </a:lnSpc>
              <a:buClr>
                <a:schemeClr val="tx1"/>
              </a:buClr>
              <a:buSzPct val="105000"/>
              <a:buFont typeface="Wingdings" panose="05000000000000000000" pitchFamily="2" charset="2"/>
              <a:buChar char="Ø"/>
            </a:pPr>
            <a:r>
              <a:rPr lang="en-US" sz="2600" b="1" kern="100" dirty="0">
                <a:effectLst/>
                <a:ea typeface="Calibri" panose="020F0502020204030204" pitchFamily="34" charset="0"/>
                <a:cs typeface="Times New Roman" panose="02020603050405020304" pitchFamily="18" charset="0"/>
              </a:rPr>
              <a:t>Data Overview</a:t>
            </a:r>
            <a:endParaRPr lang="en-IN" sz="2600" b="1" kern="100" dirty="0">
              <a:effectLst/>
              <a:ea typeface="Calibri" panose="020F0502020204030204" pitchFamily="34" charset="0"/>
              <a:cs typeface="Times New Roman" panose="02020603050405020304" pitchFamily="18" charset="0"/>
            </a:endParaRPr>
          </a:p>
          <a:p>
            <a:pPr lvl="0" algn="just">
              <a:lnSpc>
                <a:spcPct val="150000"/>
              </a:lnSpc>
              <a:buClr>
                <a:schemeClr val="tx1"/>
              </a:buClr>
              <a:buSzPct val="105000"/>
              <a:buFont typeface="Wingdings" panose="05000000000000000000" pitchFamily="2" charset="2"/>
              <a:buChar char="Ø"/>
            </a:pPr>
            <a:r>
              <a:rPr lang="en-US" sz="2600" b="1" kern="100" dirty="0">
                <a:effectLst/>
                <a:ea typeface="Calibri" panose="020F0502020204030204" pitchFamily="34" charset="0"/>
                <a:cs typeface="Times New Roman" panose="02020603050405020304" pitchFamily="18" charset="0"/>
              </a:rPr>
              <a:t>Analysis &amp; Findings</a:t>
            </a:r>
          </a:p>
          <a:p>
            <a:pPr marL="0" indent="0">
              <a:lnSpc>
                <a:spcPct val="150000"/>
              </a:lnSpc>
              <a:buNone/>
            </a:pPr>
            <a:endParaRPr lang="en-IN" sz="2600" dirty="0"/>
          </a:p>
        </p:txBody>
      </p:sp>
    </p:spTree>
    <p:extLst>
      <p:ext uri="{BB962C8B-B14F-4D97-AF65-F5344CB8AC3E}">
        <p14:creationId xmlns:p14="http://schemas.microsoft.com/office/powerpoint/2010/main" val="314544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E98AA2C-EE2B-4A62-70B7-DD59802E3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A2725-069C-8ACD-78D5-234D4E8385B3}"/>
              </a:ext>
            </a:extLst>
          </p:cNvPr>
          <p:cNvSpPr>
            <a:spLocks noGrp="1"/>
          </p:cNvSpPr>
          <p:nvPr>
            <p:ph type="title"/>
          </p:nvPr>
        </p:nvSpPr>
        <p:spPr/>
        <p:txBody>
          <a:bodyPr/>
          <a:lstStyle/>
          <a:p>
            <a:r>
              <a:rPr lang="en-IN" b="1" dirty="0">
                <a:latin typeface="+mn-lt"/>
              </a:rPr>
              <a:t>Problem Statement</a:t>
            </a:r>
          </a:p>
        </p:txBody>
      </p:sp>
      <p:sp>
        <p:nvSpPr>
          <p:cNvPr id="3" name="Content Placeholder 2">
            <a:extLst>
              <a:ext uri="{FF2B5EF4-FFF2-40B4-BE49-F238E27FC236}">
                <a16:creationId xmlns:a16="http://schemas.microsoft.com/office/drawing/2014/main" id="{C90C53CA-BB66-31A0-4490-2B2F8F1A2CA5}"/>
              </a:ext>
            </a:extLst>
          </p:cNvPr>
          <p:cNvSpPr>
            <a:spLocks noGrp="1"/>
          </p:cNvSpPr>
          <p:nvPr>
            <p:ph idx="1"/>
          </p:nvPr>
        </p:nvSpPr>
        <p:spPr>
          <a:xfrm>
            <a:off x="1097280" y="1845734"/>
            <a:ext cx="10322560" cy="4264780"/>
          </a:xfrm>
        </p:spPr>
        <p:txBody>
          <a:bodyPr>
            <a:noAutofit/>
          </a:bodyPr>
          <a:lstStyle/>
          <a:p>
            <a:pPr>
              <a:lnSpc>
                <a:spcPct val="150000"/>
              </a:lnSpc>
            </a:pPr>
            <a:r>
              <a:rPr lang="en-US" sz="2600" dirty="0"/>
              <a:t>AtliQ Mart wants to expand to other metros/Tier 1 cities in the next 2 years. AtliQ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 </a:t>
            </a:r>
            <a:endParaRPr lang="en-IN" sz="2600" dirty="0"/>
          </a:p>
        </p:txBody>
      </p:sp>
    </p:spTree>
    <p:extLst>
      <p:ext uri="{BB962C8B-B14F-4D97-AF65-F5344CB8AC3E}">
        <p14:creationId xmlns:p14="http://schemas.microsoft.com/office/powerpoint/2010/main" val="228854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E37D90C-7DB1-E914-EB26-019567E3A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6CE67-D6FE-28DD-F1D7-E2549A9B2BB5}"/>
              </a:ext>
            </a:extLst>
          </p:cNvPr>
          <p:cNvSpPr>
            <a:spLocks noGrp="1"/>
          </p:cNvSpPr>
          <p:nvPr>
            <p:ph type="title"/>
          </p:nvPr>
        </p:nvSpPr>
        <p:spPr>
          <a:xfrm>
            <a:off x="1106905" y="286603"/>
            <a:ext cx="10795638" cy="1450757"/>
          </a:xfrm>
        </p:spPr>
        <p:txBody>
          <a:bodyPr>
            <a:normAutofit/>
          </a:bodyPr>
          <a:lstStyle/>
          <a:p>
            <a:r>
              <a:rPr lang="en-IN" sz="4000" b="1" dirty="0">
                <a:latin typeface="+mn-lt"/>
              </a:rPr>
              <a:t>Research Objectives</a:t>
            </a:r>
          </a:p>
        </p:txBody>
      </p:sp>
      <p:sp>
        <p:nvSpPr>
          <p:cNvPr id="3" name="Content Placeholder 2">
            <a:extLst>
              <a:ext uri="{FF2B5EF4-FFF2-40B4-BE49-F238E27FC236}">
                <a16:creationId xmlns:a16="http://schemas.microsoft.com/office/drawing/2014/main" id="{0CC1CF37-B802-6E8A-8AD3-84CB8AF90C56}"/>
              </a:ext>
            </a:extLst>
          </p:cNvPr>
          <p:cNvSpPr>
            <a:spLocks noGrp="1"/>
          </p:cNvSpPr>
          <p:nvPr>
            <p:ph idx="1"/>
          </p:nvPr>
        </p:nvSpPr>
        <p:spPr>
          <a:xfrm>
            <a:off x="866275" y="1892968"/>
            <a:ext cx="10138609" cy="4217546"/>
          </a:xfrm>
        </p:spPr>
        <p:txBody>
          <a:bodyPr>
            <a:noAutofit/>
          </a:bodyPr>
          <a:lstStyle/>
          <a:p>
            <a:pPr marL="0" marR="0" lvl="0" indent="0" algn="just" defTabSz="914400" rtl="0" eaLnBrk="1" fontAlgn="auto" latinLnBrk="0" hangingPunct="1">
              <a:lnSpc>
                <a:spcPct val="150000"/>
              </a:lnSpc>
              <a:spcBef>
                <a:spcPts val="1200"/>
              </a:spcBef>
              <a:spcAft>
                <a:spcPts val="200"/>
              </a:spcAft>
              <a:buClr>
                <a:srgbClr val="000000"/>
              </a:buClr>
              <a:buSzPct val="105000"/>
              <a:buNone/>
              <a:tabLst/>
              <a:defRPr/>
            </a:pPr>
            <a:r>
              <a:rPr kumimoji="0" lang="en-US" sz="2800" b="0" i="0" u="none" strike="noStrike" kern="1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Management wants to fix this issue before expanding to other cities and requested their supply chain analytics team to track the ’On time’ and ‘In Full’ delivery service level for all the customers daily basis so that they can respond swiftly to these issues.</a:t>
            </a:r>
          </a:p>
          <a:p>
            <a:pPr marL="0" indent="0">
              <a:lnSpc>
                <a:spcPct val="150000"/>
              </a:lnSpc>
              <a:buNone/>
            </a:pPr>
            <a:endParaRPr lang="en-IN" sz="2600" dirty="0">
              <a:solidFill>
                <a:schemeClr val="tx1"/>
              </a:solidFill>
            </a:endParaRPr>
          </a:p>
        </p:txBody>
      </p:sp>
    </p:spTree>
    <p:extLst>
      <p:ext uri="{BB962C8B-B14F-4D97-AF65-F5344CB8AC3E}">
        <p14:creationId xmlns:p14="http://schemas.microsoft.com/office/powerpoint/2010/main" val="139881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C676261-268F-9CC1-1AA6-9BA7B1C04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34863-DE1C-B9BB-147D-4D9B3ED77CEC}"/>
              </a:ext>
            </a:extLst>
          </p:cNvPr>
          <p:cNvSpPr>
            <a:spLocks noGrp="1"/>
          </p:cNvSpPr>
          <p:nvPr>
            <p:ph type="title" idx="4294967295"/>
          </p:nvPr>
        </p:nvSpPr>
        <p:spPr>
          <a:xfrm>
            <a:off x="2133600" y="747713"/>
            <a:ext cx="10058400" cy="1412875"/>
          </a:xfrm>
        </p:spPr>
        <p:txBody>
          <a:bodyPr>
            <a:normAutofit/>
          </a:bodyPr>
          <a:lstStyle/>
          <a:p>
            <a:br>
              <a:rPr lang="en-IN"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1DF17BD2-CE91-688E-C418-FFAA1BDDD27F}"/>
              </a:ext>
            </a:extLst>
          </p:cNvPr>
          <p:cNvSpPr>
            <a:spLocks noGrp="1"/>
          </p:cNvSpPr>
          <p:nvPr>
            <p:ph idx="4294967295"/>
          </p:nvPr>
        </p:nvSpPr>
        <p:spPr>
          <a:xfrm>
            <a:off x="762000" y="1789470"/>
            <a:ext cx="10584426" cy="3834089"/>
          </a:xfrm>
        </p:spPr>
        <p:txBody>
          <a:bodyPr>
            <a:noAutofit/>
          </a:bodyPr>
          <a:lstStyle/>
          <a:p>
            <a:pPr marL="0" indent="0">
              <a:lnSpc>
                <a:spcPct val="150000"/>
              </a:lnSpc>
              <a:buClr>
                <a:srgbClr val="000000"/>
              </a:buClr>
              <a:buSzPct val="110000"/>
              <a:buNone/>
              <a:defRPr/>
            </a:pPr>
            <a:r>
              <a:rPr kumimoji="0" lang="en-US" sz="2400" b="0" i="0" u="none" strike="noStrike" kern="1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The Supply Chain team decided to use a standard approach to measure the service level in which they will measure ‘On-time delivery (OT) %’, ‘In-full delivery (IF) %’, and OnTime in full (OTIF) %’ of the customer orders daily basis against the target service level set for each customer.</a:t>
            </a:r>
            <a:endParaRPr kumimoji="0" lang="en-IN" sz="2400" b="0" i="0" u="none" strike="noStrike" kern="1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endParaRPr>
          </a:p>
          <a:p>
            <a:pPr marL="0" indent="0">
              <a:lnSpc>
                <a:spcPct val="150000"/>
              </a:lnSpc>
              <a:buClr>
                <a:srgbClr val="000000"/>
              </a:buClr>
              <a:buSzPct val="110000"/>
              <a:buNone/>
              <a:defRPr/>
            </a:pPr>
            <a:endParaRPr lang="en-US" sz="2600" dirty="0"/>
          </a:p>
        </p:txBody>
      </p:sp>
    </p:spTree>
    <p:extLst>
      <p:ext uri="{BB962C8B-B14F-4D97-AF65-F5344CB8AC3E}">
        <p14:creationId xmlns:p14="http://schemas.microsoft.com/office/powerpoint/2010/main" val="83113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198B047-5CC4-3CCB-2362-F8EC4980E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32789-81ED-03BE-5B76-1674E98C1029}"/>
              </a:ext>
            </a:extLst>
          </p:cNvPr>
          <p:cNvSpPr>
            <a:spLocks noGrp="1"/>
          </p:cNvSpPr>
          <p:nvPr>
            <p:ph type="title"/>
          </p:nvPr>
        </p:nvSpPr>
        <p:spPr>
          <a:xfrm>
            <a:off x="1106905" y="286603"/>
            <a:ext cx="10795638" cy="1450757"/>
          </a:xfrm>
        </p:spPr>
        <p:txBody>
          <a:bodyPr/>
          <a:lstStyle/>
          <a:p>
            <a:r>
              <a:rPr lang="en-US" b="1" dirty="0">
                <a:latin typeface="+mn-lt"/>
              </a:rPr>
              <a:t>Who Am I?</a:t>
            </a:r>
            <a:endParaRPr lang="en-IN" b="1" dirty="0">
              <a:latin typeface="+mn-lt"/>
            </a:endParaRPr>
          </a:p>
        </p:txBody>
      </p:sp>
      <p:pic>
        <p:nvPicPr>
          <p:cNvPr id="4" name="Content Placeholder 3">
            <a:extLst>
              <a:ext uri="{FF2B5EF4-FFF2-40B4-BE49-F238E27FC236}">
                <a16:creationId xmlns:a16="http://schemas.microsoft.com/office/drawing/2014/main" id="{01F7E589-1D75-0A53-7C67-CABB5CC4075E}"/>
              </a:ext>
            </a:extLst>
          </p:cNvPr>
          <p:cNvPicPr>
            <a:picLocks noGrp="1" noChangeAspect="1"/>
          </p:cNvPicPr>
          <p:nvPr>
            <p:ph idx="1"/>
          </p:nvPr>
        </p:nvPicPr>
        <p:blipFill>
          <a:blip r:embed="rId2"/>
          <a:stretch>
            <a:fillRect/>
          </a:stretch>
        </p:blipFill>
        <p:spPr>
          <a:xfrm>
            <a:off x="1330819" y="2461688"/>
            <a:ext cx="4283918" cy="3074251"/>
          </a:xfrm>
          <a:prstGeom prst="rect">
            <a:avLst/>
          </a:prstGeom>
        </p:spPr>
      </p:pic>
      <p:sp>
        <p:nvSpPr>
          <p:cNvPr id="8" name="TextBox 7">
            <a:extLst>
              <a:ext uri="{FF2B5EF4-FFF2-40B4-BE49-F238E27FC236}">
                <a16:creationId xmlns:a16="http://schemas.microsoft.com/office/drawing/2014/main" id="{8F0D9130-4765-353B-BE1A-8DDB42CE1441}"/>
              </a:ext>
            </a:extLst>
          </p:cNvPr>
          <p:cNvSpPr txBox="1"/>
          <p:nvPr/>
        </p:nvSpPr>
        <p:spPr>
          <a:xfrm flipH="1">
            <a:off x="6095999" y="2442299"/>
            <a:ext cx="5544621" cy="830997"/>
          </a:xfrm>
          <a:prstGeom prst="rect">
            <a:avLst/>
          </a:prstGeom>
          <a:noFill/>
        </p:spPr>
        <p:txBody>
          <a:bodyPr wrap="square" rtlCol="0">
            <a:spAutoFit/>
          </a:bodyPr>
          <a:lstStyle/>
          <a:p>
            <a:r>
              <a:rPr lang="en-IN" sz="2400" b="1" dirty="0"/>
              <a:t>Peter Pandey</a:t>
            </a:r>
          </a:p>
          <a:p>
            <a:r>
              <a:rPr lang="en-IN" sz="2400" b="1" dirty="0"/>
              <a:t>Data Analyst – Supply chain Team</a:t>
            </a:r>
          </a:p>
        </p:txBody>
      </p:sp>
    </p:spTree>
    <p:extLst>
      <p:ext uri="{BB962C8B-B14F-4D97-AF65-F5344CB8AC3E}">
        <p14:creationId xmlns:p14="http://schemas.microsoft.com/office/powerpoint/2010/main" val="377793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7601F42-0956-81CA-35FF-39B242B8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51023-2E10-4C88-33BB-3B2147B80076}"/>
              </a:ext>
            </a:extLst>
          </p:cNvPr>
          <p:cNvSpPr>
            <a:spLocks noGrp="1"/>
          </p:cNvSpPr>
          <p:nvPr>
            <p:ph type="title"/>
          </p:nvPr>
        </p:nvSpPr>
        <p:spPr/>
        <p:txBody>
          <a:bodyPr/>
          <a:lstStyle/>
          <a:p>
            <a:r>
              <a:rPr lang="en-US" b="1" dirty="0">
                <a:latin typeface="+mn-lt"/>
              </a:rPr>
              <a:t>About Dataset </a:t>
            </a:r>
            <a:endParaRPr lang="en-IN" b="1" dirty="0">
              <a:latin typeface="+mn-lt"/>
            </a:endParaRPr>
          </a:p>
        </p:txBody>
      </p:sp>
      <p:sp>
        <p:nvSpPr>
          <p:cNvPr id="3" name="Content Placeholder 2">
            <a:extLst>
              <a:ext uri="{FF2B5EF4-FFF2-40B4-BE49-F238E27FC236}">
                <a16:creationId xmlns:a16="http://schemas.microsoft.com/office/drawing/2014/main" id="{5ADBED1A-25C4-0F02-33A4-5A8E308DDAAD}"/>
              </a:ext>
            </a:extLst>
          </p:cNvPr>
          <p:cNvSpPr>
            <a:spLocks noGrp="1"/>
          </p:cNvSpPr>
          <p:nvPr>
            <p:ph idx="1"/>
          </p:nvPr>
        </p:nvSpPr>
        <p:spPr>
          <a:xfrm>
            <a:off x="1097280" y="1845734"/>
            <a:ext cx="10432112" cy="4264780"/>
          </a:xfrm>
        </p:spPr>
        <p:txBody>
          <a:bodyPr>
            <a:noAutofit/>
          </a:bodyPr>
          <a:lstStyle/>
          <a:p>
            <a:pPr>
              <a:buFont typeface="Wingdings" panose="05000000000000000000" pitchFamily="2" charset="2"/>
              <a:buChar char="Ø"/>
            </a:pPr>
            <a:r>
              <a:rPr lang="en-US" sz="2400" dirty="0"/>
              <a:t>To conduct the analysis, I worked with six tables:</a:t>
            </a:r>
          </a:p>
          <a:p>
            <a:pPr>
              <a:buFont typeface="Wingdings" panose="05000000000000000000" pitchFamily="2" charset="2"/>
              <a:buChar char="Ø"/>
            </a:pPr>
            <a:r>
              <a:rPr lang="en-US" sz="2400" b="1" dirty="0"/>
              <a:t>dim_customers</a:t>
            </a:r>
            <a:r>
              <a:rPr lang="en-US" sz="2400" dirty="0"/>
              <a:t>: Information on customer details and locations.</a:t>
            </a:r>
          </a:p>
          <a:p>
            <a:pPr>
              <a:buFont typeface="Wingdings" panose="05000000000000000000" pitchFamily="2" charset="2"/>
              <a:buChar char="Ø"/>
            </a:pPr>
            <a:r>
              <a:rPr lang="en-US" sz="2400" b="1" dirty="0"/>
              <a:t>dim_products</a:t>
            </a:r>
            <a:r>
              <a:rPr lang="en-US" sz="2400" dirty="0"/>
              <a:t>: Product details including categories.</a:t>
            </a:r>
          </a:p>
          <a:p>
            <a:pPr>
              <a:buFont typeface="Wingdings" panose="05000000000000000000" pitchFamily="2" charset="2"/>
              <a:buChar char="Ø"/>
            </a:pPr>
            <a:r>
              <a:rPr lang="en-US" sz="2400" b="1" dirty="0"/>
              <a:t>dim_date</a:t>
            </a:r>
            <a:r>
              <a:rPr lang="en-US" sz="2400" dirty="0"/>
              <a:t>: Dates broken down by daily, monthly, and weekly levels.</a:t>
            </a:r>
          </a:p>
          <a:p>
            <a:pPr>
              <a:buFont typeface="Wingdings" panose="05000000000000000000" pitchFamily="2" charset="2"/>
              <a:buChar char="Ø"/>
            </a:pPr>
            <a:r>
              <a:rPr lang="en-US" sz="2400" b="1" dirty="0"/>
              <a:t>dim_targets_orders</a:t>
            </a:r>
            <a:r>
              <a:rPr lang="en-US" sz="2400" dirty="0"/>
              <a:t>: Service level targets for each customer.</a:t>
            </a:r>
          </a:p>
          <a:p>
            <a:pPr>
              <a:buFont typeface="Wingdings" panose="05000000000000000000" pitchFamily="2" charset="2"/>
              <a:buChar char="Ø"/>
            </a:pPr>
            <a:r>
              <a:rPr lang="en-US" sz="2400" b="1" dirty="0"/>
              <a:t>fact_order_lines</a:t>
            </a:r>
            <a:r>
              <a:rPr lang="en-US" sz="2400" dirty="0"/>
              <a:t>: Detailed order line information, including ordered quantity, agreed delivery date, and actual delivery date.</a:t>
            </a:r>
          </a:p>
          <a:p>
            <a:pPr>
              <a:buFont typeface="Wingdings" panose="05000000000000000000" pitchFamily="2" charset="2"/>
              <a:buChar char="Ø"/>
            </a:pPr>
            <a:r>
              <a:rPr lang="en-US" sz="2400" b="1" dirty="0"/>
              <a:t>fact_orders_aggregate</a:t>
            </a:r>
            <a:r>
              <a:rPr lang="en-US" sz="2400" dirty="0"/>
              <a:t>: Pre-aggregated data showing if orders were delivered on time, in full, or met both criteria (OTIF).</a:t>
            </a:r>
          </a:p>
          <a:p>
            <a:pPr marL="0" indent="0">
              <a:lnSpc>
                <a:spcPct val="150000"/>
              </a:lnSpc>
              <a:buNone/>
            </a:pPr>
            <a:endParaRPr lang="en-IN" sz="2600" dirty="0">
              <a:solidFill>
                <a:schemeClr val="tx1"/>
              </a:solidFill>
            </a:endParaRPr>
          </a:p>
        </p:txBody>
      </p:sp>
    </p:spTree>
    <p:extLst>
      <p:ext uri="{BB962C8B-B14F-4D97-AF65-F5344CB8AC3E}">
        <p14:creationId xmlns:p14="http://schemas.microsoft.com/office/powerpoint/2010/main" val="9355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DA1B8CE-8AF1-131F-68C8-62F11D06B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34285-EF12-ADF6-9C70-29D52ECA6274}"/>
              </a:ext>
            </a:extLst>
          </p:cNvPr>
          <p:cNvSpPr>
            <a:spLocks noGrp="1"/>
          </p:cNvSpPr>
          <p:nvPr>
            <p:ph type="title"/>
          </p:nvPr>
        </p:nvSpPr>
        <p:spPr>
          <a:xfrm>
            <a:off x="1106905" y="286603"/>
            <a:ext cx="10795638" cy="1450757"/>
          </a:xfrm>
        </p:spPr>
        <p:txBody>
          <a:bodyPr/>
          <a:lstStyle/>
          <a:p>
            <a:r>
              <a:rPr lang="en-US" b="1" dirty="0">
                <a:latin typeface="+mn-lt"/>
              </a:rPr>
              <a:t>Some Major Insights</a:t>
            </a:r>
            <a:endParaRPr lang="en-IN" b="1" dirty="0">
              <a:latin typeface="+mn-lt"/>
            </a:endParaRPr>
          </a:p>
        </p:txBody>
      </p:sp>
      <p:sp>
        <p:nvSpPr>
          <p:cNvPr id="3" name="Content Placeholder 2">
            <a:extLst>
              <a:ext uri="{FF2B5EF4-FFF2-40B4-BE49-F238E27FC236}">
                <a16:creationId xmlns:a16="http://schemas.microsoft.com/office/drawing/2014/main" id="{ABAF6D5A-DD4E-BBF1-726C-30B1D70F26E3}"/>
              </a:ext>
            </a:extLst>
          </p:cNvPr>
          <p:cNvSpPr>
            <a:spLocks noGrp="1"/>
          </p:cNvSpPr>
          <p:nvPr>
            <p:ph idx="1"/>
          </p:nvPr>
        </p:nvSpPr>
        <p:spPr>
          <a:xfrm>
            <a:off x="866275" y="1892968"/>
            <a:ext cx="10138609" cy="4217546"/>
          </a:xfrm>
        </p:spPr>
        <p:txBody>
          <a:bodyPr>
            <a:noAutofit/>
          </a:bodyPr>
          <a:lstStyle/>
          <a:p>
            <a:pPr algn="just">
              <a:lnSpc>
                <a:spcPct val="150000"/>
              </a:lnSpc>
              <a:buClr>
                <a:srgbClr val="000000"/>
              </a:buClr>
              <a:buSzPct val="105000"/>
              <a:buFont typeface="Wingdings" panose="05000000000000000000" pitchFamily="2" charset="2"/>
              <a:buChar char="Ø"/>
              <a:defRPr/>
            </a:pPr>
            <a:r>
              <a:rPr lang="en-IN" sz="2400" dirty="0"/>
              <a:t>Lotus Mart, Coolblue, Acclaimed stores have the highest orders as well as delayed the most to deliver the products on time </a:t>
            </a:r>
          </a:p>
          <a:p>
            <a:pPr algn="just">
              <a:lnSpc>
                <a:spcPct val="150000"/>
              </a:lnSpc>
              <a:buClr>
                <a:srgbClr val="000000"/>
              </a:buClr>
              <a:buSzPct val="105000"/>
              <a:buFont typeface="Wingdings" panose="05000000000000000000" pitchFamily="2" charset="2"/>
              <a:buChar char="Ø"/>
              <a:defRPr/>
            </a:pPr>
            <a:r>
              <a:rPr lang="en-IN" sz="2400" dirty="0"/>
              <a:t>There is no noticeable improvements in any of the key metrics in the last few months</a:t>
            </a:r>
          </a:p>
          <a:p>
            <a:pPr algn="just">
              <a:lnSpc>
                <a:spcPct val="150000"/>
              </a:lnSpc>
              <a:buClr>
                <a:srgbClr val="000000"/>
              </a:buClr>
              <a:buSzPct val="105000"/>
              <a:buFont typeface="Wingdings" panose="05000000000000000000" pitchFamily="2" charset="2"/>
              <a:buChar char="Ø"/>
              <a:defRPr/>
            </a:pPr>
            <a:r>
              <a:rPr lang="en-US" sz="2400" b="0" i="0" dirty="0">
                <a:solidFill>
                  <a:srgbClr val="1F2328"/>
                </a:solidFill>
                <a:effectLst/>
                <a:latin typeface="-apple-system"/>
              </a:rPr>
              <a:t>On an average, orders are delayed 3 days from the agreed date of delivery</a:t>
            </a:r>
          </a:p>
          <a:p>
            <a:pPr algn="just">
              <a:lnSpc>
                <a:spcPct val="150000"/>
              </a:lnSpc>
              <a:buClr>
                <a:srgbClr val="000000"/>
              </a:buClr>
              <a:buSzPct val="105000"/>
              <a:buFont typeface="Wingdings" panose="05000000000000000000" pitchFamily="2" charset="2"/>
              <a:buChar char="Ø"/>
              <a:defRPr/>
            </a:pPr>
            <a:r>
              <a:rPr lang="en-US" sz="2400" b="0" i="0" dirty="0">
                <a:solidFill>
                  <a:srgbClr val="1F2328"/>
                </a:solidFill>
                <a:effectLst/>
                <a:latin typeface="-apple-system"/>
              </a:rPr>
              <a:t>Ghee, curd and butter products are most delayed to deliver.</a:t>
            </a:r>
          </a:p>
          <a:p>
            <a:pPr algn="just">
              <a:lnSpc>
                <a:spcPct val="150000"/>
              </a:lnSpc>
              <a:buClr>
                <a:srgbClr val="000000"/>
              </a:buClr>
              <a:buSzPct val="105000"/>
              <a:buFont typeface="Wingdings" panose="05000000000000000000" pitchFamily="2" charset="2"/>
              <a:buChar char="Ø"/>
              <a:defRPr/>
            </a:pPr>
            <a:endParaRPr lang="en-IN" sz="2600" dirty="0">
              <a:solidFill>
                <a:schemeClr val="tx1"/>
              </a:solidFill>
            </a:endParaRPr>
          </a:p>
        </p:txBody>
      </p:sp>
    </p:spTree>
    <p:extLst>
      <p:ext uri="{BB962C8B-B14F-4D97-AF65-F5344CB8AC3E}">
        <p14:creationId xmlns:p14="http://schemas.microsoft.com/office/powerpoint/2010/main" val="34478357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689</TotalTime>
  <Words>514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 Narrow</vt:lpstr>
      <vt:lpstr>Calibri</vt:lpstr>
      <vt:lpstr>Calibri Light</vt:lpstr>
      <vt:lpstr>Wingdings</vt:lpstr>
      <vt:lpstr>zeitung</vt:lpstr>
      <vt:lpstr>Retrospect</vt:lpstr>
      <vt:lpstr>AtliQ Mart Supply  Chain Analysis </vt:lpstr>
      <vt:lpstr> Company’s Background</vt:lpstr>
      <vt:lpstr>AGENDA</vt:lpstr>
      <vt:lpstr>Problem Statement</vt:lpstr>
      <vt:lpstr>Research Objectives</vt:lpstr>
      <vt:lpstr> </vt:lpstr>
      <vt:lpstr>Who Am I?</vt:lpstr>
      <vt:lpstr>About Dataset </vt:lpstr>
      <vt:lpstr>Some Major Insights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Siddhi Srivastava</dc:creator>
  <cp:lastModifiedBy>shambhavisrivastava625@outlook.com</cp:lastModifiedBy>
  <cp:revision>2</cp:revision>
  <dcterms:created xsi:type="dcterms:W3CDTF">2024-11-07T05:18:14Z</dcterms:created>
  <dcterms:modified xsi:type="dcterms:W3CDTF">2025-02-14T05:25:41Z</dcterms:modified>
</cp:coreProperties>
</file>