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1"/>
  </p:notesMasterIdLst>
  <p:handoutMasterIdLst>
    <p:handoutMasterId r:id="rId122"/>
  </p:handoutMasterIdLst>
  <p:sldIdLst>
    <p:sldId id="504" r:id="rId5"/>
    <p:sldId id="507" r:id="rId6"/>
    <p:sldId id="508" r:id="rId7"/>
    <p:sldId id="509" r:id="rId8"/>
    <p:sldId id="510" r:id="rId9"/>
    <p:sldId id="511" r:id="rId10"/>
    <p:sldId id="512" r:id="rId11"/>
    <p:sldId id="513" r:id="rId12"/>
    <p:sldId id="514" r:id="rId13"/>
    <p:sldId id="515" r:id="rId14"/>
    <p:sldId id="517" r:id="rId15"/>
    <p:sldId id="520" r:id="rId16"/>
    <p:sldId id="518" r:id="rId17"/>
    <p:sldId id="519" r:id="rId18"/>
    <p:sldId id="566" r:id="rId19"/>
    <p:sldId id="580" r:id="rId20"/>
    <p:sldId id="521" r:id="rId21"/>
    <p:sldId id="581" r:id="rId22"/>
    <p:sldId id="582" r:id="rId23"/>
    <p:sldId id="583" r:id="rId24"/>
    <p:sldId id="587" r:id="rId25"/>
    <p:sldId id="585" r:id="rId26"/>
    <p:sldId id="586" r:id="rId27"/>
    <p:sldId id="523" r:id="rId28"/>
    <p:sldId id="560" r:id="rId29"/>
    <p:sldId id="525" r:id="rId30"/>
    <p:sldId id="565" r:id="rId31"/>
    <p:sldId id="526" r:id="rId32"/>
    <p:sldId id="527" r:id="rId33"/>
    <p:sldId id="528" r:id="rId34"/>
    <p:sldId id="532" r:id="rId35"/>
    <p:sldId id="533" r:id="rId36"/>
    <p:sldId id="534" r:id="rId37"/>
    <p:sldId id="567" r:id="rId38"/>
    <p:sldId id="579" r:id="rId39"/>
    <p:sldId id="530" r:id="rId40"/>
    <p:sldId id="591" r:id="rId41"/>
    <p:sldId id="589" r:id="rId42"/>
    <p:sldId id="590" r:id="rId43"/>
    <p:sldId id="592" r:id="rId44"/>
    <p:sldId id="593" r:id="rId45"/>
    <p:sldId id="594" r:id="rId46"/>
    <p:sldId id="595" r:id="rId47"/>
    <p:sldId id="574" r:id="rId48"/>
    <p:sldId id="596" r:id="rId49"/>
    <p:sldId id="597" r:id="rId50"/>
    <p:sldId id="598" r:id="rId51"/>
    <p:sldId id="599" r:id="rId52"/>
    <p:sldId id="600" r:id="rId53"/>
    <p:sldId id="546" r:id="rId54"/>
    <p:sldId id="531" r:id="rId55"/>
    <p:sldId id="568" r:id="rId56"/>
    <p:sldId id="535" r:id="rId57"/>
    <p:sldId id="569" r:id="rId58"/>
    <p:sldId id="536" r:id="rId59"/>
    <p:sldId id="576" r:id="rId60"/>
    <p:sldId id="575" r:id="rId61"/>
    <p:sldId id="577" r:id="rId62"/>
    <p:sldId id="578" r:id="rId63"/>
    <p:sldId id="537" r:id="rId64"/>
    <p:sldId id="538" r:id="rId65"/>
    <p:sldId id="602" r:id="rId66"/>
    <p:sldId id="545" r:id="rId67"/>
    <p:sldId id="604" r:id="rId68"/>
    <p:sldId id="548" r:id="rId69"/>
    <p:sldId id="564" r:id="rId70"/>
    <p:sldId id="617" r:id="rId71"/>
    <p:sldId id="549" r:id="rId72"/>
    <p:sldId id="550" r:id="rId73"/>
    <p:sldId id="603" r:id="rId74"/>
    <p:sldId id="551" r:id="rId75"/>
    <p:sldId id="610" r:id="rId76"/>
    <p:sldId id="611" r:id="rId77"/>
    <p:sldId id="612" r:id="rId78"/>
    <p:sldId id="613" r:id="rId79"/>
    <p:sldId id="614" r:id="rId80"/>
    <p:sldId id="552" r:id="rId81"/>
    <p:sldId id="615" r:id="rId82"/>
    <p:sldId id="553" r:id="rId83"/>
    <p:sldId id="554" r:id="rId84"/>
    <p:sldId id="616" r:id="rId85"/>
    <p:sldId id="555" r:id="rId86"/>
    <p:sldId id="556" r:id="rId87"/>
    <p:sldId id="562" r:id="rId88"/>
    <p:sldId id="557" r:id="rId89"/>
    <p:sldId id="561" r:id="rId90"/>
    <p:sldId id="563" r:id="rId91"/>
    <p:sldId id="618" r:id="rId92"/>
    <p:sldId id="619" r:id="rId93"/>
    <p:sldId id="620" r:id="rId94"/>
    <p:sldId id="621" r:id="rId95"/>
    <p:sldId id="622" r:id="rId96"/>
    <p:sldId id="626" r:id="rId97"/>
    <p:sldId id="623" r:id="rId98"/>
    <p:sldId id="624" r:id="rId99"/>
    <p:sldId id="625" r:id="rId100"/>
    <p:sldId id="628" r:id="rId101"/>
    <p:sldId id="629" r:id="rId102"/>
    <p:sldId id="627" r:id="rId103"/>
    <p:sldId id="630" r:id="rId104"/>
    <p:sldId id="631" r:id="rId105"/>
    <p:sldId id="547" r:id="rId106"/>
    <p:sldId id="572" r:id="rId107"/>
    <p:sldId id="632" r:id="rId108"/>
    <p:sldId id="573" r:id="rId109"/>
    <p:sldId id="605" r:id="rId110"/>
    <p:sldId id="606" r:id="rId111"/>
    <p:sldId id="607" r:id="rId112"/>
    <p:sldId id="608" r:id="rId113"/>
    <p:sldId id="609" r:id="rId114"/>
    <p:sldId id="633" r:id="rId115"/>
    <p:sldId id="636" r:id="rId116"/>
    <p:sldId id="634" r:id="rId117"/>
    <p:sldId id="635" r:id="rId118"/>
    <p:sldId id="637" r:id="rId119"/>
    <p:sldId id="559" r:id="rId120"/>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1260" userDrawn="1">
          <p15:clr>
            <a:srgbClr val="A4A3A4"/>
          </p15:clr>
        </p15:guide>
        <p15:guide id="2" orient="horz" pos="4102" userDrawn="1">
          <p15:clr>
            <a:srgbClr val="A4A3A4"/>
          </p15:clr>
        </p15:guide>
        <p15:guide id="3" orient="horz" pos="212" userDrawn="1">
          <p15:clr>
            <a:srgbClr val="A4A3A4"/>
          </p15:clr>
        </p15:guide>
        <p15:guide id="4" orient="horz" pos="2140" userDrawn="1">
          <p15:clr>
            <a:srgbClr val="A4A3A4"/>
          </p15:clr>
        </p15:guide>
        <p15:guide id="5" pos="127" userDrawn="1">
          <p15:clr>
            <a:srgbClr val="A4A3A4"/>
          </p15:clr>
        </p15:guide>
        <p15:guide id="6" pos="5640" userDrawn="1">
          <p15:clr>
            <a:srgbClr val="A4A3A4"/>
          </p15:clr>
        </p15:guide>
        <p15:guide id="7" pos="4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E8F"/>
    <a:srgbClr val="123761"/>
    <a:srgbClr val="B42359"/>
    <a:srgbClr val="007BA2"/>
    <a:srgbClr val="B5CCEA"/>
    <a:srgbClr val="2F82BF"/>
    <a:srgbClr val="3086BF"/>
    <a:srgbClr val="4F7DAD"/>
    <a:srgbClr val="5688B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2070" autoAdjust="0"/>
  </p:normalViewPr>
  <p:slideViewPr>
    <p:cSldViewPr snapToGrid="0">
      <p:cViewPr>
        <p:scale>
          <a:sx n="80" d="100"/>
          <a:sy n="80" d="100"/>
        </p:scale>
        <p:origin x="1128" y="60"/>
      </p:cViewPr>
      <p:guideLst>
        <p:guide orient="horz" pos="1260"/>
        <p:guide orient="horz" pos="4102"/>
        <p:guide orient="horz" pos="212"/>
        <p:guide orient="horz" pos="2140"/>
        <p:guide pos="127"/>
        <p:guide pos="5640"/>
        <p:guide pos="464"/>
      </p:guideLst>
    </p:cSldViewPr>
  </p:slideViewPr>
  <p:notesTextViewPr>
    <p:cViewPr>
      <p:scale>
        <a:sx n="100" d="100"/>
        <a:sy n="100" d="100"/>
      </p:scale>
      <p:origin x="0" y="0"/>
    </p:cViewPr>
  </p:notesTextViewPr>
  <p:sorterViewPr>
    <p:cViewPr varScale="1">
      <p:scale>
        <a:sx n="100" d="100"/>
        <a:sy n="100" d="100"/>
      </p:scale>
      <p:origin x="0" y="-24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slide" Target="slides/slide114.xml"/><Relationship Id="rId12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MS PGothic" panose="020B0600070205080204" pitchFamily="34" charset="-128"/>
                <a:cs typeface="Arial" pitchFamily="34" charset="0"/>
              </a:defRPr>
            </a:lvl1pPr>
          </a:lstStyle>
          <a:p>
            <a:pPr>
              <a:defRPr/>
            </a:pPr>
            <a:fld id="{916E80C9-9524-48EC-9C37-FDDD278BA284}" type="datetime1">
              <a:rPr lang="en-US"/>
              <a:pPr>
                <a:defRPr/>
              </a:pPr>
              <a:t>5/2/2020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ＭＳ Ｐゴシック" pitchFamily="34" charset="-128"/>
                <a:cs typeface="Arial" pitchFamily="34" charset="0"/>
              </a:defRPr>
            </a:lvl1pPr>
          </a:lstStyle>
          <a:p>
            <a:pPr>
              <a:defRPr/>
            </a:pPr>
            <a:fld id="{8010CA36-9309-49C8-B07E-AAF702B0C62E}" type="slidenum">
              <a:rPr lang="en-US"/>
              <a:pPr>
                <a:defRPr/>
              </a:pPr>
              <a:t>‹#›</a:t>
            </a:fld>
            <a:endParaRPr lang="en-US"/>
          </a:p>
        </p:txBody>
      </p:sp>
    </p:spTree>
    <p:extLst>
      <p:ext uri="{BB962C8B-B14F-4D97-AF65-F5344CB8AC3E}">
        <p14:creationId xmlns:p14="http://schemas.microsoft.com/office/powerpoint/2010/main" val="6048751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MS PGothic" panose="020B0600070205080204" pitchFamily="34" charset="-128"/>
                <a:cs typeface="Arial" pitchFamily="34" charset="0"/>
              </a:defRPr>
            </a:lvl1pPr>
          </a:lstStyle>
          <a:p>
            <a:pPr>
              <a:defRPr/>
            </a:pPr>
            <a:fld id="{F91BF580-FD9D-4C78-9383-94D3FDD761F8}" type="datetime1">
              <a:rPr lang="en-US"/>
              <a:pPr>
                <a:defRPr/>
              </a:pPr>
              <a:t>5/2/2020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ＭＳ Ｐゴシック" pitchFamily="34" charset="-128"/>
                <a:cs typeface="Arial" pitchFamily="34" charset="0"/>
              </a:defRPr>
            </a:lvl1pPr>
          </a:lstStyle>
          <a:p>
            <a:pPr>
              <a:defRPr/>
            </a:pPr>
            <a:fld id="{FB23CDD8-D2B6-4C60-8F57-F08576837834}" type="slidenum">
              <a:rPr lang="en-US"/>
              <a:pPr>
                <a:defRPr/>
              </a:pPr>
              <a:t>‹#›</a:t>
            </a:fld>
            <a:endParaRPr lang="en-US"/>
          </a:p>
        </p:txBody>
      </p:sp>
    </p:spTree>
    <p:extLst>
      <p:ext uri="{BB962C8B-B14F-4D97-AF65-F5344CB8AC3E}">
        <p14:creationId xmlns:p14="http://schemas.microsoft.com/office/powerpoint/2010/main" val="59586089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3</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F6CE0E-D837-4495-9C0B-7B2CC8215261}" type="slidenum">
              <a:rPr lang="en-US" smtClean="0"/>
              <a:pPr/>
              <a:t>6</a:t>
            </a:fld>
            <a:endParaRPr lang="en-US"/>
          </a:p>
        </p:txBody>
      </p:sp>
    </p:spTree>
    <p:extLst>
      <p:ext uri="{BB962C8B-B14F-4D97-AF65-F5344CB8AC3E}">
        <p14:creationId xmlns:p14="http://schemas.microsoft.com/office/powerpoint/2010/main" val="2191054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coding knowledge</a:t>
            </a:r>
            <a:r>
              <a:rPr lang="en-US" baseline="0" dirty="0"/>
              <a:t> required?</a:t>
            </a:r>
            <a:endParaRPr lang="en-US" dirty="0"/>
          </a:p>
        </p:txBody>
      </p:sp>
      <p:sp>
        <p:nvSpPr>
          <p:cNvPr id="4" name="Slide Number Placeholder 3"/>
          <p:cNvSpPr>
            <a:spLocks noGrp="1"/>
          </p:cNvSpPr>
          <p:nvPr>
            <p:ph type="sldNum" sz="quarter" idx="10"/>
          </p:nvPr>
        </p:nvSpPr>
        <p:spPr/>
        <p:txBody>
          <a:bodyPr/>
          <a:lstStyle/>
          <a:p>
            <a:fld id="{24F6CE0E-D837-4495-9C0B-7B2CC8215261}" type="slidenum">
              <a:rPr lang="en-US" smtClean="0"/>
              <a:pPr/>
              <a:t>7</a:t>
            </a:fld>
            <a:endParaRPr lang="en-US"/>
          </a:p>
        </p:txBody>
      </p:sp>
    </p:spTree>
    <p:extLst>
      <p:ext uri="{BB962C8B-B14F-4D97-AF65-F5344CB8AC3E}">
        <p14:creationId xmlns:p14="http://schemas.microsoft.com/office/powerpoint/2010/main" val="18364569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7133035" y="1963935"/>
            <a:ext cx="1714500" cy="2137173"/>
          </a:xfrm>
          <a:prstGeom prst="rect">
            <a:avLst/>
          </a:prstGeom>
        </p:spPr>
        <p:txBody>
          <a:bodyPr/>
          <a:lstStyle>
            <a:lvl1pPr>
              <a:defRPr sz="2000"/>
            </a:lvl1pPr>
          </a:lstStyle>
          <a:p>
            <a:r>
              <a:rPr lang="en-US"/>
              <a:t>Click icon to add picture</a:t>
            </a:r>
            <a:endParaRPr lang="en-IN" dirty="0"/>
          </a:p>
        </p:txBody>
      </p:sp>
      <p:sp>
        <p:nvSpPr>
          <p:cNvPr id="6" name="Rectangle 5"/>
          <p:cNvSpPr/>
          <p:nvPr/>
        </p:nvSpPr>
        <p:spPr>
          <a:xfrm>
            <a:off x="0" y="1963935"/>
            <a:ext cx="7018735" cy="2137173"/>
          </a:xfrm>
          <a:prstGeom prst="rect">
            <a:avLst/>
          </a:prstGeom>
          <a:solidFill>
            <a:schemeClr val="tx2"/>
          </a:solidFill>
          <a:ln w="3175" cap="flat" cmpd="sng" algn="ctr">
            <a:noFill/>
            <a:prstDash val="solid"/>
          </a:ln>
          <a:effectLst/>
        </p:spPr>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algn="ctr" defTabSz="685800" eaLnBrk="1" fontAlgn="auto" hangingPunct="1">
              <a:spcBef>
                <a:spcPts val="450"/>
              </a:spcBef>
              <a:spcAft>
                <a:spcPts val="0"/>
              </a:spcAft>
            </a:pPr>
            <a:endParaRPr lang="en-IN" sz="1050" kern="0" dirty="0">
              <a:solidFill>
                <a:srgbClr val="000000"/>
              </a:solidFill>
              <a:latin typeface="+mj-lt"/>
              <a:ea typeface="+mn-ea"/>
            </a:endParaRPr>
          </a:p>
        </p:txBody>
      </p:sp>
      <p:sp>
        <p:nvSpPr>
          <p:cNvPr id="3" name="Subtitle 2"/>
          <p:cNvSpPr>
            <a:spLocks noGrp="1"/>
          </p:cNvSpPr>
          <p:nvPr userDrawn="1">
            <p:ph type="subTitle" idx="1"/>
          </p:nvPr>
        </p:nvSpPr>
        <p:spPr bwMode="gray">
          <a:xfrm>
            <a:off x="839392" y="3638846"/>
            <a:ext cx="6071362" cy="230832"/>
          </a:xfrm>
          <a:prstGeom prst="rect">
            <a:avLst/>
          </a:prstGeom>
        </p:spPr>
        <p:txBody>
          <a:bodyPr wrap="square" lIns="0" tIns="0" rIns="0" bIns="0">
            <a:spAutoFit/>
          </a:bodyPr>
          <a:lstStyle>
            <a:lvl1pPr marL="0" indent="0" algn="l">
              <a:buNone/>
              <a:defRPr sz="1500">
                <a:solidFill>
                  <a:schemeClr val="bg1"/>
                </a:solidFill>
                <a:latin typeface="+mj-lt"/>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userDrawn="1">
            <p:ph type="ctrTitle"/>
          </p:nvPr>
        </p:nvSpPr>
        <p:spPr bwMode="gray">
          <a:xfrm>
            <a:off x="839392" y="3176072"/>
            <a:ext cx="6071362" cy="369332"/>
          </a:xfrm>
        </p:spPr>
        <p:txBody>
          <a:bodyPr wrap="square" lIns="0" tIns="0" rIns="0" bIns="0" anchor="b" anchorCtr="0">
            <a:spAutoFit/>
          </a:bodyPr>
          <a:lstStyle>
            <a:lvl1pPr algn="l">
              <a:defRPr sz="2400">
                <a:solidFill>
                  <a:srgbClr val="FFFFFF"/>
                </a:solidFill>
                <a:latin typeface="+mj-lt"/>
                <a:cs typeface="Century Gothic" panose="020B0502020202020204" pitchFamily="34" charset="0"/>
              </a:defRPr>
            </a:lvl1pPr>
          </a:lstStyle>
          <a:p>
            <a:r>
              <a:rPr lang="en-US"/>
              <a:t>Click to edit Master title style</a:t>
            </a:r>
            <a:endParaRPr lang="en-US" dirty="0"/>
          </a:p>
        </p:txBody>
      </p:sp>
      <p:sp>
        <p:nvSpPr>
          <p:cNvPr id="11" name="TextBox 10"/>
          <p:cNvSpPr txBox="1"/>
          <p:nvPr userDrawn="1">
            <p:custDataLst>
              <p:tags r:id="rId1"/>
            </p:custDataLst>
          </p:nvPr>
        </p:nvSpPr>
        <p:spPr>
          <a:xfrm>
            <a:off x="785812" y="6496054"/>
            <a:ext cx="2326569" cy="184652"/>
          </a:xfrm>
          <a:prstGeom prst="rect">
            <a:avLst/>
          </a:prstGeom>
          <a:noFill/>
        </p:spPr>
        <p:txBody>
          <a:bodyPr wrap="none" lIns="68565" tIns="34283" rIns="68565" bIns="34283">
            <a:spAutoFit/>
          </a:bodyPr>
          <a:lstStyle/>
          <a:p>
            <a:pPr defTabSz="342828">
              <a:defRPr/>
            </a:pPr>
            <a:r>
              <a:rPr lang="en-US" sz="750" kern="0" dirty="0">
                <a:solidFill>
                  <a:prstClr val="white">
                    <a:lumMod val="50000"/>
                  </a:prstClr>
                </a:solidFill>
                <a:latin typeface="+mj-lt"/>
              </a:rPr>
              <a:t>COPYRIGHT ©. ALL RIGHTS PROTECTED AND RESERVED.</a:t>
            </a:r>
          </a:p>
        </p:txBody>
      </p:sp>
      <p:grpSp>
        <p:nvGrpSpPr>
          <p:cNvPr id="14" name="Group 13"/>
          <p:cNvGrpSpPr/>
          <p:nvPr userDrawn="1"/>
        </p:nvGrpSpPr>
        <p:grpSpPr>
          <a:xfrm>
            <a:off x="3571" y="1967627"/>
            <a:ext cx="835819" cy="1147763"/>
            <a:chOff x="-19050" y="-4763"/>
            <a:chExt cx="835819" cy="1147763"/>
          </a:xfrm>
          <a:solidFill>
            <a:schemeClr val="bg1">
              <a:alpha val="17000"/>
            </a:schemeClr>
          </a:solidFill>
        </p:grpSpPr>
        <p:sp>
          <p:nvSpPr>
            <p:cNvPr id="15" name="Freeform 14"/>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16" name="Freeform 15"/>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grpSp>
      <p:pic>
        <p:nvPicPr>
          <p:cNvPr id="17" name="Picture 16" descr="MAVERIC LOGO.eps"/>
          <p:cNvPicPr>
            <a:picLocks noChangeAspect="1"/>
          </p:cNvPicPr>
          <p:nvPr userDrawn="1"/>
        </p:nvPicPr>
        <p:blipFill>
          <a:blip r:embed="rId3">
            <a:extLst>
              <a:ext uri="{28A0092B-C50C-407E-A947-70E740481C1C}">
                <a14:useLocalDpi xmlns:a14="http://schemas.microsoft.com/office/drawing/2010/main" val="0"/>
              </a:ext>
            </a:extLst>
          </a:blip>
          <a:srcRect b="39967"/>
          <a:stretch>
            <a:fillRect/>
          </a:stretch>
        </p:blipFill>
        <p:spPr bwMode="auto">
          <a:xfrm>
            <a:off x="839392" y="4194550"/>
            <a:ext cx="1663323" cy="654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3990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guide id="3" pos="53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p:cNvSpPr/>
          <p:nvPr userDrawn="1"/>
        </p:nvSpPr>
        <p:spPr>
          <a:xfrm>
            <a:off x="0" y="6429377"/>
            <a:ext cx="9144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mj-lt"/>
            </a:endParaRPr>
          </a:p>
        </p:txBody>
      </p:sp>
      <p:sp>
        <p:nvSpPr>
          <p:cNvPr id="5" name="TextBox 4"/>
          <p:cNvSpPr txBox="1">
            <a:spLocks noChangeArrowheads="1"/>
          </p:cNvSpPr>
          <p:nvPr userDrawn="1"/>
        </p:nvSpPr>
        <p:spPr bwMode="gray">
          <a:xfrm>
            <a:off x="8837034" y="6566744"/>
            <a:ext cx="11221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750" smtClean="0">
                <a:solidFill>
                  <a:schemeClr val="bg2">
                    <a:lumMod val="25000"/>
                  </a:schemeClr>
                </a:solidFill>
                <a:latin typeface="+mj-lt"/>
                <a:cs typeface="Arial" panose="020B0604020202020204" pitchFamily="34" charset="0"/>
              </a:rPr>
              <a:pPr algn="ctr" eaLnBrk="1" hangingPunct="1">
                <a:defRPr/>
              </a:pPr>
              <a:t>‹#›</a:t>
            </a:fld>
            <a:endParaRPr lang="en-US" sz="750" dirty="0">
              <a:solidFill>
                <a:schemeClr val="bg2">
                  <a:lumMod val="25000"/>
                </a:schemeClr>
              </a:solidFill>
              <a:latin typeface="+mj-lt"/>
              <a:cs typeface="Arial" panose="020B0604020202020204" pitchFamily="34" charset="0"/>
            </a:endParaRPr>
          </a:p>
        </p:txBody>
      </p:sp>
      <p:sp>
        <p:nvSpPr>
          <p:cNvPr id="3" name="Content Placeholder 2"/>
          <p:cNvSpPr>
            <a:spLocks noGrp="1"/>
          </p:cNvSpPr>
          <p:nvPr>
            <p:ph idx="1"/>
          </p:nvPr>
        </p:nvSpPr>
        <p:spPr bwMode="gray">
          <a:xfrm>
            <a:off x="956603" y="1370869"/>
            <a:ext cx="7989750" cy="1487587"/>
          </a:xfrm>
          <a:prstGeom prst="rect">
            <a:avLst/>
          </a:prstGeom>
        </p:spPr>
        <p:txBody>
          <a:bodyPr wrap="square" lIns="0" tIns="0" rIns="0" bIns="0">
            <a:spAutoFit/>
          </a:bodyPr>
          <a:lstStyle>
            <a:lvl1pPr marL="0" indent="0">
              <a:spcBef>
                <a:spcPts val="150"/>
              </a:spcBef>
              <a:buClr>
                <a:srgbClr val="2F82BF"/>
              </a:buClr>
              <a:buSzPct val="120000"/>
              <a:buFont typeface="Lucida Grande"/>
              <a:buNone/>
              <a:defRPr sz="1800">
                <a:latin typeface="+mj-lt"/>
                <a:cs typeface="Arial" panose="020B0604020202020204" pitchFamily="34" charset="0"/>
              </a:defRPr>
            </a:lvl1pPr>
            <a:lvl2pPr marL="272654" indent="-272654">
              <a:spcBef>
                <a:spcPts val="150"/>
              </a:spcBef>
              <a:buClr>
                <a:srgbClr val="2F82BF"/>
              </a:buClr>
              <a:buSzPct val="110000"/>
              <a:buFont typeface="Wingdings" panose="05000000000000000000" pitchFamily="2" charset="2"/>
              <a:buChar char="§"/>
              <a:defRPr sz="1800">
                <a:latin typeface="+mj-lt"/>
                <a:cs typeface="Arial" panose="020B0604020202020204" pitchFamily="34" charset="0"/>
              </a:defRPr>
            </a:lvl2pPr>
            <a:lvl3pPr marL="533400" indent="-260747">
              <a:spcBef>
                <a:spcPts val="150"/>
              </a:spcBef>
              <a:buClr>
                <a:srgbClr val="2F82BF"/>
              </a:buClr>
              <a:buFont typeface="Symbol" panose="05050102010706020507" pitchFamily="18" charset="2"/>
              <a:buChar char="-"/>
              <a:defRPr sz="1800">
                <a:latin typeface="+mj-lt"/>
                <a:cs typeface="Arial" panose="020B0604020202020204" pitchFamily="34" charset="0"/>
              </a:defRPr>
            </a:lvl3pPr>
            <a:lvl4pPr marL="806054" indent="-272654">
              <a:spcBef>
                <a:spcPts val="150"/>
              </a:spcBef>
              <a:buClr>
                <a:srgbClr val="2F82BF"/>
              </a:buClr>
              <a:buSzPct val="90000"/>
              <a:buFont typeface="Arial" panose="020B0604020202020204" pitchFamily="34" charset="0"/>
              <a:buChar char="•"/>
              <a:defRPr sz="1800">
                <a:latin typeface="+mj-lt"/>
                <a:cs typeface="Arial" panose="020B0604020202020204" pitchFamily="34" charset="0"/>
              </a:defRPr>
            </a:lvl4pPr>
            <a:lvl5pPr marL="1077516" indent="-271463">
              <a:spcBef>
                <a:spcPts val="150"/>
              </a:spcBef>
              <a:buClr>
                <a:schemeClr val="tx2"/>
              </a:buClr>
              <a:buFont typeface="Symbol" panose="05050102010706020507" pitchFamily="18" charset="2"/>
              <a:buChar char="-"/>
              <a:defRPr sz="1800">
                <a:latin typeface="+mj-lt"/>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1"/>
          <p:cNvSpPr>
            <a:spLocks noGrp="1"/>
          </p:cNvSpPr>
          <p:nvPr>
            <p:ph type="title" hasCustomPrompt="1"/>
          </p:nvPr>
        </p:nvSpPr>
        <p:spPr bwMode="gray">
          <a:xfrm>
            <a:off x="956604" y="232070"/>
            <a:ext cx="79897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800">
                <a:solidFill>
                  <a:schemeClr val="tx2"/>
                </a:solidFill>
                <a:latin typeface="+mj-lt"/>
              </a:defRPr>
            </a:lvl1pPr>
          </a:lstStyle>
          <a:p>
            <a:pPr lvl="0"/>
            <a:r>
              <a:rPr lang="en-US" dirty="0"/>
              <a:t>Click to edit title</a:t>
            </a:r>
          </a:p>
        </p:txBody>
      </p:sp>
      <p:sp>
        <p:nvSpPr>
          <p:cNvPr id="2" name="TextBox 1"/>
          <p:cNvSpPr txBox="1"/>
          <p:nvPr userDrawn="1"/>
        </p:nvSpPr>
        <p:spPr>
          <a:xfrm>
            <a:off x="7879847" y="6574439"/>
            <a:ext cx="790281" cy="138499"/>
          </a:xfrm>
          <a:prstGeom prst="rect">
            <a:avLst/>
          </a:prstGeom>
          <a:noFill/>
        </p:spPr>
        <p:txBody>
          <a:bodyPr wrap="none" lIns="0" tIns="0" rIns="0" bIns="0" rtlCol="0" anchor="ctr" anchorCtr="0">
            <a:spAutoFit/>
          </a:bodyPr>
          <a:lstStyle/>
          <a:p>
            <a:pPr algn="r"/>
            <a:r>
              <a:rPr lang="en-IN" sz="900" dirty="0">
                <a:solidFill>
                  <a:schemeClr val="bg2">
                    <a:lumMod val="25000"/>
                  </a:schemeClr>
                </a:solidFill>
                <a:latin typeface="+mj-lt"/>
                <a:cs typeface="Arial" panose="020B0604020202020204" pitchFamily="34" charset="0"/>
              </a:rPr>
              <a:t>Maveric Systems</a:t>
            </a:r>
          </a:p>
        </p:txBody>
      </p:sp>
      <p:cxnSp>
        <p:nvCxnSpPr>
          <p:cNvPr id="8" name="Straight Connector 7"/>
          <p:cNvCxnSpPr/>
          <p:nvPr userDrawn="1"/>
        </p:nvCxnSpPr>
        <p:spPr>
          <a:xfrm>
            <a:off x="875217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12" name="Group 11"/>
          <p:cNvGrpSpPr/>
          <p:nvPr userDrawn="1"/>
        </p:nvGrpSpPr>
        <p:grpSpPr>
          <a:xfrm>
            <a:off x="0" y="-4763"/>
            <a:ext cx="835819" cy="1147763"/>
            <a:chOff x="-19050" y="-4763"/>
            <a:chExt cx="835819" cy="1147763"/>
          </a:xfrm>
        </p:grpSpPr>
        <p:sp>
          <p:nvSpPr>
            <p:cNvPr id="13" name="Freeform 12"/>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sp>
          <p:nvSpPr>
            <p:cNvPr id="14" name="Freeform 13"/>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grpSp>
    </p:spTree>
    <p:extLst>
      <p:ext uri="{BB962C8B-B14F-4D97-AF65-F5344CB8AC3E}">
        <p14:creationId xmlns:p14="http://schemas.microsoft.com/office/powerpoint/2010/main" val="1074053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Divider Slide">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8834629" y="6566744"/>
            <a:ext cx="11702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750" smtClean="0">
                <a:solidFill>
                  <a:schemeClr val="bg2">
                    <a:lumMod val="25000"/>
                  </a:schemeClr>
                </a:solidFill>
                <a:latin typeface="Arial" panose="020B0604020202020204" pitchFamily="34" charset="0"/>
                <a:cs typeface="Arial" panose="020B0604020202020204" pitchFamily="34" charset="0"/>
              </a:rPr>
              <a:pPr algn="ctr" eaLnBrk="1" hangingPunct="1">
                <a:defRPr/>
              </a:pPr>
              <a:t>‹#›</a:t>
            </a:fld>
            <a:endParaRPr lang="en-US" sz="750" dirty="0">
              <a:solidFill>
                <a:schemeClr val="bg2">
                  <a:lumMod val="25000"/>
                </a:schemeClr>
              </a:solidFill>
              <a:latin typeface="Arial" panose="020B0604020202020204" pitchFamily="34" charset="0"/>
              <a:cs typeface="Arial" panose="020B0604020202020204" pitchFamily="34" charset="0"/>
            </a:endParaRPr>
          </a:p>
        </p:txBody>
      </p:sp>
      <p:sp>
        <p:nvSpPr>
          <p:cNvPr id="4" name="Title Placeholder 1"/>
          <p:cNvSpPr>
            <a:spLocks noGrp="1"/>
          </p:cNvSpPr>
          <p:nvPr>
            <p:ph type="title" hasCustomPrompt="1"/>
          </p:nvPr>
        </p:nvSpPr>
        <p:spPr bwMode="gray">
          <a:xfrm>
            <a:off x="2942032" y="1715199"/>
            <a:ext cx="60043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lgn="r">
              <a:defRPr sz="2600">
                <a:solidFill>
                  <a:schemeClr val="tx2"/>
                </a:solidFill>
              </a:defRPr>
            </a:lvl1pPr>
          </a:lstStyle>
          <a:p>
            <a:pPr lvl="0"/>
            <a:r>
              <a:rPr lang="en-US" dirty="0"/>
              <a:t>Click to edit title</a:t>
            </a:r>
          </a:p>
        </p:txBody>
      </p:sp>
      <p:sp>
        <p:nvSpPr>
          <p:cNvPr id="2" name="TextBox 1"/>
          <p:cNvSpPr txBox="1"/>
          <p:nvPr userDrawn="1"/>
        </p:nvSpPr>
        <p:spPr>
          <a:xfrm>
            <a:off x="7791682" y="6574439"/>
            <a:ext cx="878447" cy="138499"/>
          </a:xfrm>
          <a:prstGeom prst="rect">
            <a:avLst/>
          </a:prstGeom>
          <a:noFill/>
        </p:spPr>
        <p:txBody>
          <a:bodyPr wrap="none" lIns="0" tIns="0" rIns="0" bIns="0" rtlCol="0" anchor="ctr" anchorCtr="0">
            <a:spAutoFit/>
          </a:bodyPr>
          <a:lstStyle/>
          <a:p>
            <a:pPr algn="r"/>
            <a:r>
              <a:rPr lang="en-IN" sz="900" dirty="0">
                <a:solidFill>
                  <a:schemeClr val="bg2">
                    <a:lumMod val="25000"/>
                  </a:schemeClr>
                </a:solidFill>
                <a:latin typeface="Arial" panose="020B0604020202020204" pitchFamily="34" charset="0"/>
                <a:cs typeface="Arial" panose="020B0604020202020204" pitchFamily="34" charset="0"/>
              </a:rPr>
              <a:t>Maveric Systems</a:t>
            </a:r>
          </a:p>
        </p:txBody>
      </p:sp>
      <p:cxnSp>
        <p:nvCxnSpPr>
          <p:cNvPr id="8" name="Straight Connector 7"/>
          <p:cNvCxnSpPr/>
          <p:nvPr userDrawn="1"/>
        </p:nvCxnSpPr>
        <p:spPr>
          <a:xfrm>
            <a:off x="872482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12380" y="-28576"/>
            <a:ext cx="3529303" cy="5092122"/>
            <a:chOff x="2160910" y="711647"/>
            <a:chExt cx="3935090" cy="5677596"/>
          </a:xfrm>
        </p:grpSpPr>
        <p:sp>
          <p:nvSpPr>
            <p:cNvPr id="10" name="Freeform 9"/>
            <p:cNvSpPr/>
            <p:nvPr/>
          </p:nvSpPr>
          <p:spPr>
            <a:xfrm>
              <a:off x="2363868" y="711647"/>
              <a:ext cx="3732132" cy="1634612"/>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 name="connsiteX0" fmla="*/ 245269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5269 w 788194"/>
                <a:gd name="connsiteY4" fmla="*/ 0 h 345216"/>
                <a:gd name="connsiteX0" fmla="*/ 242050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2050 w 788194"/>
                <a:gd name="connsiteY4" fmla="*/ 0 h 345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45216">
                  <a:moveTo>
                    <a:pt x="242050" y="0"/>
                  </a:moveTo>
                  <a:lnTo>
                    <a:pt x="788194" y="342901"/>
                  </a:lnTo>
                  <a:lnTo>
                    <a:pt x="537717" y="345216"/>
                  </a:lnTo>
                  <a:lnTo>
                    <a:pt x="0" y="2382"/>
                  </a:lnTo>
                  <a:lnTo>
                    <a:pt x="242050"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1" name="Freeform 10"/>
            <p:cNvSpPr/>
            <p:nvPr/>
          </p:nvSpPr>
          <p:spPr>
            <a:xfrm>
              <a:off x="2160910" y="2718657"/>
              <a:ext cx="3878715" cy="3670586"/>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 name="connsiteX0" fmla="*/ 557213 w 819151"/>
                <a:gd name="connsiteY0" fmla="*/ 2381 h 775196"/>
                <a:gd name="connsiteX1" fmla="*/ 819151 w 819151"/>
                <a:gd name="connsiteY1" fmla="*/ 0 h 775196"/>
                <a:gd name="connsiteX2" fmla="*/ 4290 w 819151"/>
                <a:gd name="connsiteY2" fmla="*/ 775196 h 775196"/>
                <a:gd name="connsiteX3" fmla="*/ 0 w 819151"/>
                <a:gd name="connsiteY3" fmla="*/ 526256 h 775196"/>
                <a:gd name="connsiteX4" fmla="*/ 557213 w 819151"/>
                <a:gd name="connsiteY4" fmla="*/ 2381 h 77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775196">
                  <a:moveTo>
                    <a:pt x="557213" y="2381"/>
                  </a:moveTo>
                  <a:lnTo>
                    <a:pt x="819151" y="0"/>
                  </a:lnTo>
                  <a:lnTo>
                    <a:pt x="4290" y="775196"/>
                  </a:lnTo>
                  <a:lnTo>
                    <a:pt x="0" y="526256"/>
                  </a:lnTo>
                  <a:lnTo>
                    <a:pt x="557213"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56019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6429377"/>
            <a:ext cx="9144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5" name="TextBox 4"/>
          <p:cNvSpPr txBox="1">
            <a:spLocks noChangeArrowheads="1"/>
          </p:cNvSpPr>
          <p:nvPr userDrawn="1"/>
        </p:nvSpPr>
        <p:spPr bwMode="gray">
          <a:xfrm>
            <a:off x="8834629" y="6566744"/>
            <a:ext cx="11702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750" smtClean="0">
                <a:solidFill>
                  <a:srgbClr val="EEECE1">
                    <a:lumMod val="25000"/>
                  </a:srgbClr>
                </a:solidFill>
                <a:latin typeface="Arial" panose="020B0604020202020204" pitchFamily="34" charset="0"/>
                <a:cs typeface="Arial" panose="020B0604020202020204" pitchFamily="34" charset="0"/>
              </a:rPr>
              <a:pPr algn="ctr" eaLnBrk="1" hangingPunct="1">
                <a:defRPr/>
              </a:pPr>
              <a:t>‹#›</a:t>
            </a:fld>
            <a:endParaRPr lang="en-US" sz="750" dirty="0">
              <a:solidFill>
                <a:srgbClr val="EEECE1">
                  <a:lumMod val="25000"/>
                </a:srgb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bwMode="gray">
          <a:xfrm>
            <a:off x="751113" y="1370869"/>
            <a:ext cx="8195240" cy="1141338"/>
          </a:xfrm>
          <a:prstGeom prst="rect">
            <a:avLst/>
          </a:prstGeom>
        </p:spPr>
        <p:txBody>
          <a:bodyPr wrap="square" lIns="0" tIns="0" rIns="0" bIns="0">
            <a:spAutoFit/>
          </a:bodyPr>
          <a:lstStyle>
            <a:lvl1pPr marL="0" indent="0">
              <a:spcBef>
                <a:spcPts val="150"/>
              </a:spcBef>
              <a:buClr>
                <a:srgbClr val="2F82BF"/>
              </a:buClr>
              <a:buSzPct val="120000"/>
              <a:buFont typeface="Lucida Grande"/>
              <a:buNone/>
              <a:defRPr sz="1350">
                <a:latin typeface="Arial" panose="020B0604020202020204" pitchFamily="34" charset="0"/>
                <a:cs typeface="Arial" panose="020B0604020202020204" pitchFamily="34" charset="0"/>
              </a:defRPr>
            </a:lvl1pPr>
            <a:lvl2pPr marL="272654" indent="-272654">
              <a:spcBef>
                <a:spcPts val="150"/>
              </a:spcBef>
              <a:buClr>
                <a:srgbClr val="2F82BF"/>
              </a:buClr>
              <a:buSzPct val="110000"/>
              <a:buFont typeface="Wingdings" panose="05000000000000000000" pitchFamily="2" charset="2"/>
              <a:buChar char="§"/>
              <a:defRPr sz="1350">
                <a:latin typeface="Arial" panose="020B0604020202020204" pitchFamily="34" charset="0"/>
                <a:cs typeface="Arial" panose="020B0604020202020204" pitchFamily="34" charset="0"/>
              </a:defRPr>
            </a:lvl2pPr>
            <a:lvl3pPr marL="533400" indent="-260747">
              <a:spcBef>
                <a:spcPts val="150"/>
              </a:spcBef>
              <a:buClr>
                <a:srgbClr val="2F82BF"/>
              </a:buClr>
              <a:buFont typeface="Symbol" panose="05050102010706020507" pitchFamily="18" charset="2"/>
              <a:buChar char="-"/>
              <a:defRPr sz="1350">
                <a:latin typeface="Arial" panose="020B0604020202020204" pitchFamily="34" charset="0"/>
                <a:cs typeface="Arial" panose="020B0604020202020204" pitchFamily="34" charset="0"/>
              </a:defRPr>
            </a:lvl3pPr>
            <a:lvl4pPr marL="806054" indent="-272654">
              <a:spcBef>
                <a:spcPts val="150"/>
              </a:spcBef>
              <a:buClr>
                <a:srgbClr val="2F82BF"/>
              </a:buClr>
              <a:buSzPct val="90000"/>
              <a:buFont typeface="Arial" panose="020B0604020202020204" pitchFamily="34" charset="0"/>
              <a:buChar char="•"/>
              <a:defRPr sz="1350">
                <a:latin typeface="Arial" panose="020B0604020202020204" pitchFamily="34" charset="0"/>
                <a:cs typeface="Arial" panose="020B0604020202020204" pitchFamily="34" charset="0"/>
              </a:defRPr>
            </a:lvl4pPr>
            <a:lvl5pPr marL="1077516" indent="-271463">
              <a:spcBef>
                <a:spcPts val="150"/>
              </a:spcBef>
              <a:buClr>
                <a:schemeClr val="tx2"/>
              </a:buClr>
              <a:buFont typeface="Symbol" panose="05050102010706020507" pitchFamily="18" charset="2"/>
              <a:buChar char="-"/>
              <a:defRPr sz="135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1"/>
          <p:cNvSpPr>
            <a:spLocks noGrp="1"/>
          </p:cNvSpPr>
          <p:nvPr>
            <p:ph type="title" hasCustomPrompt="1"/>
          </p:nvPr>
        </p:nvSpPr>
        <p:spPr bwMode="gray">
          <a:xfrm>
            <a:off x="751114" y="200321"/>
            <a:ext cx="819524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100">
                <a:solidFill>
                  <a:schemeClr val="tx2"/>
                </a:solidFill>
              </a:defRPr>
            </a:lvl1pPr>
          </a:lstStyle>
          <a:p>
            <a:pPr lvl="0"/>
            <a:r>
              <a:rPr lang="en-US" dirty="0"/>
              <a:t>Click to edit title</a:t>
            </a:r>
          </a:p>
        </p:txBody>
      </p:sp>
      <p:sp>
        <p:nvSpPr>
          <p:cNvPr id="2" name="TextBox 1"/>
          <p:cNvSpPr txBox="1"/>
          <p:nvPr userDrawn="1"/>
        </p:nvSpPr>
        <p:spPr>
          <a:xfrm>
            <a:off x="7791682" y="6574439"/>
            <a:ext cx="878447" cy="138499"/>
          </a:xfrm>
          <a:prstGeom prst="rect">
            <a:avLst/>
          </a:prstGeom>
          <a:noFill/>
        </p:spPr>
        <p:txBody>
          <a:bodyPr wrap="none" lIns="0" tIns="0" rIns="0" bIns="0" rtlCol="0" anchor="ctr" anchorCtr="0">
            <a:spAutoFit/>
          </a:bodyPr>
          <a:lstStyle/>
          <a:p>
            <a:pPr algn="r"/>
            <a:r>
              <a:rPr lang="en-IN" sz="900" dirty="0">
                <a:solidFill>
                  <a:srgbClr val="EEECE1">
                    <a:lumMod val="25000"/>
                  </a:srgbClr>
                </a:solidFill>
                <a:latin typeface="Arial" panose="020B0604020202020204" pitchFamily="34" charset="0"/>
                <a:cs typeface="Arial" panose="020B0604020202020204" pitchFamily="34" charset="0"/>
              </a:rPr>
              <a:t>Maveric Systems</a:t>
            </a:r>
          </a:p>
        </p:txBody>
      </p:sp>
      <p:cxnSp>
        <p:nvCxnSpPr>
          <p:cNvPr id="8" name="Straight Connector 7"/>
          <p:cNvCxnSpPr/>
          <p:nvPr userDrawn="1"/>
        </p:nvCxnSpPr>
        <p:spPr>
          <a:xfrm>
            <a:off x="872482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1" y="-4763"/>
            <a:ext cx="626864"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prstClr val="white"/>
                </a:solidFill>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prstClr val="white"/>
                </a:solidFill>
              </a:endParaRPr>
            </a:p>
          </p:txBody>
        </p:sp>
      </p:grpSp>
    </p:spTree>
    <p:extLst>
      <p:ext uri="{BB962C8B-B14F-4D97-AF65-F5344CB8AC3E}">
        <p14:creationId xmlns:p14="http://schemas.microsoft.com/office/powerpoint/2010/main" val="156740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Back Cover">
    <p:spTree>
      <p:nvGrpSpPr>
        <p:cNvPr id="1" name=""/>
        <p:cNvGrpSpPr/>
        <p:nvPr/>
      </p:nvGrpSpPr>
      <p:grpSpPr>
        <a:xfrm>
          <a:off x="0" y="0"/>
          <a:ext cx="0" cy="0"/>
          <a:chOff x="0" y="0"/>
          <a:chExt cx="0" cy="0"/>
        </a:xfrm>
      </p:grpSpPr>
      <p:pic>
        <p:nvPicPr>
          <p:cNvPr id="8" name="Picture 7"/>
          <p:cNvPicPr preferRelativeResize="0">
            <a:picLocks/>
          </p:cNvPicPr>
          <p:nvPr userDrawn="1"/>
        </p:nvPicPr>
        <p:blipFill rotWithShape="1">
          <a:blip r:embed="rId2">
            <a:extLst>
              <a:ext uri="{28A0092B-C50C-407E-A947-70E740481C1C}">
                <a14:useLocalDpi xmlns:a14="http://schemas.microsoft.com/office/drawing/2010/main" val="0"/>
              </a:ext>
            </a:extLst>
          </a:blip>
          <a:srcRect r="8968"/>
          <a:stretch/>
        </p:blipFill>
        <p:spPr bwMode="gray">
          <a:xfrm>
            <a:off x="-1" y="4279168"/>
            <a:ext cx="9158069" cy="2578832"/>
          </a:xfrm>
          <a:prstGeom prst="rect">
            <a:avLst/>
          </a:prstGeom>
        </p:spPr>
      </p:pic>
      <p:grpSp>
        <p:nvGrpSpPr>
          <p:cNvPr id="36" name="Group 35"/>
          <p:cNvGrpSpPr/>
          <p:nvPr userDrawn="1"/>
        </p:nvGrpSpPr>
        <p:grpSpPr bwMode="gray">
          <a:xfrm>
            <a:off x="1663895" y="814098"/>
            <a:ext cx="5816209" cy="4374658"/>
            <a:chOff x="3187895" y="299551"/>
            <a:chExt cx="5816209" cy="4374658"/>
          </a:xfrm>
        </p:grpSpPr>
        <p:grpSp>
          <p:nvGrpSpPr>
            <p:cNvPr id="37" name="Group 36"/>
            <p:cNvGrpSpPr>
              <a:grpSpLocks noChangeAspect="1"/>
            </p:cNvGrpSpPr>
            <p:nvPr/>
          </p:nvGrpSpPr>
          <p:grpSpPr bwMode="gray">
            <a:xfrm>
              <a:off x="4971813" y="299551"/>
              <a:ext cx="2248375" cy="830271"/>
              <a:chOff x="6391275" y="515938"/>
              <a:chExt cx="3813176" cy="1408113"/>
            </a:xfrm>
          </p:grpSpPr>
          <p:sp>
            <p:nvSpPr>
              <p:cNvPr id="40" name="Freeform 39"/>
              <p:cNvSpPr>
                <a:spLocks/>
              </p:cNvSpPr>
              <p:nvPr/>
            </p:nvSpPr>
            <p:spPr bwMode="gray">
              <a:xfrm>
                <a:off x="6789738" y="1677988"/>
                <a:ext cx="138113" cy="185738"/>
              </a:xfrm>
              <a:custGeom>
                <a:avLst/>
                <a:gdLst>
                  <a:gd name="T0" fmla="*/ 202 w 497"/>
                  <a:gd name="T1" fmla="*/ 85 h 673"/>
                  <a:gd name="T2" fmla="*/ 202 w 497"/>
                  <a:gd name="T3" fmla="*/ 85 h 673"/>
                  <a:gd name="T4" fmla="*/ 0 w 497"/>
                  <a:gd name="T5" fmla="*/ 85 h 673"/>
                  <a:gd name="T6" fmla="*/ 0 w 497"/>
                  <a:gd name="T7" fmla="*/ 0 h 673"/>
                  <a:gd name="T8" fmla="*/ 497 w 497"/>
                  <a:gd name="T9" fmla="*/ 0 h 673"/>
                  <a:gd name="T10" fmla="*/ 497 w 497"/>
                  <a:gd name="T11" fmla="*/ 85 h 673"/>
                  <a:gd name="T12" fmla="*/ 295 w 497"/>
                  <a:gd name="T13" fmla="*/ 85 h 673"/>
                  <a:gd name="T14" fmla="*/ 295 w 497"/>
                  <a:gd name="T15" fmla="*/ 673 h 673"/>
                  <a:gd name="T16" fmla="*/ 202 w 497"/>
                  <a:gd name="T17" fmla="*/ 673 h 673"/>
                  <a:gd name="T18" fmla="*/ 202 w 497"/>
                  <a:gd name="T19" fmla="*/ 85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7" h="673">
                    <a:moveTo>
                      <a:pt x="202" y="85"/>
                    </a:moveTo>
                    <a:lnTo>
                      <a:pt x="202" y="85"/>
                    </a:lnTo>
                    <a:lnTo>
                      <a:pt x="0" y="85"/>
                    </a:lnTo>
                    <a:lnTo>
                      <a:pt x="0" y="0"/>
                    </a:lnTo>
                    <a:lnTo>
                      <a:pt x="497" y="0"/>
                    </a:lnTo>
                    <a:lnTo>
                      <a:pt x="497" y="85"/>
                    </a:lnTo>
                    <a:lnTo>
                      <a:pt x="295" y="85"/>
                    </a:lnTo>
                    <a:lnTo>
                      <a:pt x="295" y="673"/>
                    </a:lnTo>
                    <a:lnTo>
                      <a:pt x="202" y="673"/>
                    </a:lnTo>
                    <a:lnTo>
                      <a:pt x="202" y="8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1" name="Freeform 40"/>
              <p:cNvSpPr>
                <a:spLocks/>
              </p:cNvSpPr>
              <p:nvPr/>
            </p:nvSpPr>
            <p:spPr bwMode="gray">
              <a:xfrm>
                <a:off x="6938963"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8 w 265"/>
                  <a:gd name="T11" fmla="*/ 0 h 503"/>
                  <a:gd name="T12" fmla="*/ 265 w 265"/>
                  <a:gd name="T13" fmla="*/ 7 h 503"/>
                  <a:gd name="T14" fmla="*/ 265 w 265"/>
                  <a:gd name="T15" fmla="*/ 87 h 503"/>
                  <a:gd name="T16" fmla="*/ 217 w 265"/>
                  <a:gd name="T17" fmla="*/ 79 h 503"/>
                  <a:gd name="T18" fmla="*/ 88 w 265"/>
                  <a:gd name="T19" fmla="*/ 279 h 503"/>
                  <a:gd name="T20" fmla="*/ 88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8" y="0"/>
                    </a:cubicBezTo>
                    <a:cubicBezTo>
                      <a:pt x="234" y="0"/>
                      <a:pt x="247" y="3"/>
                      <a:pt x="265" y="7"/>
                    </a:cubicBezTo>
                    <a:lnTo>
                      <a:pt x="265" y="87"/>
                    </a:lnTo>
                    <a:cubicBezTo>
                      <a:pt x="249"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2" name="Freeform 41"/>
              <p:cNvSpPr>
                <a:spLocks noEditPoints="1"/>
              </p:cNvSpPr>
              <p:nvPr/>
            </p:nvSpPr>
            <p:spPr bwMode="gray">
              <a:xfrm>
                <a:off x="7037388" y="1725613"/>
                <a:ext cx="111125" cy="141288"/>
              </a:xfrm>
              <a:custGeom>
                <a:avLst/>
                <a:gdLst>
                  <a:gd name="T0" fmla="*/ 313 w 404"/>
                  <a:gd name="T1" fmla="*/ 269 h 514"/>
                  <a:gd name="T2" fmla="*/ 313 w 404"/>
                  <a:gd name="T3" fmla="*/ 269 h 514"/>
                  <a:gd name="T4" fmla="*/ 257 w 404"/>
                  <a:gd name="T5" fmla="*/ 267 h 514"/>
                  <a:gd name="T6" fmla="*/ 93 w 404"/>
                  <a:gd name="T7" fmla="*/ 361 h 514"/>
                  <a:gd name="T8" fmla="*/ 181 w 404"/>
                  <a:gd name="T9" fmla="*/ 441 h 514"/>
                  <a:gd name="T10" fmla="*/ 313 w 404"/>
                  <a:gd name="T11" fmla="*/ 312 h 514"/>
                  <a:gd name="T12" fmla="*/ 313 w 404"/>
                  <a:gd name="T13" fmla="*/ 269 h 514"/>
                  <a:gd name="T14" fmla="*/ 313 w 404"/>
                  <a:gd name="T15" fmla="*/ 269 h 514"/>
                  <a:gd name="T16" fmla="*/ 54 w 404"/>
                  <a:gd name="T17" fmla="*/ 46 h 514"/>
                  <a:gd name="T18" fmla="*/ 54 w 404"/>
                  <a:gd name="T19" fmla="*/ 46 h 514"/>
                  <a:gd name="T20" fmla="*/ 210 w 404"/>
                  <a:gd name="T21" fmla="*/ 0 h 514"/>
                  <a:gd name="T22" fmla="*/ 401 w 404"/>
                  <a:gd name="T23" fmla="*/ 203 h 514"/>
                  <a:gd name="T24" fmla="*/ 401 w 404"/>
                  <a:gd name="T25" fmla="*/ 406 h 514"/>
                  <a:gd name="T26" fmla="*/ 404 w 404"/>
                  <a:gd name="T27" fmla="*/ 503 h 514"/>
                  <a:gd name="T28" fmla="*/ 322 w 404"/>
                  <a:gd name="T29" fmla="*/ 503 h 514"/>
                  <a:gd name="T30" fmla="*/ 322 w 404"/>
                  <a:gd name="T31" fmla="*/ 439 h 514"/>
                  <a:gd name="T32" fmla="*/ 321 w 404"/>
                  <a:gd name="T33" fmla="*/ 439 h 514"/>
                  <a:gd name="T34" fmla="*/ 174 w 404"/>
                  <a:gd name="T35" fmla="*/ 514 h 514"/>
                  <a:gd name="T36" fmla="*/ 0 w 404"/>
                  <a:gd name="T37" fmla="*/ 361 h 514"/>
                  <a:gd name="T38" fmla="*/ 220 w 404"/>
                  <a:gd name="T39" fmla="*/ 199 h 514"/>
                  <a:gd name="T40" fmla="*/ 313 w 404"/>
                  <a:gd name="T41" fmla="*/ 201 h 514"/>
                  <a:gd name="T42" fmla="*/ 196 w 404"/>
                  <a:gd name="T43" fmla="*/ 73 h 514"/>
                  <a:gd name="T44" fmla="*/ 58 w 404"/>
                  <a:gd name="T45" fmla="*/ 123 h 514"/>
                  <a:gd name="T46" fmla="*/ 54 w 404"/>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4" h="514">
                    <a:moveTo>
                      <a:pt x="313" y="269"/>
                    </a:moveTo>
                    <a:lnTo>
                      <a:pt x="313" y="269"/>
                    </a:lnTo>
                    <a:cubicBezTo>
                      <a:pt x="295" y="269"/>
                      <a:pt x="276" y="267"/>
                      <a:pt x="257" y="267"/>
                    </a:cubicBezTo>
                    <a:cubicBezTo>
                      <a:pt x="210" y="267"/>
                      <a:pt x="93" y="275"/>
                      <a:pt x="93" y="361"/>
                    </a:cubicBezTo>
                    <a:cubicBezTo>
                      <a:pt x="93" y="413"/>
                      <a:pt x="141" y="441"/>
                      <a:pt x="181" y="441"/>
                    </a:cubicBezTo>
                    <a:cubicBezTo>
                      <a:pt x="268" y="441"/>
                      <a:pt x="313" y="385"/>
                      <a:pt x="313" y="312"/>
                    </a:cubicBezTo>
                    <a:lnTo>
                      <a:pt x="313" y="269"/>
                    </a:lnTo>
                    <a:lnTo>
                      <a:pt x="313" y="269"/>
                    </a:lnTo>
                    <a:close/>
                    <a:moveTo>
                      <a:pt x="54" y="46"/>
                    </a:moveTo>
                    <a:lnTo>
                      <a:pt x="54" y="46"/>
                    </a:lnTo>
                    <a:cubicBezTo>
                      <a:pt x="98" y="19"/>
                      <a:pt x="150" y="0"/>
                      <a:pt x="210" y="0"/>
                    </a:cubicBezTo>
                    <a:cubicBezTo>
                      <a:pt x="346" y="0"/>
                      <a:pt x="401" y="69"/>
                      <a:pt x="401" y="203"/>
                    </a:cubicBezTo>
                    <a:lnTo>
                      <a:pt x="401" y="406"/>
                    </a:lnTo>
                    <a:cubicBezTo>
                      <a:pt x="401" y="462"/>
                      <a:pt x="403" y="488"/>
                      <a:pt x="404" y="503"/>
                    </a:cubicBezTo>
                    <a:lnTo>
                      <a:pt x="322" y="503"/>
                    </a:lnTo>
                    <a:lnTo>
                      <a:pt x="322" y="439"/>
                    </a:lnTo>
                    <a:lnTo>
                      <a:pt x="321" y="439"/>
                    </a:lnTo>
                    <a:cubicBezTo>
                      <a:pt x="300" y="469"/>
                      <a:pt x="254" y="514"/>
                      <a:pt x="174" y="514"/>
                    </a:cubicBezTo>
                    <a:cubicBezTo>
                      <a:pt x="71" y="514"/>
                      <a:pt x="0" y="468"/>
                      <a:pt x="0" y="361"/>
                    </a:cubicBezTo>
                    <a:cubicBezTo>
                      <a:pt x="0" y="238"/>
                      <a:pt x="130" y="199"/>
                      <a:pt x="220" y="199"/>
                    </a:cubicBezTo>
                    <a:cubicBezTo>
                      <a:pt x="255" y="199"/>
                      <a:pt x="279" y="199"/>
                      <a:pt x="313" y="201"/>
                    </a:cubicBezTo>
                    <a:cubicBezTo>
                      <a:pt x="313" y="116"/>
                      <a:pt x="283" y="73"/>
                      <a:pt x="196" y="73"/>
                    </a:cubicBezTo>
                    <a:cubicBezTo>
                      <a:pt x="147" y="73"/>
                      <a:pt x="94" y="92"/>
                      <a:pt x="58"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3" name="Freeform 42"/>
              <p:cNvSpPr>
                <a:spLocks/>
              </p:cNvSpPr>
              <p:nvPr/>
            </p:nvSpPr>
            <p:spPr bwMode="gray">
              <a:xfrm>
                <a:off x="7196138" y="1725613"/>
                <a:ext cx="115888" cy="138113"/>
              </a:xfrm>
              <a:custGeom>
                <a:avLst/>
                <a:gdLst>
                  <a:gd name="T0" fmla="*/ 0 w 419"/>
                  <a:gd name="T1" fmla="*/ 11 h 503"/>
                  <a:gd name="T2" fmla="*/ 0 w 419"/>
                  <a:gd name="T3" fmla="*/ 11 h 503"/>
                  <a:gd name="T4" fmla="*/ 85 w 419"/>
                  <a:gd name="T5" fmla="*/ 11 h 503"/>
                  <a:gd name="T6" fmla="*/ 85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5" y="11"/>
                    </a:lnTo>
                    <a:lnTo>
                      <a:pt x="85" y="89"/>
                    </a:lnTo>
                    <a:lnTo>
                      <a:pt x="86" y="89"/>
                    </a:lnTo>
                    <a:cubicBezTo>
                      <a:pt x="112" y="34"/>
                      <a:pt x="176" y="0"/>
                      <a:pt x="242" y="0"/>
                    </a:cubicBezTo>
                    <a:cubicBezTo>
                      <a:pt x="365"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4" name="Freeform 43"/>
              <p:cNvSpPr>
                <a:spLocks/>
              </p:cNvSpPr>
              <p:nvPr/>
            </p:nvSpPr>
            <p:spPr bwMode="gray">
              <a:xfrm>
                <a:off x="7348538" y="1725613"/>
                <a:ext cx="82550" cy="141288"/>
              </a:xfrm>
              <a:custGeom>
                <a:avLst/>
                <a:gdLst>
                  <a:gd name="T0" fmla="*/ 7 w 298"/>
                  <a:gd name="T1" fmla="*/ 406 h 514"/>
                  <a:gd name="T2" fmla="*/ 7 w 298"/>
                  <a:gd name="T3" fmla="*/ 406 h 514"/>
                  <a:gd name="T4" fmla="*/ 116 w 298"/>
                  <a:gd name="T5" fmla="*/ 441 h 514"/>
                  <a:gd name="T6" fmla="*/ 205 w 298"/>
                  <a:gd name="T7" fmla="*/ 371 h 514"/>
                  <a:gd name="T8" fmla="*/ 0 w 298"/>
                  <a:gd name="T9" fmla="*/ 151 h 514"/>
                  <a:gd name="T10" fmla="*/ 167 w 298"/>
                  <a:gd name="T11" fmla="*/ 0 h 514"/>
                  <a:gd name="T12" fmla="*/ 276 w 298"/>
                  <a:gd name="T13" fmla="*/ 19 h 514"/>
                  <a:gd name="T14" fmla="*/ 269 w 298"/>
                  <a:gd name="T15" fmla="*/ 98 h 514"/>
                  <a:gd name="T16" fmla="*/ 177 w 298"/>
                  <a:gd name="T17" fmla="*/ 73 h 514"/>
                  <a:gd name="T18" fmla="*/ 93 w 298"/>
                  <a:gd name="T19" fmla="*/ 133 h 514"/>
                  <a:gd name="T20" fmla="*/ 298 w 298"/>
                  <a:gd name="T21" fmla="*/ 361 h 514"/>
                  <a:gd name="T22" fmla="*/ 133 w 298"/>
                  <a:gd name="T23" fmla="*/ 514 h 514"/>
                  <a:gd name="T24" fmla="*/ 3 w 298"/>
                  <a:gd name="T25" fmla="*/ 487 h 514"/>
                  <a:gd name="T26" fmla="*/ 7 w 298"/>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8" h="514">
                    <a:moveTo>
                      <a:pt x="7" y="406"/>
                    </a:moveTo>
                    <a:lnTo>
                      <a:pt x="7" y="406"/>
                    </a:lnTo>
                    <a:cubicBezTo>
                      <a:pt x="42" y="429"/>
                      <a:pt x="91" y="441"/>
                      <a:pt x="116" y="441"/>
                    </a:cubicBezTo>
                    <a:cubicBezTo>
                      <a:pt x="156" y="441"/>
                      <a:pt x="205" y="424"/>
                      <a:pt x="205" y="371"/>
                    </a:cubicBezTo>
                    <a:cubicBezTo>
                      <a:pt x="205" y="281"/>
                      <a:pt x="0" y="289"/>
                      <a:pt x="0" y="151"/>
                    </a:cubicBezTo>
                    <a:cubicBezTo>
                      <a:pt x="0" y="49"/>
                      <a:pt x="73" y="0"/>
                      <a:pt x="167" y="0"/>
                    </a:cubicBezTo>
                    <a:cubicBezTo>
                      <a:pt x="208" y="0"/>
                      <a:pt x="242" y="8"/>
                      <a:pt x="276" y="19"/>
                    </a:cubicBezTo>
                    <a:lnTo>
                      <a:pt x="269" y="98"/>
                    </a:lnTo>
                    <a:cubicBezTo>
                      <a:pt x="249" y="86"/>
                      <a:pt x="197" y="73"/>
                      <a:pt x="177" y="73"/>
                    </a:cubicBezTo>
                    <a:cubicBezTo>
                      <a:pt x="132" y="73"/>
                      <a:pt x="93" y="92"/>
                      <a:pt x="93" y="133"/>
                    </a:cubicBezTo>
                    <a:cubicBezTo>
                      <a:pt x="93" y="233"/>
                      <a:pt x="298" y="204"/>
                      <a:pt x="298" y="361"/>
                    </a:cubicBezTo>
                    <a:cubicBezTo>
                      <a:pt x="298" y="466"/>
                      <a:pt x="218" y="514"/>
                      <a:pt x="133" y="514"/>
                    </a:cubicBezTo>
                    <a:cubicBezTo>
                      <a:pt x="88" y="514"/>
                      <a:pt x="43" y="509"/>
                      <a:pt x="3" y="487"/>
                    </a:cubicBezTo>
                    <a:lnTo>
                      <a:pt x="7"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5" name="Freeform 44"/>
              <p:cNvSpPr>
                <a:spLocks/>
              </p:cNvSpPr>
              <p:nvPr/>
            </p:nvSpPr>
            <p:spPr bwMode="gray">
              <a:xfrm>
                <a:off x="7451725" y="1660526"/>
                <a:ext cx="92075" cy="203200"/>
              </a:xfrm>
              <a:custGeom>
                <a:avLst/>
                <a:gdLst>
                  <a:gd name="T0" fmla="*/ 112 w 329"/>
                  <a:gd name="T1" fmla="*/ 315 h 734"/>
                  <a:gd name="T2" fmla="*/ 112 w 329"/>
                  <a:gd name="T3" fmla="*/ 315 h 734"/>
                  <a:gd name="T4" fmla="*/ 0 w 329"/>
                  <a:gd name="T5" fmla="*/ 315 h 734"/>
                  <a:gd name="T6" fmla="*/ 0 w 329"/>
                  <a:gd name="T7" fmla="*/ 242 h 734"/>
                  <a:gd name="T8" fmla="*/ 112 w 329"/>
                  <a:gd name="T9" fmla="*/ 242 h 734"/>
                  <a:gd name="T10" fmla="*/ 112 w 329"/>
                  <a:gd name="T11" fmla="*/ 197 h 734"/>
                  <a:gd name="T12" fmla="*/ 270 w 329"/>
                  <a:gd name="T13" fmla="*/ 0 h 734"/>
                  <a:gd name="T14" fmla="*/ 329 w 329"/>
                  <a:gd name="T15" fmla="*/ 5 h 734"/>
                  <a:gd name="T16" fmla="*/ 325 w 329"/>
                  <a:gd name="T17" fmla="*/ 79 h 734"/>
                  <a:gd name="T18" fmla="*/ 284 w 329"/>
                  <a:gd name="T19" fmla="*/ 73 h 734"/>
                  <a:gd name="T20" fmla="*/ 199 w 329"/>
                  <a:gd name="T21" fmla="*/ 190 h 734"/>
                  <a:gd name="T22" fmla="*/ 199 w 329"/>
                  <a:gd name="T23" fmla="*/ 242 h 734"/>
                  <a:gd name="T24" fmla="*/ 324 w 329"/>
                  <a:gd name="T25" fmla="*/ 242 h 734"/>
                  <a:gd name="T26" fmla="*/ 324 w 329"/>
                  <a:gd name="T27" fmla="*/ 315 h 734"/>
                  <a:gd name="T28" fmla="*/ 199 w 329"/>
                  <a:gd name="T29" fmla="*/ 315 h 734"/>
                  <a:gd name="T30" fmla="*/ 199 w 329"/>
                  <a:gd name="T31" fmla="*/ 734 h 734"/>
                  <a:gd name="T32" fmla="*/ 112 w 329"/>
                  <a:gd name="T33" fmla="*/ 734 h 734"/>
                  <a:gd name="T34" fmla="*/ 112 w 329"/>
                  <a:gd name="T35" fmla="*/ 315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734">
                    <a:moveTo>
                      <a:pt x="112" y="315"/>
                    </a:moveTo>
                    <a:lnTo>
                      <a:pt x="112" y="315"/>
                    </a:lnTo>
                    <a:lnTo>
                      <a:pt x="0" y="315"/>
                    </a:lnTo>
                    <a:lnTo>
                      <a:pt x="0" y="242"/>
                    </a:lnTo>
                    <a:lnTo>
                      <a:pt x="112" y="242"/>
                    </a:lnTo>
                    <a:lnTo>
                      <a:pt x="112" y="197"/>
                    </a:lnTo>
                    <a:cubicBezTo>
                      <a:pt x="112" y="78"/>
                      <a:pt x="141" y="0"/>
                      <a:pt x="270" y="0"/>
                    </a:cubicBezTo>
                    <a:cubicBezTo>
                      <a:pt x="293" y="0"/>
                      <a:pt x="312" y="2"/>
                      <a:pt x="329" y="5"/>
                    </a:cubicBezTo>
                    <a:lnTo>
                      <a:pt x="325" y="79"/>
                    </a:lnTo>
                    <a:cubicBezTo>
                      <a:pt x="315" y="75"/>
                      <a:pt x="298" y="73"/>
                      <a:pt x="284" y="73"/>
                    </a:cubicBezTo>
                    <a:cubicBezTo>
                      <a:pt x="208" y="73"/>
                      <a:pt x="199" y="123"/>
                      <a:pt x="199" y="190"/>
                    </a:cubicBezTo>
                    <a:lnTo>
                      <a:pt x="199" y="242"/>
                    </a:lnTo>
                    <a:lnTo>
                      <a:pt x="324" y="242"/>
                    </a:lnTo>
                    <a:lnTo>
                      <a:pt x="324" y="315"/>
                    </a:lnTo>
                    <a:lnTo>
                      <a:pt x="199" y="315"/>
                    </a:lnTo>
                    <a:lnTo>
                      <a:pt x="199" y="734"/>
                    </a:lnTo>
                    <a:lnTo>
                      <a:pt x="112" y="734"/>
                    </a:lnTo>
                    <a:lnTo>
                      <a:pt x="112" y="31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6" name="Freeform 45"/>
              <p:cNvSpPr>
                <a:spLocks noEditPoints="1"/>
              </p:cNvSpPr>
              <p:nvPr/>
            </p:nvSpPr>
            <p:spPr bwMode="gray">
              <a:xfrm>
                <a:off x="7564438" y="1725613"/>
                <a:ext cx="134938" cy="141288"/>
              </a:xfrm>
              <a:custGeom>
                <a:avLst/>
                <a:gdLst>
                  <a:gd name="T0" fmla="*/ 242 w 483"/>
                  <a:gd name="T1" fmla="*/ 441 h 514"/>
                  <a:gd name="T2" fmla="*/ 242 w 483"/>
                  <a:gd name="T3" fmla="*/ 441 h 514"/>
                  <a:gd name="T4" fmla="*/ 390 w 483"/>
                  <a:gd name="T5" fmla="*/ 257 h 514"/>
                  <a:gd name="T6" fmla="*/ 242 w 483"/>
                  <a:gd name="T7" fmla="*/ 73 h 514"/>
                  <a:gd name="T8" fmla="*/ 93 w 483"/>
                  <a:gd name="T9" fmla="*/ 257 h 514"/>
                  <a:gd name="T10" fmla="*/ 242 w 483"/>
                  <a:gd name="T11" fmla="*/ 441 h 514"/>
                  <a:gd name="T12" fmla="*/ 242 w 483"/>
                  <a:gd name="T13" fmla="*/ 441 h 514"/>
                  <a:gd name="T14" fmla="*/ 242 w 483"/>
                  <a:gd name="T15" fmla="*/ 0 h 514"/>
                  <a:gd name="T16" fmla="*/ 242 w 483"/>
                  <a:gd name="T17" fmla="*/ 0 h 514"/>
                  <a:gd name="T18" fmla="*/ 483 w 483"/>
                  <a:gd name="T19" fmla="*/ 257 h 514"/>
                  <a:gd name="T20" fmla="*/ 242 w 483"/>
                  <a:gd name="T21" fmla="*/ 514 h 514"/>
                  <a:gd name="T22" fmla="*/ 0 w 483"/>
                  <a:gd name="T23" fmla="*/ 257 h 514"/>
                  <a:gd name="T24" fmla="*/ 242 w 483"/>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3" h="514">
                    <a:moveTo>
                      <a:pt x="242" y="441"/>
                    </a:moveTo>
                    <a:lnTo>
                      <a:pt x="242" y="441"/>
                    </a:lnTo>
                    <a:cubicBezTo>
                      <a:pt x="344" y="441"/>
                      <a:pt x="390" y="345"/>
                      <a:pt x="390" y="257"/>
                    </a:cubicBezTo>
                    <a:cubicBezTo>
                      <a:pt x="390" y="164"/>
                      <a:pt x="335" y="73"/>
                      <a:pt x="242" y="73"/>
                    </a:cubicBezTo>
                    <a:cubicBezTo>
                      <a:pt x="148" y="73"/>
                      <a:pt x="93" y="164"/>
                      <a:pt x="93" y="257"/>
                    </a:cubicBezTo>
                    <a:cubicBezTo>
                      <a:pt x="93" y="345"/>
                      <a:pt x="139" y="441"/>
                      <a:pt x="242" y="441"/>
                    </a:cubicBezTo>
                    <a:lnTo>
                      <a:pt x="242" y="441"/>
                    </a:lnTo>
                    <a:close/>
                    <a:moveTo>
                      <a:pt x="242" y="0"/>
                    </a:moveTo>
                    <a:lnTo>
                      <a:pt x="242" y="0"/>
                    </a:lnTo>
                    <a:cubicBezTo>
                      <a:pt x="386" y="0"/>
                      <a:pt x="483" y="108"/>
                      <a:pt x="483" y="257"/>
                    </a:cubicBezTo>
                    <a:cubicBezTo>
                      <a:pt x="483" y="397"/>
                      <a:pt x="384" y="514"/>
                      <a:pt x="242" y="514"/>
                    </a:cubicBezTo>
                    <a:cubicBezTo>
                      <a:pt x="99" y="514"/>
                      <a:pt x="0" y="397"/>
                      <a:pt x="0" y="257"/>
                    </a:cubicBezTo>
                    <a:cubicBezTo>
                      <a:pt x="0" y="108"/>
                      <a:pt x="97" y="0"/>
                      <a:pt x="242" y="0"/>
                    </a:cubicBez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0" name="Freeform 79"/>
              <p:cNvSpPr>
                <a:spLocks/>
              </p:cNvSpPr>
              <p:nvPr/>
            </p:nvSpPr>
            <p:spPr bwMode="gray">
              <a:xfrm>
                <a:off x="7737475" y="1725613"/>
                <a:ext cx="74613" cy="138113"/>
              </a:xfrm>
              <a:custGeom>
                <a:avLst/>
                <a:gdLst>
                  <a:gd name="T0" fmla="*/ 0 w 266"/>
                  <a:gd name="T1" fmla="*/ 11 h 503"/>
                  <a:gd name="T2" fmla="*/ 0 w 266"/>
                  <a:gd name="T3" fmla="*/ 11 h 503"/>
                  <a:gd name="T4" fmla="*/ 82 w 266"/>
                  <a:gd name="T5" fmla="*/ 11 h 503"/>
                  <a:gd name="T6" fmla="*/ 82 w 266"/>
                  <a:gd name="T7" fmla="*/ 87 h 503"/>
                  <a:gd name="T8" fmla="*/ 84 w 266"/>
                  <a:gd name="T9" fmla="*/ 87 h 503"/>
                  <a:gd name="T10" fmla="*/ 208 w 266"/>
                  <a:gd name="T11" fmla="*/ 0 h 503"/>
                  <a:gd name="T12" fmla="*/ 266 w 266"/>
                  <a:gd name="T13" fmla="*/ 7 h 503"/>
                  <a:gd name="T14" fmla="*/ 266 w 266"/>
                  <a:gd name="T15" fmla="*/ 87 h 503"/>
                  <a:gd name="T16" fmla="*/ 217 w 266"/>
                  <a:gd name="T17" fmla="*/ 79 h 503"/>
                  <a:gd name="T18" fmla="*/ 88 w 266"/>
                  <a:gd name="T19" fmla="*/ 279 h 503"/>
                  <a:gd name="T20" fmla="*/ 88 w 266"/>
                  <a:gd name="T21" fmla="*/ 503 h 503"/>
                  <a:gd name="T22" fmla="*/ 0 w 266"/>
                  <a:gd name="T23" fmla="*/ 503 h 503"/>
                  <a:gd name="T24" fmla="*/ 0 w 266"/>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6" h="503">
                    <a:moveTo>
                      <a:pt x="0" y="11"/>
                    </a:moveTo>
                    <a:lnTo>
                      <a:pt x="0" y="11"/>
                    </a:lnTo>
                    <a:lnTo>
                      <a:pt x="82" y="11"/>
                    </a:lnTo>
                    <a:lnTo>
                      <a:pt x="82" y="87"/>
                    </a:lnTo>
                    <a:lnTo>
                      <a:pt x="84" y="87"/>
                    </a:lnTo>
                    <a:cubicBezTo>
                      <a:pt x="108" y="37"/>
                      <a:pt x="158" y="0"/>
                      <a:pt x="208" y="0"/>
                    </a:cubicBezTo>
                    <a:cubicBezTo>
                      <a:pt x="234" y="0"/>
                      <a:pt x="247" y="3"/>
                      <a:pt x="266" y="7"/>
                    </a:cubicBezTo>
                    <a:lnTo>
                      <a:pt x="266" y="87"/>
                    </a:lnTo>
                    <a:cubicBezTo>
                      <a:pt x="250"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1" name="Freeform 80"/>
              <p:cNvSpPr>
                <a:spLocks/>
              </p:cNvSpPr>
              <p:nvPr/>
            </p:nvSpPr>
            <p:spPr bwMode="gray">
              <a:xfrm>
                <a:off x="7845425" y="1725613"/>
                <a:ext cx="188913" cy="138113"/>
              </a:xfrm>
              <a:custGeom>
                <a:avLst/>
                <a:gdLst>
                  <a:gd name="T0" fmla="*/ 0 w 681"/>
                  <a:gd name="T1" fmla="*/ 11 h 503"/>
                  <a:gd name="T2" fmla="*/ 0 w 681"/>
                  <a:gd name="T3" fmla="*/ 11 h 503"/>
                  <a:gd name="T4" fmla="*/ 82 w 681"/>
                  <a:gd name="T5" fmla="*/ 11 h 503"/>
                  <a:gd name="T6" fmla="*/ 82 w 681"/>
                  <a:gd name="T7" fmla="*/ 83 h 503"/>
                  <a:gd name="T8" fmla="*/ 83 w 681"/>
                  <a:gd name="T9" fmla="*/ 83 h 503"/>
                  <a:gd name="T10" fmla="*/ 234 w 681"/>
                  <a:gd name="T11" fmla="*/ 0 h 503"/>
                  <a:gd name="T12" fmla="*/ 369 w 681"/>
                  <a:gd name="T13" fmla="*/ 95 h 503"/>
                  <a:gd name="T14" fmla="*/ 516 w 681"/>
                  <a:gd name="T15" fmla="*/ 0 h 503"/>
                  <a:gd name="T16" fmla="*/ 681 w 681"/>
                  <a:gd name="T17" fmla="*/ 188 h 503"/>
                  <a:gd name="T18" fmla="*/ 681 w 681"/>
                  <a:gd name="T19" fmla="*/ 503 h 503"/>
                  <a:gd name="T20" fmla="*/ 593 w 681"/>
                  <a:gd name="T21" fmla="*/ 503 h 503"/>
                  <a:gd name="T22" fmla="*/ 593 w 681"/>
                  <a:gd name="T23" fmla="*/ 210 h 503"/>
                  <a:gd name="T24" fmla="*/ 509 w 681"/>
                  <a:gd name="T25" fmla="*/ 73 h 503"/>
                  <a:gd name="T26" fmla="*/ 384 w 681"/>
                  <a:gd name="T27" fmla="*/ 255 h 503"/>
                  <a:gd name="T28" fmla="*/ 384 w 681"/>
                  <a:gd name="T29" fmla="*/ 503 h 503"/>
                  <a:gd name="T30" fmla="*/ 297 w 681"/>
                  <a:gd name="T31" fmla="*/ 503 h 503"/>
                  <a:gd name="T32" fmla="*/ 297 w 681"/>
                  <a:gd name="T33" fmla="*/ 210 h 503"/>
                  <a:gd name="T34" fmla="*/ 212 w 681"/>
                  <a:gd name="T35" fmla="*/ 73 h 503"/>
                  <a:gd name="T36" fmla="*/ 87 w 681"/>
                  <a:gd name="T37" fmla="*/ 255 h 503"/>
                  <a:gd name="T38" fmla="*/ 87 w 681"/>
                  <a:gd name="T39" fmla="*/ 503 h 503"/>
                  <a:gd name="T40" fmla="*/ 0 w 681"/>
                  <a:gd name="T41" fmla="*/ 503 h 503"/>
                  <a:gd name="T42" fmla="*/ 0 w 681"/>
                  <a:gd name="T43"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1" h="503">
                    <a:moveTo>
                      <a:pt x="0" y="11"/>
                    </a:moveTo>
                    <a:lnTo>
                      <a:pt x="0" y="11"/>
                    </a:lnTo>
                    <a:lnTo>
                      <a:pt x="82" y="11"/>
                    </a:lnTo>
                    <a:lnTo>
                      <a:pt x="82" y="83"/>
                    </a:lnTo>
                    <a:lnTo>
                      <a:pt x="83" y="83"/>
                    </a:lnTo>
                    <a:cubicBezTo>
                      <a:pt x="117" y="26"/>
                      <a:pt x="164" y="0"/>
                      <a:pt x="234" y="0"/>
                    </a:cubicBezTo>
                    <a:cubicBezTo>
                      <a:pt x="289" y="0"/>
                      <a:pt x="344" y="29"/>
                      <a:pt x="369" y="95"/>
                    </a:cubicBezTo>
                    <a:cubicBezTo>
                      <a:pt x="402" y="25"/>
                      <a:pt x="473" y="0"/>
                      <a:pt x="516" y="0"/>
                    </a:cubicBezTo>
                    <a:cubicBezTo>
                      <a:pt x="637" y="0"/>
                      <a:pt x="681" y="81"/>
                      <a:pt x="681" y="188"/>
                    </a:cubicBezTo>
                    <a:lnTo>
                      <a:pt x="681" y="503"/>
                    </a:lnTo>
                    <a:lnTo>
                      <a:pt x="593" y="503"/>
                    </a:lnTo>
                    <a:lnTo>
                      <a:pt x="593" y="210"/>
                    </a:lnTo>
                    <a:cubicBezTo>
                      <a:pt x="593" y="149"/>
                      <a:pt x="579" y="73"/>
                      <a:pt x="509" y="73"/>
                    </a:cubicBezTo>
                    <a:cubicBezTo>
                      <a:pt x="419" y="73"/>
                      <a:pt x="384" y="164"/>
                      <a:pt x="384" y="255"/>
                    </a:cubicBezTo>
                    <a:lnTo>
                      <a:pt x="384" y="503"/>
                    </a:lnTo>
                    <a:lnTo>
                      <a:pt x="297" y="503"/>
                    </a:lnTo>
                    <a:lnTo>
                      <a:pt x="297" y="210"/>
                    </a:lnTo>
                    <a:cubicBezTo>
                      <a:pt x="297" y="149"/>
                      <a:pt x="282" y="73"/>
                      <a:pt x="212" y="73"/>
                    </a:cubicBezTo>
                    <a:cubicBezTo>
                      <a:pt x="122" y="73"/>
                      <a:pt x="87" y="164"/>
                      <a:pt x="87" y="25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2" name="Freeform 81"/>
              <p:cNvSpPr>
                <a:spLocks noEditPoints="1"/>
              </p:cNvSpPr>
              <p:nvPr/>
            </p:nvSpPr>
            <p:spPr bwMode="gray">
              <a:xfrm>
                <a:off x="8081963" y="1670051"/>
                <a:ext cx="28575" cy="193675"/>
              </a:xfrm>
              <a:custGeom>
                <a:avLst/>
                <a:gdLst>
                  <a:gd name="T0" fmla="*/ 6 w 99"/>
                  <a:gd name="T1" fmla="*/ 212 h 704"/>
                  <a:gd name="T2" fmla="*/ 6 w 99"/>
                  <a:gd name="T3" fmla="*/ 212 h 704"/>
                  <a:gd name="T4" fmla="*/ 93 w 99"/>
                  <a:gd name="T5" fmla="*/ 212 h 704"/>
                  <a:gd name="T6" fmla="*/ 93 w 99"/>
                  <a:gd name="T7" fmla="*/ 704 h 704"/>
                  <a:gd name="T8" fmla="*/ 6 w 99"/>
                  <a:gd name="T9" fmla="*/ 704 h 704"/>
                  <a:gd name="T10" fmla="*/ 6 w 99"/>
                  <a:gd name="T11" fmla="*/ 212 h 704"/>
                  <a:gd name="T12" fmla="*/ 0 w 99"/>
                  <a:gd name="T13" fmla="*/ 0 h 704"/>
                  <a:gd name="T14" fmla="*/ 0 w 99"/>
                  <a:gd name="T15" fmla="*/ 0 h 704"/>
                  <a:gd name="T16" fmla="*/ 99 w 99"/>
                  <a:gd name="T17" fmla="*/ 0 h 704"/>
                  <a:gd name="T18" fmla="*/ 99 w 99"/>
                  <a:gd name="T19" fmla="*/ 103 h 704"/>
                  <a:gd name="T20" fmla="*/ 0 w 99"/>
                  <a:gd name="T21" fmla="*/ 103 h 704"/>
                  <a:gd name="T22" fmla="*/ 0 w 99"/>
                  <a:gd name="T2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704">
                    <a:moveTo>
                      <a:pt x="6" y="212"/>
                    </a:moveTo>
                    <a:lnTo>
                      <a:pt x="6" y="212"/>
                    </a:lnTo>
                    <a:lnTo>
                      <a:pt x="93" y="212"/>
                    </a:lnTo>
                    <a:lnTo>
                      <a:pt x="93" y="704"/>
                    </a:lnTo>
                    <a:lnTo>
                      <a:pt x="6" y="704"/>
                    </a:lnTo>
                    <a:lnTo>
                      <a:pt x="6" y="212"/>
                    </a:lnTo>
                    <a:close/>
                    <a:moveTo>
                      <a:pt x="0" y="0"/>
                    </a:moveTo>
                    <a:lnTo>
                      <a:pt x="0" y="0"/>
                    </a:lnTo>
                    <a:lnTo>
                      <a:pt x="99" y="0"/>
                    </a:lnTo>
                    <a:lnTo>
                      <a:pt x="99" y="103"/>
                    </a:lnTo>
                    <a:lnTo>
                      <a:pt x="0" y="103"/>
                    </a:lnTo>
                    <a:lnTo>
                      <a:pt x="0"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3" name="Freeform 82"/>
              <p:cNvSpPr>
                <a:spLocks/>
              </p:cNvSpPr>
              <p:nvPr/>
            </p:nvSpPr>
            <p:spPr bwMode="gray">
              <a:xfrm>
                <a:off x="8159750"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3" y="34"/>
                      <a:pt x="176" y="0"/>
                      <a:pt x="242" y="0"/>
                    </a:cubicBezTo>
                    <a:cubicBezTo>
                      <a:pt x="364"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4" name="Freeform 83"/>
              <p:cNvSpPr>
                <a:spLocks noEditPoints="1"/>
              </p:cNvSpPr>
              <p:nvPr/>
            </p:nvSpPr>
            <p:spPr bwMode="gray">
              <a:xfrm>
                <a:off x="8315325" y="1725613"/>
                <a:ext cx="125413" cy="198438"/>
              </a:xfrm>
              <a:custGeom>
                <a:avLst/>
                <a:gdLst>
                  <a:gd name="T0" fmla="*/ 364 w 451"/>
                  <a:gd name="T1" fmla="*/ 263 h 717"/>
                  <a:gd name="T2" fmla="*/ 364 w 451"/>
                  <a:gd name="T3" fmla="*/ 263 h 717"/>
                  <a:gd name="T4" fmla="*/ 225 w 451"/>
                  <a:gd name="T5" fmla="*/ 73 h 717"/>
                  <a:gd name="T6" fmla="*/ 93 w 451"/>
                  <a:gd name="T7" fmla="*/ 256 h 717"/>
                  <a:gd name="T8" fmla="*/ 225 w 451"/>
                  <a:gd name="T9" fmla="*/ 429 h 717"/>
                  <a:gd name="T10" fmla="*/ 364 w 451"/>
                  <a:gd name="T11" fmla="*/ 263 h 717"/>
                  <a:gd name="T12" fmla="*/ 364 w 451"/>
                  <a:gd name="T13" fmla="*/ 263 h 717"/>
                  <a:gd name="T14" fmla="*/ 451 w 451"/>
                  <a:gd name="T15" fmla="*/ 482 h 717"/>
                  <a:gd name="T16" fmla="*/ 451 w 451"/>
                  <a:gd name="T17" fmla="*/ 482 h 717"/>
                  <a:gd name="T18" fmla="*/ 206 w 451"/>
                  <a:gd name="T19" fmla="*/ 717 h 717"/>
                  <a:gd name="T20" fmla="*/ 36 w 451"/>
                  <a:gd name="T21" fmla="*/ 683 h 717"/>
                  <a:gd name="T22" fmla="*/ 46 w 451"/>
                  <a:gd name="T23" fmla="*/ 599 h 717"/>
                  <a:gd name="T24" fmla="*/ 217 w 451"/>
                  <a:gd name="T25" fmla="*/ 643 h 717"/>
                  <a:gd name="T26" fmla="*/ 364 w 451"/>
                  <a:gd name="T27" fmla="*/ 475 h 717"/>
                  <a:gd name="T28" fmla="*/ 364 w 451"/>
                  <a:gd name="T29" fmla="*/ 427 h 717"/>
                  <a:gd name="T30" fmla="*/ 362 w 451"/>
                  <a:gd name="T31" fmla="*/ 427 h 717"/>
                  <a:gd name="T32" fmla="*/ 203 w 451"/>
                  <a:gd name="T33" fmla="*/ 503 h 717"/>
                  <a:gd name="T34" fmla="*/ 0 w 451"/>
                  <a:gd name="T35" fmla="*/ 261 h 717"/>
                  <a:gd name="T36" fmla="*/ 212 w 451"/>
                  <a:gd name="T37" fmla="*/ 0 h 717"/>
                  <a:gd name="T38" fmla="*/ 368 w 451"/>
                  <a:gd name="T39" fmla="*/ 84 h 717"/>
                  <a:gd name="T40" fmla="*/ 370 w 451"/>
                  <a:gd name="T41" fmla="*/ 84 h 717"/>
                  <a:gd name="T42" fmla="*/ 370 w 451"/>
                  <a:gd name="T43" fmla="*/ 11 h 717"/>
                  <a:gd name="T44" fmla="*/ 451 w 451"/>
                  <a:gd name="T45" fmla="*/ 11 h 717"/>
                  <a:gd name="T46" fmla="*/ 451 w 451"/>
                  <a:gd name="T47" fmla="*/ 48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1" h="717">
                    <a:moveTo>
                      <a:pt x="364" y="263"/>
                    </a:moveTo>
                    <a:lnTo>
                      <a:pt x="364" y="263"/>
                    </a:lnTo>
                    <a:cubicBezTo>
                      <a:pt x="364" y="161"/>
                      <a:pt x="318" y="73"/>
                      <a:pt x="225" y="73"/>
                    </a:cubicBezTo>
                    <a:cubicBezTo>
                      <a:pt x="137" y="73"/>
                      <a:pt x="93" y="172"/>
                      <a:pt x="93" y="256"/>
                    </a:cubicBezTo>
                    <a:cubicBezTo>
                      <a:pt x="93" y="349"/>
                      <a:pt x="143" y="429"/>
                      <a:pt x="225" y="429"/>
                    </a:cubicBezTo>
                    <a:cubicBezTo>
                      <a:pt x="307" y="429"/>
                      <a:pt x="364" y="354"/>
                      <a:pt x="364" y="263"/>
                    </a:cubicBezTo>
                    <a:lnTo>
                      <a:pt x="364" y="263"/>
                    </a:lnTo>
                    <a:close/>
                    <a:moveTo>
                      <a:pt x="451" y="482"/>
                    </a:moveTo>
                    <a:lnTo>
                      <a:pt x="451" y="482"/>
                    </a:lnTo>
                    <a:cubicBezTo>
                      <a:pt x="451" y="631"/>
                      <a:pt x="377" y="717"/>
                      <a:pt x="206" y="717"/>
                    </a:cubicBezTo>
                    <a:cubicBezTo>
                      <a:pt x="156" y="717"/>
                      <a:pt x="112" y="710"/>
                      <a:pt x="36" y="683"/>
                    </a:cubicBezTo>
                    <a:lnTo>
                      <a:pt x="46" y="599"/>
                    </a:lnTo>
                    <a:cubicBezTo>
                      <a:pt x="112" y="631"/>
                      <a:pt x="153" y="643"/>
                      <a:pt x="217" y="643"/>
                    </a:cubicBezTo>
                    <a:cubicBezTo>
                      <a:pt x="309" y="643"/>
                      <a:pt x="364" y="579"/>
                      <a:pt x="364" y="475"/>
                    </a:cubicBezTo>
                    <a:lnTo>
                      <a:pt x="364" y="427"/>
                    </a:lnTo>
                    <a:lnTo>
                      <a:pt x="362" y="427"/>
                    </a:lnTo>
                    <a:cubicBezTo>
                      <a:pt x="325" y="478"/>
                      <a:pt x="263" y="503"/>
                      <a:pt x="203" y="503"/>
                    </a:cubicBezTo>
                    <a:cubicBezTo>
                      <a:pt x="67" y="503"/>
                      <a:pt x="0" y="388"/>
                      <a:pt x="0" y="261"/>
                    </a:cubicBezTo>
                    <a:cubicBezTo>
                      <a:pt x="0" y="135"/>
                      <a:pt x="69" y="0"/>
                      <a:pt x="212" y="0"/>
                    </a:cubicBezTo>
                    <a:cubicBezTo>
                      <a:pt x="296" y="0"/>
                      <a:pt x="342" y="32"/>
                      <a:pt x="368" y="84"/>
                    </a:cubicBezTo>
                    <a:lnTo>
                      <a:pt x="370" y="84"/>
                    </a:lnTo>
                    <a:lnTo>
                      <a:pt x="370" y="11"/>
                    </a:lnTo>
                    <a:lnTo>
                      <a:pt x="451" y="11"/>
                    </a:lnTo>
                    <a:lnTo>
                      <a:pt x="451"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5" name="Freeform 84"/>
              <p:cNvSpPr>
                <a:spLocks noEditPoints="1"/>
              </p:cNvSpPr>
              <p:nvPr/>
            </p:nvSpPr>
            <p:spPr bwMode="gray">
              <a:xfrm>
                <a:off x="8548688" y="1677988"/>
                <a:ext cx="180975" cy="185738"/>
              </a:xfrm>
              <a:custGeom>
                <a:avLst/>
                <a:gdLst>
                  <a:gd name="T0" fmla="*/ 323 w 649"/>
                  <a:gd name="T1" fmla="*/ 91 h 673"/>
                  <a:gd name="T2" fmla="*/ 323 w 649"/>
                  <a:gd name="T3" fmla="*/ 91 h 673"/>
                  <a:gd name="T4" fmla="*/ 193 w 649"/>
                  <a:gd name="T5" fmla="*/ 424 h 673"/>
                  <a:gd name="T6" fmla="*/ 452 w 649"/>
                  <a:gd name="T7" fmla="*/ 424 h 673"/>
                  <a:gd name="T8" fmla="*/ 323 w 649"/>
                  <a:gd name="T9" fmla="*/ 91 h 673"/>
                  <a:gd name="T10" fmla="*/ 323 w 649"/>
                  <a:gd name="T11" fmla="*/ 91 h 673"/>
                  <a:gd name="T12" fmla="*/ 277 w 649"/>
                  <a:gd name="T13" fmla="*/ 0 h 673"/>
                  <a:gd name="T14" fmla="*/ 277 w 649"/>
                  <a:gd name="T15" fmla="*/ 0 h 673"/>
                  <a:gd name="T16" fmla="*/ 375 w 649"/>
                  <a:gd name="T17" fmla="*/ 0 h 673"/>
                  <a:gd name="T18" fmla="*/ 649 w 649"/>
                  <a:gd name="T19" fmla="*/ 673 h 673"/>
                  <a:gd name="T20" fmla="*/ 548 w 649"/>
                  <a:gd name="T21" fmla="*/ 673 h 673"/>
                  <a:gd name="T22" fmla="*/ 482 w 649"/>
                  <a:gd name="T23" fmla="*/ 503 h 673"/>
                  <a:gd name="T24" fmla="*/ 164 w 649"/>
                  <a:gd name="T25" fmla="*/ 503 h 673"/>
                  <a:gd name="T26" fmla="*/ 98 w 649"/>
                  <a:gd name="T27" fmla="*/ 673 h 673"/>
                  <a:gd name="T28" fmla="*/ 0 w 649"/>
                  <a:gd name="T29" fmla="*/ 673 h 673"/>
                  <a:gd name="T30" fmla="*/ 277 w 649"/>
                  <a:gd name="T31"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9" h="673">
                    <a:moveTo>
                      <a:pt x="323" y="91"/>
                    </a:moveTo>
                    <a:lnTo>
                      <a:pt x="323" y="91"/>
                    </a:lnTo>
                    <a:lnTo>
                      <a:pt x="193" y="424"/>
                    </a:lnTo>
                    <a:lnTo>
                      <a:pt x="452" y="424"/>
                    </a:lnTo>
                    <a:lnTo>
                      <a:pt x="323" y="91"/>
                    </a:lnTo>
                    <a:lnTo>
                      <a:pt x="323" y="91"/>
                    </a:lnTo>
                    <a:close/>
                    <a:moveTo>
                      <a:pt x="277" y="0"/>
                    </a:moveTo>
                    <a:lnTo>
                      <a:pt x="277" y="0"/>
                    </a:lnTo>
                    <a:lnTo>
                      <a:pt x="375" y="0"/>
                    </a:lnTo>
                    <a:lnTo>
                      <a:pt x="649" y="673"/>
                    </a:lnTo>
                    <a:lnTo>
                      <a:pt x="548" y="673"/>
                    </a:lnTo>
                    <a:lnTo>
                      <a:pt x="482" y="503"/>
                    </a:lnTo>
                    <a:lnTo>
                      <a:pt x="164" y="503"/>
                    </a:lnTo>
                    <a:lnTo>
                      <a:pt x="98" y="673"/>
                    </a:lnTo>
                    <a:lnTo>
                      <a:pt x="0" y="673"/>
                    </a:lnTo>
                    <a:lnTo>
                      <a:pt x="277"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6" name="Freeform 85"/>
              <p:cNvSpPr>
                <a:spLocks/>
              </p:cNvSpPr>
              <p:nvPr/>
            </p:nvSpPr>
            <p:spPr bwMode="gray">
              <a:xfrm>
                <a:off x="8747125" y="1725613"/>
                <a:ext cx="82550" cy="141288"/>
              </a:xfrm>
              <a:custGeom>
                <a:avLst/>
                <a:gdLst>
                  <a:gd name="T0" fmla="*/ 8 w 299"/>
                  <a:gd name="T1" fmla="*/ 406 h 514"/>
                  <a:gd name="T2" fmla="*/ 8 w 299"/>
                  <a:gd name="T3" fmla="*/ 406 h 514"/>
                  <a:gd name="T4" fmla="*/ 116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1" y="441"/>
                      <a:pt x="116" y="441"/>
                    </a:cubicBezTo>
                    <a:cubicBezTo>
                      <a:pt x="157" y="441"/>
                      <a:pt x="206" y="424"/>
                      <a:pt x="206" y="371"/>
                    </a:cubicBezTo>
                    <a:cubicBezTo>
                      <a:pt x="206" y="281"/>
                      <a:pt x="0" y="289"/>
                      <a:pt x="0" y="151"/>
                    </a:cubicBezTo>
                    <a:cubicBezTo>
                      <a:pt x="0" y="49"/>
                      <a:pt x="74" y="0"/>
                      <a:pt x="168" y="0"/>
                    </a:cubicBezTo>
                    <a:cubicBezTo>
                      <a:pt x="208"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7" name="Freeform 86"/>
              <p:cNvSpPr>
                <a:spLocks/>
              </p:cNvSpPr>
              <p:nvPr/>
            </p:nvSpPr>
            <p:spPr bwMode="gray">
              <a:xfrm>
                <a:off x="8853488" y="1725613"/>
                <a:ext cx="84138" cy="141288"/>
              </a:xfrm>
              <a:custGeom>
                <a:avLst/>
                <a:gdLst>
                  <a:gd name="T0" fmla="*/ 8 w 299"/>
                  <a:gd name="T1" fmla="*/ 406 h 514"/>
                  <a:gd name="T2" fmla="*/ 8 w 299"/>
                  <a:gd name="T3" fmla="*/ 406 h 514"/>
                  <a:gd name="T4" fmla="*/ 117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2" y="441"/>
                      <a:pt x="117" y="441"/>
                    </a:cubicBezTo>
                    <a:cubicBezTo>
                      <a:pt x="156" y="441"/>
                      <a:pt x="206" y="424"/>
                      <a:pt x="206" y="371"/>
                    </a:cubicBezTo>
                    <a:cubicBezTo>
                      <a:pt x="206" y="281"/>
                      <a:pt x="0" y="289"/>
                      <a:pt x="0" y="151"/>
                    </a:cubicBezTo>
                    <a:cubicBezTo>
                      <a:pt x="0" y="49"/>
                      <a:pt x="74" y="0"/>
                      <a:pt x="168" y="0"/>
                    </a:cubicBezTo>
                    <a:cubicBezTo>
                      <a:pt x="209"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8" name="Freeform 87"/>
              <p:cNvSpPr>
                <a:spLocks/>
              </p:cNvSpPr>
              <p:nvPr/>
            </p:nvSpPr>
            <p:spPr bwMode="gray">
              <a:xfrm>
                <a:off x="8972550" y="1728788"/>
                <a:ext cx="117475" cy="138113"/>
              </a:xfrm>
              <a:custGeom>
                <a:avLst/>
                <a:gdLst>
                  <a:gd name="T0" fmla="*/ 420 w 420"/>
                  <a:gd name="T1" fmla="*/ 492 h 503"/>
                  <a:gd name="T2" fmla="*/ 420 w 420"/>
                  <a:gd name="T3" fmla="*/ 492 h 503"/>
                  <a:gd name="T4" fmla="*/ 335 w 420"/>
                  <a:gd name="T5" fmla="*/ 492 h 503"/>
                  <a:gd name="T6" fmla="*/ 335 w 420"/>
                  <a:gd name="T7" fmla="*/ 414 h 503"/>
                  <a:gd name="T8" fmla="*/ 333 w 420"/>
                  <a:gd name="T9" fmla="*/ 414 h 503"/>
                  <a:gd name="T10" fmla="*/ 178 w 420"/>
                  <a:gd name="T11" fmla="*/ 503 h 503"/>
                  <a:gd name="T12" fmla="*/ 0 w 420"/>
                  <a:gd name="T13" fmla="*/ 292 h 503"/>
                  <a:gd name="T14" fmla="*/ 0 w 420"/>
                  <a:gd name="T15" fmla="*/ 0 h 503"/>
                  <a:gd name="T16" fmla="*/ 88 w 420"/>
                  <a:gd name="T17" fmla="*/ 0 h 503"/>
                  <a:gd name="T18" fmla="*/ 88 w 420"/>
                  <a:gd name="T19" fmla="*/ 255 h 503"/>
                  <a:gd name="T20" fmla="*/ 188 w 420"/>
                  <a:gd name="T21" fmla="*/ 430 h 503"/>
                  <a:gd name="T22" fmla="*/ 332 w 420"/>
                  <a:gd name="T23" fmla="*/ 228 h 503"/>
                  <a:gd name="T24" fmla="*/ 332 w 420"/>
                  <a:gd name="T25" fmla="*/ 0 h 503"/>
                  <a:gd name="T26" fmla="*/ 420 w 420"/>
                  <a:gd name="T27" fmla="*/ 0 h 503"/>
                  <a:gd name="T28" fmla="*/ 420 w 420"/>
                  <a:gd name="T29" fmla="*/ 49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503">
                    <a:moveTo>
                      <a:pt x="420" y="492"/>
                    </a:moveTo>
                    <a:lnTo>
                      <a:pt x="420" y="492"/>
                    </a:lnTo>
                    <a:lnTo>
                      <a:pt x="335" y="492"/>
                    </a:lnTo>
                    <a:lnTo>
                      <a:pt x="335" y="414"/>
                    </a:lnTo>
                    <a:lnTo>
                      <a:pt x="333" y="414"/>
                    </a:lnTo>
                    <a:cubicBezTo>
                      <a:pt x="307" y="469"/>
                      <a:pt x="244" y="503"/>
                      <a:pt x="178" y="503"/>
                    </a:cubicBezTo>
                    <a:cubicBezTo>
                      <a:pt x="55" y="503"/>
                      <a:pt x="0" y="424"/>
                      <a:pt x="0" y="292"/>
                    </a:cubicBezTo>
                    <a:lnTo>
                      <a:pt x="0" y="0"/>
                    </a:lnTo>
                    <a:lnTo>
                      <a:pt x="88" y="0"/>
                    </a:lnTo>
                    <a:lnTo>
                      <a:pt x="88" y="255"/>
                    </a:lnTo>
                    <a:cubicBezTo>
                      <a:pt x="88" y="369"/>
                      <a:pt x="112" y="425"/>
                      <a:pt x="188" y="430"/>
                    </a:cubicBezTo>
                    <a:cubicBezTo>
                      <a:pt x="288" y="430"/>
                      <a:pt x="332" y="347"/>
                      <a:pt x="332" y="228"/>
                    </a:cubicBezTo>
                    <a:lnTo>
                      <a:pt x="332" y="0"/>
                    </a:lnTo>
                    <a:lnTo>
                      <a:pt x="420" y="0"/>
                    </a:lnTo>
                    <a:lnTo>
                      <a:pt x="420" y="49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9" name="Freeform 88"/>
              <p:cNvSpPr>
                <a:spLocks/>
              </p:cNvSpPr>
              <p:nvPr/>
            </p:nvSpPr>
            <p:spPr bwMode="gray">
              <a:xfrm>
                <a:off x="9137650"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7 w 265"/>
                  <a:gd name="T11" fmla="*/ 0 h 503"/>
                  <a:gd name="T12" fmla="*/ 265 w 265"/>
                  <a:gd name="T13" fmla="*/ 7 h 503"/>
                  <a:gd name="T14" fmla="*/ 265 w 265"/>
                  <a:gd name="T15" fmla="*/ 87 h 503"/>
                  <a:gd name="T16" fmla="*/ 217 w 265"/>
                  <a:gd name="T17" fmla="*/ 79 h 503"/>
                  <a:gd name="T18" fmla="*/ 87 w 265"/>
                  <a:gd name="T19" fmla="*/ 279 h 503"/>
                  <a:gd name="T20" fmla="*/ 87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7" y="0"/>
                    </a:cubicBezTo>
                    <a:cubicBezTo>
                      <a:pt x="234" y="0"/>
                      <a:pt x="247" y="3"/>
                      <a:pt x="265" y="7"/>
                    </a:cubicBezTo>
                    <a:lnTo>
                      <a:pt x="265" y="87"/>
                    </a:lnTo>
                    <a:cubicBezTo>
                      <a:pt x="249" y="81"/>
                      <a:pt x="231" y="79"/>
                      <a:pt x="217" y="79"/>
                    </a:cubicBezTo>
                    <a:cubicBezTo>
                      <a:pt x="139" y="79"/>
                      <a:pt x="87" y="156"/>
                      <a:pt x="87" y="279"/>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0" name="Freeform 89"/>
              <p:cNvSpPr>
                <a:spLocks noEditPoints="1"/>
              </p:cNvSpPr>
              <p:nvPr/>
            </p:nvSpPr>
            <p:spPr bwMode="gray">
              <a:xfrm>
                <a:off x="9236075" y="1725613"/>
                <a:ext cx="111125" cy="141288"/>
              </a:xfrm>
              <a:custGeom>
                <a:avLst/>
                <a:gdLst>
                  <a:gd name="T0" fmla="*/ 314 w 405"/>
                  <a:gd name="T1" fmla="*/ 269 h 514"/>
                  <a:gd name="T2" fmla="*/ 314 w 405"/>
                  <a:gd name="T3" fmla="*/ 269 h 514"/>
                  <a:gd name="T4" fmla="*/ 258 w 405"/>
                  <a:gd name="T5" fmla="*/ 267 h 514"/>
                  <a:gd name="T6" fmla="*/ 94 w 405"/>
                  <a:gd name="T7" fmla="*/ 361 h 514"/>
                  <a:gd name="T8" fmla="*/ 182 w 405"/>
                  <a:gd name="T9" fmla="*/ 441 h 514"/>
                  <a:gd name="T10" fmla="*/ 314 w 405"/>
                  <a:gd name="T11" fmla="*/ 312 h 514"/>
                  <a:gd name="T12" fmla="*/ 314 w 405"/>
                  <a:gd name="T13" fmla="*/ 269 h 514"/>
                  <a:gd name="T14" fmla="*/ 314 w 405"/>
                  <a:gd name="T15" fmla="*/ 269 h 514"/>
                  <a:gd name="T16" fmla="*/ 54 w 405"/>
                  <a:gd name="T17" fmla="*/ 46 h 514"/>
                  <a:gd name="T18" fmla="*/ 54 w 405"/>
                  <a:gd name="T19" fmla="*/ 46 h 514"/>
                  <a:gd name="T20" fmla="*/ 211 w 405"/>
                  <a:gd name="T21" fmla="*/ 0 h 514"/>
                  <a:gd name="T22" fmla="*/ 401 w 405"/>
                  <a:gd name="T23" fmla="*/ 203 h 514"/>
                  <a:gd name="T24" fmla="*/ 401 w 405"/>
                  <a:gd name="T25" fmla="*/ 406 h 514"/>
                  <a:gd name="T26" fmla="*/ 405 w 405"/>
                  <a:gd name="T27" fmla="*/ 503 h 514"/>
                  <a:gd name="T28" fmla="*/ 323 w 405"/>
                  <a:gd name="T29" fmla="*/ 503 h 514"/>
                  <a:gd name="T30" fmla="*/ 323 w 405"/>
                  <a:gd name="T31" fmla="*/ 439 h 514"/>
                  <a:gd name="T32" fmla="*/ 321 w 405"/>
                  <a:gd name="T33" fmla="*/ 439 h 514"/>
                  <a:gd name="T34" fmla="*/ 174 w 405"/>
                  <a:gd name="T35" fmla="*/ 514 h 514"/>
                  <a:gd name="T36" fmla="*/ 0 w 405"/>
                  <a:gd name="T37" fmla="*/ 361 h 514"/>
                  <a:gd name="T38" fmla="*/ 221 w 405"/>
                  <a:gd name="T39" fmla="*/ 199 h 514"/>
                  <a:gd name="T40" fmla="*/ 314 w 405"/>
                  <a:gd name="T41" fmla="*/ 201 h 514"/>
                  <a:gd name="T42" fmla="*/ 197 w 405"/>
                  <a:gd name="T43" fmla="*/ 73 h 514"/>
                  <a:gd name="T44" fmla="*/ 59 w 405"/>
                  <a:gd name="T45" fmla="*/ 123 h 514"/>
                  <a:gd name="T46" fmla="*/ 54 w 405"/>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5" h="514">
                    <a:moveTo>
                      <a:pt x="314" y="269"/>
                    </a:moveTo>
                    <a:lnTo>
                      <a:pt x="314" y="269"/>
                    </a:lnTo>
                    <a:cubicBezTo>
                      <a:pt x="295" y="269"/>
                      <a:pt x="277" y="267"/>
                      <a:pt x="258" y="267"/>
                    </a:cubicBezTo>
                    <a:cubicBezTo>
                      <a:pt x="211" y="267"/>
                      <a:pt x="94" y="275"/>
                      <a:pt x="94" y="361"/>
                    </a:cubicBezTo>
                    <a:cubicBezTo>
                      <a:pt x="94" y="413"/>
                      <a:pt x="142" y="441"/>
                      <a:pt x="182" y="441"/>
                    </a:cubicBezTo>
                    <a:cubicBezTo>
                      <a:pt x="268" y="441"/>
                      <a:pt x="314" y="385"/>
                      <a:pt x="314" y="312"/>
                    </a:cubicBezTo>
                    <a:lnTo>
                      <a:pt x="314" y="269"/>
                    </a:lnTo>
                    <a:lnTo>
                      <a:pt x="314" y="269"/>
                    </a:lnTo>
                    <a:close/>
                    <a:moveTo>
                      <a:pt x="54" y="46"/>
                    </a:moveTo>
                    <a:lnTo>
                      <a:pt x="54" y="46"/>
                    </a:lnTo>
                    <a:cubicBezTo>
                      <a:pt x="98" y="19"/>
                      <a:pt x="150" y="0"/>
                      <a:pt x="211" y="0"/>
                    </a:cubicBezTo>
                    <a:cubicBezTo>
                      <a:pt x="346" y="0"/>
                      <a:pt x="401" y="69"/>
                      <a:pt x="401" y="203"/>
                    </a:cubicBezTo>
                    <a:lnTo>
                      <a:pt x="401" y="406"/>
                    </a:lnTo>
                    <a:cubicBezTo>
                      <a:pt x="401" y="462"/>
                      <a:pt x="403" y="488"/>
                      <a:pt x="405" y="503"/>
                    </a:cubicBezTo>
                    <a:lnTo>
                      <a:pt x="323" y="503"/>
                    </a:lnTo>
                    <a:lnTo>
                      <a:pt x="323" y="439"/>
                    </a:lnTo>
                    <a:lnTo>
                      <a:pt x="321" y="439"/>
                    </a:lnTo>
                    <a:cubicBezTo>
                      <a:pt x="301" y="469"/>
                      <a:pt x="255" y="514"/>
                      <a:pt x="174" y="514"/>
                    </a:cubicBezTo>
                    <a:cubicBezTo>
                      <a:pt x="72" y="514"/>
                      <a:pt x="0" y="468"/>
                      <a:pt x="0" y="361"/>
                    </a:cubicBezTo>
                    <a:cubicBezTo>
                      <a:pt x="0" y="238"/>
                      <a:pt x="131" y="199"/>
                      <a:pt x="221" y="199"/>
                    </a:cubicBezTo>
                    <a:cubicBezTo>
                      <a:pt x="255" y="199"/>
                      <a:pt x="280" y="199"/>
                      <a:pt x="314" y="201"/>
                    </a:cubicBezTo>
                    <a:cubicBezTo>
                      <a:pt x="314" y="116"/>
                      <a:pt x="284" y="73"/>
                      <a:pt x="197" y="73"/>
                    </a:cubicBezTo>
                    <a:cubicBezTo>
                      <a:pt x="147" y="73"/>
                      <a:pt x="94" y="92"/>
                      <a:pt x="59"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1" name="Freeform 90"/>
              <p:cNvSpPr>
                <a:spLocks/>
              </p:cNvSpPr>
              <p:nvPr/>
            </p:nvSpPr>
            <p:spPr bwMode="gray">
              <a:xfrm>
                <a:off x="9394825"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2" y="34"/>
                      <a:pt x="175" y="0"/>
                      <a:pt x="242" y="0"/>
                    </a:cubicBezTo>
                    <a:cubicBezTo>
                      <a:pt x="364" y="0"/>
                      <a:pt x="419" y="79"/>
                      <a:pt x="419" y="211"/>
                    </a:cubicBezTo>
                    <a:lnTo>
                      <a:pt x="419" y="503"/>
                    </a:lnTo>
                    <a:lnTo>
                      <a:pt x="332" y="503"/>
                    </a:lnTo>
                    <a:lnTo>
                      <a:pt x="332" y="249"/>
                    </a:lnTo>
                    <a:cubicBezTo>
                      <a:pt x="332" y="134"/>
                      <a:pt x="307"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2" name="Freeform 91"/>
              <p:cNvSpPr>
                <a:spLocks/>
              </p:cNvSpPr>
              <p:nvPr/>
            </p:nvSpPr>
            <p:spPr bwMode="gray">
              <a:xfrm>
                <a:off x="9547225" y="1725613"/>
                <a:ext cx="98425" cy="141288"/>
              </a:xfrm>
              <a:custGeom>
                <a:avLst/>
                <a:gdLst>
                  <a:gd name="T0" fmla="*/ 340 w 352"/>
                  <a:gd name="T1" fmla="*/ 94 h 514"/>
                  <a:gd name="T2" fmla="*/ 340 w 352"/>
                  <a:gd name="T3" fmla="*/ 94 h 514"/>
                  <a:gd name="T4" fmla="*/ 246 w 352"/>
                  <a:gd name="T5" fmla="*/ 73 h 514"/>
                  <a:gd name="T6" fmla="*/ 93 w 352"/>
                  <a:gd name="T7" fmla="*/ 257 h 514"/>
                  <a:gd name="T8" fmla="*/ 251 w 352"/>
                  <a:gd name="T9" fmla="*/ 441 h 514"/>
                  <a:gd name="T10" fmla="*/ 345 w 352"/>
                  <a:gd name="T11" fmla="*/ 413 h 514"/>
                  <a:gd name="T12" fmla="*/ 352 w 352"/>
                  <a:gd name="T13" fmla="*/ 494 h 514"/>
                  <a:gd name="T14" fmla="*/ 242 w 352"/>
                  <a:gd name="T15" fmla="*/ 514 h 514"/>
                  <a:gd name="T16" fmla="*/ 0 w 352"/>
                  <a:gd name="T17" fmla="*/ 257 h 514"/>
                  <a:gd name="T18" fmla="*/ 242 w 352"/>
                  <a:gd name="T19" fmla="*/ 0 h 514"/>
                  <a:gd name="T20" fmla="*/ 348 w 352"/>
                  <a:gd name="T21" fmla="*/ 19 h 514"/>
                  <a:gd name="T22" fmla="*/ 340 w 352"/>
                  <a:gd name="T23" fmla="*/ 9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 h="514">
                    <a:moveTo>
                      <a:pt x="340" y="94"/>
                    </a:moveTo>
                    <a:lnTo>
                      <a:pt x="340" y="94"/>
                    </a:lnTo>
                    <a:cubicBezTo>
                      <a:pt x="307" y="80"/>
                      <a:pt x="274" y="73"/>
                      <a:pt x="246" y="73"/>
                    </a:cubicBezTo>
                    <a:cubicBezTo>
                      <a:pt x="148" y="73"/>
                      <a:pt x="93" y="164"/>
                      <a:pt x="93" y="257"/>
                    </a:cubicBezTo>
                    <a:cubicBezTo>
                      <a:pt x="93" y="345"/>
                      <a:pt x="139" y="441"/>
                      <a:pt x="251" y="441"/>
                    </a:cubicBezTo>
                    <a:cubicBezTo>
                      <a:pt x="281" y="441"/>
                      <a:pt x="318" y="431"/>
                      <a:pt x="345" y="413"/>
                    </a:cubicBezTo>
                    <a:lnTo>
                      <a:pt x="352" y="494"/>
                    </a:lnTo>
                    <a:cubicBezTo>
                      <a:pt x="315" y="511"/>
                      <a:pt x="274" y="514"/>
                      <a:pt x="242" y="514"/>
                    </a:cubicBezTo>
                    <a:cubicBezTo>
                      <a:pt x="99" y="514"/>
                      <a:pt x="0" y="397"/>
                      <a:pt x="0" y="257"/>
                    </a:cubicBezTo>
                    <a:cubicBezTo>
                      <a:pt x="0" y="108"/>
                      <a:pt x="97" y="0"/>
                      <a:pt x="242" y="0"/>
                    </a:cubicBezTo>
                    <a:cubicBezTo>
                      <a:pt x="277" y="0"/>
                      <a:pt x="323" y="8"/>
                      <a:pt x="348" y="19"/>
                    </a:cubicBezTo>
                    <a:lnTo>
                      <a:pt x="340" y="94"/>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3" name="Freeform 92"/>
              <p:cNvSpPr>
                <a:spLocks noEditPoints="1"/>
              </p:cNvSpPr>
              <p:nvPr/>
            </p:nvSpPr>
            <p:spPr bwMode="gray">
              <a:xfrm>
                <a:off x="9671050" y="1725613"/>
                <a:ext cx="119063" cy="141288"/>
              </a:xfrm>
              <a:custGeom>
                <a:avLst/>
                <a:gdLst>
                  <a:gd name="T0" fmla="*/ 338 w 431"/>
                  <a:gd name="T1" fmla="*/ 210 h 514"/>
                  <a:gd name="T2" fmla="*/ 338 w 431"/>
                  <a:gd name="T3" fmla="*/ 210 h 514"/>
                  <a:gd name="T4" fmla="*/ 220 w 431"/>
                  <a:gd name="T5" fmla="*/ 73 h 514"/>
                  <a:gd name="T6" fmla="*/ 93 w 431"/>
                  <a:gd name="T7" fmla="*/ 210 h 514"/>
                  <a:gd name="T8" fmla="*/ 338 w 431"/>
                  <a:gd name="T9" fmla="*/ 210 h 514"/>
                  <a:gd name="T10" fmla="*/ 338 w 431"/>
                  <a:gd name="T11" fmla="*/ 210 h 514"/>
                  <a:gd name="T12" fmla="*/ 395 w 431"/>
                  <a:gd name="T13" fmla="*/ 482 h 514"/>
                  <a:gd name="T14" fmla="*/ 395 w 431"/>
                  <a:gd name="T15" fmla="*/ 482 h 514"/>
                  <a:gd name="T16" fmla="*/ 245 w 431"/>
                  <a:gd name="T17" fmla="*/ 514 h 514"/>
                  <a:gd name="T18" fmla="*/ 0 w 431"/>
                  <a:gd name="T19" fmla="*/ 249 h 514"/>
                  <a:gd name="T20" fmla="*/ 222 w 431"/>
                  <a:gd name="T21" fmla="*/ 0 h 514"/>
                  <a:gd name="T22" fmla="*/ 431 w 431"/>
                  <a:gd name="T23" fmla="*/ 277 h 514"/>
                  <a:gd name="T24" fmla="*/ 93 w 431"/>
                  <a:gd name="T25" fmla="*/ 277 h 514"/>
                  <a:gd name="T26" fmla="*/ 249 w 431"/>
                  <a:gd name="T27" fmla="*/ 441 h 514"/>
                  <a:gd name="T28" fmla="*/ 395 w 431"/>
                  <a:gd name="T29" fmla="*/ 392 h 514"/>
                  <a:gd name="T30" fmla="*/ 395 w 431"/>
                  <a:gd name="T31" fmla="*/ 48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1" h="514">
                    <a:moveTo>
                      <a:pt x="338" y="210"/>
                    </a:moveTo>
                    <a:lnTo>
                      <a:pt x="338" y="210"/>
                    </a:lnTo>
                    <a:cubicBezTo>
                      <a:pt x="338" y="135"/>
                      <a:pt x="296" y="73"/>
                      <a:pt x="220" y="73"/>
                    </a:cubicBezTo>
                    <a:cubicBezTo>
                      <a:pt x="135" y="73"/>
                      <a:pt x="99" y="146"/>
                      <a:pt x="93" y="210"/>
                    </a:cubicBezTo>
                    <a:lnTo>
                      <a:pt x="338" y="210"/>
                    </a:lnTo>
                    <a:lnTo>
                      <a:pt x="338" y="210"/>
                    </a:lnTo>
                    <a:close/>
                    <a:moveTo>
                      <a:pt x="395" y="482"/>
                    </a:moveTo>
                    <a:lnTo>
                      <a:pt x="395" y="482"/>
                    </a:lnTo>
                    <a:cubicBezTo>
                      <a:pt x="362" y="495"/>
                      <a:pt x="324" y="514"/>
                      <a:pt x="245" y="514"/>
                    </a:cubicBezTo>
                    <a:cubicBezTo>
                      <a:pt x="77" y="514"/>
                      <a:pt x="0" y="408"/>
                      <a:pt x="0" y="249"/>
                    </a:cubicBezTo>
                    <a:cubicBezTo>
                      <a:pt x="0" y="103"/>
                      <a:pt x="88" y="0"/>
                      <a:pt x="222" y="0"/>
                    </a:cubicBezTo>
                    <a:cubicBezTo>
                      <a:pt x="380" y="0"/>
                      <a:pt x="431" y="119"/>
                      <a:pt x="431" y="277"/>
                    </a:cubicBezTo>
                    <a:lnTo>
                      <a:pt x="93" y="277"/>
                    </a:lnTo>
                    <a:cubicBezTo>
                      <a:pt x="93" y="375"/>
                      <a:pt x="166" y="441"/>
                      <a:pt x="249" y="441"/>
                    </a:cubicBezTo>
                    <a:cubicBezTo>
                      <a:pt x="307" y="441"/>
                      <a:pt x="374" y="410"/>
                      <a:pt x="395" y="392"/>
                    </a:cubicBezTo>
                    <a:lnTo>
                      <a:pt x="395"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4" name="Freeform 93"/>
              <p:cNvSpPr>
                <a:spLocks/>
              </p:cNvSpPr>
              <p:nvPr/>
            </p:nvSpPr>
            <p:spPr bwMode="gray">
              <a:xfrm>
                <a:off x="9242425" y="1031876"/>
                <a:ext cx="287338" cy="47942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5" name="Freeform 94"/>
              <p:cNvSpPr>
                <a:spLocks/>
              </p:cNvSpPr>
              <p:nvPr/>
            </p:nvSpPr>
            <p:spPr bwMode="gray">
              <a:xfrm>
                <a:off x="8255000" y="1031876"/>
                <a:ext cx="592138" cy="47942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6" name="Freeform 28"/>
              <p:cNvSpPr>
                <a:spLocks/>
              </p:cNvSpPr>
              <p:nvPr/>
            </p:nvSpPr>
            <p:spPr bwMode="gray">
              <a:xfrm>
                <a:off x="9478963" y="995363"/>
                <a:ext cx="725488" cy="539750"/>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7" name="Freeform 29"/>
              <p:cNvSpPr>
                <a:spLocks/>
              </p:cNvSpPr>
              <p:nvPr/>
            </p:nvSpPr>
            <p:spPr bwMode="gray">
              <a:xfrm>
                <a:off x="7877175" y="746126"/>
                <a:ext cx="403225" cy="550863"/>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rgbClr val="D0247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8" name="Freeform 30"/>
              <p:cNvSpPr>
                <a:spLocks/>
              </p:cNvSpPr>
              <p:nvPr/>
            </p:nvSpPr>
            <p:spPr bwMode="gray">
              <a:xfrm>
                <a:off x="7699375" y="515938"/>
                <a:ext cx="731838" cy="4905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rgbClr val="6C99D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9" name="Freeform 31"/>
              <p:cNvSpPr>
                <a:spLocks/>
              </p:cNvSpPr>
              <p:nvPr/>
            </p:nvSpPr>
            <p:spPr bwMode="gray">
              <a:xfrm>
                <a:off x="7821613" y="1039813"/>
                <a:ext cx="598488" cy="473075"/>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00" name="Freeform 32"/>
              <p:cNvSpPr>
                <a:spLocks noEditPoints="1"/>
              </p:cNvSpPr>
              <p:nvPr/>
            </p:nvSpPr>
            <p:spPr bwMode="gray">
              <a:xfrm>
                <a:off x="6391275" y="1009651"/>
                <a:ext cx="1457325" cy="520700"/>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01" name="Freeform 33"/>
              <p:cNvSpPr>
                <a:spLocks noEditPoints="1"/>
              </p:cNvSpPr>
              <p:nvPr/>
            </p:nvSpPr>
            <p:spPr bwMode="gray">
              <a:xfrm>
                <a:off x="8720138" y="1030288"/>
                <a:ext cx="620713" cy="481013"/>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38" name="TextBox 37"/>
            <p:cNvSpPr txBox="1"/>
            <p:nvPr/>
          </p:nvSpPr>
          <p:spPr bwMode="gray">
            <a:xfrm>
              <a:off x="3187895" y="3833979"/>
              <a:ext cx="5816209" cy="840230"/>
            </a:xfrm>
            <a:prstGeom prst="rect">
              <a:avLst/>
            </a:prstGeom>
            <a:noFill/>
          </p:spPr>
          <p:txBody>
            <a:bodyPr wrap="square" lIns="0" tIns="0" rIns="0" bIns="0">
              <a:spAutoFit/>
            </a:bodyPr>
            <a:lstStyle/>
            <a:p>
              <a:pPr algn="ctr" defTabSz="914400" eaLnBrk="1" fontAlgn="auto" hangingPunct="1">
                <a:spcBef>
                  <a:spcPct val="20000"/>
                </a:spcBef>
                <a:spcAft>
                  <a:spcPts val="0"/>
                </a:spcAft>
                <a:buFont typeface="Arial" pitchFamily="34" charset="0"/>
                <a:buNone/>
                <a:defRPr/>
              </a:pPr>
              <a:r>
                <a:rPr lang="en-US" sz="1050" dirty="0">
                  <a:solidFill>
                    <a:prstClr val="white"/>
                  </a:solidFill>
                  <a:latin typeface="+mj-lt"/>
                </a:rPr>
                <a:t>COPYRIGHT © 2016. ALL RIGHTS PROTECTED AND RESERVED.</a:t>
              </a:r>
            </a:p>
            <a:p>
              <a:pPr algn="ctr" defTabSz="914400" eaLnBrk="1" fontAlgn="auto" hangingPunct="1">
                <a:spcBef>
                  <a:spcPct val="20000"/>
                </a:spcBef>
                <a:spcAft>
                  <a:spcPts val="0"/>
                </a:spcAft>
                <a:buFont typeface="Arial" pitchFamily="34" charset="0"/>
                <a:buNone/>
                <a:defRPr/>
              </a:pPr>
              <a:r>
                <a:rPr lang="en-US" sz="1050" dirty="0">
                  <a:solidFill>
                    <a:prstClr val="white"/>
                  </a:solidFill>
                  <a:latin typeface="+mj-lt"/>
                </a:rPr>
                <a:t>The information contained in this document, much of which is confidential to Maveric Systems, is for the sole use of the intended recipients. No part of this document may be reproduced in any form or by any means, electronic, mechanical, photocopying, recording, or otherwise, without the prior written permission of Maveric Systems.</a:t>
              </a:r>
            </a:p>
          </p:txBody>
        </p:sp>
        <p:sp>
          <p:nvSpPr>
            <p:cNvPr id="39" name="TextBox 38"/>
            <p:cNvSpPr txBox="1"/>
            <p:nvPr/>
          </p:nvSpPr>
          <p:spPr bwMode="gray">
            <a:xfrm>
              <a:off x="4270082" y="1375632"/>
              <a:ext cx="3651834" cy="2241639"/>
            </a:xfrm>
            <a:prstGeom prst="rect">
              <a:avLst/>
            </a:prstGeom>
            <a:noFill/>
          </p:spPr>
          <p:txBody>
            <a:bodyPr wrap="none" lIns="0" tIns="0" rIns="0" bIns="0" anchor="b" anchorCtr="0">
              <a:spAutoFit/>
            </a:bodyPr>
            <a:lstStyle/>
            <a:p>
              <a:pPr algn="ctr" defTabSz="914400" eaLnBrk="1" fontAlgn="auto" hangingPunct="1">
                <a:spcBef>
                  <a:spcPts val="0"/>
                </a:spcBef>
                <a:spcAft>
                  <a:spcPts val="0"/>
                </a:spcAft>
                <a:defRPr/>
              </a:pPr>
              <a:r>
                <a:rPr lang="en-US" sz="1200" dirty="0">
                  <a:solidFill>
                    <a:srgbClr val="007BA2"/>
                  </a:solidFill>
                  <a:latin typeface="+mj-lt"/>
                  <a:cs typeface="Arial" panose="020B0604020202020204" pitchFamily="34" charset="0"/>
                </a:rPr>
                <a:t>Corporate Headquarters</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Lords Tower, Block 1,</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2</a:t>
              </a:r>
              <a:r>
                <a:rPr lang="en-US" sz="1200" baseline="30000" dirty="0">
                  <a:solidFill>
                    <a:prstClr val="black">
                      <a:lumMod val="65000"/>
                      <a:lumOff val="35000"/>
                    </a:prstClr>
                  </a:solidFill>
                  <a:latin typeface="+mj-lt"/>
                  <a:cs typeface="Arial" panose="020B0604020202020204" pitchFamily="34" charset="0"/>
                </a:rPr>
                <a:t>nd</a:t>
              </a:r>
              <a:r>
                <a:rPr lang="en-US" sz="1200" dirty="0">
                  <a:solidFill>
                    <a:prstClr val="black">
                      <a:lumMod val="65000"/>
                      <a:lumOff val="35000"/>
                    </a:prstClr>
                  </a:solidFill>
                  <a:latin typeface="+mj-lt"/>
                  <a:cs typeface="Arial" panose="020B0604020202020204" pitchFamily="34" charset="0"/>
                </a:rPr>
                <a:t> Floor, Plot No. 1&amp;2 NP,</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Jawaharlal Nehru Road,</a:t>
              </a:r>
            </a:p>
            <a:p>
              <a:pPr algn="ctr" defTabSz="914400" eaLnBrk="1" fontAlgn="auto" hangingPunct="1">
                <a:spcBef>
                  <a:spcPts val="0"/>
                </a:spcBef>
                <a:spcAft>
                  <a:spcPts val="0"/>
                </a:spcAft>
                <a:tabLst>
                  <a:tab pos="457200" algn="l"/>
                </a:tabLst>
                <a:defRPr/>
              </a:pPr>
              <a:r>
                <a:rPr lang="en-US" sz="1200" dirty="0" err="1">
                  <a:solidFill>
                    <a:prstClr val="black">
                      <a:lumMod val="65000"/>
                      <a:lumOff val="35000"/>
                    </a:prstClr>
                  </a:solidFill>
                  <a:latin typeface="+mj-lt"/>
                  <a:cs typeface="Arial" panose="020B0604020202020204" pitchFamily="34" charset="0"/>
                </a:rPr>
                <a:t>Thiru</a:t>
              </a:r>
              <a:r>
                <a:rPr lang="en-US" sz="1200" dirty="0">
                  <a:solidFill>
                    <a:prstClr val="black">
                      <a:lumMod val="65000"/>
                      <a:lumOff val="35000"/>
                    </a:prstClr>
                  </a:solidFill>
                  <a:latin typeface="+mj-lt"/>
                  <a:cs typeface="Arial" panose="020B0604020202020204" pitchFamily="34" charset="0"/>
                </a:rPr>
                <a:t> Vi </a:t>
              </a:r>
              <a:r>
                <a:rPr lang="en-US" sz="1200" dirty="0" err="1">
                  <a:solidFill>
                    <a:prstClr val="black">
                      <a:lumMod val="65000"/>
                      <a:lumOff val="35000"/>
                    </a:prstClr>
                  </a:solidFill>
                  <a:latin typeface="+mj-lt"/>
                  <a:cs typeface="Arial" panose="020B0604020202020204" pitchFamily="34" charset="0"/>
                </a:rPr>
                <a:t>Ka</a:t>
              </a:r>
              <a:r>
                <a:rPr lang="en-US" sz="1200" dirty="0">
                  <a:solidFill>
                    <a:prstClr val="black">
                      <a:lumMod val="65000"/>
                      <a:lumOff val="35000"/>
                    </a:prstClr>
                  </a:solidFill>
                  <a:latin typeface="+mj-lt"/>
                  <a:cs typeface="Arial" panose="020B0604020202020204" pitchFamily="34" charset="0"/>
                </a:rPr>
                <a:t> Industrial Estate</a:t>
              </a:r>
            </a:p>
            <a:p>
              <a:pPr algn="ctr" defTabSz="914400" eaLnBrk="1" fontAlgn="auto" hangingPunct="1">
                <a:spcBef>
                  <a:spcPts val="0"/>
                </a:spcBef>
                <a:spcAft>
                  <a:spcPts val="0"/>
                </a:spcAft>
                <a:tabLst>
                  <a:tab pos="457200" algn="l"/>
                </a:tabLst>
                <a:defRPr/>
              </a:pPr>
              <a:r>
                <a:rPr lang="en-US" sz="1200" dirty="0" err="1">
                  <a:solidFill>
                    <a:prstClr val="black">
                      <a:lumMod val="65000"/>
                      <a:lumOff val="35000"/>
                    </a:prstClr>
                  </a:solidFill>
                  <a:latin typeface="+mj-lt"/>
                  <a:cs typeface="Arial" panose="020B0604020202020204" pitchFamily="34" charset="0"/>
                </a:rPr>
                <a:t>Ekkaduthangal</a:t>
              </a:r>
              <a:r>
                <a:rPr lang="en-US" sz="1200" dirty="0">
                  <a:solidFill>
                    <a:prstClr val="black">
                      <a:lumMod val="65000"/>
                      <a:lumOff val="35000"/>
                    </a:prstClr>
                  </a:solidFill>
                  <a:latin typeface="+mj-lt"/>
                  <a:cs typeface="Arial" panose="020B0604020202020204" pitchFamily="34" charset="0"/>
                </a:rPr>
                <a:t>, Chennai – 600 032</a:t>
              </a:r>
            </a:p>
            <a:p>
              <a:pPr algn="ctr" defTabSz="914400" eaLnBrk="1" fontAlgn="auto" hangingPunct="1">
                <a:spcBef>
                  <a:spcPts val="0"/>
                </a:spcBef>
                <a:spcAft>
                  <a:spcPts val="0"/>
                </a:spcAft>
                <a:tabLst>
                  <a:tab pos="457200" algn="l"/>
                </a:tabLst>
                <a:defRPr/>
              </a:pPr>
              <a:endParaRPr lang="en-US" sz="1200" dirty="0">
                <a:solidFill>
                  <a:prstClr val="black">
                    <a:lumMod val="65000"/>
                    <a:lumOff val="35000"/>
                  </a:prstClr>
                </a:solidFill>
                <a:latin typeface="+mj-lt"/>
                <a:cs typeface="Arial" panose="020B0604020202020204" pitchFamily="34" charset="0"/>
                <a:hlinkClick r:id="" action="ppaction://noaction"/>
              </a:endParaRP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hlinkClick r:id="" action="ppaction://noaction"/>
                </a:rPr>
                <a:t>www.maveric-systems.com</a:t>
              </a:r>
              <a:endParaRPr lang="en-US"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r>
                <a:rPr lang="tr-TR" sz="1200" dirty="0">
                  <a:solidFill>
                    <a:srgbClr val="007BA2"/>
                  </a:solidFill>
                  <a:latin typeface="+mj-lt"/>
                  <a:ea typeface="+mn-ea"/>
                  <a:cs typeface="Arial" panose="020B0604020202020204" pitchFamily="34" charset="0"/>
                </a:rPr>
                <a:t>Global Locations</a:t>
              </a:r>
            </a:p>
            <a:p>
              <a:pPr algn="ctr" defTabSz="914400" eaLnBrk="1" fontAlgn="auto" hangingPunct="1">
                <a:spcBef>
                  <a:spcPts val="200"/>
                </a:spcBef>
                <a:spcAft>
                  <a:spcPts val="0"/>
                </a:spcAft>
                <a:defRPr/>
              </a:pPr>
              <a:r>
                <a:rPr lang="en-IN" sz="1200" dirty="0">
                  <a:solidFill>
                    <a:srgbClr val="000000">
                      <a:lumMod val="65000"/>
                      <a:lumOff val="35000"/>
                    </a:srgbClr>
                  </a:solidFill>
                  <a:latin typeface="+mj-lt"/>
                  <a:cs typeface="Arial" panose="020B0604020202020204" pitchFamily="34" charset="0"/>
                </a:rPr>
                <a:t>SINGAPORE</a:t>
              </a:r>
              <a:r>
                <a:rPr lang="en-IN" sz="1200" baseline="0" dirty="0">
                  <a:solidFill>
                    <a:srgbClr val="000000">
                      <a:lumMod val="65000"/>
                      <a:lumOff val="35000"/>
                    </a:srgbClr>
                  </a:solidFill>
                  <a:latin typeface="+mj-lt"/>
                  <a:cs typeface="Arial" panose="020B0604020202020204" pitchFamily="34" charset="0"/>
                </a:rPr>
                <a:t>  |  </a:t>
              </a:r>
              <a:r>
                <a:rPr lang="en-IN" sz="1200" dirty="0">
                  <a:solidFill>
                    <a:srgbClr val="000000">
                      <a:lumMod val="65000"/>
                      <a:lumOff val="35000"/>
                    </a:srgbClr>
                  </a:solidFill>
                  <a:latin typeface="+mj-lt"/>
                  <a:cs typeface="Arial" panose="020B0604020202020204" pitchFamily="34" charset="0"/>
                </a:rPr>
                <a:t>UK  |  US  |  DUBAI  |  RIYADH  |  MALAYSIA</a:t>
              </a:r>
            </a:p>
          </p:txBody>
        </p:sp>
      </p:grpSp>
    </p:spTree>
    <p:extLst>
      <p:ext uri="{BB962C8B-B14F-4D97-AF65-F5344CB8AC3E}">
        <p14:creationId xmlns:p14="http://schemas.microsoft.com/office/powerpoint/2010/main" val="20320675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104775" y="269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TITLE</a:t>
            </a:r>
          </a:p>
        </p:txBody>
      </p:sp>
    </p:spTree>
  </p:cSld>
  <p:clrMap bg1="lt1" tx1="dk1" bg2="lt2" tx2="dk2" accent1="accent1" accent2="accent2" accent3="accent3" accent4="accent4" accent5="accent5" accent6="accent6" hlink="hlink" folHlink="folHlink"/>
  <p:sldLayoutIdLst>
    <p:sldLayoutId id="2147484251" r:id="rId1"/>
    <p:sldLayoutId id="2147484253" r:id="rId2"/>
    <p:sldLayoutId id="2147484262" r:id="rId3"/>
    <p:sldLayoutId id="2147484273" r:id="rId4"/>
    <p:sldLayoutId id="2147484275" r:id="rId5"/>
  </p:sldLayoutIdLst>
  <p:hf hdr="0" ftr="0" dt="0"/>
  <p:txStyles>
    <p:titleStyle>
      <a:lvl1pPr algn="l" defTabSz="342900" rtl="0" eaLnBrk="1" fontAlgn="base" hangingPunct="1">
        <a:spcBef>
          <a:spcPct val="0"/>
        </a:spcBef>
        <a:spcAft>
          <a:spcPct val="0"/>
        </a:spcAft>
        <a:defRPr sz="3300" b="1" kern="1200">
          <a:solidFill>
            <a:srgbClr val="B42359"/>
          </a:solidFill>
          <a:latin typeface="Arial"/>
          <a:ea typeface="MS PGothic" pitchFamily="34" charset="-128"/>
          <a:cs typeface="Arial"/>
        </a:defRPr>
      </a:lvl1pPr>
      <a:lvl2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2pPr>
      <a:lvl3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3pPr>
      <a:lvl4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4pPr>
      <a:lvl5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5pPr>
      <a:lvl6pPr marL="3429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6pPr>
      <a:lvl7pPr marL="6858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7pPr>
      <a:lvl8pPr marL="10287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8pPr>
      <a:lvl9pPr marL="13716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9pPr>
    </p:titleStyle>
    <p:bodyStyle>
      <a:lvl1pPr marL="257175" indent="-257175" algn="l" defTabSz="3429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S PGothic" charset="0"/>
        </a:defRPr>
      </a:lvl1pPr>
      <a:lvl2pPr marL="557213" indent="-214313" algn="l" defTabSz="342900" rtl="0" eaLnBrk="1" fontAlgn="base" hangingPunct="1">
        <a:spcBef>
          <a:spcPct val="20000"/>
        </a:spcBef>
        <a:spcAft>
          <a:spcPct val="0"/>
        </a:spcAft>
        <a:buFont typeface="Arial" pitchFamily="34" charset="0"/>
        <a:buChar char="–"/>
        <a:defRPr sz="2100" kern="1200">
          <a:solidFill>
            <a:schemeClr val="tx1"/>
          </a:solidFill>
          <a:latin typeface="+mn-lt"/>
          <a:ea typeface="MS PGothic" pitchFamily="34" charset="-128"/>
          <a:cs typeface="MS PGothic" charset="0"/>
        </a:defRPr>
      </a:lvl2pPr>
      <a:lvl3pPr marL="857250" indent="-171450" algn="l" defTabSz="342900" rtl="0" eaLnBrk="1" fontAlgn="base" hangingPunct="1">
        <a:spcBef>
          <a:spcPct val="20000"/>
        </a:spcBef>
        <a:spcAft>
          <a:spcPct val="0"/>
        </a:spcAft>
        <a:buFont typeface="Arial" pitchFamily="34" charset="0"/>
        <a:buChar char="•"/>
        <a:defRPr sz="1800" kern="1200">
          <a:solidFill>
            <a:schemeClr val="tx1"/>
          </a:solidFill>
          <a:latin typeface="+mn-lt"/>
          <a:ea typeface="MS PGothic" pitchFamily="34" charset="-128"/>
          <a:cs typeface="MS PGothic" charset="0"/>
        </a:defRPr>
      </a:lvl3pPr>
      <a:lvl4pPr marL="1200150" indent="-171450" algn="l" defTabSz="342900" rtl="0" eaLnBrk="1" fontAlgn="base" hangingPunct="1">
        <a:spcBef>
          <a:spcPct val="20000"/>
        </a:spcBef>
        <a:spcAft>
          <a:spcPct val="0"/>
        </a:spcAft>
        <a:buFont typeface="Arial" pitchFamily="34" charset="0"/>
        <a:buChar char="–"/>
        <a:defRPr sz="1500" kern="1200">
          <a:solidFill>
            <a:schemeClr val="tx1"/>
          </a:solidFill>
          <a:latin typeface="+mn-lt"/>
          <a:ea typeface="MS PGothic" pitchFamily="34" charset="-128"/>
          <a:cs typeface="MS PGothic" charset="0"/>
        </a:defRPr>
      </a:lvl4pPr>
      <a:lvl5pPr marL="1543050" indent="-171450" algn="l" defTabSz="342900" rtl="0" eaLnBrk="1" fontAlgn="base" hangingPunct="1">
        <a:spcBef>
          <a:spcPct val="20000"/>
        </a:spcBef>
        <a:spcAft>
          <a:spcPct val="0"/>
        </a:spcAft>
        <a:buFont typeface="Arial" pitchFamily="34" charset="0"/>
        <a:buChar char="»"/>
        <a:defRPr sz="1500" kern="1200">
          <a:solidFill>
            <a:schemeClr val="tx1"/>
          </a:solidFill>
          <a:latin typeface="+mn-lt"/>
          <a:ea typeface="MS PGothic" pitchFamily="34" charset="-128"/>
          <a:cs typeface="MS PGothic" charset="0"/>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hyperlink" Target="http://javarevisited.blogspot.com/2012/03/what-is-static-and-dynamic-binding-in.html"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839392" y="2622074"/>
            <a:ext cx="6071362" cy="923330"/>
          </a:xfrm>
        </p:spPr>
        <p:txBody>
          <a:bodyPr/>
          <a:lstStyle/>
          <a:p>
            <a:r>
              <a:rPr lang="en-US" sz="6000" dirty="0"/>
              <a:t>Java Basics</a:t>
            </a:r>
            <a:endParaRPr lang="en-IN" sz="6000" dirty="0"/>
          </a:p>
        </p:txBody>
      </p:sp>
    </p:spTree>
    <p:extLst>
      <p:ext uri="{BB962C8B-B14F-4D97-AF65-F5344CB8AC3E}">
        <p14:creationId xmlns:p14="http://schemas.microsoft.com/office/powerpoint/2010/main" val="3783670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Why Path?</a:t>
            </a:r>
            <a:endParaRPr lang="en-US" dirty="0">
              <a:solidFill>
                <a:schemeClr val="tx1"/>
              </a:solidFill>
            </a:endParaRPr>
          </a:p>
        </p:txBody>
      </p:sp>
      <p:sp>
        <p:nvSpPr>
          <p:cNvPr id="3" name="Content Placeholder 2"/>
          <p:cNvSpPr>
            <a:spLocks noGrp="1"/>
          </p:cNvSpPr>
          <p:nvPr>
            <p:ph idx="1"/>
          </p:nvPr>
        </p:nvSpPr>
        <p:spPr>
          <a:xfrm>
            <a:off x="464457" y="899887"/>
            <a:ext cx="8292681" cy="2821285"/>
          </a:xfrm>
        </p:spPr>
        <p:txBody>
          <a:bodyPr/>
          <a:lstStyle/>
          <a:p>
            <a:pPr marL="285750" indent="-285750">
              <a:buFont typeface="Wingdings" pitchFamily="2" charset="2"/>
              <a:buChar char="q"/>
            </a:pPr>
            <a:r>
              <a:rPr lang="en-IN" dirty="0"/>
              <a:t>These .exe files can be accessed only from C:\Program Files\Java\jdk1.6.0_11\bin folder. Even you can run java programs without setting path. The thing is you need to type you program inside C:\Program Files\Java\jdk1.6.0_11\bin folder. Because java.exe, javac.exe…. are available only inside this folder. </a:t>
            </a:r>
          </a:p>
          <a:p>
            <a:pPr marL="285750" indent="-285750"/>
            <a:endParaRPr lang="en-IN" dirty="0"/>
          </a:p>
          <a:p>
            <a:pPr marL="285750" indent="-285750">
              <a:buFont typeface="Wingdings" pitchFamily="2" charset="2"/>
              <a:buChar char="q"/>
            </a:pPr>
            <a:r>
              <a:rPr lang="en-IN" dirty="0"/>
              <a:t>We need to set path because we need to access  java.exe, javac.exe…..(all the files which are required to run java program) any where in your computer i.e., c colon, d colon, e colon… . If we set PATH then all the .exe which is inside C:\Program Files\Java\jdk1.6.0_11\bin folder is available throughout all drives. So you can have java programs any where in your computer.</a:t>
            </a:r>
            <a:endParaRPr lang="en-US" b="1" dirty="0"/>
          </a:p>
        </p:txBody>
      </p:sp>
    </p:spTree>
    <p:extLst>
      <p:ext uri="{BB962C8B-B14F-4D97-AF65-F5344CB8AC3E}">
        <p14:creationId xmlns:p14="http://schemas.microsoft.com/office/powerpoint/2010/main" val="95831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CD00F6-0D24-44B9-8434-23CC02A98AE4}"/>
              </a:ext>
            </a:extLst>
          </p:cNvPr>
          <p:cNvSpPr>
            <a:spLocks noGrp="1"/>
          </p:cNvSpPr>
          <p:nvPr>
            <p:ph type="title"/>
          </p:nvPr>
        </p:nvSpPr>
        <p:spPr/>
        <p:txBody>
          <a:bodyPr/>
          <a:lstStyle/>
          <a:p>
            <a:r>
              <a:rPr lang="en-US" dirty="0" err="1"/>
              <a:t>RegEx</a:t>
            </a:r>
            <a:r>
              <a:rPr lang="en-US" dirty="0"/>
              <a:t> Quantifier</a:t>
            </a:r>
          </a:p>
        </p:txBody>
      </p:sp>
      <p:pic>
        <p:nvPicPr>
          <p:cNvPr id="4" name="Picture 3">
            <a:extLst>
              <a:ext uri="{FF2B5EF4-FFF2-40B4-BE49-F238E27FC236}">
                <a16:creationId xmlns:a16="http://schemas.microsoft.com/office/drawing/2014/main" id="{4FE6C5AD-69C5-446C-9F33-2487647F4C04}"/>
              </a:ext>
            </a:extLst>
          </p:cNvPr>
          <p:cNvPicPr>
            <a:picLocks noChangeAspect="1"/>
          </p:cNvPicPr>
          <p:nvPr/>
        </p:nvPicPr>
        <p:blipFill>
          <a:blip r:embed="rId2"/>
          <a:stretch>
            <a:fillRect/>
          </a:stretch>
        </p:blipFill>
        <p:spPr>
          <a:xfrm>
            <a:off x="764979" y="1262870"/>
            <a:ext cx="7614041" cy="2178162"/>
          </a:xfrm>
          <a:prstGeom prst="rect">
            <a:avLst/>
          </a:prstGeom>
        </p:spPr>
      </p:pic>
    </p:spTree>
    <p:extLst>
      <p:ext uri="{BB962C8B-B14F-4D97-AF65-F5344CB8AC3E}">
        <p14:creationId xmlns:p14="http://schemas.microsoft.com/office/powerpoint/2010/main" val="344025985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0D643F-904C-469C-A70B-8AAD7240C414}"/>
              </a:ext>
            </a:extLst>
          </p:cNvPr>
          <p:cNvSpPr>
            <a:spLocks noGrp="1"/>
          </p:cNvSpPr>
          <p:nvPr>
            <p:ph type="title"/>
          </p:nvPr>
        </p:nvSpPr>
        <p:spPr/>
        <p:txBody>
          <a:bodyPr/>
          <a:lstStyle/>
          <a:p>
            <a:r>
              <a:rPr lang="en-US" dirty="0" err="1"/>
              <a:t>RegEx</a:t>
            </a:r>
            <a:r>
              <a:rPr lang="en-US" dirty="0"/>
              <a:t> </a:t>
            </a:r>
            <a:r>
              <a:rPr lang="en-US" dirty="0" err="1"/>
              <a:t>MetaCharacter</a:t>
            </a:r>
            <a:endParaRPr lang="en-US" dirty="0"/>
          </a:p>
        </p:txBody>
      </p:sp>
      <p:pic>
        <p:nvPicPr>
          <p:cNvPr id="4" name="Picture 3">
            <a:extLst>
              <a:ext uri="{FF2B5EF4-FFF2-40B4-BE49-F238E27FC236}">
                <a16:creationId xmlns:a16="http://schemas.microsoft.com/office/drawing/2014/main" id="{BA765C69-28F6-4F3F-BAD9-956DA88A9374}"/>
              </a:ext>
            </a:extLst>
          </p:cNvPr>
          <p:cNvPicPr>
            <a:picLocks noChangeAspect="1"/>
          </p:cNvPicPr>
          <p:nvPr/>
        </p:nvPicPr>
        <p:blipFill>
          <a:blip r:embed="rId2"/>
          <a:stretch>
            <a:fillRect/>
          </a:stretch>
        </p:blipFill>
        <p:spPr>
          <a:xfrm>
            <a:off x="761804" y="1892221"/>
            <a:ext cx="7620392" cy="3073558"/>
          </a:xfrm>
          <a:prstGeom prst="rect">
            <a:avLst/>
          </a:prstGeom>
        </p:spPr>
      </p:pic>
    </p:spTree>
    <p:extLst>
      <p:ext uri="{BB962C8B-B14F-4D97-AF65-F5344CB8AC3E}">
        <p14:creationId xmlns:p14="http://schemas.microsoft.com/office/powerpoint/2010/main" val="13057830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6603" y="602617"/>
            <a:ext cx="7989750" cy="5645783"/>
          </a:xfrm>
        </p:spPr>
        <p:txBody>
          <a:bodyPr/>
          <a:lstStyle/>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p:txBody>
      </p:sp>
      <p:sp>
        <p:nvSpPr>
          <p:cNvPr id="2" name="TextBox 1"/>
          <p:cNvSpPr txBox="1"/>
          <p:nvPr/>
        </p:nvSpPr>
        <p:spPr>
          <a:xfrm>
            <a:off x="1079500" y="156629"/>
            <a:ext cx="4859997" cy="523220"/>
          </a:xfrm>
          <a:prstGeom prst="rect">
            <a:avLst/>
          </a:prstGeom>
          <a:noFill/>
        </p:spPr>
        <p:txBody>
          <a:bodyPr wrap="square" rtlCol="0">
            <a:spAutoFit/>
          </a:bodyPr>
          <a:lstStyle/>
          <a:p>
            <a:r>
              <a:rPr lang="en-US" sz="2800" b="1" dirty="0">
                <a:solidFill>
                  <a:schemeClr val="tx2"/>
                </a:solidFill>
                <a:latin typeface="+mj-lt"/>
                <a:cs typeface="Arial"/>
              </a:rPr>
              <a:t>Exceptions in Java</a:t>
            </a:r>
          </a:p>
        </p:txBody>
      </p:sp>
      <p:sp>
        <p:nvSpPr>
          <p:cNvPr id="5" name="Rectangle 4"/>
          <p:cNvSpPr/>
          <p:nvPr/>
        </p:nvSpPr>
        <p:spPr>
          <a:xfrm>
            <a:off x="827314" y="602618"/>
            <a:ext cx="7567386" cy="4801314"/>
          </a:xfrm>
          <a:prstGeom prst="rect">
            <a:avLst/>
          </a:prstGeom>
        </p:spPr>
        <p:txBody>
          <a:bodyPr wrap="square">
            <a:spAutoFit/>
          </a:bodyPr>
          <a:lstStyle/>
          <a:p>
            <a:pPr algn="just">
              <a:buFont typeface="Arial" pitchFamily="34" charset="0"/>
              <a:buChar char="•"/>
            </a:pPr>
            <a:r>
              <a:rPr lang="en-IN" dirty="0"/>
              <a:t> An </a:t>
            </a:r>
            <a:r>
              <a:rPr lang="en-IN" b="1" dirty="0"/>
              <a:t>exception</a:t>
            </a:r>
            <a:r>
              <a:rPr lang="en-IN" dirty="0"/>
              <a:t> is an event, which occurs during the execution of a program.</a:t>
            </a:r>
          </a:p>
          <a:p>
            <a:pPr algn="just"/>
            <a:endParaRPr lang="en-IN" dirty="0"/>
          </a:p>
          <a:p>
            <a:pPr algn="just">
              <a:buFont typeface="Arial" pitchFamily="34" charset="0"/>
              <a:buChar char="•"/>
            </a:pPr>
            <a:r>
              <a:rPr lang="en-IN" dirty="0"/>
              <a:t> The core advantage of exception handling is </a:t>
            </a:r>
            <a:r>
              <a:rPr lang="en-IN" b="1" dirty="0"/>
              <a:t>to maintain the normal flow of the application</a:t>
            </a:r>
            <a:r>
              <a:rPr lang="en-IN" dirty="0"/>
              <a:t>. Exception normally disrupts the normal flow of the application that is why we use exception handling.</a:t>
            </a:r>
          </a:p>
          <a:p>
            <a:pPr algn="just"/>
            <a:endParaRPr lang="en-US" dirty="0">
              <a:solidFill>
                <a:srgbClr val="000000"/>
              </a:solidFill>
              <a:latin typeface="+mn-lt"/>
            </a:endParaRPr>
          </a:p>
          <a:p>
            <a:pPr algn="just"/>
            <a:r>
              <a:rPr lang="en-US" dirty="0">
                <a:solidFill>
                  <a:srgbClr val="000000"/>
                </a:solidFill>
                <a:latin typeface="+mn-lt"/>
              </a:rPr>
              <a:t>There are mainly two types of exceptions: checked and unchecked where error is considered as unchecked exception. </a:t>
            </a:r>
          </a:p>
          <a:p>
            <a:pPr algn="just"/>
            <a:endParaRPr lang="en-US" dirty="0">
              <a:solidFill>
                <a:srgbClr val="000000"/>
              </a:solidFill>
              <a:latin typeface="+mn-lt"/>
            </a:endParaRPr>
          </a:p>
          <a:p>
            <a:pPr marL="342900" indent="-342900">
              <a:buAutoNum type="arabicParenR"/>
            </a:pPr>
            <a:r>
              <a:rPr lang="en-US" b="1" dirty="0"/>
              <a:t>Checked Exception</a:t>
            </a:r>
          </a:p>
          <a:p>
            <a:pPr marL="342900" indent="-342900">
              <a:buAutoNum type="arabicParenR"/>
            </a:pPr>
            <a:endParaRPr lang="en-US" b="1" dirty="0"/>
          </a:p>
          <a:p>
            <a:r>
              <a:rPr lang="en-IN" b="1" dirty="0"/>
              <a:t>Checked Exception in Java</a:t>
            </a:r>
            <a:r>
              <a:rPr lang="en-IN" dirty="0"/>
              <a:t> is all those Exception which requires being catches and handled during </a:t>
            </a:r>
            <a:r>
              <a:rPr lang="en-IN" dirty="0">
                <a:hlinkClick r:id="rId2"/>
              </a:rPr>
              <a:t>compile time</a:t>
            </a:r>
            <a:r>
              <a:rPr lang="en-IN" dirty="0"/>
              <a:t>.  If Compiler doesn’t see try or catch block handling a Checked Exception, it throws Compilation error. </a:t>
            </a:r>
          </a:p>
          <a:p>
            <a:br>
              <a:rPr lang="en-IN" dirty="0"/>
            </a:br>
            <a:endParaRPr lang="en-US" b="1" i="1" dirty="0">
              <a:solidFill>
                <a:srgbClr val="002060"/>
              </a:solidFill>
              <a:latin typeface="+mn-lt"/>
            </a:endParaRPr>
          </a:p>
          <a:p>
            <a:pPr algn="just"/>
            <a:r>
              <a:rPr lang="en-US" b="1" i="1" dirty="0">
                <a:solidFill>
                  <a:srgbClr val="002060"/>
                </a:solidFill>
                <a:latin typeface="+mn-lt"/>
              </a:rPr>
              <a:t>       </a:t>
            </a:r>
            <a:endParaRPr lang="en-US" b="1" i="1" dirty="0">
              <a:solidFill>
                <a:srgbClr val="002060"/>
              </a:solidFill>
              <a:effectLst/>
              <a:latin typeface="+mn-lt"/>
            </a:endParaRPr>
          </a:p>
        </p:txBody>
      </p:sp>
    </p:spTree>
    <p:extLst>
      <p:ext uri="{BB962C8B-B14F-4D97-AF65-F5344CB8AC3E}">
        <p14:creationId xmlns:p14="http://schemas.microsoft.com/office/powerpoint/2010/main" val="257530318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6603" y="602617"/>
            <a:ext cx="7989750" cy="5645783"/>
          </a:xfrm>
        </p:spPr>
        <p:txBody>
          <a:bodyPr/>
          <a:lstStyle/>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p:txBody>
      </p:sp>
      <p:sp>
        <p:nvSpPr>
          <p:cNvPr id="2" name="TextBox 1"/>
          <p:cNvSpPr txBox="1"/>
          <p:nvPr/>
        </p:nvSpPr>
        <p:spPr>
          <a:xfrm>
            <a:off x="1079501" y="261257"/>
            <a:ext cx="4991100" cy="523220"/>
          </a:xfrm>
          <a:prstGeom prst="rect">
            <a:avLst/>
          </a:prstGeom>
          <a:noFill/>
        </p:spPr>
        <p:txBody>
          <a:bodyPr wrap="square" rtlCol="0">
            <a:spAutoFit/>
          </a:bodyPr>
          <a:lstStyle/>
          <a:p>
            <a:r>
              <a:rPr lang="en-US" sz="2800" b="1" dirty="0">
                <a:solidFill>
                  <a:schemeClr val="tx2"/>
                </a:solidFill>
                <a:latin typeface="+mj-lt"/>
                <a:cs typeface="Arial"/>
              </a:rPr>
              <a:t>Exceptions in Java</a:t>
            </a:r>
          </a:p>
        </p:txBody>
      </p:sp>
      <p:sp>
        <p:nvSpPr>
          <p:cNvPr id="5" name="Rectangle 4"/>
          <p:cNvSpPr/>
          <p:nvPr/>
        </p:nvSpPr>
        <p:spPr>
          <a:xfrm>
            <a:off x="835782" y="740229"/>
            <a:ext cx="7567386" cy="5078313"/>
          </a:xfrm>
          <a:prstGeom prst="rect">
            <a:avLst/>
          </a:prstGeom>
        </p:spPr>
        <p:txBody>
          <a:bodyPr wrap="square">
            <a:spAutoFit/>
          </a:bodyPr>
          <a:lstStyle/>
          <a:p>
            <a:r>
              <a:rPr lang="en-IN" dirty="0">
                <a:solidFill>
                  <a:srgbClr val="00B050"/>
                </a:solidFill>
              </a:rPr>
              <a:t>//Example</a:t>
            </a:r>
          </a:p>
          <a:p>
            <a:r>
              <a:rPr lang="en-IN" dirty="0">
                <a:solidFill>
                  <a:srgbClr val="00B050"/>
                </a:solidFill>
              </a:rPr>
              <a:t>import java.io.*;</a:t>
            </a:r>
          </a:p>
          <a:p>
            <a:r>
              <a:rPr lang="en-IN" dirty="0">
                <a:solidFill>
                  <a:srgbClr val="00B050"/>
                </a:solidFill>
              </a:rPr>
              <a:t> class Main {</a:t>
            </a:r>
          </a:p>
          <a:p>
            <a:r>
              <a:rPr lang="en-IN" dirty="0">
                <a:solidFill>
                  <a:srgbClr val="00B050"/>
                </a:solidFill>
              </a:rPr>
              <a:t>    public static void main(String[] </a:t>
            </a:r>
            <a:r>
              <a:rPr lang="en-IN" dirty="0" err="1">
                <a:solidFill>
                  <a:srgbClr val="00B050"/>
                </a:solidFill>
              </a:rPr>
              <a:t>args</a:t>
            </a:r>
            <a:r>
              <a:rPr lang="en-IN" dirty="0">
                <a:solidFill>
                  <a:srgbClr val="00B050"/>
                </a:solidFill>
              </a:rPr>
              <a:t>) throws </a:t>
            </a:r>
            <a:r>
              <a:rPr lang="en-IN" dirty="0" err="1">
                <a:solidFill>
                  <a:srgbClr val="00B050"/>
                </a:solidFill>
              </a:rPr>
              <a:t>IOException</a:t>
            </a:r>
            <a:r>
              <a:rPr lang="en-IN" dirty="0">
                <a:solidFill>
                  <a:srgbClr val="00B050"/>
                </a:solidFill>
              </a:rPr>
              <a:t> {</a:t>
            </a:r>
          </a:p>
          <a:p>
            <a:r>
              <a:rPr lang="en-IN" dirty="0">
                <a:solidFill>
                  <a:srgbClr val="00B050"/>
                </a:solidFill>
              </a:rPr>
              <a:t>        </a:t>
            </a:r>
            <a:r>
              <a:rPr lang="en-IN" b="1" i="1" dirty="0" err="1">
                <a:solidFill>
                  <a:srgbClr val="00B050"/>
                </a:solidFill>
              </a:rPr>
              <a:t>FileReader</a:t>
            </a:r>
            <a:r>
              <a:rPr lang="en-IN" b="1" i="1" dirty="0">
                <a:solidFill>
                  <a:srgbClr val="00B050"/>
                </a:solidFill>
              </a:rPr>
              <a:t> file = new </a:t>
            </a:r>
            <a:r>
              <a:rPr lang="en-IN" b="1" i="1" dirty="0" err="1">
                <a:solidFill>
                  <a:srgbClr val="00B050"/>
                </a:solidFill>
              </a:rPr>
              <a:t>FileReader</a:t>
            </a:r>
            <a:r>
              <a:rPr lang="en-IN" b="1" i="1" dirty="0">
                <a:solidFill>
                  <a:srgbClr val="00B050"/>
                </a:solidFill>
              </a:rPr>
              <a:t>("C:\\test\\a.txt"); </a:t>
            </a:r>
          </a:p>
          <a:p>
            <a:r>
              <a:rPr lang="en-IN" dirty="0">
                <a:solidFill>
                  <a:srgbClr val="00B050"/>
                </a:solidFill>
              </a:rPr>
              <a:t>        </a:t>
            </a:r>
            <a:r>
              <a:rPr lang="en-IN" dirty="0" err="1">
                <a:solidFill>
                  <a:srgbClr val="00B050"/>
                </a:solidFill>
              </a:rPr>
              <a:t>BufferedReader</a:t>
            </a:r>
            <a:r>
              <a:rPr lang="en-IN" dirty="0">
                <a:solidFill>
                  <a:srgbClr val="00B050"/>
                </a:solidFill>
              </a:rPr>
              <a:t> </a:t>
            </a:r>
            <a:r>
              <a:rPr lang="en-IN" dirty="0" err="1">
                <a:solidFill>
                  <a:srgbClr val="00B050"/>
                </a:solidFill>
              </a:rPr>
              <a:t>fileInput</a:t>
            </a:r>
            <a:r>
              <a:rPr lang="en-IN" dirty="0">
                <a:solidFill>
                  <a:srgbClr val="00B050"/>
                </a:solidFill>
              </a:rPr>
              <a:t> = new </a:t>
            </a:r>
            <a:r>
              <a:rPr lang="en-IN" dirty="0" err="1">
                <a:solidFill>
                  <a:srgbClr val="00B050"/>
                </a:solidFill>
              </a:rPr>
              <a:t>BufferedReader</a:t>
            </a:r>
            <a:r>
              <a:rPr lang="en-IN" dirty="0">
                <a:solidFill>
                  <a:srgbClr val="00B050"/>
                </a:solidFill>
              </a:rPr>
              <a:t>(file);</a:t>
            </a:r>
          </a:p>
          <a:p>
            <a:r>
              <a:rPr lang="en-IN" dirty="0">
                <a:solidFill>
                  <a:srgbClr val="00B050"/>
                </a:solidFill>
              </a:rPr>
              <a:t>         for (</a:t>
            </a:r>
            <a:r>
              <a:rPr lang="en-IN" dirty="0" err="1">
                <a:solidFill>
                  <a:srgbClr val="00B050"/>
                </a:solidFill>
              </a:rPr>
              <a:t>int</a:t>
            </a:r>
            <a:r>
              <a:rPr lang="en-IN" dirty="0">
                <a:solidFill>
                  <a:srgbClr val="00B050"/>
                </a:solidFill>
              </a:rPr>
              <a:t> counter = 0; counter &lt; 3; counter++) </a:t>
            </a:r>
          </a:p>
          <a:p>
            <a:r>
              <a:rPr lang="en-IN" dirty="0">
                <a:solidFill>
                  <a:srgbClr val="00B050"/>
                </a:solidFill>
              </a:rPr>
              <a:t>            </a:t>
            </a:r>
            <a:r>
              <a:rPr lang="en-IN" dirty="0" err="1">
                <a:solidFill>
                  <a:srgbClr val="00B050"/>
                </a:solidFill>
              </a:rPr>
              <a:t>System.out.println</a:t>
            </a:r>
            <a:r>
              <a:rPr lang="en-IN" dirty="0">
                <a:solidFill>
                  <a:srgbClr val="00B050"/>
                </a:solidFill>
              </a:rPr>
              <a:t>(</a:t>
            </a:r>
            <a:r>
              <a:rPr lang="en-IN" dirty="0" err="1">
                <a:solidFill>
                  <a:srgbClr val="00B050"/>
                </a:solidFill>
              </a:rPr>
              <a:t>fileInput.readLine</a:t>
            </a:r>
            <a:r>
              <a:rPr lang="en-IN" dirty="0">
                <a:solidFill>
                  <a:srgbClr val="00B050"/>
                </a:solidFill>
              </a:rPr>
              <a:t>());</a:t>
            </a:r>
          </a:p>
          <a:p>
            <a:r>
              <a:rPr lang="en-IN" dirty="0">
                <a:solidFill>
                  <a:srgbClr val="00B050"/>
                </a:solidFill>
              </a:rPr>
              <a:t>           </a:t>
            </a:r>
            <a:r>
              <a:rPr lang="en-IN" dirty="0" err="1">
                <a:solidFill>
                  <a:srgbClr val="00B050"/>
                </a:solidFill>
              </a:rPr>
              <a:t>fileInput.close</a:t>
            </a:r>
            <a:r>
              <a:rPr lang="en-IN" dirty="0">
                <a:solidFill>
                  <a:srgbClr val="00B050"/>
                </a:solidFill>
              </a:rPr>
              <a:t>(); }}</a:t>
            </a:r>
          </a:p>
          <a:p>
            <a:pPr algn="just"/>
            <a:endParaRPr lang="en-US" b="1" i="1" dirty="0">
              <a:solidFill>
                <a:srgbClr val="00B050"/>
              </a:solidFill>
            </a:endParaRPr>
          </a:p>
          <a:p>
            <a:r>
              <a:rPr lang="en-US" b="1" dirty="0"/>
              <a:t>2) Unchecked Exception</a:t>
            </a:r>
          </a:p>
          <a:p>
            <a:r>
              <a:rPr lang="en-US" dirty="0"/>
              <a:t>Unchecked exceptions are not checked at compile-time rather they are checked at runtime.</a:t>
            </a:r>
          </a:p>
          <a:p>
            <a:endParaRPr lang="en-US" b="1" dirty="0"/>
          </a:p>
          <a:p>
            <a:r>
              <a:rPr lang="en-US" dirty="0"/>
              <a:t>The classes that extend </a:t>
            </a:r>
            <a:r>
              <a:rPr lang="en-US" dirty="0" err="1"/>
              <a:t>RuntimeException</a:t>
            </a:r>
            <a:r>
              <a:rPr lang="en-US" dirty="0"/>
              <a:t> are known as unchecked exceptions  e.g. </a:t>
            </a:r>
            <a:r>
              <a:rPr lang="en-US" dirty="0" err="1"/>
              <a:t>ArithmeticException</a:t>
            </a:r>
            <a:r>
              <a:rPr lang="en-US" dirty="0"/>
              <a:t>, </a:t>
            </a:r>
            <a:r>
              <a:rPr lang="en-US" dirty="0" err="1"/>
              <a:t>NullPointerException</a:t>
            </a:r>
            <a:r>
              <a:rPr lang="en-US" dirty="0"/>
              <a:t>, </a:t>
            </a:r>
            <a:r>
              <a:rPr lang="en-US" dirty="0" err="1"/>
              <a:t>ArrayIndexOutOfBoundsException</a:t>
            </a:r>
            <a:r>
              <a:rPr lang="en-US" dirty="0"/>
              <a:t> etc. </a:t>
            </a:r>
          </a:p>
          <a:p>
            <a:endParaRPr lang="en-US" dirty="0"/>
          </a:p>
        </p:txBody>
      </p:sp>
    </p:spTree>
    <p:extLst>
      <p:ext uri="{BB962C8B-B14F-4D97-AF65-F5344CB8AC3E}">
        <p14:creationId xmlns:p14="http://schemas.microsoft.com/office/powerpoint/2010/main" val="271491806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A8E6B3F-B7E3-41B5-90F6-2DB65F3485E5}"/>
              </a:ext>
            </a:extLst>
          </p:cNvPr>
          <p:cNvSpPr>
            <a:spLocks noGrp="1"/>
          </p:cNvSpPr>
          <p:nvPr>
            <p:ph type="title"/>
          </p:nvPr>
        </p:nvSpPr>
        <p:spPr>
          <a:xfrm>
            <a:off x="956604" y="232070"/>
            <a:ext cx="7989750" cy="430887"/>
          </a:xfrm>
        </p:spPr>
        <p:txBody>
          <a:bodyPr/>
          <a:lstStyle/>
          <a:p>
            <a:r>
              <a:rPr lang="en-US" b="0" dirty="0"/>
              <a:t>Java Exception Keywords</a:t>
            </a:r>
            <a:endParaRPr lang="en-US" dirty="0"/>
          </a:p>
        </p:txBody>
      </p:sp>
      <p:pic>
        <p:nvPicPr>
          <p:cNvPr id="5" name="Picture 4">
            <a:extLst>
              <a:ext uri="{FF2B5EF4-FFF2-40B4-BE49-F238E27FC236}">
                <a16:creationId xmlns:a16="http://schemas.microsoft.com/office/drawing/2014/main" id="{31348E3D-6A77-43E9-B778-501A90DB51D5}"/>
              </a:ext>
            </a:extLst>
          </p:cNvPr>
          <p:cNvPicPr>
            <a:picLocks noChangeAspect="1"/>
          </p:cNvPicPr>
          <p:nvPr/>
        </p:nvPicPr>
        <p:blipFill>
          <a:blip r:embed="rId2"/>
          <a:stretch>
            <a:fillRect/>
          </a:stretch>
        </p:blipFill>
        <p:spPr>
          <a:xfrm>
            <a:off x="871645" y="1368807"/>
            <a:ext cx="7626742" cy="4055948"/>
          </a:xfrm>
          <a:prstGeom prst="rect">
            <a:avLst/>
          </a:prstGeom>
        </p:spPr>
      </p:pic>
    </p:spTree>
    <p:extLst>
      <p:ext uri="{BB962C8B-B14F-4D97-AF65-F5344CB8AC3E}">
        <p14:creationId xmlns:p14="http://schemas.microsoft.com/office/powerpoint/2010/main" val="41483123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6603" y="602617"/>
            <a:ext cx="7989750" cy="5645783"/>
          </a:xfrm>
        </p:spPr>
        <p:txBody>
          <a:bodyPr/>
          <a:lstStyle/>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p:txBody>
      </p:sp>
      <p:sp>
        <p:nvSpPr>
          <p:cNvPr id="2" name="TextBox 1"/>
          <p:cNvSpPr txBox="1"/>
          <p:nvPr/>
        </p:nvSpPr>
        <p:spPr>
          <a:xfrm>
            <a:off x="1210603" y="679849"/>
            <a:ext cx="4859997" cy="523220"/>
          </a:xfrm>
          <a:prstGeom prst="rect">
            <a:avLst/>
          </a:prstGeom>
          <a:noFill/>
        </p:spPr>
        <p:txBody>
          <a:bodyPr wrap="square" rtlCol="0">
            <a:spAutoFit/>
          </a:bodyPr>
          <a:lstStyle/>
          <a:p>
            <a:r>
              <a:rPr lang="en-US" sz="2800" b="1" dirty="0">
                <a:solidFill>
                  <a:schemeClr val="tx2"/>
                </a:solidFill>
                <a:latin typeface="+mj-lt"/>
                <a:cs typeface="Arial"/>
              </a:rPr>
              <a:t>Exceptions in Java</a:t>
            </a:r>
          </a:p>
        </p:txBody>
      </p:sp>
      <p:sp>
        <p:nvSpPr>
          <p:cNvPr id="5" name="Rectangle 4"/>
          <p:cNvSpPr/>
          <p:nvPr/>
        </p:nvSpPr>
        <p:spPr>
          <a:xfrm>
            <a:off x="1079500" y="1280300"/>
            <a:ext cx="7315200" cy="5632311"/>
          </a:xfrm>
          <a:prstGeom prst="rect">
            <a:avLst/>
          </a:prstGeom>
        </p:spPr>
        <p:txBody>
          <a:bodyPr wrap="square">
            <a:spAutoFit/>
          </a:bodyPr>
          <a:lstStyle/>
          <a:p>
            <a:r>
              <a:rPr lang="en-US" b="1" dirty="0">
                <a:solidFill>
                  <a:srgbClr val="C00000"/>
                </a:solidFill>
              </a:rPr>
              <a:t>Example:</a:t>
            </a:r>
          </a:p>
          <a:p>
            <a:pPr lvl="1"/>
            <a:r>
              <a:rPr lang="en-US" i="1" dirty="0">
                <a:solidFill>
                  <a:srgbClr val="C00000"/>
                </a:solidFill>
              </a:rPr>
              <a:t>class Main {</a:t>
            </a:r>
          </a:p>
          <a:p>
            <a:pPr lvl="1"/>
            <a:r>
              <a:rPr lang="en-US" i="1" dirty="0">
                <a:solidFill>
                  <a:srgbClr val="C00000"/>
                </a:solidFill>
              </a:rPr>
              <a:t>   public static void main(String </a:t>
            </a:r>
            <a:r>
              <a:rPr lang="en-US" i="1" dirty="0" err="1">
                <a:solidFill>
                  <a:srgbClr val="C00000"/>
                </a:solidFill>
              </a:rPr>
              <a:t>args</a:t>
            </a:r>
            <a:r>
              <a:rPr lang="en-US" i="1" dirty="0">
                <a:solidFill>
                  <a:srgbClr val="C00000"/>
                </a:solidFill>
              </a:rPr>
              <a:t>[]) {</a:t>
            </a:r>
          </a:p>
          <a:p>
            <a:pPr lvl="1"/>
            <a:r>
              <a:rPr lang="en-US" i="1" dirty="0">
                <a:solidFill>
                  <a:srgbClr val="C00000"/>
                </a:solidFill>
              </a:rPr>
              <a:t>      </a:t>
            </a:r>
            <a:r>
              <a:rPr lang="en-US" i="1" dirty="0" err="1">
                <a:solidFill>
                  <a:srgbClr val="C00000"/>
                </a:solidFill>
              </a:rPr>
              <a:t>int</a:t>
            </a:r>
            <a:r>
              <a:rPr lang="en-US" i="1" dirty="0">
                <a:solidFill>
                  <a:srgbClr val="C00000"/>
                </a:solidFill>
              </a:rPr>
              <a:t> x = 0;int y = 10;</a:t>
            </a:r>
          </a:p>
          <a:p>
            <a:pPr lvl="1"/>
            <a:r>
              <a:rPr lang="en-US" i="1" dirty="0">
                <a:solidFill>
                  <a:srgbClr val="C00000"/>
                </a:solidFill>
              </a:rPr>
              <a:t>      </a:t>
            </a:r>
            <a:r>
              <a:rPr lang="en-US" i="1" dirty="0" err="1">
                <a:solidFill>
                  <a:srgbClr val="C00000"/>
                </a:solidFill>
              </a:rPr>
              <a:t>int</a:t>
            </a:r>
            <a:r>
              <a:rPr lang="en-US" i="1" dirty="0">
                <a:solidFill>
                  <a:srgbClr val="C00000"/>
                </a:solidFill>
              </a:rPr>
              <a:t> z = y/x;</a:t>
            </a:r>
          </a:p>
          <a:p>
            <a:pPr lvl="1"/>
            <a:r>
              <a:rPr lang="en-US" i="1" dirty="0">
                <a:solidFill>
                  <a:srgbClr val="C00000"/>
                </a:solidFill>
              </a:rPr>
              <a:t>  }}</a:t>
            </a:r>
          </a:p>
          <a:p>
            <a:pPr lvl="1"/>
            <a:endParaRPr lang="en-US" i="1" dirty="0">
              <a:solidFill>
                <a:srgbClr val="00B050"/>
              </a:solidFill>
            </a:endParaRPr>
          </a:p>
          <a:p>
            <a:pPr lvl="1"/>
            <a:r>
              <a:rPr lang="en-US" b="1" i="1" dirty="0">
                <a:solidFill>
                  <a:srgbClr val="C00000"/>
                </a:solidFill>
              </a:rPr>
              <a:t>Output</a:t>
            </a:r>
            <a:r>
              <a:rPr lang="en-US" i="1" dirty="0">
                <a:solidFill>
                  <a:srgbClr val="00B050"/>
                </a:solidFill>
              </a:rPr>
              <a:t>: </a:t>
            </a:r>
            <a:r>
              <a:rPr lang="en-IN" b="1" dirty="0">
                <a:solidFill>
                  <a:srgbClr val="C00000"/>
                </a:solidFill>
              </a:rPr>
              <a:t>Exception in thread "main" </a:t>
            </a:r>
            <a:r>
              <a:rPr lang="en-IN" b="1" dirty="0" err="1">
                <a:solidFill>
                  <a:srgbClr val="C00000"/>
                </a:solidFill>
              </a:rPr>
              <a:t>java.lang.ArithmeticException</a:t>
            </a:r>
            <a:r>
              <a:rPr lang="en-IN" b="1" dirty="0">
                <a:solidFill>
                  <a:srgbClr val="C00000"/>
                </a:solidFill>
              </a:rPr>
              <a:t>: / by zero.</a:t>
            </a:r>
            <a:endParaRPr lang="en-US" b="1" i="1" dirty="0">
              <a:solidFill>
                <a:srgbClr val="C00000"/>
              </a:solidFill>
            </a:endParaRPr>
          </a:p>
          <a:p>
            <a:endParaRPr lang="en-US" b="1" dirty="0"/>
          </a:p>
          <a:p>
            <a:pPr algn="just"/>
            <a:r>
              <a:rPr lang="en-US" b="1" i="0" dirty="0">
                <a:solidFill>
                  <a:srgbClr val="000000"/>
                </a:solidFill>
                <a:effectLst/>
                <a:latin typeface="+mn-lt"/>
              </a:rPr>
              <a:t>// Handling Exception</a:t>
            </a:r>
          </a:p>
          <a:p>
            <a:r>
              <a:rPr lang="en-IN" dirty="0"/>
              <a:t>try {</a:t>
            </a:r>
          </a:p>
          <a:p>
            <a:pPr lvl="1"/>
            <a:r>
              <a:rPr lang="en-IN" dirty="0"/>
              <a:t>       </a:t>
            </a:r>
            <a:r>
              <a:rPr lang="en-US" i="1" dirty="0" err="1">
                <a:solidFill>
                  <a:srgbClr val="C00000"/>
                </a:solidFill>
              </a:rPr>
              <a:t>int</a:t>
            </a:r>
            <a:r>
              <a:rPr lang="en-US" i="1" dirty="0">
                <a:solidFill>
                  <a:srgbClr val="C00000"/>
                </a:solidFill>
              </a:rPr>
              <a:t> x = 0;int y = 10;</a:t>
            </a:r>
          </a:p>
          <a:p>
            <a:pPr lvl="1"/>
            <a:r>
              <a:rPr lang="en-US" i="1" dirty="0">
                <a:solidFill>
                  <a:srgbClr val="C00000"/>
                </a:solidFill>
              </a:rPr>
              <a:t>      </a:t>
            </a:r>
            <a:r>
              <a:rPr lang="en-US" i="1" dirty="0" err="1">
                <a:solidFill>
                  <a:srgbClr val="C00000"/>
                </a:solidFill>
              </a:rPr>
              <a:t>int</a:t>
            </a:r>
            <a:r>
              <a:rPr lang="en-US" i="1" dirty="0">
                <a:solidFill>
                  <a:srgbClr val="C00000"/>
                </a:solidFill>
              </a:rPr>
              <a:t> z = y/x;</a:t>
            </a:r>
          </a:p>
          <a:p>
            <a:r>
              <a:rPr lang="en-IN" dirty="0"/>
              <a:t>            </a:t>
            </a:r>
            <a:r>
              <a:rPr lang="en-IN" dirty="0" err="1"/>
              <a:t>System.out.println</a:t>
            </a:r>
            <a:r>
              <a:rPr lang="en-IN" dirty="0"/>
              <a:t> ("Result = " + z);</a:t>
            </a:r>
          </a:p>
          <a:p>
            <a:r>
              <a:rPr lang="en-IN" dirty="0"/>
              <a:t>        }</a:t>
            </a:r>
          </a:p>
          <a:p>
            <a:r>
              <a:rPr lang="en-IN" dirty="0"/>
              <a:t>        catch(</a:t>
            </a:r>
            <a:r>
              <a:rPr lang="en-IN" dirty="0" err="1"/>
              <a:t>ArithmeticException</a:t>
            </a:r>
            <a:r>
              <a:rPr lang="en-IN" dirty="0"/>
              <a:t> e) {</a:t>
            </a:r>
          </a:p>
          <a:p>
            <a:r>
              <a:rPr lang="en-IN" dirty="0"/>
              <a:t>            </a:t>
            </a:r>
            <a:r>
              <a:rPr lang="en-IN" dirty="0" err="1"/>
              <a:t>System.out.println</a:t>
            </a:r>
            <a:r>
              <a:rPr lang="en-IN" dirty="0"/>
              <a:t> ("Can't divide a number by 0");</a:t>
            </a:r>
          </a:p>
          <a:p>
            <a:r>
              <a:rPr lang="en-IN" dirty="0"/>
              <a:t>        }</a:t>
            </a:r>
          </a:p>
          <a:p>
            <a:pPr algn="just"/>
            <a:endParaRPr lang="en-US" i="0" dirty="0">
              <a:solidFill>
                <a:srgbClr val="000000"/>
              </a:solidFill>
              <a:effectLst/>
              <a:latin typeface="+mn-lt"/>
            </a:endParaRPr>
          </a:p>
        </p:txBody>
      </p:sp>
    </p:spTree>
    <p:extLst>
      <p:ext uri="{BB962C8B-B14F-4D97-AF65-F5344CB8AC3E}">
        <p14:creationId xmlns:p14="http://schemas.microsoft.com/office/powerpoint/2010/main" val="397603829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6603" y="602617"/>
            <a:ext cx="7989750" cy="5724644"/>
          </a:xfrm>
        </p:spPr>
        <p:txBody>
          <a:bodyPr/>
          <a:lstStyle/>
          <a:p>
            <a:pPr marL="285750" indent="-285750">
              <a:buFont typeface="Arial" panose="020B0604020202020204" pitchFamily="34" charset="0"/>
              <a:buChar char="•"/>
            </a:pPr>
            <a:endParaRPr lang="en-US" dirty="0"/>
          </a:p>
          <a:p>
            <a:endParaRPr lang="en-US" dirty="0"/>
          </a:p>
          <a:p>
            <a:endParaRPr lang="en-US" dirty="0"/>
          </a:p>
          <a:p>
            <a:endParaRPr lang="en-US" dirty="0"/>
          </a:p>
          <a:p>
            <a:r>
              <a:rPr lang="en-IN" dirty="0">
                <a:solidFill>
                  <a:srgbClr val="00B050"/>
                </a:solidFill>
              </a:rPr>
              <a:t>class </a:t>
            </a:r>
            <a:r>
              <a:rPr lang="en-IN" dirty="0" err="1">
                <a:solidFill>
                  <a:srgbClr val="00B050"/>
                </a:solidFill>
              </a:rPr>
              <a:t>StringIndexOutOfBound_Demo</a:t>
            </a:r>
            <a:endParaRPr lang="en-IN" dirty="0">
              <a:solidFill>
                <a:srgbClr val="00B050"/>
              </a:solidFill>
            </a:endParaRPr>
          </a:p>
          <a:p>
            <a:r>
              <a:rPr lang="en-IN" dirty="0">
                <a:solidFill>
                  <a:srgbClr val="00B050"/>
                </a:solidFill>
              </a:rPr>
              <a:t>{</a:t>
            </a:r>
          </a:p>
          <a:p>
            <a:r>
              <a:rPr lang="en-IN" dirty="0">
                <a:solidFill>
                  <a:srgbClr val="00B050"/>
                </a:solidFill>
              </a:rPr>
              <a:t>    public static void main(String </a:t>
            </a:r>
            <a:r>
              <a:rPr lang="en-IN" dirty="0" err="1">
                <a:solidFill>
                  <a:srgbClr val="00B050"/>
                </a:solidFill>
              </a:rPr>
              <a:t>args</a:t>
            </a:r>
            <a:r>
              <a:rPr lang="en-IN" dirty="0">
                <a:solidFill>
                  <a:srgbClr val="00B050"/>
                </a:solidFill>
              </a:rPr>
              <a:t>[])</a:t>
            </a:r>
          </a:p>
          <a:p>
            <a:r>
              <a:rPr lang="en-IN" dirty="0">
                <a:solidFill>
                  <a:srgbClr val="00B050"/>
                </a:solidFill>
              </a:rPr>
              <a:t>    {</a:t>
            </a:r>
          </a:p>
          <a:p>
            <a:r>
              <a:rPr lang="en-IN" dirty="0">
                <a:solidFill>
                  <a:srgbClr val="00B050"/>
                </a:solidFill>
              </a:rPr>
              <a:t>        try {</a:t>
            </a:r>
          </a:p>
          <a:p>
            <a:r>
              <a:rPr lang="en-IN" dirty="0">
                <a:solidFill>
                  <a:srgbClr val="00B050"/>
                </a:solidFill>
              </a:rPr>
              <a:t>            String a = "This is like chipping "; // length is 22</a:t>
            </a:r>
          </a:p>
          <a:p>
            <a:r>
              <a:rPr lang="en-IN" dirty="0">
                <a:solidFill>
                  <a:srgbClr val="00B050"/>
                </a:solidFill>
              </a:rPr>
              <a:t>            char c = </a:t>
            </a:r>
            <a:r>
              <a:rPr lang="en-IN" dirty="0" err="1">
                <a:solidFill>
                  <a:srgbClr val="00B050"/>
                </a:solidFill>
              </a:rPr>
              <a:t>a.charAt</a:t>
            </a:r>
            <a:r>
              <a:rPr lang="en-IN" dirty="0">
                <a:solidFill>
                  <a:srgbClr val="00B050"/>
                </a:solidFill>
              </a:rPr>
              <a:t>(24); // accessing 25th element</a:t>
            </a:r>
          </a:p>
          <a:p>
            <a:r>
              <a:rPr lang="en-IN" dirty="0">
                <a:solidFill>
                  <a:srgbClr val="00B050"/>
                </a:solidFill>
              </a:rPr>
              <a:t>            </a:t>
            </a:r>
            <a:r>
              <a:rPr lang="en-IN" dirty="0" err="1">
                <a:solidFill>
                  <a:srgbClr val="00B050"/>
                </a:solidFill>
              </a:rPr>
              <a:t>System.out.println</a:t>
            </a:r>
            <a:r>
              <a:rPr lang="en-IN" dirty="0">
                <a:solidFill>
                  <a:srgbClr val="00B050"/>
                </a:solidFill>
              </a:rPr>
              <a:t>(c);</a:t>
            </a:r>
          </a:p>
          <a:p>
            <a:r>
              <a:rPr lang="en-IN" dirty="0">
                <a:solidFill>
                  <a:srgbClr val="00B050"/>
                </a:solidFill>
              </a:rPr>
              <a:t>        }</a:t>
            </a:r>
          </a:p>
          <a:p>
            <a:r>
              <a:rPr lang="en-IN" dirty="0">
                <a:solidFill>
                  <a:srgbClr val="00B050"/>
                </a:solidFill>
              </a:rPr>
              <a:t>        catch(</a:t>
            </a:r>
            <a:r>
              <a:rPr lang="en-IN" dirty="0" err="1">
                <a:solidFill>
                  <a:srgbClr val="00B050"/>
                </a:solidFill>
              </a:rPr>
              <a:t>StringIndexOutOfBoundsException</a:t>
            </a:r>
            <a:r>
              <a:rPr lang="en-IN" dirty="0">
                <a:solidFill>
                  <a:srgbClr val="00B050"/>
                </a:solidFill>
              </a:rPr>
              <a:t> e) {</a:t>
            </a:r>
          </a:p>
          <a:p>
            <a:r>
              <a:rPr lang="en-IN" dirty="0">
                <a:solidFill>
                  <a:srgbClr val="00B050"/>
                </a:solidFill>
              </a:rPr>
              <a:t>            </a:t>
            </a:r>
            <a:r>
              <a:rPr lang="en-IN" dirty="0" err="1">
                <a:solidFill>
                  <a:srgbClr val="00B050"/>
                </a:solidFill>
              </a:rPr>
              <a:t>System.out.println</a:t>
            </a:r>
            <a:r>
              <a:rPr lang="en-IN" dirty="0">
                <a:solidFill>
                  <a:srgbClr val="00B050"/>
                </a:solidFill>
              </a:rPr>
              <a:t>("</a:t>
            </a:r>
            <a:r>
              <a:rPr lang="en-IN" dirty="0" err="1">
                <a:solidFill>
                  <a:srgbClr val="00B050"/>
                </a:solidFill>
              </a:rPr>
              <a:t>StringIndexOutOfBoundsException</a:t>
            </a:r>
            <a:r>
              <a:rPr lang="en-IN" dirty="0">
                <a:solidFill>
                  <a:srgbClr val="00B050"/>
                </a:solidFill>
              </a:rPr>
              <a:t>");</a:t>
            </a:r>
          </a:p>
          <a:p>
            <a:r>
              <a:rPr lang="en-IN" dirty="0">
                <a:solidFill>
                  <a:srgbClr val="00B050"/>
                </a:solidFill>
              </a:rPr>
              <a:t>        }</a:t>
            </a:r>
          </a:p>
          <a:p>
            <a:r>
              <a:rPr lang="en-IN" dirty="0">
                <a:solidFill>
                  <a:srgbClr val="00B050"/>
                </a:solidFill>
              </a:rPr>
              <a:t>    }</a:t>
            </a:r>
          </a:p>
          <a:p>
            <a:r>
              <a:rPr lang="en-IN" dirty="0">
                <a:solidFill>
                  <a:srgbClr val="00B050"/>
                </a:solidFill>
              </a:rPr>
              <a:t>}</a:t>
            </a:r>
          </a:p>
          <a:p>
            <a:r>
              <a:rPr lang="en-US" b="1" dirty="0">
                <a:solidFill>
                  <a:srgbClr val="00B050"/>
                </a:solidFill>
              </a:rPr>
              <a:t>Output: </a:t>
            </a:r>
            <a:r>
              <a:rPr lang="en-IN" b="1" dirty="0" err="1">
                <a:solidFill>
                  <a:srgbClr val="00B050"/>
                </a:solidFill>
              </a:rPr>
              <a:t>StringIndexOutOfBoundsException</a:t>
            </a:r>
            <a:endParaRPr lang="en-US" b="1" dirty="0">
              <a:solidFill>
                <a:srgbClr val="00B050"/>
              </a:solidFill>
            </a:endParaRPr>
          </a:p>
        </p:txBody>
      </p:sp>
      <p:sp>
        <p:nvSpPr>
          <p:cNvPr id="2" name="TextBox 1"/>
          <p:cNvSpPr txBox="1"/>
          <p:nvPr/>
        </p:nvSpPr>
        <p:spPr>
          <a:xfrm>
            <a:off x="1210603" y="679849"/>
            <a:ext cx="4859997" cy="523220"/>
          </a:xfrm>
          <a:prstGeom prst="rect">
            <a:avLst/>
          </a:prstGeom>
          <a:noFill/>
        </p:spPr>
        <p:txBody>
          <a:bodyPr wrap="square" rtlCol="0">
            <a:spAutoFit/>
          </a:bodyPr>
          <a:lstStyle/>
          <a:p>
            <a:r>
              <a:rPr lang="en-US" sz="2800" b="1" dirty="0">
                <a:solidFill>
                  <a:schemeClr val="tx2"/>
                </a:solidFill>
                <a:latin typeface="+mj-lt"/>
                <a:cs typeface="Arial"/>
              </a:rPr>
              <a:t>Exceptions in Java</a:t>
            </a:r>
          </a:p>
        </p:txBody>
      </p:sp>
      <p:sp>
        <p:nvSpPr>
          <p:cNvPr id="5" name="Rectangle 4"/>
          <p:cNvSpPr/>
          <p:nvPr/>
        </p:nvSpPr>
        <p:spPr>
          <a:xfrm>
            <a:off x="1079500" y="1280300"/>
            <a:ext cx="7315200" cy="646331"/>
          </a:xfrm>
          <a:prstGeom prst="rect">
            <a:avLst/>
          </a:prstGeom>
        </p:spPr>
        <p:txBody>
          <a:bodyPr wrap="square">
            <a:spAutoFit/>
          </a:bodyPr>
          <a:lstStyle/>
          <a:p>
            <a:r>
              <a:rPr lang="en-US" b="1" dirty="0">
                <a:solidFill>
                  <a:srgbClr val="00B050"/>
                </a:solidFill>
              </a:rPr>
              <a:t>// Another Example</a:t>
            </a:r>
            <a:endParaRPr lang="en-US" b="1" i="1" dirty="0">
              <a:solidFill>
                <a:srgbClr val="00B050"/>
              </a:solidFill>
            </a:endParaRPr>
          </a:p>
          <a:p>
            <a:pPr algn="just">
              <a:buFont typeface="+mj-lt"/>
              <a:buAutoNum type="arabicPeriod"/>
            </a:pPr>
            <a:endParaRPr lang="en-US" i="0" dirty="0">
              <a:solidFill>
                <a:srgbClr val="000000"/>
              </a:solidFill>
              <a:effectLst/>
              <a:latin typeface="+mn-lt"/>
            </a:endParaRPr>
          </a:p>
        </p:txBody>
      </p:sp>
    </p:spTree>
    <p:extLst>
      <p:ext uri="{BB962C8B-B14F-4D97-AF65-F5344CB8AC3E}">
        <p14:creationId xmlns:p14="http://schemas.microsoft.com/office/powerpoint/2010/main" val="397603829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6603" y="602617"/>
            <a:ext cx="7989750" cy="5724644"/>
          </a:xfrm>
        </p:spPr>
        <p:txBody>
          <a:bodyPr/>
          <a:lstStyle/>
          <a:p>
            <a:pPr marL="285750" indent="-285750">
              <a:buFont typeface="Arial" panose="020B0604020202020204" pitchFamily="34" charset="0"/>
              <a:buChar char="•"/>
            </a:pPr>
            <a:endParaRPr lang="en-US" dirty="0"/>
          </a:p>
          <a:p>
            <a:r>
              <a:rPr lang="en-US" dirty="0"/>
              <a:t>	</a:t>
            </a:r>
          </a:p>
          <a:p>
            <a:endParaRPr lang="en-US" dirty="0"/>
          </a:p>
          <a:p>
            <a:endParaRPr lang="en-US" dirty="0"/>
          </a:p>
          <a:p>
            <a:r>
              <a:rPr lang="en-IN" i="1" dirty="0">
                <a:solidFill>
                  <a:srgbClr val="00B050"/>
                </a:solidFill>
              </a:rPr>
              <a:t>class </a:t>
            </a:r>
            <a:r>
              <a:rPr lang="en-IN" i="1" dirty="0" err="1">
                <a:solidFill>
                  <a:srgbClr val="00B050"/>
                </a:solidFill>
              </a:rPr>
              <a:t>ArrayIndexOutOfBound_Demo</a:t>
            </a:r>
            <a:endParaRPr lang="en-IN" i="1" dirty="0">
              <a:solidFill>
                <a:srgbClr val="00B050"/>
              </a:solidFill>
            </a:endParaRPr>
          </a:p>
          <a:p>
            <a:r>
              <a:rPr lang="en-IN" i="1" dirty="0">
                <a:solidFill>
                  <a:srgbClr val="00B050"/>
                </a:solidFill>
              </a:rPr>
              <a:t>{</a:t>
            </a:r>
          </a:p>
          <a:p>
            <a:r>
              <a:rPr lang="en-IN" i="1" dirty="0">
                <a:solidFill>
                  <a:srgbClr val="00B050"/>
                </a:solidFill>
              </a:rPr>
              <a:t>    public static void main(String </a:t>
            </a:r>
            <a:r>
              <a:rPr lang="en-IN" i="1" dirty="0" err="1">
                <a:solidFill>
                  <a:srgbClr val="00B050"/>
                </a:solidFill>
              </a:rPr>
              <a:t>args</a:t>
            </a:r>
            <a:r>
              <a:rPr lang="en-IN" i="1" dirty="0">
                <a:solidFill>
                  <a:srgbClr val="00B050"/>
                </a:solidFill>
              </a:rPr>
              <a:t>[])</a:t>
            </a:r>
          </a:p>
          <a:p>
            <a:r>
              <a:rPr lang="en-IN" i="1" dirty="0">
                <a:solidFill>
                  <a:srgbClr val="00B050"/>
                </a:solidFill>
              </a:rPr>
              <a:t>    {</a:t>
            </a:r>
          </a:p>
          <a:p>
            <a:r>
              <a:rPr lang="en-IN" i="1" dirty="0">
                <a:solidFill>
                  <a:srgbClr val="00B050"/>
                </a:solidFill>
              </a:rPr>
              <a:t>        try{</a:t>
            </a:r>
          </a:p>
          <a:p>
            <a:r>
              <a:rPr lang="en-IN" i="1" dirty="0">
                <a:solidFill>
                  <a:srgbClr val="00B050"/>
                </a:solidFill>
              </a:rPr>
              <a:t>            </a:t>
            </a:r>
            <a:r>
              <a:rPr lang="en-IN" i="1" dirty="0" err="1">
                <a:solidFill>
                  <a:srgbClr val="00B050"/>
                </a:solidFill>
              </a:rPr>
              <a:t>int</a:t>
            </a:r>
            <a:r>
              <a:rPr lang="en-IN" i="1" dirty="0">
                <a:solidFill>
                  <a:srgbClr val="00B050"/>
                </a:solidFill>
              </a:rPr>
              <a:t> a[] = new </a:t>
            </a:r>
            <a:r>
              <a:rPr lang="en-IN" i="1" dirty="0" err="1">
                <a:solidFill>
                  <a:srgbClr val="00B050"/>
                </a:solidFill>
              </a:rPr>
              <a:t>int</a:t>
            </a:r>
            <a:r>
              <a:rPr lang="en-IN" i="1" dirty="0">
                <a:solidFill>
                  <a:srgbClr val="00B050"/>
                </a:solidFill>
              </a:rPr>
              <a:t>[5];</a:t>
            </a:r>
          </a:p>
          <a:p>
            <a:r>
              <a:rPr lang="en-IN" i="1" dirty="0">
                <a:solidFill>
                  <a:srgbClr val="00B050"/>
                </a:solidFill>
              </a:rPr>
              <a:t>            a[6] = 9; // accessing 7th element in an array of</a:t>
            </a:r>
          </a:p>
          <a:p>
            <a:r>
              <a:rPr lang="en-IN" i="1" dirty="0">
                <a:solidFill>
                  <a:srgbClr val="00B050"/>
                </a:solidFill>
              </a:rPr>
              <a:t>                      // size 5</a:t>
            </a:r>
          </a:p>
          <a:p>
            <a:r>
              <a:rPr lang="en-IN" i="1" dirty="0">
                <a:solidFill>
                  <a:srgbClr val="00B050"/>
                </a:solidFill>
              </a:rPr>
              <a:t>        }</a:t>
            </a:r>
          </a:p>
          <a:p>
            <a:r>
              <a:rPr lang="en-IN" i="1" dirty="0">
                <a:solidFill>
                  <a:srgbClr val="00B050"/>
                </a:solidFill>
              </a:rPr>
              <a:t>        catch(</a:t>
            </a:r>
            <a:r>
              <a:rPr lang="en-IN" i="1" dirty="0" err="1">
                <a:solidFill>
                  <a:srgbClr val="00B050"/>
                </a:solidFill>
              </a:rPr>
              <a:t>ArrayIndexOutOfBoundsException</a:t>
            </a:r>
            <a:r>
              <a:rPr lang="en-IN" i="1" dirty="0">
                <a:solidFill>
                  <a:srgbClr val="00B050"/>
                </a:solidFill>
              </a:rPr>
              <a:t> e){</a:t>
            </a:r>
          </a:p>
          <a:p>
            <a:r>
              <a:rPr lang="en-IN" i="1" dirty="0">
                <a:solidFill>
                  <a:srgbClr val="00B050"/>
                </a:solidFill>
              </a:rPr>
              <a:t>            </a:t>
            </a:r>
            <a:r>
              <a:rPr lang="en-IN" i="1" dirty="0" err="1">
                <a:solidFill>
                  <a:srgbClr val="00B050"/>
                </a:solidFill>
              </a:rPr>
              <a:t>System.out.println</a:t>
            </a:r>
            <a:r>
              <a:rPr lang="en-IN" i="1" dirty="0">
                <a:solidFill>
                  <a:srgbClr val="00B050"/>
                </a:solidFill>
              </a:rPr>
              <a:t> ("Array Index is Out Of Bounds");</a:t>
            </a:r>
          </a:p>
          <a:p>
            <a:r>
              <a:rPr lang="en-IN" i="1" dirty="0">
                <a:solidFill>
                  <a:srgbClr val="00B050"/>
                </a:solidFill>
              </a:rPr>
              <a:t>        }</a:t>
            </a:r>
          </a:p>
          <a:p>
            <a:r>
              <a:rPr lang="en-IN" i="1" dirty="0">
                <a:solidFill>
                  <a:srgbClr val="00B050"/>
                </a:solidFill>
              </a:rPr>
              <a:t>    }</a:t>
            </a:r>
          </a:p>
          <a:p>
            <a:r>
              <a:rPr lang="en-IN" i="1" dirty="0">
                <a:solidFill>
                  <a:srgbClr val="00B050"/>
                </a:solidFill>
              </a:rPr>
              <a:t>}</a:t>
            </a:r>
          </a:p>
          <a:p>
            <a:r>
              <a:rPr lang="en-US" b="1" dirty="0">
                <a:solidFill>
                  <a:srgbClr val="00B050"/>
                </a:solidFill>
              </a:rPr>
              <a:t>Output: </a:t>
            </a:r>
            <a:r>
              <a:rPr lang="en-IN" b="1" dirty="0">
                <a:solidFill>
                  <a:srgbClr val="00B050"/>
                </a:solidFill>
              </a:rPr>
              <a:t>Array Index is Out Of Bounds</a:t>
            </a:r>
            <a:endParaRPr lang="en-US" b="1" dirty="0">
              <a:solidFill>
                <a:srgbClr val="00B050"/>
              </a:solidFill>
            </a:endParaRPr>
          </a:p>
        </p:txBody>
      </p:sp>
      <p:sp>
        <p:nvSpPr>
          <p:cNvPr id="2" name="TextBox 1"/>
          <p:cNvSpPr txBox="1"/>
          <p:nvPr/>
        </p:nvSpPr>
        <p:spPr>
          <a:xfrm>
            <a:off x="1210603" y="679849"/>
            <a:ext cx="4859997" cy="523220"/>
          </a:xfrm>
          <a:prstGeom prst="rect">
            <a:avLst/>
          </a:prstGeom>
          <a:noFill/>
        </p:spPr>
        <p:txBody>
          <a:bodyPr wrap="square" rtlCol="0">
            <a:spAutoFit/>
          </a:bodyPr>
          <a:lstStyle/>
          <a:p>
            <a:r>
              <a:rPr lang="en-US" sz="2800" b="1" dirty="0">
                <a:solidFill>
                  <a:schemeClr val="tx2"/>
                </a:solidFill>
                <a:latin typeface="+mj-lt"/>
                <a:cs typeface="Arial"/>
              </a:rPr>
              <a:t>Exceptions in Java</a:t>
            </a:r>
          </a:p>
        </p:txBody>
      </p:sp>
      <p:sp>
        <p:nvSpPr>
          <p:cNvPr id="5" name="Rectangle 4"/>
          <p:cNvSpPr/>
          <p:nvPr/>
        </p:nvSpPr>
        <p:spPr>
          <a:xfrm>
            <a:off x="1079500" y="1280300"/>
            <a:ext cx="7315200" cy="646331"/>
          </a:xfrm>
          <a:prstGeom prst="rect">
            <a:avLst/>
          </a:prstGeom>
        </p:spPr>
        <p:txBody>
          <a:bodyPr wrap="square">
            <a:spAutoFit/>
          </a:bodyPr>
          <a:lstStyle/>
          <a:p>
            <a:r>
              <a:rPr lang="en-US" b="1" dirty="0">
                <a:solidFill>
                  <a:srgbClr val="00B050"/>
                </a:solidFill>
              </a:rPr>
              <a:t>// Another Example</a:t>
            </a:r>
            <a:endParaRPr lang="en-US" b="1" i="1" dirty="0">
              <a:solidFill>
                <a:srgbClr val="00B050"/>
              </a:solidFill>
            </a:endParaRPr>
          </a:p>
          <a:p>
            <a:pPr algn="just">
              <a:buFont typeface="+mj-lt"/>
              <a:buAutoNum type="arabicPeriod"/>
            </a:pPr>
            <a:endParaRPr lang="en-US" i="0" dirty="0">
              <a:solidFill>
                <a:srgbClr val="000000"/>
              </a:solidFill>
              <a:effectLst/>
              <a:latin typeface="+mn-lt"/>
            </a:endParaRPr>
          </a:p>
        </p:txBody>
      </p:sp>
    </p:spTree>
    <p:extLst>
      <p:ext uri="{BB962C8B-B14F-4D97-AF65-F5344CB8AC3E}">
        <p14:creationId xmlns:p14="http://schemas.microsoft.com/office/powerpoint/2010/main" val="397603829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6603" y="602617"/>
            <a:ext cx="7989750" cy="579646"/>
          </a:xfrm>
        </p:spPr>
        <p:txBody>
          <a:bodyPr/>
          <a:lstStyle/>
          <a:p>
            <a:pPr marL="285750" indent="-285750">
              <a:buFont typeface="Arial" panose="020B0604020202020204" pitchFamily="34" charset="0"/>
              <a:buChar char="•"/>
            </a:pPr>
            <a:endParaRPr lang="en-US" dirty="0"/>
          </a:p>
          <a:p>
            <a:r>
              <a:rPr lang="en-US" dirty="0"/>
              <a:t>	</a:t>
            </a:r>
          </a:p>
        </p:txBody>
      </p:sp>
      <p:pic>
        <p:nvPicPr>
          <p:cNvPr id="2050" name="Picture 2" descr="C:\Users\Sivakumar\Desktop\throwable.png"/>
          <p:cNvPicPr>
            <a:picLocks noChangeAspect="1" noChangeArrowheads="1"/>
          </p:cNvPicPr>
          <p:nvPr/>
        </p:nvPicPr>
        <p:blipFill>
          <a:blip r:embed="rId2"/>
          <a:srcRect/>
          <a:stretch>
            <a:fillRect/>
          </a:stretch>
        </p:blipFill>
        <p:spPr bwMode="auto">
          <a:xfrm>
            <a:off x="406402" y="1"/>
            <a:ext cx="8737597" cy="6560456"/>
          </a:xfrm>
          <a:prstGeom prst="rect">
            <a:avLst/>
          </a:prstGeom>
          <a:noFill/>
        </p:spPr>
      </p:pic>
    </p:spTree>
    <p:extLst>
      <p:ext uri="{BB962C8B-B14F-4D97-AF65-F5344CB8AC3E}">
        <p14:creationId xmlns:p14="http://schemas.microsoft.com/office/powerpoint/2010/main" val="397603829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6603" y="602617"/>
            <a:ext cx="7989750" cy="579646"/>
          </a:xfrm>
        </p:spPr>
        <p:txBody>
          <a:bodyPr/>
          <a:lstStyle/>
          <a:p>
            <a:pPr marL="285750" indent="-285750">
              <a:buFont typeface="Arial" panose="020B0604020202020204" pitchFamily="34" charset="0"/>
              <a:buChar char="•"/>
            </a:pPr>
            <a:endParaRPr lang="en-US" dirty="0"/>
          </a:p>
          <a:p>
            <a:r>
              <a:rPr lang="en-US" dirty="0"/>
              <a:t>	</a:t>
            </a:r>
          </a:p>
        </p:txBody>
      </p:sp>
      <p:sp>
        <p:nvSpPr>
          <p:cNvPr id="4" name="TextBox 3"/>
          <p:cNvSpPr txBox="1"/>
          <p:nvPr/>
        </p:nvSpPr>
        <p:spPr>
          <a:xfrm>
            <a:off x="943429" y="478972"/>
            <a:ext cx="4209142" cy="461665"/>
          </a:xfrm>
          <a:prstGeom prst="rect">
            <a:avLst/>
          </a:prstGeom>
          <a:noFill/>
        </p:spPr>
        <p:txBody>
          <a:bodyPr wrap="square" rtlCol="0">
            <a:spAutoFit/>
          </a:bodyPr>
          <a:lstStyle/>
          <a:p>
            <a:r>
              <a:rPr lang="en-IN" sz="2400" b="1" dirty="0">
                <a:solidFill>
                  <a:srgbClr val="123761"/>
                </a:solidFill>
              </a:rPr>
              <a:t>Java Try-Catch block</a:t>
            </a:r>
          </a:p>
        </p:txBody>
      </p:sp>
      <p:sp>
        <p:nvSpPr>
          <p:cNvPr id="5" name="TextBox 4"/>
          <p:cNvSpPr txBox="1"/>
          <p:nvPr/>
        </p:nvSpPr>
        <p:spPr>
          <a:xfrm>
            <a:off x="928914" y="1306286"/>
            <a:ext cx="7750629" cy="6186309"/>
          </a:xfrm>
          <a:prstGeom prst="rect">
            <a:avLst/>
          </a:prstGeom>
          <a:noFill/>
        </p:spPr>
        <p:txBody>
          <a:bodyPr wrap="square" rtlCol="0">
            <a:spAutoFit/>
          </a:bodyPr>
          <a:lstStyle/>
          <a:p>
            <a:r>
              <a:rPr lang="en-IN" b="1" dirty="0"/>
              <a:t>Java try block</a:t>
            </a:r>
          </a:p>
          <a:p>
            <a:pPr>
              <a:buFont typeface="Wingdings" pitchFamily="2" charset="2"/>
              <a:buChar char="ü"/>
            </a:pPr>
            <a:r>
              <a:rPr lang="en-IN" dirty="0"/>
              <a:t> Java try block is used to enclose the code that might throw an exception. It must be used within the method.</a:t>
            </a:r>
          </a:p>
          <a:p>
            <a:pPr>
              <a:buFont typeface="Wingdings" pitchFamily="2" charset="2"/>
              <a:buChar char="ü"/>
            </a:pPr>
            <a:r>
              <a:rPr lang="en-IN" dirty="0"/>
              <a:t> Java try block must be followed by either catch or finally block.</a:t>
            </a:r>
          </a:p>
          <a:p>
            <a:pPr>
              <a:buFont typeface="Wingdings" pitchFamily="2" charset="2"/>
              <a:buChar char="ü"/>
            </a:pPr>
            <a:endParaRPr lang="en-IN" b="1" dirty="0"/>
          </a:p>
          <a:p>
            <a:r>
              <a:rPr lang="en-IN" b="1" dirty="0"/>
              <a:t>Java Catch block</a:t>
            </a:r>
          </a:p>
          <a:p>
            <a:endParaRPr lang="en-IN" b="1" dirty="0"/>
          </a:p>
          <a:p>
            <a:pPr>
              <a:buFont typeface="Wingdings" pitchFamily="2" charset="2"/>
              <a:buChar char="ü"/>
            </a:pPr>
            <a:r>
              <a:rPr lang="en-IN" dirty="0"/>
              <a:t>Java catch block is used to handle the Exception. It must be used after the try block only.</a:t>
            </a:r>
          </a:p>
          <a:p>
            <a:pPr>
              <a:buFont typeface="Wingdings" pitchFamily="2" charset="2"/>
              <a:buChar char="ü"/>
            </a:pPr>
            <a:r>
              <a:rPr lang="en-IN" dirty="0"/>
              <a:t>You can use multiple catch block with a single try.</a:t>
            </a:r>
          </a:p>
          <a:p>
            <a:pPr>
              <a:buFont typeface="Wingdings" pitchFamily="2" charset="2"/>
              <a:buChar char="ü"/>
            </a:pPr>
            <a:endParaRPr lang="en-IN" dirty="0"/>
          </a:p>
          <a:p>
            <a:r>
              <a:rPr lang="en-IN" b="1" dirty="0">
                <a:solidFill>
                  <a:srgbClr val="00B050"/>
                </a:solidFill>
              </a:rPr>
              <a:t>// Example</a:t>
            </a:r>
          </a:p>
          <a:p>
            <a:r>
              <a:rPr lang="en-IN" b="1" i="1" dirty="0">
                <a:solidFill>
                  <a:srgbClr val="00B050"/>
                </a:solidFill>
              </a:rPr>
              <a:t>public</a:t>
            </a:r>
            <a:r>
              <a:rPr lang="en-IN" i="1" dirty="0">
                <a:solidFill>
                  <a:srgbClr val="00B050"/>
                </a:solidFill>
              </a:rPr>
              <a:t> </a:t>
            </a:r>
            <a:r>
              <a:rPr lang="en-IN" b="1" i="1" dirty="0">
                <a:solidFill>
                  <a:srgbClr val="00B050"/>
                </a:solidFill>
              </a:rPr>
              <a:t>class</a:t>
            </a:r>
            <a:r>
              <a:rPr lang="en-IN" i="1" dirty="0">
                <a:solidFill>
                  <a:srgbClr val="00B050"/>
                </a:solidFill>
              </a:rPr>
              <a:t> Test{  </a:t>
            </a:r>
          </a:p>
          <a:p>
            <a:r>
              <a:rPr lang="en-IN" i="1" dirty="0">
                <a:solidFill>
                  <a:srgbClr val="00B050"/>
                </a:solidFill>
              </a:rPr>
              <a:t>  </a:t>
            </a:r>
            <a:r>
              <a:rPr lang="en-IN" b="1" i="1" dirty="0">
                <a:solidFill>
                  <a:srgbClr val="00B050"/>
                </a:solidFill>
              </a:rPr>
              <a:t>public</a:t>
            </a:r>
            <a:r>
              <a:rPr lang="en-IN" i="1" dirty="0">
                <a:solidFill>
                  <a:srgbClr val="00B050"/>
                </a:solidFill>
              </a:rPr>
              <a:t> </a:t>
            </a:r>
            <a:r>
              <a:rPr lang="en-IN" b="1" i="1" dirty="0">
                <a:solidFill>
                  <a:srgbClr val="00B050"/>
                </a:solidFill>
              </a:rPr>
              <a:t>static</a:t>
            </a:r>
            <a:r>
              <a:rPr lang="en-IN" i="1" dirty="0">
                <a:solidFill>
                  <a:srgbClr val="00B050"/>
                </a:solidFill>
              </a:rPr>
              <a:t> </a:t>
            </a:r>
            <a:r>
              <a:rPr lang="en-IN" b="1" i="1" dirty="0">
                <a:solidFill>
                  <a:srgbClr val="00B050"/>
                </a:solidFill>
              </a:rPr>
              <a:t>void</a:t>
            </a:r>
            <a:r>
              <a:rPr lang="en-IN" i="1" dirty="0">
                <a:solidFill>
                  <a:srgbClr val="00B050"/>
                </a:solidFill>
              </a:rPr>
              <a:t> main(String </a:t>
            </a:r>
            <a:r>
              <a:rPr lang="en-IN" i="1" dirty="0" err="1">
                <a:solidFill>
                  <a:srgbClr val="00B050"/>
                </a:solidFill>
              </a:rPr>
              <a:t>args</a:t>
            </a:r>
            <a:r>
              <a:rPr lang="en-IN" i="1" dirty="0">
                <a:solidFill>
                  <a:srgbClr val="00B050"/>
                </a:solidFill>
              </a:rPr>
              <a:t>[]){ </a:t>
            </a:r>
          </a:p>
          <a:p>
            <a:r>
              <a:rPr lang="en-IN" i="1" dirty="0">
                <a:solidFill>
                  <a:srgbClr val="00B050"/>
                </a:solidFill>
              </a:rPr>
              <a:t>Try { </a:t>
            </a:r>
          </a:p>
          <a:p>
            <a:r>
              <a:rPr lang="en-IN" i="1" dirty="0">
                <a:solidFill>
                  <a:srgbClr val="00B050"/>
                </a:solidFill>
              </a:rPr>
              <a:t>      </a:t>
            </a:r>
            <a:r>
              <a:rPr lang="en-IN" b="1" i="1" dirty="0" err="1">
                <a:solidFill>
                  <a:srgbClr val="00B050"/>
                </a:solidFill>
              </a:rPr>
              <a:t>int</a:t>
            </a:r>
            <a:r>
              <a:rPr lang="en-IN" i="1" dirty="0">
                <a:solidFill>
                  <a:srgbClr val="00B050"/>
                </a:solidFill>
              </a:rPr>
              <a:t> data=100/0;//  Exception Handling  </a:t>
            </a:r>
          </a:p>
          <a:p>
            <a:r>
              <a:rPr lang="en-IN" i="1" dirty="0">
                <a:solidFill>
                  <a:srgbClr val="00B050"/>
                </a:solidFill>
              </a:rPr>
              <a:t>}</a:t>
            </a:r>
            <a:r>
              <a:rPr lang="en-IN" b="1" i="1" dirty="0">
                <a:solidFill>
                  <a:srgbClr val="00B050"/>
                </a:solidFill>
              </a:rPr>
              <a:t>catch</a:t>
            </a:r>
            <a:r>
              <a:rPr lang="en-IN" i="1" dirty="0">
                <a:solidFill>
                  <a:srgbClr val="00B050"/>
                </a:solidFill>
              </a:rPr>
              <a:t>(</a:t>
            </a:r>
            <a:r>
              <a:rPr lang="en-IN" i="1" dirty="0" err="1">
                <a:solidFill>
                  <a:srgbClr val="00B050"/>
                </a:solidFill>
              </a:rPr>
              <a:t>ArithmeticException</a:t>
            </a:r>
            <a:r>
              <a:rPr lang="en-IN" i="1" dirty="0">
                <a:solidFill>
                  <a:srgbClr val="00B050"/>
                </a:solidFill>
              </a:rPr>
              <a:t> e){</a:t>
            </a:r>
            <a:r>
              <a:rPr lang="en-IN" i="1" dirty="0" err="1">
                <a:solidFill>
                  <a:srgbClr val="00B050"/>
                </a:solidFill>
              </a:rPr>
              <a:t>System.out.println</a:t>
            </a:r>
            <a:r>
              <a:rPr lang="en-IN" i="1" dirty="0">
                <a:solidFill>
                  <a:srgbClr val="00B050"/>
                </a:solidFill>
              </a:rPr>
              <a:t>(e);}  </a:t>
            </a:r>
          </a:p>
          <a:p>
            <a:r>
              <a:rPr lang="en-IN" i="1" dirty="0">
                <a:solidFill>
                  <a:srgbClr val="00B050"/>
                </a:solidFill>
              </a:rPr>
              <a:t>   </a:t>
            </a:r>
            <a:r>
              <a:rPr lang="en-IN" i="1" dirty="0" err="1">
                <a:solidFill>
                  <a:srgbClr val="00B050"/>
                </a:solidFill>
              </a:rPr>
              <a:t>System.out.println</a:t>
            </a:r>
            <a:r>
              <a:rPr lang="en-IN" i="1" dirty="0">
                <a:solidFill>
                  <a:srgbClr val="00B050"/>
                </a:solidFill>
              </a:rPr>
              <a:t>("rest of the code...");  }}  </a:t>
            </a:r>
          </a:p>
          <a:p>
            <a:endParaRPr lang="en-IN" dirty="0"/>
          </a:p>
          <a:p>
            <a:endParaRPr lang="en-IN" b="1" dirty="0"/>
          </a:p>
          <a:p>
            <a:endParaRPr lang="en-IN" dirty="0"/>
          </a:p>
          <a:p>
            <a:endParaRPr lang="en-IN" dirty="0"/>
          </a:p>
        </p:txBody>
      </p:sp>
    </p:spTree>
    <p:extLst>
      <p:ext uri="{BB962C8B-B14F-4D97-AF65-F5344CB8AC3E}">
        <p14:creationId xmlns:p14="http://schemas.microsoft.com/office/powerpoint/2010/main" val="3976038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Variable</a:t>
            </a:r>
            <a:endParaRPr lang="en-US" dirty="0">
              <a:solidFill>
                <a:schemeClr val="tx1"/>
              </a:solidFill>
            </a:endParaRPr>
          </a:p>
        </p:txBody>
      </p:sp>
      <p:sp>
        <p:nvSpPr>
          <p:cNvPr id="3" name="Content Placeholder 2"/>
          <p:cNvSpPr>
            <a:spLocks noGrp="1"/>
          </p:cNvSpPr>
          <p:nvPr>
            <p:ph idx="1"/>
          </p:nvPr>
        </p:nvSpPr>
        <p:spPr>
          <a:xfrm>
            <a:off x="391887" y="986971"/>
            <a:ext cx="8421156" cy="3096080"/>
          </a:xfrm>
        </p:spPr>
        <p:txBody>
          <a:bodyPr>
            <a:normAutofit fontScale="92500"/>
          </a:bodyPr>
          <a:lstStyle/>
          <a:p>
            <a:pPr marL="342900" indent="-342900">
              <a:buFont typeface="Wingdings" pitchFamily="2" charset="2"/>
              <a:buChar char="q"/>
            </a:pPr>
            <a:endParaRPr lang="en-IN" dirty="0"/>
          </a:p>
          <a:p>
            <a:pPr marL="342900" indent="-342900">
              <a:buFont typeface="Wingdings" pitchFamily="2" charset="2"/>
              <a:buChar char="q"/>
            </a:pPr>
            <a:r>
              <a:rPr lang="en-IN" dirty="0"/>
              <a:t>A Java variable is a piece of memory that can contain a data value. A variable thus has a data type.</a:t>
            </a:r>
          </a:p>
          <a:p>
            <a:pPr marL="342900" indent="-342900"/>
            <a:endParaRPr lang="en-IN" dirty="0"/>
          </a:p>
          <a:p>
            <a:pPr marL="342900" indent="-342900">
              <a:buFont typeface="Wingdings" pitchFamily="2" charset="2"/>
              <a:buChar char="q"/>
            </a:pPr>
            <a:r>
              <a:rPr lang="en-IN" dirty="0"/>
              <a:t>Variable names are case-sensitive. </a:t>
            </a:r>
          </a:p>
          <a:p>
            <a:pPr marL="285750" indent="-285750"/>
            <a:endParaRPr lang="en-IN" dirty="0"/>
          </a:p>
          <a:p>
            <a:pPr marL="285750" indent="-285750">
              <a:buFont typeface="Wingdings" pitchFamily="2" charset="2"/>
              <a:buChar char="q"/>
            </a:pPr>
            <a:r>
              <a:rPr lang="en-IN" dirty="0"/>
              <a:t> A variable's name can be any legal identifier — an unlimited-length sequence of Unicode letters and digits, beginning with a letter, the dollar sign "$", or the underscore character "_". </a:t>
            </a:r>
          </a:p>
          <a:p>
            <a:pPr marL="285750" indent="-285750"/>
            <a:endParaRPr lang="en-IN" dirty="0"/>
          </a:p>
          <a:p>
            <a:pPr marL="285750" indent="-285750">
              <a:buFont typeface="Wingdings" pitchFamily="2" charset="2"/>
              <a:buChar char="q"/>
            </a:pPr>
            <a:r>
              <a:rPr lang="en-IN" dirty="0"/>
              <a:t>If the name you choose consists of only one word, spell that word in all lowercase letters. If it consists of more than one word, capitalize the first letter of each subsequent word. </a:t>
            </a:r>
            <a:endParaRPr lang="en-US" dirty="0"/>
          </a:p>
        </p:txBody>
      </p:sp>
    </p:spTree>
    <p:extLst>
      <p:ext uri="{BB962C8B-B14F-4D97-AF65-F5344CB8AC3E}">
        <p14:creationId xmlns:p14="http://schemas.microsoft.com/office/powerpoint/2010/main" val="236745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6603" y="602617"/>
            <a:ext cx="7989750" cy="579646"/>
          </a:xfrm>
        </p:spPr>
        <p:txBody>
          <a:bodyPr/>
          <a:lstStyle/>
          <a:p>
            <a:pPr marL="285750" indent="-285750">
              <a:buFont typeface="Arial" panose="020B0604020202020204" pitchFamily="34" charset="0"/>
              <a:buChar char="•"/>
            </a:pPr>
            <a:endParaRPr lang="en-US" dirty="0"/>
          </a:p>
          <a:p>
            <a:r>
              <a:rPr lang="en-US" dirty="0"/>
              <a:t>	</a:t>
            </a:r>
          </a:p>
        </p:txBody>
      </p:sp>
      <p:sp>
        <p:nvSpPr>
          <p:cNvPr id="4" name="TextBox 3"/>
          <p:cNvSpPr txBox="1"/>
          <p:nvPr/>
        </p:nvSpPr>
        <p:spPr>
          <a:xfrm>
            <a:off x="943429" y="478972"/>
            <a:ext cx="4209142" cy="461665"/>
          </a:xfrm>
          <a:prstGeom prst="rect">
            <a:avLst/>
          </a:prstGeom>
          <a:noFill/>
        </p:spPr>
        <p:txBody>
          <a:bodyPr wrap="square" rtlCol="0">
            <a:spAutoFit/>
          </a:bodyPr>
          <a:lstStyle/>
          <a:p>
            <a:r>
              <a:rPr lang="en-IN" sz="2400" b="1" dirty="0">
                <a:solidFill>
                  <a:srgbClr val="123761"/>
                </a:solidFill>
              </a:rPr>
              <a:t>finally block</a:t>
            </a:r>
          </a:p>
        </p:txBody>
      </p:sp>
      <p:sp>
        <p:nvSpPr>
          <p:cNvPr id="5" name="TextBox 4"/>
          <p:cNvSpPr txBox="1"/>
          <p:nvPr/>
        </p:nvSpPr>
        <p:spPr>
          <a:xfrm>
            <a:off x="798286" y="986972"/>
            <a:ext cx="7881257" cy="7571303"/>
          </a:xfrm>
          <a:prstGeom prst="rect">
            <a:avLst/>
          </a:prstGeom>
          <a:noFill/>
        </p:spPr>
        <p:txBody>
          <a:bodyPr wrap="square" rtlCol="0">
            <a:spAutoFit/>
          </a:bodyPr>
          <a:lstStyle/>
          <a:p>
            <a:pPr>
              <a:buFont typeface="Wingdings" pitchFamily="2" charset="2"/>
              <a:buChar char="ü"/>
            </a:pPr>
            <a:r>
              <a:rPr lang="en-IN" b="1" dirty="0"/>
              <a:t> Java finally block</a:t>
            </a:r>
            <a:r>
              <a:rPr lang="en-IN" dirty="0"/>
              <a:t> is a block that is used </a:t>
            </a:r>
            <a:r>
              <a:rPr lang="en-IN" i="1" dirty="0"/>
              <a:t>to execute important code</a:t>
            </a:r>
            <a:r>
              <a:rPr lang="en-IN" dirty="0"/>
              <a:t> such as closing connection, stream etc.</a:t>
            </a:r>
          </a:p>
          <a:p>
            <a:pPr>
              <a:buFont typeface="Wingdings" pitchFamily="2" charset="2"/>
              <a:buChar char="ü"/>
            </a:pPr>
            <a:r>
              <a:rPr lang="en-IN" dirty="0"/>
              <a:t> Java finally block is always executed whether exception is handled or not.</a:t>
            </a:r>
          </a:p>
          <a:p>
            <a:pPr>
              <a:buFont typeface="Wingdings" pitchFamily="2" charset="2"/>
              <a:buChar char="ü"/>
            </a:pPr>
            <a:r>
              <a:rPr lang="en-IN" dirty="0"/>
              <a:t> Java finally block follows try or catch block.</a:t>
            </a:r>
          </a:p>
          <a:p>
            <a:pPr>
              <a:buFont typeface="Wingdings" pitchFamily="2" charset="2"/>
              <a:buChar char="ü"/>
            </a:pPr>
            <a:endParaRPr lang="en-IN" b="1" dirty="0"/>
          </a:p>
          <a:p>
            <a:r>
              <a:rPr lang="en-IN" b="1" dirty="0">
                <a:solidFill>
                  <a:srgbClr val="00B050"/>
                </a:solidFill>
              </a:rPr>
              <a:t>// Example</a:t>
            </a:r>
          </a:p>
          <a:p>
            <a:endParaRPr lang="en-IN" b="1" i="1" dirty="0">
              <a:solidFill>
                <a:srgbClr val="00B050"/>
              </a:solidFill>
            </a:endParaRPr>
          </a:p>
          <a:p>
            <a:r>
              <a:rPr lang="en-IN" b="1" dirty="0">
                <a:solidFill>
                  <a:srgbClr val="00B050"/>
                </a:solidFill>
              </a:rPr>
              <a:t>class</a:t>
            </a:r>
            <a:r>
              <a:rPr lang="en-IN" dirty="0">
                <a:solidFill>
                  <a:srgbClr val="00B050"/>
                </a:solidFill>
              </a:rPr>
              <a:t> </a:t>
            </a:r>
            <a:r>
              <a:rPr lang="en-IN" dirty="0" err="1">
                <a:solidFill>
                  <a:srgbClr val="00B050"/>
                </a:solidFill>
              </a:rPr>
              <a:t>TestFinallyBlock</a:t>
            </a:r>
            <a:r>
              <a:rPr lang="en-IN" dirty="0">
                <a:solidFill>
                  <a:srgbClr val="00B050"/>
                </a:solidFill>
              </a:rPr>
              <a:t>{  </a:t>
            </a:r>
          </a:p>
          <a:p>
            <a:r>
              <a:rPr lang="en-IN" dirty="0">
                <a:solidFill>
                  <a:srgbClr val="00B050"/>
                </a:solidFill>
              </a:rPr>
              <a:t>  </a:t>
            </a:r>
            <a:r>
              <a:rPr lang="en-IN" b="1" dirty="0">
                <a:solidFill>
                  <a:srgbClr val="00B050"/>
                </a:solidFill>
              </a:rPr>
              <a:t>public</a:t>
            </a:r>
            <a:r>
              <a:rPr lang="en-IN" dirty="0">
                <a:solidFill>
                  <a:srgbClr val="00B050"/>
                </a:solidFill>
              </a:rPr>
              <a:t> </a:t>
            </a:r>
            <a:r>
              <a:rPr lang="en-IN" b="1" dirty="0">
                <a:solidFill>
                  <a:srgbClr val="00B050"/>
                </a:solidFill>
              </a:rPr>
              <a:t>static</a:t>
            </a:r>
            <a:r>
              <a:rPr lang="en-IN" dirty="0">
                <a:solidFill>
                  <a:srgbClr val="00B050"/>
                </a:solidFill>
              </a:rPr>
              <a:t> </a:t>
            </a:r>
            <a:r>
              <a:rPr lang="en-IN" b="1" dirty="0">
                <a:solidFill>
                  <a:srgbClr val="00B050"/>
                </a:solidFill>
              </a:rPr>
              <a:t>void</a:t>
            </a:r>
            <a:r>
              <a:rPr lang="en-IN" dirty="0">
                <a:solidFill>
                  <a:srgbClr val="00B050"/>
                </a:solidFill>
              </a:rPr>
              <a:t> main(String </a:t>
            </a:r>
            <a:r>
              <a:rPr lang="en-IN" dirty="0" err="1">
                <a:solidFill>
                  <a:srgbClr val="00B050"/>
                </a:solidFill>
              </a:rPr>
              <a:t>args</a:t>
            </a:r>
            <a:r>
              <a:rPr lang="en-IN" dirty="0">
                <a:solidFill>
                  <a:srgbClr val="00B050"/>
                </a:solidFill>
              </a:rPr>
              <a:t>[]){  </a:t>
            </a:r>
          </a:p>
          <a:p>
            <a:r>
              <a:rPr lang="en-IN" dirty="0">
                <a:solidFill>
                  <a:srgbClr val="00B050"/>
                </a:solidFill>
              </a:rPr>
              <a:t>  </a:t>
            </a:r>
            <a:r>
              <a:rPr lang="en-IN" b="1" dirty="0">
                <a:solidFill>
                  <a:srgbClr val="00B050"/>
                </a:solidFill>
              </a:rPr>
              <a:t>try</a:t>
            </a:r>
            <a:r>
              <a:rPr lang="en-IN" dirty="0">
                <a:solidFill>
                  <a:srgbClr val="00B050"/>
                </a:solidFill>
              </a:rPr>
              <a:t>{  </a:t>
            </a:r>
          </a:p>
          <a:p>
            <a:r>
              <a:rPr lang="en-IN" dirty="0">
                <a:solidFill>
                  <a:srgbClr val="00B050"/>
                </a:solidFill>
              </a:rPr>
              <a:t>   </a:t>
            </a:r>
            <a:r>
              <a:rPr lang="en-IN" b="1" dirty="0" err="1">
                <a:solidFill>
                  <a:srgbClr val="00B050"/>
                </a:solidFill>
              </a:rPr>
              <a:t>int</a:t>
            </a:r>
            <a:r>
              <a:rPr lang="en-IN" dirty="0">
                <a:solidFill>
                  <a:srgbClr val="00B050"/>
                </a:solidFill>
              </a:rPr>
              <a:t> data=25/5;  </a:t>
            </a:r>
          </a:p>
          <a:p>
            <a:r>
              <a:rPr lang="en-IN" dirty="0">
                <a:solidFill>
                  <a:srgbClr val="00B050"/>
                </a:solidFill>
              </a:rPr>
              <a:t>   </a:t>
            </a:r>
            <a:r>
              <a:rPr lang="en-IN" dirty="0" err="1">
                <a:solidFill>
                  <a:srgbClr val="00B050"/>
                </a:solidFill>
              </a:rPr>
              <a:t>System.out.println</a:t>
            </a:r>
            <a:r>
              <a:rPr lang="en-IN" dirty="0">
                <a:solidFill>
                  <a:srgbClr val="00B050"/>
                </a:solidFill>
              </a:rPr>
              <a:t>(data);  </a:t>
            </a:r>
          </a:p>
          <a:p>
            <a:r>
              <a:rPr lang="en-IN" dirty="0">
                <a:solidFill>
                  <a:srgbClr val="00B050"/>
                </a:solidFill>
              </a:rPr>
              <a:t>  }  </a:t>
            </a:r>
          </a:p>
          <a:p>
            <a:r>
              <a:rPr lang="en-IN" dirty="0">
                <a:solidFill>
                  <a:srgbClr val="00B050"/>
                </a:solidFill>
              </a:rPr>
              <a:t>  </a:t>
            </a:r>
            <a:r>
              <a:rPr lang="en-IN" b="1" dirty="0">
                <a:solidFill>
                  <a:srgbClr val="00B050"/>
                </a:solidFill>
              </a:rPr>
              <a:t>catch</a:t>
            </a:r>
            <a:r>
              <a:rPr lang="en-IN" dirty="0">
                <a:solidFill>
                  <a:srgbClr val="00B050"/>
                </a:solidFill>
              </a:rPr>
              <a:t>(</a:t>
            </a:r>
            <a:r>
              <a:rPr lang="en-IN" dirty="0" err="1">
                <a:solidFill>
                  <a:srgbClr val="00B050"/>
                </a:solidFill>
              </a:rPr>
              <a:t>NullPointerException</a:t>
            </a:r>
            <a:r>
              <a:rPr lang="en-IN" dirty="0">
                <a:solidFill>
                  <a:srgbClr val="00B050"/>
                </a:solidFill>
              </a:rPr>
              <a:t> e){</a:t>
            </a:r>
            <a:r>
              <a:rPr lang="en-IN" dirty="0" err="1">
                <a:solidFill>
                  <a:srgbClr val="00B050"/>
                </a:solidFill>
              </a:rPr>
              <a:t>System.out.println</a:t>
            </a:r>
            <a:r>
              <a:rPr lang="en-IN" dirty="0">
                <a:solidFill>
                  <a:srgbClr val="00B050"/>
                </a:solidFill>
              </a:rPr>
              <a:t>(e);}  </a:t>
            </a:r>
          </a:p>
          <a:p>
            <a:r>
              <a:rPr lang="en-IN" dirty="0">
                <a:solidFill>
                  <a:srgbClr val="00B050"/>
                </a:solidFill>
              </a:rPr>
              <a:t>  </a:t>
            </a:r>
            <a:r>
              <a:rPr lang="en-IN" b="1" dirty="0">
                <a:solidFill>
                  <a:srgbClr val="00B050"/>
                </a:solidFill>
              </a:rPr>
              <a:t>finally</a:t>
            </a:r>
            <a:r>
              <a:rPr lang="en-IN" dirty="0">
                <a:solidFill>
                  <a:srgbClr val="00B050"/>
                </a:solidFill>
              </a:rPr>
              <a:t>{</a:t>
            </a:r>
            <a:r>
              <a:rPr lang="en-IN" dirty="0" err="1">
                <a:solidFill>
                  <a:srgbClr val="00B050"/>
                </a:solidFill>
              </a:rPr>
              <a:t>System.out.println</a:t>
            </a:r>
            <a:r>
              <a:rPr lang="en-IN" dirty="0">
                <a:solidFill>
                  <a:srgbClr val="00B050"/>
                </a:solidFill>
              </a:rPr>
              <a:t>("finally block is always executed");}  </a:t>
            </a:r>
          </a:p>
          <a:p>
            <a:r>
              <a:rPr lang="en-IN" dirty="0">
                <a:solidFill>
                  <a:srgbClr val="00B050"/>
                </a:solidFill>
              </a:rPr>
              <a:t>  </a:t>
            </a:r>
            <a:r>
              <a:rPr lang="en-IN" dirty="0" err="1">
                <a:solidFill>
                  <a:srgbClr val="00B050"/>
                </a:solidFill>
              </a:rPr>
              <a:t>System.out.println</a:t>
            </a:r>
            <a:r>
              <a:rPr lang="en-IN" dirty="0">
                <a:solidFill>
                  <a:srgbClr val="00B050"/>
                </a:solidFill>
              </a:rPr>
              <a:t>("rest of the code...");  </a:t>
            </a:r>
          </a:p>
          <a:p>
            <a:r>
              <a:rPr lang="en-IN" dirty="0">
                <a:solidFill>
                  <a:srgbClr val="00B050"/>
                </a:solidFill>
              </a:rPr>
              <a:t>  }  </a:t>
            </a:r>
          </a:p>
          <a:p>
            <a:r>
              <a:rPr lang="en-IN" dirty="0">
                <a:solidFill>
                  <a:srgbClr val="00B050"/>
                </a:solidFill>
              </a:rPr>
              <a:t>}</a:t>
            </a:r>
          </a:p>
          <a:p>
            <a:r>
              <a:rPr lang="en-IN" b="1" dirty="0">
                <a:solidFill>
                  <a:srgbClr val="C00000"/>
                </a:solidFill>
              </a:rPr>
              <a:t>Output:</a:t>
            </a:r>
          </a:p>
          <a:p>
            <a:r>
              <a:rPr lang="en-IN" b="1" dirty="0">
                <a:solidFill>
                  <a:srgbClr val="C00000"/>
                </a:solidFill>
              </a:rPr>
              <a:t>5 </a:t>
            </a:r>
          </a:p>
          <a:p>
            <a:r>
              <a:rPr lang="en-IN" b="1" dirty="0">
                <a:solidFill>
                  <a:srgbClr val="C00000"/>
                </a:solidFill>
              </a:rPr>
              <a:t>finally block is always executed </a:t>
            </a:r>
          </a:p>
          <a:p>
            <a:r>
              <a:rPr lang="en-IN" b="1" dirty="0">
                <a:solidFill>
                  <a:srgbClr val="C00000"/>
                </a:solidFill>
              </a:rPr>
              <a:t>rest of the code...</a:t>
            </a:r>
          </a:p>
          <a:p>
            <a:endParaRPr lang="en-IN" i="1" dirty="0">
              <a:solidFill>
                <a:srgbClr val="00B050"/>
              </a:solidFill>
            </a:endParaRPr>
          </a:p>
          <a:p>
            <a:endParaRPr lang="en-IN" dirty="0"/>
          </a:p>
          <a:p>
            <a:endParaRPr lang="en-IN" b="1" dirty="0"/>
          </a:p>
          <a:p>
            <a:endParaRPr lang="en-IN" dirty="0"/>
          </a:p>
          <a:p>
            <a:endParaRPr lang="en-IN" dirty="0"/>
          </a:p>
        </p:txBody>
      </p:sp>
    </p:spTree>
    <p:extLst>
      <p:ext uri="{BB962C8B-B14F-4D97-AF65-F5344CB8AC3E}">
        <p14:creationId xmlns:p14="http://schemas.microsoft.com/office/powerpoint/2010/main" val="397603829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5EAE31-8327-40B4-96D0-FF8F3DEB091C}"/>
              </a:ext>
            </a:extLst>
          </p:cNvPr>
          <p:cNvSpPr>
            <a:spLocks noGrp="1"/>
          </p:cNvSpPr>
          <p:nvPr>
            <p:ph type="title"/>
          </p:nvPr>
        </p:nvSpPr>
        <p:spPr/>
        <p:txBody>
          <a:bodyPr/>
          <a:lstStyle/>
          <a:p>
            <a:r>
              <a:rPr lang="en-US" dirty="0"/>
              <a:t>Streams</a:t>
            </a:r>
          </a:p>
        </p:txBody>
      </p:sp>
      <p:pic>
        <p:nvPicPr>
          <p:cNvPr id="4" name="Picture 3">
            <a:extLst>
              <a:ext uri="{FF2B5EF4-FFF2-40B4-BE49-F238E27FC236}">
                <a16:creationId xmlns:a16="http://schemas.microsoft.com/office/drawing/2014/main" id="{9D0C67AA-B4F3-4948-810D-53370E149288}"/>
              </a:ext>
            </a:extLst>
          </p:cNvPr>
          <p:cNvPicPr>
            <a:picLocks noChangeAspect="1"/>
          </p:cNvPicPr>
          <p:nvPr/>
        </p:nvPicPr>
        <p:blipFill>
          <a:blip r:embed="rId2"/>
          <a:stretch>
            <a:fillRect/>
          </a:stretch>
        </p:blipFill>
        <p:spPr>
          <a:xfrm>
            <a:off x="956604" y="662957"/>
            <a:ext cx="7112366" cy="2159280"/>
          </a:xfrm>
          <a:prstGeom prst="rect">
            <a:avLst/>
          </a:prstGeom>
        </p:spPr>
      </p:pic>
      <p:pic>
        <p:nvPicPr>
          <p:cNvPr id="6" name="Picture 5">
            <a:extLst>
              <a:ext uri="{FF2B5EF4-FFF2-40B4-BE49-F238E27FC236}">
                <a16:creationId xmlns:a16="http://schemas.microsoft.com/office/drawing/2014/main" id="{2A4765F1-6F69-4AA0-818C-825D3FCA87E7}"/>
              </a:ext>
            </a:extLst>
          </p:cNvPr>
          <p:cNvPicPr>
            <a:picLocks noChangeAspect="1"/>
          </p:cNvPicPr>
          <p:nvPr/>
        </p:nvPicPr>
        <p:blipFill>
          <a:blip r:embed="rId3"/>
          <a:stretch>
            <a:fillRect/>
          </a:stretch>
        </p:blipFill>
        <p:spPr>
          <a:xfrm>
            <a:off x="899951" y="2822237"/>
            <a:ext cx="7741048" cy="2225175"/>
          </a:xfrm>
          <a:prstGeom prst="rect">
            <a:avLst/>
          </a:prstGeom>
        </p:spPr>
      </p:pic>
    </p:spTree>
    <p:extLst>
      <p:ext uri="{BB962C8B-B14F-4D97-AF65-F5344CB8AC3E}">
        <p14:creationId xmlns:p14="http://schemas.microsoft.com/office/powerpoint/2010/main" val="218276924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B4F660-697F-462A-B91D-579BC5817D0E}"/>
              </a:ext>
            </a:extLst>
          </p:cNvPr>
          <p:cNvSpPr>
            <a:spLocks noGrp="1"/>
          </p:cNvSpPr>
          <p:nvPr>
            <p:ph type="title"/>
          </p:nvPr>
        </p:nvSpPr>
        <p:spPr/>
        <p:txBody>
          <a:bodyPr/>
          <a:lstStyle/>
          <a:p>
            <a:r>
              <a:rPr lang="en-US" dirty="0"/>
              <a:t>Streams</a:t>
            </a:r>
          </a:p>
        </p:txBody>
      </p:sp>
      <p:pic>
        <p:nvPicPr>
          <p:cNvPr id="4" name="Picture 3">
            <a:extLst>
              <a:ext uri="{FF2B5EF4-FFF2-40B4-BE49-F238E27FC236}">
                <a16:creationId xmlns:a16="http://schemas.microsoft.com/office/drawing/2014/main" id="{5143D25B-A358-49C7-88D5-C49A5A4D1092}"/>
              </a:ext>
            </a:extLst>
          </p:cNvPr>
          <p:cNvPicPr>
            <a:picLocks noChangeAspect="1"/>
          </p:cNvPicPr>
          <p:nvPr/>
        </p:nvPicPr>
        <p:blipFill>
          <a:blip r:embed="rId2"/>
          <a:stretch>
            <a:fillRect/>
          </a:stretch>
        </p:blipFill>
        <p:spPr>
          <a:xfrm>
            <a:off x="956604" y="1042429"/>
            <a:ext cx="7677545" cy="876345"/>
          </a:xfrm>
          <a:prstGeom prst="rect">
            <a:avLst/>
          </a:prstGeom>
        </p:spPr>
      </p:pic>
      <p:pic>
        <p:nvPicPr>
          <p:cNvPr id="5" name="Picture 4">
            <a:extLst>
              <a:ext uri="{FF2B5EF4-FFF2-40B4-BE49-F238E27FC236}">
                <a16:creationId xmlns:a16="http://schemas.microsoft.com/office/drawing/2014/main" id="{B4BD4BD7-AED4-40E0-9D71-81E9D77BF537}"/>
              </a:ext>
            </a:extLst>
          </p:cNvPr>
          <p:cNvPicPr>
            <a:picLocks noChangeAspect="1"/>
          </p:cNvPicPr>
          <p:nvPr/>
        </p:nvPicPr>
        <p:blipFill>
          <a:blip r:embed="rId3"/>
          <a:stretch>
            <a:fillRect/>
          </a:stretch>
        </p:blipFill>
        <p:spPr>
          <a:xfrm>
            <a:off x="956604" y="2491842"/>
            <a:ext cx="7696596" cy="1505027"/>
          </a:xfrm>
          <a:prstGeom prst="rect">
            <a:avLst/>
          </a:prstGeom>
        </p:spPr>
      </p:pic>
    </p:spTree>
    <p:extLst>
      <p:ext uri="{BB962C8B-B14F-4D97-AF65-F5344CB8AC3E}">
        <p14:creationId xmlns:p14="http://schemas.microsoft.com/office/powerpoint/2010/main" val="210778553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1A546A-6CDF-4544-B6D2-0E821F5ED5F4}"/>
              </a:ext>
            </a:extLst>
          </p:cNvPr>
          <p:cNvSpPr>
            <a:spLocks noGrp="1"/>
          </p:cNvSpPr>
          <p:nvPr>
            <p:ph type="title"/>
          </p:nvPr>
        </p:nvSpPr>
        <p:spPr/>
        <p:txBody>
          <a:bodyPr/>
          <a:lstStyle/>
          <a:p>
            <a:r>
              <a:rPr lang="en-US" dirty="0"/>
              <a:t>Streams</a:t>
            </a:r>
          </a:p>
        </p:txBody>
      </p:sp>
      <p:pic>
        <p:nvPicPr>
          <p:cNvPr id="5" name="Picture 4">
            <a:extLst>
              <a:ext uri="{FF2B5EF4-FFF2-40B4-BE49-F238E27FC236}">
                <a16:creationId xmlns:a16="http://schemas.microsoft.com/office/drawing/2014/main" id="{8B1501E4-0A06-409B-A650-93E1F56E2733}"/>
              </a:ext>
            </a:extLst>
          </p:cNvPr>
          <p:cNvPicPr>
            <a:picLocks noChangeAspect="1"/>
          </p:cNvPicPr>
          <p:nvPr/>
        </p:nvPicPr>
        <p:blipFill>
          <a:blip r:embed="rId2"/>
          <a:stretch>
            <a:fillRect/>
          </a:stretch>
        </p:blipFill>
        <p:spPr>
          <a:xfrm>
            <a:off x="956604" y="1346792"/>
            <a:ext cx="7690245" cy="2648396"/>
          </a:xfrm>
          <a:prstGeom prst="rect">
            <a:avLst/>
          </a:prstGeom>
        </p:spPr>
      </p:pic>
    </p:spTree>
    <p:extLst>
      <p:ext uri="{BB962C8B-B14F-4D97-AF65-F5344CB8AC3E}">
        <p14:creationId xmlns:p14="http://schemas.microsoft.com/office/powerpoint/2010/main" val="242301584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F5262D-1B84-4435-8E25-7839CA2B2175}"/>
              </a:ext>
            </a:extLst>
          </p:cNvPr>
          <p:cNvSpPr>
            <a:spLocks noGrp="1"/>
          </p:cNvSpPr>
          <p:nvPr>
            <p:ph type="title"/>
          </p:nvPr>
        </p:nvSpPr>
        <p:spPr/>
        <p:txBody>
          <a:bodyPr/>
          <a:lstStyle/>
          <a:p>
            <a:r>
              <a:rPr lang="en-US" dirty="0"/>
              <a:t>Streams</a:t>
            </a:r>
          </a:p>
        </p:txBody>
      </p:sp>
      <p:pic>
        <p:nvPicPr>
          <p:cNvPr id="4" name="Picture 3">
            <a:extLst>
              <a:ext uri="{FF2B5EF4-FFF2-40B4-BE49-F238E27FC236}">
                <a16:creationId xmlns:a16="http://schemas.microsoft.com/office/drawing/2014/main" id="{7030F8E4-1DAD-4A87-BA2C-1D6364166737}"/>
              </a:ext>
            </a:extLst>
          </p:cNvPr>
          <p:cNvPicPr>
            <a:picLocks noChangeAspect="1"/>
          </p:cNvPicPr>
          <p:nvPr/>
        </p:nvPicPr>
        <p:blipFill>
          <a:blip r:embed="rId2"/>
          <a:stretch>
            <a:fillRect/>
          </a:stretch>
        </p:blipFill>
        <p:spPr>
          <a:xfrm>
            <a:off x="956604" y="1405630"/>
            <a:ext cx="7696596" cy="3238666"/>
          </a:xfrm>
          <a:prstGeom prst="rect">
            <a:avLst/>
          </a:prstGeom>
        </p:spPr>
      </p:pic>
    </p:spTree>
    <p:extLst>
      <p:ext uri="{BB962C8B-B14F-4D97-AF65-F5344CB8AC3E}">
        <p14:creationId xmlns:p14="http://schemas.microsoft.com/office/powerpoint/2010/main" val="36610423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93E55-7CB6-4BBA-AFAF-E61BFD220EFE}"/>
              </a:ext>
            </a:extLst>
          </p:cNvPr>
          <p:cNvSpPr>
            <a:spLocks noGrp="1"/>
          </p:cNvSpPr>
          <p:nvPr>
            <p:ph type="title"/>
          </p:nvPr>
        </p:nvSpPr>
        <p:spPr>
          <a:xfrm>
            <a:off x="956604" y="232070"/>
            <a:ext cx="7989750" cy="430887"/>
          </a:xfrm>
        </p:spPr>
        <p:txBody>
          <a:bodyPr/>
          <a:lstStyle/>
          <a:p>
            <a:r>
              <a:rPr lang="en-US" b="0" dirty="0"/>
              <a:t>File Navigation and I/O</a:t>
            </a:r>
            <a:endParaRPr lang="en-US" dirty="0"/>
          </a:p>
        </p:txBody>
      </p:sp>
      <p:pic>
        <p:nvPicPr>
          <p:cNvPr id="4" name="Picture 3">
            <a:extLst>
              <a:ext uri="{FF2B5EF4-FFF2-40B4-BE49-F238E27FC236}">
                <a16:creationId xmlns:a16="http://schemas.microsoft.com/office/drawing/2014/main" id="{FF672BB8-45AC-41B0-9404-CCBE5B734D94}"/>
              </a:ext>
            </a:extLst>
          </p:cNvPr>
          <p:cNvPicPr>
            <a:picLocks noChangeAspect="1"/>
          </p:cNvPicPr>
          <p:nvPr/>
        </p:nvPicPr>
        <p:blipFill>
          <a:blip r:embed="rId2"/>
          <a:stretch>
            <a:fillRect/>
          </a:stretch>
        </p:blipFill>
        <p:spPr>
          <a:xfrm>
            <a:off x="956604" y="1165809"/>
            <a:ext cx="7645793" cy="3137061"/>
          </a:xfrm>
          <a:prstGeom prst="rect">
            <a:avLst/>
          </a:prstGeom>
        </p:spPr>
      </p:pic>
    </p:spTree>
    <p:extLst>
      <p:ext uri="{BB962C8B-B14F-4D97-AF65-F5344CB8AC3E}">
        <p14:creationId xmlns:p14="http://schemas.microsoft.com/office/powerpoint/2010/main" val="200544966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7127" y="399245"/>
            <a:ext cx="7921110" cy="954107"/>
          </a:xfrm>
          <a:prstGeom prst="rect">
            <a:avLst/>
          </a:prstGeom>
          <a:noFill/>
        </p:spPr>
        <p:txBody>
          <a:bodyPr wrap="square" rtlCol="0">
            <a:spAutoFit/>
          </a:bodyPr>
          <a:lstStyle/>
          <a:p>
            <a:endParaRPr lang="en-US" sz="2800" b="1" dirty="0">
              <a:solidFill>
                <a:schemeClr val="tx2"/>
              </a:solidFill>
              <a:latin typeface="+mj-lt"/>
              <a:cs typeface="Arial"/>
            </a:endParaRPr>
          </a:p>
          <a:p>
            <a:endParaRPr lang="en-US" sz="2800" b="1" dirty="0">
              <a:solidFill>
                <a:schemeClr val="tx2"/>
              </a:solidFill>
              <a:latin typeface="+mj-lt"/>
              <a:cs typeface="Arial"/>
            </a:endParaRPr>
          </a:p>
        </p:txBody>
      </p:sp>
      <p:sp>
        <p:nvSpPr>
          <p:cNvPr id="5" name="Rectangle 4"/>
          <p:cNvSpPr/>
          <p:nvPr/>
        </p:nvSpPr>
        <p:spPr>
          <a:xfrm>
            <a:off x="-517481" y="941459"/>
            <a:ext cx="7315200" cy="369332"/>
          </a:xfrm>
          <a:prstGeom prst="rect">
            <a:avLst/>
          </a:prstGeom>
        </p:spPr>
        <p:txBody>
          <a:bodyPr wrap="square">
            <a:spAutoFit/>
          </a:bodyPr>
          <a:lstStyle/>
          <a:p>
            <a:pPr algn="just"/>
            <a:endParaRPr lang="en-US" i="0" dirty="0">
              <a:solidFill>
                <a:srgbClr val="000000"/>
              </a:solidFill>
              <a:effectLst/>
              <a:latin typeface="+mn-lt"/>
            </a:endParaRPr>
          </a:p>
        </p:txBody>
      </p:sp>
      <p:sp>
        <p:nvSpPr>
          <p:cNvPr id="11" name="Rectangle 10"/>
          <p:cNvSpPr/>
          <p:nvPr/>
        </p:nvSpPr>
        <p:spPr>
          <a:xfrm>
            <a:off x="734096" y="1043189"/>
            <a:ext cx="7738045" cy="369332"/>
          </a:xfrm>
          <a:prstGeom prst="rect">
            <a:avLst/>
          </a:prstGeom>
        </p:spPr>
        <p:txBody>
          <a:bodyPr wrap="square">
            <a:spAutoFit/>
          </a:bodyPr>
          <a:lstStyle/>
          <a:p>
            <a:endParaRPr lang="en-US" dirty="0"/>
          </a:p>
        </p:txBody>
      </p:sp>
      <p:sp>
        <p:nvSpPr>
          <p:cNvPr id="3" name="TextBox 2"/>
          <p:cNvSpPr txBox="1"/>
          <p:nvPr/>
        </p:nvSpPr>
        <p:spPr>
          <a:xfrm>
            <a:off x="3869022" y="2820474"/>
            <a:ext cx="4373457" cy="769441"/>
          </a:xfrm>
          <a:prstGeom prst="rect">
            <a:avLst/>
          </a:prstGeom>
          <a:noFill/>
        </p:spPr>
        <p:txBody>
          <a:bodyPr wrap="square" rtlCol="0">
            <a:spAutoFit/>
          </a:bodyPr>
          <a:lstStyle/>
          <a:p>
            <a:r>
              <a:rPr lang="en-US" sz="4400" b="1" dirty="0">
                <a:solidFill>
                  <a:srgbClr val="002060"/>
                </a:solidFill>
              </a:rPr>
              <a:t>Thank you!</a:t>
            </a:r>
          </a:p>
        </p:txBody>
      </p:sp>
    </p:spTree>
    <p:extLst>
      <p:ext uri="{BB962C8B-B14F-4D97-AF65-F5344CB8AC3E}">
        <p14:creationId xmlns:p14="http://schemas.microsoft.com/office/powerpoint/2010/main" val="2713597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Variable Types</a:t>
            </a:r>
          </a:p>
        </p:txBody>
      </p:sp>
      <p:sp>
        <p:nvSpPr>
          <p:cNvPr id="3" name="Content Placeholder 2"/>
          <p:cNvSpPr>
            <a:spLocks noGrp="1"/>
          </p:cNvSpPr>
          <p:nvPr>
            <p:ph idx="1"/>
          </p:nvPr>
        </p:nvSpPr>
        <p:spPr>
          <a:xfrm>
            <a:off x="669701" y="662957"/>
            <a:ext cx="8276652" cy="6176050"/>
          </a:xfrm>
        </p:spPr>
        <p:txBody>
          <a:bodyPr/>
          <a:lstStyle/>
          <a:p>
            <a:r>
              <a:rPr lang="en-US" dirty="0"/>
              <a:t>There are three types of variables in java:</a:t>
            </a:r>
          </a:p>
          <a:p>
            <a:endParaRPr lang="en-US" dirty="0"/>
          </a:p>
          <a:p>
            <a:pPr marL="285750" indent="-285750">
              <a:buFont typeface="Wingdings" panose="05000000000000000000" pitchFamily="2" charset="2"/>
              <a:buChar char="q"/>
            </a:pPr>
            <a:r>
              <a:rPr lang="en-US" dirty="0"/>
              <a:t>local variable</a:t>
            </a:r>
          </a:p>
          <a:p>
            <a:pPr marL="285750" indent="-285750">
              <a:buFont typeface="Wingdings" panose="05000000000000000000" pitchFamily="2" charset="2"/>
              <a:buChar char="q"/>
            </a:pPr>
            <a:r>
              <a:rPr lang="en-US" dirty="0"/>
              <a:t>instance variable</a:t>
            </a:r>
          </a:p>
          <a:p>
            <a:pPr marL="285750" indent="-285750">
              <a:buFont typeface="Wingdings" panose="05000000000000000000" pitchFamily="2" charset="2"/>
              <a:buChar char="q"/>
            </a:pPr>
            <a:r>
              <a:rPr lang="en-US" dirty="0"/>
              <a:t>static variable</a:t>
            </a:r>
          </a:p>
          <a:p>
            <a:pPr marL="285750" indent="-285750">
              <a:buFont typeface="Wingdings" panose="05000000000000000000" pitchFamily="2" charset="2"/>
              <a:buChar char="q"/>
            </a:pPr>
            <a:endParaRPr lang="en-US" dirty="0"/>
          </a:p>
          <a:p>
            <a:r>
              <a:rPr lang="en-US" dirty="0"/>
              <a:t>1) </a:t>
            </a:r>
            <a:r>
              <a:rPr lang="en-US" b="1" dirty="0"/>
              <a:t>Local Variable</a:t>
            </a:r>
          </a:p>
          <a:p>
            <a:r>
              <a:rPr lang="en-US" dirty="0"/>
              <a:t>A variable declared inside the method is called local variable.</a:t>
            </a:r>
          </a:p>
          <a:p>
            <a:r>
              <a:rPr lang="en-US" sz="1400" b="1" i="1" dirty="0">
                <a:solidFill>
                  <a:srgbClr val="00B050"/>
                </a:solidFill>
              </a:rPr>
              <a:t>void</a:t>
            </a:r>
            <a:r>
              <a:rPr lang="en-US" sz="1400" i="1" dirty="0">
                <a:solidFill>
                  <a:srgbClr val="00B050"/>
                </a:solidFill>
              </a:rPr>
              <a:t> method(){  </a:t>
            </a:r>
          </a:p>
          <a:p>
            <a:r>
              <a:rPr lang="en-US" sz="1400" b="1" i="1" dirty="0">
                <a:solidFill>
                  <a:srgbClr val="00B050"/>
                </a:solidFill>
              </a:rPr>
              <a:t>int</a:t>
            </a:r>
            <a:r>
              <a:rPr lang="en-US" sz="1400" i="1" dirty="0">
                <a:solidFill>
                  <a:srgbClr val="00B050"/>
                </a:solidFill>
              </a:rPr>
              <a:t> n=90;    </a:t>
            </a:r>
            <a:r>
              <a:rPr lang="en-US" sz="1400" b="1" i="1" dirty="0">
                <a:solidFill>
                  <a:srgbClr val="00B050"/>
                </a:solidFill>
              </a:rPr>
              <a:t> //local variable  </a:t>
            </a:r>
          </a:p>
          <a:p>
            <a:r>
              <a:rPr lang="en-US" sz="1400" i="1" dirty="0">
                <a:solidFill>
                  <a:srgbClr val="00B050"/>
                </a:solidFill>
              </a:rPr>
              <a:t>}</a:t>
            </a:r>
          </a:p>
          <a:p>
            <a:r>
              <a:rPr lang="en-US" dirty="0"/>
              <a:t>2) </a:t>
            </a:r>
            <a:r>
              <a:rPr lang="en-US" b="1" dirty="0"/>
              <a:t>Instance Variable</a:t>
            </a:r>
          </a:p>
          <a:p>
            <a:r>
              <a:rPr lang="en-US" dirty="0"/>
              <a:t>A variable declared inside the class but outside the method, is called instance variable . It is not declared as static.</a:t>
            </a:r>
          </a:p>
          <a:p>
            <a:r>
              <a:rPr lang="en-US" sz="1400" b="1" i="1" dirty="0">
                <a:solidFill>
                  <a:srgbClr val="00B050"/>
                </a:solidFill>
              </a:rPr>
              <a:t>class</a:t>
            </a:r>
            <a:r>
              <a:rPr lang="en-US" sz="1400" i="1" dirty="0">
                <a:solidFill>
                  <a:srgbClr val="00B050"/>
                </a:solidFill>
              </a:rPr>
              <a:t> Sample {  </a:t>
            </a:r>
          </a:p>
          <a:p>
            <a:r>
              <a:rPr lang="en-US" sz="1400" b="1" i="1" dirty="0">
                <a:solidFill>
                  <a:srgbClr val="00B050"/>
                </a:solidFill>
              </a:rPr>
              <a:t>int</a:t>
            </a:r>
            <a:r>
              <a:rPr lang="en-US" sz="1400" i="1" dirty="0">
                <a:solidFill>
                  <a:srgbClr val="00B050"/>
                </a:solidFill>
              </a:rPr>
              <a:t> data=50;   //instance variable </a:t>
            </a:r>
          </a:p>
          <a:p>
            <a:r>
              <a:rPr lang="en-US" sz="1400" i="1" dirty="0">
                <a:solidFill>
                  <a:srgbClr val="00B050"/>
                </a:solidFill>
              </a:rPr>
              <a:t>}</a:t>
            </a:r>
          </a:p>
          <a:p>
            <a:r>
              <a:rPr lang="en-US" dirty="0"/>
              <a:t>3) </a:t>
            </a:r>
            <a:r>
              <a:rPr lang="en-US" b="1" dirty="0"/>
              <a:t>Static variable</a:t>
            </a:r>
          </a:p>
          <a:p>
            <a:r>
              <a:rPr lang="en-US" dirty="0"/>
              <a:t>A variable which is declared as static is called static variable. It cannot be local.</a:t>
            </a:r>
          </a:p>
          <a:p>
            <a:r>
              <a:rPr lang="en-US" sz="1400" b="1" i="1" dirty="0">
                <a:solidFill>
                  <a:srgbClr val="00B050"/>
                </a:solidFill>
              </a:rPr>
              <a:t>static int m=100;//static variable</a:t>
            </a:r>
          </a:p>
          <a:p>
            <a:pPr marL="285750" indent="-285750">
              <a:buFont typeface="Wingdings" panose="05000000000000000000" pitchFamily="2" charset="2"/>
              <a:buChar char="q"/>
            </a:pPr>
            <a:endParaRPr lang="en-US" dirty="0"/>
          </a:p>
          <a:p>
            <a:endParaRPr lang="en-US" dirty="0"/>
          </a:p>
        </p:txBody>
      </p:sp>
    </p:spTree>
    <p:extLst>
      <p:ext uri="{BB962C8B-B14F-4D97-AF65-F5344CB8AC3E}">
        <p14:creationId xmlns:p14="http://schemas.microsoft.com/office/powerpoint/2010/main" val="415513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Data Types</a:t>
            </a:r>
          </a:p>
        </p:txBody>
      </p:sp>
      <p:sp>
        <p:nvSpPr>
          <p:cNvPr id="3" name="Content Placeholder 2"/>
          <p:cNvSpPr>
            <a:spLocks noGrp="1"/>
          </p:cNvSpPr>
          <p:nvPr>
            <p:ph idx="1"/>
          </p:nvPr>
        </p:nvSpPr>
        <p:spPr>
          <a:xfrm>
            <a:off x="552893" y="691117"/>
            <a:ext cx="8116848" cy="1424762"/>
          </a:xfrm>
        </p:spPr>
        <p:txBody>
          <a:bodyPr/>
          <a:lstStyle/>
          <a:p>
            <a:pPr marL="285750" indent="-285750">
              <a:buFont typeface="Wingdings" pitchFamily="2" charset="2"/>
              <a:buChar char="q"/>
            </a:pPr>
            <a:r>
              <a:rPr lang="en-US" dirty="0"/>
              <a:t> </a:t>
            </a:r>
            <a:r>
              <a:rPr lang="en-IN" dirty="0"/>
              <a:t>Data types represent the different values to be stored in the variable. In java, there are two types of data types:</a:t>
            </a:r>
          </a:p>
          <a:p>
            <a:r>
              <a:rPr lang="en-IN" dirty="0"/>
              <a:t>		- Primitive data types</a:t>
            </a:r>
          </a:p>
          <a:p>
            <a:r>
              <a:rPr lang="en-IN" dirty="0"/>
              <a:t>		- Non-primitive data types</a:t>
            </a:r>
          </a:p>
          <a:p>
            <a:endParaRPr lang="en-IN" dirty="0"/>
          </a:p>
          <a:p>
            <a:endParaRPr lang="en-IN" dirty="0"/>
          </a:p>
          <a:p>
            <a:pPr marL="285750" indent="-285750"/>
            <a:endParaRPr lang="en-US" dirty="0"/>
          </a:p>
        </p:txBody>
      </p:sp>
      <p:pic>
        <p:nvPicPr>
          <p:cNvPr id="4" name="Picture 3" descr="datatype in java"/>
          <p:cNvPicPr/>
          <p:nvPr/>
        </p:nvPicPr>
        <p:blipFill>
          <a:blip r:embed="rId2"/>
          <a:srcRect/>
          <a:stretch>
            <a:fillRect/>
          </a:stretch>
        </p:blipFill>
        <p:spPr bwMode="auto">
          <a:xfrm>
            <a:off x="1270311" y="1613997"/>
            <a:ext cx="5731510" cy="4395547"/>
          </a:xfrm>
          <a:prstGeom prst="rect">
            <a:avLst/>
          </a:prstGeom>
          <a:noFill/>
          <a:ln w="9525">
            <a:noFill/>
            <a:miter lim="800000"/>
            <a:headEnd/>
            <a:tailEnd/>
          </a:ln>
        </p:spPr>
      </p:pic>
    </p:spTree>
    <p:extLst>
      <p:ext uri="{BB962C8B-B14F-4D97-AF65-F5344CB8AC3E}">
        <p14:creationId xmlns:p14="http://schemas.microsoft.com/office/powerpoint/2010/main" val="410088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Primitive Data types</a:t>
            </a:r>
            <a:endParaRPr lang="en-US" dirty="0">
              <a:solidFill>
                <a:schemeClr val="tx1"/>
              </a:solidFill>
            </a:endParaRPr>
          </a:p>
        </p:txBody>
      </p:sp>
      <p:sp>
        <p:nvSpPr>
          <p:cNvPr id="3" name="Content Placeholder 2"/>
          <p:cNvSpPr>
            <a:spLocks noGrp="1"/>
          </p:cNvSpPr>
          <p:nvPr>
            <p:ph idx="1"/>
          </p:nvPr>
        </p:nvSpPr>
        <p:spPr>
          <a:xfrm>
            <a:off x="513158" y="1371600"/>
            <a:ext cx="8102807" cy="4668591"/>
          </a:xfrm>
        </p:spPr>
        <p:txBody>
          <a:bodyPr>
            <a:normAutofit/>
          </a:bodyPr>
          <a:lstStyle/>
          <a:p>
            <a:pPr marL="285750" indent="-285750">
              <a:buFont typeface="Wingdings" pitchFamily="2" charset="2"/>
              <a:buChar char="q"/>
            </a:pPr>
            <a:r>
              <a:rPr lang="en-IN" b="1" dirty="0"/>
              <a:t>byte</a:t>
            </a:r>
            <a:r>
              <a:rPr lang="en-IN" dirty="0"/>
              <a:t>: The byte data type is an 8-bit integer. </a:t>
            </a:r>
          </a:p>
          <a:p>
            <a:pPr marL="285750" indent="-285750">
              <a:buFont typeface="Wingdings" pitchFamily="2" charset="2"/>
              <a:buChar char="q"/>
            </a:pPr>
            <a:endParaRPr lang="en-IN" dirty="0"/>
          </a:p>
          <a:p>
            <a:pPr marL="285750" indent="-285750">
              <a:buFont typeface="Wingdings" pitchFamily="2" charset="2"/>
              <a:buChar char="q"/>
            </a:pPr>
            <a:r>
              <a:rPr lang="en-IN" b="1" dirty="0"/>
              <a:t>short</a:t>
            </a:r>
            <a:r>
              <a:rPr lang="en-IN" dirty="0"/>
              <a:t>: The short data type is a 16-bit integer. </a:t>
            </a:r>
          </a:p>
          <a:p>
            <a:pPr marL="285750" indent="-285750">
              <a:buFont typeface="Wingdings" pitchFamily="2" charset="2"/>
              <a:buChar char="q"/>
            </a:pPr>
            <a:endParaRPr lang="en-IN" dirty="0"/>
          </a:p>
          <a:p>
            <a:pPr marL="342900" indent="-342900">
              <a:buFont typeface="Wingdings" pitchFamily="2" charset="2"/>
              <a:buChar char="q"/>
            </a:pPr>
            <a:r>
              <a:rPr lang="en-IN" b="1" dirty="0"/>
              <a:t>int</a:t>
            </a:r>
            <a:r>
              <a:rPr lang="en-IN" dirty="0"/>
              <a:t>: The int data type is a 32-bit integer. </a:t>
            </a:r>
          </a:p>
          <a:p>
            <a:pPr marL="342900" indent="-342900">
              <a:buFont typeface="Wingdings" pitchFamily="2" charset="2"/>
              <a:buChar char="q"/>
            </a:pPr>
            <a:endParaRPr lang="en-IN" dirty="0"/>
          </a:p>
          <a:p>
            <a:pPr marL="285750" indent="-285750">
              <a:buFont typeface="Wingdings" pitchFamily="2" charset="2"/>
              <a:buChar char="q"/>
            </a:pPr>
            <a:r>
              <a:rPr lang="en-IN" b="1" dirty="0"/>
              <a:t>long</a:t>
            </a:r>
            <a:r>
              <a:rPr lang="en-IN" dirty="0"/>
              <a:t>: The long data type is a 64-bit integer. </a:t>
            </a:r>
          </a:p>
          <a:p>
            <a:pPr marL="285750" indent="-285750">
              <a:buFont typeface="Wingdings" pitchFamily="2" charset="2"/>
              <a:buChar char="q"/>
            </a:pPr>
            <a:endParaRPr lang="en-IN" dirty="0"/>
          </a:p>
          <a:p>
            <a:pPr marL="285750" indent="-285750">
              <a:buFont typeface="Wingdings" pitchFamily="2" charset="2"/>
              <a:buChar char="q"/>
            </a:pPr>
            <a:r>
              <a:rPr lang="en-IN" b="1" dirty="0"/>
              <a:t>float</a:t>
            </a:r>
            <a:r>
              <a:rPr lang="en-IN" dirty="0"/>
              <a:t>: The float data type is a 32-bit floating point.</a:t>
            </a:r>
          </a:p>
          <a:p>
            <a:pPr marL="285750" indent="-285750">
              <a:buFont typeface="Wingdings" pitchFamily="2" charset="2"/>
              <a:buChar char="q"/>
            </a:pPr>
            <a:endParaRPr lang="en-IN" dirty="0"/>
          </a:p>
          <a:p>
            <a:pPr marL="285750" indent="-285750">
              <a:buFont typeface="Wingdings" pitchFamily="2" charset="2"/>
              <a:buChar char="q"/>
            </a:pPr>
            <a:r>
              <a:rPr lang="en-IN" dirty="0"/>
              <a:t> </a:t>
            </a:r>
            <a:r>
              <a:rPr lang="en-IN" b="1" dirty="0"/>
              <a:t>double</a:t>
            </a:r>
            <a:r>
              <a:rPr lang="en-IN" dirty="0"/>
              <a:t>: The double data type is a double-precision 64-bit floating point. </a:t>
            </a:r>
          </a:p>
          <a:p>
            <a:pPr marL="285750" indent="-285750">
              <a:buFont typeface="Wingdings" pitchFamily="2" charset="2"/>
              <a:buChar char="q"/>
            </a:pPr>
            <a:endParaRPr lang="en-IN" dirty="0"/>
          </a:p>
          <a:p>
            <a:pPr marL="285750" indent="-285750">
              <a:buFont typeface="Wingdings" pitchFamily="2" charset="2"/>
              <a:buChar char="q"/>
            </a:pPr>
            <a:r>
              <a:rPr lang="en-IN" b="1" dirty="0"/>
              <a:t>boolean</a:t>
            </a:r>
            <a:r>
              <a:rPr lang="en-IN" dirty="0"/>
              <a:t>: The boolean data type has only two possible values: true and false </a:t>
            </a:r>
          </a:p>
          <a:p>
            <a:pPr marL="285750" indent="-285750">
              <a:buFont typeface="Wingdings" pitchFamily="2" charset="2"/>
              <a:buChar char="q"/>
            </a:pPr>
            <a:endParaRPr lang="en-IN" dirty="0"/>
          </a:p>
          <a:p>
            <a:pPr marL="285750" indent="-285750">
              <a:buFont typeface="Wingdings" pitchFamily="2" charset="2"/>
              <a:buChar char="q"/>
            </a:pPr>
            <a:r>
              <a:rPr lang="en-IN" b="1" dirty="0"/>
              <a:t>char</a:t>
            </a:r>
            <a:r>
              <a:rPr lang="en-IN" dirty="0"/>
              <a:t>: The char data type is a single 16-bit Unicode character</a:t>
            </a:r>
            <a:endParaRPr lang="en-US" dirty="0"/>
          </a:p>
        </p:txBody>
      </p:sp>
    </p:spTree>
    <p:extLst>
      <p:ext uri="{BB962C8B-B14F-4D97-AF65-F5344CB8AC3E}">
        <p14:creationId xmlns:p14="http://schemas.microsoft.com/office/powerpoint/2010/main" val="176211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Methods  in JAVA</a:t>
            </a:r>
            <a:endParaRPr lang="en-US" dirty="0">
              <a:solidFill>
                <a:schemeClr val="tx1"/>
              </a:solidFill>
            </a:endParaRPr>
          </a:p>
        </p:txBody>
      </p:sp>
      <p:sp>
        <p:nvSpPr>
          <p:cNvPr id="3" name="Content Placeholder 2"/>
          <p:cNvSpPr>
            <a:spLocks noGrp="1"/>
          </p:cNvSpPr>
          <p:nvPr>
            <p:ph idx="1"/>
          </p:nvPr>
        </p:nvSpPr>
        <p:spPr>
          <a:xfrm>
            <a:off x="769257" y="769257"/>
            <a:ext cx="8177096" cy="4791055"/>
          </a:xfrm>
        </p:spPr>
        <p:txBody>
          <a:bodyPr/>
          <a:lstStyle/>
          <a:p>
            <a:pPr marL="285750" indent="-285750">
              <a:buFont typeface="Wingdings" pitchFamily="2" charset="2"/>
              <a:buChar char="q"/>
            </a:pPr>
            <a:r>
              <a:rPr lang="en-IN" dirty="0"/>
              <a:t> A Java method is a collection of statements that are grouped together to perform an operation. </a:t>
            </a:r>
          </a:p>
          <a:p>
            <a:pPr marL="285750" indent="-285750">
              <a:buFont typeface="Wingdings" pitchFamily="2" charset="2"/>
              <a:buChar char="q"/>
            </a:pPr>
            <a:endParaRPr lang="en-IN" i="1" dirty="0">
              <a:solidFill>
                <a:srgbClr val="00B050"/>
              </a:solidFill>
            </a:endParaRPr>
          </a:p>
          <a:p>
            <a:pPr marL="285750" indent="-285750"/>
            <a:r>
              <a:rPr lang="en-IN" i="1" dirty="0">
                <a:solidFill>
                  <a:srgbClr val="00B050"/>
                </a:solidFill>
              </a:rPr>
              <a:t>Example:</a:t>
            </a:r>
          </a:p>
          <a:p>
            <a:pPr marL="285750" indent="-285750"/>
            <a:r>
              <a:rPr lang="en-IN" i="1" dirty="0">
                <a:solidFill>
                  <a:srgbClr val="00B050"/>
                </a:solidFill>
              </a:rPr>
              <a:t>public static int methodName(int a, int b)</a:t>
            </a:r>
          </a:p>
          <a:p>
            <a:pPr marL="558404" lvl="1" indent="-285750">
              <a:buNone/>
            </a:pPr>
            <a:r>
              <a:rPr lang="en-IN" i="1" dirty="0">
                <a:solidFill>
                  <a:srgbClr val="00B050"/>
                </a:solidFill>
              </a:rPr>
              <a:t>{ </a:t>
            </a:r>
          </a:p>
          <a:p>
            <a:pPr marL="558404" lvl="1" indent="-285750">
              <a:buNone/>
            </a:pPr>
            <a:r>
              <a:rPr lang="en-IN" i="1" dirty="0">
                <a:solidFill>
                  <a:srgbClr val="00B050"/>
                </a:solidFill>
              </a:rPr>
              <a:t>// body </a:t>
            </a:r>
          </a:p>
          <a:p>
            <a:pPr marL="558404" lvl="1" indent="-285750">
              <a:buNone/>
            </a:pPr>
            <a:r>
              <a:rPr lang="en-IN" i="1" dirty="0">
                <a:solidFill>
                  <a:srgbClr val="00B050"/>
                </a:solidFill>
              </a:rPr>
              <a:t>}</a:t>
            </a:r>
          </a:p>
          <a:p>
            <a:pPr marL="558404" lvl="1" indent="-285750">
              <a:buNone/>
            </a:pPr>
            <a:endParaRPr lang="en-IN" i="1" dirty="0">
              <a:solidFill>
                <a:srgbClr val="00B050"/>
              </a:solidFill>
            </a:endParaRPr>
          </a:p>
          <a:p>
            <a:pPr lvl="2"/>
            <a:r>
              <a:rPr lang="en-IN" i="1" dirty="0">
                <a:solidFill>
                  <a:srgbClr val="00B050"/>
                </a:solidFill>
              </a:rPr>
              <a:t>Here,</a:t>
            </a:r>
          </a:p>
          <a:p>
            <a:pPr lvl="2"/>
            <a:r>
              <a:rPr lang="en-IN" b="1" i="1" dirty="0">
                <a:solidFill>
                  <a:srgbClr val="00B050"/>
                </a:solidFill>
              </a:rPr>
              <a:t>public static</a:t>
            </a:r>
            <a:r>
              <a:rPr lang="en-IN" i="1" dirty="0">
                <a:solidFill>
                  <a:srgbClr val="00B050"/>
                </a:solidFill>
              </a:rPr>
              <a:t> − modifier</a:t>
            </a:r>
          </a:p>
          <a:p>
            <a:pPr lvl="2"/>
            <a:r>
              <a:rPr lang="en-IN" b="1" i="1" dirty="0">
                <a:solidFill>
                  <a:srgbClr val="00B050"/>
                </a:solidFill>
              </a:rPr>
              <a:t>int</a:t>
            </a:r>
            <a:r>
              <a:rPr lang="en-IN" i="1" dirty="0">
                <a:solidFill>
                  <a:srgbClr val="00B050"/>
                </a:solidFill>
              </a:rPr>
              <a:t> − return type</a:t>
            </a:r>
          </a:p>
          <a:p>
            <a:pPr lvl="2"/>
            <a:r>
              <a:rPr lang="en-IN" b="1" i="1" dirty="0">
                <a:solidFill>
                  <a:srgbClr val="00B050"/>
                </a:solidFill>
              </a:rPr>
              <a:t>methodName</a:t>
            </a:r>
            <a:r>
              <a:rPr lang="en-IN" i="1" dirty="0">
                <a:solidFill>
                  <a:srgbClr val="00B050"/>
                </a:solidFill>
              </a:rPr>
              <a:t> − name of the method</a:t>
            </a:r>
          </a:p>
          <a:p>
            <a:pPr lvl="2"/>
            <a:r>
              <a:rPr lang="en-IN" b="1" i="1" dirty="0">
                <a:solidFill>
                  <a:srgbClr val="00B050"/>
                </a:solidFill>
              </a:rPr>
              <a:t>a, b</a:t>
            </a:r>
            <a:r>
              <a:rPr lang="en-IN" i="1" dirty="0">
                <a:solidFill>
                  <a:srgbClr val="00B050"/>
                </a:solidFill>
              </a:rPr>
              <a:t> − formal parameters</a:t>
            </a:r>
          </a:p>
          <a:p>
            <a:pPr lvl="2"/>
            <a:r>
              <a:rPr lang="en-IN" b="1" i="1" dirty="0">
                <a:solidFill>
                  <a:srgbClr val="00B050"/>
                </a:solidFill>
              </a:rPr>
              <a:t>int a, int b</a:t>
            </a:r>
            <a:r>
              <a:rPr lang="en-IN" i="1" dirty="0">
                <a:solidFill>
                  <a:srgbClr val="00B050"/>
                </a:solidFill>
              </a:rPr>
              <a:t> − list of parameters</a:t>
            </a:r>
          </a:p>
          <a:p>
            <a:pPr marL="558404" lvl="1" indent="-285750">
              <a:buNone/>
            </a:pPr>
            <a:endParaRPr lang="en-US" i="1" dirty="0">
              <a:solidFill>
                <a:srgbClr val="00B050"/>
              </a:solidFill>
            </a:endParaRPr>
          </a:p>
        </p:txBody>
      </p:sp>
    </p:spTree>
    <p:extLst>
      <p:ext uri="{BB962C8B-B14F-4D97-AF65-F5344CB8AC3E}">
        <p14:creationId xmlns:p14="http://schemas.microsoft.com/office/powerpoint/2010/main" val="160777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Code structure in JAVA</a:t>
            </a:r>
            <a:endParaRPr lang="en-US" dirty="0">
              <a:solidFill>
                <a:schemeClr val="tx1"/>
              </a:solidFill>
            </a:endParaRPr>
          </a:p>
        </p:txBody>
      </p:sp>
      <p:sp>
        <p:nvSpPr>
          <p:cNvPr id="3" name="Content Placeholder 2"/>
          <p:cNvSpPr>
            <a:spLocks noGrp="1"/>
          </p:cNvSpPr>
          <p:nvPr>
            <p:ph idx="1"/>
          </p:nvPr>
        </p:nvSpPr>
        <p:spPr>
          <a:xfrm>
            <a:off x="956603" y="1370869"/>
            <a:ext cx="7989750" cy="3000821"/>
          </a:xfrm>
        </p:spPr>
        <p:txBody>
          <a:bodyPr/>
          <a:lstStyle/>
          <a:p>
            <a:pPr marL="285750" indent="-285750"/>
            <a:r>
              <a:rPr lang="en-IN" i="1" dirty="0">
                <a:solidFill>
                  <a:srgbClr val="00B050"/>
                </a:solidFill>
              </a:rPr>
              <a:t>class &lt;ClassName&gt; {</a:t>
            </a:r>
          </a:p>
          <a:p>
            <a:pPr marL="285750" indent="-285750"/>
            <a:r>
              <a:rPr lang="en-IN" i="1" dirty="0">
                <a:solidFill>
                  <a:srgbClr val="00B050"/>
                </a:solidFill>
              </a:rPr>
              <a:t>&lt;Instance Variable Declaration(s)&gt;…;</a:t>
            </a:r>
          </a:p>
          <a:p>
            <a:pPr marL="285750" indent="-285750"/>
            <a:r>
              <a:rPr lang="en-IN" i="1" dirty="0">
                <a:solidFill>
                  <a:srgbClr val="00B050"/>
                </a:solidFill>
              </a:rPr>
              <a:t> &lt;Method Definitions&gt;{</a:t>
            </a:r>
          </a:p>
          <a:p>
            <a:pPr marL="285750" indent="-285750"/>
            <a:r>
              <a:rPr lang="en-IN" i="1" dirty="0">
                <a:solidFill>
                  <a:srgbClr val="00B050"/>
                </a:solidFill>
              </a:rPr>
              <a:t>&lt;Local Variable Declaration(s)&gt;</a:t>
            </a:r>
          </a:p>
          <a:p>
            <a:pPr marL="285750" indent="-285750"/>
            <a:r>
              <a:rPr lang="en-IN" i="1" dirty="0">
                <a:solidFill>
                  <a:srgbClr val="00B050"/>
                </a:solidFill>
              </a:rPr>
              <a:t>Exception block{</a:t>
            </a:r>
          </a:p>
          <a:p>
            <a:pPr marL="285750" indent="-285750"/>
            <a:r>
              <a:rPr lang="en-IN" i="1" dirty="0">
                <a:solidFill>
                  <a:srgbClr val="00B050"/>
                </a:solidFill>
              </a:rPr>
              <a:t>Statements;</a:t>
            </a:r>
          </a:p>
          <a:p>
            <a:pPr marL="285750" indent="-285750"/>
            <a:r>
              <a:rPr lang="en-IN" i="1" dirty="0">
                <a:solidFill>
                  <a:srgbClr val="00B050"/>
                </a:solidFill>
              </a:rPr>
              <a:t> ……</a:t>
            </a:r>
          </a:p>
          <a:p>
            <a:pPr marL="285750" indent="-285750"/>
            <a:r>
              <a:rPr lang="en-IN" i="1" dirty="0">
                <a:solidFill>
                  <a:srgbClr val="00B050"/>
                </a:solidFill>
              </a:rPr>
              <a:t>} &lt;end of exception block&gt;</a:t>
            </a:r>
          </a:p>
          <a:p>
            <a:pPr marL="285750" indent="-285750"/>
            <a:r>
              <a:rPr lang="en-IN" i="1" dirty="0">
                <a:solidFill>
                  <a:srgbClr val="00B050"/>
                </a:solidFill>
              </a:rPr>
              <a:t>};</a:t>
            </a:r>
          </a:p>
          <a:p>
            <a:pPr marL="285750" indent="-285750"/>
            <a:r>
              <a:rPr lang="en-IN" i="1" dirty="0">
                <a:solidFill>
                  <a:srgbClr val="00B050"/>
                </a:solidFill>
              </a:rPr>
              <a:t>}</a:t>
            </a:r>
            <a:endParaRPr lang="en-US" i="1" dirty="0">
              <a:solidFill>
                <a:srgbClr val="00B050"/>
              </a:solidFill>
            </a:endParaRPr>
          </a:p>
        </p:txBody>
      </p:sp>
    </p:spTree>
    <p:extLst>
      <p:ext uri="{BB962C8B-B14F-4D97-AF65-F5344CB8AC3E}">
        <p14:creationId xmlns:p14="http://schemas.microsoft.com/office/powerpoint/2010/main" val="160777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Operators in Java</a:t>
            </a:r>
          </a:p>
        </p:txBody>
      </p:sp>
      <p:pic>
        <p:nvPicPr>
          <p:cNvPr id="10" name="Picture 9"/>
          <p:cNvPicPr>
            <a:picLocks noChangeAspect="1"/>
          </p:cNvPicPr>
          <p:nvPr/>
        </p:nvPicPr>
        <p:blipFill>
          <a:blip r:embed="rId2"/>
          <a:stretch>
            <a:fillRect/>
          </a:stretch>
        </p:blipFill>
        <p:spPr>
          <a:xfrm>
            <a:off x="956603" y="1176337"/>
            <a:ext cx="7560274" cy="4310063"/>
          </a:xfrm>
          <a:prstGeom prst="rect">
            <a:avLst/>
          </a:prstGeom>
        </p:spPr>
      </p:pic>
    </p:spTree>
    <p:extLst>
      <p:ext uri="{BB962C8B-B14F-4D97-AF65-F5344CB8AC3E}">
        <p14:creationId xmlns:p14="http://schemas.microsoft.com/office/powerpoint/2010/main" val="1038546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Operators Example</a:t>
            </a:r>
          </a:p>
        </p:txBody>
      </p:sp>
      <p:sp>
        <p:nvSpPr>
          <p:cNvPr id="3" name="Content Placeholder 2"/>
          <p:cNvSpPr>
            <a:spLocks noGrp="1"/>
          </p:cNvSpPr>
          <p:nvPr>
            <p:ph idx="1"/>
          </p:nvPr>
        </p:nvSpPr>
        <p:spPr>
          <a:xfrm>
            <a:off x="956602" y="1370869"/>
            <a:ext cx="7989751" cy="6242735"/>
          </a:xfrm>
        </p:spPr>
        <p:txBody>
          <a:bodyPr/>
          <a:lstStyle/>
          <a:p>
            <a:pPr marL="285750" indent="-285750">
              <a:buFont typeface="Wingdings" panose="05000000000000000000" pitchFamily="2" charset="2"/>
              <a:buChar char="q"/>
            </a:pPr>
            <a:r>
              <a:rPr lang="en-IN" dirty="0"/>
              <a:t>The Java unary operators require only one operand. Unary operators are used to perform various operations i.e.:</a:t>
            </a:r>
          </a:p>
          <a:p>
            <a:pPr marL="819150" lvl="2" indent="-285750">
              <a:buNone/>
            </a:pPr>
            <a:r>
              <a:rPr lang="en-IN" dirty="0"/>
              <a:t>- incrementing/decrementing a value by one</a:t>
            </a:r>
          </a:p>
          <a:p>
            <a:pPr marL="819150" lvl="2" indent="-285750">
              <a:buNone/>
            </a:pPr>
            <a:r>
              <a:rPr lang="en-IN" dirty="0"/>
              <a:t>- negating an expression</a:t>
            </a:r>
          </a:p>
          <a:p>
            <a:pPr marL="819150" lvl="2" indent="-285750">
              <a:buFontTx/>
              <a:buChar char="-"/>
            </a:pPr>
            <a:r>
              <a:rPr lang="en-IN" dirty="0"/>
              <a:t>inverting the value of a Boolean</a:t>
            </a:r>
          </a:p>
          <a:p>
            <a:pPr marL="819150" lvl="2" indent="-285750">
              <a:buFontTx/>
              <a:buChar char="-"/>
            </a:pPr>
            <a:endParaRPr lang="en-IN" dirty="0"/>
          </a:p>
          <a:p>
            <a:pPr marL="819150" lvl="2" indent="-285750">
              <a:buNone/>
            </a:pPr>
            <a:r>
              <a:rPr lang="en-IN" b="1" dirty="0">
                <a:solidFill>
                  <a:srgbClr val="00B050"/>
                </a:solidFill>
              </a:rPr>
              <a:t>Example</a:t>
            </a:r>
          </a:p>
          <a:p>
            <a:pPr lvl="3">
              <a:buNone/>
            </a:pPr>
            <a:r>
              <a:rPr lang="en-IN" b="1" i="1" dirty="0">
                <a:solidFill>
                  <a:srgbClr val="00B050"/>
                </a:solidFill>
              </a:rPr>
              <a:t>class</a:t>
            </a:r>
            <a:r>
              <a:rPr lang="en-IN" i="1" dirty="0">
                <a:solidFill>
                  <a:srgbClr val="00B050"/>
                </a:solidFill>
              </a:rPr>
              <a:t> </a:t>
            </a:r>
            <a:r>
              <a:rPr lang="en-IN" i="1" dirty="0" err="1">
                <a:solidFill>
                  <a:srgbClr val="00B050"/>
                </a:solidFill>
              </a:rPr>
              <a:t>OperatorExample</a:t>
            </a:r>
            <a:r>
              <a:rPr lang="en-IN" i="1" dirty="0">
                <a:solidFill>
                  <a:srgbClr val="00B050"/>
                </a:solidFill>
              </a:rPr>
              <a:t>{  </a:t>
            </a:r>
          </a:p>
          <a:p>
            <a:pPr lvl="3">
              <a:buNone/>
            </a:pPr>
            <a:r>
              <a:rPr lang="en-IN" b="1" i="1" dirty="0">
                <a:solidFill>
                  <a:srgbClr val="00B050"/>
                </a:solidFill>
              </a:rPr>
              <a:t>public</a:t>
            </a:r>
            <a:r>
              <a:rPr lang="en-IN" i="1" dirty="0">
                <a:solidFill>
                  <a:srgbClr val="00B050"/>
                </a:solidFill>
              </a:rPr>
              <a:t> </a:t>
            </a:r>
            <a:r>
              <a:rPr lang="en-IN" b="1" i="1" dirty="0">
                <a:solidFill>
                  <a:srgbClr val="00B050"/>
                </a:solidFill>
              </a:rPr>
              <a:t>static</a:t>
            </a:r>
            <a:r>
              <a:rPr lang="en-IN" i="1" dirty="0">
                <a:solidFill>
                  <a:srgbClr val="00B050"/>
                </a:solidFill>
              </a:rPr>
              <a:t> </a:t>
            </a:r>
            <a:r>
              <a:rPr lang="en-IN" b="1" i="1" dirty="0">
                <a:solidFill>
                  <a:srgbClr val="00B050"/>
                </a:solidFill>
              </a:rPr>
              <a:t>void</a:t>
            </a:r>
            <a:r>
              <a:rPr lang="en-IN" i="1" dirty="0">
                <a:solidFill>
                  <a:srgbClr val="00B050"/>
                </a:solidFill>
              </a:rPr>
              <a:t> main(String </a:t>
            </a:r>
            <a:r>
              <a:rPr lang="en-IN" i="1" dirty="0" err="1">
                <a:solidFill>
                  <a:srgbClr val="00B050"/>
                </a:solidFill>
              </a:rPr>
              <a:t>args</a:t>
            </a:r>
            <a:r>
              <a:rPr lang="en-IN" i="1" dirty="0">
                <a:solidFill>
                  <a:srgbClr val="00B050"/>
                </a:solidFill>
              </a:rPr>
              <a:t>[]){  </a:t>
            </a:r>
          </a:p>
          <a:p>
            <a:pPr lvl="3">
              <a:buNone/>
            </a:pPr>
            <a:r>
              <a:rPr lang="en-IN" b="1" i="1" dirty="0">
                <a:solidFill>
                  <a:srgbClr val="00B050"/>
                </a:solidFill>
              </a:rPr>
              <a:t>int</a:t>
            </a:r>
            <a:r>
              <a:rPr lang="en-IN" i="1" dirty="0">
                <a:solidFill>
                  <a:srgbClr val="00B050"/>
                </a:solidFill>
              </a:rPr>
              <a:t> x=10;  </a:t>
            </a:r>
          </a:p>
          <a:p>
            <a:pPr lvl="3">
              <a:buNone/>
            </a:pPr>
            <a:r>
              <a:rPr lang="en-IN" i="1" dirty="0" err="1">
                <a:solidFill>
                  <a:srgbClr val="00B050"/>
                </a:solidFill>
              </a:rPr>
              <a:t>System.out.println</a:t>
            </a:r>
            <a:r>
              <a:rPr lang="en-IN" i="1" dirty="0">
                <a:solidFill>
                  <a:srgbClr val="00B050"/>
                </a:solidFill>
              </a:rPr>
              <a:t>(x++);//10 (11)  </a:t>
            </a:r>
          </a:p>
          <a:p>
            <a:pPr lvl="3">
              <a:buNone/>
            </a:pPr>
            <a:r>
              <a:rPr lang="en-IN" i="1" dirty="0">
                <a:solidFill>
                  <a:srgbClr val="00B050"/>
                </a:solidFill>
              </a:rPr>
              <a:t>System.out.println(++x);//12  </a:t>
            </a:r>
          </a:p>
          <a:p>
            <a:pPr lvl="3">
              <a:buNone/>
            </a:pPr>
            <a:r>
              <a:rPr lang="en-IN" i="1" dirty="0" err="1">
                <a:solidFill>
                  <a:srgbClr val="00B050"/>
                </a:solidFill>
              </a:rPr>
              <a:t>System.out.println</a:t>
            </a:r>
            <a:r>
              <a:rPr lang="en-IN" i="1" dirty="0">
                <a:solidFill>
                  <a:srgbClr val="00B050"/>
                </a:solidFill>
              </a:rPr>
              <a:t>(x--);//12 (11)  </a:t>
            </a:r>
          </a:p>
          <a:p>
            <a:pPr lvl="3">
              <a:buNone/>
            </a:pPr>
            <a:r>
              <a:rPr lang="en-IN" i="1" dirty="0">
                <a:solidFill>
                  <a:srgbClr val="00B050"/>
                </a:solidFill>
              </a:rPr>
              <a:t>System.out.println(--x);//10  </a:t>
            </a:r>
          </a:p>
          <a:p>
            <a:pPr lvl="3">
              <a:buNone/>
            </a:pPr>
            <a:r>
              <a:rPr lang="en-IN" i="1" dirty="0">
                <a:solidFill>
                  <a:srgbClr val="00B050"/>
                </a:solidFill>
              </a:rPr>
              <a:t>}} </a:t>
            </a:r>
            <a:r>
              <a:rPr lang="en-IN" dirty="0"/>
              <a:t> </a:t>
            </a:r>
          </a:p>
          <a:p>
            <a:pPr marL="819150" lvl="2" indent="-285750">
              <a:buFontTx/>
              <a:buChar char="-"/>
            </a:pPr>
            <a:endParaRPr lang="en-US" dirty="0"/>
          </a:p>
          <a:p>
            <a:pPr marL="272653" lvl="2" indent="0">
              <a:buNone/>
            </a:pPr>
            <a:endParaRPr lang="en-US" sz="1400" b="1" i="1" dirty="0">
              <a:solidFill>
                <a:srgbClr val="00B050"/>
              </a:solidFill>
            </a:endParaRP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endParaRPr lang="en-US" dirty="0"/>
          </a:p>
          <a:p>
            <a:endParaRPr lang="en-US" dirty="0"/>
          </a:p>
        </p:txBody>
      </p:sp>
      <p:sp>
        <p:nvSpPr>
          <p:cNvPr id="4" name="Rectangle 3"/>
          <p:cNvSpPr/>
          <p:nvPr/>
        </p:nvSpPr>
        <p:spPr>
          <a:xfrm>
            <a:off x="537917" y="832247"/>
            <a:ext cx="2097882" cy="369332"/>
          </a:xfrm>
          <a:prstGeom prst="rect">
            <a:avLst/>
          </a:prstGeom>
        </p:spPr>
        <p:txBody>
          <a:bodyPr wrap="none">
            <a:spAutoFit/>
          </a:bodyPr>
          <a:lstStyle/>
          <a:p>
            <a:pPr marL="285750" indent="-285750"/>
            <a:r>
              <a:rPr lang="en-IN" dirty="0"/>
              <a:t>Java Unary Operator</a:t>
            </a:r>
          </a:p>
        </p:txBody>
      </p:sp>
    </p:spTree>
    <p:extLst>
      <p:ext uri="{BB962C8B-B14F-4D97-AF65-F5344CB8AC3E}">
        <p14:creationId xmlns:p14="http://schemas.microsoft.com/office/powerpoint/2010/main" val="347928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arn(inVertical)">
                                      <p:cBhvr>
                                        <p:cTn id="21" dur="500"/>
                                        <p:tgtEl>
                                          <p:spTgt spid="3">
                                            <p:txEl>
                                              <p:pRg st="2" end="2"/>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arn(inVertical)">
                                      <p:cBhvr>
                                        <p:cTn id="24" dur="500"/>
                                        <p:tgtEl>
                                          <p:spTgt spid="3">
                                            <p:txEl>
                                              <p:pRg st="3" end="3"/>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arn(inVertical)">
                                      <p:cBhvr>
                                        <p:cTn id="30" dur="500"/>
                                        <p:tgtEl>
                                          <p:spTgt spid="3">
                                            <p:txEl>
                                              <p:pRg st="6" end="6"/>
                                            </p:txEl>
                                          </p:spTgt>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arn(inVertical)">
                                      <p:cBhvr>
                                        <p:cTn id="33" dur="500"/>
                                        <p:tgtEl>
                                          <p:spTgt spid="3">
                                            <p:txEl>
                                              <p:pRg st="7" end="7"/>
                                            </p:txEl>
                                          </p:spTgt>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barn(inVertical)">
                                      <p:cBhvr>
                                        <p:cTn id="36" dur="500"/>
                                        <p:tgtEl>
                                          <p:spTgt spid="3">
                                            <p:txEl>
                                              <p:pRg st="8" end="8"/>
                                            </p:txEl>
                                          </p:spTgt>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barn(inVertical)">
                                      <p:cBhvr>
                                        <p:cTn id="39" dur="500"/>
                                        <p:tgtEl>
                                          <p:spTgt spid="3">
                                            <p:txEl>
                                              <p:pRg st="9" end="9"/>
                                            </p:txEl>
                                          </p:spTgt>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barn(inVertical)">
                                      <p:cBhvr>
                                        <p:cTn id="42" dur="500"/>
                                        <p:tgtEl>
                                          <p:spTgt spid="3">
                                            <p:txEl>
                                              <p:pRg st="10" end="10"/>
                                            </p:txEl>
                                          </p:spTgt>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barn(inVertical)">
                                      <p:cBhvr>
                                        <p:cTn id="45" dur="500"/>
                                        <p:tgtEl>
                                          <p:spTgt spid="3">
                                            <p:txEl>
                                              <p:pRg st="11" end="11"/>
                                            </p:txEl>
                                          </p:spTgt>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animEffect transition="in" filter="barn(inVertical)">
                                      <p:cBhvr>
                                        <p:cTn id="48" dur="500"/>
                                        <p:tgtEl>
                                          <p:spTgt spid="3">
                                            <p:txEl>
                                              <p:pRg st="12" end="12"/>
                                            </p:txEl>
                                          </p:spTgt>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animEffect transition="in" filter="barn(inVertical)">
                                      <p:cBhvr>
                                        <p:cTn id="51"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Operators Example</a:t>
            </a:r>
          </a:p>
        </p:txBody>
      </p:sp>
      <p:sp>
        <p:nvSpPr>
          <p:cNvPr id="3" name="Content Placeholder 2"/>
          <p:cNvSpPr>
            <a:spLocks noGrp="1"/>
          </p:cNvSpPr>
          <p:nvPr>
            <p:ph idx="1"/>
          </p:nvPr>
        </p:nvSpPr>
        <p:spPr>
          <a:xfrm>
            <a:off x="956602" y="1370869"/>
            <a:ext cx="7989751" cy="5940088"/>
          </a:xfrm>
        </p:spPr>
        <p:txBody>
          <a:bodyPr/>
          <a:lstStyle/>
          <a:p>
            <a:pPr marL="285750" indent="-285750">
              <a:buFont typeface="Wingdings" panose="05000000000000000000" pitchFamily="2" charset="2"/>
              <a:buChar char="q"/>
            </a:pPr>
            <a:r>
              <a:rPr lang="en-IN" dirty="0"/>
              <a:t>Java </a:t>
            </a:r>
            <a:r>
              <a:rPr lang="en-IN" dirty="0" err="1"/>
              <a:t>arithmatic</a:t>
            </a:r>
            <a:r>
              <a:rPr lang="en-IN" dirty="0"/>
              <a:t> operators are used to perform addition, subtraction, multiplication, and division. They act as basic mathematical operations.</a:t>
            </a:r>
          </a:p>
          <a:p>
            <a:pPr marL="285750" indent="-285750">
              <a:buFont typeface="Wingdings" panose="05000000000000000000" pitchFamily="2" charset="2"/>
              <a:buChar char="q"/>
            </a:pPr>
            <a:endParaRPr lang="en-IN" dirty="0"/>
          </a:p>
          <a:p>
            <a:pPr marL="819150" lvl="2" indent="-285750">
              <a:buNone/>
            </a:pPr>
            <a:r>
              <a:rPr lang="en-IN" b="1" i="1" dirty="0">
                <a:solidFill>
                  <a:srgbClr val="00B050"/>
                </a:solidFill>
              </a:rPr>
              <a:t>// Example</a:t>
            </a:r>
          </a:p>
          <a:p>
            <a:pPr lvl="3">
              <a:buNone/>
            </a:pPr>
            <a:r>
              <a:rPr lang="en-IN" b="1" i="1" dirty="0">
                <a:solidFill>
                  <a:srgbClr val="00B050"/>
                </a:solidFill>
              </a:rPr>
              <a:t>class</a:t>
            </a:r>
            <a:r>
              <a:rPr lang="en-IN" i="1" dirty="0">
                <a:solidFill>
                  <a:srgbClr val="00B050"/>
                </a:solidFill>
              </a:rPr>
              <a:t> Operator{  </a:t>
            </a:r>
          </a:p>
          <a:p>
            <a:pPr lvl="3">
              <a:buNone/>
            </a:pPr>
            <a:r>
              <a:rPr lang="en-IN" b="1" i="1" dirty="0">
                <a:solidFill>
                  <a:srgbClr val="00B050"/>
                </a:solidFill>
              </a:rPr>
              <a:t>public</a:t>
            </a:r>
            <a:r>
              <a:rPr lang="en-IN" i="1" dirty="0">
                <a:solidFill>
                  <a:srgbClr val="00B050"/>
                </a:solidFill>
              </a:rPr>
              <a:t> </a:t>
            </a:r>
            <a:r>
              <a:rPr lang="en-IN" b="1" i="1" dirty="0">
                <a:solidFill>
                  <a:srgbClr val="00B050"/>
                </a:solidFill>
              </a:rPr>
              <a:t>static</a:t>
            </a:r>
            <a:r>
              <a:rPr lang="en-IN" i="1" dirty="0">
                <a:solidFill>
                  <a:srgbClr val="00B050"/>
                </a:solidFill>
              </a:rPr>
              <a:t> </a:t>
            </a:r>
            <a:r>
              <a:rPr lang="en-IN" b="1" i="1" dirty="0">
                <a:solidFill>
                  <a:srgbClr val="00B050"/>
                </a:solidFill>
              </a:rPr>
              <a:t>void</a:t>
            </a:r>
            <a:r>
              <a:rPr lang="en-IN" i="1" dirty="0">
                <a:solidFill>
                  <a:srgbClr val="00B050"/>
                </a:solidFill>
              </a:rPr>
              <a:t> main(String </a:t>
            </a:r>
            <a:r>
              <a:rPr lang="en-IN" i="1" dirty="0" err="1">
                <a:solidFill>
                  <a:srgbClr val="00B050"/>
                </a:solidFill>
              </a:rPr>
              <a:t>args</a:t>
            </a:r>
            <a:r>
              <a:rPr lang="en-IN" i="1" dirty="0">
                <a:solidFill>
                  <a:srgbClr val="00B050"/>
                </a:solidFill>
              </a:rPr>
              <a:t>[]){  </a:t>
            </a:r>
          </a:p>
          <a:p>
            <a:pPr lvl="3">
              <a:buNone/>
            </a:pPr>
            <a:r>
              <a:rPr lang="en-IN" b="1" i="1" dirty="0">
                <a:solidFill>
                  <a:srgbClr val="00B050"/>
                </a:solidFill>
              </a:rPr>
              <a:t>int</a:t>
            </a:r>
            <a:r>
              <a:rPr lang="en-IN" i="1" dirty="0">
                <a:solidFill>
                  <a:srgbClr val="00B050"/>
                </a:solidFill>
              </a:rPr>
              <a:t> a=10;  </a:t>
            </a:r>
          </a:p>
          <a:p>
            <a:pPr lvl="3">
              <a:buNone/>
            </a:pPr>
            <a:r>
              <a:rPr lang="en-IN" b="1" i="1" dirty="0">
                <a:solidFill>
                  <a:srgbClr val="00B050"/>
                </a:solidFill>
              </a:rPr>
              <a:t>int</a:t>
            </a:r>
            <a:r>
              <a:rPr lang="en-IN" i="1" dirty="0">
                <a:solidFill>
                  <a:srgbClr val="00B050"/>
                </a:solidFill>
              </a:rPr>
              <a:t> b=5;  </a:t>
            </a:r>
          </a:p>
          <a:p>
            <a:pPr lvl="3">
              <a:buNone/>
            </a:pPr>
            <a:r>
              <a:rPr lang="en-IN" i="1" dirty="0" err="1">
                <a:solidFill>
                  <a:srgbClr val="00B050"/>
                </a:solidFill>
              </a:rPr>
              <a:t>System.out.println</a:t>
            </a:r>
            <a:r>
              <a:rPr lang="en-IN" i="1" dirty="0">
                <a:solidFill>
                  <a:srgbClr val="00B050"/>
                </a:solidFill>
              </a:rPr>
              <a:t>(</a:t>
            </a:r>
            <a:r>
              <a:rPr lang="en-IN" i="1" dirty="0" err="1">
                <a:solidFill>
                  <a:srgbClr val="00B050"/>
                </a:solidFill>
              </a:rPr>
              <a:t>a+b</a:t>
            </a:r>
            <a:r>
              <a:rPr lang="en-IN" i="1" dirty="0">
                <a:solidFill>
                  <a:srgbClr val="00B050"/>
                </a:solidFill>
              </a:rPr>
              <a:t>);//15  </a:t>
            </a:r>
          </a:p>
          <a:p>
            <a:pPr lvl="3">
              <a:buNone/>
            </a:pPr>
            <a:r>
              <a:rPr lang="en-IN" i="1" dirty="0" err="1">
                <a:solidFill>
                  <a:srgbClr val="00B050"/>
                </a:solidFill>
              </a:rPr>
              <a:t>System.out.println</a:t>
            </a:r>
            <a:r>
              <a:rPr lang="en-IN" i="1" dirty="0">
                <a:solidFill>
                  <a:srgbClr val="00B050"/>
                </a:solidFill>
              </a:rPr>
              <a:t>(a-b);//5  </a:t>
            </a:r>
          </a:p>
          <a:p>
            <a:pPr lvl="3">
              <a:buNone/>
            </a:pPr>
            <a:r>
              <a:rPr lang="en-IN" i="1" dirty="0" err="1">
                <a:solidFill>
                  <a:srgbClr val="00B050"/>
                </a:solidFill>
              </a:rPr>
              <a:t>System.out.println</a:t>
            </a:r>
            <a:r>
              <a:rPr lang="en-IN" i="1" dirty="0">
                <a:solidFill>
                  <a:srgbClr val="00B050"/>
                </a:solidFill>
              </a:rPr>
              <a:t>(a*b);//50  </a:t>
            </a:r>
          </a:p>
          <a:p>
            <a:pPr lvl="3">
              <a:buNone/>
            </a:pPr>
            <a:r>
              <a:rPr lang="en-IN" i="1" dirty="0" err="1">
                <a:solidFill>
                  <a:srgbClr val="00B050"/>
                </a:solidFill>
              </a:rPr>
              <a:t>System.out.println</a:t>
            </a:r>
            <a:r>
              <a:rPr lang="en-IN" i="1" dirty="0">
                <a:solidFill>
                  <a:srgbClr val="00B050"/>
                </a:solidFill>
              </a:rPr>
              <a:t>(a/b);//2  </a:t>
            </a:r>
          </a:p>
          <a:p>
            <a:pPr lvl="3">
              <a:buNone/>
            </a:pPr>
            <a:r>
              <a:rPr lang="en-IN" i="1" dirty="0" err="1">
                <a:solidFill>
                  <a:srgbClr val="00B050"/>
                </a:solidFill>
              </a:rPr>
              <a:t>System.out.println</a:t>
            </a:r>
            <a:r>
              <a:rPr lang="en-IN" i="1" dirty="0">
                <a:solidFill>
                  <a:srgbClr val="00B050"/>
                </a:solidFill>
              </a:rPr>
              <a:t>(</a:t>
            </a:r>
            <a:r>
              <a:rPr lang="en-IN" i="1" dirty="0" err="1">
                <a:solidFill>
                  <a:srgbClr val="00B050"/>
                </a:solidFill>
              </a:rPr>
              <a:t>a%b</a:t>
            </a:r>
            <a:r>
              <a:rPr lang="en-IN" i="1" dirty="0">
                <a:solidFill>
                  <a:srgbClr val="00B050"/>
                </a:solidFill>
              </a:rPr>
              <a:t>);//0  </a:t>
            </a:r>
          </a:p>
          <a:p>
            <a:pPr lvl="3">
              <a:buNone/>
            </a:pPr>
            <a:r>
              <a:rPr lang="en-IN" i="1" dirty="0">
                <a:solidFill>
                  <a:srgbClr val="00B050"/>
                </a:solidFill>
              </a:rPr>
              <a:t>}}  </a:t>
            </a:r>
          </a:p>
          <a:p>
            <a:pPr marL="819150" lvl="2" indent="-285750">
              <a:buFontTx/>
              <a:buChar char="-"/>
            </a:pPr>
            <a:endParaRPr lang="en-US" dirty="0"/>
          </a:p>
          <a:p>
            <a:pPr marL="272653" lvl="2" indent="0">
              <a:buNone/>
            </a:pPr>
            <a:endParaRPr lang="en-US" sz="1400" b="1" i="1" dirty="0">
              <a:solidFill>
                <a:srgbClr val="00B050"/>
              </a:solidFill>
            </a:endParaRP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endParaRPr lang="en-US" dirty="0"/>
          </a:p>
          <a:p>
            <a:endParaRPr lang="en-US" dirty="0"/>
          </a:p>
        </p:txBody>
      </p:sp>
      <p:sp>
        <p:nvSpPr>
          <p:cNvPr id="4" name="Rectangle 3"/>
          <p:cNvSpPr/>
          <p:nvPr/>
        </p:nvSpPr>
        <p:spPr>
          <a:xfrm>
            <a:off x="537917" y="832247"/>
            <a:ext cx="2118080" cy="369332"/>
          </a:xfrm>
          <a:prstGeom prst="rect">
            <a:avLst/>
          </a:prstGeom>
        </p:spPr>
        <p:txBody>
          <a:bodyPr wrap="none">
            <a:spAutoFit/>
          </a:bodyPr>
          <a:lstStyle/>
          <a:p>
            <a:pPr marL="285750" indent="-285750"/>
            <a:r>
              <a:rPr lang="en-IN" b="1" dirty="0"/>
              <a:t>Arithmetic Operator</a:t>
            </a:r>
          </a:p>
        </p:txBody>
      </p:sp>
    </p:spTree>
    <p:extLst>
      <p:ext uri="{BB962C8B-B14F-4D97-AF65-F5344CB8AC3E}">
        <p14:creationId xmlns:p14="http://schemas.microsoft.com/office/powerpoint/2010/main" val="347928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4" y="232070"/>
            <a:ext cx="5354044" cy="463389"/>
          </a:xfrm>
        </p:spPr>
        <p:txBody>
          <a:bodyPr>
            <a:normAutofit/>
          </a:bodyPr>
          <a:lstStyle/>
          <a:p>
            <a:pPr algn="ctr"/>
            <a:r>
              <a:rPr lang="en-US" dirty="0">
                <a:solidFill>
                  <a:schemeClr val="tx1"/>
                </a:solidFill>
              </a:rPr>
              <a:t>Java Basics</a:t>
            </a:r>
          </a:p>
        </p:txBody>
      </p:sp>
      <p:sp>
        <p:nvSpPr>
          <p:cNvPr id="3" name="Content Placeholder 2"/>
          <p:cNvSpPr>
            <a:spLocks noGrp="1"/>
          </p:cNvSpPr>
          <p:nvPr>
            <p:ph idx="1"/>
          </p:nvPr>
        </p:nvSpPr>
        <p:spPr>
          <a:xfrm>
            <a:off x="665201" y="1030960"/>
            <a:ext cx="6738425" cy="2923877"/>
          </a:xfrm>
        </p:spPr>
        <p:txBody>
          <a:bodyPr/>
          <a:lstStyle/>
          <a:p>
            <a:pPr>
              <a:buFont typeface="Wingdings" pitchFamily="2" charset="2"/>
              <a:buChar char="q"/>
            </a:pPr>
            <a:r>
              <a:rPr lang="en-IN" dirty="0">
                <a:latin typeface="+mn-lt"/>
              </a:rPr>
              <a:t>  Java is a </a:t>
            </a:r>
            <a:r>
              <a:rPr lang="en-IN" b="1" dirty="0">
                <a:latin typeface="+mn-lt"/>
              </a:rPr>
              <a:t>programming language</a:t>
            </a:r>
            <a:r>
              <a:rPr lang="en-IN" dirty="0">
                <a:latin typeface="+mn-lt"/>
              </a:rPr>
              <a:t> and a </a:t>
            </a:r>
            <a:r>
              <a:rPr lang="en-IN" b="1" dirty="0">
                <a:latin typeface="+mn-lt"/>
              </a:rPr>
              <a:t>platform</a:t>
            </a:r>
            <a:r>
              <a:rPr lang="en-IN" dirty="0">
                <a:latin typeface="+mn-lt"/>
              </a:rPr>
              <a:t>.</a:t>
            </a:r>
          </a:p>
          <a:p>
            <a:endParaRPr lang="en-IN" dirty="0">
              <a:latin typeface="+mn-lt"/>
            </a:endParaRPr>
          </a:p>
          <a:p>
            <a:pPr>
              <a:buFont typeface="Wingdings" pitchFamily="2" charset="2"/>
              <a:buChar char="q"/>
            </a:pPr>
            <a:endParaRPr lang="en-IN" dirty="0">
              <a:latin typeface="+mn-lt"/>
            </a:endParaRPr>
          </a:p>
          <a:p>
            <a:pPr>
              <a:buFont typeface="Wingdings" pitchFamily="2" charset="2"/>
              <a:buChar char="q"/>
            </a:pPr>
            <a:r>
              <a:rPr lang="en-IN" dirty="0">
                <a:latin typeface="+mn-lt"/>
              </a:rPr>
              <a:t>  Java is a high level, robust, secured and object-oriented programming language.</a:t>
            </a:r>
          </a:p>
          <a:p>
            <a:endParaRPr lang="en-IN" dirty="0">
              <a:latin typeface="+mn-lt"/>
            </a:endParaRPr>
          </a:p>
          <a:p>
            <a:endParaRPr lang="en-IN" dirty="0">
              <a:latin typeface="+mn-lt"/>
            </a:endParaRPr>
          </a:p>
          <a:p>
            <a:pPr>
              <a:buFont typeface="Wingdings" pitchFamily="2" charset="2"/>
              <a:buChar char="q"/>
            </a:pPr>
            <a:r>
              <a:rPr lang="en-IN" b="1" dirty="0">
                <a:latin typeface="+mn-lt"/>
              </a:rPr>
              <a:t>  Platform</a:t>
            </a:r>
            <a:r>
              <a:rPr lang="en-IN" dirty="0">
                <a:latin typeface="+mn-lt"/>
              </a:rPr>
              <a:t>:   Any hardware or software environment in which a program runs, is known as a platform. Since Java has its own runtime environment (JRE) and API, it is called platform.</a:t>
            </a:r>
          </a:p>
        </p:txBody>
      </p:sp>
    </p:spTree>
    <p:extLst>
      <p:ext uri="{BB962C8B-B14F-4D97-AF65-F5344CB8AC3E}">
        <p14:creationId xmlns:p14="http://schemas.microsoft.com/office/powerpoint/2010/main" val="3266943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Operators Example</a:t>
            </a:r>
          </a:p>
        </p:txBody>
      </p:sp>
      <p:sp>
        <p:nvSpPr>
          <p:cNvPr id="3" name="Content Placeholder 2"/>
          <p:cNvSpPr>
            <a:spLocks noGrp="1"/>
          </p:cNvSpPr>
          <p:nvPr>
            <p:ph idx="1"/>
          </p:nvPr>
        </p:nvSpPr>
        <p:spPr>
          <a:xfrm>
            <a:off x="246743" y="885371"/>
            <a:ext cx="8699611" cy="6848029"/>
          </a:xfrm>
        </p:spPr>
        <p:txBody>
          <a:bodyPr/>
          <a:lstStyle/>
          <a:p>
            <a:pPr marL="819150" lvl="2" indent="-285750">
              <a:buNone/>
            </a:pPr>
            <a:r>
              <a:rPr lang="en-IN" b="1" i="1" dirty="0">
                <a:solidFill>
                  <a:srgbClr val="00B050"/>
                </a:solidFill>
              </a:rPr>
              <a:t>// Example</a:t>
            </a:r>
          </a:p>
          <a:p>
            <a:pPr lvl="3">
              <a:buNone/>
            </a:pPr>
            <a:r>
              <a:rPr lang="en-IN" b="1" i="1" dirty="0">
                <a:solidFill>
                  <a:srgbClr val="00B050"/>
                </a:solidFill>
              </a:rPr>
              <a:t>class</a:t>
            </a:r>
            <a:r>
              <a:rPr lang="en-IN" i="1" dirty="0">
                <a:solidFill>
                  <a:srgbClr val="00B050"/>
                </a:solidFill>
              </a:rPr>
              <a:t> </a:t>
            </a:r>
            <a:r>
              <a:rPr lang="en-IN" i="1" dirty="0" err="1">
                <a:solidFill>
                  <a:srgbClr val="00B050"/>
                </a:solidFill>
              </a:rPr>
              <a:t>OperatorExample</a:t>
            </a:r>
            <a:r>
              <a:rPr lang="en-IN" i="1" dirty="0">
                <a:solidFill>
                  <a:srgbClr val="00B050"/>
                </a:solidFill>
              </a:rPr>
              <a:t>{  </a:t>
            </a:r>
          </a:p>
          <a:p>
            <a:pPr lvl="3">
              <a:buNone/>
            </a:pPr>
            <a:r>
              <a:rPr lang="en-IN" b="1" i="1" dirty="0">
                <a:solidFill>
                  <a:srgbClr val="00B050"/>
                </a:solidFill>
              </a:rPr>
              <a:t>public</a:t>
            </a:r>
            <a:r>
              <a:rPr lang="en-IN" i="1" dirty="0">
                <a:solidFill>
                  <a:srgbClr val="00B050"/>
                </a:solidFill>
              </a:rPr>
              <a:t> </a:t>
            </a:r>
            <a:r>
              <a:rPr lang="en-IN" b="1" i="1" dirty="0">
                <a:solidFill>
                  <a:srgbClr val="00B050"/>
                </a:solidFill>
              </a:rPr>
              <a:t>static</a:t>
            </a:r>
            <a:r>
              <a:rPr lang="en-IN" i="1" dirty="0">
                <a:solidFill>
                  <a:srgbClr val="00B050"/>
                </a:solidFill>
              </a:rPr>
              <a:t> </a:t>
            </a:r>
            <a:r>
              <a:rPr lang="en-IN" b="1" i="1" dirty="0">
                <a:solidFill>
                  <a:srgbClr val="00B050"/>
                </a:solidFill>
              </a:rPr>
              <a:t>void</a:t>
            </a:r>
            <a:r>
              <a:rPr lang="en-IN" i="1" dirty="0">
                <a:solidFill>
                  <a:srgbClr val="00B050"/>
                </a:solidFill>
              </a:rPr>
              <a:t> main(String </a:t>
            </a:r>
            <a:r>
              <a:rPr lang="en-IN" i="1" dirty="0" err="1">
                <a:solidFill>
                  <a:srgbClr val="00B050"/>
                </a:solidFill>
              </a:rPr>
              <a:t>args</a:t>
            </a:r>
            <a:r>
              <a:rPr lang="en-IN" i="1" dirty="0">
                <a:solidFill>
                  <a:srgbClr val="00B050"/>
                </a:solidFill>
              </a:rPr>
              <a:t>[]){  </a:t>
            </a:r>
          </a:p>
          <a:p>
            <a:pPr lvl="3">
              <a:buNone/>
            </a:pPr>
            <a:r>
              <a:rPr lang="en-IN" b="1" i="1" dirty="0" err="1">
                <a:solidFill>
                  <a:srgbClr val="00B050"/>
                </a:solidFill>
              </a:rPr>
              <a:t>boolean</a:t>
            </a:r>
            <a:r>
              <a:rPr lang="en-IN" i="1" dirty="0">
                <a:solidFill>
                  <a:srgbClr val="00B050"/>
                </a:solidFill>
              </a:rPr>
              <a:t> c=</a:t>
            </a:r>
            <a:r>
              <a:rPr lang="en-IN" b="1" i="1" dirty="0">
                <a:solidFill>
                  <a:srgbClr val="00B050"/>
                </a:solidFill>
              </a:rPr>
              <a:t>true</a:t>
            </a:r>
            <a:r>
              <a:rPr lang="en-IN" i="1" dirty="0">
                <a:solidFill>
                  <a:srgbClr val="00B050"/>
                </a:solidFill>
              </a:rPr>
              <a:t>;  </a:t>
            </a:r>
          </a:p>
          <a:p>
            <a:pPr lvl="3">
              <a:buNone/>
            </a:pPr>
            <a:r>
              <a:rPr lang="en-IN" b="1" i="1" dirty="0" err="1">
                <a:solidFill>
                  <a:srgbClr val="00B050"/>
                </a:solidFill>
              </a:rPr>
              <a:t>boolean</a:t>
            </a:r>
            <a:r>
              <a:rPr lang="en-IN" i="1" dirty="0">
                <a:solidFill>
                  <a:srgbClr val="00B050"/>
                </a:solidFill>
              </a:rPr>
              <a:t> d=</a:t>
            </a:r>
            <a:r>
              <a:rPr lang="en-IN" b="1" i="1" dirty="0">
                <a:solidFill>
                  <a:srgbClr val="00B050"/>
                </a:solidFill>
              </a:rPr>
              <a:t>false</a:t>
            </a:r>
            <a:r>
              <a:rPr lang="en-IN" i="1" dirty="0">
                <a:solidFill>
                  <a:srgbClr val="00B050"/>
                </a:solidFill>
              </a:rPr>
              <a:t>;  </a:t>
            </a:r>
          </a:p>
          <a:p>
            <a:pPr lvl="3">
              <a:buNone/>
            </a:pPr>
            <a:r>
              <a:rPr lang="en-IN" i="1" dirty="0">
                <a:solidFill>
                  <a:srgbClr val="00B050"/>
                </a:solidFill>
              </a:rPr>
              <a:t>System.out.println(!c);//false (opposite of </a:t>
            </a:r>
            <a:r>
              <a:rPr lang="en-IN" i="1" dirty="0" err="1">
                <a:solidFill>
                  <a:srgbClr val="00B050"/>
                </a:solidFill>
              </a:rPr>
              <a:t>boolean</a:t>
            </a:r>
            <a:r>
              <a:rPr lang="en-IN" i="1" dirty="0">
                <a:solidFill>
                  <a:srgbClr val="00B050"/>
                </a:solidFill>
              </a:rPr>
              <a:t> value)  </a:t>
            </a:r>
          </a:p>
          <a:p>
            <a:pPr lvl="3">
              <a:buNone/>
            </a:pPr>
            <a:r>
              <a:rPr lang="en-IN" i="1" dirty="0">
                <a:solidFill>
                  <a:srgbClr val="00B050"/>
                </a:solidFill>
              </a:rPr>
              <a:t>System.out.println(!d);//true  </a:t>
            </a:r>
          </a:p>
          <a:p>
            <a:pPr lvl="3">
              <a:buNone/>
            </a:pPr>
            <a:r>
              <a:rPr lang="en-IN" i="1" dirty="0">
                <a:solidFill>
                  <a:srgbClr val="00B050"/>
                </a:solidFill>
              </a:rPr>
              <a:t>}} </a:t>
            </a:r>
          </a:p>
          <a:p>
            <a:pPr marL="11907" lvl="1" indent="0">
              <a:buNone/>
            </a:pPr>
            <a:r>
              <a:rPr lang="en-IN" b="1" dirty="0"/>
              <a:t>Logical &amp;&amp; and Bitwise &amp;</a:t>
            </a:r>
          </a:p>
          <a:p>
            <a:pPr marL="285750" indent="-285750">
              <a:buFont typeface="Wingdings" panose="05000000000000000000" pitchFamily="2" charset="2"/>
              <a:buChar char="q"/>
            </a:pPr>
            <a:r>
              <a:rPr lang="en-IN" dirty="0"/>
              <a:t>The logical &amp;&amp; operator doesn't check second condition if first condition is false. It checks second condition only if first one is true.</a:t>
            </a:r>
            <a:endParaRPr lang="en-US" dirty="0"/>
          </a:p>
          <a:p>
            <a:pPr marL="285750" indent="-285750"/>
            <a:r>
              <a:rPr lang="en-US" dirty="0"/>
              <a:t>          </a:t>
            </a:r>
            <a:r>
              <a:rPr lang="en-US" dirty="0">
                <a:solidFill>
                  <a:srgbClr val="00B050"/>
                </a:solidFill>
              </a:rPr>
              <a:t>//Example </a:t>
            </a:r>
          </a:p>
          <a:p>
            <a:pPr marL="819150" lvl="2" indent="-285750">
              <a:buNone/>
            </a:pPr>
            <a:r>
              <a:rPr lang="en-IN" b="1" dirty="0">
                <a:solidFill>
                  <a:srgbClr val="00B050"/>
                </a:solidFill>
              </a:rPr>
              <a:t>class</a:t>
            </a:r>
            <a:r>
              <a:rPr lang="en-IN" dirty="0">
                <a:solidFill>
                  <a:srgbClr val="00B050"/>
                </a:solidFill>
              </a:rPr>
              <a:t> </a:t>
            </a:r>
            <a:r>
              <a:rPr lang="en-IN" dirty="0" err="1">
                <a:solidFill>
                  <a:srgbClr val="00B050"/>
                </a:solidFill>
              </a:rPr>
              <a:t>OperatorExample</a:t>
            </a:r>
            <a:r>
              <a:rPr lang="en-IN" dirty="0">
                <a:solidFill>
                  <a:srgbClr val="00B050"/>
                </a:solidFill>
              </a:rPr>
              <a:t>{  </a:t>
            </a:r>
          </a:p>
          <a:p>
            <a:pPr lvl="2">
              <a:buNone/>
            </a:pPr>
            <a:r>
              <a:rPr lang="en-IN" b="1" dirty="0">
                <a:solidFill>
                  <a:srgbClr val="00B050"/>
                </a:solidFill>
              </a:rPr>
              <a:t>     public</a:t>
            </a:r>
            <a:r>
              <a:rPr lang="en-IN" dirty="0">
                <a:solidFill>
                  <a:srgbClr val="00B050"/>
                </a:solidFill>
              </a:rPr>
              <a:t> </a:t>
            </a:r>
            <a:r>
              <a:rPr lang="en-IN" b="1" dirty="0">
                <a:solidFill>
                  <a:srgbClr val="00B050"/>
                </a:solidFill>
              </a:rPr>
              <a:t>static</a:t>
            </a:r>
            <a:r>
              <a:rPr lang="en-IN" dirty="0">
                <a:solidFill>
                  <a:srgbClr val="00B050"/>
                </a:solidFill>
              </a:rPr>
              <a:t> </a:t>
            </a:r>
            <a:r>
              <a:rPr lang="en-IN" b="1" dirty="0">
                <a:solidFill>
                  <a:srgbClr val="00B050"/>
                </a:solidFill>
              </a:rPr>
              <a:t>void</a:t>
            </a:r>
            <a:r>
              <a:rPr lang="en-IN" dirty="0">
                <a:solidFill>
                  <a:srgbClr val="00B050"/>
                </a:solidFill>
              </a:rPr>
              <a:t> main(String </a:t>
            </a:r>
            <a:r>
              <a:rPr lang="en-IN" dirty="0" err="1">
                <a:solidFill>
                  <a:srgbClr val="00B050"/>
                </a:solidFill>
              </a:rPr>
              <a:t>args</a:t>
            </a:r>
            <a:r>
              <a:rPr lang="en-IN" dirty="0">
                <a:solidFill>
                  <a:srgbClr val="00B050"/>
                </a:solidFill>
              </a:rPr>
              <a:t>[]){  </a:t>
            </a:r>
          </a:p>
          <a:p>
            <a:pPr lvl="2">
              <a:buNone/>
            </a:pPr>
            <a:r>
              <a:rPr lang="en-IN" b="1" dirty="0">
                <a:solidFill>
                  <a:srgbClr val="00B050"/>
                </a:solidFill>
              </a:rPr>
              <a:t>     int</a:t>
            </a:r>
            <a:r>
              <a:rPr lang="en-IN" dirty="0">
                <a:solidFill>
                  <a:srgbClr val="00B050"/>
                </a:solidFill>
              </a:rPr>
              <a:t> a=10;  </a:t>
            </a:r>
          </a:p>
          <a:p>
            <a:pPr lvl="2">
              <a:buNone/>
            </a:pPr>
            <a:r>
              <a:rPr lang="en-IN" b="1" dirty="0">
                <a:solidFill>
                  <a:srgbClr val="00B050"/>
                </a:solidFill>
              </a:rPr>
              <a:t>     int</a:t>
            </a:r>
            <a:r>
              <a:rPr lang="en-IN" dirty="0">
                <a:solidFill>
                  <a:srgbClr val="00B050"/>
                </a:solidFill>
              </a:rPr>
              <a:t> b=5;  </a:t>
            </a:r>
          </a:p>
          <a:p>
            <a:pPr lvl="2">
              <a:buNone/>
            </a:pPr>
            <a:r>
              <a:rPr lang="en-IN" b="1" dirty="0">
                <a:solidFill>
                  <a:srgbClr val="00B050"/>
                </a:solidFill>
              </a:rPr>
              <a:t>     int</a:t>
            </a:r>
            <a:r>
              <a:rPr lang="en-IN" dirty="0">
                <a:solidFill>
                  <a:srgbClr val="00B050"/>
                </a:solidFill>
              </a:rPr>
              <a:t> c=20; </a:t>
            </a:r>
          </a:p>
          <a:p>
            <a:pPr lvl="2">
              <a:buNone/>
            </a:pPr>
            <a:r>
              <a:rPr lang="en-IN" dirty="0">
                <a:solidFill>
                  <a:srgbClr val="00B050"/>
                </a:solidFill>
              </a:rPr>
              <a:t>    </a:t>
            </a:r>
            <a:r>
              <a:rPr lang="en-IN" dirty="0" err="1">
                <a:solidFill>
                  <a:srgbClr val="00B050"/>
                </a:solidFill>
              </a:rPr>
              <a:t>System.out.println</a:t>
            </a:r>
            <a:r>
              <a:rPr lang="en-IN" dirty="0">
                <a:solidFill>
                  <a:srgbClr val="00B050"/>
                </a:solidFill>
              </a:rPr>
              <a:t>(a&lt;b&amp;&amp;a&lt;c);//false &amp;&amp; true = false </a:t>
            </a:r>
          </a:p>
          <a:p>
            <a:pPr lvl="2">
              <a:buNone/>
            </a:pPr>
            <a:r>
              <a:rPr lang="en-IN" dirty="0">
                <a:solidFill>
                  <a:srgbClr val="00B050"/>
                </a:solidFill>
              </a:rPr>
              <a:t>     </a:t>
            </a:r>
            <a:r>
              <a:rPr lang="en-IN" dirty="0" err="1">
                <a:solidFill>
                  <a:srgbClr val="00B050"/>
                </a:solidFill>
              </a:rPr>
              <a:t>System.out.println</a:t>
            </a:r>
            <a:r>
              <a:rPr lang="en-IN" dirty="0">
                <a:solidFill>
                  <a:srgbClr val="00B050"/>
                </a:solidFill>
              </a:rPr>
              <a:t>(a&lt;</a:t>
            </a:r>
            <a:r>
              <a:rPr lang="en-IN" dirty="0" err="1">
                <a:solidFill>
                  <a:srgbClr val="00B050"/>
                </a:solidFill>
              </a:rPr>
              <a:t>b&amp;a</a:t>
            </a:r>
            <a:r>
              <a:rPr lang="en-IN" dirty="0">
                <a:solidFill>
                  <a:srgbClr val="00B050"/>
                </a:solidFill>
              </a:rPr>
              <a:t>&lt;c);//false &amp; true = false  }}</a:t>
            </a:r>
          </a:p>
          <a:p>
            <a:pPr marL="285750" indent="-285750"/>
            <a:endParaRPr lang="en-US" dirty="0">
              <a:solidFill>
                <a:srgbClr val="00B050"/>
              </a:solidFill>
            </a:endParaRPr>
          </a:p>
          <a:p>
            <a:endParaRPr lang="en-US" dirty="0"/>
          </a:p>
          <a:p>
            <a:endParaRPr lang="en-US" dirty="0"/>
          </a:p>
        </p:txBody>
      </p:sp>
      <p:sp>
        <p:nvSpPr>
          <p:cNvPr id="4" name="Rectangle 3"/>
          <p:cNvSpPr/>
          <p:nvPr/>
        </p:nvSpPr>
        <p:spPr>
          <a:xfrm>
            <a:off x="493485" y="595086"/>
            <a:ext cx="1742035" cy="369332"/>
          </a:xfrm>
          <a:prstGeom prst="rect">
            <a:avLst/>
          </a:prstGeom>
        </p:spPr>
        <p:txBody>
          <a:bodyPr wrap="square">
            <a:spAutoFit/>
          </a:bodyPr>
          <a:lstStyle/>
          <a:p>
            <a:pPr marL="285750" indent="-285750"/>
            <a:r>
              <a:rPr lang="en-IN" b="1" dirty="0"/>
              <a:t>Unary Operator</a:t>
            </a:r>
          </a:p>
        </p:txBody>
      </p:sp>
    </p:spTree>
    <p:extLst>
      <p:ext uri="{BB962C8B-B14F-4D97-AF65-F5344CB8AC3E}">
        <p14:creationId xmlns:p14="http://schemas.microsoft.com/office/powerpoint/2010/main" val="347928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Operators Example</a:t>
            </a:r>
          </a:p>
        </p:txBody>
      </p:sp>
      <p:sp>
        <p:nvSpPr>
          <p:cNvPr id="3" name="Content Placeholder 2"/>
          <p:cNvSpPr>
            <a:spLocks noGrp="1"/>
          </p:cNvSpPr>
          <p:nvPr>
            <p:ph idx="1"/>
          </p:nvPr>
        </p:nvSpPr>
        <p:spPr>
          <a:xfrm>
            <a:off x="246743" y="885371"/>
            <a:ext cx="8699611" cy="5724644"/>
          </a:xfrm>
        </p:spPr>
        <p:txBody>
          <a:bodyPr/>
          <a:lstStyle/>
          <a:p>
            <a:pPr marL="11907" lvl="1" indent="0">
              <a:buNone/>
            </a:pPr>
            <a:r>
              <a:rPr lang="en-IN" b="1" dirty="0"/>
              <a:t>Logical &amp;&amp; and Bitwise &amp;</a:t>
            </a:r>
          </a:p>
          <a:p>
            <a:pPr marL="11907" lvl="1" indent="0">
              <a:buNone/>
            </a:pPr>
            <a:r>
              <a:rPr lang="en-US" dirty="0">
                <a:solidFill>
                  <a:srgbClr val="00B050"/>
                </a:solidFill>
              </a:rPr>
              <a:t>          //Example </a:t>
            </a:r>
          </a:p>
          <a:p>
            <a:pPr marL="819150" lvl="2" indent="-285750">
              <a:buNone/>
            </a:pPr>
            <a:r>
              <a:rPr lang="en-IN" dirty="0">
                <a:solidFill>
                  <a:srgbClr val="00B050"/>
                </a:solidFill>
              </a:rPr>
              <a:t>class </a:t>
            </a:r>
            <a:r>
              <a:rPr lang="en-IN" dirty="0" err="1">
                <a:solidFill>
                  <a:srgbClr val="00B050"/>
                </a:solidFill>
              </a:rPr>
              <a:t>OperatorExample</a:t>
            </a:r>
            <a:r>
              <a:rPr lang="en-IN" dirty="0">
                <a:solidFill>
                  <a:srgbClr val="00B050"/>
                </a:solidFill>
              </a:rPr>
              <a:t>{  </a:t>
            </a:r>
          </a:p>
          <a:p>
            <a:pPr marL="819150" lvl="2" indent="-285750">
              <a:buNone/>
            </a:pPr>
            <a:r>
              <a:rPr lang="en-IN" dirty="0">
                <a:solidFill>
                  <a:srgbClr val="00B050"/>
                </a:solidFill>
              </a:rPr>
              <a:t>public static void main(String </a:t>
            </a:r>
            <a:r>
              <a:rPr lang="en-IN" dirty="0" err="1">
                <a:solidFill>
                  <a:srgbClr val="00B050"/>
                </a:solidFill>
              </a:rPr>
              <a:t>args</a:t>
            </a:r>
            <a:r>
              <a:rPr lang="en-IN" dirty="0">
                <a:solidFill>
                  <a:srgbClr val="00B050"/>
                </a:solidFill>
              </a:rPr>
              <a:t>[]){  </a:t>
            </a:r>
          </a:p>
          <a:p>
            <a:pPr marL="819150" lvl="2" indent="-285750">
              <a:buNone/>
            </a:pPr>
            <a:r>
              <a:rPr lang="en-IN" dirty="0">
                <a:solidFill>
                  <a:srgbClr val="00B050"/>
                </a:solidFill>
              </a:rPr>
              <a:t>int a=10;  </a:t>
            </a:r>
          </a:p>
          <a:p>
            <a:pPr marL="819150" lvl="2" indent="-285750">
              <a:buNone/>
            </a:pPr>
            <a:r>
              <a:rPr lang="en-IN" dirty="0">
                <a:solidFill>
                  <a:srgbClr val="00B050"/>
                </a:solidFill>
              </a:rPr>
              <a:t>int b=5;  </a:t>
            </a:r>
          </a:p>
          <a:p>
            <a:pPr marL="819150" lvl="2" indent="-285750">
              <a:buNone/>
            </a:pPr>
            <a:r>
              <a:rPr lang="en-IN" dirty="0">
                <a:solidFill>
                  <a:srgbClr val="00B050"/>
                </a:solidFill>
              </a:rPr>
              <a:t>int c=20;  </a:t>
            </a:r>
          </a:p>
          <a:p>
            <a:pPr marL="819150" lvl="2" indent="-285750">
              <a:buNone/>
            </a:pPr>
            <a:r>
              <a:rPr lang="en-IN" dirty="0" err="1">
                <a:solidFill>
                  <a:srgbClr val="00B050"/>
                </a:solidFill>
              </a:rPr>
              <a:t>System.out.println</a:t>
            </a:r>
            <a:r>
              <a:rPr lang="en-IN" dirty="0">
                <a:solidFill>
                  <a:srgbClr val="00B050"/>
                </a:solidFill>
              </a:rPr>
              <a:t>(a&lt;b&amp;&amp;a++&lt;c);       //false &amp;&amp; true = false  </a:t>
            </a:r>
          </a:p>
          <a:p>
            <a:pPr marL="819150" lvl="2" indent="-285750">
              <a:buNone/>
            </a:pPr>
            <a:r>
              <a:rPr lang="en-IN" dirty="0" err="1">
                <a:solidFill>
                  <a:srgbClr val="00B050"/>
                </a:solidFill>
              </a:rPr>
              <a:t>System.out.println</a:t>
            </a:r>
            <a:r>
              <a:rPr lang="en-IN" dirty="0">
                <a:solidFill>
                  <a:srgbClr val="00B050"/>
                </a:solidFill>
              </a:rPr>
              <a:t>(a);                     //10 because second condition is not checked  </a:t>
            </a:r>
          </a:p>
          <a:p>
            <a:pPr marL="819150" lvl="2" indent="-285750">
              <a:buNone/>
            </a:pPr>
            <a:r>
              <a:rPr lang="en-IN" dirty="0" err="1">
                <a:solidFill>
                  <a:srgbClr val="00B050"/>
                </a:solidFill>
              </a:rPr>
              <a:t>System.out.println</a:t>
            </a:r>
            <a:r>
              <a:rPr lang="en-IN" dirty="0">
                <a:solidFill>
                  <a:srgbClr val="00B050"/>
                </a:solidFill>
              </a:rPr>
              <a:t>(a&lt;</a:t>
            </a:r>
            <a:r>
              <a:rPr lang="en-IN" dirty="0" err="1">
                <a:solidFill>
                  <a:srgbClr val="00B050"/>
                </a:solidFill>
              </a:rPr>
              <a:t>b&amp;a</a:t>
            </a:r>
            <a:r>
              <a:rPr lang="en-IN" dirty="0">
                <a:solidFill>
                  <a:srgbClr val="00B050"/>
                </a:solidFill>
              </a:rPr>
              <a:t>++&lt;c);                 //false &amp;&amp; true = false  </a:t>
            </a:r>
          </a:p>
          <a:p>
            <a:pPr marL="819150" lvl="2" indent="-285750">
              <a:buNone/>
            </a:pPr>
            <a:r>
              <a:rPr lang="en-IN" dirty="0" err="1">
                <a:solidFill>
                  <a:srgbClr val="00B050"/>
                </a:solidFill>
              </a:rPr>
              <a:t>System.out.println</a:t>
            </a:r>
            <a:r>
              <a:rPr lang="en-IN" dirty="0">
                <a:solidFill>
                  <a:srgbClr val="00B050"/>
                </a:solidFill>
              </a:rPr>
              <a:t>(a);                       //11 because second condition is checked  </a:t>
            </a:r>
          </a:p>
          <a:p>
            <a:pPr marL="819150" lvl="2" indent="-285750">
              <a:buNone/>
            </a:pPr>
            <a:r>
              <a:rPr lang="en-IN" dirty="0">
                <a:solidFill>
                  <a:srgbClr val="00B050"/>
                </a:solidFill>
              </a:rPr>
              <a:t>}}</a:t>
            </a:r>
          </a:p>
          <a:p>
            <a:pPr marL="558404" lvl="1" indent="-285750">
              <a:buNone/>
            </a:pPr>
            <a:r>
              <a:rPr lang="en-US" b="1" dirty="0">
                <a:solidFill>
                  <a:srgbClr val="00B050"/>
                </a:solidFill>
              </a:rPr>
              <a:t>Output</a:t>
            </a:r>
            <a:r>
              <a:rPr lang="en-US" dirty="0">
                <a:solidFill>
                  <a:srgbClr val="00B050"/>
                </a:solidFill>
              </a:rPr>
              <a:t>:</a:t>
            </a:r>
          </a:p>
          <a:p>
            <a:pPr marL="558404" lvl="1" indent="-285750">
              <a:buNone/>
            </a:pPr>
            <a:r>
              <a:rPr lang="en-IN" dirty="0"/>
              <a:t> </a:t>
            </a:r>
            <a:r>
              <a:rPr lang="en-IN" dirty="0">
                <a:solidFill>
                  <a:srgbClr val="00B050"/>
                </a:solidFill>
              </a:rPr>
              <a:t>false </a:t>
            </a:r>
          </a:p>
          <a:p>
            <a:pPr marL="558404" lvl="1" indent="-285750">
              <a:buNone/>
            </a:pPr>
            <a:r>
              <a:rPr lang="en-IN" dirty="0">
                <a:solidFill>
                  <a:srgbClr val="00B050"/>
                </a:solidFill>
              </a:rPr>
              <a:t> 10 </a:t>
            </a:r>
          </a:p>
          <a:p>
            <a:pPr marL="558404" lvl="1" indent="-285750">
              <a:buNone/>
            </a:pPr>
            <a:r>
              <a:rPr lang="en-IN" dirty="0">
                <a:solidFill>
                  <a:srgbClr val="00B050"/>
                </a:solidFill>
              </a:rPr>
              <a:t> false </a:t>
            </a:r>
          </a:p>
          <a:p>
            <a:pPr marL="558404" lvl="1" indent="-285750">
              <a:buNone/>
            </a:pPr>
            <a:r>
              <a:rPr lang="en-IN" dirty="0">
                <a:solidFill>
                  <a:srgbClr val="00B050"/>
                </a:solidFill>
              </a:rPr>
              <a:t> 11</a:t>
            </a:r>
            <a:endParaRPr lang="en-US" dirty="0">
              <a:solidFill>
                <a:srgbClr val="00B050"/>
              </a:solidFill>
            </a:endParaRPr>
          </a:p>
          <a:p>
            <a:endParaRPr lang="en-US" dirty="0"/>
          </a:p>
          <a:p>
            <a:endParaRPr lang="en-US" dirty="0"/>
          </a:p>
        </p:txBody>
      </p:sp>
    </p:spTree>
    <p:extLst>
      <p:ext uri="{BB962C8B-B14F-4D97-AF65-F5344CB8AC3E}">
        <p14:creationId xmlns:p14="http://schemas.microsoft.com/office/powerpoint/2010/main" val="347928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Operators Example</a:t>
            </a:r>
          </a:p>
        </p:txBody>
      </p:sp>
      <p:sp>
        <p:nvSpPr>
          <p:cNvPr id="3" name="Content Placeholder 2"/>
          <p:cNvSpPr>
            <a:spLocks noGrp="1"/>
          </p:cNvSpPr>
          <p:nvPr>
            <p:ph idx="1"/>
          </p:nvPr>
        </p:nvSpPr>
        <p:spPr>
          <a:xfrm>
            <a:off x="246743" y="885371"/>
            <a:ext cx="8699611" cy="5068054"/>
          </a:xfrm>
        </p:spPr>
        <p:txBody>
          <a:bodyPr/>
          <a:lstStyle/>
          <a:p>
            <a:pPr marL="285750" indent="-285750"/>
            <a:r>
              <a:rPr lang="en-IN" b="1" dirty="0"/>
              <a:t>Java Ternary Operator</a:t>
            </a:r>
          </a:p>
          <a:p>
            <a:endParaRPr lang="en-IN" dirty="0"/>
          </a:p>
          <a:p>
            <a:r>
              <a:rPr lang="en-IN" dirty="0"/>
              <a:t>Java Ternary operator (?:) is used as one liner replacement for if-then-else statement and used a lot in java programming. it is the only conditional operator which takes three operands.</a:t>
            </a:r>
          </a:p>
          <a:p>
            <a:endParaRPr lang="en-IN" dirty="0"/>
          </a:p>
          <a:p>
            <a:pPr lvl="3">
              <a:buNone/>
            </a:pPr>
            <a:r>
              <a:rPr lang="en-IN" dirty="0"/>
              <a:t> </a:t>
            </a:r>
            <a:r>
              <a:rPr lang="en-IN" i="1" dirty="0">
                <a:solidFill>
                  <a:srgbClr val="00B050"/>
                </a:solidFill>
              </a:rPr>
              <a:t>// Example</a:t>
            </a:r>
          </a:p>
          <a:p>
            <a:pPr lvl="3">
              <a:buNone/>
            </a:pPr>
            <a:r>
              <a:rPr lang="en-IN" i="1" dirty="0">
                <a:solidFill>
                  <a:srgbClr val="00B050"/>
                </a:solidFill>
              </a:rPr>
              <a:t>class </a:t>
            </a:r>
            <a:r>
              <a:rPr lang="en-IN" i="1" dirty="0" err="1">
                <a:solidFill>
                  <a:srgbClr val="00B050"/>
                </a:solidFill>
              </a:rPr>
              <a:t>OperatorExample</a:t>
            </a:r>
            <a:r>
              <a:rPr lang="en-IN" i="1" dirty="0">
                <a:solidFill>
                  <a:srgbClr val="00B050"/>
                </a:solidFill>
              </a:rPr>
              <a:t>{  </a:t>
            </a:r>
          </a:p>
          <a:p>
            <a:pPr lvl="3">
              <a:buNone/>
            </a:pPr>
            <a:r>
              <a:rPr lang="en-IN" i="1" dirty="0">
                <a:solidFill>
                  <a:srgbClr val="00B050"/>
                </a:solidFill>
              </a:rPr>
              <a:t>public static void main(String </a:t>
            </a:r>
            <a:r>
              <a:rPr lang="en-IN" i="1" dirty="0" err="1">
                <a:solidFill>
                  <a:srgbClr val="00B050"/>
                </a:solidFill>
              </a:rPr>
              <a:t>args</a:t>
            </a:r>
            <a:r>
              <a:rPr lang="en-IN" i="1" dirty="0">
                <a:solidFill>
                  <a:srgbClr val="00B050"/>
                </a:solidFill>
              </a:rPr>
              <a:t>[]){  </a:t>
            </a:r>
          </a:p>
          <a:p>
            <a:pPr lvl="3">
              <a:buNone/>
            </a:pPr>
            <a:r>
              <a:rPr lang="en-IN" i="1" dirty="0">
                <a:solidFill>
                  <a:srgbClr val="00B050"/>
                </a:solidFill>
              </a:rPr>
              <a:t>int a=2;  </a:t>
            </a:r>
          </a:p>
          <a:p>
            <a:pPr lvl="3">
              <a:buNone/>
            </a:pPr>
            <a:r>
              <a:rPr lang="en-IN" i="1" dirty="0">
                <a:solidFill>
                  <a:srgbClr val="00B050"/>
                </a:solidFill>
              </a:rPr>
              <a:t>int b=5;  </a:t>
            </a:r>
          </a:p>
          <a:p>
            <a:pPr lvl="3">
              <a:buNone/>
            </a:pPr>
            <a:r>
              <a:rPr lang="en-IN" i="1" dirty="0">
                <a:solidFill>
                  <a:srgbClr val="00B050"/>
                </a:solidFill>
              </a:rPr>
              <a:t>int min=(a&lt;b)?a:b;  </a:t>
            </a:r>
          </a:p>
          <a:p>
            <a:pPr lvl="3">
              <a:buNone/>
            </a:pPr>
            <a:r>
              <a:rPr lang="en-IN" i="1" dirty="0" err="1">
                <a:solidFill>
                  <a:srgbClr val="00B050"/>
                </a:solidFill>
              </a:rPr>
              <a:t>System.out.println</a:t>
            </a:r>
            <a:r>
              <a:rPr lang="en-IN" i="1" dirty="0">
                <a:solidFill>
                  <a:srgbClr val="00B050"/>
                </a:solidFill>
              </a:rPr>
              <a:t>(min);  </a:t>
            </a:r>
          </a:p>
          <a:p>
            <a:pPr lvl="3">
              <a:buNone/>
            </a:pPr>
            <a:r>
              <a:rPr lang="en-IN" i="1" dirty="0">
                <a:solidFill>
                  <a:srgbClr val="00B050"/>
                </a:solidFill>
              </a:rPr>
              <a:t>}}</a:t>
            </a:r>
          </a:p>
          <a:p>
            <a:r>
              <a:rPr lang="en-US" dirty="0"/>
              <a:t>    </a:t>
            </a:r>
          </a:p>
          <a:p>
            <a:r>
              <a:rPr lang="en-US" dirty="0"/>
              <a:t>   </a:t>
            </a:r>
            <a:r>
              <a:rPr lang="en-US" b="1" dirty="0">
                <a:solidFill>
                  <a:srgbClr val="00B050"/>
                </a:solidFill>
              </a:rPr>
              <a:t>output: 2</a:t>
            </a:r>
          </a:p>
          <a:p>
            <a:endParaRPr lang="en-US" dirty="0"/>
          </a:p>
        </p:txBody>
      </p:sp>
    </p:spTree>
    <p:extLst>
      <p:ext uri="{BB962C8B-B14F-4D97-AF65-F5344CB8AC3E}">
        <p14:creationId xmlns:p14="http://schemas.microsoft.com/office/powerpoint/2010/main" val="347928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Operators Example</a:t>
            </a:r>
          </a:p>
        </p:txBody>
      </p:sp>
      <p:sp>
        <p:nvSpPr>
          <p:cNvPr id="3" name="Content Placeholder 2"/>
          <p:cNvSpPr>
            <a:spLocks noGrp="1"/>
          </p:cNvSpPr>
          <p:nvPr>
            <p:ph idx="1"/>
          </p:nvPr>
        </p:nvSpPr>
        <p:spPr>
          <a:xfrm>
            <a:off x="246743" y="885371"/>
            <a:ext cx="8699611" cy="5396349"/>
          </a:xfrm>
        </p:spPr>
        <p:txBody>
          <a:bodyPr/>
          <a:lstStyle/>
          <a:p>
            <a:pPr marL="285750" indent="-285750"/>
            <a:r>
              <a:rPr lang="en-IN" b="1" dirty="0"/>
              <a:t>Java Assignment Operator</a:t>
            </a:r>
          </a:p>
          <a:p>
            <a:r>
              <a:rPr lang="en-IN" dirty="0"/>
              <a:t>Java assignment operator is one of the most common operator. It is used to assign the value on its right to the operand on its left.</a:t>
            </a:r>
          </a:p>
          <a:p>
            <a:endParaRPr lang="en-IN" dirty="0"/>
          </a:p>
          <a:p>
            <a:pPr lvl="2"/>
            <a:r>
              <a:rPr lang="en-IN" dirty="0">
                <a:solidFill>
                  <a:srgbClr val="00B050"/>
                </a:solidFill>
              </a:rPr>
              <a:t>Example:</a:t>
            </a:r>
          </a:p>
          <a:p>
            <a:pPr lvl="4">
              <a:buNone/>
            </a:pPr>
            <a:r>
              <a:rPr lang="en-IN" dirty="0"/>
              <a:t> </a:t>
            </a:r>
            <a:r>
              <a:rPr lang="en-IN" i="1" dirty="0">
                <a:solidFill>
                  <a:srgbClr val="00B050"/>
                </a:solidFill>
              </a:rPr>
              <a:t>class </a:t>
            </a:r>
            <a:r>
              <a:rPr lang="en-IN" i="1" dirty="0" err="1">
                <a:solidFill>
                  <a:srgbClr val="00B050"/>
                </a:solidFill>
              </a:rPr>
              <a:t>OperatorExample</a:t>
            </a:r>
            <a:r>
              <a:rPr lang="en-IN" i="1" dirty="0">
                <a:solidFill>
                  <a:srgbClr val="00B050"/>
                </a:solidFill>
              </a:rPr>
              <a:t>{  </a:t>
            </a:r>
          </a:p>
          <a:p>
            <a:pPr lvl="4">
              <a:buNone/>
            </a:pPr>
            <a:r>
              <a:rPr lang="en-IN" i="1" dirty="0">
                <a:solidFill>
                  <a:srgbClr val="00B050"/>
                </a:solidFill>
              </a:rPr>
              <a:t>public static void main(String </a:t>
            </a:r>
            <a:r>
              <a:rPr lang="en-IN" i="1" dirty="0" err="1">
                <a:solidFill>
                  <a:srgbClr val="00B050"/>
                </a:solidFill>
              </a:rPr>
              <a:t>args</a:t>
            </a:r>
            <a:r>
              <a:rPr lang="en-IN" i="1" dirty="0">
                <a:solidFill>
                  <a:srgbClr val="00B050"/>
                </a:solidFill>
              </a:rPr>
              <a:t>[]){  </a:t>
            </a:r>
          </a:p>
          <a:p>
            <a:pPr lvl="4">
              <a:buNone/>
            </a:pPr>
            <a:r>
              <a:rPr lang="en-IN" i="1" dirty="0">
                <a:solidFill>
                  <a:srgbClr val="00B050"/>
                </a:solidFill>
              </a:rPr>
              <a:t>int a=10;  </a:t>
            </a:r>
          </a:p>
          <a:p>
            <a:pPr lvl="4">
              <a:buNone/>
            </a:pPr>
            <a:r>
              <a:rPr lang="en-IN" i="1" dirty="0">
                <a:solidFill>
                  <a:srgbClr val="00B050"/>
                </a:solidFill>
              </a:rPr>
              <a:t>int b=20;  </a:t>
            </a:r>
          </a:p>
          <a:p>
            <a:pPr lvl="4">
              <a:buNone/>
            </a:pPr>
            <a:r>
              <a:rPr lang="en-IN" i="1" dirty="0">
                <a:solidFill>
                  <a:srgbClr val="00B050"/>
                </a:solidFill>
              </a:rPr>
              <a:t>a+=4;//a=a+4 (a=10+4)  </a:t>
            </a:r>
          </a:p>
          <a:p>
            <a:pPr lvl="4">
              <a:buNone/>
            </a:pPr>
            <a:r>
              <a:rPr lang="en-IN" i="1" dirty="0">
                <a:solidFill>
                  <a:srgbClr val="00B050"/>
                </a:solidFill>
              </a:rPr>
              <a:t>b-=4;//b=b-4 (b=20-4)  </a:t>
            </a:r>
          </a:p>
          <a:p>
            <a:pPr lvl="4">
              <a:buNone/>
            </a:pPr>
            <a:r>
              <a:rPr lang="en-IN" i="1" dirty="0" err="1">
                <a:solidFill>
                  <a:srgbClr val="00B050"/>
                </a:solidFill>
              </a:rPr>
              <a:t>System.out.println</a:t>
            </a:r>
            <a:r>
              <a:rPr lang="en-IN" i="1" dirty="0">
                <a:solidFill>
                  <a:srgbClr val="00B050"/>
                </a:solidFill>
              </a:rPr>
              <a:t>(a);  </a:t>
            </a:r>
          </a:p>
          <a:p>
            <a:pPr lvl="4">
              <a:buNone/>
            </a:pPr>
            <a:r>
              <a:rPr lang="en-IN" i="1" dirty="0" err="1">
                <a:solidFill>
                  <a:srgbClr val="00B050"/>
                </a:solidFill>
              </a:rPr>
              <a:t>System.out.println</a:t>
            </a:r>
            <a:r>
              <a:rPr lang="en-IN" i="1" dirty="0">
                <a:solidFill>
                  <a:srgbClr val="00B050"/>
                </a:solidFill>
              </a:rPr>
              <a:t>(b);  </a:t>
            </a:r>
          </a:p>
          <a:p>
            <a:pPr lvl="4">
              <a:buNone/>
            </a:pPr>
            <a:r>
              <a:rPr lang="en-IN" i="1" dirty="0">
                <a:solidFill>
                  <a:srgbClr val="00B050"/>
                </a:solidFill>
              </a:rPr>
              <a:t>}}</a:t>
            </a:r>
            <a:r>
              <a:rPr lang="en-US" dirty="0"/>
              <a:t>    </a:t>
            </a:r>
          </a:p>
          <a:p>
            <a:pPr lvl="3">
              <a:buNone/>
            </a:pPr>
            <a:r>
              <a:rPr lang="en-US" dirty="0"/>
              <a:t> </a:t>
            </a:r>
            <a:r>
              <a:rPr lang="en-US" dirty="0">
                <a:solidFill>
                  <a:srgbClr val="00B050"/>
                </a:solidFill>
              </a:rPr>
              <a:t>output: </a:t>
            </a:r>
          </a:p>
          <a:p>
            <a:pPr lvl="3">
              <a:buNone/>
            </a:pPr>
            <a:r>
              <a:rPr lang="en-US" dirty="0">
                <a:solidFill>
                  <a:srgbClr val="00B050"/>
                </a:solidFill>
              </a:rPr>
              <a:t>14</a:t>
            </a:r>
          </a:p>
          <a:p>
            <a:pPr lvl="3">
              <a:buNone/>
            </a:pPr>
            <a:r>
              <a:rPr lang="en-US" dirty="0">
                <a:solidFill>
                  <a:srgbClr val="00B050"/>
                </a:solidFill>
              </a:rPr>
              <a:t>16</a:t>
            </a:r>
          </a:p>
          <a:p>
            <a:endParaRPr lang="en-US" dirty="0"/>
          </a:p>
        </p:txBody>
      </p:sp>
    </p:spTree>
    <p:extLst>
      <p:ext uri="{BB962C8B-B14F-4D97-AF65-F5344CB8AC3E}">
        <p14:creationId xmlns:p14="http://schemas.microsoft.com/office/powerpoint/2010/main" val="347928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Java Control Statement</a:t>
            </a:r>
          </a:p>
        </p:txBody>
      </p:sp>
      <p:sp>
        <p:nvSpPr>
          <p:cNvPr id="3" name="Content Placeholder 2"/>
          <p:cNvSpPr>
            <a:spLocks noGrp="1"/>
          </p:cNvSpPr>
          <p:nvPr>
            <p:ph idx="1"/>
          </p:nvPr>
        </p:nvSpPr>
        <p:spPr>
          <a:xfrm>
            <a:off x="956602" y="1370869"/>
            <a:ext cx="7989751" cy="6555641"/>
          </a:xfrm>
        </p:spPr>
        <p:txBody>
          <a:bodyPr/>
          <a:lstStyle/>
          <a:p>
            <a:pPr marL="285750" indent="-285750">
              <a:buFont typeface="Wingdings" panose="05000000000000000000" pitchFamily="2" charset="2"/>
              <a:buChar char="q"/>
            </a:pPr>
            <a:r>
              <a:rPr lang="en-US" dirty="0"/>
              <a:t>if statement</a:t>
            </a:r>
          </a:p>
          <a:p>
            <a:pPr marL="272653" lvl="2" indent="0">
              <a:buNone/>
            </a:pPr>
            <a:r>
              <a:rPr lang="en-US" sz="1400" b="1" i="1" dirty="0">
                <a:solidFill>
                  <a:srgbClr val="00B050"/>
                </a:solidFill>
              </a:rPr>
              <a:t>if</a:t>
            </a:r>
            <a:r>
              <a:rPr lang="en-US" sz="1400" i="1" dirty="0">
                <a:solidFill>
                  <a:srgbClr val="00B050"/>
                </a:solidFill>
              </a:rPr>
              <a:t>(condition){  </a:t>
            </a:r>
          </a:p>
          <a:p>
            <a:pPr marL="272653" lvl="2" indent="0">
              <a:buNone/>
            </a:pPr>
            <a:r>
              <a:rPr lang="en-US" sz="1400" i="1" dirty="0">
                <a:solidFill>
                  <a:srgbClr val="00B050"/>
                </a:solidFill>
              </a:rPr>
              <a:t>//code to be executed  </a:t>
            </a:r>
          </a:p>
          <a:p>
            <a:pPr marL="272653" lvl="2" indent="0">
              <a:buNone/>
            </a:pPr>
            <a:r>
              <a:rPr lang="en-US" sz="1400" i="1" dirty="0">
                <a:solidFill>
                  <a:srgbClr val="00B050"/>
                </a:solidFill>
              </a:rPr>
              <a:t>} </a:t>
            </a:r>
            <a:r>
              <a:rPr lang="en-US" dirty="0"/>
              <a:t> </a:t>
            </a:r>
          </a:p>
          <a:p>
            <a:pPr marL="285750" indent="-285750">
              <a:buFont typeface="Wingdings" panose="05000000000000000000" pitchFamily="2" charset="2"/>
              <a:buChar char="q"/>
            </a:pPr>
            <a:r>
              <a:rPr lang="en-US" dirty="0"/>
              <a:t>if-else statement</a:t>
            </a:r>
          </a:p>
          <a:p>
            <a:pPr marL="272653" lvl="2" indent="0">
              <a:buNone/>
            </a:pPr>
            <a:r>
              <a:rPr lang="en-US" sz="1400" b="1" i="1" dirty="0">
                <a:solidFill>
                  <a:srgbClr val="00B050"/>
                </a:solidFill>
              </a:rPr>
              <a:t>if(condition){  </a:t>
            </a:r>
          </a:p>
          <a:p>
            <a:pPr marL="272653" lvl="2" indent="0">
              <a:buNone/>
            </a:pPr>
            <a:r>
              <a:rPr lang="en-US" sz="1400" b="1" i="1" dirty="0">
                <a:solidFill>
                  <a:srgbClr val="00B050"/>
                </a:solidFill>
              </a:rPr>
              <a:t>//code if condition is true  </a:t>
            </a:r>
          </a:p>
          <a:p>
            <a:pPr marL="272653" lvl="2" indent="0">
              <a:buNone/>
            </a:pPr>
            <a:r>
              <a:rPr lang="en-US" sz="1400" b="1" i="1" dirty="0">
                <a:solidFill>
                  <a:srgbClr val="00B050"/>
                </a:solidFill>
              </a:rPr>
              <a:t>}else{  </a:t>
            </a:r>
          </a:p>
          <a:p>
            <a:pPr marL="272653" lvl="2" indent="0">
              <a:buNone/>
            </a:pPr>
            <a:r>
              <a:rPr lang="en-US" sz="1400" b="1" i="1" dirty="0">
                <a:solidFill>
                  <a:srgbClr val="00B050"/>
                </a:solidFill>
              </a:rPr>
              <a:t>//code if condition is false  </a:t>
            </a:r>
          </a:p>
          <a:p>
            <a:pPr marL="272653" lvl="2" indent="0">
              <a:buNone/>
            </a:pPr>
            <a:r>
              <a:rPr lang="en-US" sz="1400" b="1" i="1" dirty="0">
                <a:solidFill>
                  <a:srgbClr val="00B050"/>
                </a:solidFill>
              </a:rPr>
              <a:t>}  </a:t>
            </a:r>
          </a:p>
          <a:p>
            <a:pPr marL="285750" indent="-285750">
              <a:buFont typeface="Wingdings" panose="05000000000000000000" pitchFamily="2" charset="2"/>
              <a:buChar char="q"/>
            </a:pPr>
            <a:r>
              <a:rPr lang="en-US" dirty="0"/>
              <a:t>if-else-if ladder</a:t>
            </a:r>
          </a:p>
          <a:p>
            <a:pPr marL="272653" lvl="2" indent="0">
              <a:buNone/>
            </a:pPr>
            <a:r>
              <a:rPr lang="en-US" sz="1400" b="1" i="1" dirty="0">
                <a:solidFill>
                  <a:srgbClr val="00B050"/>
                </a:solidFill>
              </a:rPr>
              <a:t>if(condition1){  </a:t>
            </a:r>
          </a:p>
          <a:p>
            <a:pPr marL="272653" lvl="2" indent="0">
              <a:buNone/>
            </a:pPr>
            <a:r>
              <a:rPr lang="en-US" sz="1400" b="1" i="1" dirty="0">
                <a:solidFill>
                  <a:srgbClr val="00B050"/>
                </a:solidFill>
              </a:rPr>
              <a:t>//code to be executed if condition1 is true  </a:t>
            </a:r>
          </a:p>
          <a:p>
            <a:pPr marL="272653" lvl="2" indent="0">
              <a:buNone/>
            </a:pPr>
            <a:r>
              <a:rPr lang="en-US" sz="1400" b="1" i="1" dirty="0">
                <a:solidFill>
                  <a:srgbClr val="00B050"/>
                </a:solidFill>
              </a:rPr>
              <a:t>}else if(condition2){  </a:t>
            </a:r>
          </a:p>
          <a:p>
            <a:pPr marL="272653" lvl="2" indent="0">
              <a:buNone/>
            </a:pPr>
            <a:r>
              <a:rPr lang="en-US" sz="1400" b="1" i="1" dirty="0">
                <a:solidFill>
                  <a:srgbClr val="00B050"/>
                </a:solidFill>
              </a:rPr>
              <a:t>//code to be executed if condition2 is true  </a:t>
            </a:r>
          </a:p>
          <a:p>
            <a:pPr marL="272653" lvl="2" indent="0">
              <a:buNone/>
            </a:pPr>
            <a:r>
              <a:rPr lang="en-US" sz="1400" b="1" i="1" dirty="0">
                <a:solidFill>
                  <a:srgbClr val="00B050"/>
                </a:solidFill>
              </a:rPr>
              <a:t>}  </a:t>
            </a:r>
          </a:p>
          <a:p>
            <a:pPr marL="272653" lvl="2" indent="0">
              <a:buNone/>
            </a:pPr>
            <a:r>
              <a:rPr lang="en-US" sz="1400" b="1" i="1" dirty="0">
                <a:solidFill>
                  <a:srgbClr val="00B050"/>
                </a:solidFill>
              </a:rPr>
              <a:t>else{  </a:t>
            </a:r>
          </a:p>
          <a:p>
            <a:pPr marL="272653" lvl="2" indent="0">
              <a:buNone/>
            </a:pPr>
            <a:r>
              <a:rPr lang="en-US" sz="1400" b="1" i="1" dirty="0">
                <a:solidFill>
                  <a:srgbClr val="00B050"/>
                </a:solidFill>
              </a:rPr>
              <a:t>//code to be executed if all the conditions are false  </a:t>
            </a:r>
          </a:p>
          <a:p>
            <a:pPr marL="272653" lvl="2" indent="0">
              <a:buNone/>
            </a:pPr>
            <a:r>
              <a:rPr lang="en-US" sz="1400" b="1" i="1" dirty="0">
                <a:solidFill>
                  <a:srgbClr val="00B050"/>
                </a:solidFill>
              </a:rPr>
              <a:t>}</a:t>
            </a:r>
          </a:p>
          <a:p>
            <a:pPr marL="285750" lvl="2" indent="-285750">
              <a:buSzPct val="120000"/>
              <a:buFont typeface="Wingdings" panose="05000000000000000000" pitchFamily="2" charset="2"/>
              <a:buChar char="q"/>
            </a:pPr>
            <a:r>
              <a:rPr lang="en-US" dirty="0"/>
              <a:t>Nested if</a:t>
            </a:r>
          </a:p>
          <a:p>
            <a:pPr marL="272653" lvl="2" indent="0">
              <a:buNone/>
            </a:pPr>
            <a:endParaRPr lang="en-US" sz="1400" b="1" i="1" dirty="0">
              <a:solidFill>
                <a:srgbClr val="00B050"/>
              </a:solidFill>
            </a:endParaRP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endParaRPr lang="en-US" dirty="0"/>
          </a:p>
          <a:p>
            <a:endParaRPr lang="en-US" dirty="0"/>
          </a:p>
        </p:txBody>
      </p:sp>
      <p:sp>
        <p:nvSpPr>
          <p:cNvPr id="4" name="Rectangle 3"/>
          <p:cNvSpPr/>
          <p:nvPr/>
        </p:nvSpPr>
        <p:spPr>
          <a:xfrm>
            <a:off x="537917" y="832247"/>
            <a:ext cx="2480166" cy="369332"/>
          </a:xfrm>
          <a:prstGeom prst="rect">
            <a:avLst/>
          </a:prstGeom>
        </p:spPr>
        <p:txBody>
          <a:bodyPr wrap="none">
            <a:spAutoFit/>
          </a:bodyPr>
          <a:lstStyle/>
          <a:p>
            <a:pPr algn="just"/>
            <a:r>
              <a:rPr lang="en-US" dirty="0">
                <a:latin typeface="erdana"/>
              </a:rPr>
              <a:t>Java If-else Statement</a:t>
            </a:r>
            <a:endParaRPr lang="en-US" b="0" i="0" dirty="0">
              <a:effectLst/>
              <a:latin typeface="erdana"/>
            </a:endParaRPr>
          </a:p>
        </p:txBody>
      </p:sp>
    </p:spTree>
    <p:extLst>
      <p:ext uri="{BB962C8B-B14F-4D97-AF65-F5344CB8AC3E}">
        <p14:creationId xmlns:p14="http://schemas.microsoft.com/office/powerpoint/2010/main" val="347928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arn(inVertical)">
                                      <p:cBhvr>
                                        <p:cTn id="21" dur="500"/>
                                        <p:tgtEl>
                                          <p:spTgt spid="3">
                                            <p:txEl>
                                              <p:pRg st="2" end="2"/>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arn(inVertical)">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barn(inVertical)">
                                      <p:cBhvr>
                                        <p:cTn id="29" dur="500"/>
                                        <p:tgtEl>
                                          <p:spTgt spid="3">
                                            <p:txEl>
                                              <p:pRg st="4" end="4"/>
                                            </p:txEl>
                                          </p:spTgt>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arn(inVertical)">
                                      <p:cBhvr>
                                        <p:cTn id="35" dur="500"/>
                                        <p:tgtEl>
                                          <p:spTgt spid="3">
                                            <p:txEl>
                                              <p:pRg st="6" end="6"/>
                                            </p:txEl>
                                          </p:spTgt>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barn(inVertical)">
                                      <p:cBhvr>
                                        <p:cTn id="38" dur="500"/>
                                        <p:tgtEl>
                                          <p:spTgt spid="3">
                                            <p:txEl>
                                              <p:pRg st="7" end="7"/>
                                            </p:txEl>
                                          </p:spTgt>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barn(inVertical)">
                                      <p:cBhvr>
                                        <p:cTn id="41" dur="500"/>
                                        <p:tgtEl>
                                          <p:spTgt spid="3">
                                            <p:txEl>
                                              <p:pRg st="8" end="8"/>
                                            </p:txEl>
                                          </p:spTgt>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barn(inVertical)">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barn(inVertical)">
                                      <p:cBhvr>
                                        <p:cTn id="49" dur="500"/>
                                        <p:tgtEl>
                                          <p:spTgt spid="3">
                                            <p:txEl>
                                              <p:pRg st="10" end="10"/>
                                            </p:txEl>
                                          </p:spTgt>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barn(inVertical)">
                                      <p:cBhvr>
                                        <p:cTn id="52" dur="500"/>
                                        <p:tgtEl>
                                          <p:spTgt spid="3">
                                            <p:txEl>
                                              <p:pRg st="11" end="11"/>
                                            </p:txEl>
                                          </p:spTgt>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barn(inVertical)">
                                      <p:cBhvr>
                                        <p:cTn id="55" dur="500"/>
                                        <p:tgtEl>
                                          <p:spTgt spid="3">
                                            <p:txEl>
                                              <p:pRg st="12" end="12"/>
                                            </p:txEl>
                                          </p:spTgt>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3">
                                            <p:txEl>
                                              <p:pRg st="13" end="13"/>
                                            </p:txEl>
                                          </p:spTgt>
                                        </p:tgtEl>
                                        <p:attrNameLst>
                                          <p:attrName>style.visibility</p:attrName>
                                        </p:attrNameLst>
                                      </p:cBhvr>
                                      <p:to>
                                        <p:strVal val="visible"/>
                                      </p:to>
                                    </p:set>
                                    <p:animEffect transition="in" filter="barn(inVertical)">
                                      <p:cBhvr>
                                        <p:cTn id="58" dur="500"/>
                                        <p:tgtEl>
                                          <p:spTgt spid="3">
                                            <p:txEl>
                                              <p:pRg st="13" end="13"/>
                                            </p:txEl>
                                          </p:spTgt>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animEffect transition="in" filter="barn(inVertical)">
                                      <p:cBhvr>
                                        <p:cTn id="61" dur="500"/>
                                        <p:tgtEl>
                                          <p:spTgt spid="3">
                                            <p:txEl>
                                              <p:pRg st="14" end="14"/>
                                            </p:txEl>
                                          </p:spTgt>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3">
                                            <p:txEl>
                                              <p:pRg st="15" end="15"/>
                                            </p:txEl>
                                          </p:spTgt>
                                        </p:tgtEl>
                                        <p:attrNameLst>
                                          <p:attrName>style.visibility</p:attrName>
                                        </p:attrNameLst>
                                      </p:cBhvr>
                                      <p:to>
                                        <p:strVal val="visible"/>
                                      </p:to>
                                    </p:set>
                                    <p:animEffect transition="in" filter="barn(inVertical)">
                                      <p:cBhvr>
                                        <p:cTn id="64" dur="500"/>
                                        <p:tgtEl>
                                          <p:spTgt spid="3">
                                            <p:txEl>
                                              <p:pRg st="15" end="15"/>
                                            </p:txEl>
                                          </p:spTgt>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3">
                                            <p:txEl>
                                              <p:pRg st="16" end="16"/>
                                            </p:txEl>
                                          </p:spTgt>
                                        </p:tgtEl>
                                        <p:attrNameLst>
                                          <p:attrName>style.visibility</p:attrName>
                                        </p:attrNameLst>
                                      </p:cBhvr>
                                      <p:to>
                                        <p:strVal val="visible"/>
                                      </p:to>
                                    </p:set>
                                    <p:animEffect transition="in" filter="barn(inVertical)">
                                      <p:cBhvr>
                                        <p:cTn id="67" dur="500"/>
                                        <p:tgtEl>
                                          <p:spTgt spid="3">
                                            <p:txEl>
                                              <p:pRg st="16" end="16"/>
                                            </p:txEl>
                                          </p:spTgt>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3">
                                            <p:txEl>
                                              <p:pRg st="17" end="17"/>
                                            </p:txEl>
                                          </p:spTgt>
                                        </p:tgtEl>
                                        <p:attrNameLst>
                                          <p:attrName>style.visibility</p:attrName>
                                        </p:attrNameLst>
                                      </p:cBhvr>
                                      <p:to>
                                        <p:strVal val="visible"/>
                                      </p:to>
                                    </p:set>
                                    <p:animEffect transition="in" filter="barn(inVertical)">
                                      <p:cBhvr>
                                        <p:cTn id="70" dur="500"/>
                                        <p:tgtEl>
                                          <p:spTgt spid="3">
                                            <p:txEl>
                                              <p:pRg st="17" end="17"/>
                                            </p:txEl>
                                          </p:spTgt>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3">
                                            <p:txEl>
                                              <p:pRg st="18" end="18"/>
                                            </p:txEl>
                                          </p:spTgt>
                                        </p:tgtEl>
                                        <p:attrNameLst>
                                          <p:attrName>style.visibility</p:attrName>
                                        </p:attrNameLst>
                                      </p:cBhvr>
                                      <p:to>
                                        <p:strVal val="visible"/>
                                      </p:to>
                                    </p:set>
                                    <p:animEffect transition="in" filter="barn(inVertical)">
                                      <p:cBhvr>
                                        <p:cTn id="73" dur="500"/>
                                        <p:tgtEl>
                                          <p:spTgt spid="3">
                                            <p:txEl>
                                              <p:pRg st="18" end="18"/>
                                            </p:txEl>
                                          </p:spTgt>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3">
                                            <p:txEl>
                                              <p:pRg st="19" end="19"/>
                                            </p:txEl>
                                          </p:spTgt>
                                        </p:tgtEl>
                                        <p:attrNameLst>
                                          <p:attrName>style.visibility</p:attrName>
                                        </p:attrNameLst>
                                      </p:cBhvr>
                                      <p:to>
                                        <p:strVal val="visible"/>
                                      </p:to>
                                    </p:set>
                                    <p:animEffect transition="in" filter="barn(inVertical)">
                                      <p:cBhvr>
                                        <p:cTn id="76" dur="5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Java Switch Statement</a:t>
            </a:r>
          </a:p>
        </p:txBody>
      </p:sp>
      <p:sp>
        <p:nvSpPr>
          <p:cNvPr id="8" name="Rectangle 7"/>
          <p:cNvSpPr/>
          <p:nvPr/>
        </p:nvSpPr>
        <p:spPr>
          <a:xfrm>
            <a:off x="489397" y="837128"/>
            <a:ext cx="6368603" cy="646331"/>
          </a:xfrm>
          <a:prstGeom prst="rect">
            <a:avLst/>
          </a:prstGeom>
        </p:spPr>
        <p:txBody>
          <a:bodyPr wrap="square">
            <a:spAutoFit/>
          </a:bodyPr>
          <a:lstStyle/>
          <a:p>
            <a:r>
              <a:rPr lang="en-US" dirty="0">
                <a:latin typeface="+mj-lt"/>
                <a:cs typeface="Arial" panose="020B0604020202020204" pitchFamily="34" charset="0"/>
              </a:rPr>
              <a:t>The Java switch statement executes one statement from multiple conditions. It is like if-else-if ladder statement.</a:t>
            </a:r>
          </a:p>
        </p:txBody>
      </p:sp>
      <p:sp>
        <p:nvSpPr>
          <p:cNvPr id="11" name="Rectangle 10"/>
          <p:cNvSpPr/>
          <p:nvPr/>
        </p:nvSpPr>
        <p:spPr>
          <a:xfrm>
            <a:off x="779172" y="1772355"/>
            <a:ext cx="6078828" cy="3139321"/>
          </a:xfrm>
          <a:prstGeom prst="rect">
            <a:avLst/>
          </a:prstGeom>
        </p:spPr>
        <p:txBody>
          <a:bodyPr wrap="square">
            <a:spAutoFit/>
          </a:bodyPr>
          <a:lstStyle/>
          <a:p>
            <a:r>
              <a:rPr lang="en-US" i="1" dirty="0">
                <a:solidFill>
                  <a:srgbClr val="00B050"/>
                </a:solidFill>
              </a:rPr>
              <a:t>public class Switch {  </a:t>
            </a:r>
          </a:p>
          <a:p>
            <a:r>
              <a:rPr lang="en-US" i="1" dirty="0">
                <a:solidFill>
                  <a:srgbClr val="00B050"/>
                </a:solidFill>
              </a:rPr>
              <a:t>public static void main(String[] args) {  </a:t>
            </a:r>
          </a:p>
          <a:p>
            <a:r>
              <a:rPr lang="en-US" i="1" dirty="0">
                <a:solidFill>
                  <a:srgbClr val="00B050"/>
                </a:solidFill>
              </a:rPr>
              <a:t>    int number=20;  </a:t>
            </a:r>
          </a:p>
          <a:p>
            <a:r>
              <a:rPr lang="en-US" i="1" dirty="0">
                <a:solidFill>
                  <a:srgbClr val="00B050"/>
                </a:solidFill>
              </a:rPr>
              <a:t>    switch(number){  </a:t>
            </a:r>
          </a:p>
          <a:p>
            <a:r>
              <a:rPr lang="en-US" i="1" dirty="0">
                <a:solidFill>
                  <a:srgbClr val="00B050"/>
                </a:solidFill>
              </a:rPr>
              <a:t>    case 10: System.out.println("10");break;  </a:t>
            </a:r>
          </a:p>
          <a:p>
            <a:r>
              <a:rPr lang="en-US" i="1" dirty="0">
                <a:solidFill>
                  <a:srgbClr val="00B050"/>
                </a:solidFill>
              </a:rPr>
              <a:t>    case 20: System.out.println("20");break;  </a:t>
            </a:r>
          </a:p>
          <a:p>
            <a:r>
              <a:rPr lang="en-US" i="1" dirty="0">
                <a:solidFill>
                  <a:srgbClr val="00B050"/>
                </a:solidFill>
              </a:rPr>
              <a:t>    case 30: System.out.println("30");break;  </a:t>
            </a:r>
          </a:p>
          <a:p>
            <a:r>
              <a:rPr lang="en-US" i="1" dirty="0">
                <a:solidFill>
                  <a:srgbClr val="00B050"/>
                </a:solidFill>
              </a:rPr>
              <a:t>    default: System.out.println("Not in 10, 20 or 30");  </a:t>
            </a:r>
          </a:p>
          <a:p>
            <a:r>
              <a:rPr lang="en-US" i="1" dirty="0">
                <a:solidFill>
                  <a:srgbClr val="00B050"/>
                </a:solidFill>
              </a:rPr>
              <a:t>    }  </a:t>
            </a:r>
          </a:p>
          <a:p>
            <a:r>
              <a:rPr lang="en-US" i="1" dirty="0">
                <a:solidFill>
                  <a:srgbClr val="00B050"/>
                </a:solidFill>
              </a:rPr>
              <a:t>}  </a:t>
            </a:r>
          </a:p>
          <a:p>
            <a:r>
              <a:rPr lang="en-US" i="1" dirty="0">
                <a:solidFill>
                  <a:srgbClr val="00B050"/>
                </a:solidFill>
              </a:rPr>
              <a:t>} </a:t>
            </a:r>
          </a:p>
        </p:txBody>
      </p:sp>
    </p:spTree>
    <p:extLst>
      <p:ext uri="{BB962C8B-B14F-4D97-AF65-F5344CB8AC3E}">
        <p14:creationId xmlns:p14="http://schemas.microsoft.com/office/powerpoint/2010/main" val="68340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Loops</a:t>
            </a:r>
            <a:r>
              <a:rPr lang="en-US" dirty="0"/>
              <a:t> </a:t>
            </a:r>
            <a:r>
              <a:rPr lang="en-US" dirty="0">
                <a:solidFill>
                  <a:schemeClr val="tx1"/>
                </a:solidFill>
              </a:rPr>
              <a:t>in Java</a:t>
            </a:r>
          </a:p>
        </p:txBody>
      </p:sp>
      <p:sp>
        <p:nvSpPr>
          <p:cNvPr id="3" name="Content Placeholder 2"/>
          <p:cNvSpPr>
            <a:spLocks noGrp="1"/>
          </p:cNvSpPr>
          <p:nvPr>
            <p:ph idx="1"/>
          </p:nvPr>
        </p:nvSpPr>
        <p:spPr>
          <a:xfrm>
            <a:off x="789178" y="868593"/>
            <a:ext cx="7989750" cy="5863144"/>
          </a:xfrm>
        </p:spPr>
        <p:txBody>
          <a:bodyPr/>
          <a:lstStyle/>
          <a:p>
            <a:r>
              <a:rPr lang="en-US" dirty="0"/>
              <a:t>In programming languages, loops are used to execute a set of instructions/functions repeatedly when some conditions become true. There are three types of loops in java.</a:t>
            </a:r>
          </a:p>
          <a:p>
            <a:pPr marL="285750" indent="-285750">
              <a:buFont typeface="Wingdings" panose="05000000000000000000" pitchFamily="2" charset="2"/>
              <a:buChar char="q"/>
            </a:pPr>
            <a:r>
              <a:rPr lang="en-US" dirty="0"/>
              <a:t>for loop</a:t>
            </a:r>
          </a:p>
          <a:p>
            <a:pPr marL="285750" indent="-285750">
              <a:buFont typeface="Wingdings" panose="05000000000000000000" pitchFamily="2" charset="2"/>
              <a:buChar char="q"/>
            </a:pPr>
            <a:r>
              <a:rPr lang="en-US" dirty="0"/>
              <a:t>while loop</a:t>
            </a:r>
          </a:p>
          <a:p>
            <a:pPr marL="285750" indent="-285750">
              <a:buFont typeface="Wingdings" panose="05000000000000000000" pitchFamily="2" charset="2"/>
              <a:buChar char="q"/>
            </a:pPr>
            <a:r>
              <a:rPr lang="en-US" dirty="0"/>
              <a:t>do-while loop</a:t>
            </a:r>
          </a:p>
          <a:p>
            <a:endParaRPr lang="en-US" dirty="0"/>
          </a:p>
          <a:p>
            <a:r>
              <a:rPr lang="en-US" b="1" dirty="0"/>
              <a:t>For</a:t>
            </a:r>
            <a:r>
              <a:rPr lang="en-US" dirty="0"/>
              <a:t> Loop: used to iterate a part of the program several times. If the number of iteration is fixed, it is recommended to use for loop.</a:t>
            </a:r>
          </a:p>
          <a:p>
            <a:r>
              <a:rPr lang="en-US" dirty="0"/>
              <a:t> </a:t>
            </a:r>
            <a:r>
              <a:rPr lang="en-US" sz="1600" b="1" i="1" dirty="0">
                <a:solidFill>
                  <a:srgbClr val="00B050"/>
                </a:solidFill>
              </a:rPr>
              <a:t>for</a:t>
            </a:r>
            <a:r>
              <a:rPr lang="en-US" sz="1600" i="1" dirty="0">
                <a:solidFill>
                  <a:srgbClr val="00B050"/>
                </a:solidFill>
              </a:rPr>
              <a:t>(</a:t>
            </a:r>
            <a:r>
              <a:rPr lang="en-US" sz="1600" b="1" i="1" dirty="0">
                <a:solidFill>
                  <a:srgbClr val="00B050"/>
                </a:solidFill>
              </a:rPr>
              <a:t>int</a:t>
            </a:r>
            <a:r>
              <a:rPr lang="en-US" sz="1600" i="1" dirty="0">
                <a:solidFill>
                  <a:srgbClr val="00B050"/>
                </a:solidFill>
              </a:rPr>
              <a:t> </a:t>
            </a:r>
            <a:r>
              <a:rPr lang="en-US" sz="1600" i="1" dirty="0" err="1">
                <a:solidFill>
                  <a:srgbClr val="00B050"/>
                </a:solidFill>
              </a:rPr>
              <a:t>i</a:t>
            </a:r>
            <a:r>
              <a:rPr lang="en-US" sz="1600" i="1" dirty="0">
                <a:solidFill>
                  <a:srgbClr val="00B050"/>
                </a:solidFill>
              </a:rPr>
              <a:t>=1;i&lt;=10;i++){  </a:t>
            </a:r>
          </a:p>
          <a:p>
            <a:r>
              <a:rPr lang="en-US" sz="1600" i="1" dirty="0">
                <a:solidFill>
                  <a:srgbClr val="00B050"/>
                </a:solidFill>
              </a:rPr>
              <a:t>        System.out.println(</a:t>
            </a:r>
            <a:r>
              <a:rPr lang="en-US" sz="1600" i="1" dirty="0" err="1">
                <a:solidFill>
                  <a:srgbClr val="00B050"/>
                </a:solidFill>
              </a:rPr>
              <a:t>i</a:t>
            </a:r>
            <a:r>
              <a:rPr lang="en-US" sz="1600" i="1" dirty="0">
                <a:solidFill>
                  <a:srgbClr val="00B050"/>
                </a:solidFill>
              </a:rPr>
              <a:t>);  </a:t>
            </a:r>
          </a:p>
          <a:p>
            <a:r>
              <a:rPr lang="en-US" sz="1600" i="1" dirty="0">
                <a:solidFill>
                  <a:srgbClr val="00B050"/>
                </a:solidFill>
              </a:rPr>
              <a:t>    }  </a:t>
            </a:r>
          </a:p>
          <a:p>
            <a:r>
              <a:rPr lang="en-US" dirty="0"/>
              <a:t> </a:t>
            </a:r>
            <a:r>
              <a:rPr lang="en-US" b="1" dirty="0"/>
              <a:t>While</a:t>
            </a:r>
            <a:r>
              <a:rPr lang="en-US" dirty="0"/>
              <a:t> Loop: If the number of iteration is not fixed, it is recommended to use while loop.</a:t>
            </a:r>
          </a:p>
          <a:p>
            <a:r>
              <a:rPr lang="en-US" dirty="0"/>
              <a:t> </a:t>
            </a:r>
            <a:r>
              <a:rPr lang="en-US" b="1" i="1" dirty="0">
                <a:solidFill>
                  <a:srgbClr val="00B050"/>
                </a:solidFill>
              </a:rPr>
              <a:t>int</a:t>
            </a:r>
            <a:r>
              <a:rPr lang="en-US" i="1" dirty="0">
                <a:solidFill>
                  <a:srgbClr val="00B050"/>
                </a:solidFill>
              </a:rPr>
              <a:t> </a:t>
            </a:r>
            <a:r>
              <a:rPr lang="en-US" i="1" dirty="0" err="1">
                <a:solidFill>
                  <a:srgbClr val="00B050"/>
                </a:solidFill>
              </a:rPr>
              <a:t>i</a:t>
            </a:r>
            <a:r>
              <a:rPr lang="en-US" i="1" dirty="0">
                <a:solidFill>
                  <a:srgbClr val="00B050"/>
                </a:solidFill>
              </a:rPr>
              <a:t>=1; </a:t>
            </a:r>
          </a:p>
          <a:p>
            <a:r>
              <a:rPr lang="en-US" b="1" i="1" dirty="0">
                <a:solidFill>
                  <a:srgbClr val="00B050"/>
                </a:solidFill>
              </a:rPr>
              <a:t>while</a:t>
            </a:r>
            <a:r>
              <a:rPr lang="en-US" i="1" dirty="0">
                <a:solidFill>
                  <a:srgbClr val="00B050"/>
                </a:solidFill>
              </a:rPr>
              <a:t>(</a:t>
            </a:r>
            <a:r>
              <a:rPr lang="en-US" i="1" dirty="0" err="1">
                <a:solidFill>
                  <a:srgbClr val="00B050"/>
                </a:solidFill>
              </a:rPr>
              <a:t>i</a:t>
            </a:r>
            <a:r>
              <a:rPr lang="en-US" i="1" dirty="0">
                <a:solidFill>
                  <a:srgbClr val="00B050"/>
                </a:solidFill>
              </a:rPr>
              <a:t>&lt;=10){  </a:t>
            </a:r>
          </a:p>
          <a:p>
            <a:r>
              <a:rPr lang="en-US" i="1" dirty="0">
                <a:solidFill>
                  <a:srgbClr val="00B050"/>
                </a:solidFill>
              </a:rPr>
              <a:t>        System.out.println(</a:t>
            </a:r>
            <a:r>
              <a:rPr lang="en-US" i="1" dirty="0" err="1">
                <a:solidFill>
                  <a:srgbClr val="00B050"/>
                </a:solidFill>
              </a:rPr>
              <a:t>i</a:t>
            </a:r>
            <a:r>
              <a:rPr lang="en-US" i="1" dirty="0">
                <a:solidFill>
                  <a:srgbClr val="00B050"/>
                </a:solidFill>
              </a:rPr>
              <a:t>);  </a:t>
            </a:r>
          </a:p>
          <a:p>
            <a:r>
              <a:rPr lang="en-US" i="1" dirty="0">
                <a:solidFill>
                  <a:srgbClr val="00B050"/>
                </a:solidFill>
              </a:rPr>
              <a:t>    </a:t>
            </a:r>
            <a:r>
              <a:rPr lang="en-US" i="1" dirty="0" err="1">
                <a:solidFill>
                  <a:srgbClr val="00B050"/>
                </a:solidFill>
              </a:rPr>
              <a:t>i</a:t>
            </a:r>
            <a:r>
              <a:rPr lang="en-US" i="1" dirty="0">
                <a:solidFill>
                  <a:srgbClr val="00B050"/>
                </a:solidFill>
              </a:rPr>
              <a:t>++; // </a:t>
            </a:r>
            <a:r>
              <a:rPr lang="en-US" i="1" dirty="0" err="1">
                <a:solidFill>
                  <a:srgbClr val="00B050"/>
                </a:solidFill>
              </a:rPr>
              <a:t>i</a:t>
            </a:r>
            <a:r>
              <a:rPr lang="en-US" i="1" dirty="0">
                <a:solidFill>
                  <a:srgbClr val="00B050"/>
                </a:solidFill>
              </a:rPr>
              <a:t>=+1; </a:t>
            </a:r>
          </a:p>
          <a:p>
            <a:r>
              <a:rPr lang="en-US" i="1" dirty="0">
                <a:solidFill>
                  <a:srgbClr val="00B050"/>
                </a:solidFill>
              </a:rPr>
              <a:t>    }  </a:t>
            </a:r>
          </a:p>
          <a:p>
            <a:endParaRPr lang="en-US" dirty="0"/>
          </a:p>
        </p:txBody>
      </p:sp>
    </p:spTree>
    <p:extLst>
      <p:ext uri="{BB962C8B-B14F-4D97-AF65-F5344CB8AC3E}">
        <p14:creationId xmlns:p14="http://schemas.microsoft.com/office/powerpoint/2010/main" val="358372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additive="base">
                                        <p:cTn id="3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 calcmode="lin" valueType="num">
                                      <p:cBhvr additive="base">
                                        <p:cTn id="4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 calcmode="lin" valueType="num">
                                      <p:cBhvr additive="base">
                                        <p:cTn id="5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 calcmode="lin" valueType="num">
                                      <p:cBhvr additive="base">
                                        <p:cTn id="5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 calcmode="lin" valueType="num">
                                      <p:cBhvr additive="base">
                                        <p:cTn id="6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
                                            <p:txEl>
                                              <p:pRg st="10" end="10"/>
                                            </p:txEl>
                                          </p:spTgt>
                                        </p:tgtEl>
                                        <p:attrNameLst>
                                          <p:attrName>style.visibility</p:attrName>
                                        </p:attrNameLst>
                                      </p:cBhvr>
                                      <p:to>
                                        <p:strVal val="visible"/>
                                      </p:to>
                                    </p:set>
                                    <p:anim calcmode="lin" valueType="num">
                                      <p:cBhvr additive="base">
                                        <p:cTn id="6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3">
                                            <p:txEl>
                                              <p:pRg st="11" end="11"/>
                                            </p:txEl>
                                          </p:spTgt>
                                        </p:tgtEl>
                                        <p:attrNameLst>
                                          <p:attrName>style.visibility</p:attrName>
                                        </p:attrNameLst>
                                      </p:cBhvr>
                                      <p:to>
                                        <p:strVal val="visible"/>
                                      </p:to>
                                    </p:set>
                                    <p:anim calcmode="lin" valueType="num">
                                      <p:cBhvr additive="base">
                                        <p:cTn id="7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3">
                                            <p:txEl>
                                              <p:pRg st="12" end="12"/>
                                            </p:txEl>
                                          </p:spTgt>
                                        </p:tgtEl>
                                        <p:attrNameLst>
                                          <p:attrName>style.visibility</p:attrName>
                                        </p:attrNameLst>
                                      </p:cBhvr>
                                      <p:to>
                                        <p:strVal val="visible"/>
                                      </p:to>
                                    </p:set>
                                    <p:anim calcmode="lin" valueType="num">
                                      <p:cBhvr additive="base">
                                        <p:cTn id="8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3">
                                            <p:txEl>
                                              <p:pRg st="13" end="13"/>
                                            </p:txEl>
                                          </p:spTgt>
                                        </p:tgtEl>
                                        <p:attrNameLst>
                                          <p:attrName>style.visibility</p:attrName>
                                        </p:attrNameLst>
                                      </p:cBhvr>
                                      <p:to>
                                        <p:strVal val="visible"/>
                                      </p:to>
                                    </p:set>
                                    <p:anim calcmode="lin" valueType="num">
                                      <p:cBhvr additive="base">
                                        <p:cTn id="8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3">
                                            <p:txEl>
                                              <p:pRg st="14" end="14"/>
                                            </p:txEl>
                                          </p:spTgt>
                                        </p:tgtEl>
                                        <p:attrNameLst>
                                          <p:attrName>style.visibility</p:attrName>
                                        </p:attrNameLst>
                                      </p:cBhvr>
                                      <p:to>
                                        <p:strVal val="visible"/>
                                      </p:to>
                                    </p:set>
                                    <p:anim calcmode="lin" valueType="num">
                                      <p:cBhvr additive="base">
                                        <p:cTn id="9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006" y="130472"/>
            <a:ext cx="7989750" cy="430887"/>
          </a:xfrm>
        </p:spPr>
        <p:txBody>
          <a:bodyPr/>
          <a:lstStyle/>
          <a:p>
            <a:r>
              <a:rPr lang="en-US" dirty="0">
                <a:solidFill>
                  <a:schemeClr val="tx1"/>
                </a:solidFill>
              </a:rPr>
              <a:t>Loops in Java</a:t>
            </a:r>
          </a:p>
        </p:txBody>
      </p:sp>
      <p:sp>
        <p:nvSpPr>
          <p:cNvPr id="3" name="Content Placeholder 2"/>
          <p:cNvSpPr>
            <a:spLocks noGrp="1"/>
          </p:cNvSpPr>
          <p:nvPr>
            <p:ph idx="1"/>
          </p:nvPr>
        </p:nvSpPr>
        <p:spPr>
          <a:xfrm>
            <a:off x="478971" y="595087"/>
            <a:ext cx="8299957" cy="7608848"/>
          </a:xfrm>
        </p:spPr>
        <p:txBody>
          <a:bodyPr/>
          <a:lstStyle/>
          <a:p>
            <a:r>
              <a:rPr lang="en-US" b="1" dirty="0"/>
              <a:t>Do While</a:t>
            </a:r>
            <a:r>
              <a:rPr lang="en-US" dirty="0"/>
              <a:t>: </a:t>
            </a:r>
            <a:r>
              <a:rPr lang="en-US" i="1" dirty="0"/>
              <a:t>do-while loop</a:t>
            </a:r>
            <a:r>
              <a:rPr lang="en-US" dirty="0"/>
              <a:t> is executed at least once because condition is checked after loop body.</a:t>
            </a:r>
          </a:p>
          <a:p>
            <a:pPr marL="0" lvl="1" indent="0">
              <a:buNone/>
            </a:pPr>
            <a:r>
              <a:rPr lang="en-US" i="1" u="sng" dirty="0">
                <a:solidFill>
                  <a:srgbClr val="00B050"/>
                </a:solidFill>
              </a:rPr>
              <a:t>Example:</a:t>
            </a:r>
          </a:p>
          <a:p>
            <a:pPr marL="1614487" lvl="5" indent="0">
              <a:buNone/>
            </a:pPr>
            <a:r>
              <a:rPr lang="en-US" dirty="0">
                <a:solidFill>
                  <a:srgbClr val="00B050"/>
                </a:solidFill>
              </a:rPr>
              <a:t>int </a:t>
            </a:r>
            <a:r>
              <a:rPr lang="en-US" dirty="0" err="1">
                <a:solidFill>
                  <a:srgbClr val="00B050"/>
                </a:solidFill>
              </a:rPr>
              <a:t>i</a:t>
            </a:r>
            <a:r>
              <a:rPr lang="en-US" dirty="0">
                <a:solidFill>
                  <a:srgbClr val="00B050"/>
                </a:solidFill>
              </a:rPr>
              <a:t>=1;  </a:t>
            </a:r>
          </a:p>
          <a:p>
            <a:pPr marL="1614487" lvl="5" indent="0">
              <a:buNone/>
            </a:pPr>
            <a:r>
              <a:rPr lang="en-US" dirty="0">
                <a:solidFill>
                  <a:srgbClr val="00B050"/>
                </a:solidFill>
              </a:rPr>
              <a:t>    do{  </a:t>
            </a:r>
          </a:p>
          <a:p>
            <a:pPr marL="1614487" lvl="5" indent="0">
              <a:buNone/>
            </a:pPr>
            <a:r>
              <a:rPr lang="en-US" dirty="0">
                <a:solidFill>
                  <a:srgbClr val="00B050"/>
                </a:solidFill>
              </a:rPr>
              <a:t>        System.out.println(</a:t>
            </a:r>
            <a:r>
              <a:rPr lang="en-US" dirty="0" err="1">
                <a:solidFill>
                  <a:srgbClr val="00B050"/>
                </a:solidFill>
              </a:rPr>
              <a:t>i</a:t>
            </a:r>
            <a:r>
              <a:rPr lang="en-US" dirty="0">
                <a:solidFill>
                  <a:srgbClr val="00B050"/>
                </a:solidFill>
              </a:rPr>
              <a:t>);  </a:t>
            </a:r>
          </a:p>
          <a:p>
            <a:pPr marL="1614487" lvl="5" indent="0">
              <a:buNone/>
            </a:pPr>
            <a:r>
              <a:rPr lang="en-US" dirty="0">
                <a:solidFill>
                  <a:srgbClr val="00B050"/>
                </a:solidFill>
              </a:rPr>
              <a:t>    </a:t>
            </a:r>
            <a:r>
              <a:rPr lang="en-US" dirty="0" err="1">
                <a:solidFill>
                  <a:srgbClr val="00B050"/>
                </a:solidFill>
              </a:rPr>
              <a:t>i</a:t>
            </a:r>
            <a:r>
              <a:rPr lang="en-US" dirty="0">
                <a:solidFill>
                  <a:srgbClr val="00B050"/>
                </a:solidFill>
              </a:rPr>
              <a:t>++;  </a:t>
            </a:r>
          </a:p>
          <a:p>
            <a:pPr marL="1614487" lvl="5" indent="0">
              <a:buNone/>
            </a:pPr>
            <a:r>
              <a:rPr lang="en-US" dirty="0">
                <a:solidFill>
                  <a:srgbClr val="00B050"/>
                </a:solidFill>
              </a:rPr>
              <a:t>    }while(</a:t>
            </a:r>
            <a:r>
              <a:rPr lang="en-US" dirty="0" err="1">
                <a:solidFill>
                  <a:srgbClr val="00B050"/>
                </a:solidFill>
              </a:rPr>
              <a:t>i</a:t>
            </a:r>
            <a:r>
              <a:rPr lang="en-US" dirty="0">
                <a:solidFill>
                  <a:srgbClr val="00B050"/>
                </a:solidFill>
              </a:rPr>
              <a:t>&lt;=10);  </a:t>
            </a:r>
          </a:p>
          <a:p>
            <a:pPr marL="1614487" lvl="5" indent="0">
              <a:buNone/>
            </a:pPr>
            <a:r>
              <a:rPr lang="en-US" dirty="0">
                <a:solidFill>
                  <a:srgbClr val="00B050"/>
                </a:solidFill>
              </a:rPr>
              <a:t>}  </a:t>
            </a:r>
          </a:p>
          <a:p>
            <a:pPr marL="1614487" lvl="5" indent="0">
              <a:buNone/>
            </a:pPr>
            <a:r>
              <a:rPr lang="en-US" dirty="0">
                <a:solidFill>
                  <a:srgbClr val="00B050"/>
                </a:solidFill>
              </a:rPr>
              <a:t>}  </a:t>
            </a:r>
          </a:p>
          <a:p>
            <a:pPr marL="261937" lvl="2" indent="0">
              <a:buNone/>
            </a:pPr>
            <a:r>
              <a:rPr lang="en-US" dirty="0">
                <a:solidFill>
                  <a:srgbClr val="00B050"/>
                </a:solidFill>
              </a:rPr>
              <a:t>o/p: 1,2,…….10</a:t>
            </a:r>
          </a:p>
          <a:p>
            <a:r>
              <a:rPr lang="en-US" b="1" dirty="0"/>
              <a:t>Break</a:t>
            </a:r>
            <a:r>
              <a:rPr lang="en-US" dirty="0"/>
              <a:t>: The Java </a:t>
            </a:r>
            <a:r>
              <a:rPr lang="en-US" i="1" dirty="0"/>
              <a:t>break</a:t>
            </a:r>
            <a:r>
              <a:rPr lang="en-US" dirty="0"/>
              <a:t> is used to break loop or switch statement.</a:t>
            </a:r>
          </a:p>
          <a:p>
            <a:pPr marL="806053" lvl="4" indent="0">
              <a:buNone/>
            </a:pPr>
            <a:r>
              <a:rPr lang="en-US" i="1" dirty="0">
                <a:solidFill>
                  <a:srgbClr val="00B050"/>
                </a:solidFill>
              </a:rPr>
              <a:t>public class BreakExample {  </a:t>
            </a:r>
          </a:p>
          <a:p>
            <a:pPr marL="806053" lvl="4" indent="0">
              <a:buNone/>
            </a:pPr>
            <a:r>
              <a:rPr lang="en-US" i="1" dirty="0">
                <a:solidFill>
                  <a:srgbClr val="00B050"/>
                </a:solidFill>
              </a:rPr>
              <a:t>public static void main(String[] args) {  </a:t>
            </a:r>
          </a:p>
          <a:p>
            <a:pPr marL="806053" lvl="4" indent="0">
              <a:buNone/>
            </a:pPr>
            <a:r>
              <a:rPr lang="en-US" i="1" dirty="0">
                <a:solidFill>
                  <a:srgbClr val="00B050"/>
                </a:solidFill>
              </a:rPr>
              <a:t>    for(int </a:t>
            </a:r>
            <a:r>
              <a:rPr lang="en-US" i="1" dirty="0" err="1">
                <a:solidFill>
                  <a:srgbClr val="00B050"/>
                </a:solidFill>
              </a:rPr>
              <a:t>i</a:t>
            </a:r>
            <a:r>
              <a:rPr lang="en-US" i="1" dirty="0">
                <a:solidFill>
                  <a:srgbClr val="00B050"/>
                </a:solidFill>
              </a:rPr>
              <a:t>=1;i&lt;=10;i++){  </a:t>
            </a:r>
          </a:p>
          <a:p>
            <a:pPr marL="806053" lvl="4" indent="0">
              <a:buNone/>
            </a:pPr>
            <a:r>
              <a:rPr lang="en-US" i="1" dirty="0">
                <a:solidFill>
                  <a:srgbClr val="00B050"/>
                </a:solidFill>
              </a:rPr>
              <a:t>        if(</a:t>
            </a:r>
            <a:r>
              <a:rPr lang="en-US" i="1" dirty="0" err="1">
                <a:solidFill>
                  <a:srgbClr val="00B050"/>
                </a:solidFill>
              </a:rPr>
              <a:t>i</a:t>
            </a:r>
            <a:r>
              <a:rPr lang="en-US" i="1" dirty="0">
                <a:solidFill>
                  <a:srgbClr val="00B050"/>
                </a:solidFill>
              </a:rPr>
              <a:t>==5){  </a:t>
            </a:r>
          </a:p>
          <a:p>
            <a:pPr marL="806053" lvl="4" indent="0">
              <a:buNone/>
            </a:pPr>
            <a:r>
              <a:rPr lang="en-US" i="1" dirty="0">
                <a:solidFill>
                  <a:srgbClr val="00B050"/>
                </a:solidFill>
              </a:rPr>
              <a:t>            break;  </a:t>
            </a:r>
          </a:p>
          <a:p>
            <a:pPr marL="806053" lvl="4" indent="0">
              <a:buNone/>
            </a:pPr>
            <a:r>
              <a:rPr lang="en-US" i="1" dirty="0">
                <a:solidFill>
                  <a:srgbClr val="00B050"/>
                </a:solidFill>
              </a:rPr>
              <a:t>        }  </a:t>
            </a:r>
          </a:p>
          <a:p>
            <a:pPr marL="806053" lvl="4" indent="0">
              <a:buNone/>
            </a:pPr>
            <a:r>
              <a:rPr lang="en-US" i="1" dirty="0">
                <a:solidFill>
                  <a:srgbClr val="00B050"/>
                </a:solidFill>
              </a:rPr>
              <a:t>        System.out.println(</a:t>
            </a:r>
            <a:r>
              <a:rPr lang="en-US" i="1" dirty="0" err="1">
                <a:solidFill>
                  <a:srgbClr val="00B050"/>
                </a:solidFill>
              </a:rPr>
              <a:t>i</a:t>
            </a:r>
            <a:r>
              <a:rPr lang="en-US" i="1" dirty="0">
                <a:solidFill>
                  <a:srgbClr val="00B050"/>
                </a:solidFill>
              </a:rPr>
              <a:t>);  </a:t>
            </a:r>
          </a:p>
          <a:p>
            <a:pPr marL="806053" lvl="4" indent="0">
              <a:buNone/>
            </a:pPr>
            <a:r>
              <a:rPr lang="en-US" i="1" dirty="0">
                <a:solidFill>
                  <a:srgbClr val="00B050"/>
                </a:solidFill>
              </a:rPr>
              <a:t>    }  }  }</a:t>
            </a:r>
          </a:p>
          <a:p>
            <a:pPr marL="806053" lvl="4" indent="0">
              <a:buNone/>
            </a:pPr>
            <a:r>
              <a:rPr lang="en-US" i="1" dirty="0">
                <a:solidFill>
                  <a:srgbClr val="00B050"/>
                </a:solidFill>
              </a:rPr>
              <a:t>O/P: 1,2,3,4</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838877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 calcmode="lin" valueType="num">
                                      <p:cBhvr additive="base">
                                        <p:cTn id="6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3">
                                            <p:txEl>
                                              <p:pRg st="13" end="13"/>
                                            </p:txEl>
                                          </p:spTgt>
                                        </p:tgtEl>
                                        <p:attrNameLst>
                                          <p:attrName>style.visibility</p:attrName>
                                        </p:attrNameLst>
                                      </p:cBhvr>
                                      <p:to>
                                        <p:strVal val="visible"/>
                                      </p:to>
                                    </p:set>
                                    <p:anim calcmode="lin" valueType="num">
                                      <p:cBhvr additive="base">
                                        <p:cTn id="6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
                                            <p:txEl>
                                              <p:pRg st="14" end="14"/>
                                            </p:txEl>
                                          </p:spTgt>
                                        </p:tgtEl>
                                        <p:attrNameLst>
                                          <p:attrName>style.visibility</p:attrName>
                                        </p:attrNameLst>
                                      </p:cBhvr>
                                      <p:to>
                                        <p:strVal val="visible"/>
                                      </p:to>
                                    </p:set>
                                    <p:anim calcmode="lin" valueType="num">
                                      <p:cBhvr additive="base">
                                        <p:cTn id="7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
                                            <p:txEl>
                                              <p:pRg st="15" end="15"/>
                                            </p:txEl>
                                          </p:spTgt>
                                        </p:tgtEl>
                                        <p:attrNameLst>
                                          <p:attrName>style.visibility</p:attrName>
                                        </p:attrNameLst>
                                      </p:cBhvr>
                                      <p:to>
                                        <p:strVal val="visible"/>
                                      </p:to>
                                    </p:set>
                                    <p:anim calcmode="lin" valueType="num">
                                      <p:cBhvr additive="base">
                                        <p:cTn id="7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3">
                                            <p:txEl>
                                              <p:pRg st="16" end="16"/>
                                            </p:txEl>
                                          </p:spTgt>
                                        </p:tgtEl>
                                        <p:attrNameLst>
                                          <p:attrName>style.visibility</p:attrName>
                                        </p:attrNameLst>
                                      </p:cBhvr>
                                      <p:to>
                                        <p:strVal val="visible"/>
                                      </p:to>
                                    </p:set>
                                    <p:anim calcmode="lin" valueType="num">
                                      <p:cBhvr additive="base">
                                        <p:cTn id="81"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3">
                                            <p:txEl>
                                              <p:pRg st="17" end="17"/>
                                            </p:txEl>
                                          </p:spTgt>
                                        </p:tgtEl>
                                        <p:attrNameLst>
                                          <p:attrName>style.visibility</p:attrName>
                                        </p:attrNameLst>
                                      </p:cBhvr>
                                      <p:to>
                                        <p:strVal val="visible"/>
                                      </p:to>
                                    </p:set>
                                    <p:anim calcmode="lin" valueType="num">
                                      <p:cBhvr additive="base">
                                        <p:cTn id="85"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3">
                                            <p:txEl>
                                              <p:pRg st="18" end="18"/>
                                            </p:txEl>
                                          </p:spTgt>
                                        </p:tgtEl>
                                        <p:attrNameLst>
                                          <p:attrName>style.visibility</p:attrName>
                                        </p:attrNameLst>
                                      </p:cBhvr>
                                      <p:to>
                                        <p:strVal val="visible"/>
                                      </p:to>
                                    </p:set>
                                    <p:anim calcmode="lin" valueType="num">
                                      <p:cBhvr additive="base">
                                        <p:cTn id="89"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18" end="18"/>
                                            </p:txEl>
                                          </p:spTgt>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3">
                                            <p:txEl>
                                              <p:pRg st="19" end="19"/>
                                            </p:txEl>
                                          </p:spTgt>
                                        </p:tgtEl>
                                        <p:attrNameLst>
                                          <p:attrName>style.visibility</p:attrName>
                                        </p:attrNameLst>
                                      </p:cBhvr>
                                      <p:to>
                                        <p:strVal val="visible"/>
                                      </p:to>
                                    </p:set>
                                    <p:anim calcmode="lin" valueType="num">
                                      <p:cBhvr additive="base">
                                        <p:cTn id="93"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315" y="4354286"/>
            <a:ext cx="2525486" cy="369332"/>
          </a:xfrm>
        </p:spPr>
        <p:txBody>
          <a:bodyPr/>
          <a:lstStyle/>
          <a:p>
            <a:r>
              <a:rPr lang="en-US" sz="2400" dirty="0">
                <a:solidFill>
                  <a:schemeClr val="tx1"/>
                </a:solidFill>
              </a:rPr>
              <a:t>Java Comments</a:t>
            </a:r>
          </a:p>
        </p:txBody>
      </p:sp>
      <p:sp>
        <p:nvSpPr>
          <p:cNvPr id="3" name="Content Placeholder 2"/>
          <p:cNvSpPr>
            <a:spLocks noGrp="1"/>
          </p:cNvSpPr>
          <p:nvPr>
            <p:ph idx="1"/>
          </p:nvPr>
        </p:nvSpPr>
        <p:spPr>
          <a:xfrm>
            <a:off x="899886" y="1"/>
            <a:ext cx="6966857" cy="4555093"/>
          </a:xfrm>
        </p:spPr>
        <p:txBody>
          <a:bodyPr/>
          <a:lstStyle/>
          <a:p>
            <a:r>
              <a:rPr lang="en-US" sz="2400" b="1" dirty="0"/>
              <a:t>Continue Statement: </a:t>
            </a:r>
          </a:p>
          <a:p>
            <a:r>
              <a:rPr lang="en-US" dirty="0"/>
              <a:t>The continue statement is used in loop control structure when you need to immediately jump to the next iteration of the loop. It can be used with for loop or while loop.</a:t>
            </a:r>
          </a:p>
          <a:p>
            <a:r>
              <a:rPr lang="en-US" b="1" dirty="0">
                <a:solidFill>
                  <a:srgbClr val="00B050"/>
                </a:solidFill>
              </a:rPr>
              <a:t>Example</a:t>
            </a:r>
            <a:r>
              <a:rPr lang="en-US" dirty="0">
                <a:solidFill>
                  <a:srgbClr val="00B050"/>
                </a:solidFill>
              </a:rPr>
              <a:t>:</a:t>
            </a:r>
          </a:p>
          <a:p>
            <a:pPr marL="272653" lvl="2" indent="0">
              <a:buNone/>
            </a:pPr>
            <a:r>
              <a:rPr lang="en-US" i="1" dirty="0">
                <a:solidFill>
                  <a:srgbClr val="00B050"/>
                </a:solidFill>
              </a:rPr>
              <a:t>public class ContinueExample {  </a:t>
            </a:r>
          </a:p>
          <a:p>
            <a:pPr marL="272653" lvl="2" indent="0">
              <a:buNone/>
            </a:pPr>
            <a:r>
              <a:rPr lang="en-US" i="1" dirty="0">
                <a:solidFill>
                  <a:srgbClr val="00B050"/>
                </a:solidFill>
              </a:rPr>
              <a:t>public static void main(String[] args) {  </a:t>
            </a:r>
          </a:p>
          <a:p>
            <a:pPr marL="272653" lvl="2" indent="0">
              <a:buNone/>
            </a:pPr>
            <a:r>
              <a:rPr lang="en-US" i="1" dirty="0">
                <a:solidFill>
                  <a:srgbClr val="00B050"/>
                </a:solidFill>
              </a:rPr>
              <a:t>  for(int </a:t>
            </a:r>
            <a:r>
              <a:rPr lang="en-US" i="1" dirty="0" err="1">
                <a:solidFill>
                  <a:srgbClr val="00B050"/>
                </a:solidFill>
              </a:rPr>
              <a:t>i</a:t>
            </a:r>
            <a:r>
              <a:rPr lang="en-US" i="1" dirty="0">
                <a:solidFill>
                  <a:srgbClr val="00B050"/>
                </a:solidFill>
              </a:rPr>
              <a:t>=1;i&lt;=10;i++){  </a:t>
            </a:r>
          </a:p>
          <a:p>
            <a:pPr marL="272653" lvl="2" indent="0">
              <a:buNone/>
            </a:pPr>
            <a:r>
              <a:rPr lang="en-US" i="1" dirty="0">
                <a:solidFill>
                  <a:srgbClr val="00B050"/>
                </a:solidFill>
              </a:rPr>
              <a:t>        if(</a:t>
            </a:r>
            <a:r>
              <a:rPr lang="en-US" i="1" dirty="0" err="1">
                <a:solidFill>
                  <a:srgbClr val="00B050"/>
                </a:solidFill>
              </a:rPr>
              <a:t>i</a:t>
            </a:r>
            <a:r>
              <a:rPr lang="en-US" i="1" dirty="0">
                <a:solidFill>
                  <a:srgbClr val="00B050"/>
                </a:solidFill>
              </a:rPr>
              <a:t>==5){  </a:t>
            </a:r>
          </a:p>
          <a:p>
            <a:pPr marL="272653" lvl="2" indent="0">
              <a:buNone/>
            </a:pPr>
            <a:r>
              <a:rPr lang="en-US" i="1" dirty="0">
                <a:solidFill>
                  <a:srgbClr val="00B050"/>
                </a:solidFill>
              </a:rPr>
              <a:t>            continue;  </a:t>
            </a:r>
          </a:p>
          <a:p>
            <a:pPr marL="272653" lvl="2" indent="0">
              <a:buNone/>
            </a:pPr>
            <a:r>
              <a:rPr lang="en-US" i="1" dirty="0">
                <a:solidFill>
                  <a:srgbClr val="00B050"/>
                </a:solidFill>
              </a:rPr>
              <a:t>        }  </a:t>
            </a:r>
          </a:p>
          <a:p>
            <a:pPr marL="272653" lvl="2" indent="0">
              <a:buNone/>
            </a:pPr>
            <a:r>
              <a:rPr lang="en-US" i="1" dirty="0">
                <a:solidFill>
                  <a:srgbClr val="00B050"/>
                </a:solidFill>
              </a:rPr>
              <a:t>       System.out.println(</a:t>
            </a:r>
            <a:r>
              <a:rPr lang="en-US" i="1" dirty="0" err="1">
                <a:solidFill>
                  <a:srgbClr val="00B050"/>
                </a:solidFill>
              </a:rPr>
              <a:t>i</a:t>
            </a:r>
            <a:r>
              <a:rPr lang="en-US" i="1" dirty="0">
                <a:solidFill>
                  <a:srgbClr val="00B050"/>
                </a:solidFill>
              </a:rPr>
              <a:t>);      }  }  }</a:t>
            </a:r>
          </a:p>
          <a:p>
            <a:pPr marL="272653" lvl="2" indent="0">
              <a:buNone/>
            </a:pPr>
            <a:endParaRPr lang="en-US" i="1" dirty="0">
              <a:solidFill>
                <a:srgbClr val="00B050"/>
              </a:solidFill>
            </a:endParaRPr>
          </a:p>
          <a:p>
            <a:pPr marL="272653" lvl="2" indent="0">
              <a:buNone/>
            </a:pPr>
            <a:r>
              <a:rPr lang="en-US" b="1" i="1" dirty="0">
                <a:solidFill>
                  <a:srgbClr val="00B050"/>
                </a:solidFill>
              </a:rPr>
              <a:t>Output</a:t>
            </a:r>
            <a:r>
              <a:rPr lang="en-US" i="1" dirty="0">
                <a:solidFill>
                  <a:srgbClr val="00B050"/>
                </a:solidFill>
              </a:rPr>
              <a:t>:  </a:t>
            </a:r>
            <a:r>
              <a:rPr lang="en-US" dirty="0">
                <a:solidFill>
                  <a:srgbClr val="00B050"/>
                </a:solidFill>
              </a:rPr>
              <a:t>1,2,3,4,6,7,8,9,10</a:t>
            </a:r>
            <a:endParaRPr lang="en-US" i="1" dirty="0">
              <a:solidFill>
                <a:srgbClr val="00B050"/>
              </a:solidFill>
            </a:endParaRPr>
          </a:p>
          <a:p>
            <a:endParaRPr lang="en-US" dirty="0"/>
          </a:p>
        </p:txBody>
      </p:sp>
      <p:sp>
        <p:nvSpPr>
          <p:cNvPr id="6" name="Rectangle 5"/>
          <p:cNvSpPr/>
          <p:nvPr/>
        </p:nvSpPr>
        <p:spPr>
          <a:xfrm>
            <a:off x="598560" y="4905829"/>
            <a:ext cx="6731000" cy="1200329"/>
          </a:xfrm>
          <a:prstGeom prst="rect">
            <a:avLst/>
          </a:prstGeom>
        </p:spPr>
        <p:txBody>
          <a:bodyPr wrap="square">
            <a:spAutoFit/>
          </a:bodyPr>
          <a:lstStyle/>
          <a:p>
            <a:pPr algn="just"/>
            <a:r>
              <a:rPr lang="en-US" dirty="0">
                <a:solidFill>
                  <a:srgbClr val="000000"/>
                </a:solidFill>
                <a:latin typeface="+mn-lt"/>
              </a:rPr>
              <a:t>There are 3 types of comments in java.</a:t>
            </a:r>
          </a:p>
          <a:p>
            <a:pPr algn="just"/>
            <a:endParaRPr lang="en-US" dirty="0">
              <a:solidFill>
                <a:srgbClr val="000000"/>
              </a:solidFill>
              <a:latin typeface="+mn-lt"/>
            </a:endParaRPr>
          </a:p>
          <a:p>
            <a:pPr algn="just">
              <a:buFont typeface="+mj-lt"/>
              <a:buAutoNum type="arabicPeriod"/>
            </a:pPr>
            <a:r>
              <a:rPr lang="en-US" dirty="0">
                <a:solidFill>
                  <a:srgbClr val="000000"/>
                </a:solidFill>
                <a:latin typeface="+mn-lt"/>
              </a:rPr>
              <a:t>Single Line Comment -- </a:t>
            </a:r>
            <a:r>
              <a:rPr lang="en-US" i="1" dirty="0">
                <a:solidFill>
                  <a:srgbClr val="00B050"/>
                </a:solidFill>
              </a:rPr>
              <a:t>//This is single line comment</a:t>
            </a:r>
            <a:endParaRPr lang="en-US" dirty="0">
              <a:solidFill>
                <a:srgbClr val="000000"/>
              </a:solidFill>
              <a:latin typeface="+mn-lt"/>
            </a:endParaRPr>
          </a:p>
          <a:p>
            <a:pPr algn="just">
              <a:buFont typeface="+mj-lt"/>
              <a:buAutoNum type="arabicPeriod"/>
            </a:pPr>
            <a:r>
              <a:rPr lang="en-US" dirty="0">
                <a:solidFill>
                  <a:srgbClr val="000000"/>
                </a:solidFill>
                <a:latin typeface="+mn-lt"/>
              </a:rPr>
              <a:t>Multi Line Comment -- </a:t>
            </a:r>
            <a:r>
              <a:rPr lang="en-US" i="1" dirty="0">
                <a:solidFill>
                  <a:srgbClr val="00B050"/>
                </a:solidFill>
                <a:latin typeface="+mn-lt"/>
              </a:rPr>
              <a:t>/* -----Multiple lines comment-----------------*/</a:t>
            </a:r>
          </a:p>
        </p:txBody>
      </p:sp>
    </p:spTree>
    <p:extLst>
      <p:ext uri="{BB962C8B-B14F-4D97-AF65-F5344CB8AC3E}">
        <p14:creationId xmlns:p14="http://schemas.microsoft.com/office/powerpoint/2010/main" val="2004232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Simple Program Assignment</a:t>
            </a:r>
          </a:p>
        </p:txBody>
      </p:sp>
      <p:sp>
        <p:nvSpPr>
          <p:cNvPr id="3" name="Content Placeholder 2"/>
          <p:cNvSpPr>
            <a:spLocks noGrp="1"/>
          </p:cNvSpPr>
          <p:nvPr>
            <p:ph idx="1"/>
          </p:nvPr>
        </p:nvSpPr>
        <p:spPr>
          <a:xfrm>
            <a:off x="956603" y="1370869"/>
            <a:ext cx="7989750" cy="3239231"/>
          </a:xfrm>
        </p:spPr>
        <p:txBody>
          <a:bodyPr>
            <a:normAutofit/>
          </a:bodyPr>
          <a:lstStyle/>
          <a:p>
            <a:r>
              <a:rPr lang="en-US" dirty="0"/>
              <a:t>1. Print the numbers until integer 10.</a:t>
            </a:r>
          </a:p>
          <a:p>
            <a:endParaRPr lang="en-US" dirty="0"/>
          </a:p>
          <a:p>
            <a:endParaRPr lang="en-US" dirty="0"/>
          </a:p>
          <a:p>
            <a:r>
              <a:rPr lang="en-US" dirty="0"/>
              <a:t> 2. Even or Odd number</a:t>
            </a:r>
          </a:p>
          <a:p>
            <a:pPr marL="342900" indent="-342900">
              <a:buAutoNum type="arabicPeriod"/>
            </a:pPr>
            <a:endParaRPr lang="en-US" dirty="0"/>
          </a:p>
          <a:p>
            <a:endParaRPr lang="en-US" dirty="0"/>
          </a:p>
          <a:p>
            <a:r>
              <a:rPr lang="en-US" dirty="0"/>
              <a:t>3. Fibonacci series</a:t>
            </a:r>
          </a:p>
          <a:p>
            <a:pPr marL="342900" indent="-342900">
              <a:buAutoNum type="arabicPeriod"/>
            </a:pPr>
            <a:endParaRPr lang="en-US" dirty="0"/>
          </a:p>
          <a:p>
            <a:endParaRPr lang="en-US" dirty="0"/>
          </a:p>
          <a:p>
            <a:r>
              <a:rPr lang="en-US" dirty="0"/>
              <a:t>4. Prime numbers</a:t>
            </a:r>
          </a:p>
          <a:p>
            <a:endParaRPr lang="en-US" dirty="0"/>
          </a:p>
          <a:p>
            <a:endParaRPr lang="en-US" dirty="0"/>
          </a:p>
          <a:p>
            <a:endParaRPr lang="en-US" dirty="0"/>
          </a:p>
        </p:txBody>
      </p:sp>
    </p:spTree>
    <p:extLst>
      <p:ext uri="{BB962C8B-B14F-4D97-AF65-F5344CB8AC3E}">
        <p14:creationId xmlns:p14="http://schemas.microsoft.com/office/powerpoint/2010/main" val="684169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circle(in)">
                                      <p:cBhvr>
                                        <p:cTn id="19" dur="20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circle(in)">
                                      <p:cBhvr>
                                        <p:cTn id="24" dur="20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circle(in)">
                                      <p:cBhvr>
                                        <p:cTn id="29"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History of Java</a:t>
            </a:r>
          </a:p>
        </p:txBody>
      </p:sp>
      <p:sp>
        <p:nvSpPr>
          <p:cNvPr id="3" name="Content Placeholder 2"/>
          <p:cNvSpPr>
            <a:spLocks noGrp="1"/>
          </p:cNvSpPr>
          <p:nvPr>
            <p:ph idx="1"/>
          </p:nvPr>
        </p:nvSpPr>
        <p:spPr>
          <a:xfrm>
            <a:off x="513159" y="1371600"/>
            <a:ext cx="8433195" cy="4138245"/>
          </a:xfrm>
        </p:spPr>
        <p:txBody>
          <a:bodyPr>
            <a:normAutofit/>
          </a:bodyPr>
          <a:lstStyle/>
          <a:p>
            <a:pPr>
              <a:lnSpc>
                <a:spcPct val="90000"/>
              </a:lnSpc>
              <a:buFont typeface="Wingdings" pitchFamily="2" charset="2"/>
              <a:buChar char="q"/>
            </a:pPr>
            <a:r>
              <a:rPr lang="en-US" dirty="0"/>
              <a:t>  James Gosling and Sun Microsystems.</a:t>
            </a:r>
          </a:p>
          <a:p>
            <a:pPr>
              <a:lnSpc>
                <a:spcPct val="90000"/>
              </a:lnSpc>
            </a:pPr>
            <a:endParaRPr lang="en-US" dirty="0"/>
          </a:p>
          <a:p>
            <a:pPr>
              <a:lnSpc>
                <a:spcPct val="90000"/>
              </a:lnSpc>
            </a:pPr>
            <a:endParaRPr lang="en-US" dirty="0"/>
          </a:p>
          <a:p>
            <a:pPr>
              <a:lnSpc>
                <a:spcPct val="90000"/>
              </a:lnSpc>
              <a:spcBef>
                <a:spcPct val="50000"/>
              </a:spcBef>
              <a:buFont typeface="Wingdings" pitchFamily="2" charset="2"/>
              <a:buChar char="q"/>
            </a:pPr>
            <a:r>
              <a:rPr lang="en-US" dirty="0"/>
              <a:t>  why Oak ? </a:t>
            </a:r>
          </a:p>
          <a:p>
            <a:pPr lvl="2">
              <a:lnSpc>
                <a:spcPct val="90000"/>
              </a:lnSpc>
              <a:spcBef>
                <a:spcPct val="50000"/>
              </a:spcBef>
              <a:buFont typeface="Courier New" pitchFamily="49" charset="0"/>
              <a:buChar char="o"/>
            </a:pPr>
            <a:r>
              <a:rPr lang="en-IN" dirty="0"/>
              <a:t>Oak is a symbol of strength and chosen as a national tree of many countries like U.S.A., France, Germany, Romania etc.</a:t>
            </a:r>
          </a:p>
          <a:p>
            <a:pPr lvl="2">
              <a:lnSpc>
                <a:spcPct val="90000"/>
              </a:lnSpc>
              <a:spcBef>
                <a:spcPct val="50000"/>
              </a:spcBef>
              <a:buNone/>
            </a:pPr>
            <a:endParaRPr lang="en-US" dirty="0"/>
          </a:p>
          <a:p>
            <a:pPr>
              <a:lnSpc>
                <a:spcPct val="90000"/>
              </a:lnSpc>
              <a:spcBef>
                <a:spcPct val="50000"/>
              </a:spcBef>
              <a:buFont typeface="Wingdings" pitchFamily="2" charset="2"/>
              <a:buChar char="q"/>
            </a:pPr>
            <a:r>
              <a:rPr lang="en-US" dirty="0"/>
              <a:t>  Java, May 20, 1995, Sun World -  </a:t>
            </a:r>
            <a:r>
              <a:rPr lang="en-IN" dirty="0"/>
              <a:t>Java is an island of Indonesia where first coffee was produced (called java coffee).</a:t>
            </a:r>
            <a:endParaRPr lang="en-US"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30" dur="500"/>
                                        <p:tgtEl>
                                          <p:spTgt spid="3">
                                            <p:txEl>
                                              <p:pRg st="3" end="3"/>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OOPs Concepts</a:t>
            </a:r>
          </a:p>
        </p:txBody>
      </p:sp>
      <p:sp>
        <p:nvSpPr>
          <p:cNvPr id="3" name="Content Placeholder 2"/>
          <p:cNvSpPr>
            <a:spLocks noGrp="1"/>
          </p:cNvSpPr>
          <p:nvPr>
            <p:ph idx="1"/>
          </p:nvPr>
        </p:nvSpPr>
        <p:spPr>
          <a:xfrm>
            <a:off x="546100" y="662957"/>
            <a:ext cx="8400253" cy="3252172"/>
          </a:xfrm>
        </p:spPr>
        <p:txBody>
          <a:bodyPr/>
          <a:lstStyle/>
          <a:p>
            <a:pPr lvl="1"/>
            <a:endParaRPr lang="en-US" b="1" dirty="0"/>
          </a:p>
          <a:p>
            <a:pPr lvl="1"/>
            <a:r>
              <a:rPr lang="en-US" b="1" dirty="0">
                <a:solidFill>
                  <a:srgbClr val="00B050"/>
                </a:solidFill>
              </a:rPr>
              <a:t>Object</a:t>
            </a:r>
            <a:r>
              <a:rPr lang="en-US" dirty="0"/>
              <a:t> means a real word entity such as pen, chair, table etc. </a:t>
            </a:r>
            <a:r>
              <a:rPr lang="en-US" b="1" dirty="0"/>
              <a:t>Object-Oriented Programming</a:t>
            </a:r>
            <a:r>
              <a:rPr lang="en-US" dirty="0"/>
              <a:t> is a methodology or paradigm to design a program using classes and objects.</a:t>
            </a:r>
          </a:p>
          <a:p>
            <a:pPr marL="558404" lvl="1" indent="-285750">
              <a:buFont typeface="Arial" panose="020B0604020202020204" pitchFamily="34" charset="0"/>
              <a:buChar char="•"/>
            </a:pPr>
            <a:r>
              <a:rPr lang="en-US" dirty="0"/>
              <a:t>Object</a:t>
            </a:r>
          </a:p>
          <a:p>
            <a:pPr marL="558404" lvl="1" indent="-285750">
              <a:buFont typeface="Arial" panose="020B0604020202020204" pitchFamily="34" charset="0"/>
              <a:buChar char="•"/>
            </a:pPr>
            <a:r>
              <a:rPr lang="en-US" dirty="0"/>
              <a:t>Class</a:t>
            </a:r>
          </a:p>
          <a:p>
            <a:pPr marL="558404" lvl="1" indent="-285750">
              <a:buFont typeface="Arial" panose="020B0604020202020204" pitchFamily="34" charset="0"/>
              <a:buChar char="•"/>
            </a:pPr>
            <a:r>
              <a:rPr lang="en-US" dirty="0"/>
              <a:t>Inheritance</a:t>
            </a:r>
          </a:p>
          <a:p>
            <a:pPr marL="558404" lvl="1" indent="-285750">
              <a:buFont typeface="Arial" panose="020B0604020202020204" pitchFamily="34" charset="0"/>
              <a:buChar char="•"/>
            </a:pPr>
            <a:r>
              <a:rPr lang="en-US" dirty="0"/>
              <a:t>Polymorphism</a:t>
            </a:r>
          </a:p>
          <a:p>
            <a:pPr marL="558404" lvl="1" indent="-285750">
              <a:buFont typeface="Arial" panose="020B0604020202020204" pitchFamily="34" charset="0"/>
              <a:buChar char="•"/>
            </a:pPr>
            <a:r>
              <a:rPr lang="en-US" dirty="0"/>
              <a:t>Abstraction</a:t>
            </a:r>
          </a:p>
          <a:p>
            <a:pPr marL="558404" lvl="1" indent="-285750">
              <a:buFont typeface="Arial" panose="020B0604020202020204" pitchFamily="34" charset="0"/>
              <a:buChar char="•"/>
            </a:pPr>
            <a:r>
              <a:rPr lang="en-US" dirty="0"/>
              <a:t>Encapsulation</a:t>
            </a:r>
          </a:p>
          <a:p>
            <a:pPr marL="558404" lvl="1" indent="-285750">
              <a:buFont typeface="Arial" panose="020B0604020202020204" pitchFamily="34" charset="0"/>
              <a:buChar char="•"/>
            </a:pPr>
            <a:endParaRPr lang="en-US" dirty="0"/>
          </a:p>
        </p:txBody>
      </p:sp>
      <p:pic>
        <p:nvPicPr>
          <p:cNvPr id="5" name="Picture 4" descr="C:\Users\training\Downloads\objects.jpg"/>
          <p:cNvPicPr/>
          <p:nvPr/>
        </p:nvPicPr>
        <p:blipFill>
          <a:blip r:embed="rId2">
            <a:extLst>
              <a:ext uri="{28A0092B-C50C-407E-A947-70E740481C1C}">
                <a14:useLocalDpi xmlns:a14="http://schemas.microsoft.com/office/drawing/2010/main" val="0"/>
              </a:ext>
            </a:extLst>
          </a:blip>
          <a:srcRect/>
          <a:stretch>
            <a:fillRect/>
          </a:stretch>
        </p:blipFill>
        <p:spPr bwMode="auto">
          <a:xfrm>
            <a:off x="2386057" y="3991430"/>
            <a:ext cx="3143885" cy="1861230"/>
          </a:xfrm>
          <a:prstGeom prst="rect">
            <a:avLst/>
          </a:prstGeom>
          <a:noFill/>
          <a:ln>
            <a:noFill/>
          </a:ln>
        </p:spPr>
      </p:pic>
    </p:spTree>
    <p:extLst>
      <p:ext uri="{BB962C8B-B14F-4D97-AF65-F5344CB8AC3E}">
        <p14:creationId xmlns:p14="http://schemas.microsoft.com/office/powerpoint/2010/main" val="227689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6971" y="547050"/>
            <a:ext cx="4181929" cy="430887"/>
          </a:xfrm>
        </p:spPr>
        <p:txBody>
          <a:bodyPr/>
          <a:lstStyle/>
          <a:p>
            <a:r>
              <a:rPr lang="en-US" dirty="0"/>
              <a:t>Object in Java</a:t>
            </a:r>
          </a:p>
        </p:txBody>
      </p:sp>
      <p:sp>
        <p:nvSpPr>
          <p:cNvPr id="3" name="Content Placeholder 2"/>
          <p:cNvSpPr>
            <a:spLocks noGrp="1"/>
          </p:cNvSpPr>
          <p:nvPr>
            <p:ph idx="1"/>
          </p:nvPr>
        </p:nvSpPr>
        <p:spPr>
          <a:xfrm>
            <a:off x="956603" y="1370869"/>
            <a:ext cx="7989750" cy="4385816"/>
          </a:xfrm>
        </p:spPr>
        <p:txBody>
          <a:bodyPr/>
          <a:lstStyle/>
          <a:p>
            <a:pPr marL="285750" indent="-285750">
              <a:buFont typeface="Wingdings" panose="05000000000000000000" pitchFamily="2" charset="2"/>
              <a:buChar char="Ø"/>
            </a:pPr>
            <a:r>
              <a:rPr lang="en-US" b="1" dirty="0"/>
              <a:t>Object</a:t>
            </a:r>
            <a:r>
              <a:rPr lang="en-US" dirty="0"/>
              <a:t>: An entity that has state and behavior is known as an object e.g. chair, bike, marker, pen, table, car etc. It can be physical or logical.</a:t>
            </a:r>
          </a:p>
          <a:p>
            <a:pPr marL="285750" indent="-285750">
              <a:buFont typeface="Wingdings" panose="05000000000000000000" pitchFamily="2" charset="2"/>
              <a:buChar char="Ø"/>
            </a:pPr>
            <a:endParaRPr lang="en-US" dirty="0"/>
          </a:p>
          <a:p>
            <a:pPr lvl="2"/>
            <a:r>
              <a:rPr lang="en-US" b="1" dirty="0"/>
              <a:t>State:</a:t>
            </a:r>
            <a:r>
              <a:rPr lang="en-US" dirty="0"/>
              <a:t> represents data (value) of an object.</a:t>
            </a:r>
          </a:p>
          <a:p>
            <a:endParaRPr lang="en-US" dirty="0"/>
          </a:p>
          <a:p>
            <a:pPr lvl="2"/>
            <a:r>
              <a:rPr lang="en-US" b="1" dirty="0"/>
              <a:t>behavior:</a:t>
            </a:r>
            <a:r>
              <a:rPr lang="en-US" dirty="0"/>
              <a:t> represents the behavior (functionality) of an object such as deposit, withdraw etc.</a:t>
            </a:r>
          </a:p>
          <a:p>
            <a:endParaRPr lang="en-US" dirty="0"/>
          </a:p>
          <a:p>
            <a:pPr lvl="2"/>
            <a:r>
              <a:rPr lang="en-US" b="1" dirty="0"/>
              <a:t>identity:</a:t>
            </a:r>
            <a:r>
              <a:rPr lang="en-US" dirty="0"/>
              <a:t> Object identity is typically implemented via a unique ID. The value of the ID is not visible to the external user. But, it is used internally by the JVM to identify each object uniquely.</a:t>
            </a:r>
          </a:p>
          <a:p>
            <a:pPr lvl="2"/>
            <a:endParaRPr lang="en-US" dirty="0"/>
          </a:p>
          <a:p>
            <a:pPr lvl="2"/>
            <a:r>
              <a:rPr lang="en-US" b="1" dirty="0"/>
              <a:t>Object is an instance of a class.</a:t>
            </a:r>
            <a:r>
              <a:rPr lang="en-US" dirty="0"/>
              <a:t> Class is a template or blueprint from which objects are created. So object is the instance(result) of a class.</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89662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wipe(down)">
                                      <p:cBhvr>
                                        <p:cTn id="21" dur="500"/>
                                        <p:tgtEl>
                                          <p:spTgt spid="3">
                                            <p:txEl>
                                              <p:pRg st="6" end="6"/>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wipe(down)">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301" y="317087"/>
            <a:ext cx="4727582" cy="430887"/>
          </a:xfrm>
        </p:spPr>
        <p:txBody>
          <a:bodyPr/>
          <a:lstStyle/>
          <a:p>
            <a:r>
              <a:rPr lang="en-US" dirty="0"/>
              <a:t>Class in Java</a:t>
            </a:r>
          </a:p>
        </p:txBody>
      </p:sp>
      <p:sp>
        <p:nvSpPr>
          <p:cNvPr id="3" name="Content Placeholder 2"/>
          <p:cNvSpPr>
            <a:spLocks noGrp="1"/>
          </p:cNvSpPr>
          <p:nvPr>
            <p:ph idx="1"/>
          </p:nvPr>
        </p:nvSpPr>
        <p:spPr>
          <a:xfrm>
            <a:off x="715303" y="913669"/>
            <a:ext cx="7989750" cy="5924699"/>
          </a:xfrm>
        </p:spPr>
        <p:txBody>
          <a:bodyPr/>
          <a:lstStyle/>
          <a:p>
            <a:r>
              <a:rPr lang="en-US" dirty="0"/>
              <a:t>A class is a group of objects which have common properties. It is a template or blueprint from which objects are created. It is a logical entity. It can't be physical.</a:t>
            </a:r>
          </a:p>
          <a:p>
            <a:r>
              <a:rPr lang="en-US" dirty="0"/>
              <a:t>A class in Java can contain:</a:t>
            </a:r>
          </a:p>
          <a:p>
            <a:pPr marL="819150" lvl="2" indent="-285750">
              <a:buFont typeface="Courier New" panose="02070309020205020404" pitchFamily="49" charset="0"/>
              <a:buChar char="o"/>
            </a:pPr>
            <a:r>
              <a:rPr lang="en-US" dirty="0">
                <a:solidFill>
                  <a:srgbClr val="00B050"/>
                </a:solidFill>
              </a:rPr>
              <a:t>fields</a:t>
            </a:r>
          </a:p>
          <a:p>
            <a:pPr marL="819150" lvl="2" indent="-285750">
              <a:buFont typeface="Courier New" panose="02070309020205020404" pitchFamily="49" charset="0"/>
              <a:buChar char="o"/>
            </a:pPr>
            <a:r>
              <a:rPr lang="en-US" dirty="0">
                <a:solidFill>
                  <a:srgbClr val="00B050"/>
                </a:solidFill>
              </a:rPr>
              <a:t>methods</a:t>
            </a:r>
          </a:p>
          <a:p>
            <a:pPr marL="819150" lvl="2" indent="-285750">
              <a:buFont typeface="Courier New" panose="02070309020205020404" pitchFamily="49" charset="0"/>
              <a:buChar char="o"/>
            </a:pPr>
            <a:r>
              <a:rPr lang="en-US" dirty="0">
                <a:solidFill>
                  <a:srgbClr val="00B050"/>
                </a:solidFill>
              </a:rPr>
              <a:t>constructors</a:t>
            </a:r>
          </a:p>
          <a:p>
            <a:pPr marL="819150" lvl="2" indent="-285750">
              <a:buFont typeface="Courier New" panose="02070309020205020404" pitchFamily="49" charset="0"/>
              <a:buChar char="o"/>
            </a:pPr>
            <a:r>
              <a:rPr lang="en-US" dirty="0">
                <a:solidFill>
                  <a:srgbClr val="00B050"/>
                </a:solidFill>
              </a:rPr>
              <a:t>blocks</a:t>
            </a:r>
          </a:p>
          <a:p>
            <a:pPr marL="819150" lvl="2" indent="-285750">
              <a:buFont typeface="Courier New" panose="02070309020205020404" pitchFamily="49" charset="0"/>
              <a:buChar char="o"/>
            </a:pPr>
            <a:r>
              <a:rPr lang="en-US" dirty="0">
                <a:solidFill>
                  <a:srgbClr val="00B050"/>
                </a:solidFill>
              </a:rPr>
              <a:t>nested class and interface</a:t>
            </a:r>
          </a:p>
          <a:p>
            <a:pPr marL="819150" lvl="2" indent="-285750">
              <a:buFont typeface="Courier New" panose="02070309020205020404" pitchFamily="49" charset="0"/>
              <a:buChar char="o"/>
            </a:pPr>
            <a:endParaRPr lang="en-US" dirty="0"/>
          </a:p>
          <a:p>
            <a:r>
              <a:rPr lang="en-US" b="1" dirty="0"/>
              <a:t>Instance variable </a:t>
            </a:r>
            <a:r>
              <a:rPr lang="en-US" dirty="0"/>
              <a:t>- A variable which is created inside the class but outside the method, is known as instance variable. Instance variable doesn't get memory at compile time. It gets memory at run time when object(instance) is created.</a:t>
            </a:r>
          </a:p>
          <a:p>
            <a:endParaRPr lang="en-US" dirty="0"/>
          </a:p>
          <a:p>
            <a:r>
              <a:rPr lang="en-US" b="1" dirty="0"/>
              <a:t>Method in Java</a:t>
            </a:r>
            <a:r>
              <a:rPr lang="en-US" dirty="0"/>
              <a:t>: In java, a method is like function i.e. used to expose behavior of an object.</a:t>
            </a:r>
          </a:p>
          <a:p>
            <a:endParaRPr lang="en-US" dirty="0"/>
          </a:p>
          <a:p>
            <a:r>
              <a:rPr lang="en-US" b="1" dirty="0"/>
              <a:t>Advantages</a:t>
            </a:r>
            <a:r>
              <a:rPr lang="en-US" dirty="0"/>
              <a:t>:</a:t>
            </a:r>
          </a:p>
          <a:p>
            <a:pPr lvl="2"/>
            <a:r>
              <a:rPr lang="en-US" dirty="0"/>
              <a:t>Code Reusability</a:t>
            </a:r>
          </a:p>
          <a:p>
            <a:pPr lvl="2"/>
            <a:r>
              <a:rPr lang="en-US" dirty="0"/>
              <a:t>Code Optimization</a:t>
            </a:r>
          </a:p>
          <a:p>
            <a:endParaRPr lang="en-US" dirty="0"/>
          </a:p>
        </p:txBody>
      </p:sp>
    </p:spTree>
    <p:extLst>
      <p:ext uri="{BB962C8B-B14F-4D97-AF65-F5344CB8AC3E}">
        <p14:creationId xmlns:p14="http://schemas.microsoft.com/office/powerpoint/2010/main" val="70230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806" y="267003"/>
            <a:ext cx="6058238" cy="430887"/>
          </a:xfrm>
        </p:spPr>
        <p:txBody>
          <a:bodyPr/>
          <a:lstStyle/>
          <a:p>
            <a:r>
              <a:rPr lang="en-US" dirty="0"/>
              <a:t>Class in Java cont..</a:t>
            </a:r>
          </a:p>
        </p:txBody>
      </p:sp>
      <p:sp>
        <p:nvSpPr>
          <p:cNvPr id="3" name="Content Placeholder 2"/>
          <p:cNvSpPr>
            <a:spLocks noGrp="1"/>
          </p:cNvSpPr>
          <p:nvPr>
            <p:ph idx="1"/>
          </p:nvPr>
        </p:nvSpPr>
        <p:spPr>
          <a:xfrm>
            <a:off x="754743" y="697890"/>
            <a:ext cx="7750628" cy="5396349"/>
          </a:xfrm>
        </p:spPr>
        <p:txBody>
          <a:bodyPr/>
          <a:lstStyle/>
          <a:p>
            <a:pPr marL="285750" indent="-285750">
              <a:buFontTx/>
              <a:buChar char="-"/>
            </a:pPr>
            <a:endParaRPr lang="en-US" b="1" dirty="0"/>
          </a:p>
          <a:p>
            <a:pPr marL="285750" indent="-285750">
              <a:buFontTx/>
              <a:buChar char="-"/>
            </a:pPr>
            <a:r>
              <a:rPr lang="en-US" b="1" dirty="0"/>
              <a:t>new keyword in Java</a:t>
            </a:r>
          </a:p>
          <a:p>
            <a:pPr marL="285750" indent="-285750">
              <a:buFontTx/>
              <a:buChar char="-"/>
            </a:pPr>
            <a:endParaRPr lang="en-US" b="1" dirty="0"/>
          </a:p>
          <a:p>
            <a:r>
              <a:rPr lang="en-US" dirty="0"/>
              <a:t>      - The new keyword is used to allocate memory at run time. All objects get memory in Heap memory area.</a:t>
            </a:r>
          </a:p>
          <a:p>
            <a:endParaRPr lang="en-US" dirty="0"/>
          </a:p>
          <a:p>
            <a:pPr marL="533400" lvl="3" indent="0">
              <a:buNone/>
            </a:pPr>
            <a:r>
              <a:rPr lang="en-US" u="sng" dirty="0">
                <a:solidFill>
                  <a:srgbClr val="00B050"/>
                </a:solidFill>
              </a:rPr>
              <a:t>Example</a:t>
            </a:r>
            <a:r>
              <a:rPr lang="en-US" dirty="0">
                <a:solidFill>
                  <a:srgbClr val="00B050"/>
                </a:solidFill>
              </a:rPr>
              <a:t>: </a:t>
            </a:r>
          </a:p>
          <a:p>
            <a:pPr marL="533400" lvl="3" indent="0">
              <a:buNone/>
            </a:pPr>
            <a:r>
              <a:rPr lang="en-US" dirty="0">
                <a:solidFill>
                  <a:srgbClr val="00B050"/>
                </a:solidFill>
              </a:rPr>
              <a:t>class Student{  </a:t>
            </a:r>
          </a:p>
          <a:p>
            <a:pPr marL="533400" lvl="3" indent="0">
              <a:buNone/>
            </a:pPr>
            <a:r>
              <a:rPr lang="en-US" dirty="0">
                <a:solidFill>
                  <a:srgbClr val="00B050"/>
                </a:solidFill>
              </a:rPr>
              <a:t> int id;//field or data member or instance variable  </a:t>
            </a:r>
          </a:p>
          <a:p>
            <a:pPr marL="533400" lvl="3" indent="0">
              <a:buNone/>
            </a:pPr>
            <a:r>
              <a:rPr lang="en-US" dirty="0">
                <a:solidFill>
                  <a:srgbClr val="00B050"/>
                </a:solidFill>
              </a:rPr>
              <a:t> String name;  </a:t>
            </a:r>
          </a:p>
          <a:p>
            <a:pPr marL="533400" lvl="3" indent="0">
              <a:buNone/>
            </a:pPr>
            <a:r>
              <a:rPr lang="en-US" dirty="0">
                <a:solidFill>
                  <a:srgbClr val="00B050"/>
                </a:solidFill>
              </a:rPr>
              <a:t>   public static void main(String args[]){  </a:t>
            </a:r>
          </a:p>
          <a:p>
            <a:pPr marL="533400" lvl="3" indent="0">
              <a:buNone/>
            </a:pPr>
            <a:r>
              <a:rPr lang="en-US" dirty="0">
                <a:solidFill>
                  <a:srgbClr val="00B050"/>
                </a:solidFill>
              </a:rPr>
              <a:t>  Student s1=new Student();//creating an object of Student  </a:t>
            </a:r>
          </a:p>
          <a:p>
            <a:pPr marL="533400" lvl="3" indent="0">
              <a:buNone/>
            </a:pPr>
            <a:r>
              <a:rPr lang="en-US" dirty="0">
                <a:solidFill>
                  <a:srgbClr val="00B050"/>
                </a:solidFill>
              </a:rPr>
              <a:t>  System.out.println(s1.id);//accessing member through reference variable  </a:t>
            </a:r>
          </a:p>
          <a:p>
            <a:pPr marL="533400" lvl="3" indent="0">
              <a:buNone/>
            </a:pPr>
            <a:r>
              <a:rPr lang="en-US" dirty="0">
                <a:solidFill>
                  <a:srgbClr val="00B050"/>
                </a:solidFill>
              </a:rPr>
              <a:t>  System.out.println(s1.name);  </a:t>
            </a:r>
          </a:p>
          <a:p>
            <a:pPr marL="533400" lvl="3" indent="0">
              <a:buNone/>
            </a:pPr>
            <a:r>
              <a:rPr lang="en-US" dirty="0">
                <a:solidFill>
                  <a:srgbClr val="00B050"/>
                </a:solidFill>
              </a:rPr>
              <a:t> }  }  </a:t>
            </a:r>
          </a:p>
          <a:p>
            <a:endParaRPr lang="en-US" dirty="0"/>
          </a:p>
          <a:p>
            <a:endParaRPr lang="en-US" dirty="0"/>
          </a:p>
          <a:p>
            <a:r>
              <a:rPr lang="en-US" dirty="0"/>
              <a:t>	</a:t>
            </a:r>
          </a:p>
        </p:txBody>
      </p:sp>
    </p:spTree>
    <p:extLst>
      <p:ext uri="{BB962C8B-B14F-4D97-AF65-F5344CB8AC3E}">
        <p14:creationId xmlns:p14="http://schemas.microsoft.com/office/powerpoint/2010/main" val="299067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806" y="267003"/>
            <a:ext cx="6058238" cy="430887"/>
          </a:xfrm>
        </p:spPr>
        <p:txBody>
          <a:bodyPr/>
          <a:lstStyle/>
          <a:p>
            <a:r>
              <a:rPr lang="en-US" dirty="0"/>
              <a:t>Class in Java cont.</a:t>
            </a:r>
          </a:p>
        </p:txBody>
      </p:sp>
      <p:sp>
        <p:nvSpPr>
          <p:cNvPr id="3" name="Content Placeholder 2"/>
          <p:cNvSpPr>
            <a:spLocks noGrp="1"/>
          </p:cNvSpPr>
          <p:nvPr>
            <p:ph idx="1"/>
          </p:nvPr>
        </p:nvSpPr>
        <p:spPr>
          <a:xfrm>
            <a:off x="566057" y="697892"/>
            <a:ext cx="7678057" cy="6817251"/>
          </a:xfrm>
        </p:spPr>
        <p:txBody>
          <a:bodyPr/>
          <a:lstStyle/>
          <a:p>
            <a:endParaRPr lang="en-US" sz="1600" b="1" dirty="0">
              <a:solidFill>
                <a:schemeClr val="tx2"/>
              </a:solidFill>
              <a:cs typeface="Arial"/>
            </a:endParaRPr>
          </a:p>
          <a:p>
            <a:r>
              <a:rPr lang="en-US" sz="1600" b="1" dirty="0">
                <a:solidFill>
                  <a:schemeClr val="tx2"/>
                </a:solidFill>
                <a:cs typeface="Arial"/>
              </a:rPr>
              <a:t>Constructor:</a:t>
            </a:r>
          </a:p>
          <a:p>
            <a:r>
              <a:rPr lang="en-US" dirty="0"/>
              <a:t>	- In Java, constructor is a block of codes similar to method. It is called when an instance of object is created and memory is allocated for the object.</a:t>
            </a:r>
          </a:p>
          <a:p>
            <a:endParaRPr lang="en-US" dirty="0"/>
          </a:p>
          <a:p>
            <a:r>
              <a:rPr lang="en-US" sz="1600" b="1" dirty="0">
                <a:solidFill>
                  <a:schemeClr val="tx2"/>
                </a:solidFill>
                <a:cs typeface="Arial"/>
              </a:rPr>
              <a:t>Rules:</a:t>
            </a:r>
          </a:p>
          <a:p>
            <a:r>
              <a:rPr lang="en-US" dirty="0"/>
              <a:t>	 - Constructor name must be same as its class name</a:t>
            </a:r>
          </a:p>
          <a:p>
            <a:r>
              <a:rPr lang="en-US" dirty="0"/>
              <a:t>        - Constructor must have no explicit return type</a:t>
            </a:r>
          </a:p>
          <a:p>
            <a:endParaRPr lang="en-US" b="1" dirty="0">
              <a:solidFill>
                <a:srgbClr val="00B050"/>
              </a:solidFill>
            </a:endParaRPr>
          </a:p>
          <a:p>
            <a:r>
              <a:rPr lang="en-US" b="1" dirty="0">
                <a:solidFill>
                  <a:srgbClr val="00B050"/>
                </a:solidFill>
              </a:rPr>
              <a:t>Example</a:t>
            </a:r>
            <a:r>
              <a:rPr lang="en-US" dirty="0">
                <a:solidFill>
                  <a:srgbClr val="00B050"/>
                </a:solidFill>
              </a:rPr>
              <a:t>: </a:t>
            </a:r>
          </a:p>
          <a:p>
            <a:endParaRPr lang="en-US" dirty="0">
              <a:solidFill>
                <a:srgbClr val="00B050"/>
              </a:solidFill>
            </a:endParaRPr>
          </a:p>
          <a:p>
            <a:r>
              <a:rPr lang="en-US" dirty="0">
                <a:solidFill>
                  <a:srgbClr val="00B050"/>
                </a:solidFill>
              </a:rPr>
              <a:t> // default constructor</a:t>
            </a:r>
          </a:p>
          <a:p>
            <a:pPr marL="804862" lvl="4" indent="0">
              <a:buNone/>
            </a:pPr>
            <a:r>
              <a:rPr lang="en-US" dirty="0">
                <a:solidFill>
                  <a:srgbClr val="00B050"/>
                </a:solidFill>
              </a:rPr>
              <a:t>class Bike1{  </a:t>
            </a:r>
          </a:p>
          <a:p>
            <a:pPr marL="804862" lvl="4" indent="0">
              <a:buNone/>
            </a:pPr>
            <a:r>
              <a:rPr lang="en-US" dirty="0">
                <a:solidFill>
                  <a:srgbClr val="00B050"/>
                </a:solidFill>
              </a:rPr>
              <a:t>Bike1(){System.out.println("Bike is created");}  </a:t>
            </a:r>
          </a:p>
          <a:p>
            <a:pPr marL="804862" lvl="4" indent="0">
              <a:buNone/>
            </a:pPr>
            <a:r>
              <a:rPr lang="en-US" dirty="0">
                <a:solidFill>
                  <a:srgbClr val="00B050"/>
                </a:solidFill>
              </a:rPr>
              <a:t>public static void main(String args[]){  </a:t>
            </a:r>
          </a:p>
          <a:p>
            <a:pPr marL="804862" lvl="4" indent="0">
              <a:buNone/>
            </a:pPr>
            <a:r>
              <a:rPr lang="en-US" dirty="0">
                <a:solidFill>
                  <a:srgbClr val="00B050"/>
                </a:solidFill>
              </a:rPr>
              <a:t>Bike1 b=new Bike1();  </a:t>
            </a:r>
          </a:p>
          <a:p>
            <a:pPr marL="804862" lvl="4" indent="0">
              <a:buNone/>
            </a:pPr>
            <a:r>
              <a:rPr lang="en-US" dirty="0">
                <a:solidFill>
                  <a:srgbClr val="00B050"/>
                </a:solidFill>
              </a:rPr>
              <a:t>}  }</a:t>
            </a:r>
          </a:p>
          <a:p>
            <a:pPr marL="804862" lvl="4" indent="0">
              <a:buNone/>
            </a:pPr>
            <a:endParaRPr lang="en-US" dirty="0">
              <a:solidFill>
                <a:srgbClr val="00B050"/>
              </a:solidFill>
            </a:endParaRPr>
          </a:p>
          <a:p>
            <a:pPr marL="804862" lvl="4" indent="0">
              <a:buNone/>
            </a:pPr>
            <a:r>
              <a:rPr lang="en-US" b="1" dirty="0">
                <a:solidFill>
                  <a:srgbClr val="00B050"/>
                </a:solidFill>
              </a:rPr>
              <a:t>Output</a:t>
            </a:r>
            <a:r>
              <a:rPr lang="en-US" dirty="0">
                <a:solidFill>
                  <a:srgbClr val="00B050"/>
                </a:solidFill>
              </a:rPr>
              <a:t>: Bike is created</a:t>
            </a:r>
          </a:p>
          <a:p>
            <a:pPr marL="0" lvl="1" indent="0">
              <a:buNone/>
            </a:pPr>
            <a:endParaRPr lang="en-US" b="1" dirty="0">
              <a:solidFill>
                <a:srgbClr val="00B050"/>
              </a:solidFill>
            </a:endParaRPr>
          </a:p>
          <a:p>
            <a:endParaRPr lang="en-US" dirty="0"/>
          </a:p>
          <a:p>
            <a:endParaRPr lang="en-US" dirty="0"/>
          </a:p>
          <a:p>
            <a:r>
              <a:rPr lang="en-US" dirty="0"/>
              <a:t>	</a:t>
            </a:r>
          </a:p>
        </p:txBody>
      </p:sp>
    </p:spTree>
    <p:extLst>
      <p:ext uri="{BB962C8B-B14F-4D97-AF65-F5344CB8AC3E}">
        <p14:creationId xmlns:p14="http://schemas.microsoft.com/office/powerpoint/2010/main" val="349103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806" y="267003"/>
            <a:ext cx="6058238" cy="430887"/>
          </a:xfrm>
        </p:spPr>
        <p:txBody>
          <a:bodyPr/>
          <a:lstStyle/>
          <a:p>
            <a:r>
              <a:rPr lang="en-US" dirty="0"/>
              <a:t>Class in Java cont.</a:t>
            </a:r>
          </a:p>
        </p:txBody>
      </p:sp>
      <p:sp>
        <p:nvSpPr>
          <p:cNvPr id="3" name="Content Placeholder 2"/>
          <p:cNvSpPr>
            <a:spLocks noGrp="1"/>
          </p:cNvSpPr>
          <p:nvPr>
            <p:ph idx="1"/>
          </p:nvPr>
        </p:nvSpPr>
        <p:spPr>
          <a:xfrm>
            <a:off x="566057" y="697892"/>
            <a:ext cx="7678057" cy="7843173"/>
          </a:xfrm>
        </p:spPr>
        <p:txBody>
          <a:bodyPr/>
          <a:lstStyle/>
          <a:p>
            <a:pPr marL="0" lvl="1" indent="0">
              <a:buNone/>
            </a:pPr>
            <a:r>
              <a:rPr lang="en-US" b="1" dirty="0">
                <a:solidFill>
                  <a:srgbClr val="00B050"/>
                </a:solidFill>
              </a:rPr>
              <a:t>Parameterized Constructor:</a:t>
            </a:r>
          </a:p>
          <a:p>
            <a:pPr marL="0" lvl="1" indent="0">
              <a:buNone/>
            </a:pPr>
            <a:endParaRPr lang="en-US" b="1" dirty="0">
              <a:solidFill>
                <a:srgbClr val="00B050"/>
              </a:solidFill>
            </a:endParaRPr>
          </a:p>
          <a:p>
            <a:r>
              <a:rPr lang="en-US" b="1" dirty="0">
                <a:solidFill>
                  <a:srgbClr val="00B050"/>
                </a:solidFill>
              </a:rPr>
              <a:t>class</a:t>
            </a:r>
            <a:r>
              <a:rPr lang="en-US" dirty="0">
                <a:solidFill>
                  <a:srgbClr val="00B050"/>
                </a:solidFill>
              </a:rPr>
              <a:t> Student4</a:t>
            </a:r>
          </a:p>
          <a:p>
            <a:r>
              <a:rPr lang="en-US" dirty="0">
                <a:solidFill>
                  <a:srgbClr val="00B050"/>
                </a:solidFill>
              </a:rPr>
              <a:t>{          </a:t>
            </a:r>
          </a:p>
          <a:p>
            <a:r>
              <a:rPr lang="en-US" dirty="0">
                <a:solidFill>
                  <a:srgbClr val="00B050"/>
                </a:solidFill>
              </a:rPr>
              <a:t>  </a:t>
            </a:r>
            <a:r>
              <a:rPr lang="en-US" b="1" dirty="0">
                <a:solidFill>
                  <a:srgbClr val="00B050"/>
                </a:solidFill>
              </a:rPr>
              <a:t>int</a:t>
            </a:r>
            <a:r>
              <a:rPr lang="en-US" dirty="0">
                <a:solidFill>
                  <a:srgbClr val="00B050"/>
                </a:solidFill>
              </a:rPr>
              <a:t> id;  String name; Student4(int</a:t>
            </a:r>
            <a:r>
              <a:rPr lang="en-US" b="1" dirty="0">
                <a:solidFill>
                  <a:srgbClr val="00B050"/>
                </a:solidFill>
              </a:rPr>
              <a:t>, </a:t>
            </a:r>
            <a:r>
              <a:rPr lang="en-US" dirty="0">
                <a:solidFill>
                  <a:srgbClr val="00B050"/>
                </a:solidFill>
              </a:rPr>
              <a:t>String n)</a:t>
            </a:r>
          </a:p>
          <a:p>
            <a:r>
              <a:rPr lang="en-US" dirty="0">
                <a:solidFill>
                  <a:srgbClr val="00B050"/>
                </a:solidFill>
              </a:rPr>
              <a:t>             {  </a:t>
            </a:r>
          </a:p>
          <a:p>
            <a:r>
              <a:rPr lang="en-US" dirty="0">
                <a:solidFill>
                  <a:srgbClr val="00B050"/>
                </a:solidFill>
              </a:rPr>
              <a:t>id = </a:t>
            </a:r>
            <a:r>
              <a:rPr lang="en-US" dirty="0" err="1">
                <a:solidFill>
                  <a:srgbClr val="00B050"/>
                </a:solidFill>
              </a:rPr>
              <a:t>i</a:t>
            </a:r>
            <a:r>
              <a:rPr lang="en-US" dirty="0">
                <a:solidFill>
                  <a:srgbClr val="00B050"/>
                </a:solidFill>
              </a:rPr>
              <a:t>;  name = n; </a:t>
            </a:r>
          </a:p>
          <a:p>
            <a:r>
              <a:rPr lang="en-US" dirty="0">
                <a:solidFill>
                  <a:srgbClr val="00B050"/>
                </a:solidFill>
              </a:rPr>
              <a:t>}   </a:t>
            </a:r>
          </a:p>
          <a:p>
            <a:r>
              <a:rPr lang="en-US" dirty="0">
                <a:solidFill>
                  <a:srgbClr val="00B050"/>
                </a:solidFill>
              </a:rPr>
              <a:t>v</a:t>
            </a:r>
            <a:r>
              <a:rPr lang="en-US" b="1" dirty="0">
                <a:solidFill>
                  <a:srgbClr val="00B050"/>
                </a:solidFill>
              </a:rPr>
              <a:t>oid</a:t>
            </a:r>
            <a:r>
              <a:rPr lang="en-US" dirty="0">
                <a:solidFill>
                  <a:srgbClr val="00B050"/>
                </a:solidFill>
              </a:rPr>
              <a:t> display()</a:t>
            </a:r>
          </a:p>
          <a:p>
            <a:r>
              <a:rPr lang="en-US" dirty="0">
                <a:solidFill>
                  <a:srgbClr val="00B050"/>
                </a:solidFill>
              </a:rPr>
              <a:t>{</a:t>
            </a:r>
          </a:p>
          <a:p>
            <a:r>
              <a:rPr lang="en-US" dirty="0">
                <a:solidFill>
                  <a:srgbClr val="00B050"/>
                </a:solidFill>
              </a:rPr>
              <a:t>System.out.println(id+" "+name);</a:t>
            </a:r>
          </a:p>
          <a:p>
            <a:r>
              <a:rPr lang="en-US" dirty="0">
                <a:solidFill>
                  <a:srgbClr val="00B050"/>
                </a:solidFill>
              </a:rPr>
              <a:t>}  </a:t>
            </a:r>
          </a:p>
          <a:p>
            <a:r>
              <a:rPr lang="en-US" dirty="0">
                <a:solidFill>
                  <a:srgbClr val="00B050"/>
                </a:solidFill>
              </a:rPr>
              <a:t>     </a:t>
            </a:r>
            <a:r>
              <a:rPr lang="en-US" b="1" dirty="0">
                <a:solidFill>
                  <a:srgbClr val="00B050"/>
                </a:solidFill>
              </a:rPr>
              <a:t>public</a:t>
            </a:r>
            <a:r>
              <a:rPr lang="en-US" dirty="0">
                <a:solidFill>
                  <a:srgbClr val="00B050"/>
                </a:solidFill>
              </a:rPr>
              <a:t> </a:t>
            </a:r>
            <a:r>
              <a:rPr lang="en-US" b="1" dirty="0">
                <a:solidFill>
                  <a:srgbClr val="00B050"/>
                </a:solidFill>
              </a:rPr>
              <a:t>static</a:t>
            </a:r>
            <a:r>
              <a:rPr lang="en-US" dirty="0">
                <a:solidFill>
                  <a:srgbClr val="00B050"/>
                </a:solidFill>
              </a:rPr>
              <a:t> </a:t>
            </a:r>
            <a:r>
              <a:rPr lang="en-US" b="1" dirty="0">
                <a:solidFill>
                  <a:srgbClr val="00B050"/>
                </a:solidFill>
              </a:rPr>
              <a:t>void</a:t>
            </a:r>
            <a:r>
              <a:rPr lang="en-US" dirty="0">
                <a:solidFill>
                  <a:srgbClr val="00B050"/>
                </a:solidFill>
              </a:rPr>
              <a:t> main(String args[]){  </a:t>
            </a:r>
          </a:p>
          <a:p>
            <a:r>
              <a:rPr lang="en-US" dirty="0">
                <a:solidFill>
                  <a:srgbClr val="00B050"/>
                </a:solidFill>
              </a:rPr>
              <a:t>    Student4 s1 = </a:t>
            </a:r>
            <a:r>
              <a:rPr lang="en-US" b="1" dirty="0">
                <a:solidFill>
                  <a:srgbClr val="00B050"/>
                </a:solidFill>
              </a:rPr>
              <a:t>new</a:t>
            </a:r>
            <a:r>
              <a:rPr lang="en-US" dirty="0">
                <a:solidFill>
                  <a:srgbClr val="00B050"/>
                </a:solidFill>
              </a:rPr>
              <a:t> Student4(111,"Karan");  </a:t>
            </a:r>
          </a:p>
          <a:p>
            <a:r>
              <a:rPr lang="en-US" dirty="0">
                <a:solidFill>
                  <a:srgbClr val="00B050"/>
                </a:solidFill>
              </a:rPr>
              <a:t>    Student4 s2 = </a:t>
            </a:r>
            <a:r>
              <a:rPr lang="en-US" b="1" dirty="0">
                <a:solidFill>
                  <a:srgbClr val="00B050"/>
                </a:solidFill>
              </a:rPr>
              <a:t>new</a:t>
            </a:r>
            <a:r>
              <a:rPr lang="en-US" dirty="0">
                <a:solidFill>
                  <a:srgbClr val="00B050"/>
                </a:solidFill>
              </a:rPr>
              <a:t> Student4(222,"Aryan");      </a:t>
            </a:r>
          </a:p>
          <a:p>
            <a:r>
              <a:rPr lang="en-US" dirty="0">
                <a:solidFill>
                  <a:srgbClr val="00B050"/>
                </a:solidFill>
              </a:rPr>
              <a:t>     s1.display();     </a:t>
            </a:r>
          </a:p>
          <a:p>
            <a:r>
              <a:rPr lang="en-US" dirty="0">
                <a:solidFill>
                  <a:srgbClr val="00B050"/>
                </a:solidFill>
              </a:rPr>
              <a:t>     s2.display();  </a:t>
            </a:r>
          </a:p>
          <a:p>
            <a:r>
              <a:rPr lang="en-US" dirty="0">
                <a:solidFill>
                  <a:srgbClr val="00B050"/>
                </a:solidFill>
              </a:rPr>
              <a:t>}  </a:t>
            </a:r>
          </a:p>
          <a:p>
            <a:r>
              <a:rPr lang="en-US" dirty="0">
                <a:solidFill>
                  <a:srgbClr val="00B050"/>
                </a:solidFill>
              </a:rPr>
              <a:t>} </a:t>
            </a:r>
            <a:r>
              <a:rPr lang="en-US" dirty="0"/>
              <a:t> </a:t>
            </a:r>
            <a:r>
              <a:rPr lang="en-US" b="1" dirty="0">
                <a:solidFill>
                  <a:srgbClr val="00B050"/>
                </a:solidFill>
              </a:rPr>
              <a:t>Output:</a:t>
            </a:r>
          </a:p>
          <a:p>
            <a:r>
              <a:rPr lang="en-US" b="1" dirty="0">
                <a:solidFill>
                  <a:srgbClr val="00B050"/>
                </a:solidFill>
              </a:rPr>
              <a:t>111 , Karan</a:t>
            </a:r>
          </a:p>
          <a:p>
            <a:r>
              <a:rPr lang="en-US" b="1" dirty="0">
                <a:solidFill>
                  <a:srgbClr val="00B050"/>
                </a:solidFill>
              </a:rPr>
              <a:t>222, Aryan</a:t>
            </a:r>
          </a:p>
          <a:p>
            <a:endParaRPr lang="en-US" dirty="0"/>
          </a:p>
          <a:p>
            <a:pPr marL="0" lvl="1" indent="0">
              <a:buNone/>
            </a:pPr>
            <a:endParaRPr lang="en-US" b="1" dirty="0">
              <a:solidFill>
                <a:srgbClr val="00B050"/>
              </a:solidFill>
            </a:endParaRPr>
          </a:p>
          <a:p>
            <a:endParaRPr lang="en-US" dirty="0"/>
          </a:p>
          <a:p>
            <a:endParaRPr lang="en-US" dirty="0"/>
          </a:p>
          <a:p>
            <a:r>
              <a:rPr lang="en-US" dirty="0"/>
              <a:t>	</a:t>
            </a:r>
          </a:p>
        </p:txBody>
      </p:sp>
    </p:spTree>
    <p:extLst>
      <p:ext uri="{BB962C8B-B14F-4D97-AF65-F5344CB8AC3E}">
        <p14:creationId xmlns:p14="http://schemas.microsoft.com/office/powerpoint/2010/main" val="3788165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OOPs cont.</a:t>
            </a:r>
          </a:p>
        </p:txBody>
      </p:sp>
      <p:sp>
        <p:nvSpPr>
          <p:cNvPr id="3" name="Content Placeholder 2"/>
          <p:cNvSpPr>
            <a:spLocks noGrp="1"/>
          </p:cNvSpPr>
          <p:nvPr>
            <p:ph idx="1"/>
          </p:nvPr>
        </p:nvSpPr>
        <p:spPr>
          <a:xfrm>
            <a:off x="798286" y="856343"/>
            <a:ext cx="8148067" cy="5007428"/>
          </a:xfrm>
        </p:spPr>
        <p:txBody>
          <a:bodyPr>
            <a:noAutofit/>
          </a:bodyPr>
          <a:lstStyle/>
          <a:p>
            <a:pPr lvl="1">
              <a:buNone/>
            </a:pPr>
            <a:r>
              <a:rPr lang="en-US" b="1" dirty="0"/>
              <a:t>Inheritance:</a:t>
            </a:r>
          </a:p>
          <a:p>
            <a:pPr lvl="1">
              <a:buNone/>
            </a:pPr>
            <a:endParaRPr lang="en-US" b="1" dirty="0"/>
          </a:p>
          <a:p>
            <a:pPr marL="0" lvl="1" indent="0">
              <a:buNone/>
            </a:pPr>
            <a:r>
              <a:rPr lang="en-US" dirty="0"/>
              <a:t>	</a:t>
            </a:r>
            <a:r>
              <a:rPr lang="en-IN" dirty="0"/>
              <a:t>Inheritance is an object oriented concept which allows code re-use by creating parent and child relationship. </a:t>
            </a:r>
            <a:r>
              <a:rPr lang="en-IN" b="1" dirty="0"/>
              <a:t>extends</a:t>
            </a:r>
            <a:r>
              <a:rPr lang="en-IN" dirty="0"/>
              <a:t> is the keyword used to inherit the properties of a class.</a:t>
            </a:r>
            <a:br>
              <a:rPr lang="en-IN" dirty="0"/>
            </a:br>
            <a:r>
              <a:rPr lang="en-IN" dirty="0">
                <a:solidFill>
                  <a:srgbClr val="00B050"/>
                </a:solidFill>
              </a:rPr>
              <a:t>// Sample code</a:t>
            </a:r>
          </a:p>
          <a:p>
            <a:pPr marL="0" lvl="1" indent="0">
              <a:buNone/>
            </a:pPr>
            <a:r>
              <a:rPr lang="en-IN" dirty="0">
                <a:solidFill>
                  <a:srgbClr val="00B050"/>
                </a:solidFill>
              </a:rPr>
              <a:t>class Calculation {</a:t>
            </a:r>
          </a:p>
          <a:p>
            <a:pPr marL="0" lvl="1" indent="0">
              <a:buNone/>
            </a:pPr>
            <a:r>
              <a:rPr lang="en-IN" dirty="0">
                <a:solidFill>
                  <a:srgbClr val="00B050"/>
                </a:solidFill>
              </a:rPr>
              <a:t>   </a:t>
            </a:r>
            <a:r>
              <a:rPr lang="en-IN" dirty="0" err="1">
                <a:solidFill>
                  <a:srgbClr val="00B050"/>
                </a:solidFill>
              </a:rPr>
              <a:t>int</a:t>
            </a:r>
            <a:r>
              <a:rPr lang="en-IN" dirty="0">
                <a:solidFill>
                  <a:srgbClr val="00B050"/>
                </a:solidFill>
              </a:rPr>
              <a:t> z;</a:t>
            </a:r>
          </a:p>
          <a:p>
            <a:pPr marL="0" lvl="1" indent="0">
              <a:buNone/>
            </a:pPr>
            <a:r>
              <a:rPr lang="en-IN" dirty="0">
                <a:solidFill>
                  <a:srgbClr val="00B050"/>
                </a:solidFill>
              </a:rPr>
              <a:t>	public void addition(</a:t>
            </a:r>
            <a:r>
              <a:rPr lang="en-IN" dirty="0" err="1">
                <a:solidFill>
                  <a:srgbClr val="00B050"/>
                </a:solidFill>
              </a:rPr>
              <a:t>int</a:t>
            </a:r>
            <a:r>
              <a:rPr lang="en-IN" dirty="0">
                <a:solidFill>
                  <a:srgbClr val="00B050"/>
                </a:solidFill>
              </a:rPr>
              <a:t> x, </a:t>
            </a:r>
            <a:r>
              <a:rPr lang="en-IN" dirty="0" err="1">
                <a:solidFill>
                  <a:srgbClr val="00B050"/>
                </a:solidFill>
              </a:rPr>
              <a:t>int</a:t>
            </a:r>
            <a:r>
              <a:rPr lang="en-IN" dirty="0">
                <a:solidFill>
                  <a:srgbClr val="00B050"/>
                </a:solidFill>
              </a:rPr>
              <a:t> y) {</a:t>
            </a:r>
          </a:p>
          <a:p>
            <a:pPr marL="0" lvl="1" indent="0">
              <a:buNone/>
            </a:pPr>
            <a:r>
              <a:rPr lang="en-IN" dirty="0">
                <a:solidFill>
                  <a:srgbClr val="00B050"/>
                </a:solidFill>
              </a:rPr>
              <a:t>      z = x + y;</a:t>
            </a:r>
          </a:p>
          <a:p>
            <a:pPr marL="0" lvl="1" indent="0">
              <a:buNone/>
            </a:pPr>
            <a:r>
              <a:rPr lang="en-IN" dirty="0">
                <a:solidFill>
                  <a:srgbClr val="00B050"/>
                </a:solidFill>
              </a:rPr>
              <a:t>      System.out.println("The sum of the given numbers:"+z);</a:t>
            </a:r>
          </a:p>
          <a:p>
            <a:pPr marL="0" lvl="1" indent="0">
              <a:buNone/>
            </a:pPr>
            <a:r>
              <a:rPr lang="en-IN" dirty="0">
                <a:solidFill>
                  <a:srgbClr val="00B050"/>
                </a:solidFill>
              </a:rPr>
              <a:t>   }</a:t>
            </a:r>
          </a:p>
          <a:p>
            <a:pPr marL="0" lvl="1" indent="0">
              <a:buNone/>
            </a:pPr>
            <a:r>
              <a:rPr lang="en-IN" dirty="0">
                <a:solidFill>
                  <a:srgbClr val="00B050"/>
                </a:solidFill>
              </a:rPr>
              <a:t>	public void Subtraction(</a:t>
            </a:r>
            <a:r>
              <a:rPr lang="en-IN" dirty="0" err="1">
                <a:solidFill>
                  <a:srgbClr val="00B050"/>
                </a:solidFill>
              </a:rPr>
              <a:t>int</a:t>
            </a:r>
            <a:r>
              <a:rPr lang="en-IN" dirty="0">
                <a:solidFill>
                  <a:srgbClr val="00B050"/>
                </a:solidFill>
              </a:rPr>
              <a:t> x, </a:t>
            </a:r>
            <a:r>
              <a:rPr lang="en-IN" dirty="0" err="1">
                <a:solidFill>
                  <a:srgbClr val="00B050"/>
                </a:solidFill>
              </a:rPr>
              <a:t>int</a:t>
            </a:r>
            <a:r>
              <a:rPr lang="en-IN" dirty="0">
                <a:solidFill>
                  <a:srgbClr val="00B050"/>
                </a:solidFill>
              </a:rPr>
              <a:t> y) {</a:t>
            </a:r>
          </a:p>
          <a:p>
            <a:pPr marL="0" lvl="1" indent="0">
              <a:buNone/>
            </a:pPr>
            <a:r>
              <a:rPr lang="en-IN" dirty="0">
                <a:solidFill>
                  <a:srgbClr val="00B050"/>
                </a:solidFill>
              </a:rPr>
              <a:t>      z = x - y;</a:t>
            </a:r>
          </a:p>
          <a:p>
            <a:pPr marL="0" lvl="1" indent="0">
              <a:buNone/>
            </a:pPr>
            <a:r>
              <a:rPr lang="en-IN" dirty="0">
                <a:solidFill>
                  <a:srgbClr val="00B050"/>
                </a:solidFill>
              </a:rPr>
              <a:t>      System.out.println("The difference between the given numbers:"+z);</a:t>
            </a:r>
          </a:p>
          <a:p>
            <a:pPr marL="0" lvl="1" indent="0">
              <a:buNone/>
            </a:pPr>
            <a:r>
              <a:rPr lang="en-IN" dirty="0">
                <a:solidFill>
                  <a:srgbClr val="00B050"/>
                </a:solidFill>
              </a:rPr>
              <a:t>}</a:t>
            </a:r>
          </a:p>
          <a:p>
            <a:pPr marL="0" lvl="1" indent="0">
              <a:buNone/>
            </a:pPr>
            <a:r>
              <a:rPr lang="en-IN" dirty="0">
                <a:solidFill>
                  <a:srgbClr val="00B050"/>
                </a:solidFill>
              </a:rPr>
              <a:t>}</a:t>
            </a:r>
          </a:p>
        </p:txBody>
      </p:sp>
    </p:spTree>
    <p:extLst>
      <p:ext uri="{BB962C8B-B14F-4D97-AF65-F5344CB8AC3E}">
        <p14:creationId xmlns:p14="http://schemas.microsoft.com/office/powerpoint/2010/main" val="214002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OOPs cont. Inheritance</a:t>
            </a:r>
          </a:p>
        </p:txBody>
      </p:sp>
      <p:sp>
        <p:nvSpPr>
          <p:cNvPr id="3" name="Content Placeholder 2"/>
          <p:cNvSpPr>
            <a:spLocks noGrp="1"/>
          </p:cNvSpPr>
          <p:nvPr>
            <p:ph idx="1"/>
          </p:nvPr>
        </p:nvSpPr>
        <p:spPr>
          <a:xfrm>
            <a:off x="798286" y="856343"/>
            <a:ext cx="8148067" cy="5007428"/>
          </a:xfrm>
        </p:spPr>
        <p:txBody>
          <a:bodyPr>
            <a:noAutofit/>
          </a:bodyPr>
          <a:lstStyle/>
          <a:p>
            <a:pPr lvl="1">
              <a:buNone/>
            </a:pPr>
            <a:r>
              <a:rPr lang="en-US" dirty="0">
                <a:solidFill>
                  <a:srgbClr val="00B050"/>
                </a:solidFill>
              </a:rPr>
              <a:t>public class </a:t>
            </a:r>
            <a:r>
              <a:rPr lang="en-US" dirty="0" err="1">
                <a:solidFill>
                  <a:srgbClr val="00B050"/>
                </a:solidFill>
              </a:rPr>
              <a:t>My_Calculation</a:t>
            </a:r>
            <a:r>
              <a:rPr lang="en-US" dirty="0">
                <a:solidFill>
                  <a:srgbClr val="00B050"/>
                </a:solidFill>
              </a:rPr>
              <a:t> extends Calculation {</a:t>
            </a:r>
          </a:p>
          <a:p>
            <a:pPr lvl="1">
              <a:buNone/>
            </a:pPr>
            <a:r>
              <a:rPr lang="en-US" dirty="0">
                <a:solidFill>
                  <a:srgbClr val="00B050"/>
                </a:solidFill>
              </a:rPr>
              <a:t>   public void multiplication(</a:t>
            </a:r>
            <a:r>
              <a:rPr lang="en-US" dirty="0" err="1">
                <a:solidFill>
                  <a:srgbClr val="00B050"/>
                </a:solidFill>
              </a:rPr>
              <a:t>int</a:t>
            </a:r>
            <a:r>
              <a:rPr lang="en-US" dirty="0">
                <a:solidFill>
                  <a:srgbClr val="00B050"/>
                </a:solidFill>
              </a:rPr>
              <a:t> x, </a:t>
            </a:r>
            <a:r>
              <a:rPr lang="en-US" dirty="0" err="1">
                <a:solidFill>
                  <a:srgbClr val="00B050"/>
                </a:solidFill>
              </a:rPr>
              <a:t>int</a:t>
            </a:r>
            <a:r>
              <a:rPr lang="en-US" dirty="0">
                <a:solidFill>
                  <a:srgbClr val="00B050"/>
                </a:solidFill>
              </a:rPr>
              <a:t> y) {</a:t>
            </a:r>
          </a:p>
          <a:p>
            <a:pPr lvl="1">
              <a:buNone/>
            </a:pPr>
            <a:r>
              <a:rPr lang="en-US" dirty="0">
                <a:solidFill>
                  <a:srgbClr val="00B050"/>
                </a:solidFill>
              </a:rPr>
              <a:t>      z = x * y;</a:t>
            </a:r>
          </a:p>
          <a:p>
            <a:pPr lvl="1">
              <a:buNone/>
            </a:pPr>
            <a:r>
              <a:rPr lang="en-US" dirty="0">
                <a:solidFill>
                  <a:srgbClr val="00B050"/>
                </a:solidFill>
              </a:rPr>
              <a:t>      </a:t>
            </a:r>
            <a:r>
              <a:rPr lang="en-US" dirty="0" err="1">
                <a:solidFill>
                  <a:srgbClr val="00B050"/>
                </a:solidFill>
              </a:rPr>
              <a:t>System.out.println</a:t>
            </a:r>
            <a:r>
              <a:rPr lang="en-US" dirty="0">
                <a:solidFill>
                  <a:srgbClr val="00B050"/>
                </a:solidFill>
              </a:rPr>
              <a:t>("The product of the given numbers:"+z);</a:t>
            </a:r>
          </a:p>
          <a:p>
            <a:pPr lvl="1">
              <a:buNone/>
            </a:pPr>
            <a:r>
              <a:rPr lang="en-US" dirty="0">
                <a:solidFill>
                  <a:srgbClr val="00B050"/>
                </a:solidFill>
              </a:rPr>
              <a:t>   }</a:t>
            </a:r>
          </a:p>
          <a:p>
            <a:pPr lvl="1">
              <a:buNone/>
            </a:pPr>
            <a:r>
              <a:rPr lang="en-US" dirty="0">
                <a:solidFill>
                  <a:srgbClr val="00B050"/>
                </a:solidFill>
              </a:rPr>
              <a:t>	</a:t>
            </a:r>
          </a:p>
          <a:p>
            <a:pPr lvl="1">
              <a:buNone/>
            </a:pPr>
            <a:r>
              <a:rPr lang="en-US" dirty="0">
                <a:solidFill>
                  <a:srgbClr val="00B050"/>
                </a:solidFill>
              </a:rPr>
              <a:t>   public static void main(String </a:t>
            </a:r>
            <a:r>
              <a:rPr lang="en-US" dirty="0" err="1">
                <a:solidFill>
                  <a:srgbClr val="00B050"/>
                </a:solidFill>
              </a:rPr>
              <a:t>args</a:t>
            </a:r>
            <a:r>
              <a:rPr lang="en-US" dirty="0">
                <a:solidFill>
                  <a:srgbClr val="00B050"/>
                </a:solidFill>
              </a:rPr>
              <a:t>[]) {</a:t>
            </a:r>
          </a:p>
          <a:p>
            <a:pPr lvl="1">
              <a:buNone/>
            </a:pPr>
            <a:r>
              <a:rPr lang="en-US" dirty="0">
                <a:solidFill>
                  <a:srgbClr val="00B050"/>
                </a:solidFill>
              </a:rPr>
              <a:t>      </a:t>
            </a:r>
            <a:r>
              <a:rPr lang="en-US" dirty="0" err="1">
                <a:solidFill>
                  <a:srgbClr val="00B050"/>
                </a:solidFill>
              </a:rPr>
              <a:t>int</a:t>
            </a:r>
            <a:r>
              <a:rPr lang="en-US" dirty="0">
                <a:solidFill>
                  <a:srgbClr val="00B050"/>
                </a:solidFill>
              </a:rPr>
              <a:t> a = 20, b = 10;</a:t>
            </a:r>
          </a:p>
          <a:p>
            <a:pPr lvl="1">
              <a:buNone/>
            </a:pPr>
            <a:r>
              <a:rPr lang="en-US" dirty="0">
                <a:solidFill>
                  <a:srgbClr val="00B050"/>
                </a:solidFill>
              </a:rPr>
              <a:t>      </a:t>
            </a:r>
            <a:r>
              <a:rPr lang="en-US" dirty="0" err="1">
                <a:solidFill>
                  <a:srgbClr val="00B050"/>
                </a:solidFill>
              </a:rPr>
              <a:t>My_Calculation</a:t>
            </a:r>
            <a:r>
              <a:rPr lang="en-US" dirty="0">
                <a:solidFill>
                  <a:srgbClr val="00B050"/>
                </a:solidFill>
              </a:rPr>
              <a:t> demo = new </a:t>
            </a:r>
            <a:r>
              <a:rPr lang="en-US" dirty="0" err="1">
                <a:solidFill>
                  <a:srgbClr val="00B050"/>
                </a:solidFill>
              </a:rPr>
              <a:t>My_Calculation</a:t>
            </a:r>
            <a:r>
              <a:rPr lang="en-US" dirty="0">
                <a:solidFill>
                  <a:srgbClr val="00B050"/>
                </a:solidFill>
              </a:rPr>
              <a:t>();</a:t>
            </a:r>
          </a:p>
          <a:p>
            <a:pPr lvl="1">
              <a:buNone/>
            </a:pPr>
            <a:r>
              <a:rPr lang="en-US" dirty="0">
                <a:solidFill>
                  <a:srgbClr val="00B050"/>
                </a:solidFill>
              </a:rPr>
              <a:t>      </a:t>
            </a:r>
            <a:r>
              <a:rPr lang="en-US" dirty="0" err="1">
                <a:solidFill>
                  <a:srgbClr val="00B050"/>
                </a:solidFill>
              </a:rPr>
              <a:t>demo.addition</a:t>
            </a:r>
            <a:r>
              <a:rPr lang="en-US" dirty="0">
                <a:solidFill>
                  <a:srgbClr val="00B050"/>
                </a:solidFill>
              </a:rPr>
              <a:t>(a, b);</a:t>
            </a:r>
          </a:p>
          <a:p>
            <a:pPr lvl="1">
              <a:buNone/>
            </a:pPr>
            <a:r>
              <a:rPr lang="en-US" dirty="0">
                <a:solidFill>
                  <a:srgbClr val="00B050"/>
                </a:solidFill>
              </a:rPr>
              <a:t>      </a:t>
            </a:r>
            <a:r>
              <a:rPr lang="en-US" dirty="0" err="1">
                <a:solidFill>
                  <a:srgbClr val="00B050"/>
                </a:solidFill>
              </a:rPr>
              <a:t>demo.Subtraction</a:t>
            </a:r>
            <a:r>
              <a:rPr lang="en-US" dirty="0">
                <a:solidFill>
                  <a:srgbClr val="00B050"/>
                </a:solidFill>
              </a:rPr>
              <a:t>(a, b);</a:t>
            </a:r>
          </a:p>
          <a:p>
            <a:pPr lvl="1">
              <a:buNone/>
            </a:pPr>
            <a:r>
              <a:rPr lang="en-US" dirty="0">
                <a:solidFill>
                  <a:srgbClr val="00B050"/>
                </a:solidFill>
              </a:rPr>
              <a:t>      </a:t>
            </a:r>
            <a:r>
              <a:rPr lang="en-US" dirty="0" err="1">
                <a:solidFill>
                  <a:srgbClr val="00B050"/>
                </a:solidFill>
              </a:rPr>
              <a:t>demo.multiplication</a:t>
            </a:r>
            <a:r>
              <a:rPr lang="en-US" dirty="0">
                <a:solidFill>
                  <a:srgbClr val="00B050"/>
                </a:solidFill>
              </a:rPr>
              <a:t>(a, b);</a:t>
            </a:r>
          </a:p>
          <a:p>
            <a:pPr lvl="1">
              <a:buNone/>
            </a:pPr>
            <a:r>
              <a:rPr lang="en-US" dirty="0">
                <a:solidFill>
                  <a:srgbClr val="00B050"/>
                </a:solidFill>
              </a:rPr>
              <a:t>   }</a:t>
            </a:r>
          </a:p>
          <a:p>
            <a:pPr lvl="1">
              <a:buNone/>
            </a:pPr>
            <a:r>
              <a:rPr lang="en-US" dirty="0">
                <a:solidFill>
                  <a:srgbClr val="00B050"/>
                </a:solidFill>
              </a:rPr>
              <a:t>}</a:t>
            </a:r>
            <a:endParaRPr lang="en-IN" dirty="0">
              <a:solidFill>
                <a:srgbClr val="00B050"/>
              </a:solidFill>
            </a:endParaRPr>
          </a:p>
        </p:txBody>
      </p:sp>
    </p:spTree>
    <p:extLst>
      <p:ext uri="{BB962C8B-B14F-4D97-AF65-F5344CB8AC3E}">
        <p14:creationId xmlns:p14="http://schemas.microsoft.com/office/powerpoint/2010/main" val="214002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OOPs cont.</a:t>
            </a:r>
          </a:p>
        </p:txBody>
      </p:sp>
      <p:sp>
        <p:nvSpPr>
          <p:cNvPr id="3" name="Content Placeholder 2"/>
          <p:cNvSpPr>
            <a:spLocks noGrp="1"/>
          </p:cNvSpPr>
          <p:nvPr>
            <p:ph idx="1"/>
          </p:nvPr>
        </p:nvSpPr>
        <p:spPr>
          <a:xfrm>
            <a:off x="798286" y="856343"/>
            <a:ext cx="8148067" cy="4137688"/>
          </a:xfrm>
        </p:spPr>
        <p:txBody>
          <a:bodyPr>
            <a:noAutofit/>
          </a:bodyPr>
          <a:lstStyle/>
          <a:p>
            <a:r>
              <a:rPr lang="en-US" b="1" dirty="0"/>
              <a:t>Polymorphism</a:t>
            </a:r>
            <a:r>
              <a:rPr lang="en-US" dirty="0"/>
              <a:t>:</a:t>
            </a:r>
          </a:p>
          <a:p>
            <a:endParaRPr lang="en-US" dirty="0"/>
          </a:p>
          <a:p>
            <a:r>
              <a:rPr lang="en-US" dirty="0"/>
              <a:t>When one task is performed by different ways i.e. known as polymorphism. </a:t>
            </a:r>
            <a:r>
              <a:rPr lang="en-IN" dirty="0"/>
              <a:t>The word ‘polymorphism’ literally means ‘a state of having many shapes’ or ‘the capacity to take on different forms’. </a:t>
            </a:r>
            <a:endParaRPr lang="en-US" dirty="0"/>
          </a:p>
          <a:p>
            <a:endParaRPr lang="en-US" dirty="0"/>
          </a:p>
          <a:p>
            <a:pPr lvl="1">
              <a:buNone/>
            </a:pPr>
            <a:endParaRPr lang="en-US" dirty="0"/>
          </a:p>
        </p:txBody>
      </p:sp>
      <p:sp>
        <p:nvSpPr>
          <p:cNvPr id="4" name="Oval 3"/>
          <p:cNvSpPr/>
          <p:nvPr/>
        </p:nvSpPr>
        <p:spPr>
          <a:xfrm>
            <a:off x="3323770" y="2641600"/>
            <a:ext cx="3599543" cy="986971"/>
          </a:xfrm>
          <a:prstGeom prst="ellipse">
            <a:avLst/>
          </a:prstGeom>
          <a:no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schemeClr val="bg1"/>
              </a:solidFill>
              <a:latin typeface="Arial" panose="020B0604020202020204" pitchFamily="34" charset="0"/>
              <a:cs typeface="Arial" panose="020B0604020202020204" pitchFamily="34" charset="0"/>
            </a:endParaRPr>
          </a:p>
        </p:txBody>
      </p:sp>
      <p:sp>
        <p:nvSpPr>
          <p:cNvPr id="5" name="TextBox 4"/>
          <p:cNvSpPr txBox="1"/>
          <p:nvPr/>
        </p:nvSpPr>
        <p:spPr>
          <a:xfrm>
            <a:off x="4151085" y="2931885"/>
            <a:ext cx="2293258" cy="369332"/>
          </a:xfrm>
          <a:prstGeom prst="rect">
            <a:avLst/>
          </a:prstGeom>
          <a:noFill/>
        </p:spPr>
        <p:txBody>
          <a:bodyPr wrap="square" rtlCol="0">
            <a:spAutoFit/>
          </a:bodyPr>
          <a:lstStyle/>
          <a:p>
            <a:r>
              <a:rPr lang="en-IN" dirty="0"/>
              <a:t>Polymorphism</a:t>
            </a:r>
          </a:p>
        </p:txBody>
      </p:sp>
      <p:cxnSp>
        <p:nvCxnSpPr>
          <p:cNvPr id="7" name="Straight Arrow Connector 6"/>
          <p:cNvCxnSpPr/>
          <p:nvPr/>
        </p:nvCxnSpPr>
        <p:spPr>
          <a:xfrm rot="10800000" flipV="1">
            <a:off x="2583558" y="3555999"/>
            <a:ext cx="1378842" cy="928913"/>
          </a:xfrm>
          <a:prstGeom prst="straightConnector1">
            <a:avLst/>
          </a:prstGeom>
          <a:ln w="952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5675086" y="3643086"/>
            <a:ext cx="1248228" cy="914400"/>
          </a:xfrm>
          <a:prstGeom prst="straightConnector1">
            <a:avLst/>
          </a:prstGeom>
          <a:ln w="9525">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727200" y="4557486"/>
            <a:ext cx="2888343" cy="369332"/>
          </a:xfrm>
          <a:prstGeom prst="rect">
            <a:avLst/>
          </a:prstGeom>
          <a:noFill/>
        </p:spPr>
        <p:txBody>
          <a:bodyPr wrap="square" rtlCol="0">
            <a:spAutoFit/>
          </a:bodyPr>
          <a:lstStyle/>
          <a:p>
            <a:r>
              <a:rPr lang="en-IN" dirty="0"/>
              <a:t>Compile Polymorphism</a:t>
            </a:r>
          </a:p>
        </p:txBody>
      </p:sp>
      <p:sp>
        <p:nvSpPr>
          <p:cNvPr id="11" name="TextBox 10"/>
          <p:cNvSpPr txBox="1"/>
          <p:nvPr/>
        </p:nvSpPr>
        <p:spPr>
          <a:xfrm>
            <a:off x="5834743" y="4630057"/>
            <a:ext cx="3309257" cy="369332"/>
          </a:xfrm>
          <a:prstGeom prst="rect">
            <a:avLst/>
          </a:prstGeom>
          <a:noFill/>
        </p:spPr>
        <p:txBody>
          <a:bodyPr wrap="square" rtlCol="0">
            <a:spAutoFit/>
          </a:bodyPr>
          <a:lstStyle/>
          <a:p>
            <a:r>
              <a:rPr lang="en-IN" dirty="0"/>
              <a:t>Runtime Polymorphism</a:t>
            </a:r>
          </a:p>
        </p:txBody>
      </p:sp>
    </p:spTree>
    <p:extLst>
      <p:ext uri="{BB962C8B-B14F-4D97-AF65-F5344CB8AC3E}">
        <p14:creationId xmlns:p14="http://schemas.microsoft.com/office/powerpoint/2010/main" val="214002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OOPs cont.</a:t>
            </a:r>
          </a:p>
        </p:txBody>
      </p:sp>
      <p:sp>
        <p:nvSpPr>
          <p:cNvPr id="3" name="Content Placeholder 2"/>
          <p:cNvSpPr>
            <a:spLocks noGrp="1"/>
          </p:cNvSpPr>
          <p:nvPr>
            <p:ph idx="1"/>
          </p:nvPr>
        </p:nvSpPr>
        <p:spPr>
          <a:xfrm>
            <a:off x="798286" y="856343"/>
            <a:ext cx="8148067" cy="4137688"/>
          </a:xfrm>
        </p:spPr>
        <p:txBody>
          <a:bodyPr>
            <a:noAutofit/>
          </a:bodyPr>
          <a:lstStyle/>
          <a:p>
            <a:r>
              <a:rPr lang="en-US" dirty="0">
                <a:solidFill>
                  <a:srgbClr val="00B050"/>
                </a:solidFill>
              </a:rPr>
              <a:t>// </a:t>
            </a:r>
            <a:r>
              <a:rPr lang="en-US" b="1" dirty="0">
                <a:solidFill>
                  <a:srgbClr val="00B050"/>
                </a:solidFill>
              </a:rPr>
              <a:t>Example Program  about compile time polymorphism</a:t>
            </a:r>
          </a:p>
          <a:p>
            <a:r>
              <a:rPr lang="en-US" dirty="0">
                <a:solidFill>
                  <a:srgbClr val="00B050"/>
                </a:solidFill>
              </a:rPr>
              <a:t>class </a:t>
            </a:r>
            <a:r>
              <a:rPr lang="en-US" dirty="0" err="1">
                <a:solidFill>
                  <a:srgbClr val="00B050"/>
                </a:solidFill>
              </a:rPr>
              <a:t>DemoOverload</a:t>
            </a:r>
            <a:r>
              <a:rPr lang="en-US" dirty="0">
                <a:solidFill>
                  <a:srgbClr val="00B050"/>
                </a:solidFill>
              </a:rPr>
              <a:t>{</a:t>
            </a:r>
          </a:p>
          <a:p>
            <a:r>
              <a:rPr lang="en-US" dirty="0">
                <a:solidFill>
                  <a:srgbClr val="00B050"/>
                </a:solidFill>
              </a:rPr>
              <a:t>    public </a:t>
            </a:r>
            <a:r>
              <a:rPr lang="en-US" dirty="0" err="1">
                <a:solidFill>
                  <a:srgbClr val="00B050"/>
                </a:solidFill>
              </a:rPr>
              <a:t>int</a:t>
            </a:r>
            <a:r>
              <a:rPr lang="en-US" dirty="0">
                <a:solidFill>
                  <a:srgbClr val="00B050"/>
                </a:solidFill>
              </a:rPr>
              <a:t> add(</a:t>
            </a:r>
            <a:r>
              <a:rPr lang="en-US" dirty="0" err="1">
                <a:solidFill>
                  <a:srgbClr val="00B050"/>
                </a:solidFill>
              </a:rPr>
              <a:t>int</a:t>
            </a:r>
            <a:r>
              <a:rPr lang="en-US" dirty="0">
                <a:solidFill>
                  <a:srgbClr val="00B050"/>
                </a:solidFill>
              </a:rPr>
              <a:t> x, </a:t>
            </a:r>
            <a:r>
              <a:rPr lang="en-US" dirty="0" err="1">
                <a:solidFill>
                  <a:srgbClr val="00B050"/>
                </a:solidFill>
              </a:rPr>
              <a:t>int</a:t>
            </a:r>
            <a:r>
              <a:rPr lang="en-US" dirty="0">
                <a:solidFill>
                  <a:srgbClr val="00B050"/>
                </a:solidFill>
              </a:rPr>
              <a:t> y){  //method 1</a:t>
            </a:r>
          </a:p>
          <a:p>
            <a:r>
              <a:rPr lang="en-US" dirty="0">
                <a:solidFill>
                  <a:srgbClr val="00B050"/>
                </a:solidFill>
              </a:rPr>
              <a:t>    return </a:t>
            </a:r>
            <a:r>
              <a:rPr lang="en-US" dirty="0" err="1">
                <a:solidFill>
                  <a:srgbClr val="00B050"/>
                </a:solidFill>
              </a:rPr>
              <a:t>x+y</a:t>
            </a:r>
            <a:r>
              <a:rPr lang="en-US" dirty="0">
                <a:solidFill>
                  <a:srgbClr val="00B050"/>
                </a:solidFill>
              </a:rPr>
              <a:t>;</a:t>
            </a:r>
          </a:p>
          <a:p>
            <a:r>
              <a:rPr lang="en-US" dirty="0">
                <a:solidFill>
                  <a:srgbClr val="00B050"/>
                </a:solidFill>
              </a:rPr>
              <a:t>    }</a:t>
            </a:r>
          </a:p>
          <a:p>
            <a:r>
              <a:rPr lang="en-US" dirty="0">
                <a:solidFill>
                  <a:srgbClr val="00B050"/>
                </a:solidFill>
              </a:rPr>
              <a:t>    public </a:t>
            </a:r>
            <a:r>
              <a:rPr lang="en-US" dirty="0" err="1">
                <a:solidFill>
                  <a:srgbClr val="00B050"/>
                </a:solidFill>
              </a:rPr>
              <a:t>int</a:t>
            </a:r>
            <a:r>
              <a:rPr lang="en-US" dirty="0">
                <a:solidFill>
                  <a:srgbClr val="00B050"/>
                </a:solidFill>
              </a:rPr>
              <a:t> add(</a:t>
            </a:r>
            <a:r>
              <a:rPr lang="en-US" dirty="0" err="1">
                <a:solidFill>
                  <a:srgbClr val="00B050"/>
                </a:solidFill>
              </a:rPr>
              <a:t>int</a:t>
            </a:r>
            <a:r>
              <a:rPr lang="en-US" dirty="0">
                <a:solidFill>
                  <a:srgbClr val="00B050"/>
                </a:solidFill>
              </a:rPr>
              <a:t> x, </a:t>
            </a:r>
            <a:r>
              <a:rPr lang="en-US" dirty="0" err="1">
                <a:solidFill>
                  <a:srgbClr val="00B050"/>
                </a:solidFill>
              </a:rPr>
              <a:t>int</a:t>
            </a:r>
            <a:r>
              <a:rPr lang="en-US" dirty="0">
                <a:solidFill>
                  <a:srgbClr val="00B050"/>
                </a:solidFill>
              </a:rPr>
              <a:t> y, </a:t>
            </a:r>
            <a:r>
              <a:rPr lang="en-US" dirty="0" err="1">
                <a:solidFill>
                  <a:srgbClr val="00B050"/>
                </a:solidFill>
              </a:rPr>
              <a:t>int</a:t>
            </a:r>
            <a:r>
              <a:rPr lang="en-US" dirty="0">
                <a:solidFill>
                  <a:srgbClr val="00B050"/>
                </a:solidFill>
              </a:rPr>
              <a:t> z){ //method 2</a:t>
            </a:r>
          </a:p>
          <a:p>
            <a:r>
              <a:rPr lang="en-US" dirty="0">
                <a:solidFill>
                  <a:srgbClr val="00B050"/>
                </a:solidFill>
              </a:rPr>
              <a:t>    return </a:t>
            </a:r>
            <a:r>
              <a:rPr lang="en-US" dirty="0" err="1">
                <a:solidFill>
                  <a:srgbClr val="00B050"/>
                </a:solidFill>
              </a:rPr>
              <a:t>x+y+z</a:t>
            </a:r>
            <a:r>
              <a:rPr lang="en-US" dirty="0">
                <a:solidFill>
                  <a:srgbClr val="00B050"/>
                </a:solidFill>
              </a:rPr>
              <a:t>;</a:t>
            </a:r>
          </a:p>
          <a:p>
            <a:r>
              <a:rPr lang="en-US" dirty="0">
                <a:solidFill>
                  <a:srgbClr val="00B050"/>
                </a:solidFill>
              </a:rPr>
              <a:t>    }</a:t>
            </a:r>
          </a:p>
          <a:p>
            <a:r>
              <a:rPr lang="en-US" dirty="0">
                <a:solidFill>
                  <a:srgbClr val="00B050"/>
                </a:solidFill>
              </a:rPr>
              <a:t>class Test{</a:t>
            </a:r>
          </a:p>
          <a:p>
            <a:endParaRPr lang="en-US" dirty="0">
              <a:solidFill>
                <a:srgbClr val="00B050"/>
              </a:solidFill>
            </a:endParaRPr>
          </a:p>
          <a:p>
            <a:r>
              <a:rPr lang="en-US" dirty="0">
                <a:solidFill>
                  <a:srgbClr val="00B050"/>
                </a:solidFill>
              </a:rPr>
              <a:t>    public static void main(String[] </a:t>
            </a:r>
            <a:r>
              <a:rPr lang="en-US" dirty="0" err="1">
                <a:solidFill>
                  <a:srgbClr val="00B050"/>
                </a:solidFill>
              </a:rPr>
              <a:t>args</a:t>
            </a:r>
            <a:r>
              <a:rPr lang="en-US" dirty="0">
                <a:solidFill>
                  <a:srgbClr val="00B050"/>
                </a:solidFill>
              </a:rPr>
              <a:t>){</a:t>
            </a:r>
          </a:p>
          <a:p>
            <a:endParaRPr lang="en-US" dirty="0">
              <a:solidFill>
                <a:srgbClr val="00B050"/>
              </a:solidFill>
            </a:endParaRPr>
          </a:p>
          <a:p>
            <a:r>
              <a:rPr lang="en-US" dirty="0">
                <a:solidFill>
                  <a:srgbClr val="00B050"/>
                </a:solidFill>
              </a:rPr>
              <a:t>    </a:t>
            </a:r>
            <a:r>
              <a:rPr lang="en-US" dirty="0" err="1">
                <a:solidFill>
                  <a:srgbClr val="00B050"/>
                </a:solidFill>
              </a:rPr>
              <a:t>DemoOverload</a:t>
            </a:r>
            <a:r>
              <a:rPr lang="en-US" dirty="0">
                <a:solidFill>
                  <a:srgbClr val="00B050"/>
                </a:solidFill>
              </a:rPr>
              <a:t> demo=new </a:t>
            </a:r>
            <a:r>
              <a:rPr lang="en-US" dirty="0" err="1">
                <a:solidFill>
                  <a:srgbClr val="00B050"/>
                </a:solidFill>
              </a:rPr>
              <a:t>DemoOverload</a:t>
            </a:r>
            <a:r>
              <a:rPr lang="en-US" dirty="0">
                <a:solidFill>
                  <a:srgbClr val="00B050"/>
                </a:solidFill>
              </a:rPr>
              <a:t>();</a:t>
            </a:r>
          </a:p>
          <a:p>
            <a:endParaRPr lang="en-US" dirty="0">
              <a:solidFill>
                <a:srgbClr val="00B050"/>
              </a:solidFill>
            </a:endParaRPr>
          </a:p>
          <a:p>
            <a:r>
              <a:rPr lang="en-US" dirty="0">
                <a:solidFill>
                  <a:srgbClr val="00B050"/>
                </a:solidFill>
              </a:rPr>
              <a:t>    </a:t>
            </a:r>
            <a:r>
              <a:rPr lang="en-US" dirty="0" err="1">
                <a:solidFill>
                  <a:srgbClr val="00B050"/>
                </a:solidFill>
              </a:rPr>
              <a:t>System.out.println</a:t>
            </a:r>
            <a:r>
              <a:rPr lang="en-US" dirty="0">
                <a:solidFill>
                  <a:srgbClr val="00B050"/>
                </a:solidFill>
              </a:rPr>
              <a:t>(</a:t>
            </a:r>
            <a:r>
              <a:rPr lang="en-US" dirty="0" err="1">
                <a:solidFill>
                  <a:srgbClr val="00B050"/>
                </a:solidFill>
              </a:rPr>
              <a:t>demo.add</a:t>
            </a:r>
            <a:r>
              <a:rPr lang="en-US" dirty="0">
                <a:solidFill>
                  <a:srgbClr val="00B050"/>
                </a:solidFill>
              </a:rPr>
              <a:t>(2,3));      //method 1 called</a:t>
            </a:r>
          </a:p>
          <a:p>
            <a:endParaRPr lang="en-US" dirty="0">
              <a:solidFill>
                <a:srgbClr val="00B050"/>
              </a:solidFill>
            </a:endParaRPr>
          </a:p>
          <a:p>
            <a:r>
              <a:rPr lang="en-US" dirty="0">
                <a:solidFill>
                  <a:srgbClr val="00B050"/>
                </a:solidFill>
              </a:rPr>
              <a:t>    </a:t>
            </a:r>
            <a:r>
              <a:rPr lang="en-US" dirty="0" err="1">
                <a:solidFill>
                  <a:srgbClr val="00B050"/>
                </a:solidFill>
              </a:rPr>
              <a:t>System.out.println</a:t>
            </a:r>
            <a:r>
              <a:rPr lang="en-US" dirty="0">
                <a:solidFill>
                  <a:srgbClr val="00B050"/>
                </a:solidFill>
              </a:rPr>
              <a:t>(</a:t>
            </a:r>
            <a:r>
              <a:rPr lang="en-US" dirty="0" err="1">
                <a:solidFill>
                  <a:srgbClr val="00B050"/>
                </a:solidFill>
              </a:rPr>
              <a:t>demo.add</a:t>
            </a:r>
            <a:r>
              <a:rPr lang="en-US" dirty="0">
                <a:solidFill>
                  <a:srgbClr val="00B050"/>
                </a:solidFill>
              </a:rPr>
              <a:t>(2,3,4));    //method 2 called } }</a:t>
            </a:r>
          </a:p>
        </p:txBody>
      </p:sp>
    </p:spTree>
    <p:extLst>
      <p:ext uri="{BB962C8B-B14F-4D97-AF65-F5344CB8AC3E}">
        <p14:creationId xmlns:p14="http://schemas.microsoft.com/office/powerpoint/2010/main" val="214002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Features</a:t>
            </a:r>
          </a:p>
        </p:txBody>
      </p:sp>
      <p:pic>
        <p:nvPicPr>
          <p:cNvPr id="4" name="Content Placeholder 3" descr="Java Features"/>
          <p:cNvPicPr>
            <a:picLocks noGrp="1"/>
          </p:cNvPicPr>
          <p:nvPr>
            <p:ph idx="1"/>
          </p:nvPr>
        </p:nvPicPr>
        <p:blipFill>
          <a:blip r:embed="rId2"/>
          <a:srcRect/>
          <a:stretch>
            <a:fillRect/>
          </a:stretch>
        </p:blipFill>
        <p:spPr bwMode="auto">
          <a:xfrm>
            <a:off x="783771" y="731520"/>
            <a:ext cx="7589520" cy="5786845"/>
          </a:xfrm>
          <a:prstGeom prst="rect">
            <a:avLst/>
          </a:prstGeom>
          <a:noFill/>
          <a:ln w="9525">
            <a:noFill/>
            <a:miter lim="800000"/>
            <a:headEnd/>
            <a:tailEnd/>
          </a:ln>
        </p:spPr>
      </p:pic>
    </p:spTree>
    <p:extLst>
      <p:ext uri="{BB962C8B-B14F-4D97-AF65-F5344CB8AC3E}">
        <p14:creationId xmlns:p14="http://schemas.microsoft.com/office/powerpoint/2010/main" val="403996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OOPs cont.</a:t>
            </a:r>
          </a:p>
        </p:txBody>
      </p:sp>
      <p:sp>
        <p:nvSpPr>
          <p:cNvPr id="3" name="Content Placeholder 2"/>
          <p:cNvSpPr>
            <a:spLocks noGrp="1"/>
          </p:cNvSpPr>
          <p:nvPr>
            <p:ph idx="1"/>
          </p:nvPr>
        </p:nvSpPr>
        <p:spPr>
          <a:xfrm>
            <a:off x="798286" y="856343"/>
            <a:ext cx="8148067" cy="4137688"/>
          </a:xfrm>
        </p:spPr>
        <p:txBody>
          <a:bodyPr>
            <a:noAutofit/>
          </a:bodyPr>
          <a:lstStyle/>
          <a:p>
            <a:r>
              <a:rPr lang="en-US" dirty="0">
                <a:solidFill>
                  <a:srgbClr val="00B050"/>
                </a:solidFill>
              </a:rPr>
              <a:t>// </a:t>
            </a:r>
            <a:r>
              <a:rPr lang="en-US" b="1" dirty="0">
                <a:solidFill>
                  <a:srgbClr val="00B050"/>
                </a:solidFill>
              </a:rPr>
              <a:t>Example Program for runtime polymorphism – Method overriding</a:t>
            </a:r>
          </a:p>
          <a:p>
            <a:r>
              <a:rPr lang="en-US" dirty="0">
                <a:solidFill>
                  <a:srgbClr val="00B050"/>
                </a:solidFill>
              </a:rPr>
              <a:t>class Vehicle{</a:t>
            </a:r>
          </a:p>
          <a:p>
            <a:r>
              <a:rPr lang="en-US" dirty="0">
                <a:solidFill>
                  <a:srgbClr val="00B050"/>
                </a:solidFill>
              </a:rPr>
              <a:t>    public void move(){</a:t>
            </a:r>
          </a:p>
          <a:p>
            <a:r>
              <a:rPr lang="en-US" dirty="0">
                <a:solidFill>
                  <a:srgbClr val="00B050"/>
                </a:solidFill>
              </a:rPr>
              <a:t>    </a:t>
            </a:r>
            <a:r>
              <a:rPr lang="en-US" dirty="0" err="1">
                <a:solidFill>
                  <a:srgbClr val="00B050"/>
                </a:solidFill>
              </a:rPr>
              <a:t>System.out.println</a:t>
            </a:r>
            <a:r>
              <a:rPr lang="en-US" dirty="0">
                <a:solidFill>
                  <a:srgbClr val="00B050"/>
                </a:solidFill>
              </a:rPr>
              <a:t>(“Vehicles can move!!”);</a:t>
            </a:r>
          </a:p>
          <a:p>
            <a:r>
              <a:rPr lang="en-US" dirty="0">
                <a:solidFill>
                  <a:srgbClr val="00B050"/>
                </a:solidFill>
              </a:rPr>
              <a:t>    }}</a:t>
            </a:r>
          </a:p>
          <a:p>
            <a:r>
              <a:rPr lang="en-US" dirty="0">
                <a:solidFill>
                  <a:srgbClr val="00B050"/>
                </a:solidFill>
              </a:rPr>
              <a:t>class </a:t>
            </a:r>
            <a:r>
              <a:rPr lang="en-US" dirty="0" err="1">
                <a:solidFill>
                  <a:srgbClr val="00B050"/>
                </a:solidFill>
              </a:rPr>
              <a:t>MotorBike</a:t>
            </a:r>
            <a:r>
              <a:rPr lang="en-US" dirty="0">
                <a:solidFill>
                  <a:srgbClr val="00B050"/>
                </a:solidFill>
              </a:rPr>
              <a:t> extends Vehicle{</a:t>
            </a:r>
          </a:p>
          <a:p>
            <a:r>
              <a:rPr lang="en-US" dirty="0">
                <a:solidFill>
                  <a:srgbClr val="00B050"/>
                </a:solidFill>
              </a:rPr>
              <a:t>    public void move(){</a:t>
            </a:r>
          </a:p>
          <a:p>
            <a:r>
              <a:rPr lang="en-US" dirty="0">
                <a:solidFill>
                  <a:srgbClr val="00B050"/>
                </a:solidFill>
              </a:rPr>
              <a:t>    </a:t>
            </a:r>
            <a:r>
              <a:rPr lang="en-US" dirty="0" err="1">
                <a:solidFill>
                  <a:srgbClr val="00B050"/>
                </a:solidFill>
              </a:rPr>
              <a:t>System.out.println</a:t>
            </a:r>
            <a:r>
              <a:rPr lang="en-US" dirty="0">
                <a:solidFill>
                  <a:srgbClr val="00B050"/>
                </a:solidFill>
              </a:rPr>
              <a:t>(“</a:t>
            </a:r>
            <a:r>
              <a:rPr lang="en-US" dirty="0" err="1">
                <a:solidFill>
                  <a:srgbClr val="00B050"/>
                </a:solidFill>
              </a:rPr>
              <a:t>MotorBike</a:t>
            </a:r>
            <a:r>
              <a:rPr lang="en-US" dirty="0">
                <a:solidFill>
                  <a:srgbClr val="00B050"/>
                </a:solidFill>
              </a:rPr>
              <a:t> can move and accelerate too!!”);</a:t>
            </a:r>
          </a:p>
          <a:p>
            <a:r>
              <a:rPr lang="en-US" dirty="0">
                <a:solidFill>
                  <a:srgbClr val="00B050"/>
                </a:solidFill>
              </a:rPr>
              <a:t>    }}</a:t>
            </a:r>
          </a:p>
          <a:p>
            <a:r>
              <a:rPr lang="en-US" dirty="0">
                <a:solidFill>
                  <a:srgbClr val="00B050"/>
                </a:solidFill>
              </a:rPr>
              <a:t>class Test{</a:t>
            </a:r>
          </a:p>
          <a:p>
            <a:r>
              <a:rPr lang="en-US" dirty="0">
                <a:solidFill>
                  <a:srgbClr val="00B050"/>
                </a:solidFill>
              </a:rPr>
              <a:t>    public static void main(String[] </a:t>
            </a:r>
            <a:r>
              <a:rPr lang="en-US" dirty="0" err="1">
                <a:solidFill>
                  <a:srgbClr val="00B050"/>
                </a:solidFill>
              </a:rPr>
              <a:t>args</a:t>
            </a:r>
            <a:r>
              <a:rPr lang="en-US" dirty="0">
                <a:solidFill>
                  <a:srgbClr val="00B050"/>
                </a:solidFill>
              </a:rPr>
              <a:t>){</a:t>
            </a:r>
          </a:p>
          <a:p>
            <a:r>
              <a:rPr lang="en-US" dirty="0">
                <a:solidFill>
                  <a:srgbClr val="00B050"/>
                </a:solidFill>
              </a:rPr>
              <a:t>    Vehicle </a:t>
            </a:r>
            <a:r>
              <a:rPr lang="en-US" dirty="0" err="1">
                <a:solidFill>
                  <a:srgbClr val="00B050"/>
                </a:solidFill>
              </a:rPr>
              <a:t>vh</a:t>
            </a:r>
            <a:r>
              <a:rPr lang="en-US" dirty="0">
                <a:solidFill>
                  <a:srgbClr val="00B050"/>
                </a:solidFill>
              </a:rPr>
              <a:t>=new </a:t>
            </a:r>
            <a:r>
              <a:rPr lang="en-US" dirty="0" err="1">
                <a:solidFill>
                  <a:srgbClr val="00B050"/>
                </a:solidFill>
              </a:rPr>
              <a:t>MotorBike</a:t>
            </a:r>
            <a:r>
              <a:rPr lang="en-US" dirty="0">
                <a:solidFill>
                  <a:srgbClr val="00B050"/>
                </a:solidFill>
              </a:rPr>
              <a:t>();</a:t>
            </a:r>
          </a:p>
          <a:p>
            <a:r>
              <a:rPr lang="en-US" dirty="0">
                <a:solidFill>
                  <a:srgbClr val="00B050"/>
                </a:solidFill>
              </a:rPr>
              <a:t>    </a:t>
            </a:r>
            <a:r>
              <a:rPr lang="en-US" dirty="0" err="1">
                <a:solidFill>
                  <a:srgbClr val="00B050"/>
                </a:solidFill>
              </a:rPr>
              <a:t>vh.move</a:t>
            </a:r>
            <a:r>
              <a:rPr lang="en-US" dirty="0">
                <a:solidFill>
                  <a:srgbClr val="00B050"/>
                </a:solidFill>
              </a:rPr>
              <a:t>();    // prints </a:t>
            </a:r>
            <a:r>
              <a:rPr lang="en-US" dirty="0" err="1">
                <a:solidFill>
                  <a:srgbClr val="00B050"/>
                </a:solidFill>
              </a:rPr>
              <a:t>MotorBike</a:t>
            </a:r>
            <a:r>
              <a:rPr lang="en-US" dirty="0">
                <a:solidFill>
                  <a:srgbClr val="00B050"/>
                </a:solidFill>
              </a:rPr>
              <a:t> can move and accelerate too!!</a:t>
            </a:r>
          </a:p>
          <a:p>
            <a:r>
              <a:rPr lang="en-US" dirty="0">
                <a:solidFill>
                  <a:srgbClr val="00B050"/>
                </a:solidFill>
              </a:rPr>
              <a:t>    </a:t>
            </a:r>
            <a:r>
              <a:rPr lang="en-US" dirty="0" err="1">
                <a:solidFill>
                  <a:srgbClr val="00B050"/>
                </a:solidFill>
              </a:rPr>
              <a:t>vh</a:t>
            </a:r>
            <a:r>
              <a:rPr lang="en-US" dirty="0">
                <a:solidFill>
                  <a:srgbClr val="00B050"/>
                </a:solidFill>
              </a:rPr>
              <a:t>=new Vehicle();</a:t>
            </a:r>
          </a:p>
          <a:p>
            <a:r>
              <a:rPr lang="en-US" dirty="0">
                <a:solidFill>
                  <a:srgbClr val="00B050"/>
                </a:solidFill>
              </a:rPr>
              <a:t>    </a:t>
            </a:r>
            <a:r>
              <a:rPr lang="en-US" dirty="0" err="1">
                <a:solidFill>
                  <a:srgbClr val="00B050"/>
                </a:solidFill>
              </a:rPr>
              <a:t>vh.move</a:t>
            </a:r>
            <a:r>
              <a:rPr lang="en-US" dirty="0">
                <a:solidFill>
                  <a:srgbClr val="00B050"/>
                </a:solidFill>
              </a:rPr>
              <a:t>();    // prints Vehicles can move!!</a:t>
            </a:r>
          </a:p>
          <a:p>
            <a:r>
              <a:rPr lang="en-US" dirty="0">
                <a:solidFill>
                  <a:srgbClr val="00B050"/>
                </a:solidFill>
              </a:rPr>
              <a:t>    }}</a:t>
            </a:r>
          </a:p>
        </p:txBody>
      </p:sp>
    </p:spTree>
    <p:extLst>
      <p:ext uri="{BB962C8B-B14F-4D97-AF65-F5344CB8AC3E}">
        <p14:creationId xmlns:p14="http://schemas.microsoft.com/office/powerpoint/2010/main" val="214002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OOPs cont.</a:t>
            </a:r>
          </a:p>
        </p:txBody>
      </p:sp>
      <p:sp>
        <p:nvSpPr>
          <p:cNvPr id="3" name="Content Placeholder 2"/>
          <p:cNvSpPr>
            <a:spLocks noGrp="1"/>
          </p:cNvSpPr>
          <p:nvPr>
            <p:ph idx="1"/>
          </p:nvPr>
        </p:nvSpPr>
        <p:spPr>
          <a:xfrm>
            <a:off x="798286" y="856343"/>
            <a:ext cx="8148067" cy="4137688"/>
          </a:xfrm>
        </p:spPr>
        <p:txBody>
          <a:bodyPr>
            <a:noAutofit/>
          </a:bodyPr>
          <a:lstStyle/>
          <a:p>
            <a:r>
              <a:rPr lang="en-US" sz="2400" b="1" dirty="0">
                <a:solidFill>
                  <a:srgbClr val="00B050"/>
                </a:solidFill>
              </a:rPr>
              <a:t>Abstract Class</a:t>
            </a:r>
          </a:p>
          <a:p>
            <a:r>
              <a:rPr lang="en-IN" dirty="0">
                <a:latin typeface="+mn-lt"/>
              </a:rPr>
              <a:t>A class that is declared with abstract keyword, is known as abstract class in java. It can have abstract and non-abstract methods (method with body).</a:t>
            </a:r>
          </a:p>
          <a:p>
            <a:endParaRPr lang="en-IN" b="1" dirty="0">
              <a:solidFill>
                <a:srgbClr val="00B050"/>
              </a:solidFill>
              <a:latin typeface="+mn-lt"/>
            </a:endParaRPr>
          </a:p>
          <a:p>
            <a:r>
              <a:rPr lang="en-IN" b="1" dirty="0"/>
              <a:t>Abstraction</a:t>
            </a:r>
            <a:r>
              <a:rPr lang="en-IN" dirty="0"/>
              <a:t> is a process of hiding the implementation details and showing only functionality to the user.</a:t>
            </a:r>
          </a:p>
          <a:p>
            <a:endParaRPr lang="en-IN" b="1" dirty="0">
              <a:solidFill>
                <a:srgbClr val="00B050"/>
              </a:solidFill>
              <a:latin typeface="+mn-lt"/>
            </a:endParaRPr>
          </a:p>
          <a:p>
            <a:r>
              <a:rPr lang="en-IN" dirty="0"/>
              <a:t>Another way, it shows only important things to the user and hides the internal details for example sending sms, you just type the text and send the message. You don't know the internal processing about the message delivery.</a:t>
            </a:r>
          </a:p>
          <a:p>
            <a:endParaRPr lang="en-IN" b="1" dirty="0">
              <a:solidFill>
                <a:srgbClr val="00B050"/>
              </a:solidFill>
              <a:latin typeface="+mn-lt"/>
            </a:endParaRPr>
          </a:p>
          <a:p>
            <a:pPr lvl="1">
              <a:buNone/>
            </a:pPr>
            <a:r>
              <a:rPr lang="en-IN" b="1" dirty="0">
                <a:solidFill>
                  <a:srgbClr val="00B050"/>
                </a:solidFill>
                <a:latin typeface="+mn-lt"/>
              </a:rPr>
              <a:t> 		</a:t>
            </a:r>
            <a:r>
              <a:rPr lang="en-IN" b="1" dirty="0">
                <a:solidFill>
                  <a:srgbClr val="00B050"/>
                </a:solidFill>
              </a:rPr>
              <a:t>abstract</a:t>
            </a:r>
            <a:r>
              <a:rPr lang="en-IN" dirty="0">
                <a:solidFill>
                  <a:srgbClr val="00B050"/>
                </a:solidFill>
              </a:rPr>
              <a:t> </a:t>
            </a:r>
            <a:r>
              <a:rPr lang="en-IN" b="1" dirty="0">
                <a:solidFill>
                  <a:srgbClr val="00B050"/>
                </a:solidFill>
              </a:rPr>
              <a:t>class</a:t>
            </a:r>
            <a:r>
              <a:rPr lang="en-IN" dirty="0">
                <a:solidFill>
                  <a:srgbClr val="00B050"/>
                </a:solidFill>
              </a:rPr>
              <a:t> A{}   // Example Abstract class</a:t>
            </a:r>
          </a:p>
          <a:p>
            <a:pPr lvl="1">
              <a:buNone/>
            </a:pPr>
            <a:r>
              <a:rPr lang="en-IN" dirty="0">
                <a:solidFill>
                  <a:srgbClr val="00B050"/>
                </a:solidFill>
              </a:rPr>
              <a:t>	</a:t>
            </a:r>
            <a:r>
              <a:rPr lang="en-IN" b="1" dirty="0">
                <a:solidFill>
                  <a:srgbClr val="00B050"/>
                </a:solidFill>
              </a:rPr>
              <a:t> abstract</a:t>
            </a:r>
            <a:r>
              <a:rPr lang="en-IN" dirty="0">
                <a:solidFill>
                  <a:srgbClr val="00B050"/>
                </a:solidFill>
              </a:rPr>
              <a:t> </a:t>
            </a:r>
            <a:r>
              <a:rPr lang="en-IN" b="1" dirty="0">
                <a:solidFill>
                  <a:srgbClr val="00B050"/>
                </a:solidFill>
              </a:rPr>
              <a:t>void</a:t>
            </a:r>
            <a:r>
              <a:rPr lang="en-IN" dirty="0">
                <a:solidFill>
                  <a:srgbClr val="00B050"/>
                </a:solidFill>
              </a:rPr>
              <a:t> </a:t>
            </a:r>
            <a:r>
              <a:rPr lang="en-IN" dirty="0" err="1">
                <a:solidFill>
                  <a:srgbClr val="00B050"/>
                </a:solidFill>
              </a:rPr>
              <a:t>printStatus</a:t>
            </a:r>
            <a:r>
              <a:rPr lang="en-IN" dirty="0">
                <a:solidFill>
                  <a:srgbClr val="00B050"/>
                </a:solidFill>
              </a:rPr>
              <a:t>();//no body and abstract  </a:t>
            </a:r>
          </a:p>
          <a:p>
            <a:pPr lvl="1">
              <a:buNone/>
            </a:pPr>
            <a:endParaRPr lang="en-IN" dirty="0"/>
          </a:p>
          <a:p>
            <a:endParaRPr lang="en-US" b="1" dirty="0">
              <a:solidFill>
                <a:srgbClr val="00B050"/>
              </a:solidFill>
              <a:latin typeface="+mn-lt"/>
            </a:endParaRPr>
          </a:p>
        </p:txBody>
      </p:sp>
    </p:spTree>
    <p:extLst>
      <p:ext uri="{BB962C8B-B14F-4D97-AF65-F5344CB8AC3E}">
        <p14:creationId xmlns:p14="http://schemas.microsoft.com/office/powerpoint/2010/main" val="214002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OOPs cont.</a:t>
            </a:r>
          </a:p>
        </p:txBody>
      </p:sp>
      <p:sp>
        <p:nvSpPr>
          <p:cNvPr id="3" name="Content Placeholder 2"/>
          <p:cNvSpPr>
            <a:spLocks noGrp="1"/>
          </p:cNvSpPr>
          <p:nvPr>
            <p:ph idx="1"/>
          </p:nvPr>
        </p:nvSpPr>
        <p:spPr>
          <a:xfrm>
            <a:off x="580572" y="682172"/>
            <a:ext cx="8365782" cy="5617028"/>
          </a:xfrm>
        </p:spPr>
        <p:txBody>
          <a:bodyPr>
            <a:noAutofit/>
          </a:bodyPr>
          <a:lstStyle/>
          <a:p>
            <a:pPr lvl="1">
              <a:buNone/>
            </a:pPr>
            <a:r>
              <a:rPr lang="en-IN" dirty="0"/>
              <a:t>  </a:t>
            </a:r>
            <a:r>
              <a:rPr lang="en-IN" dirty="0">
                <a:solidFill>
                  <a:srgbClr val="00B050"/>
                </a:solidFill>
              </a:rPr>
              <a:t>// Example class</a:t>
            </a:r>
          </a:p>
          <a:p>
            <a:r>
              <a:rPr lang="en-IN" b="1" dirty="0">
                <a:solidFill>
                  <a:srgbClr val="00B050"/>
                </a:solidFill>
              </a:rPr>
              <a:t>abstract</a:t>
            </a:r>
            <a:r>
              <a:rPr lang="en-IN" dirty="0">
                <a:solidFill>
                  <a:srgbClr val="00B050"/>
                </a:solidFill>
              </a:rPr>
              <a:t> </a:t>
            </a:r>
            <a:r>
              <a:rPr lang="en-IN" b="1" dirty="0">
                <a:solidFill>
                  <a:srgbClr val="00B050"/>
                </a:solidFill>
              </a:rPr>
              <a:t>class</a:t>
            </a:r>
            <a:r>
              <a:rPr lang="en-IN" dirty="0">
                <a:solidFill>
                  <a:srgbClr val="00B050"/>
                </a:solidFill>
              </a:rPr>
              <a:t> Bank{    </a:t>
            </a:r>
          </a:p>
          <a:p>
            <a:r>
              <a:rPr lang="en-IN" b="1" dirty="0">
                <a:solidFill>
                  <a:srgbClr val="00B050"/>
                </a:solidFill>
              </a:rPr>
              <a:t>abstract</a:t>
            </a:r>
            <a:r>
              <a:rPr lang="en-IN" dirty="0">
                <a:solidFill>
                  <a:srgbClr val="00B050"/>
                </a:solidFill>
              </a:rPr>
              <a:t> </a:t>
            </a:r>
            <a:r>
              <a:rPr lang="en-IN" b="1" dirty="0" err="1">
                <a:solidFill>
                  <a:srgbClr val="00B050"/>
                </a:solidFill>
              </a:rPr>
              <a:t>int</a:t>
            </a:r>
            <a:r>
              <a:rPr lang="en-IN" dirty="0">
                <a:solidFill>
                  <a:srgbClr val="00B050"/>
                </a:solidFill>
              </a:rPr>
              <a:t> </a:t>
            </a:r>
            <a:r>
              <a:rPr lang="en-IN" dirty="0" err="1">
                <a:solidFill>
                  <a:srgbClr val="00B050"/>
                </a:solidFill>
              </a:rPr>
              <a:t>getRateOfInterest</a:t>
            </a:r>
            <a:r>
              <a:rPr lang="en-IN" dirty="0">
                <a:solidFill>
                  <a:srgbClr val="00B050"/>
                </a:solidFill>
              </a:rPr>
              <a:t>();    </a:t>
            </a:r>
          </a:p>
          <a:p>
            <a:r>
              <a:rPr lang="en-IN" dirty="0">
                <a:solidFill>
                  <a:srgbClr val="00B050"/>
                </a:solidFill>
              </a:rPr>
              <a:t>}    </a:t>
            </a:r>
          </a:p>
          <a:p>
            <a:r>
              <a:rPr lang="en-IN" b="1" dirty="0">
                <a:solidFill>
                  <a:srgbClr val="00B050"/>
                </a:solidFill>
              </a:rPr>
              <a:t>class</a:t>
            </a:r>
            <a:r>
              <a:rPr lang="en-IN" dirty="0">
                <a:solidFill>
                  <a:srgbClr val="00B050"/>
                </a:solidFill>
              </a:rPr>
              <a:t> SBI </a:t>
            </a:r>
            <a:r>
              <a:rPr lang="en-IN" b="1" dirty="0">
                <a:solidFill>
                  <a:srgbClr val="00B050"/>
                </a:solidFill>
              </a:rPr>
              <a:t>extends</a:t>
            </a:r>
            <a:r>
              <a:rPr lang="en-IN" dirty="0">
                <a:solidFill>
                  <a:srgbClr val="00B050"/>
                </a:solidFill>
              </a:rPr>
              <a:t> Bank{    </a:t>
            </a:r>
          </a:p>
          <a:p>
            <a:r>
              <a:rPr lang="en-IN" b="1" dirty="0" err="1">
                <a:solidFill>
                  <a:srgbClr val="00B050"/>
                </a:solidFill>
              </a:rPr>
              <a:t>int</a:t>
            </a:r>
            <a:r>
              <a:rPr lang="en-IN" dirty="0">
                <a:solidFill>
                  <a:srgbClr val="00B050"/>
                </a:solidFill>
              </a:rPr>
              <a:t> </a:t>
            </a:r>
            <a:r>
              <a:rPr lang="en-IN" dirty="0" err="1">
                <a:solidFill>
                  <a:srgbClr val="00B050"/>
                </a:solidFill>
              </a:rPr>
              <a:t>getRateOfInterest</a:t>
            </a:r>
            <a:r>
              <a:rPr lang="en-IN" dirty="0">
                <a:solidFill>
                  <a:srgbClr val="00B050"/>
                </a:solidFill>
              </a:rPr>
              <a:t>(){</a:t>
            </a:r>
            <a:r>
              <a:rPr lang="en-IN" b="1" dirty="0">
                <a:solidFill>
                  <a:srgbClr val="00B050"/>
                </a:solidFill>
              </a:rPr>
              <a:t>return</a:t>
            </a:r>
            <a:r>
              <a:rPr lang="en-IN" dirty="0">
                <a:solidFill>
                  <a:srgbClr val="00B050"/>
                </a:solidFill>
              </a:rPr>
              <a:t> 7;}    </a:t>
            </a:r>
          </a:p>
          <a:p>
            <a:r>
              <a:rPr lang="en-IN" dirty="0">
                <a:solidFill>
                  <a:srgbClr val="00B050"/>
                </a:solidFill>
              </a:rPr>
              <a:t>}    </a:t>
            </a:r>
          </a:p>
          <a:p>
            <a:r>
              <a:rPr lang="en-IN" b="1" dirty="0">
                <a:solidFill>
                  <a:srgbClr val="00B050"/>
                </a:solidFill>
              </a:rPr>
              <a:t>class</a:t>
            </a:r>
            <a:r>
              <a:rPr lang="en-IN" dirty="0">
                <a:solidFill>
                  <a:srgbClr val="00B050"/>
                </a:solidFill>
              </a:rPr>
              <a:t> PNB </a:t>
            </a:r>
            <a:r>
              <a:rPr lang="en-IN" b="1" dirty="0">
                <a:solidFill>
                  <a:srgbClr val="00B050"/>
                </a:solidFill>
              </a:rPr>
              <a:t>extends</a:t>
            </a:r>
            <a:r>
              <a:rPr lang="en-IN" dirty="0">
                <a:solidFill>
                  <a:srgbClr val="00B050"/>
                </a:solidFill>
              </a:rPr>
              <a:t> Bank{    </a:t>
            </a:r>
          </a:p>
          <a:p>
            <a:r>
              <a:rPr lang="en-IN" b="1" dirty="0" err="1">
                <a:solidFill>
                  <a:srgbClr val="00B050"/>
                </a:solidFill>
              </a:rPr>
              <a:t>int</a:t>
            </a:r>
            <a:r>
              <a:rPr lang="en-IN" dirty="0">
                <a:solidFill>
                  <a:srgbClr val="00B050"/>
                </a:solidFill>
              </a:rPr>
              <a:t> </a:t>
            </a:r>
            <a:r>
              <a:rPr lang="en-IN" dirty="0" err="1">
                <a:solidFill>
                  <a:srgbClr val="00B050"/>
                </a:solidFill>
              </a:rPr>
              <a:t>getRateOfInterest</a:t>
            </a:r>
            <a:r>
              <a:rPr lang="en-IN" dirty="0">
                <a:solidFill>
                  <a:srgbClr val="00B050"/>
                </a:solidFill>
              </a:rPr>
              <a:t>(){</a:t>
            </a:r>
            <a:r>
              <a:rPr lang="en-IN" b="1" dirty="0">
                <a:solidFill>
                  <a:srgbClr val="00B050"/>
                </a:solidFill>
              </a:rPr>
              <a:t>return</a:t>
            </a:r>
            <a:r>
              <a:rPr lang="en-IN" dirty="0">
                <a:solidFill>
                  <a:srgbClr val="00B050"/>
                </a:solidFill>
              </a:rPr>
              <a:t> 8;}    </a:t>
            </a:r>
          </a:p>
          <a:p>
            <a:r>
              <a:rPr lang="en-IN" dirty="0">
                <a:solidFill>
                  <a:srgbClr val="00B050"/>
                </a:solidFill>
              </a:rPr>
              <a:t>}        </a:t>
            </a:r>
          </a:p>
          <a:p>
            <a:r>
              <a:rPr lang="en-IN" b="1" dirty="0">
                <a:solidFill>
                  <a:srgbClr val="00B050"/>
                </a:solidFill>
              </a:rPr>
              <a:t>class</a:t>
            </a:r>
            <a:r>
              <a:rPr lang="en-IN" dirty="0">
                <a:solidFill>
                  <a:srgbClr val="00B050"/>
                </a:solidFill>
              </a:rPr>
              <a:t> </a:t>
            </a:r>
            <a:r>
              <a:rPr lang="en-IN" dirty="0" err="1">
                <a:solidFill>
                  <a:srgbClr val="00B050"/>
                </a:solidFill>
              </a:rPr>
              <a:t>TestBank</a:t>
            </a:r>
            <a:r>
              <a:rPr lang="en-IN" dirty="0">
                <a:solidFill>
                  <a:srgbClr val="00B050"/>
                </a:solidFill>
              </a:rPr>
              <a:t>{    </a:t>
            </a:r>
          </a:p>
          <a:p>
            <a:r>
              <a:rPr lang="en-IN" b="1" dirty="0">
                <a:solidFill>
                  <a:srgbClr val="00B050"/>
                </a:solidFill>
              </a:rPr>
              <a:t>public</a:t>
            </a:r>
            <a:r>
              <a:rPr lang="en-IN" dirty="0">
                <a:solidFill>
                  <a:srgbClr val="00B050"/>
                </a:solidFill>
              </a:rPr>
              <a:t> </a:t>
            </a:r>
            <a:r>
              <a:rPr lang="en-IN" b="1" dirty="0">
                <a:solidFill>
                  <a:srgbClr val="00B050"/>
                </a:solidFill>
              </a:rPr>
              <a:t>static</a:t>
            </a:r>
            <a:r>
              <a:rPr lang="en-IN" dirty="0">
                <a:solidFill>
                  <a:srgbClr val="00B050"/>
                </a:solidFill>
              </a:rPr>
              <a:t> </a:t>
            </a:r>
            <a:r>
              <a:rPr lang="en-IN" b="1" dirty="0">
                <a:solidFill>
                  <a:srgbClr val="00B050"/>
                </a:solidFill>
              </a:rPr>
              <a:t>void</a:t>
            </a:r>
            <a:r>
              <a:rPr lang="en-IN" dirty="0">
                <a:solidFill>
                  <a:srgbClr val="00B050"/>
                </a:solidFill>
              </a:rPr>
              <a:t> main(String </a:t>
            </a:r>
            <a:r>
              <a:rPr lang="en-IN" dirty="0" err="1">
                <a:solidFill>
                  <a:srgbClr val="00B050"/>
                </a:solidFill>
              </a:rPr>
              <a:t>args</a:t>
            </a:r>
            <a:r>
              <a:rPr lang="en-IN" dirty="0">
                <a:solidFill>
                  <a:srgbClr val="00B050"/>
                </a:solidFill>
              </a:rPr>
              <a:t>[]){    </a:t>
            </a:r>
          </a:p>
          <a:p>
            <a:r>
              <a:rPr lang="en-IN" dirty="0">
                <a:solidFill>
                  <a:srgbClr val="00B050"/>
                </a:solidFill>
              </a:rPr>
              <a:t>Bank b;  </a:t>
            </a:r>
          </a:p>
          <a:p>
            <a:r>
              <a:rPr lang="en-IN" dirty="0">
                <a:solidFill>
                  <a:srgbClr val="00B050"/>
                </a:solidFill>
              </a:rPr>
              <a:t>b=</a:t>
            </a:r>
            <a:r>
              <a:rPr lang="en-IN" b="1" dirty="0">
                <a:solidFill>
                  <a:srgbClr val="00B050"/>
                </a:solidFill>
              </a:rPr>
              <a:t>new</a:t>
            </a:r>
            <a:r>
              <a:rPr lang="en-IN" dirty="0">
                <a:solidFill>
                  <a:srgbClr val="00B050"/>
                </a:solidFill>
              </a:rPr>
              <a:t> SBI();  </a:t>
            </a:r>
          </a:p>
          <a:p>
            <a:r>
              <a:rPr lang="en-IN" dirty="0">
                <a:solidFill>
                  <a:srgbClr val="00B050"/>
                </a:solidFill>
              </a:rPr>
              <a:t>System.out.println("Rate of Interest is: "+</a:t>
            </a:r>
            <a:r>
              <a:rPr lang="en-IN" dirty="0" err="1">
                <a:solidFill>
                  <a:srgbClr val="00B050"/>
                </a:solidFill>
              </a:rPr>
              <a:t>b.getRateOfInterest</a:t>
            </a:r>
            <a:r>
              <a:rPr lang="en-IN" dirty="0">
                <a:solidFill>
                  <a:srgbClr val="00B050"/>
                </a:solidFill>
              </a:rPr>
              <a:t>()+" %");    </a:t>
            </a:r>
          </a:p>
          <a:p>
            <a:r>
              <a:rPr lang="en-IN" dirty="0">
                <a:solidFill>
                  <a:srgbClr val="00B050"/>
                </a:solidFill>
              </a:rPr>
              <a:t>b=</a:t>
            </a:r>
            <a:r>
              <a:rPr lang="en-IN" b="1" dirty="0">
                <a:solidFill>
                  <a:srgbClr val="00B050"/>
                </a:solidFill>
              </a:rPr>
              <a:t>new</a:t>
            </a:r>
            <a:r>
              <a:rPr lang="en-IN" dirty="0">
                <a:solidFill>
                  <a:srgbClr val="00B050"/>
                </a:solidFill>
              </a:rPr>
              <a:t> PNB();  </a:t>
            </a:r>
          </a:p>
          <a:p>
            <a:r>
              <a:rPr lang="en-IN" dirty="0">
                <a:solidFill>
                  <a:srgbClr val="00B050"/>
                </a:solidFill>
              </a:rPr>
              <a:t>System.out.println("Rate of Interest is: "+</a:t>
            </a:r>
            <a:r>
              <a:rPr lang="en-IN" dirty="0" err="1">
                <a:solidFill>
                  <a:srgbClr val="00B050"/>
                </a:solidFill>
              </a:rPr>
              <a:t>b.getRateOfInterest</a:t>
            </a:r>
            <a:r>
              <a:rPr lang="en-IN" dirty="0">
                <a:solidFill>
                  <a:srgbClr val="00B050"/>
                </a:solidFill>
              </a:rPr>
              <a:t>()+" %");    </a:t>
            </a:r>
          </a:p>
          <a:p>
            <a:r>
              <a:rPr lang="en-IN" dirty="0">
                <a:solidFill>
                  <a:srgbClr val="00B050"/>
                </a:solidFill>
              </a:rPr>
              <a:t>}}   </a:t>
            </a:r>
            <a:r>
              <a:rPr lang="en-IN" dirty="0"/>
              <a:t> </a:t>
            </a:r>
          </a:p>
          <a:p>
            <a:r>
              <a:rPr lang="en-IN" dirty="0">
                <a:solidFill>
                  <a:srgbClr val="C00000"/>
                </a:solidFill>
              </a:rPr>
              <a:t>Output: </a:t>
            </a:r>
          </a:p>
          <a:p>
            <a:r>
              <a:rPr lang="en-IN" dirty="0">
                <a:solidFill>
                  <a:srgbClr val="C00000"/>
                </a:solidFill>
              </a:rPr>
              <a:t>Rate of Interest is: 7 %</a:t>
            </a:r>
          </a:p>
          <a:p>
            <a:r>
              <a:rPr lang="en-IN" dirty="0">
                <a:solidFill>
                  <a:srgbClr val="C00000"/>
                </a:solidFill>
              </a:rPr>
              <a:t> Rate of Interest is: 8 %</a:t>
            </a:r>
          </a:p>
          <a:p>
            <a:endParaRPr lang="en-IN" dirty="0"/>
          </a:p>
          <a:p>
            <a:endParaRPr lang="en-IN" dirty="0"/>
          </a:p>
          <a:p>
            <a:pPr lvl="1">
              <a:buNone/>
            </a:pPr>
            <a:endParaRPr lang="en-IN" dirty="0">
              <a:solidFill>
                <a:srgbClr val="00B050"/>
              </a:solidFill>
            </a:endParaRPr>
          </a:p>
          <a:p>
            <a:endParaRPr lang="en-US" b="1" dirty="0">
              <a:solidFill>
                <a:srgbClr val="00B050"/>
              </a:solidFill>
              <a:latin typeface="+mn-lt"/>
            </a:endParaRPr>
          </a:p>
        </p:txBody>
      </p:sp>
    </p:spTree>
    <p:extLst>
      <p:ext uri="{BB962C8B-B14F-4D97-AF65-F5344CB8AC3E}">
        <p14:creationId xmlns:p14="http://schemas.microsoft.com/office/powerpoint/2010/main" val="214002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OOPs cont.</a:t>
            </a:r>
          </a:p>
        </p:txBody>
      </p:sp>
      <p:sp>
        <p:nvSpPr>
          <p:cNvPr id="3" name="Content Placeholder 2"/>
          <p:cNvSpPr>
            <a:spLocks noGrp="1"/>
          </p:cNvSpPr>
          <p:nvPr>
            <p:ph idx="1"/>
          </p:nvPr>
        </p:nvSpPr>
        <p:spPr>
          <a:xfrm>
            <a:off x="580572" y="682172"/>
            <a:ext cx="8365782" cy="5617028"/>
          </a:xfrm>
        </p:spPr>
        <p:txBody>
          <a:bodyPr>
            <a:noAutofit/>
          </a:bodyPr>
          <a:lstStyle/>
          <a:p>
            <a:pPr lvl="1">
              <a:buNone/>
            </a:pPr>
            <a:r>
              <a:rPr lang="en-IN" b="1" dirty="0">
                <a:solidFill>
                  <a:srgbClr val="00B050"/>
                </a:solidFill>
              </a:rPr>
              <a:t> Rules:</a:t>
            </a:r>
          </a:p>
          <a:p>
            <a:endParaRPr lang="en-IN" dirty="0"/>
          </a:p>
          <a:p>
            <a:pPr lvl="1"/>
            <a:r>
              <a:rPr lang="en-IN" b="1" dirty="0"/>
              <a:t> </a:t>
            </a:r>
            <a:r>
              <a:rPr lang="en-IN" dirty="0"/>
              <a:t>If there is any abstract method in a class, that class must be abstract.</a:t>
            </a:r>
          </a:p>
          <a:p>
            <a:pPr lvl="1"/>
            <a:endParaRPr lang="en-IN" dirty="0"/>
          </a:p>
          <a:p>
            <a:pPr lvl="3">
              <a:buNone/>
            </a:pPr>
            <a:r>
              <a:rPr lang="en-IN" b="1" dirty="0">
                <a:solidFill>
                  <a:srgbClr val="00B050"/>
                </a:solidFill>
              </a:rPr>
              <a:t>class</a:t>
            </a:r>
            <a:r>
              <a:rPr lang="en-IN" dirty="0">
                <a:solidFill>
                  <a:srgbClr val="00B050"/>
                </a:solidFill>
              </a:rPr>
              <a:t> Bike12{  </a:t>
            </a:r>
          </a:p>
          <a:p>
            <a:pPr lvl="3">
              <a:buNone/>
            </a:pPr>
            <a:r>
              <a:rPr lang="en-IN" b="1" dirty="0">
                <a:solidFill>
                  <a:srgbClr val="00B050"/>
                </a:solidFill>
              </a:rPr>
              <a:t>abstract</a:t>
            </a:r>
            <a:r>
              <a:rPr lang="en-IN" dirty="0">
                <a:solidFill>
                  <a:srgbClr val="00B050"/>
                </a:solidFill>
              </a:rPr>
              <a:t> </a:t>
            </a:r>
            <a:r>
              <a:rPr lang="en-IN" b="1" dirty="0">
                <a:solidFill>
                  <a:srgbClr val="00B050"/>
                </a:solidFill>
              </a:rPr>
              <a:t>void</a:t>
            </a:r>
            <a:r>
              <a:rPr lang="en-IN" dirty="0">
                <a:solidFill>
                  <a:srgbClr val="00B050"/>
                </a:solidFill>
              </a:rPr>
              <a:t> run();  </a:t>
            </a:r>
          </a:p>
          <a:p>
            <a:pPr lvl="3">
              <a:buNone/>
            </a:pPr>
            <a:r>
              <a:rPr lang="en-IN" dirty="0">
                <a:solidFill>
                  <a:srgbClr val="00B050"/>
                </a:solidFill>
              </a:rPr>
              <a:t>}</a:t>
            </a:r>
          </a:p>
          <a:p>
            <a:pPr lvl="1">
              <a:buNone/>
            </a:pPr>
            <a:r>
              <a:rPr lang="en-IN" dirty="0"/>
              <a:t>   </a:t>
            </a:r>
            <a:r>
              <a:rPr lang="en-IN" b="1" dirty="0">
                <a:solidFill>
                  <a:srgbClr val="00B050"/>
                </a:solidFill>
              </a:rPr>
              <a:t>Output: compile time error</a:t>
            </a:r>
          </a:p>
          <a:p>
            <a:pPr lvl="1"/>
            <a:endParaRPr lang="en-IN" dirty="0"/>
          </a:p>
          <a:p>
            <a:pPr lvl="1"/>
            <a:r>
              <a:rPr lang="en-IN" dirty="0"/>
              <a:t> If you are extending any abstract class that have abstract method, you must either provide the implementation of the method or make this class abstract.</a:t>
            </a:r>
          </a:p>
          <a:p>
            <a:pPr lvl="1"/>
            <a:endParaRPr lang="en-IN" dirty="0"/>
          </a:p>
          <a:p>
            <a:pPr lvl="1"/>
            <a:endParaRPr lang="en-IN" dirty="0">
              <a:solidFill>
                <a:srgbClr val="00B050"/>
              </a:solidFill>
            </a:endParaRPr>
          </a:p>
          <a:p>
            <a:endParaRPr lang="en-US" b="1" dirty="0">
              <a:solidFill>
                <a:srgbClr val="00B050"/>
              </a:solidFill>
              <a:latin typeface="+mn-lt"/>
            </a:endParaRPr>
          </a:p>
        </p:txBody>
      </p:sp>
    </p:spTree>
    <p:extLst>
      <p:ext uri="{BB962C8B-B14F-4D97-AF65-F5344CB8AC3E}">
        <p14:creationId xmlns:p14="http://schemas.microsoft.com/office/powerpoint/2010/main" val="214002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6603" y="602617"/>
            <a:ext cx="7989750" cy="6612066"/>
          </a:xfrm>
        </p:spPr>
        <p:txBody>
          <a:bodyPr/>
          <a:lstStyle/>
          <a:p>
            <a:r>
              <a:rPr lang="en-US" sz="2800" b="1" dirty="0">
                <a:solidFill>
                  <a:schemeClr val="tx2"/>
                </a:solidFill>
                <a:cs typeface="Arial"/>
              </a:rPr>
              <a:t>Interface in Java</a:t>
            </a:r>
          </a:p>
          <a:p>
            <a:r>
              <a:rPr lang="en-US" sz="2800" b="1" dirty="0">
                <a:solidFill>
                  <a:srgbClr val="0070C0"/>
                </a:solidFill>
              </a:rPr>
              <a:t>  </a:t>
            </a:r>
            <a:r>
              <a:rPr lang="en-US" sz="2800" dirty="0">
                <a:solidFill>
                  <a:srgbClr val="0070C0"/>
                </a:solidFill>
              </a:rPr>
              <a:t>- </a:t>
            </a:r>
            <a:r>
              <a:rPr lang="en-US" dirty="0"/>
              <a:t>An </a:t>
            </a:r>
            <a:r>
              <a:rPr lang="en-US" b="1" dirty="0"/>
              <a:t>interface in java</a:t>
            </a:r>
            <a:r>
              <a:rPr lang="en-US" dirty="0"/>
              <a:t> is a blueprint of a class. It has static constants and abstract methods.</a:t>
            </a:r>
          </a:p>
          <a:p>
            <a:endParaRPr lang="en-US" dirty="0"/>
          </a:p>
          <a:p>
            <a:r>
              <a:rPr lang="en-US" b="1" dirty="0"/>
              <a:t>Why use Java interface?</a:t>
            </a:r>
          </a:p>
          <a:p>
            <a:endParaRPr lang="en-US" b="1" dirty="0"/>
          </a:p>
          <a:p>
            <a:r>
              <a:rPr lang="en-US" dirty="0"/>
              <a:t>There are mainly three reasons to use interface. They are given below.</a:t>
            </a:r>
          </a:p>
          <a:p>
            <a:endParaRPr lang="en-US" dirty="0"/>
          </a:p>
          <a:p>
            <a:pPr marL="285750" indent="-285750">
              <a:buFont typeface="Arial" panose="020B0604020202020204" pitchFamily="34" charset="0"/>
              <a:buChar char="•"/>
            </a:pPr>
            <a:r>
              <a:rPr lang="en-US" dirty="0"/>
              <a:t>It is used to achieve abstraction.</a:t>
            </a:r>
          </a:p>
          <a:p>
            <a:pPr marL="285750" indent="-285750"/>
            <a:endParaRPr lang="en-US" dirty="0"/>
          </a:p>
          <a:p>
            <a:pPr marL="285750" indent="-285750">
              <a:buFont typeface="Arial" panose="020B0604020202020204" pitchFamily="34" charset="0"/>
              <a:buChar char="•"/>
            </a:pPr>
            <a:r>
              <a:rPr lang="en-US" dirty="0"/>
              <a:t>By interface, we can support the functionality of multiple inheritance.</a:t>
            </a:r>
          </a:p>
          <a:p>
            <a:pPr marL="285750" indent="-285750"/>
            <a:endParaRPr lang="en-IN" dirty="0"/>
          </a:p>
          <a:p>
            <a:pPr marL="285750" indent="-285750"/>
            <a:r>
              <a:rPr lang="en-IN" b="1" dirty="0"/>
              <a:t>Since Java 8, interface can have default and static methods</a:t>
            </a:r>
            <a:endParaRPr lang="en-US" b="1" dirty="0"/>
          </a:p>
          <a:p>
            <a:pPr marL="285750" indent="-285750">
              <a:buFont typeface="Arial" panose="020B0604020202020204" pitchFamily="34" charset="0"/>
              <a:buChar char="•"/>
            </a:pPr>
            <a:endParaRPr lang="en-US" dirty="0"/>
          </a:p>
          <a:p>
            <a:endParaRPr lang="en-US" b="1" dirty="0"/>
          </a:p>
          <a:p>
            <a:endParaRPr lang="en-US" dirty="0"/>
          </a:p>
          <a:p>
            <a:endParaRPr lang="en-US" dirty="0"/>
          </a:p>
          <a:p>
            <a:pPr marL="285750" indent="-285750">
              <a:buFont typeface="Arial" panose="020B0604020202020204" pitchFamily="34" charset="0"/>
              <a:buChar char="•"/>
            </a:pPr>
            <a:endParaRPr lang="en-US" dirty="0"/>
          </a:p>
          <a:p>
            <a:endParaRPr lang="en-US" b="1" dirty="0"/>
          </a:p>
          <a:p>
            <a:endParaRPr lang="en-US" dirty="0"/>
          </a:p>
          <a:p>
            <a:endParaRPr lang="en-US" dirty="0"/>
          </a:p>
        </p:txBody>
      </p:sp>
      <p:pic>
        <p:nvPicPr>
          <p:cNvPr id="2" name="Picture 1"/>
          <p:cNvPicPr>
            <a:picLocks noChangeAspect="1"/>
          </p:cNvPicPr>
          <p:nvPr/>
        </p:nvPicPr>
        <p:blipFill>
          <a:blip r:embed="rId2"/>
          <a:stretch>
            <a:fillRect/>
          </a:stretch>
        </p:blipFill>
        <p:spPr>
          <a:xfrm>
            <a:off x="956603" y="4916475"/>
            <a:ext cx="6419850" cy="1495425"/>
          </a:xfrm>
          <a:prstGeom prst="rect">
            <a:avLst/>
          </a:prstGeom>
        </p:spPr>
      </p:pic>
    </p:spTree>
    <p:extLst>
      <p:ext uri="{BB962C8B-B14F-4D97-AF65-F5344CB8AC3E}">
        <p14:creationId xmlns:p14="http://schemas.microsoft.com/office/powerpoint/2010/main" val="35299653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6603" y="602617"/>
            <a:ext cx="2512311" cy="529497"/>
          </a:xfrm>
        </p:spPr>
        <p:txBody>
          <a:bodyPr/>
          <a:lstStyle/>
          <a:p>
            <a:r>
              <a:rPr lang="en-US" sz="2800" b="1" dirty="0">
                <a:solidFill>
                  <a:schemeClr val="tx2"/>
                </a:solidFill>
                <a:cs typeface="Arial"/>
              </a:rPr>
              <a:t>Interface in Java</a:t>
            </a:r>
          </a:p>
          <a:p>
            <a:r>
              <a:rPr lang="en-US" sz="2800" b="1" dirty="0">
                <a:solidFill>
                  <a:srgbClr val="0070C0"/>
                </a:solidFill>
              </a:rPr>
              <a:t>  </a:t>
            </a:r>
            <a:endParaRPr lang="en-US" dirty="0"/>
          </a:p>
        </p:txBody>
      </p:sp>
      <p:sp>
        <p:nvSpPr>
          <p:cNvPr id="5" name="TextBox 4"/>
          <p:cNvSpPr txBox="1"/>
          <p:nvPr/>
        </p:nvSpPr>
        <p:spPr>
          <a:xfrm>
            <a:off x="696686" y="1364343"/>
            <a:ext cx="8026400" cy="4801314"/>
          </a:xfrm>
          <a:prstGeom prst="rect">
            <a:avLst/>
          </a:prstGeom>
          <a:noFill/>
        </p:spPr>
        <p:txBody>
          <a:bodyPr wrap="square" rtlCol="0">
            <a:spAutoFit/>
          </a:bodyPr>
          <a:lstStyle/>
          <a:p>
            <a:r>
              <a:rPr lang="en-IN" dirty="0"/>
              <a:t>There can be only abstract methods in the java interface not method body. It is used to achieve abstraction and multiple inheritance in Java.</a:t>
            </a:r>
          </a:p>
          <a:p>
            <a:endParaRPr lang="en-IN" dirty="0"/>
          </a:p>
          <a:p>
            <a:pPr lvl="1"/>
            <a:r>
              <a:rPr lang="en-IN" dirty="0">
                <a:solidFill>
                  <a:srgbClr val="00B050"/>
                </a:solidFill>
              </a:rPr>
              <a:t>// Example</a:t>
            </a:r>
          </a:p>
          <a:p>
            <a:pPr lvl="1"/>
            <a:r>
              <a:rPr lang="en-IN" dirty="0">
                <a:solidFill>
                  <a:srgbClr val="00B050"/>
                </a:solidFill>
              </a:rPr>
              <a:t>interface printable{  </a:t>
            </a:r>
          </a:p>
          <a:p>
            <a:pPr lvl="1"/>
            <a:r>
              <a:rPr lang="en-IN" dirty="0">
                <a:solidFill>
                  <a:srgbClr val="00B050"/>
                </a:solidFill>
              </a:rPr>
              <a:t>void print();  </a:t>
            </a:r>
          </a:p>
          <a:p>
            <a:pPr lvl="1"/>
            <a:r>
              <a:rPr lang="en-IN" dirty="0">
                <a:solidFill>
                  <a:srgbClr val="00B050"/>
                </a:solidFill>
              </a:rPr>
              <a:t>}  </a:t>
            </a:r>
          </a:p>
          <a:p>
            <a:pPr lvl="1"/>
            <a:r>
              <a:rPr lang="en-IN" dirty="0">
                <a:solidFill>
                  <a:srgbClr val="00B050"/>
                </a:solidFill>
              </a:rPr>
              <a:t>class A6 implements printable{  </a:t>
            </a:r>
          </a:p>
          <a:p>
            <a:pPr lvl="1"/>
            <a:r>
              <a:rPr lang="en-IN" dirty="0">
                <a:solidFill>
                  <a:srgbClr val="00B050"/>
                </a:solidFill>
              </a:rPr>
              <a:t>public void print(){System.out.println("Hello");}  </a:t>
            </a:r>
          </a:p>
          <a:p>
            <a:pPr lvl="1"/>
            <a:r>
              <a:rPr lang="en-IN" dirty="0">
                <a:solidFill>
                  <a:srgbClr val="00B050"/>
                </a:solidFill>
              </a:rPr>
              <a:t>  </a:t>
            </a:r>
          </a:p>
          <a:p>
            <a:pPr lvl="1"/>
            <a:r>
              <a:rPr lang="en-IN" dirty="0">
                <a:solidFill>
                  <a:srgbClr val="00B050"/>
                </a:solidFill>
              </a:rPr>
              <a:t>public static void main(String </a:t>
            </a:r>
            <a:r>
              <a:rPr lang="en-IN" dirty="0" err="1">
                <a:solidFill>
                  <a:srgbClr val="00B050"/>
                </a:solidFill>
              </a:rPr>
              <a:t>args</a:t>
            </a:r>
            <a:r>
              <a:rPr lang="en-IN" dirty="0">
                <a:solidFill>
                  <a:srgbClr val="00B050"/>
                </a:solidFill>
              </a:rPr>
              <a:t>[]){  </a:t>
            </a:r>
          </a:p>
          <a:p>
            <a:pPr lvl="1"/>
            <a:r>
              <a:rPr lang="en-IN" dirty="0">
                <a:solidFill>
                  <a:srgbClr val="00B050"/>
                </a:solidFill>
              </a:rPr>
              <a:t>A6 </a:t>
            </a:r>
            <a:r>
              <a:rPr lang="en-IN" dirty="0" err="1">
                <a:solidFill>
                  <a:srgbClr val="00B050"/>
                </a:solidFill>
              </a:rPr>
              <a:t>obj</a:t>
            </a:r>
            <a:r>
              <a:rPr lang="en-IN" dirty="0">
                <a:solidFill>
                  <a:srgbClr val="00B050"/>
                </a:solidFill>
              </a:rPr>
              <a:t> = new A6();  </a:t>
            </a:r>
          </a:p>
          <a:p>
            <a:pPr lvl="1"/>
            <a:r>
              <a:rPr lang="en-IN" dirty="0" err="1">
                <a:solidFill>
                  <a:srgbClr val="00B050"/>
                </a:solidFill>
              </a:rPr>
              <a:t>obj.print</a:t>
            </a:r>
            <a:r>
              <a:rPr lang="en-IN" dirty="0">
                <a:solidFill>
                  <a:srgbClr val="00B050"/>
                </a:solidFill>
              </a:rPr>
              <a:t>();  </a:t>
            </a:r>
          </a:p>
          <a:p>
            <a:pPr lvl="1"/>
            <a:r>
              <a:rPr lang="en-IN" dirty="0">
                <a:solidFill>
                  <a:srgbClr val="00B050"/>
                </a:solidFill>
              </a:rPr>
              <a:t> }  </a:t>
            </a:r>
          </a:p>
          <a:p>
            <a:pPr lvl="1"/>
            <a:r>
              <a:rPr lang="en-IN" dirty="0">
                <a:solidFill>
                  <a:srgbClr val="00B050"/>
                </a:solidFill>
              </a:rPr>
              <a:t>} </a:t>
            </a:r>
          </a:p>
          <a:p>
            <a:pPr lvl="1"/>
            <a:endParaRPr lang="en-IN" dirty="0">
              <a:solidFill>
                <a:srgbClr val="00B050"/>
              </a:solidFill>
            </a:endParaRPr>
          </a:p>
          <a:p>
            <a:pPr lvl="1"/>
            <a:r>
              <a:rPr lang="en-IN" b="1" dirty="0">
                <a:solidFill>
                  <a:srgbClr val="00B050"/>
                </a:solidFill>
              </a:rPr>
              <a:t>Output: Hello</a:t>
            </a:r>
          </a:p>
        </p:txBody>
      </p:sp>
    </p:spTree>
    <p:extLst>
      <p:ext uri="{BB962C8B-B14F-4D97-AF65-F5344CB8AC3E}">
        <p14:creationId xmlns:p14="http://schemas.microsoft.com/office/powerpoint/2010/main" val="35299653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6603" y="602617"/>
            <a:ext cx="2512311" cy="529497"/>
          </a:xfrm>
        </p:spPr>
        <p:txBody>
          <a:bodyPr/>
          <a:lstStyle/>
          <a:p>
            <a:r>
              <a:rPr lang="en-US" sz="2800" b="1" dirty="0">
                <a:solidFill>
                  <a:schemeClr val="tx2"/>
                </a:solidFill>
                <a:cs typeface="Arial"/>
              </a:rPr>
              <a:t>Interface in Java</a:t>
            </a:r>
          </a:p>
          <a:p>
            <a:r>
              <a:rPr lang="en-US" sz="2800" b="1" dirty="0">
                <a:solidFill>
                  <a:srgbClr val="0070C0"/>
                </a:solidFill>
              </a:rPr>
              <a:t>  </a:t>
            </a:r>
            <a:endParaRPr lang="en-US" dirty="0"/>
          </a:p>
        </p:txBody>
      </p:sp>
      <p:sp>
        <p:nvSpPr>
          <p:cNvPr id="5" name="TextBox 4"/>
          <p:cNvSpPr txBox="1"/>
          <p:nvPr/>
        </p:nvSpPr>
        <p:spPr>
          <a:xfrm>
            <a:off x="696686" y="1364343"/>
            <a:ext cx="8026400" cy="4801314"/>
          </a:xfrm>
          <a:prstGeom prst="rect">
            <a:avLst/>
          </a:prstGeom>
          <a:noFill/>
        </p:spPr>
        <p:txBody>
          <a:bodyPr wrap="square" rtlCol="0">
            <a:spAutoFit/>
          </a:bodyPr>
          <a:lstStyle/>
          <a:p>
            <a:r>
              <a:rPr lang="en-IN" b="1" dirty="0">
                <a:solidFill>
                  <a:srgbClr val="00B050"/>
                </a:solidFill>
              </a:rPr>
              <a:t>// another example</a:t>
            </a:r>
          </a:p>
          <a:p>
            <a:r>
              <a:rPr lang="en-IN" b="1" dirty="0">
                <a:solidFill>
                  <a:srgbClr val="00B050"/>
                </a:solidFill>
              </a:rPr>
              <a:t>interface</a:t>
            </a:r>
            <a:r>
              <a:rPr lang="en-IN" dirty="0">
                <a:solidFill>
                  <a:srgbClr val="00B050"/>
                </a:solidFill>
              </a:rPr>
              <a:t> Printable{  </a:t>
            </a:r>
          </a:p>
          <a:p>
            <a:r>
              <a:rPr lang="en-IN" b="1" dirty="0">
                <a:solidFill>
                  <a:srgbClr val="00B050"/>
                </a:solidFill>
              </a:rPr>
              <a:t>void</a:t>
            </a:r>
            <a:r>
              <a:rPr lang="en-IN" dirty="0">
                <a:solidFill>
                  <a:srgbClr val="00B050"/>
                </a:solidFill>
              </a:rPr>
              <a:t> print();  </a:t>
            </a:r>
          </a:p>
          <a:p>
            <a:r>
              <a:rPr lang="en-IN" dirty="0">
                <a:solidFill>
                  <a:srgbClr val="00B050"/>
                </a:solidFill>
              </a:rPr>
              <a:t>}  </a:t>
            </a:r>
          </a:p>
          <a:p>
            <a:r>
              <a:rPr lang="en-IN" b="1" dirty="0">
                <a:solidFill>
                  <a:srgbClr val="00B050"/>
                </a:solidFill>
              </a:rPr>
              <a:t>interface</a:t>
            </a:r>
            <a:r>
              <a:rPr lang="en-IN" dirty="0">
                <a:solidFill>
                  <a:srgbClr val="00B050"/>
                </a:solidFill>
              </a:rPr>
              <a:t> </a:t>
            </a:r>
            <a:r>
              <a:rPr lang="en-IN" dirty="0" err="1">
                <a:solidFill>
                  <a:srgbClr val="00B050"/>
                </a:solidFill>
              </a:rPr>
              <a:t>Showable</a:t>
            </a:r>
            <a:r>
              <a:rPr lang="en-IN" dirty="0">
                <a:solidFill>
                  <a:srgbClr val="00B050"/>
                </a:solidFill>
              </a:rPr>
              <a:t>{  </a:t>
            </a:r>
          </a:p>
          <a:p>
            <a:r>
              <a:rPr lang="en-IN" b="1" dirty="0">
                <a:solidFill>
                  <a:srgbClr val="00B050"/>
                </a:solidFill>
              </a:rPr>
              <a:t>void</a:t>
            </a:r>
            <a:r>
              <a:rPr lang="en-IN" dirty="0">
                <a:solidFill>
                  <a:srgbClr val="00B050"/>
                </a:solidFill>
              </a:rPr>
              <a:t> show();  </a:t>
            </a:r>
          </a:p>
          <a:p>
            <a:r>
              <a:rPr lang="en-IN" dirty="0">
                <a:solidFill>
                  <a:srgbClr val="00B050"/>
                </a:solidFill>
              </a:rPr>
              <a:t>}  </a:t>
            </a:r>
          </a:p>
          <a:p>
            <a:r>
              <a:rPr lang="en-IN" b="1" dirty="0">
                <a:solidFill>
                  <a:srgbClr val="00B050"/>
                </a:solidFill>
              </a:rPr>
              <a:t>class</a:t>
            </a:r>
            <a:r>
              <a:rPr lang="en-IN" dirty="0">
                <a:solidFill>
                  <a:srgbClr val="00B050"/>
                </a:solidFill>
              </a:rPr>
              <a:t> A7 </a:t>
            </a:r>
            <a:r>
              <a:rPr lang="en-IN" b="1" dirty="0">
                <a:solidFill>
                  <a:srgbClr val="00B050"/>
                </a:solidFill>
              </a:rPr>
              <a:t>implements</a:t>
            </a:r>
            <a:r>
              <a:rPr lang="en-IN" dirty="0">
                <a:solidFill>
                  <a:srgbClr val="00B050"/>
                </a:solidFill>
              </a:rPr>
              <a:t> </a:t>
            </a:r>
            <a:r>
              <a:rPr lang="en-IN" dirty="0" err="1">
                <a:solidFill>
                  <a:srgbClr val="00B050"/>
                </a:solidFill>
              </a:rPr>
              <a:t>Printable,Showable</a:t>
            </a:r>
            <a:r>
              <a:rPr lang="en-IN" dirty="0">
                <a:solidFill>
                  <a:srgbClr val="00B050"/>
                </a:solidFill>
              </a:rPr>
              <a:t>{  </a:t>
            </a:r>
          </a:p>
          <a:p>
            <a:r>
              <a:rPr lang="en-IN" b="1" dirty="0">
                <a:solidFill>
                  <a:srgbClr val="00B050"/>
                </a:solidFill>
              </a:rPr>
              <a:t>public</a:t>
            </a:r>
            <a:r>
              <a:rPr lang="en-IN" dirty="0">
                <a:solidFill>
                  <a:srgbClr val="00B050"/>
                </a:solidFill>
              </a:rPr>
              <a:t> </a:t>
            </a:r>
            <a:r>
              <a:rPr lang="en-IN" b="1" dirty="0">
                <a:solidFill>
                  <a:srgbClr val="00B050"/>
                </a:solidFill>
              </a:rPr>
              <a:t>void</a:t>
            </a:r>
            <a:r>
              <a:rPr lang="en-IN" dirty="0">
                <a:solidFill>
                  <a:srgbClr val="00B050"/>
                </a:solidFill>
              </a:rPr>
              <a:t> print(){System.out.println("Hello");}  </a:t>
            </a:r>
          </a:p>
          <a:p>
            <a:r>
              <a:rPr lang="en-IN" b="1" dirty="0">
                <a:solidFill>
                  <a:srgbClr val="00B050"/>
                </a:solidFill>
              </a:rPr>
              <a:t>public</a:t>
            </a:r>
            <a:r>
              <a:rPr lang="en-IN" dirty="0">
                <a:solidFill>
                  <a:srgbClr val="00B050"/>
                </a:solidFill>
              </a:rPr>
              <a:t> </a:t>
            </a:r>
            <a:r>
              <a:rPr lang="en-IN" b="1" dirty="0">
                <a:solidFill>
                  <a:srgbClr val="00B050"/>
                </a:solidFill>
              </a:rPr>
              <a:t>void</a:t>
            </a:r>
            <a:r>
              <a:rPr lang="en-IN" dirty="0">
                <a:solidFill>
                  <a:srgbClr val="00B050"/>
                </a:solidFill>
              </a:rPr>
              <a:t> show(){System.out.println("Welcome");}  </a:t>
            </a:r>
          </a:p>
          <a:p>
            <a:r>
              <a:rPr lang="en-IN" dirty="0">
                <a:solidFill>
                  <a:srgbClr val="00B050"/>
                </a:solidFill>
              </a:rPr>
              <a:t>  </a:t>
            </a:r>
          </a:p>
          <a:p>
            <a:r>
              <a:rPr lang="en-IN" b="1" dirty="0">
                <a:solidFill>
                  <a:srgbClr val="00B050"/>
                </a:solidFill>
              </a:rPr>
              <a:t>public</a:t>
            </a:r>
            <a:r>
              <a:rPr lang="en-IN" dirty="0">
                <a:solidFill>
                  <a:srgbClr val="00B050"/>
                </a:solidFill>
              </a:rPr>
              <a:t> </a:t>
            </a:r>
            <a:r>
              <a:rPr lang="en-IN" b="1" dirty="0">
                <a:solidFill>
                  <a:srgbClr val="00B050"/>
                </a:solidFill>
              </a:rPr>
              <a:t>static</a:t>
            </a:r>
            <a:r>
              <a:rPr lang="en-IN" dirty="0">
                <a:solidFill>
                  <a:srgbClr val="00B050"/>
                </a:solidFill>
              </a:rPr>
              <a:t> </a:t>
            </a:r>
            <a:r>
              <a:rPr lang="en-IN" b="1" dirty="0">
                <a:solidFill>
                  <a:srgbClr val="00B050"/>
                </a:solidFill>
              </a:rPr>
              <a:t>void</a:t>
            </a:r>
            <a:r>
              <a:rPr lang="en-IN" dirty="0">
                <a:solidFill>
                  <a:srgbClr val="00B050"/>
                </a:solidFill>
              </a:rPr>
              <a:t> main(String </a:t>
            </a:r>
            <a:r>
              <a:rPr lang="en-IN" dirty="0" err="1">
                <a:solidFill>
                  <a:srgbClr val="00B050"/>
                </a:solidFill>
              </a:rPr>
              <a:t>args</a:t>
            </a:r>
            <a:r>
              <a:rPr lang="en-IN" dirty="0">
                <a:solidFill>
                  <a:srgbClr val="00B050"/>
                </a:solidFill>
              </a:rPr>
              <a:t>[]){  </a:t>
            </a:r>
          </a:p>
          <a:p>
            <a:r>
              <a:rPr lang="en-IN" dirty="0">
                <a:solidFill>
                  <a:srgbClr val="00B050"/>
                </a:solidFill>
              </a:rPr>
              <a:t>A7 </a:t>
            </a:r>
            <a:r>
              <a:rPr lang="en-IN" dirty="0" err="1">
                <a:solidFill>
                  <a:srgbClr val="00B050"/>
                </a:solidFill>
              </a:rPr>
              <a:t>obj</a:t>
            </a:r>
            <a:r>
              <a:rPr lang="en-IN" dirty="0">
                <a:solidFill>
                  <a:srgbClr val="00B050"/>
                </a:solidFill>
              </a:rPr>
              <a:t> = </a:t>
            </a:r>
            <a:r>
              <a:rPr lang="en-IN" b="1" dirty="0">
                <a:solidFill>
                  <a:srgbClr val="00B050"/>
                </a:solidFill>
              </a:rPr>
              <a:t>new</a:t>
            </a:r>
            <a:r>
              <a:rPr lang="en-IN" dirty="0">
                <a:solidFill>
                  <a:srgbClr val="00B050"/>
                </a:solidFill>
              </a:rPr>
              <a:t> A7();  </a:t>
            </a:r>
          </a:p>
          <a:p>
            <a:r>
              <a:rPr lang="en-IN" dirty="0" err="1">
                <a:solidFill>
                  <a:srgbClr val="00B050"/>
                </a:solidFill>
              </a:rPr>
              <a:t>obj.print</a:t>
            </a:r>
            <a:r>
              <a:rPr lang="en-IN" dirty="0">
                <a:solidFill>
                  <a:srgbClr val="00B050"/>
                </a:solidFill>
              </a:rPr>
              <a:t>();  </a:t>
            </a:r>
          </a:p>
          <a:p>
            <a:r>
              <a:rPr lang="en-IN" dirty="0" err="1">
                <a:solidFill>
                  <a:srgbClr val="00B050"/>
                </a:solidFill>
              </a:rPr>
              <a:t>obj.show</a:t>
            </a:r>
            <a:r>
              <a:rPr lang="en-IN" dirty="0">
                <a:solidFill>
                  <a:srgbClr val="00B050"/>
                </a:solidFill>
              </a:rPr>
              <a:t>();  </a:t>
            </a:r>
          </a:p>
          <a:p>
            <a:r>
              <a:rPr lang="en-IN" dirty="0">
                <a:solidFill>
                  <a:srgbClr val="00B050"/>
                </a:solidFill>
              </a:rPr>
              <a:t> }  </a:t>
            </a:r>
          </a:p>
          <a:p>
            <a:r>
              <a:rPr lang="en-IN" dirty="0">
                <a:solidFill>
                  <a:srgbClr val="00B050"/>
                </a:solidFill>
              </a:rPr>
              <a:t>}  </a:t>
            </a:r>
          </a:p>
        </p:txBody>
      </p:sp>
    </p:spTree>
    <p:extLst>
      <p:ext uri="{BB962C8B-B14F-4D97-AF65-F5344CB8AC3E}">
        <p14:creationId xmlns:p14="http://schemas.microsoft.com/office/powerpoint/2010/main" val="35299653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6603" y="602617"/>
            <a:ext cx="5618368" cy="602069"/>
          </a:xfrm>
        </p:spPr>
        <p:txBody>
          <a:bodyPr/>
          <a:lstStyle/>
          <a:p>
            <a:r>
              <a:rPr lang="en-US" sz="2800" b="1" dirty="0">
                <a:solidFill>
                  <a:schemeClr val="tx2"/>
                </a:solidFill>
                <a:cs typeface="Arial"/>
              </a:rPr>
              <a:t>Java 8 Static method interface</a:t>
            </a:r>
          </a:p>
          <a:p>
            <a:r>
              <a:rPr lang="en-US" sz="2800" b="1" dirty="0">
                <a:solidFill>
                  <a:srgbClr val="0070C0"/>
                </a:solidFill>
              </a:rPr>
              <a:t>  </a:t>
            </a:r>
            <a:endParaRPr lang="en-US" dirty="0"/>
          </a:p>
        </p:txBody>
      </p:sp>
      <p:sp>
        <p:nvSpPr>
          <p:cNvPr id="5" name="TextBox 4"/>
          <p:cNvSpPr txBox="1"/>
          <p:nvPr/>
        </p:nvSpPr>
        <p:spPr>
          <a:xfrm>
            <a:off x="696686" y="1364343"/>
            <a:ext cx="8026400" cy="5078313"/>
          </a:xfrm>
          <a:prstGeom prst="rect">
            <a:avLst/>
          </a:prstGeom>
          <a:noFill/>
        </p:spPr>
        <p:txBody>
          <a:bodyPr wrap="square" rtlCol="0">
            <a:spAutoFit/>
          </a:bodyPr>
          <a:lstStyle/>
          <a:p>
            <a:r>
              <a:rPr lang="en-IN" b="1" dirty="0">
                <a:solidFill>
                  <a:srgbClr val="00B050"/>
                </a:solidFill>
              </a:rPr>
              <a:t>// another example</a:t>
            </a:r>
          </a:p>
          <a:p>
            <a:r>
              <a:rPr lang="en-IN" dirty="0">
                <a:solidFill>
                  <a:srgbClr val="00B050"/>
                </a:solidFill>
              </a:rPr>
              <a:t>interface </a:t>
            </a:r>
            <a:r>
              <a:rPr lang="en-IN" dirty="0" err="1">
                <a:solidFill>
                  <a:srgbClr val="00B050"/>
                </a:solidFill>
              </a:rPr>
              <a:t>Drawable</a:t>
            </a:r>
            <a:r>
              <a:rPr lang="en-IN" dirty="0">
                <a:solidFill>
                  <a:srgbClr val="00B050"/>
                </a:solidFill>
              </a:rPr>
              <a:t>{  </a:t>
            </a:r>
          </a:p>
          <a:p>
            <a:r>
              <a:rPr lang="en-IN" dirty="0">
                <a:solidFill>
                  <a:srgbClr val="00B050"/>
                </a:solidFill>
              </a:rPr>
              <a:t>void draw();  </a:t>
            </a:r>
          </a:p>
          <a:p>
            <a:r>
              <a:rPr lang="en-IN" dirty="0">
                <a:solidFill>
                  <a:srgbClr val="00B050"/>
                </a:solidFill>
              </a:rPr>
              <a:t>static </a:t>
            </a:r>
            <a:r>
              <a:rPr lang="en-IN" dirty="0" err="1">
                <a:solidFill>
                  <a:srgbClr val="00B050"/>
                </a:solidFill>
              </a:rPr>
              <a:t>int</a:t>
            </a:r>
            <a:r>
              <a:rPr lang="en-IN" dirty="0">
                <a:solidFill>
                  <a:srgbClr val="00B050"/>
                </a:solidFill>
              </a:rPr>
              <a:t> cube(</a:t>
            </a:r>
            <a:r>
              <a:rPr lang="en-IN" dirty="0" err="1">
                <a:solidFill>
                  <a:srgbClr val="00B050"/>
                </a:solidFill>
              </a:rPr>
              <a:t>int</a:t>
            </a:r>
            <a:r>
              <a:rPr lang="en-IN" dirty="0">
                <a:solidFill>
                  <a:srgbClr val="00B050"/>
                </a:solidFill>
              </a:rPr>
              <a:t> x){return x*x*x;}  </a:t>
            </a:r>
          </a:p>
          <a:p>
            <a:r>
              <a:rPr lang="en-IN" dirty="0">
                <a:solidFill>
                  <a:srgbClr val="00B050"/>
                </a:solidFill>
              </a:rPr>
              <a:t>}  </a:t>
            </a:r>
          </a:p>
          <a:p>
            <a:r>
              <a:rPr lang="en-IN" dirty="0">
                <a:solidFill>
                  <a:srgbClr val="00B050"/>
                </a:solidFill>
              </a:rPr>
              <a:t>class Rectangle implements </a:t>
            </a:r>
            <a:r>
              <a:rPr lang="en-IN" dirty="0" err="1">
                <a:solidFill>
                  <a:srgbClr val="00B050"/>
                </a:solidFill>
              </a:rPr>
              <a:t>Drawable</a:t>
            </a:r>
            <a:r>
              <a:rPr lang="en-IN" dirty="0">
                <a:solidFill>
                  <a:srgbClr val="00B050"/>
                </a:solidFill>
              </a:rPr>
              <a:t>{  </a:t>
            </a:r>
          </a:p>
          <a:p>
            <a:r>
              <a:rPr lang="en-IN" dirty="0">
                <a:solidFill>
                  <a:srgbClr val="00B050"/>
                </a:solidFill>
              </a:rPr>
              <a:t>public void draw(){System.out.println("drawing rectangle");}  </a:t>
            </a:r>
          </a:p>
          <a:p>
            <a:r>
              <a:rPr lang="en-IN" dirty="0">
                <a:solidFill>
                  <a:srgbClr val="00B050"/>
                </a:solidFill>
              </a:rPr>
              <a:t>}  </a:t>
            </a:r>
          </a:p>
          <a:p>
            <a:r>
              <a:rPr lang="en-IN" dirty="0">
                <a:solidFill>
                  <a:srgbClr val="00B050"/>
                </a:solidFill>
              </a:rPr>
              <a:t>  </a:t>
            </a:r>
          </a:p>
          <a:p>
            <a:r>
              <a:rPr lang="en-IN" dirty="0">
                <a:solidFill>
                  <a:srgbClr val="00B050"/>
                </a:solidFill>
              </a:rPr>
              <a:t>class </a:t>
            </a:r>
            <a:r>
              <a:rPr lang="en-IN" dirty="0" err="1">
                <a:solidFill>
                  <a:srgbClr val="00B050"/>
                </a:solidFill>
              </a:rPr>
              <a:t>TestInterfaceStatic</a:t>
            </a:r>
            <a:r>
              <a:rPr lang="en-IN" dirty="0">
                <a:solidFill>
                  <a:srgbClr val="00B050"/>
                </a:solidFill>
              </a:rPr>
              <a:t>{  </a:t>
            </a:r>
          </a:p>
          <a:p>
            <a:r>
              <a:rPr lang="en-IN" dirty="0">
                <a:solidFill>
                  <a:srgbClr val="00B050"/>
                </a:solidFill>
              </a:rPr>
              <a:t>public static void main(String </a:t>
            </a:r>
            <a:r>
              <a:rPr lang="en-IN" dirty="0" err="1">
                <a:solidFill>
                  <a:srgbClr val="00B050"/>
                </a:solidFill>
              </a:rPr>
              <a:t>args</a:t>
            </a:r>
            <a:r>
              <a:rPr lang="en-IN" dirty="0">
                <a:solidFill>
                  <a:srgbClr val="00B050"/>
                </a:solidFill>
              </a:rPr>
              <a:t>[]){  </a:t>
            </a:r>
          </a:p>
          <a:p>
            <a:r>
              <a:rPr lang="en-IN" dirty="0" err="1">
                <a:solidFill>
                  <a:srgbClr val="00B050"/>
                </a:solidFill>
              </a:rPr>
              <a:t>Drawable</a:t>
            </a:r>
            <a:r>
              <a:rPr lang="en-IN" dirty="0">
                <a:solidFill>
                  <a:srgbClr val="00B050"/>
                </a:solidFill>
              </a:rPr>
              <a:t> d=new Rectangle();  </a:t>
            </a:r>
          </a:p>
          <a:p>
            <a:r>
              <a:rPr lang="en-IN" dirty="0" err="1">
                <a:solidFill>
                  <a:srgbClr val="00B050"/>
                </a:solidFill>
              </a:rPr>
              <a:t>d.draw</a:t>
            </a:r>
            <a:r>
              <a:rPr lang="en-IN" dirty="0">
                <a:solidFill>
                  <a:srgbClr val="00B050"/>
                </a:solidFill>
              </a:rPr>
              <a:t>();  </a:t>
            </a:r>
          </a:p>
          <a:p>
            <a:r>
              <a:rPr lang="en-IN" dirty="0">
                <a:solidFill>
                  <a:srgbClr val="00B050"/>
                </a:solidFill>
              </a:rPr>
              <a:t>System.out.println(</a:t>
            </a:r>
            <a:r>
              <a:rPr lang="en-IN" dirty="0" err="1">
                <a:solidFill>
                  <a:srgbClr val="00B050"/>
                </a:solidFill>
              </a:rPr>
              <a:t>Drawable.cube</a:t>
            </a:r>
            <a:r>
              <a:rPr lang="en-IN" dirty="0">
                <a:solidFill>
                  <a:srgbClr val="00B050"/>
                </a:solidFill>
              </a:rPr>
              <a:t>(3));  </a:t>
            </a:r>
          </a:p>
          <a:p>
            <a:r>
              <a:rPr lang="en-IN" dirty="0">
                <a:solidFill>
                  <a:srgbClr val="00B050"/>
                </a:solidFill>
              </a:rPr>
              <a:t>}}  </a:t>
            </a:r>
          </a:p>
          <a:p>
            <a:endParaRPr lang="en-IN" dirty="0">
              <a:solidFill>
                <a:srgbClr val="00B050"/>
              </a:solidFill>
            </a:endParaRPr>
          </a:p>
          <a:p>
            <a:r>
              <a:rPr lang="en-IN" dirty="0">
                <a:solidFill>
                  <a:srgbClr val="00B050"/>
                </a:solidFill>
              </a:rPr>
              <a:t>Output:</a:t>
            </a:r>
          </a:p>
          <a:p>
            <a:r>
              <a:rPr lang="en-IN" b="1" dirty="0">
                <a:solidFill>
                  <a:srgbClr val="00B050"/>
                </a:solidFill>
              </a:rPr>
              <a:t>drawing rectangle 27</a:t>
            </a:r>
          </a:p>
        </p:txBody>
      </p:sp>
    </p:spTree>
    <p:extLst>
      <p:ext uri="{BB962C8B-B14F-4D97-AF65-F5344CB8AC3E}">
        <p14:creationId xmlns:p14="http://schemas.microsoft.com/office/powerpoint/2010/main" val="35299653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6602" y="602617"/>
            <a:ext cx="6460197" cy="1318310"/>
          </a:xfrm>
        </p:spPr>
        <p:txBody>
          <a:bodyPr/>
          <a:lstStyle/>
          <a:p>
            <a:r>
              <a:rPr lang="en-US" sz="2800" b="1" dirty="0">
                <a:solidFill>
                  <a:schemeClr val="tx2"/>
                </a:solidFill>
                <a:cs typeface="Arial"/>
              </a:rPr>
              <a:t>Abstract class and Interface difference</a:t>
            </a:r>
          </a:p>
          <a:p>
            <a:r>
              <a:rPr lang="en-US" sz="2800" b="1" dirty="0">
                <a:solidFill>
                  <a:srgbClr val="0070C0"/>
                </a:solidFill>
              </a:rPr>
              <a:t>  </a:t>
            </a:r>
            <a:endParaRPr lang="en-US" dirty="0"/>
          </a:p>
        </p:txBody>
      </p:sp>
      <p:sp>
        <p:nvSpPr>
          <p:cNvPr id="5" name="TextBox 4"/>
          <p:cNvSpPr txBox="1"/>
          <p:nvPr/>
        </p:nvSpPr>
        <p:spPr>
          <a:xfrm>
            <a:off x="696686" y="1364343"/>
            <a:ext cx="8026400" cy="369332"/>
          </a:xfrm>
          <a:prstGeom prst="rect">
            <a:avLst/>
          </a:prstGeom>
          <a:noFill/>
        </p:spPr>
        <p:txBody>
          <a:bodyPr wrap="square" rtlCol="0">
            <a:spAutoFit/>
          </a:bodyPr>
          <a:lstStyle/>
          <a:p>
            <a:endParaRPr lang="en-IN" b="1" dirty="0">
              <a:solidFill>
                <a:srgbClr val="00B050"/>
              </a:solidFill>
            </a:endParaRPr>
          </a:p>
        </p:txBody>
      </p:sp>
      <p:pic>
        <p:nvPicPr>
          <p:cNvPr id="1026" name="Picture 2"/>
          <p:cNvPicPr>
            <a:picLocks noChangeAspect="1" noChangeArrowheads="1"/>
          </p:cNvPicPr>
          <p:nvPr/>
        </p:nvPicPr>
        <p:blipFill>
          <a:blip r:embed="rId2"/>
          <a:srcRect/>
          <a:stretch>
            <a:fillRect/>
          </a:stretch>
        </p:blipFill>
        <p:spPr bwMode="auto">
          <a:xfrm>
            <a:off x="392844" y="1074057"/>
            <a:ext cx="8509402" cy="4717143"/>
          </a:xfrm>
          <a:prstGeom prst="rect">
            <a:avLst/>
          </a:prstGeom>
          <a:noFill/>
          <a:ln w="9525">
            <a:noFill/>
            <a:miter lim="800000"/>
            <a:headEnd/>
            <a:tailEnd/>
          </a:ln>
          <a:effectLst/>
        </p:spPr>
      </p:pic>
    </p:spTree>
    <p:extLst>
      <p:ext uri="{BB962C8B-B14F-4D97-AF65-F5344CB8AC3E}">
        <p14:creationId xmlns:p14="http://schemas.microsoft.com/office/powerpoint/2010/main" val="35299653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6603" y="602617"/>
            <a:ext cx="7989750" cy="6535122"/>
          </a:xfrm>
        </p:spPr>
        <p:txBody>
          <a:bodyPr/>
          <a:lstStyle/>
          <a:p>
            <a:r>
              <a:rPr lang="en-US" sz="2800" b="1" dirty="0">
                <a:solidFill>
                  <a:schemeClr val="tx2"/>
                </a:solidFill>
                <a:cs typeface="Arial"/>
              </a:rPr>
              <a:t>Encapsulation</a:t>
            </a:r>
          </a:p>
          <a:p>
            <a:r>
              <a:rPr lang="en-US" sz="2800" b="1" dirty="0">
                <a:solidFill>
                  <a:srgbClr val="0070C0"/>
                </a:solidFill>
              </a:rPr>
              <a:t>  - </a:t>
            </a:r>
            <a:r>
              <a:rPr lang="en-US" b="1" dirty="0"/>
              <a:t>Encapsulation in java</a:t>
            </a:r>
            <a:r>
              <a:rPr lang="en-US" dirty="0"/>
              <a:t> is a </a:t>
            </a:r>
            <a:r>
              <a:rPr lang="en-US" i="1" dirty="0"/>
              <a:t>process of wrapping code and data together into a single unit</a:t>
            </a:r>
            <a:r>
              <a:rPr lang="en-US" dirty="0"/>
              <a:t>, for example capsule i.e. mixed of several medicines.</a:t>
            </a:r>
          </a:p>
          <a:p>
            <a:endParaRPr lang="en-US" dirty="0"/>
          </a:p>
          <a:p>
            <a:r>
              <a:rPr lang="en-IN" dirty="0"/>
              <a:t>Make the instance variables private so that they cannot be accessed directly from outside the class. You can only set and get values of these variables through the methods of the class.</a:t>
            </a:r>
          </a:p>
          <a:p>
            <a:r>
              <a:rPr lang="en-US" dirty="0"/>
              <a:t>By providing only setter or getter method, you can make the class </a:t>
            </a:r>
            <a:r>
              <a:rPr lang="en-US" b="1" dirty="0"/>
              <a:t>read-only or write-only</a:t>
            </a:r>
            <a:r>
              <a:rPr lang="en-US" dirty="0"/>
              <a:t>.</a:t>
            </a:r>
          </a:p>
          <a:p>
            <a:r>
              <a:rPr lang="en-US" b="1" dirty="0">
                <a:solidFill>
                  <a:srgbClr val="00B050"/>
                </a:solidFill>
              </a:rPr>
              <a:t>Examples:</a:t>
            </a:r>
          </a:p>
          <a:p>
            <a:r>
              <a:rPr lang="en-US" i="1" dirty="0">
                <a:solidFill>
                  <a:srgbClr val="00B050"/>
                </a:solidFill>
              </a:rPr>
              <a:t>public class Student{  </a:t>
            </a:r>
          </a:p>
          <a:p>
            <a:r>
              <a:rPr lang="en-US" i="1" dirty="0">
                <a:solidFill>
                  <a:srgbClr val="00B050"/>
                </a:solidFill>
              </a:rPr>
              <a:t>private String name;  </a:t>
            </a:r>
          </a:p>
          <a:p>
            <a:r>
              <a:rPr lang="en-US" i="1" dirty="0">
                <a:solidFill>
                  <a:srgbClr val="00B050"/>
                </a:solidFill>
              </a:rPr>
              <a:t> </a:t>
            </a:r>
          </a:p>
          <a:p>
            <a:r>
              <a:rPr lang="en-US" i="1" dirty="0">
                <a:solidFill>
                  <a:srgbClr val="00B050"/>
                </a:solidFill>
              </a:rPr>
              <a:t>public String getName(){  </a:t>
            </a:r>
          </a:p>
          <a:p>
            <a:r>
              <a:rPr lang="en-US" i="1" dirty="0">
                <a:solidFill>
                  <a:srgbClr val="00B050"/>
                </a:solidFill>
              </a:rPr>
              <a:t>return name;  </a:t>
            </a:r>
          </a:p>
          <a:p>
            <a:r>
              <a:rPr lang="en-US" i="1" dirty="0">
                <a:solidFill>
                  <a:srgbClr val="00B050"/>
                </a:solidFill>
              </a:rPr>
              <a:t>}  </a:t>
            </a:r>
          </a:p>
          <a:p>
            <a:r>
              <a:rPr lang="en-US" i="1" dirty="0">
                <a:solidFill>
                  <a:srgbClr val="00B050"/>
                </a:solidFill>
              </a:rPr>
              <a:t>public void </a:t>
            </a:r>
            <a:r>
              <a:rPr lang="en-US" i="1" dirty="0" err="1">
                <a:solidFill>
                  <a:srgbClr val="00B050"/>
                </a:solidFill>
              </a:rPr>
              <a:t>setName</a:t>
            </a:r>
            <a:r>
              <a:rPr lang="en-US" i="1" dirty="0">
                <a:solidFill>
                  <a:srgbClr val="00B050"/>
                </a:solidFill>
              </a:rPr>
              <a:t>(String name){  </a:t>
            </a:r>
          </a:p>
          <a:p>
            <a:r>
              <a:rPr lang="en-US" i="1" dirty="0">
                <a:solidFill>
                  <a:srgbClr val="00B050"/>
                </a:solidFill>
              </a:rPr>
              <a:t>this.name=name  </a:t>
            </a:r>
          </a:p>
          <a:p>
            <a:r>
              <a:rPr lang="en-US" i="1" dirty="0">
                <a:solidFill>
                  <a:srgbClr val="00B050"/>
                </a:solidFill>
              </a:rPr>
              <a:t>}  } </a:t>
            </a:r>
            <a:r>
              <a:rPr lang="en-US" dirty="0"/>
              <a:t> </a:t>
            </a:r>
          </a:p>
          <a:p>
            <a:endParaRPr lang="en-US" dirty="0"/>
          </a:p>
          <a:p>
            <a:endParaRPr lang="en-US" dirty="0"/>
          </a:p>
        </p:txBody>
      </p:sp>
    </p:spTree>
    <p:extLst>
      <p:ext uri="{BB962C8B-B14F-4D97-AF65-F5344CB8AC3E}">
        <p14:creationId xmlns:p14="http://schemas.microsoft.com/office/powerpoint/2010/main" val="3902876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371" y="174172"/>
            <a:ext cx="8060983" cy="430887"/>
          </a:xfrm>
        </p:spPr>
        <p:txBody>
          <a:bodyPr/>
          <a:lstStyle/>
          <a:p>
            <a:r>
              <a:rPr lang="en-US" dirty="0">
                <a:solidFill>
                  <a:schemeClr val="tx1"/>
                </a:solidFill>
              </a:rPr>
              <a:t>Feature cont…</a:t>
            </a:r>
          </a:p>
        </p:txBody>
      </p:sp>
      <p:sp>
        <p:nvSpPr>
          <p:cNvPr id="3" name="Content Placeholder 2"/>
          <p:cNvSpPr>
            <a:spLocks noGrp="1"/>
          </p:cNvSpPr>
          <p:nvPr>
            <p:ph idx="1"/>
          </p:nvPr>
        </p:nvSpPr>
        <p:spPr>
          <a:xfrm>
            <a:off x="731520" y="705394"/>
            <a:ext cx="8214833" cy="7761099"/>
          </a:xfrm>
        </p:spPr>
        <p:txBody>
          <a:bodyPr/>
          <a:lstStyle/>
          <a:p>
            <a:pPr marL="285750" indent="-285750"/>
            <a:r>
              <a:rPr lang="en-IN" sz="1400" b="1" dirty="0">
                <a:solidFill>
                  <a:srgbClr val="00B050"/>
                </a:solidFill>
                <a:latin typeface="+mn-lt"/>
              </a:rPr>
              <a:t>Simple</a:t>
            </a:r>
            <a:r>
              <a:rPr lang="en-IN" sz="1400" dirty="0">
                <a:solidFill>
                  <a:srgbClr val="00B050"/>
                </a:solidFill>
                <a:latin typeface="+mn-lt"/>
              </a:rPr>
              <a:t> </a:t>
            </a:r>
            <a:r>
              <a:rPr lang="en-IN" sz="1400" dirty="0">
                <a:latin typeface="+mn-lt"/>
              </a:rPr>
              <a:t>- </a:t>
            </a:r>
            <a:r>
              <a:rPr lang="en-IN" sz="1600" dirty="0">
                <a:latin typeface="+mn-lt"/>
              </a:rPr>
              <a:t>Java is very easy to learn and its syntax is simple, clean and easy to understand. According to Sun, Java language is simple.</a:t>
            </a:r>
          </a:p>
          <a:p>
            <a:pPr marL="285750" indent="-285750"/>
            <a:endParaRPr lang="en-IN" sz="1600" dirty="0">
              <a:latin typeface="+mn-lt"/>
            </a:endParaRPr>
          </a:p>
          <a:p>
            <a:pPr marL="285750" indent="-285750"/>
            <a:r>
              <a:rPr lang="en-IN" sz="1600" b="1" dirty="0">
                <a:solidFill>
                  <a:srgbClr val="00B050"/>
                </a:solidFill>
                <a:latin typeface="+mn-lt"/>
              </a:rPr>
              <a:t>Object-oriented</a:t>
            </a:r>
            <a:r>
              <a:rPr lang="en-IN" sz="1600" b="1" dirty="0">
                <a:latin typeface="+mn-lt"/>
              </a:rPr>
              <a:t> - </a:t>
            </a:r>
            <a:r>
              <a:rPr lang="en-IN" sz="1600" dirty="0">
                <a:latin typeface="+mn-lt"/>
              </a:rPr>
              <a:t>Java is Object-oriented programming language. Everything in Java is an object. Object-oriented means we organize our software as a combination of different types of objects that incorporates both data and behaviour.</a:t>
            </a:r>
            <a:r>
              <a:rPr lang="en-IN" sz="1600" dirty="0"/>
              <a:t> simplifies software development and maintenance by providing some rules</a:t>
            </a:r>
            <a:endParaRPr lang="en-IN" sz="1600" dirty="0">
              <a:latin typeface="+mn-lt"/>
            </a:endParaRPr>
          </a:p>
          <a:p>
            <a:pPr marL="285750" indent="-285750"/>
            <a:endParaRPr lang="en-IN" sz="1600" dirty="0">
              <a:latin typeface="+mn-lt"/>
            </a:endParaRPr>
          </a:p>
          <a:p>
            <a:r>
              <a:rPr lang="en-IN" sz="1600" b="1" dirty="0">
                <a:solidFill>
                  <a:srgbClr val="00B050"/>
                </a:solidFill>
                <a:latin typeface="+mn-lt"/>
              </a:rPr>
              <a:t>Platform Independent </a:t>
            </a:r>
            <a:r>
              <a:rPr lang="en-IN" sz="1600" b="1" dirty="0">
                <a:latin typeface="+mn-lt"/>
              </a:rPr>
              <a:t>- </a:t>
            </a:r>
            <a:r>
              <a:rPr lang="en-IN" sz="1600" dirty="0">
                <a:latin typeface="+mn-lt"/>
              </a:rPr>
              <a:t>Java is platform independent because it is different from other languages like C, C++ etc. which are compiled into platform specific machines while Java is a write once, run anywhere language.</a:t>
            </a:r>
          </a:p>
          <a:p>
            <a:endParaRPr lang="en-IN" sz="1600" dirty="0">
              <a:latin typeface="+mn-lt"/>
            </a:endParaRPr>
          </a:p>
          <a:p>
            <a:r>
              <a:rPr lang="en-IN" sz="1600" b="1" dirty="0">
                <a:solidFill>
                  <a:srgbClr val="00B050"/>
                </a:solidFill>
                <a:latin typeface="+mn-lt"/>
              </a:rPr>
              <a:t>Secured </a:t>
            </a:r>
            <a:r>
              <a:rPr lang="en-IN" sz="1600" b="1" dirty="0">
                <a:latin typeface="+mn-lt"/>
              </a:rPr>
              <a:t>– </a:t>
            </a:r>
          </a:p>
          <a:p>
            <a:pPr lvl="2"/>
            <a:r>
              <a:rPr lang="en-IN" sz="1600" dirty="0">
                <a:latin typeface="+mn-lt"/>
              </a:rPr>
              <a:t>No explicit pointer</a:t>
            </a:r>
          </a:p>
          <a:p>
            <a:pPr lvl="2"/>
            <a:r>
              <a:rPr lang="en-IN" sz="1600" dirty="0">
                <a:latin typeface="+mn-lt"/>
              </a:rPr>
              <a:t>Java Programs run inside virtual machine sandbox</a:t>
            </a:r>
          </a:p>
          <a:p>
            <a:pPr lvl="2"/>
            <a:r>
              <a:rPr lang="en-IN" sz="1600" b="1" dirty="0">
                <a:latin typeface="+mn-lt"/>
              </a:rPr>
              <a:t>Classloader:</a:t>
            </a:r>
            <a:r>
              <a:rPr lang="en-IN" sz="1600" dirty="0">
                <a:latin typeface="+mn-lt"/>
              </a:rPr>
              <a:t> Classloader in Java is a part of the Java Runtime Environment(JRE) which is used to dynamically load Java classes into the Java Virtual Machine. It adds security by separating the package for the classes of the local file system from those that are imported from network sources.</a:t>
            </a:r>
          </a:p>
          <a:p>
            <a:pPr lvl="2"/>
            <a:r>
              <a:rPr lang="en-IN" sz="1600" b="1" dirty="0">
                <a:latin typeface="+mn-lt"/>
              </a:rPr>
              <a:t>Bytecode Verifier:</a:t>
            </a:r>
            <a:r>
              <a:rPr lang="en-IN" sz="1600" dirty="0">
                <a:latin typeface="+mn-lt"/>
              </a:rPr>
              <a:t> It checks the code fragments for illegal code that can violate access right to objects.</a:t>
            </a:r>
          </a:p>
          <a:p>
            <a:pPr lvl="2"/>
            <a:r>
              <a:rPr lang="en-IN" sz="1600" b="1" dirty="0">
                <a:latin typeface="+mn-lt"/>
              </a:rPr>
              <a:t>Security Manager:</a:t>
            </a:r>
            <a:r>
              <a:rPr lang="en-IN" sz="1600" dirty="0">
                <a:latin typeface="+mn-lt"/>
              </a:rPr>
              <a:t> It determines what resources a class can access such as reading and writing to the local disk.</a:t>
            </a:r>
          </a:p>
          <a:p>
            <a:pPr lvl="2"/>
            <a:endParaRPr lang="en-IN" dirty="0"/>
          </a:p>
          <a:p>
            <a:endParaRPr lang="en-IN" b="1" dirty="0"/>
          </a:p>
          <a:p>
            <a:endParaRPr lang="en-IN" b="1" dirty="0"/>
          </a:p>
          <a:p>
            <a:pPr marL="285750" indent="-285750"/>
            <a:endParaRPr lang="en-IN" b="1" dirty="0"/>
          </a:p>
          <a:p>
            <a:pPr marL="285750" indent="-285750"/>
            <a:endParaRPr lang="en-IN"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344464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6603" y="602617"/>
            <a:ext cx="7989750" cy="4462760"/>
          </a:xfrm>
        </p:spPr>
        <p:txBody>
          <a:bodyPr/>
          <a:lstStyle/>
          <a:p>
            <a:r>
              <a:rPr lang="en-US" sz="2800" b="1" dirty="0">
                <a:solidFill>
                  <a:schemeClr val="tx2"/>
                </a:solidFill>
                <a:cs typeface="Arial"/>
              </a:rPr>
              <a:t>Encapsulation</a:t>
            </a:r>
          </a:p>
          <a:p>
            <a:r>
              <a:rPr lang="en-US" sz="2800" b="1" dirty="0">
                <a:solidFill>
                  <a:srgbClr val="0070C0"/>
                </a:solidFill>
              </a:rPr>
              <a:t> </a:t>
            </a:r>
            <a:r>
              <a:rPr lang="en-IN" sz="2000" dirty="0">
                <a:solidFill>
                  <a:srgbClr val="00B050"/>
                </a:solidFill>
              </a:rPr>
              <a:t>//save as Test.java  </a:t>
            </a:r>
          </a:p>
          <a:p>
            <a:r>
              <a:rPr lang="en-IN" sz="2000" dirty="0">
                <a:solidFill>
                  <a:srgbClr val="00B050"/>
                </a:solidFill>
              </a:rPr>
              <a:t>package </a:t>
            </a:r>
            <a:r>
              <a:rPr lang="en-IN" sz="2000" dirty="0" err="1">
                <a:solidFill>
                  <a:srgbClr val="00B050"/>
                </a:solidFill>
              </a:rPr>
              <a:t>com.javatest</a:t>
            </a:r>
            <a:r>
              <a:rPr lang="en-IN" sz="2000" dirty="0">
                <a:solidFill>
                  <a:srgbClr val="00B050"/>
                </a:solidFill>
              </a:rPr>
              <a:t>;  </a:t>
            </a:r>
          </a:p>
          <a:p>
            <a:r>
              <a:rPr lang="en-IN" sz="2000" dirty="0">
                <a:solidFill>
                  <a:srgbClr val="00B050"/>
                </a:solidFill>
              </a:rPr>
              <a:t>class Test{  </a:t>
            </a:r>
          </a:p>
          <a:p>
            <a:r>
              <a:rPr lang="en-IN" sz="2000" dirty="0">
                <a:solidFill>
                  <a:srgbClr val="00B050"/>
                </a:solidFill>
              </a:rPr>
              <a:t>public static void main(String[] </a:t>
            </a:r>
            <a:r>
              <a:rPr lang="en-IN" sz="2000" dirty="0" err="1">
                <a:solidFill>
                  <a:srgbClr val="00B050"/>
                </a:solidFill>
              </a:rPr>
              <a:t>args</a:t>
            </a:r>
            <a:r>
              <a:rPr lang="en-IN" sz="2000" dirty="0">
                <a:solidFill>
                  <a:srgbClr val="00B050"/>
                </a:solidFill>
              </a:rPr>
              <a:t>){  </a:t>
            </a:r>
          </a:p>
          <a:p>
            <a:r>
              <a:rPr lang="en-IN" sz="2000" dirty="0">
                <a:solidFill>
                  <a:srgbClr val="00B050"/>
                </a:solidFill>
              </a:rPr>
              <a:t>Student s=new Student();  </a:t>
            </a:r>
          </a:p>
          <a:p>
            <a:r>
              <a:rPr lang="en-IN" sz="2000" dirty="0" err="1">
                <a:solidFill>
                  <a:srgbClr val="00B050"/>
                </a:solidFill>
              </a:rPr>
              <a:t>s.setName</a:t>
            </a:r>
            <a:r>
              <a:rPr lang="en-IN" sz="2000" dirty="0">
                <a:solidFill>
                  <a:srgbClr val="00B050"/>
                </a:solidFill>
              </a:rPr>
              <a:t>(“John");  </a:t>
            </a:r>
          </a:p>
          <a:p>
            <a:r>
              <a:rPr lang="en-IN" sz="2000" dirty="0">
                <a:solidFill>
                  <a:srgbClr val="00B050"/>
                </a:solidFill>
              </a:rPr>
              <a:t>System.out.println(</a:t>
            </a:r>
            <a:r>
              <a:rPr lang="en-IN" sz="2000" dirty="0" err="1">
                <a:solidFill>
                  <a:srgbClr val="00B050"/>
                </a:solidFill>
              </a:rPr>
              <a:t>s.getName</a:t>
            </a:r>
            <a:r>
              <a:rPr lang="en-IN" sz="2000" dirty="0">
                <a:solidFill>
                  <a:srgbClr val="00B050"/>
                </a:solidFill>
              </a:rPr>
              <a:t>());  </a:t>
            </a:r>
          </a:p>
          <a:p>
            <a:r>
              <a:rPr lang="en-IN" sz="2000" dirty="0">
                <a:solidFill>
                  <a:srgbClr val="00B050"/>
                </a:solidFill>
              </a:rPr>
              <a:t>}  </a:t>
            </a:r>
          </a:p>
          <a:p>
            <a:r>
              <a:rPr lang="en-IN" sz="2000" dirty="0">
                <a:solidFill>
                  <a:srgbClr val="00B050"/>
                </a:solidFill>
              </a:rPr>
              <a:t>} </a:t>
            </a:r>
          </a:p>
          <a:p>
            <a:r>
              <a:rPr lang="en-IN" dirty="0">
                <a:solidFill>
                  <a:srgbClr val="00B050"/>
                </a:solidFill>
              </a:rPr>
              <a:t>Output: John</a:t>
            </a:r>
            <a:endParaRPr lang="en-US" dirty="0">
              <a:solidFill>
                <a:srgbClr val="00B050"/>
              </a:solidFill>
            </a:endParaRPr>
          </a:p>
          <a:p>
            <a:endParaRPr lang="en-US" dirty="0"/>
          </a:p>
          <a:p>
            <a:endParaRPr lang="en-US" dirty="0"/>
          </a:p>
        </p:txBody>
      </p:sp>
    </p:spTree>
    <p:extLst>
      <p:ext uri="{BB962C8B-B14F-4D97-AF65-F5344CB8AC3E}">
        <p14:creationId xmlns:p14="http://schemas.microsoft.com/office/powerpoint/2010/main" val="39028764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533" y="343159"/>
            <a:ext cx="3652820" cy="430887"/>
          </a:xfrm>
        </p:spPr>
        <p:txBody>
          <a:bodyPr/>
          <a:lstStyle/>
          <a:p>
            <a:r>
              <a:rPr lang="en-US" dirty="0"/>
              <a:t>Naming Conventions</a:t>
            </a:r>
          </a:p>
        </p:txBody>
      </p:sp>
      <p:pic>
        <p:nvPicPr>
          <p:cNvPr id="7" name="Content Placeholder 6"/>
          <p:cNvPicPr>
            <a:picLocks noGrp="1"/>
          </p:cNvPicPr>
          <p:nvPr>
            <p:ph idx="1"/>
          </p:nvPr>
        </p:nvPicPr>
        <p:blipFill>
          <a:blip r:embed="rId2"/>
          <a:stretch>
            <a:fillRect/>
          </a:stretch>
        </p:blipFill>
        <p:spPr>
          <a:xfrm>
            <a:off x="571500" y="1371600"/>
            <a:ext cx="7785100" cy="4800600"/>
          </a:xfrm>
          <a:prstGeom prst="rect">
            <a:avLst/>
          </a:prstGeom>
        </p:spPr>
      </p:pic>
    </p:spTree>
    <p:extLst>
      <p:ext uri="{BB962C8B-B14F-4D97-AF65-F5344CB8AC3E}">
        <p14:creationId xmlns:p14="http://schemas.microsoft.com/office/powerpoint/2010/main" val="365599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Keyword</a:t>
            </a:r>
          </a:p>
        </p:txBody>
      </p:sp>
      <p:sp>
        <p:nvSpPr>
          <p:cNvPr id="3" name="Content Placeholder 2"/>
          <p:cNvSpPr>
            <a:spLocks noGrp="1"/>
          </p:cNvSpPr>
          <p:nvPr>
            <p:ph idx="1"/>
          </p:nvPr>
        </p:nvSpPr>
        <p:spPr>
          <a:xfrm>
            <a:off x="682172" y="783771"/>
            <a:ext cx="8264182" cy="4608844"/>
          </a:xfrm>
        </p:spPr>
        <p:txBody>
          <a:bodyPr>
            <a:noAutofit/>
          </a:bodyPr>
          <a:lstStyle/>
          <a:p>
            <a:r>
              <a:rPr lang="en-US" b="1" dirty="0"/>
              <a:t>Class Methods – Static Methods</a:t>
            </a:r>
          </a:p>
          <a:p>
            <a:pPr marL="1091804" lvl="3" indent="-285750">
              <a:buFontTx/>
              <a:buChar char="-"/>
            </a:pPr>
            <a:r>
              <a:rPr lang="en-US" dirty="0"/>
              <a:t>Class Methods, similar to Class variables can be invoked without having an instance of the Class. Class methods are often used to provide global functions for Java programs.</a:t>
            </a:r>
          </a:p>
          <a:p>
            <a:pPr marL="1091804" lvl="3" indent="-285750">
              <a:buFontTx/>
              <a:buChar char="-"/>
            </a:pPr>
            <a:endParaRPr lang="en-US" dirty="0"/>
          </a:p>
          <a:p>
            <a:r>
              <a:rPr lang="en-US" b="1" dirty="0">
                <a:solidFill>
                  <a:srgbClr val="00B050"/>
                </a:solidFill>
              </a:rPr>
              <a:t>Example</a:t>
            </a:r>
            <a:r>
              <a:rPr lang="en-US" dirty="0">
                <a:solidFill>
                  <a:srgbClr val="00B050"/>
                </a:solidFill>
              </a:rPr>
              <a:t> 		</a:t>
            </a:r>
          </a:p>
          <a:p>
            <a:r>
              <a:rPr lang="en-US" dirty="0">
                <a:solidFill>
                  <a:srgbClr val="00B050"/>
                </a:solidFill>
              </a:rPr>
              <a:t>		class Languages {</a:t>
            </a:r>
          </a:p>
          <a:p>
            <a:pPr lvl="3" indent="0">
              <a:buNone/>
            </a:pPr>
            <a:r>
              <a:rPr lang="en-US" dirty="0">
                <a:solidFill>
                  <a:srgbClr val="00B050"/>
                </a:solidFill>
              </a:rPr>
              <a:t>  public static void main(String[] args) {</a:t>
            </a:r>
          </a:p>
          <a:p>
            <a:pPr lvl="3" indent="0">
              <a:buNone/>
            </a:pPr>
            <a:r>
              <a:rPr lang="en-US" dirty="0">
                <a:solidFill>
                  <a:srgbClr val="00B050"/>
                </a:solidFill>
              </a:rPr>
              <a:t> display();</a:t>
            </a:r>
          </a:p>
          <a:p>
            <a:pPr lvl="3" indent="0">
              <a:buNone/>
            </a:pPr>
            <a:r>
              <a:rPr lang="en-US" dirty="0">
                <a:solidFill>
                  <a:srgbClr val="00B050"/>
                </a:solidFill>
              </a:rPr>
              <a:t> }</a:t>
            </a:r>
          </a:p>
          <a:p>
            <a:pPr lvl="3" indent="0">
              <a:buNone/>
            </a:pPr>
            <a:r>
              <a:rPr lang="en-US" dirty="0">
                <a:solidFill>
                  <a:srgbClr val="00B050"/>
                </a:solidFill>
              </a:rPr>
              <a:t> static void display() {</a:t>
            </a:r>
          </a:p>
          <a:p>
            <a:pPr lvl="3" indent="0">
              <a:buNone/>
            </a:pPr>
            <a:r>
              <a:rPr lang="en-US" dirty="0">
                <a:solidFill>
                  <a:srgbClr val="00B050"/>
                </a:solidFill>
              </a:rPr>
              <a:t>  System.out.println("Java is my favorite programming language.");  }</a:t>
            </a:r>
          </a:p>
          <a:p>
            <a:pPr lvl="3" indent="0">
              <a:buNone/>
            </a:pPr>
            <a:r>
              <a:rPr lang="en-US" dirty="0">
                <a:solidFill>
                  <a:srgbClr val="00B050"/>
                </a:solidFill>
              </a:rPr>
              <a:t>} </a:t>
            </a:r>
          </a:p>
        </p:txBody>
      </p:sp>
    </p:spTree>
    <p:extLst>
      <p:ext uri="{BB962C8B-B14F-4D97-AF65-F5344CB8AC3E}">
        <p14:creationId xmlns:p14="http://schemas.microsoft.com/office/powerpoint/2010/main" val="240075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Keyword</a:t>
            </a:r>
          </a:p>
        </p:txBody>
      </p:sp>
      <p:sp>
        <p:nvSpPr>
          <p:cNvPr id="3" name="Content Placeholder 2"/>
          <p:cNvSpPr>
            <a:spLocks noGrp="1"/>
          </p:cNvSpPr>
          <p:nvPr>
            <p:ph idx="1"/>
          </p:nvPr>
        </p:nvSpPr>
        <p:spPr>
          <a:xfrm>
            <a:off x="956602" y="1370869"/>
            <a:ext cx="7989751" cy="4021746"/>
          </a:xfrm>
        </p:spPr>
        <p:txBody>
          <a:bodyPr>
            <a:noAutofit/>
          </a:bodyPr>
          <a:lstStyle/>
          <a:p>
            <a:pPr marL="285750" indent="-285750">
              <a:buFont typeface="Wingdings" panose="05000000000000000000" pitchFamily="2" charset="2"/>
              <a:buChar char="q"/>
            </a:pPr>
            <a:r>
              <a:rPr lang="en-US" dirty="0"/>
              <a:t>The </a:t>
            </a:r>
            <a:r>
              <a:rPr lang="en-US" b="1" dirty="0"/>
              <a:t>static keyword</a:t>
            </a:r>
            <a:r>
              <a:rPr lang="en-US" dirty="0"/>
              <a:t> in java is used for memory management mainly. We can apply java static keyword with variables, methods  and blocks.</a:t>
            </a:r>
          </a:p>
          <a:p>
            <a:endParaRPr lang="en-US" b="1" dirty="0"/>
          </a:p>
          <a:p>
            <a:endParaRPr lang="en-US" b="1" dirty="0"/>
          </a:p>
          <a:p>
            <a:r>
              <a:rPr lang="en-US" b="1" dirty="0"/>
              <a:t>Class variable </a:t>
            </a:r>
            <a:r>
              <a:rPr lang="en-US" dirty="0"/>
              <a:t>– </a:t>
            </a:r>
            <a:r>
              <a:rPr lang="en-US" b="1" dirty="0"/>
              <a:t>Static fields</a:t>
            </a:r>
          </a:p>
          <a:p>
            <a:endParaRPr lang="en-US" b="1" dirty="0"/>
          </a:p>
          <a:p>
            <a:pPr marL="1091804" lvl="3" indent="-285750">
              <a:buFontTx/>
              <a:buChar char="-"/>
            </a:pPr>
            <a:r>
              <a:rPr lang="en-US" dirty="0"/>
              <a:t>Class variables also known as static fields share characteristics across all Objects within a Class.</a:t>
            </a:r>
          </a:p>
          <a:p>
            <a:pPr marL="1091804" lvl="3" indent="-285750">
              <a:buFontTx/>
              <a:buChar char="-"/>
            </a:pPr>
            <a:endParaRPr lang="en-US" dirty="0"/>
          </a:p>
          <a:p>
            <a:pPr marL="1091804" lvl="3" indent="-285750">
              <a:buFontTx/>
              <a:buChar char="-"/>
            </a:pPr>
            <a:endParaRPr lang="en-US" dirty="0"/>
          </a:p>
          <a:p>
            <a:pPr lvl="3" indent="0">
              <a:buNone/>
            </a:pPr>
            <a:r>
              <a:rPr lang="en-US" i="1" dirty="0">
                <a:solidFill>
                  <a:srgbClr val="00B050"/>
                </a:solidFill>
              </a:rPr>
              <a:t>Example: </a:t>
            </a:r>
            <a:r>
              <a:rPr lang="en-US" b="1" i="1" dirty="0">
                <a:solidFill>
                  <a:srgbClr val="00B050"/>
                </a:solidFill>
              </a:rPr>
              <a:t>static</a:t>
            </a:r>
            <a:r>
              <a:rPr lang="en-US" i="1" dirty="0">
                <a:solidFill>
                  <a:srgbClr val="00B050"/>
                </a:solidFill>
              </a:rPr>
              <a:t> String college ="ITS";</a:t>
            </a:r>
          </a:p>
          <a:p>
            <a:pPr marL="1091804" lvl="3" indent="-285750">
              <a:buFontTx/>
              <a:buChar char="-"/>
            </a:pPr>
            <a:endParaRPr lang="en-US" dirty="0"/>
          </a:p>
        </p:txBody>
      </p:sp>
    </p:spTree>
    <p:extLst>
      <p:ext uri="{BB962C8B-B14F-4D97-AF65-F5344CB8AC3E}">
        <p14:creationId xmlns:p14="http://schemas.microsoft.com/office/powerpoint/2010/main" val="87778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Keyword</a:t>
            </a:r>
          </a:p>
        </p:txBody>
      </p:sp>
      <p:sp>
        <p:nvSpPr>
          <p:cNvPr id="3" name="Content Placeholder 2"/>
          <p:cNvSpPr>
            <a:spLocks noGrp="1"/>
          </p:cNvSpPr>
          <p:nvPr>
            <p:ph idx="1"/>
          </p:nvPr>
        </p:nvSpPr>
        <p:spPr>
          <a:xfrm>
            <a:off x="812800" y="957942"/>
            <a:ext cx="8133553" cy="4861389"/>
          </a:xfrm>
        </p:spPr>
        <p:txBody>
          <a:bodyPr>
            <a:noAutofit/>
          </a:bodyPr>
          <a:lstStyle/>
          <a:p>
            <a:pPr marL="0" lvl="3" indent="0">
              <a:buSzPct val="120000"/>
              <a:buNone/>
            </a:pPr>
            <a:r>
              <a:rPr lang="en-US" b="1" dirty="0"/>
              <a:t>Static block:</a:t>
            </a:r>
          </a:p>
          <a:p>
            <a:pPr marL="0" lvl="3" indent="0">
              <a:buSzPct val="120000"/>
              <a:buNone/>
            </a:pPr>
            <a:r>
              <a:rPr lang="en-US" dirty="0"/>
              <a:t>		- 	Static block gets executed exactly once, when the class is first loaded in the memory.</a:t>
            </a:r>
          </a:p>
          <a:p>
            <a:pPr marL="0" lvl="3" indent="0">
              <a:buSzPct val="120000"/>
              <a:buNone/>
            </a:pPr>
            <a:endParaRPr lang="en-US" dirty="0"/>
          </a:p>
          <a:p>
            <a:pPr marL="0" lvl="3" indent="0">
              <a:buSzPct val="120000"/>
              <a:buNone/>
            </a:pPr>
            <a:r>
              <a:rPr lang="en-US" b="1" dirty="0"/>
              <a:t>    </a:t>
            </a:r>
            <a:r>
              <a:rPr lang="en-US" b="1" dirty="0">
                <a:solidFill>
                  <a:srgbClr val="00B050"/>
                </a:solidFill>
              </a:rPr>
              <a:t>Example</a:t>
            </a:r>
          </a:p>
        </p:txBody>
      </p:sp>
      <p:sp>
        <p:nvSpPr>
          <p:cNvPr id="5" name="Rectangle 4"/>
          <p:cNvSpPr/>
          <p:nvPr/>
        </p:nvSpPr>
        <p:spPr>
          <a:xfrm>
            <a:off x="1683657" y="2481943"/>
            <a:ext cx="6502400" cy="3693319"/>
          </a:xfrm>
          <a:prstGeom prst="rect">
            <a:avLst/>
          </a:prstGeom>
        </p:spPr>
        <p:txBody>
          <a:bodyPr wrap="square">
            <a:spAutoFit/>
          </a:bodyPr>
          <a:lstStyle/>
          <a:p>
            <a:r>
              <a:rPr lang="en-US" dirty="0">
                <a:solidFill>
                  <a:srgbClr val="00B050"/>
                </a:solidFill>
              </a:rPr>
              <a:t>class </a:t>
            </a:r>
            <a:r>
              <a:rPr lang="en-US" dirty="0" err="1">
                <a:solidFill>
                  <a:srgbClr val="00B050"/>
                </a:solidFill>
              </a:rPr>
              <a:t>JavaExample</a:t>
            </a:r>
            <a:r>
              <a:rPr lang="en-US" dirty="0">
                <a:solidFill>
                  <a:srgbClr val="00B050"/>
                </a:solidFill>
              </a:rPr>
              <a:t>{</a:t>
            </a:r>
          </a:p>
          <a:p>
            <a:r>
              <a:rPr lang="en-US" dirty="0">
                <a:solidFill>
                  <a:srgbClr val="00B050"/>
                </a:solidFill>
              </a:rPr>
              <a:t>   static int </a:t>
            </a:r>
            <a:r>
              <a:rPr lang="en-US" dirty="0" err="1">
                <a:solidFill>
                  <a:srgbClr val="00B050"/>
                </a:solidFill>
              </a:rPr>
              <a:t>num</a:t>
            </a:r>
            <a:r>
              <a:rPr lang="en-US" dirty="0">
                <a:solidFill>
                  <a:srgbClr val="00B050"/>
                </a:solidFill>
              </a:rPr>
              <a:t>;</a:t>
            </a:r>
          </a:p>
          <a:p>
            <a:r>
              <a:rPr lang="en-US" dirty="0">
                <a:solidFill>
                  <a:srgbClr val="00B050"/>
                </a:solidFill>
              </a:rPr>
              <a:t>   static String </a:t>
            </a:r>
            <a:r>
              <a:rPr lang="en-US" dirty="0" err="1">
                <a:solidFill>
                  <a:srgbClr val="00B050"/>
                </a:solidFill>
              </a:rPr>
              <a:t>mystr</a:t>
            </a:r>
            <a:r>
              <a:rPr lang="en-US" dirty="0">
                <a:solidFill>
                  <a:srgbClr val="00B050"/>
                </a:solidFill>
              </a:rPr>
              <a:t>;</a:t>
            </a:r>
          </a:p>
          <a:p>
            <a:r>
              <a:rPr lang="en-US" dirty="0">
                <a:solidFill>
                  <a:srgbClr val="00B050"/>
                </a:solidFill>
              </a:rPr>
              <a:t>   static{</a:t>
            </a:r>
          </a:p>
          <a:p>
            <a:r>
              <a:rPr lang="en-US" dirty="0">
                <a:solidFill>
                  <a:srgbClr val="00B050"/>
                </a:solidFill>
              </a:rPr>
              <a:t>      </a:t>
            </a:r>
            <a:r>
              <a:rPr lang="en-US" dirty="0" err="1">
                <a:solidFill>
                  <a:srgbClr val="00B050"/>
                </a:solidFill>
              </a:rPr>
              <a:t>num</a:t>
            </a:r>
            <a:r>
              <a:rPr lang="en-US" dirty="0">
                <a:solidFill>
                  <a:srgbClr val="00B050"/>
                </a:solidFill>
              </a:rPr>
              <a:t> = 97;</a:t>
            </a:r>
          </a:p>
          <a:p>
            <a:r>
              <a:rPr lang="en-US" dirty="0">
                <a:solidFill>
                  <a:srgbClr val="00B050"/>
                </a:solidFill>
              </a:rPr>
              <a:t>      </a:t>
            </a:r>
            <a:r>
              <a:rPr lang="en-US" dirty="0" err="1">
                <a:solidFill>
                  <a:srgbClr val="00B050"/>
                </a:solidFill>
              </a:rPr>
              <a:t>mystr</a:t>
            </a:r>
            <a:r>
              <a:rPr lang="en-US" dirty="0">
                <a:solidFill>
                  <a:srgbClr val="00B050"/>
                </a:solidFill>
              </a:rPr>
              <a:t> = "Static keyword in Java";</a:t>
            </a:r>
          </a:p>
          <a:p>
            <a:r>
              <a:rPr lang="en-US" dirty="0">
                <a:solidFill>
                  <a:srgbClr val="00B050"/>
                </a:solidFill>
              </a:rPr>
              <a:t>   }</a:t>
            </a:r>
          </a:p>
          <a:p>
            <a:r>
              <a:rPr lang="en-US" dirty="0">
                <a:solidFill>
                  <a:srgbClr val="00B050"/>
                </a:solidFill>
              </a:rPr>
              <a:t>   public static void main(String args[])</a:t>
            </a:r>
          </a:p>
          <a:p>
            <a:r>
              <a:rPr lang="en-US" dirty="0">
                <a:solidFill>
                  <a:srgbClr val="00B050"/>
                </a:solidFill>
              </a:rPr>
              <a:t>   {</a:t>
            </a:r>
          </a:p>
          <a:p>
            <a:r>
              <a:rPr lang="en-US" dirty="0">
                <a:solidFill>
                  <a:srgbClr val="00B050"/>
                </a:solidFill>
              </a:rPr>
              <a:t>      System.out.println("Value of </a:t>
            </a:r>
            <a:r>
              <a:rPr lang="en-US" dirty="0" err="1">
                <a:solidFill>
                  <a:srgbClr val="00B050"/>
                </a:solidFill>
              </a:rPr>
              <a:t>num</a:t>
            </a:r>
            <a:r>
              <a:rPr lang="en-US" dirty="0">
                <a:solidFill>
                  <a:srgbClr val="00B050"/>
                </a:solidFill>
              </a:rPr>
              <a:t>: "+</a:t>
            </a:r>
            <a:r>
              <a:rPr lang="en-US" dirty="0" err="1">
                <a:solidFill>
                  <a:srgbClr val="00B050"/>
                </a:solidFill>
              </a:rPr>
              <a:t>num</a:t>
            </a:r>
            <a:r>
              <a:rPr lang="en-US" dirty="0">
                <a:solidFill>
                  <a:srgbClr val="00B050"/>
                </a:solidFill>
              </a:rPr>
              <a:t>);</a:t>
            </a:r>
          </a:p>
          <a:p>
            <a:r>
              <a:rPr lang="en-US" dirty="0">
                <a:solidFill>
                  <a:srgbClr val="00B050"/>
                </a:solidFill>
              </a:rPr>
              <a:t>      System.out.println("Value of </a:t>
            </a:r>
            <a:r>
              <a:rPr lang="en-US" dirty="0" err="1">
                <a:solidFill>
                  <a:srgbClr val="00B050"/>
                </a:solidFill>
              </a:rPr>
              <a:t>mystr</a:t>
            </a:r>
            <a:r>
              <a:rPr lang="en-US" dirty="0">
                <a:solidFill>
                  <a:srgbClr val="00B050"/>
                </a:solidFill>
              </a:rPr>
              <a:t>: "+</a:t>
            </a:r>
            <a:r>
              <a:rPr lang="en-US" dirty="0" err="1">
                <a:solidFill>
                  <a:srgbClr val="00B050"/>
                </a:solidFill>
              </a:rPr>
              <a:t>mystr</a:t>
            </a:r>
            <a:r>
              <a:rPr lang="en-US" dirty="0">
                <a:solidFill>
                  <a:srgbClr val="00B050"/>
                </a:solidFill>
              </a:rPr>
              <a:t>);</a:t>
            </a:r>
          </a:p>
          <a:p>
            <a:r>
              <a:rPr lang="en-US" dirty="0">
                <a:solidFill>
                  <a:srgbClr val="00B050"/>
                </a:solidFill>
              </a:rPr>
              <a:t>   }</a:t>
            </a:r>
          </a:p>
          <a:p>
            <a:r>
              <a:rPr lang="en-US" dirty="0">
                <a:solidFill>
                  <a:srgbClr val="00B050"/>
                </a:solidFill>
              </a:rPr>
              <a:t>} </a:t>
            </a:r>
            <a:r>
              <a:rPr lang="en-US" dirty="0"/>
              <a:t> </a:t>
            </a:r>
          </a:p>
        </p:txBody>
      </p:sp>
    </p:spTree>
    <p:extLst>
      <p:ext uri="{BB962C8B-B14F-4D97-AF65-F5344CB8AC3E}">
        <p14:creationId xmlns:p14="http://schemas.microsoft.com/office/powerpoint/2010/main" val="237232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371" y="0"/>
            <a:ext cx="4988331" cy="636647"/>
          </a:xfrm>
        </p:spPr>
        <p:txBody>
          <a:bodyPr/>
          <a:lstStyle/>
          <a:p>
            <a:r>
              <a:rPr lang="en-US" dirty="0"/>
              <a:t>Access Modifier</a:t>
            </a:r>
          </a:p>
        </p:txBody>
      </p:sp>
      <p:sp>
        <p:nvSpPr>
          <p:cNvPr id="3" name="Content Placeholder 2"/>
          <p:cNvSpPr>
            <a:spLocks noGrp="1"/>
          </p:cNvSpPr>
          <p:nvPr>
            <p:ph idx="1"/>
          </p:nvPr>
        </p:nvSpPr>
        <p:spPr>
          <a:xfrm>
            <a:off x="268287" y="1016001"/>
            <a:ext cx="8678066" cy="3252172"/>
          </a:xfrm>
        </p:spPr>
        <p:txBody>
          <a:bodyPr/>
          <a:lstStyle/>
          <a:p>
            <a:r>
              <a:rPr lang="en-US" dirty="0"/>
              <a:t>There are two types of modifiers in java: </a:t>
            </a:r>
            <a:r>
              <a:rPr lang="en-US" b="1" dirty="0"/>
              <a:t>access modifiers</a:t>
            </a:r>
            <a:r>
              <a:rPr lang="en-US" dirty="0"/>
              <a:t> and </a:t>
            </a:r>
            <a:r>
              <a:rPr lang="en-US" b="1" dirty="0"/>
              <a:t>non-access modifiers</a:t>
            </a:r>
            <a:r>
              <a:rPr lang="en-US" dirty="0"/>
              <a:t>.</a:t>
            </a:r>
          </a:p>
          <a:p>
            <a:r>
              <a:rPr lang="en-US" dirty="0"/>
              <a:t>The access modifiers in java specifies accessibility (scope) of a data member, method, constructor or class.</a:t>
            </a:r>
          </a:p>
          <a:p>
            <a:endParaRPr lang="en-US" dirty="0"/>
          </a:p>
          <a:p>
            <a:r>
              <a:rPr lang="en-US" b="1" dirty="0"/>
              <a:t>There are 4 types of java access modifiers:</a:t>
            </a:r>
          </a:p>
          <a:p>
            <a:r>
              <a:rPr lang="en-US" i="1" dirty="0"/>
              <a:t>private</a:t>
            </a:r>
          </a:p>
          <a:p>
            <a:r>
              <a:rPr lang="en-US" i="1" dirty="0"/>
              <a:t>default</a:t>
            </a:r>
          </a:p>
          <a:p>
            <a:r>
              <a:rPr lang="en-US" i="1" dirty="0"/>
              <a:t>Protected (not for class)</a:t>
            </a:r>
          </a:p>
          <a:p>
            <a:r>
              <a:rPr lang="en-US" i="1" dirty="0"/>
              <a:t>Public</a:t>
            </a:r>
          </a:p>
          <a:p>
            <a:r>
              <a:rPr lang="en-US" b="1" dirty="0"/>
              <a:t>Non-access modifiers </a:t>
            </a:r>
            <a:r>
              <a:rPr lang="en-US" dirty="0"/>
              <a:t>such as static, abstract, synchronized, native, volatile, transient etc. Here, we will learn access modifiers.</a:t>
            </a:r>
          </a:p>
        </p:txBody>
      </p:sp>
      <p:pic>
        <p:nvPicPr>
          <p:cNvPr id="5" name="Picture 4"/>
          <p:cNvPicPr>
            <a:picLocks noChangeAspect="1"/>
          </p:cNvPicPr>
          <p:nvPr/>
        </p:nvPicPr>
        <p:blipFill>
          <a:blip r:embed="rId2"/>
          <a:stretch>
            <a:fillRect/>
          </a:stretch>
        </p:blipFill>
        <p:spPr>
          <a:xfrm>
            <a:off x="268287" y="4320394"/>
            <a:ext cx="8429625" cy="2105025"/>
          </a:xfrm>
          <a:prstGeom prst="rect">
            <a:avLst/>
          </a:prstGeom>
        </p:spPr>
      </p:pic>
    </p:spTree>
    <p:extLst>
      <p:ext uri="{BB962C8B-B14F-4D97-AF65-F5344CB8AC3E}">
        <p14:creationId xmlns:p14="http://schemas.microsoft.com/office/powerpoint/2010/main" val="390633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371" y="0"/>
            <a:ext cx="4988331" cy="636647"/>
          </a:xfrm>
        </p:spPr>
        <p:txBody>
          <a:bodyPr/>
          <a:lstStyle/>
          <a:p>
            <a:r>
              <a:rPr lang="en-US" dirty="0"/>
              <a:t>Access Modifier</a:t>
            </a:r>
          </a:p>
        </p:txBody>
      </p:sp>
      <p:sp>
        <p:nvSpPr>
          <p:cNvPr id="3" name="Content Placeholder 2"/>
          <p:cNvSpPr>
            <a:spLocks noGrp="1"/>
          </p:cNvSpPr>
          <p:nvPr>
            <p:ph idx="1"/>
          </p:nvPr>
        </p:nvSpPr>
        <p:spPr>
          <a:xfrm>
            <a:off x="537029" y="769257"/>
            <a:ext cx="8409324" cy="5093702"/>
          </a:xfrm>
        </p:spPr>
        <p:txBody>
          <a:bodyPr/>
          <a:lstStyle/>
          <a:p>
            <a:r>
              <a:rPr lang="en-US" b="1" dirty="0"/>
              <a:t>1. Private access modifier:</a:t>
            </a:r>
          </a:p>
          <a:p>
            <a:pPr marL="272653" lvl="2" indent="0">
              <a:buNone/>
            </a:pPr>
            <a:r>
              <a:rPr lang="en-US" i="1" dirty="0">
                <a:solidFill>
                  <a:srgbClr val="00B050"/>
                </a:solidFill>
              </a:rPr>
              <a:t>class A{  </a:t>
            </a:r>
          </a:p>
          <a:p>
            <a:pPr marL="272653" lvl="2" indent="0">
              <a:buNone/>
            </a:pPr>
            <a:r>
              <a:rPr lang="en-US" i="1" dirty="0">
                <a:solidFill>
                  <a:srgbClr val="00B050"/>
                </a:solidFill>
              </a:rPr>
              <a:t>private int data=40;  </a:t>
            </a:r>
          </a:p>
          <a:p>
            <a:pPr marL="272653" lvl="2" indent="0">
              <a:buNone/>
            </a:pPr>
            <a:r>
              <a:rPr lang="en-US" i="1" dirty="0">
                <a:solidFill>
                  <a:srgbClr val="00B050"/>
                </a:solidFill>
              </a:rPr>
              <a:t>private void </a:t>
            </a:r>
            <a:r>
              <a:rPr lang="en-US" i="1" dirty="0" err="1">
                <a:solidFill>
                  <a:srgbClr val="00B050"/>
                </a:solidFill>
              </a:rPr>
              <a:t>msg</a:t>
            </a:r>
            <a:r>
              <a:rPr lang="en-US" i="1" dirty="0">
                <a:solidFill>
                  <a:srgbClr val="00B050"/>
                </a:solidFill>
              </a:rPr>
              <a:t>(){System.out.println("Hello java");}  </a:t>
            </a:r>
          </a:p>
          <a:p>
            <a:pPr marL="272653" lvl="2" indent="0">
              <a:buNone/>
            </a:pPr>
            <a:r>
              <a:rPr lang="en-US" i="1" dirty="0">
                <a:solidFill>
                  <a:srgbClr val="00B050"/>
                </a:solidFill>
              </a:rPr>
              <a:t>}  </a:t>
            </a:r>
          </a:p>
          <a:p>
            <a:pPr marL="272653" lvl="2" indent="0">
              <a:buNone/>
            </a:pPr>
            <a:r>
              <a:rPr lang="en-US" i="1" dirty="0">
                <a:solidFill>
                  <a:srgbClr val="00B050"/>
                </a:solidFill>
              </a:rPr>
              <a:t>  </a:t>
            </a:r>
          </a:p>
          <a:p>
            <a:pPr marL="272653" lvl="2" indent="0">
              <a:buNone/>
            </a:pPr>
            <a:r>
              <a:rPr lang="en-US" i="1" dirty="0">
                <a:solidFill>
                  <a:srgbClr val="00B050"/>
                </a:solidFill>
              </a:rPr>
              <a:t>public class Simple{  </a:t>
            </a:r>
          </a:p>
          <a:p>
            <a:pPr marL="272653" lvl="2" indent="0">
              <a:buNone/>
            </a:pPr>
            <a:r>
              <a:rPr lang="en-US" i="1" dirty="0">
                <a:solidFill>
                  <a:srgbClr val="00B050"/>
                </a:solidFill>
              </a:rPr>
              <a:t> public static void main(String args[]){  </a:t>
            </a:r>
          </a:p>
          <a:p>
            <a:pPr marL="272653" lvl="2" indent="0">
              <a:buNone/>
            </a:pPr>
            <a:r>
              <a:rPr lang="en-US" i="1" dirty="0">
                <a:solidFill>
                  <a:srgbClr val="00B050"/>
                </a:solidFill>
              </a:rPr>
              <a:t>   A </a:t>
            </a:r>
            <a:r>
              <a:rPr lang="en-US" i="1" dirty="0" err="1">
                <a:solidFill>
                  <a:srgbClr val="00B050"/>
                </a:solidFill>
              </a:rPr>
              <a:t>obj</a:t>
            </a:r>
            <a:r>
              <a:rPr lang="en-US" i="1" dirty="0">
                <a:solidFill>
                  <a:srgbClr val="00B050"/>
                </a:solidFill>
              </a:rPr>
              <a:t>=new A();  </a:t>
            </a:r>
          </a:p>
          <a:p>
            <a:pPr marL="272653" lvl="2" indent="0">
              <a:buNone/>
            </a:pPr>
            <a:r>
              <a:rPr lang="en-US" i="1" dirty="0">
                <a:solidFill>
                  <a:srgbClr val="00B050"/>
                </a:solidFill>
              </a:rPr>
              <a:t>   System.out.println(</a:t>
            </a:r>
            <a:r>
              <a:rPr lang="en-US" i="1" dirty="0" err="1">
                <a:solidFill>
                  <a:srgbClr val="00B050"/>
                </a:solidFill>
              </a:rPr>
              <a:t>obj.data</a:t>
            </a:r>
            <a:r>
              <a:rPr lang="en-US" i="1" dirty="0">
                <a:solidFill>
                  <a:srgbClr val="00B050"/>
                </a:solidFill>
              </a:rPr>
              <a:t>);//Compile Time Error  </a:t>
            </a:r>
          </a:p>
          <a:p>
            <a:pPr marL="272653" lvl="2" indent="0">
              <a:buNone/>
            </a:pPr>
            <a:r>
              <a:rPr lang="en-US" i="1" dirty="0">
                <a:solidFill>
                  <a:srgbClr val="00B050"/>
                </a:solidFill>
              </a:rPr>
              <a:t>   obj.msg();//Compile Time Error  </a:t>
            </a:r>
          </a:p>
          <a:p>
            <a:pPr marL="272653" lvl="2" indent="0">
              <a:buNone/>
            </a:pPr>
            <a:r>
              <a:rPr lang="en-US" i="1" dirty="0">
                <a:solidFill>
                  <a:srgbClr val="00B050"/>
                </a:solidFill>
              </a:rPr>
              <a:t>   }  </a:t>
            </a:r>
          </a:p>
          <a:p>
            <a:pPr marL="272653" lvl="2" indent="0">
              <a:buNone/>
            </a:pPr>
            <a:r>
              <a:rPr lang="en-US" i="1" dirty="0">
                <a:solidFill>
                  <a:srgbClr val="00B050"/>
                </a:solidFill>
              </a:rPr>
              <a:t>}  </a:t>
            </a:r>
          </a:p>
          <a:p>
            <a:pPr marL="272653" lvl="2" indent="0">
              <a:buNone/>
            </a:pPr>
            <a:endParaRPr lang="en-US" i="1" dirty="0">
              <a:solidFill>
                <a:srgbClr val="00B050"/>
              </a:solidFill>
            </a:endParaRPr>
          </a:p>
          <a:p>
            <a:pPr marL="272653" lvl="2" indent="0">
              <a:buNone/>
            </a:pPr>
            <a:r>
              <a:rPr lang="en-US" b="1" i="1" dirty="0">
                <a:solidFill>
                  <a:srgbClr val="00B050"/>
                </a:solidFill>
              </a:rPr>
              <a:t>Rule</a:t>
            </a:r>
            <a:r>
              <a:rPr lang="en-US" i="1" dirty="0">
                <a:solidFill>
                  <a:srgbClr val="00B050"/>
                </a:solidFill>
              </a:rPr>
              <a:t>: </a:t>
            </a:r>
            <a:r>
              <a:rPr lang="en-US" dirty="0"/>
              <a:t>If you make any class constructor private, you cannot create the instance of that class from outside the class</a:t>
            </a:r>
            <a:endParaRPr lang="en-US" i="1" dirty="0">
              <a:solidFill>
                <a:srgbClr val="00B050"/>
              </a:solidFill>
            </a:endParaRPr>
          </a:p>
          <a:p>
            <a:endParaRPr lang="en-US" dirty="0"/>
          </a:p>
        </p:txBody>
      </p:sp>
    </p:spTree>
    <p:extLst>
      <p:ext uri="{BB962C8B-B14F-4D97-AF65-F5344CB8AC3E}">
        <p14:creationId xmlns:p14="http://schemas.microsoft.com/office/powerpoint/2010/main" val="86227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371" y="0"/>
            <a:ext cx="4988331" cy="636647"/>
          </a:xfrm>
        </p:spPr>
        <p:txBody>
          <a:bodyPr/>
          <a:lstStyle/>
          <a:p>
            <a:r>
              <a:rPr lang="en-US" dirty="0"/>
              <a:t>Access Modifier</a:t>
            </a:r>
          </a:p>
        </p:txBody>
      </p:sp>
      <p:sp>
        <p:nvSpPr>
          <p:cNvPr id="3" name="Content Placeholder 2"/>
          <p:cNvSpPr>
            <a:spLocks noGrp="1"/>
          </p:cNvSpPr>
          <p:nvPr>
            <p:ph idx="1"/>
          </p:nvPr>
        </p:nvSpPr>
        <p:spPr>
          <a:xfrm>
            <a:off x="740229" y="609600"/>
            <a:ext cx="8206124" cy="6685043"/>
          </a:xfrm>
        </p:spPr>
        <p:txBody>
          <a:bodyPr/>
          <a:lstStyle/>
          <a:p>
            <a:r>
              <a:rPr lang="en-US" b="1" dirty="0"/>
              <a:t>2. Default access modifier:</a:t>
            </a:r>
          </a:p>
          <a:p>
            <a:r>
              <a:rPr lang="en-US" dirty="0"/>
              <a:t>	If you don't use any modifier, it is treated as default by default. The default modifier is accessible only within package.</a:t>
            </a:r>
          </a:p>
          <a:p>
            <a:pPr marL="272653" lvl="2" indent="0">
              <a:buNone/>
            </a:pPr>
            <a:r>
              <a:rPr lang="en-US" b="1" i="1" dirty="0">
                <a:solidFill>
                  <a:srgbClr val="00B050"/>
                </a:solidFill>
              </a:rPr>
              <a:t>Example scenario: </a:t>
            </a:r>
          </a:p>
          <a:p>
            <a:pPr marL="272653" lvl="2" indent="0">
              <a:buNone/>
            </a:pPr>
            <a:r>
              <a:rPr lang="en-US" i="1" dirty="0">
                <a:solidFill>
                  <a:srgbClr val="00B050"/>
                </a:solidFill>
              </a:rPr>
              <a:t>In this example, we have created two packages pack and </a:t>
            </a:r>
            <a:r>
              <a:rPr lang="en-US" i="1" dirty="0" err="1">
                <a:solidFill>
                  <a:srgbClr val="00B050"/>
                </a:solidFill>
              </a:rPr>
              <a:t>mypack</a:t>
            </a:r>
            <a:r>
              <a:rPr lang="en-US" i="1" dirty="0">
                <a:solidFill>
                  <a:srgbClr val="00B050"/>
                </a:solidFill>
              </a:rPr>
              <a:t>. We are accessing the A class from outside its package, </a:t>
            </a:r>
          </a:p>
          <a:p>
            <a:pPr marL="272653" lvl="2" indent="0">
              <a:buNone/>
            </a:pPr>
            <a:r>
              <a:rPr lang="en-US" i="1" dirty="0">
                <a:solidFill>
                  <a:srgbClr val="00B050"/>
                </a:solidFill>
              </a:rPr>
              <a:t>since A class is not public, so it cannot be accessed from outside the package.</a:t>
            </a:r>
          </a:p>
          <a:p>
            <a:pPr marL="533400" lvl="3" indent="0">
              <a:buNone/>
            </a:pPr>
            <a:r>
              <a:rPr lang="en-US" b="1" dirty="0">
                <a:solidFill>
                  <a:srgbClr val="C00000"/>
                </a:solidFill>
              </a:rPr>
              <a:t>package</a:t>
            </a:r>
            <a:r>
              <a:rPr lang="en-US" dirty="0">
                <a:solidFill>
                  <a:srgbClr val="C00000"/>
                </a:solidFill>
              </a:rPr>
              <a:t> pack;  </a:t>
            </a:r>
          </a:p>
          <a:p>
            <a:pPr marL="533400" lvl="3" indent="0">
              <a:buNone/>
            </a:pPr>
            <a:r>
              <a:rPr lang="en-US" b="1" dirty="0">
                <a:solidFill>
                  <a:srgbClr val="00B050"/>
                </a:solidFill>
              </a:rPr>
              <a:t>class</a:t>
            </a:r>
            <a:r>
              <a:rPr lang="en-US" dirty="0">
                <a:solidFill>
                  <a:srgbClr val="00B050"/>
                </a:solidFill>
              </a:rPr>
              <a:t> A{  </a:t>
            </a:r>
          </a:p>
          <a:p>
            <a:pPr marL="533400" lvl="3" indent="0">
              <a:buNone/>
            </a:pPr>
            <a:r>
              <a:rPr lang="en-US" dirty="0">
                <a:solidFill>
                  <a:srgbClr val="00B050"/>
                </a:solidFill>
              </a:rPr>
              <a:t> </a:t>
            </a:r>
            <a:r>
              <a:rPr lang="en-US" b="1" dirty="0">
                <a:solidFill>
                  <a:srgbClr val="00B050"/>
                </a:solidFill>
              </a:rPr>
              <a:t>void</a:t>
            </a:r>
            <a:r>
              <a:rPr lang="en-US" dirty="0">
                <a:solidFill>
                  <a:srgbClr val="00B050"/>
                </a:solidFill>
              </a:rPr>
              <a:t> </a:t>
            </a:r>
            <a:r>
              <a:rPr lang="en-US" dirty="0" err="1">
                <a:solidFill>
                  <a:srgbClr val="00B050"/>
                </a:solidFill>
              </a:rPr>
              <a:t>msg</a:t>
            </a:r>
            <a:r>
              <a:rPr lang="en-US" dirty="0">
                <a:solidFill>
                  <a:srgbClr val="00B050"/>
                </a:solidFill>
              </a:rPr>
              <a:t>(){System.out.println("Hello");}  </a:t>
            </a:r>
          </a:p>
          <a:p>
            <a:pPr marL="533400" lvl="3" indent="0">
              <a:buNone/>
            </a:pPr>
            <a:r>
              <a:rPr lang="en-US" dirty="0">
                <a:solidFill>
                  <a:srgbClr val="00B050"/>
                </a:solidFill>
              </a:rPr>
              <a:t>} </a:t>
            </a:r>
          </a:p>
          <a:p>
            <a:pPr marL="533400" lvl="3" indent="0">
              <a:buNone/>
            </a:pPr>
            <a:r>
              <a:rPr lang="en-US" b="1" dirty="0">
                <a:solidFill>
                  <a:srgbClr val="C00000"/>
                </a:solidFill>
              </a:rPr>
              <a:t>package</a:t>
            </a:r>
            <a:r>
              <a:rPr lang="en-US" dirty="0">
                <a:solidFill>
                  <a:srgbClr val="C00000"/>
                </a:solidFill>
              </a:rPr>
              <a:t> </a:t>
            </a:r>
            <a:r>
              <a:rPr lang="en-US" dirty="0" err="1">
                <a:solidFill>
                  <a:srgbClr val="C00000"/>
                </a:solidFill>
              </a:rPr>
              <a:t>mypack</a:t>
            </a:r>
            <a:r>
              <a:rPr lang="en-US" dirty="0">
                <a:solidFill>
                  <a:srgbClr val="C00000"/>
                </a:solidFill>
              </a:rPr>
              <a:t>;  </a:t>
            </a:r>
          </a:p>
          <a:p>
            <a:pPr marL="533400" lvl="3" indent="0">
              <a:buNone/>
            </a:pPr>
            <a:r>
              <a:rPr lang="en-US" b="1" dirty="0">
                <a:solidFill>
                  <a:srgbClr val="00B050"/>
                </a:solidFill>
              </a:rPr>
              <a:t>import</a:t>
            </a:r>
            <a:r>
              <a:rPr lang="en-US" dirty="0">
                <a:solidFill>
                  <a:srgbClr val="00B050"/>
                </a:solidFill>
              </a:rPr>
              <a:t> pack.*;  </a:t>
            </a:r>
          </a:p>
          <a:p>
            <a:pPr marL="533400" lvl="3" indent="0">
              <a:buNone/>
            </a:pPr>
            <a:r>
              <a:rPr lang="en-US" b="1" dirty="0">
                <a:solidFill>
                  <a:srgbClr val="00B050"/>
                </a:solidFill>
              </a:rPr>
              <a:t>class</a:t>
            </a:r>
            <a:r>
              <a:rPr lang="en-US" dirty="0">
                <a:solidFill>
                  <a:srgbClr val="00B050"/>
                </a:solidFill>
              </a:rPr>
              <a:t> B{  </a:t>
            </a:r>
          </a:p>
          <a:p>
            <a:pPr marL="533400" lvl="3" indent="0">
              <a:buNone/>
            </a:pPr>
            <a:r>
              <a:rPr lang="en-US" dirty="0">
                <a:solidFill>
                  <a:srgbClr val="00B050"/>
                </a:solidFill>
              </a:rPr>
              <a:t> </a:t>
            </a:r>
            <a:r>
              <a:rPr lang="en-US" b="1" dirty="0">
                <a:solidFill>
                  <a:srgbClr val="00B050"/>
                </a:solidFill>
              </a:rPr>
              <a:t>public</a:t>
            </a:r>
            <a:r>
              <a:rPr lang="en-US" dirty="0">
                <a:solidFill>
                  <a:srgbClr val="00B050"/>
                </a:solidFill>
              </a:rPr>
              <a:t> </a:t>
            </a:r>
            <a:r>
              <a:rPr lang="en-US" b="1" dirty="0">
                <a:solidFill>
                  <a:srgbClr val="00B050"/>
                </a:solidFill>
              </a:rPr>
              <a:t>static</a:t>
            </a:r>
            <a:r>
              <a:rPr lang="en-US" dirty="0">
                <a:solidFill>
                  <a:srgbClr val="00B050"/>
                </a:solidFill>
              </a:rPr>
              <a:t> </a:t>
            </a:r>
            <a:r>
              <a:rPr lang="en-US" b="1" dirty="0">
                <a:solidFill>
                  <a:srgbClr val="00B050"/>
                </a:solidFill>
              </a:rPr>
              <a:t>void</a:t>
            </a:r>
            <a:r>
              <a:rPr lang="en-US" dirty="0">
                <a:solidFill>
                  <a:srgbClr val="00B050"/>
                </a:solidFill>
              </a:rPr>
              <a:t> main(String args[]){  </a:t>
            </a:r>
          </a:p>
          <a:p>
            <a:pPr marL="533400" lvl="3" indent="0">
              <a:buNone/>
            </a:pPr>
            <a:r>
              <a:rPr lang="en-US" dirty="0">
                <a:solidFill>
                  <a:srgbClr val="00B050"/>
                </a:solidFill>
              </a:rPr>
              <a:t> A </a:t>
            </a:r>
            <a:r>
              <a:rPr lang="en-US" dirty="0" err="1">
                <a:solidFill>
                  <a:srgbClr val="00B050"/>
                </a:solidFill>
              </a:rPr>
              <a:t>obj</a:t>
            </a:r>
            <a:r>
              <a:rPr lang="en-US" dirty="0">
                <a:solidFill>
                  <a:srgbClr val="00B050"/>
                </a:solidFill>
              </a:rPr>
              <a:t> = </a:t>
            </a:r>
            <a:r>
              <a:rPr lang="en-US" b="1" dirty="0">
                <a:solidFill>
                  <a:srgbClr val="00B050"/>
                </a:solidFill>
              </a:rPr>
              <a:t>new</a:t>
            </a:r>
            <a:r>
              <a:rPr lang="en-US" dirty="0">
                <a:solidFill>
                  <a:srgbClr val="00B050"/>
                </a:solidFill>
              </a:rPr>
              <a:t> A();//Compile Time Error  </a:t>
            </a:r>
          </a:p>
          <a:p>
            <a:pPr marL="533400" lvl="3" indent="0">
              <a:buNone/>
            </a:pPr>
            <a:r>
              <a:rPr lang="en-US" dirty="0">
                <a:solidFill>
                  <a:srgbClr val="00B050"/>
                </a:solidFill>
              </a:rPr>
              <a:t> obj.msg();//Compile Time Error  </a:t>
            </a:r>
          </a:p>
          <a:p>
            <a:pPr marL="533400" lvl="3" indent="0">
              <a:buNone/>
            </a:pPr>
            <a:r>
              <a:rPr lang="en-US" dirty="0">
                <a:solidFill>
                  <a:srgbClr val="00B050"/>
                </a:solidFill>
              </a:rPr>
              <a:t>}}  </a:t>
            </a:r>
          </a:p>
          <a:p>
            <a:pPr marL="272653" lvl="2" indent="0">
              <a:buNone/>
            </a:pPr>
            <a:endParaRPr lang="en-US" i="1" dirty="0">
              <a:solidFill>
                <a:srgbClr val="00B050"/>
              </a:solidFill>
            </a:endParaRPr>
          </a:p>
          <a:p>
            <a:pPr marL="272653" lvl="2" indent="0">
              <a:buNone/>
            </a:pPr>
            <a:endParaRPr lang="en-US" i="1" dirty="0">
              <a:solidFill>
                <a:srgbClr val="00B050"/>
              </a:solidFill>
            </a:endParaRPr>
          </a:p>
          <a:p>
            <a:endParaRPr lang="en-US" dirty="0"/>
          </a:p>
        </p:txBody>
      </p:sp>
    </p:spTree>
    <p:extLst>
      <p:ext uri="{BB962C8B-B14F-4D97-AF65-F5344CB8AC3E}">
        <p14:creationId xmlns:p14="http://schemas.microsoft.com/office/powerpoint/2010/main" val="23462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371" y="0"/>
            <a:ext cx="4988331" cy="636647"/>
          </a:xfrm>
        </p:spPr>
        <p:txBody>
          <a:bodyPr/>
          <a:lstStyle/>
          <a:p>
            <a:r>
              <a:rPr lang="en-US" dirty="0"/>
              <a:t>Access Modifier</a:t>
            </a:r>
          </a:p>
        </p:txBody>
      </p:sp>
      <p:sp>
        <p:nvSpPr>
          <p:cNvPr id="3" name="Content Placeholder 2"/>
          <p:cNvSpPr>
            <a:spLocks noGrp="1"/>
          </p:cNvSpPr>
          <p:nvPr>
            <p:ph idx="1"/>
          </p:nvPr>
        </p:nvSpPr>
        <p:spPr>
          <a:xfrm>
            <a:off x="798285" y="435429"/>
            <a:ext cx="8148067" cy="7464508"/>
          </a:xfrm>
        </p:spPr>
        <p:txBody>
          <a:bodyPr/>
          <a:lstStyle/>
          <a:p>
            <a:r>
              <a:rPr lang="en-US" b="1" dirty="0"/>
              <a:t>3. Protected access modifier:</a:t>
            </a:r>
          </a:p>
          <a:p>
            <a:endParaRPr lang="en-US" b="1" dirty="0"/>
          </a:p>
          <a:p>
            <a:r>
              <a:rPr lang="en-US" dirty="0"/>
              <a:t>	The </a:t>
            </a:r>
            <a:r>
              <a:rPr lang="en-US" b="1" dirty="0"/>
              <a:t>protected access modifier</a:t>
            </a:r>
            <a:r>
              <a:rPr lang="en-US" dirty="0"/>
              <a:t> is accessible within package and outside the package but through inheritance only.</a:t>
            </a:r>
          </a:p>
          <a:p>
            <a:endParaRPr lang="en-US" dirty="0"/>
          </a:p>
          <a:p>
            <a:r>
              <a:rPr lang="en-US" dirty="0"/>
              <a:t>In this example, </a:t>
            </a:r>
            <a:r>
              <a:rPr lang="en-US" dirty="0" err="1"/>
              <a:t>msg</a:t>
            </a:r>
            <a:r>
              <a:rPr lang="en-US" dirty="0"/>
              <a:t> method of this package is declared as protected, so it can be accessed from outside the class only through inheritance.</a:t>
            </a:r>
          </a:p>
          <a:p>
            <a:r>
              <a:rPr lang="en-US" b="1" i="1" dirty="0">
                <a:solidFill>
                  <a:srgbClr val="00B050"/>
                </a:solidFill>
              </a:rPr>
              <a:t>Example:</a:t>
            </a:r>
          </a:p>
          <a:p>
            <a:pPr marL="533400" lvl="3" indent="0">
              <a:buNone/>
            </a:pPr>
            <a:r>
              <a:rPr lang="en-US" b="1" dirty="0">
                <a:solidFill>
                  <a:srgbClr val="00B050"/>
                </a:solidFill>
              </a:rPr>
              <a:t>package</a:t>
            </a:r>
            <a:r>
              <a:rPr lang="en-US" dirty="0">
                <a:solidFill>
                  <a:srgbClr val="00B050"/>
                </a:solidFill>
              </a:rPr>
              <a:t> pack;  </a:t>
            </a:r>
          </a:p>
          <a:p>
            <a:pPr marL="533400" lvl="3" indent="0">
              <a:buNone/>
            </a:pPr>
            <a:r>
              <a:rPr lang="en-US" b="1" dirty="0">
                <a:solidFill>
                  <a:srgbClr val="00B050"/>
                </a:solidFill>
              </a:rPr>
              <a:t>public</a:t>
            </a:r>
            <a:r>
              <a:rPr lang="en-US" dirty="0">
                <a:solidFill>
                  <a:srgbClr val="00B050"/>
                </a:solidFill>
              </a:rPr>
              <a:t> </a:t>
            </a:r>
            <a:r>
              <a:rPr lang="en-US" b="1" dirty="0">
                <a:solidFill>
                  <a:srgbClr val="00B050"/>
                </a:solidFill>
              </a:rPr>
              <a:t>class</a:t>
            </a:r>
            <a:r>
              <a:rPr lang="en-US" dirty="0">
                <a:solidFill>
                  <a:srgbClr val="00B050"/>
                </a:solidFill>
              </a:rPr>
              <a:t> A{  </a:t>
            </a:r>
          </a:p>
          <a:p>
            <a:pPr marL="533400" lvl="3" indent="0">
              <a:buNone/>
            </a:pPr>
            <a:r>
              <a:rPr lang="en-US" b="1" dirty="0">
                <a:solidFill>
                  <a:srgbClr val="00B050"/>
                </a:solidFill>
              </a:rPr>
              <a:t>protected</a:t>
            </a:r>
            <a:r>
              <a:rPr lang="en-US" dirty="0">
                <a:solidFill>
                  <a:srgbClr val="00B050"/>
                </a:solidFill>
              </a:rPr>
              <a:t> </a:t>
            </a:r>
            <a:r>
              <a:rPr lang="en-US" b="1" dirty="0">
                <a:solidFill>
                  <a:srgbClr val="00B050"/>
                </a:solidFill>
              </a:rPr>
              <a:t>void</a:t>
            </a:r>
            <a:r>
              <a:rPr lang="en-US" dirty="0">
                <a:solidFill>
                  <a:srgbClr val="00B050"/>
                </a:solidFill>
              </a:rPr>
              <a:t> </a:t>
            </a:r>
            <a:r>
              <a:rPr lang="en-US" dirty="0" err="1">
                <a:solidFill>
                  <a:srgbClr val="00B050"/>
                </a:solidFill>
              </a:rPr>
              <a:t>msg</a:t>
            </a:r>
            <a:r>
              <a:rPr lang="en-US" dirty="0">
                <a:solidFill>
                  <a:srgbClr val="00B050"/>
                </a:solidFill>
              </a:rPr>
              <a:t>(){System.out.println("Hello");}  </a:t>
            </a:r>
          </a:p>
          <a:p>
            <a:pPr marL="533400" lvl="3" indent="0">
              <a:buNone/>
            </a:pPr>
            <a:r>
              <a:rPr lang="en-US" dirty="0">
                <a:solidFill>
                  <a:srgbClr val="00B050"/>
                </a:solidFill>
              </a:rPr>
              <a:t>}  </a:t>
            </a:r>
          </a:p>
          <a:p>
            <a:pPr marL="533400" lvl="3" indent="0">
              <a:buNone/>
            </a:pPr>
            <a:r>
              <a:rPr lang="en-US" b="1" dirty="0">
                <a:solidFill>
                  <a:srgbClr val="00B050"/>
                </a:solidFill>
              </a:rPr>
              <a:t>package</a:t>
            </a:r>
            <a:r>
              <a:rPr lang="en-US" dirty="0">
                <a:solidFill>
                  <a:srgbClr val="00B050"/>
                </a:solidFill>
              </a:rPr>
              <a:t> </a:t>
            </a:r>
            <a:r>
              <a:rPr lang="en-US" dirty="0" err="1">
                <a:solidFill>
                  <a:srgbClr val="00B050"/>
                </a:solidFill>
              </a:rPr>
              <a:t>mypack</a:t>
            </a:r>
            <a:r>
              <a:rPr lang="en-US" dirty="0">
                <a:solidFill>
                  <a:srgbClr val="00B050"/>
                </a:solidFill>
              </a:rPr>
              <a:t>;  </a:t>
            </a:r>
          </a:p>
          <a:p>
            <a:pPr marL="533400" lvl="3" indent="0">
              <a:buNone/>
            </a:pPr>
            <a:r>
              <a:rPr lang="en-US" b="1" dirty="0">
                <a:solidFill>
                  <a:srgbClr val="00B050"/>
                </a:solidFill>
              </a:rPr>
              <a:t>import</a:t>
            </a:r>
            <a:r>
              <a:rPr lang="en-US" dirty="0">
                <a:solidFill>
                  <a:srgbClr val="00B050"/>
                </a:solidFill>
              </a:rPr>
              <a:t> pack.*;  </a:t>
            </a:r>
          </a:p>
          <a:p>
            <a:pPr marL="533400" lvl="3" indent="0">
              <a:buNone/>
            </a:pPr>
            <a:r>
              <a:rPr lang="en-US" dirty="0">
                <a:solidFill>
                  <a:srgbClr val="00B050"/>
                </a:solidFill>
              </a:rPr>
              <a:t>  </a:t>
            </a:r>
            <a:r>
              <a:rPr lang="en-US" b="1" dirty="0">
                <a:solidFill>
                  <a:srgbClr val="00B050"/>
                </a:solidFill>
              </a:rPr>
              <a:t>class</a:t>
            </a:r>
            <a:r>
              <a:rPr lang="en-US" dirty="0">
                <a:solidFill>
                  <a:srgbClr val="00B050"/>
                </a:solidFill>
              </a:rPr>
              <a:t> B </a:t>
            </a:r>
            <a:r>
              <a:rPr lang="en-US" b="1" dirty="0">
                <a:solidFill>
                  <a:srgbClr val="00B050"/>
                </a:solidFill>
              </a:rPr>
              <a:t>extends</a:t>
            </a:r>
            <a:r>
              <a:rPr lang="en-US" dirty="0">
                <a:solidFill>
                  <a:srgbClr val="00B050"/>
                </a:solidFill>
              </a:rPr>
              <a:t> A{  </a:t>
            </a:r>
          </a:p>
          <a:p>
            <a:pPr marL="533400" lvl="3" indent="0">
              <a:buNone/>
            </a:pPr>
            <a:r>
              <a:rPr lang="en-US" dirty="0">
                <a:solidFill>
                  <a:srgbClr val="00B050"/>
                </a:solidFill>
              </a:rPr>
              <a:t>  </a:t>
            </a:r>
            <a:r>
              <a:rPr lang="en-US" b="1" dirty="0">
                <a:solidFill>
                  <a:srgbClr val="00B050"/>
                </a:solidFill>
              </a:rPr>
              <a:t>public</a:t>
            </a:r>
            <a:r>
              <a:rPr lang="en-US" dirty="0">
                <a:solidFill>
                  <a:srgbClr val="00B050"/>
                </a:solidFill>
              </a:rPr>
              <a:t> </a:t>
            </a:r>
            <a:r>
              <a:rPr lang="en-US" b="1" dirty="0">
                <a:solidFill>
                  <a:srgbClr val="00B050"/>
                </a:solidFill>
              </a:rPr>
              <a:t>static</a:t>
            </a:r>
            <a:r>
              <a:rPr lang="en-US" dirty="0">
                <a:solidFill>
                  <a:srgbClr val="00B050"/>
                </a:solidFill>
              </a:rPr>
              <a:t> </a:t>
            </a:r>
            <a:r>
              <a:rPr lang="en-US" b="1" dirty="0">
                <a:solidFill>
                  <a:srgbClr val="00B050"/>
                </a:solidFill>
              </a:rPr>
              <a:t>void</a:t>
            </a:r>
            <a:r>
              <a:rPr lang="en-US" dirty="0">
                <a:solidFill>
                  <a:srgbClr val="00B050"/>
                </a:solidFill>
              </a:rPr>
              <a:t> main(String args[]){  </a:t>
            </a:r>
          </a:p>
          <a:p>
            <a:pPr marL="533400" lvl="3" indent="0">
              <a:buNone/>
            </a:pPr>
            <a:r>
              <a:rPr lang="en-US" dirty="0">
                <a:solidFill>
                  <a:srgbClr val="00B050"/>
                </a:solidFill>
              </a:rPr>
              <a:t>   B </a:t>
            </a:r>
            <a:r>
              <a:rPr lang="en-US" dirty="0" err="1">
                <a:solidFill>
                  <a:srgbClr val="00B050"/>
                </a:solidFill>
              </a:rPr>
              <a:t>obj</a:t>
            </a:r>
            <a:r>
              <a:rPr lang="en-US" dirty="0">
                <a:solidFill>
                  <a:srgbClr val="00B050"/>
                </a:solidFill>
              </a:rPr>
              <a:t> = </a:t>
            </a:r>
            <a:r>
              <a:rPr lang="en-US" b="1" dirty="0">
                <a:solidFill>
                  <a:srgbClr val="00B050"/>
                </a:solidFill>
              </a:rPr>
              <a:t>new</a:t>
            </a:r>
            <a:r>
              <a:rPr lang="en-US" dirty="0">
                <a:solidFill>
                  <a:srgbClr val="00B050"/>
                </a:solidFill>
              </a:rPr>
              <a:t> B();  </a:t>
            </a:r>
          </a:p>
          <a:p>
            <a:pPr marL="533400" lvl="3" indent="0">
              <a:buNone/>
            </a:pPr>
            <a:r>
              <a:rPr lang="en-US" dirty="0">
                <a:solidFill>
                  <a:srgbClr val="00B050"/>
                </a:solidFill>
              </a:rPr>
              <a:t>  obj.msg();  </a:t>
            </a:r>
          </a:p>
          <a:p>
            <a:pPr marL="533400" lvl="3" indent="0">
              <a:buNone/>
            </a:pPr>
            <a:r>
              <a:rPr lang="en-US" dirty="0">
                <a:solidFill>
                  <a:srgbClr val="00B050"/>
                </a:solidFill>
              </a:rPr>
              <a:t> }  }</a:t>
            </a:r>
          </a:p>
          <a:p>
            <a:pPr marL="533400" lvl="3" indent="0">
              <a:buNone/>
            </a:pPr>
            <a:r>
              <a:rPr lang="en-US" dirty="0">
                <a:solidFill>
                  <a:srgbClr val="C00000"/>
                </a:solidFill>
              </a:rPr>
              <a:t>o/p: Hello</a:t>
            </a:r>
          </a:p>
          <a:p>
            <a:endParaRPr lang="en-US" i="1" dirty="0">
              <a:solidFill>
                <a:srgbClr val="00B050"/>
              </a:solidFill>
            </a:endParaRPr>
          </a:p>
          <a:p>
            <a:pPr marL="272653" lvl="2" indent="0">
              <a:buNone/>
            </a:pPr>
            <a:endParaRPr lang="en-US" i="1" dirty="0">
              <a:solidFill>
                <a:srgbClr val="00B050"/>
              </a:solidFill>
            </a:endParaRPr>
          </a:p>
          <a:p>
            <a:endParaRPr lang="en-US" dirty="0"/>
          </a:p>
        </p:txBody>
      </p:sp>
    </p:spTree>
    <p:extLst>
      <p:ext uri="{BB962C8B-B14F-4D97-AF65-F5344CB8AC3E}">
        <p14:creationId xmlns:p14="http://schemas.microsoft.com/office/powerpoint/2010/main" val="17194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371" y="0"/>
            <a:ext cx="4988331" cy="636647"/>
          </a:xfrm>
        </p:spPr>
        <p:txBody>
          <a:bodyPr/>
          <a:lstStyle/>
          <a:p>
            <a:r>
              <a:rPr lang="en-US" dirty="0"/>
              <a:t>Access Modifier</a:t>
            </a:r>
          </a:p>
        </p:txBody>
      </p:sp>
      <p:sp>
        <p:nvSpPr>
          <p:cNvPr id="3" name="Content Placeholder 2"/>
          <p:cNvSpPr>
            <a:spLocks noGrp="1"/>
          </p:cNvSpPr>
          <p:nvPr>
            <p:ph idx="1"/>
          </p:nvPr>
        </p:nvSpPr>
        <p:spPr>
          <a:xfrm>
            <a:off x="268287" y="1016001"/>
            <a:ext cx="8678066" cy="6304290"/>
          </a:xfrm>
        </p:spPr>
        <p:txBody>
          <a:bodyPr/>
          <a:lstStyle/>
          <a:p>
            <a:r>
              <a:rPr lang="en-US" b="1" dirty="0"/>
              <a:t>3. Public modifier</a:t>
            </a:r>
          </a:p>
          <a:p>
            <a:r>
              <a:rPr lang="en-US" dirty="0"/>
              <a:t>	The public access modifier is accessible everywhere. It has the widest scope among all other modifiers.</a:t>
            </a:r>
          </a:p>
          <a:p>
            <a:endParaRPr lang="en-US" i="1" dirty="0">
              <a:solidFill>
                <a:srgbClr val="00B050"/>
              </a:solidFill>
            </a:endParaRPr>
          </a:p>
          <a:p>
            <a:r>
              <a:rPr lang="en-US" i="1" dirty="0">
                <a:solidFill>
                  <a:srgbClr val="00B050"/>
                </a:solidFill>
              </a:rPr>
              <a:t>Example:</a:t>
            </a:r>
          </a:p>
          <a:p>
            <a:pPr marL="533400" lvl="3" indent="0">
              <a:buNone/>
            </a:pPr>
            <a:r>
              <a:rPr lang="en-US" i="1" dirty="0">
                <a:solidFill>
                  <a:srgbClr val="00B050"/>
                </a:solidFill>
              </a:rPr>
              <a:t>package pack;  </a:t>
            </a:r>
          </a:p>
          <a:p>
            <a:pPr marL="533400" lvl="3" indent="0">
              <a:buNone/>
            </a:pPr>
            <a:r>
              <a:rPr lang="en-US" i="1" dirty="0">
                <a:solidFill>
                  <a:srgbClr val="00B050"/>
                </a:solidFill>
              </a:rPr>
              <a:t>public class A{  </a:t>
            </a:r>
          </a:p>
          <a:p>
            <a:pPr marL="533400" lvl="3" indent="0">
              <a:buNone/>
            </a:pPr>
            <a:r>
              <a:rPr lang="en-US" i="1" dirty="0">
                <a:solidFill>
                  <a:srgbClr val="00B050"/>
                </a:solidFill>
              </a:rPr>
              <a:t>public void </a:t>
            </a:r>
            <a:r>
              <a:rPr lang="en-US" i="1" dirty="0" err="1">
                <a:solidFill>
                  <a:srgbClr val="00B050"/>
                </a:solidFill>
              </a:rPr>
              <a:t>msg</a:t>
            </a:r>
            <a:r>
              <a:rPr lang="en-US" i="1" dirty="0">
                <a:solidFill>
                  <a:srgbClr val="00B050"/>
                </a:solidFill>
              </a:rPr>
              <a:t>(){System.out.println("Hello");}  </a:t>
            </a:r>
          </a:p>
          <a:p>
            <a:pPr marL="533400" lvl="3" indent="0">
              <a:buNone/>
            </a:pPr>
            <a:r>
              <a:rPr lang="en-US" i="1" dirty="0">
                <a:solidFill>
                  <a:srgbClr val="00B050"/>
                </a:solidFill>
              </a:rPr>
              <a:t>}  </a:t>
            </a:r>
          </a:p>
          <a:p>
            <a:pPr lvl="3"/>
            <a:endParaRPr lang="en-US" i="1" dirty="0">
              <a:solidFill>
                <a:srgbClr val="00B050"/>
              </a:solidFill>
            </a:endParaRPr>
          </a:p>
          <a:p>
            <a:pPr marL="533400" lvl="3" indent="0">
              <a:buNone/>
            </a:pPr>
            <a:r>
              <a:rPr lang="en-US" i="1" dirty="0">
                <a:solidFill>
                  <a:srgbClr val="00B050"/>
                </a:solidFill>
              </a:rPr>
              <a:t>package </a:t>
            </a:r>
            <a:r>
              <a:rPr lang="en-US" i="1" dirty="0" err="1">
                <a:solidFill>
                  <a:srgbClr val="00B050"/>
                </a:solidFill>
              </a:rPr>
              <a:t>mypack</a:t>
            </a:r>
            <a:r>
              <a:rPr lang="en-US" i="1" dirty="0">
                <a:solidFill>
                  <a:srgbClr val="00B050"/>
                </a:solidFill>
              </a:rPr>
              <a:t>;  </a:t>
            </a:r>
          </a:p>
          <a:p>
            <a:pPr marL="533400" lvl="3" indent="0">
              <a:buNone/>
            </a:pPr>
            <a:r>
              <a:rPr lang="en-US" i="1" dirty="0">
                <a:solidFill>
                  <a:srgbClr val="00B050"/>
                </a:solidFill>
              </a:rPr>
              <a:t>import pack.*;  </a:t>
            </a:r>
          </a:p>
          <a:p>
            <a:pPr marL="533400" lvl="3" indent="0">
              <a:buNone/>
            </a:pPr>
            <a:r>
              <a:rPr lang="en-US" i="1" dirty="0">
                <a:solidFill>
                  <a:srgbClr val="00B050"/>
                </a:solidFill>
              </a:rPr>
              <a:t>class B{  </a:t>
            </a:r>
          </a:p>
          <a:p>
            <a:pPr marL="533400" lvl="3" indent="0">
              <a:buNone/>
            </a:pPr>
            <a:r>
              <a:rPr lang="en-US" i="1" dirty="0">
                <a:solidFill>
                  <a:srgbClr val="00B050"/>
                </a:solidFill>
              </a:rPr>
              <a:t>  public static void main(String args[]){  </a:t>
            </a:r>
          </a:p>
          <a:p>
            <a:pPr marL="533400" lvl="3" indent="0">
              <a:buNone/>
            </a:pPr>
            <a:r>
              <a:rPr lang="en-US" i="1" dirty="0">
                <a:solidFill>
                  <a:srgbClr val="00B050"/>
                </a:solidFill>
              </a:rPr>
              <a:t>   A </a:t>
            </a:r>
            <a:r>
              <a:rPr lang="en-US" i="1" dirty="0" err="1">
                <a:solidFill>
                  <a:srgbClr val="00B050"/>
                </a:solidFill>
              </a:rPr>
              <a:t>obj</a:t>
            </a:r>
            <a:r>
              <a:rPr lang="en-US" i="1" dirty="0">
                <a:solidFill>
                  <a:srgbClr val="00B050"/>
                </a:solidFill>
              </a:rPr>
              <a:t> = new A();  </a:t>
            </a:r>
          </a:p>
          <a:p>
            <a:pPr marL="533400" lvl="3" indent="0">
              <a:buNone/>
            </a:pPr>
            <a:r>
              <a:rPr lang="en-US" i="1" dirty="0">
                <a:solidFill>
                  <a:srgbClr val="00B050"/>
                </a:solidFill>
              </a:rPr>
              <a:t>   obj.msg();  </a:t>
            </a:r>
          </a:p>
          <a:p>
            <a:pPr marL="533400" lvl="3" indent="0">
              <a:buNone/>
            </a:pPr>
            <a:r>
              <a:rPr lang="en-US" i="1" dirty="0">
                <a:solidFill>
                  <a:srgbClr val="00B050"/>
                </a:solidFill>
              </a:rPr>
              <a:t>  }  }</a:t>
            </a:r>
          </a:p>
          <a:p>
            <a:pPr marL="533400" lvl="3" indent="0">
              <a:buNone/>
            </a:pPr>
            <a:r>
              <a:rPr lang="en-US" i="1" dirty="0">
                <a:solidFill>
                  <a:srgbClr val="00B050"/>
                </a:solidFill>
              </a:rPr>
              <a:t>Output: Hello</a:t>
            </a:r>
          </a:p>
          <a:p>
            <a:endParaRPr lang="en-US" i="1" dirty="0">
              <a:solidFill>
                <a:srgbClr val="00B050"/>
              </a:solidFill>
            </a:endParaRPr>
          </a:p>
          <a:p>
            <a:pPr marL="272653" lvl="2" indent="0">
              <a:buNone/>
            </a:pPr>
            <a:endParaRPr lang="en-US" i="1" dirty="0">
              <a:solidFill>
                <a:srgbClr val="00B050"/>
              </a:solidFill>
            </a:endParaRPr>
          </a:p>
          <a:p>
            <a:endParaRPr lang="en-US" dirty="0"/>
          </a:p>
        </p:txBody>
      </p:sp>
    </p:spTree>
    <p:extLst>
      <p:ext uri="{BB962C8B-B14F-4D97-AF65-F5344CB8AC3E}">
        <p14:creationId xmlns:p14="http://schemas.microsoft.com/office/powerpoint/2010/main" val="343230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Feature Cont…</a:t>
            </a:r>
          </a:p>
        </p:txBody>
      </p:sp>
      <p:sp>
        <p:nvSpPr>
          <p:cNvPr id="3" name="Content Placeholder 2"/>
          <p:cNvSpPr>
            <a:spLocks noGrp="1"/>
          </p:cNvSpPr>
          <p:nvPr>
            <p:ph idx="1"/>
          </p:nvPr>
        </p:nvSpPr>
        <p:spPr>
          <a:xfrm>
            <a:off x="827314" y="841829"/>
            <a:ext cx="8028887" cy="3723731"/>
          </a:xfrm>
        </p:spPr>
        <p:txBody>
          <a:bodyPr>
            <a:noAutofit/>
          </a:bodyPr>
          <a:lstStyle/>
          <a:p>
            <a:r>
              <a:rPr lang="en-IN" sz="1600" b="1" dirty="0">
                <a:solidFill>
                  <a:srgbClr val="00B050"/>
                </a:solidFill>
                <a:latin typeface="+mn-lt"/>
              </a:rPr>
              <a:t>Robust</a:t>
            </a:r>
          </a:p>
          <a:p>
            <a:pPr lvl="2"/>
            <a:r>
              <a:rPr lang="en-IN" sz="1600" dirty="0">
                <a:latin typeface="+mn-lt"/>
              </a:rPr>
              <a:t>	It uses strong memory management.</a:t>
            </a:r>
          </a:p>
          <a:p>
            <a:pPr lvl="2"/>
            <a:r>
              <a:rPr lang="en-IN" sz="1600" dirty="0">
                <a:latin typeface="+mn-lt"/>
              </a:rPr>
              <a:t>   There are lack of pointers that avoids security problem.</a:t>
            </a:r>
          </a:p>
          <a:p>
            <a:pPr lvl="2"/>
            <a:r>
              <a:rPr lang="en-IN" sz="1600" dirty="0">
                <a:latin typeface="+mn-lt"/>
              </a:rPr>
              <a:t>   There is automatic garbage collection in java.</a:t>
            </a:r>
          </a:p>
          <a:p>
            <a:r>
              <a:rPr lang="en-IN" sz="1600" b="1" dirty="0">
                <a:solidFill>
                  <a:srgbClr val="00B050"/>
                </a:solidFill>
                <a:latin typeface="+mn-lt"/>
              </a:rPr>
              <a:t>Architecture-neutral</a:t>
            </a:r>
          </a:p>
          <a:p>
            <a:pPr lvl="2"/>
            <a:r>
              <a:rPr lang="en-IN" sz="1600" dirty="0">
                <a:latin typeface="+mn-lt"/>
              </a:rPr>
              <a:t>Java is architecture neutral because there is no implementation dependent features e.g. size of primitive types is fixed.</a:t>
            </a:r>
          </a:p>
          <a:p>
            <a:pPr lvl="2"/>
            <a:endParaRPr lang="en-IN" sz="1600" dirty="0">
              <a:latin typeface="+mn-lt"/>
            </a:endParaRPr>
          </a:p>
          <a:p>
            <a:pPr lvl="2"/>
            <a:r>
              <a:rPr lang="en-IN" sz="1600" dirty="0">
                <a:latin typeface="+mn-lt"/>
              </a:rPr>
              <a:t>Ex:- 4 bytes for int type.</a:t>
            </a:r>
          </a:p>
          <a:p>
            <a:r>
              <a:rPr lang="en-IN" sz="1600" b="1" dirty="0">
                <a:solidFill>
                  <a:srgbClr val="00B050"/>
                </a:solidFill>
                <a:latin typeface="+mn-lt"/>
              </a:rPr>
              <a:t>Portable</a:t>
            </a:r>
          </a:p>
          <a:p>
            <a:pPr lvl="2"/>
            <a:r>
              <a:rPr lang="en-IN" sz="1600" dirty="0">
                <a:latin typeface="+mn-lt"/>
              </a:rPr>
              <a:t>Java is portable because it facilitates you to carry the java byte-code to any platform.</a:t>
            </a:r>
          </a:p>
          <a:p>
            <a:r>
              <a:rPr lang="en-IN" sz="1600" b="1" dirty="0">
                <a:solidFill>
                  <a:srgbClr val="00B050"/>
                </a:solidFill>
                <a:latin typeface="+mn-lt"/>
              </a:rPr>
              <a:t>High-performance</a:t>
            </a:r>
          </a:p>
          <a:p>
            <a:r>
              <a:rPr lang="en-IN" sz="1600" dirty="0">
                <a:latin typeface="+mn-lt"/>
              </a:rPr>
              <a:t>Java is faster than traditional interpretation since byte-code is "close" to native code still somewhat slower than a compiled language.</a:t>
            </a:r>
          </a:p>
          <a:p>
            <a:r>
              <a:rPr lang="en-IN" sz="1600" b="1" dirty="0">
                <a:solidFill>
                  <a:srgbClr val="00B050"/>
                </a:solidFill>
                <a:latin typeface="+mn-lt"/>
              </a:rPr>
              <a:t>Distributed</a:t>
            </a:r>
          </a:p>
          <a:p>
            <a:r>
              <a:rPr lang="en-IN" sz="1600" dirty="0">
                <a:latin typeface="+mn-lt"/>
              </a:rPr>
              <a:t>Java is distributed because it facilitates us to create distributed applications in java.  Ex:- EJB (Enterprise Java Bean ) and RMI (Remote Interface).</a:t>
            </a:r>
          </a:p>
          <a:p>
            <a:r>
              <a:rPr lang="en-IN" sz="1600" b="1" dirty="0">
                <a:solidFill>
                  <a:srgbClr val="00B050"/>
                </a:solidFill>
                <a:latin typeface="+mn-lt"/>
              </a:rPr>
              <a:t>Multi-threaded</a:t>
            </a:r>
          </a:p>
          <a:p>
            <a:r>
              <a:rPr lang="en-IN" sz="1600" dirty="0">
                <a:latin typeface="+mn-lt"/>
              </a:rPr>
              <a:t>A thread is like a separate program, executing concurrently. We can write Java programs that deal with many tasks at once by defining multiple threads. </a:t>
            </a:r>
          </a:p>
          <a:p>
            <a:endParaRPr lang="en-IN" sz="1400" dirty="0">
              <a:latin typeface="+mn-lt"/>
            </a:endParaRPr>
          </a:p>
          <a:p>
            <a:pPr lvl="2"/>
            <a:endParaRPr lang="en-IN" sz="1400" dirty="0">
              <a:latin typeface="+mn-lt"/>
            </a:endParaRPr>
          </a:p>
          <a:p>
            <a:endParaRPr lang="en-IN" sz="1400" dirty="0">
              <a:latin typeface="+mn-lt"/>
            </a:endParaRPr>
          </a:p>
          <a:p>
            <a:endParaRPr lang="en-US" sz="1400" dirty="0">
              <a:latin typeface="+mn-lt"/>
            </a:endParaRPr>
          </a:p>
        </p:txBody>
      </p:sp>
    </p:spTree>
    <p:extLst>
      <p:ext uri="{BB962C8B-B14F-4D97-AF65-F5344CB8AC3E}">
        <p14:creationId xmlns:p14="http://schemas.microsoft.com/office/powerpoint/2010/main" val="85328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500"/>
                                        <p:tgtEl>
                                          <p:spTgt spid="3">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500"/>
                                        <p:tgtEl>
                                          <p:spTgt spid="3">
                                            <p:txEl>
                                              <p:pRg st="1" end="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500"/>
                                        <p:tgtEl>
                                          <p:spTgt spid="3">
                                            <p:txEl>
                                              <p:pRg st="2" end="2"/>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5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500"/>
                                        <p:tgtEl>
                                          <p:spTgt spid="3">
                                            <p:txEl>
                                              <p:pRg st="4" end="4"/>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500"/>
                                        <p:tgtEl>
                                          <p:spTgt spid="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500"/>
                                        <p:tgtEl>
                                          <p:spTgt spid="3">
                                            <p:txEl>
                                              <p:pRg st="8" end="8"/>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fade">
                                      <p:cBhvr>
                                        <p:cTn id="53" dur="500"/>
                                        <p:tgtEl>
                                          <p:spTgt spid="3">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
                                            <p:txEl>
                                              <p:pRg st="10" end="10"/>
                                            </p:txEl>
                                          </p:spTgt>
                                        </p:tgtEl>
                                        <p:attrNameLst>
                                          <p:attrName>style.visibility</p:attrName>
                                        </p:attrNameLst>
                                      </p:cBhvr>
                                      <p:to>
                                        <p:strVal val="visible"/>
                                      </p:to>
                                    </p:set>
                                    <p:animEffect transition="in" filter="fade">
                                      <p:cBhvr>
                                        <p:cTn id="58" dur="500"/>
                                        <p:tgtEl>
                                          <p:spTgt spid="3">
                                            <p:txEl>
                                              <p:pRg st="10" end="1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animEffect transition="in" filter="fade">
                                      <p:cBhvr>
                                        <p:cTn id="63" dur="500"/>
                                        <p:tgtEl>
                                          <p:spTgt spid="3">
                                            <p:txEl>
                                              <p:pRg st="11" end="1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
                                            <p:txEl>
                                              <p:pRg st="12" end="12"/>
                                            </p:txEl>
                                          </p:spTgt>
                                        </p:tgtEl>
                                        <p:attrNameLst>
                                          <p:attrName>style.visibility</p:attrName>
                                        </p:attrNameLst>
                                      </p:cBhvr>
                                      <p:to>
                                        <p:strVal val="visible"/>
                                      </p:to>
                                    </p:set>
                                    <p:animEffect transition="in" filter="fade">
                                      <p:cBhvr>
                                        <p:cTn id="68" dur="500"/>
                                        <p:tgtEl>
                                          <p:spTgt spid="3">
                                            <p:txEl>
                                              <p:pRg st="12" end="12"/>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
                                            <p:txEl>
                                              <p:pRg st="13" end="13"/>
                                            </p:txEl>
                                          </p:spTgt>
                                        </p:tgtEl>
                                        <p:attrNameLst>
                                          <p:attrName>style.visibility</p:attrName>
                                        </p:attrNameLst>
                                      </p:cBhvr>
                                      <p:to>
                                        <p:strVal val="visible"/>
                                      </p:to>
                                    </p:set>
                                    <p:animEffect transition="in" filter="fade">
                                      <p:cBhvr>
                                        <p:cTn id="73" dur="500"/>
                                        <p:tgtEl>
                                          <p:spTgt spid="3">
                                            <p:txEl>
                                              <p:pRg st="13" end="13"/>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
                                            <p:txEl>
                                              <p:pRg st="14" end="14"/>
                                            </p:txEl>
                                          </p:spTgt>
                                        </p:tgtEl>
                                        <p:attrNameLst>
                                          <p:attrName>style.visibility</p:attrName>
                                        </p:attrNameLst>
                                      </p:cBhvr>
                                      <p:to>
                                        <p:strVal val="visible"/>
                                      </p:to>
                                    </p:set>
                                    <p:animEffect transition="in" filter="fade">
                                      <p:cBhvr>
                                        <p:cTn id="78" dur="500"/>
                                        <p:tgtEl>
                                          <p:spTgt spid="3">
                                            <p:txEl>
                                              <p:pRg st="14" end="14"/>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
                                            <p:txEl>
                                              <p:pRg st="15" end="15"/>
                                            </p:txEl>
                                          </p:spTgt>
                                        </p:tgtEl>
                                        <p:attrNameLst>
                                          <p:attrName>style.visibility</p:attrName>
                                        </p:attrNameLst>
                                      </p:cBhvr>
                                      <p:to>
                                        <p:strVal val="visible"/>
                                      </p:to>
                                    </p:set>
                                    <p:animEffect transition="in" filter="fade">
                                      <p:cBhvr>
                                        <p:cTn id="83"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6910" y="171730"/>
            <a:ext cx="5014182" cy="430887"/>
          </a:xfrm>
        </p:spPr>
        <p:txBody>
          <a:bodyPr/>
          <a:lstStyle/>
          <a:p>
            <a:r>
              <a:rPr lang="en-US" dirty="0"/>
              <a:t>- this Keyword in Java</a:t>
            </a:r>
          </a:p>
        </p:txBody>
      </p:sp>
      <p:sp>
        <p:nvSpPr>
          <p:cNvPr id="3" name="Content Placeholder 2"/>
          <p:cNvSpPr>
            <a:spLocks noGrp="1"/>
          </p:cNvSpPr>
          <p:nvPr>
            <p:ph idx="1"/>
          </p:nvPr>
        </p:nvSpPr>
        <p:spPr>
          <a:xfrm>
            <a:off x="796946" y="602617"/>
            <a:ext cx="7989750" cy="5218617"/>
          </a:xfrm>
        </p:spPr>
        <p:txBody>
          <a:bodyPr/>
          <a:lstStyle/>
          <a:p>
            <a:r>
              <a:rPr lang="en-US" b="1" dirty="0"/>
              <a:t>Usages:</a:t>
            </a:r>
          </a:p>
          <a:p>
            <a:pPr marL="558404" lvl="1" indent="-285750">
              <a:buFont typeface="Arial" panose="020B0604020202020204" pitchFamily="34" charset="0"/>
              <a:buChar char="•"/>
            </a:pPr>
            <a:r>
              <a:rPr lang="en-US" dirty="0"/>
              <a:t>this can be used to refer current class instance variable.</a:t>
            </a:r>
          </a:p>
          <a:p>
            <a:pPr marL="558404" lvl="1" indent="-285750">
              <a:buFont typeface="Arial" panose="020B0604020202020204" pitchFamily="34" charset="0"/>
              <a:buChar char="•"/>
            </a:pPr>
            <a:r>
              <a:rPr lang="en-US" dirty="0"/>
              <a:t>this can be used to invoke current class method (implicitly)</a:t>
            </a:r>
          </a:p>
          <a:p>
            <a:pPr marL="558404" lvl="1" indent="-285750">
              <a:buFont typeface="Arial" panose="020B0604020202020204" pitchFamily="34" charset="0"/>
              <a:buChar char="•"/>
            </a:pPr>
            <a:r>
              <a:rPr lang="en-US" dirty="0"/>
              <a:t>this() can be used to invoke current class constructor.</a:t>
            </a:r>
          </a:p>
          <a:p>
            <a:pPr marL="558404" lvl="1" indent="-285750">
              <a:buFont typeface="Arial" panose="020B0604020202020204" pitchFamily="34" charset="0"/>
              <a:buChar char="•"/>
            </a:pPr>
            <a:r>
              <a:rPr lang="en-US" dirty="0"/>
              <a:t>this can be passed as an argument in the method call.</a:t>
            </a:r>
          </a:p>
          <a:p>
            <a:pPr marL="558404" lvl="1" indent="-285750">
              <a:buFont typeface="Arial" panose="020B0604020202020204" pitchFamily="34" charset="0"/>
              <a:buChar char="•"/>
            </a:pPr>
            <a:r>
              <a:rPr lang="en-US" dirty="0"/>
              <a:t>this can be passed as argument in the constructor call.</a:t>
            </a:r>
          </a:p>
          <a:p>
            <a:pPr marL="558404" lvl="1" indent="-285750">
              <a:buFont typeface="Arial" panose="020B0604020202020204" pitchFamily="34" charset="0"/>
              <a:buChar char="•"/>
            </a:pPr>
            <a:r>
              <a:rPr lang="en-US" dirty="0"/>
              <a:t>this can be used to return the current class instance from the method.</a:t>
            </a:r>
          </a:p>
          <a:p>
            <a:endParaRPr lang="en-US" b="1" dirty="0"/>
          </a:p>
          <a:p>
            <a:endParaRPr lang="en-US" dirty="0"/>
          </a:p>
          <a:p>
            <a:endParaRPr lang="en-US" dirty="0"/>
          </a:p>
        </p:txBody>
      </p:sp>
      <p:sp>
        <p:nvSpPr>
          <p:cNvPr id="4" name="Rectangle 3"/>
          <p:cNvSpPr/>
          <p:nvPr/>
        </p:nvSpPr>
        <p:spPr>
          <a:xfrm>
            <a:off x="1146629" y="2815771"/>
            <a:ext cx="5711371" cy="3693319"/>
          </a:xfrm>
          <a:prstGeom prst="rect">
            <a:avLst/>
          </a:prstGeom>
        </p:spPr>
        <p:txBody>
          <a:bodyPr wrap="square">
            <a:spAutoFit/>
          </a:bodyPr>
          <a:lstStyle/>
          <a:p>
            <a:r>
              <a:rPr lang="en-US" i="1" dirty="0">
                <a:solidFill>
                  <a:srgbClr val="00B050"/>
                </a:solidFill>
              </a:rPr>
              <a:t>class Student{  </a:t>
            </a:r>
          </a:p>
          <a:p>
            <a:r>
              <a:rPr lang="en-US" i="1" dirty="0">
                <a:solidFill>
                  <a:srgbClr val="00B050"/>
                </a:solidFill>
              </a:rPr>
              <a:t>int </a:t>
            </a:r>
            <a:r>
              <a:rPr lang="en-US" i="1" dirty="0" err="1">
                <a:solidFill>
                  <a:srgbClr val="00B050"/>
                </a:solidFill>
              </a:rPr>
              <a:t>rollno</a:t>
            </a:r>
            <a:r>
              <a:rPr lang="en-US" i="1" dirty="0">
                <a:solidFill>
                  <a:srgbClr val="00B050"/>
                </a:solidFill>
              </a:rPr>
              <a:t>;  </a:t>
            </a:r>
          </a:p>
          <a:p>
            <a:r>
              <a:rPr lang="en-US" i="1" dirty="0">
                <a:solidFill>
                  <a:srgbClr val="00B050"/>
                </a:solidFill>
              </a:rPr>
              <a:t>Student(int </a:t>
            </a:r>
            <a:r>
              <a:rPr lang="en-US" i="1" dirty="0" err="1">
                <a:solidFill>
                  <a:srgbClr val="00B050"/>
                </a:solidFill>
              </a:rPr>
              <a:t>rollno</a:t>
            </a:r>
            <a:r>
              <a:rPr lang="en-US" i="1" dirty="0">
                <a:solidFill>
                  <a:srgbClr val="00B050"/>
                </a:solidFill>
              </a:rPr>
              <a:t>){  </a:t>
            </a:r>
          </a:p>
          <a:p>
            <a:r>
              <a:rPr lang="en-US" i="1" dirty="0" err="1">
                <a:solidFill>
                  <a:srgbClr val="00B050"/>
                </a:solidFill>
              </a:rPr>
              <a:t>this.rollno</a:t>
            </a:r>
            <a:r>
              <a:rPr lang="en-US" i="1" dirty="0">
                <a:solidFill>
                  <a:srgbClr val="00B050"/>
                </a:solidFill>
              </a:rPr>
              <a:t>=</a:t>
            </a:r>
            <a:r>
              <a:rPr lang="en-US" i="1" dirty="0" err="1">
                <a:solidFill>
                  <a:srgbClr val="00B050"/>
                </a:solidFill>
              </a:rPr>
              <a:t>rollno</a:t>
            </a:r>
            <a:r>
              <a:rPr lang="en-US" i="1" dirty="0">
                <a:solidFill>
                  <a:srgbClr val="00B050"/>
                </a:solidFill>
              </a:rPr>
              <a:t>;  </a:t>
            </a:r>
          </a:p>
          <a:p>
            <a:r>
              <a:rPr lang="en-US" i="1" dirty="0">
                <a:solidFill>
                  <a:srgbClr val="00B050"/>
                </a:solidFill>
              </a:rPr>
              <a:t>}  </a:t>
            </a:r>
          </a:p>
          <a:p>
            <a:r>
              <a:rPr lang="en-US" i="1" dirty="0">
                <a:solidFill>
                  <a:srgbClr val="00B050"/>
                </a:solidFill>
              </a:rPr>
              <a:t>void display(){System.out.println(</a:t>
            </a:r>
            <a:r>
              <a:rPr lang="en-US" i="1" dirty="0" err="1">
                <a:solidFill>
                  <a:srgbClr val="00B050"/>
                </a:solidFill>
              </a:rPr>
              <a:t>rollno</a:t>
            </a:r>
            <a:r>
              <a:rPr lang="en-US" i="1" dirty="0">
                <a:solidFill>
                  <a:srgbClr val="00B050"/>
                </a:solidFill>
              </a:rPr>
              <a:t>);}  </a:t>
            </a:r>
          </a:p>
          <a:p>
            <a:r>
              <a:rPr lang="en-US" i="1" dirty="0">
                <a:solidFill>
                  <a:srgbClr val="00B050"/>
                </a:solidFill>
              </a:rPr>
              <a:t>}  </a:t>
            </a:r>
          </a:p>
          <a:p>
            <a:r>
              <a:rPr lang="en-US" i="1" dirty="0">
                <a:solidFill>
                  <a:srgbClr val="00B050"/>
                </a:solidFill>
              </a:rPr>
              <a:t>class TestThis2{  </a:t>
            </a:r>
          </a:p>
          <a:p>
            <a:r>
              <a:rPr lang="en-US" i="1" dirty="0">
                <a:solidFill>
                  <a:srgbClr val="00B050"/>
                </a:solidFill>
              </a:rPr>
              <a:t>public static void main(String args[]){  </a:t>
            </a:r>
          </a:p>
          <a:p>
            <a:r>
              <a:rPr lang="en-US" i="1" dirty="0">
                <a:solidFill>
                  <a:srgbClr val="00B050"/>
                </a:solidFill>
              </a:rPr>
              <a:t>Student s1=new Student(111);  </a:t>
            </a:r>
          </a:p>
          <a:p>
            <a:r>
              <a:rPr lang="en-US" i="1" dirty="0">
                <a:solidFill>
                  <a:srgbClr val="00B050"/>
                </a:solidFill>
              </a:rPr>
              <a:t>Student s2=new Student(112);  </a:t>
            </a:r>
          </a:p>
          <a:p>
            <a:r>
              <a:rPr lang="en-US" i="1" dirty="0">
                <a:solidFill>
                  <a:srgbClr val="00B050"/>
                </a:solidFill>
              </a:rPr>
              <a:t>s1.display();  </a:t>
            </a:r>
          </a:p>
          <a:p>
            <a:r>
              <a:rPr lang="en-US" i="1" dirty="0">
                <a:solidFill>
                  <a:srgbClr val="00B050"/>
                </a:solidFill>
              </a:rPr>
              <a:t>s2.display();  }} </a:t>
            </a:r>
          </a:p>
        </p:txBody>
      </p:sp>
    </p:spTree>
    <p:extLst>
      <p:ext uri="{BB962C8B-B14F-4D97-AF65-F5344CB8AC3E}">
        <p14:creationId xmlns:p14="http://schemas.microsoft.com/office/powerpoint/2010/main" val="1644234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486" y="0"/>
            <a:ext cx="5269606" cy="602617"/>
          </a:xfrm>
        </p:spPr>
        <p:txBody>
          <a:bodyPr/>
          <a:lstStyle/>
          <a:p>
            <a:r>
              <a:rPr lang="en-US" dirty="0"/>
              <a:t>- super Keyword in Java</a:t>
            </a:r>
          </a:p>
        </p:txBody>
      </p:sp>
      <p:sp>
        <p:nvSpPr>
          <p:cNvPr id="3" name="Content Placeholder 2"/>
          <p:cNvSpPr>
            <a:spLocks noGrp="1"/>
          </p:cNvSpPr>
          <p:nvPr>
            <p:ph idx="1"/>
          </p:nvPr>
        </p:nvSpPr>
        <p:spPr>
          <a:xfrm>
            <a:off x="956603" y="602617"/>
            <a:ext cx="7989750" cy="7514878"/>
          </a:xfrm>
        </p:spPr>
        <p:txBody>
          <a:bodyPr/>
          <a:lstStyle/>
          <a:p>
            <a:r>
              <a:rPr lang="en-US" dirty="0"/>
              <a:t> - The </a:t>
            </a:r>
            <a:r>
              <a:rPr lang="en-US" b="1" dirty="0"/>
              <a:t>super</a:t>
            </a:r>
            <a:r>
              <a:rPr lang="en-US" dirty="0"/>
              <a:t> keyword in java is a reference variable which is used to refer immediate parent class object.</a:t>
            </a:r>
          </a:p>
          <a:p>
            <a:endParaRPr lang="en-US" dirty="0"/>
          </a:p>
          <a:p>
            <a:r>
              <a:rPr lang="en-US" b="1" dirty="0"/>
              <a:t>Usage of java super Keyword</a:t>
            </a:r>
          </a:p>
          <a:p>
            <a:pPr marL="285750" indent="-285750">
              <a:buFont typeface="Arial" panose="020B0604020202020204" pitchFamily="34" charset="0"/>
              <a:buChar char="•"/>
            </a:pPr>
            <a:r>
              <a:rPr lang="en-US" dirty="0"/>
              <a:t>super can be used to refer immediate parent class instance variable.</a:t>
            </a:r>
          </a:p>
          <a:p>
            <a:pPr marL="285750" indent="-285750">
              <a:buFont typeface="Arial" panose="020B0604020202020204" pitchFamily="34" charset="0"/>
              <a:buChar char="•"/>
            </a:pPr>
            <a:r>
              <a:rPr lang="en-US" dirty="0"/>
              <a:t>super can be used to invoke immediate parent class method.</a:t>
            </a:r>
          </a:p>
          <a:p>
            <a:pPr marL="285750" indent="-285750">
              <a:buFont typeface="Arial" panose="020B0604020202020204" pitchFamily="34" charset="0"/>
              <a:buChar char="•"/>
            </a:pPr>
            <a:r>
              <a:rPr lang="en-US" dirty="0"/>
              <a:t>super() can be used to invoke immediate parent class constructor.</a:t>
            </a:r>
          </a:p>
          <a:p>
            <a:r>
              <a:rPr lang="en-US" b="1" dirty="0">
                <a:solidFill>
                  <a:srgbClr val="00B050"/>
                </a:solidFill>
              </a:rPr>
              <a:t>Example:</a:t>
            </a:r>
          </a:p>
          <a:p>
            <a:r>
              <a:rPr lang="en-IN" b="1" dirty="0"/>
              <a:t>class</a:t>
            </a:r>
            <a:r>
              <a:rPr lang="en-IN" dirty="0"/>
              <a:t> Animal{  </a:t>
            </a:r>
          </a:p>
          <a:p>
            <a:r>
              <a:rPr lang="en-IN" dirty="0"/>
              <a:t>String </a:t>
            </a:r>
            <a:r>
              <a:rPr lang="en-IN" dirty="0" err="1"/>
              <a:t>color</a:t>
            </a:r>
            <a:r>
              <a:rPr lang="en-IN" dirty="0"/>
              <a:t>="white";  </a:t>
            </a:r>
          </a:p>
          <a:p>
            <a:r>
              <a:rPr lang="en-IN" dirty="0"/>
              <a:t>}  </a:t>
            </a:r>
          </a:p>
          <a:p>
            <a:r>
              <a:rPr lang="en-IN" b="1" dirty="0"/>
              <a:t>class</a:t>
            </a:r>
            <a:r>
              <a:rPr lang="en-IN" dirty="0"/>
              <a:t> Dog </a:t>
            </a:r>
            <a:r>
              <a:rPr lang="en-IN" b="1" dirty="0"/>
              <a:t>extends</a:t>
            </a:r>
            <a:r>
              <a:rPr lang="en-IN" dirty="0"/>
              <a:t> Animal{  </a:t>
            </a:r>
          </a:p>
          <a:p>
            <a:r>
              <a:rPr lang="en-IN" dirty="0"/>
              <a:t>String </a:t>
            </a:r>
            <a:r>
              <a:rPr lang="en-IN" dirty="0" err="1"/>
              <a:t>color</a:t>
            </a:r>
            <a:r>
              <a:rPr lang="en-IN" dirty="0"/>
              <a:t>="black";  </a:t>
            </a:r>
          </a:p>
          <a:p>
            <a:r>
              <a:rPr lang="en-IN" b="1" dirty="0"/>
              <a:t>void</a:t>
            </a:r>
            <a:r>
              <a:rPr lang="en-IN" dirty="0"/>
              <a:t> </a:t>
            </a:r>
            <a:r>
              <a:rPr lang="en-IN" dirty="0" err="1"/>
              <a:t>printColor</a:t>
            </a:r>
            <a:r>
              <a:rPr lang="en-IN" dirty="0"/>
              <a:t>(){  </a:t>
            </a:r>
          </a:p>
          <a:p>
            <a:r>
              <a:rPr lang="en-IN" dirty="0"/>
              <a:t>System.out.println(</a:t>
            </a:r>
            <a:r>
              <a:rPr lang="en-IN" dirty="0" err="1"/>
              <a:t>color</a:t>
            </a:r>
            <a:r>
              <a:rPr lang="en-IN" dirty="0"/>
              <a:t>);//prints </a:t>
            </a:r>
            <a:r>
              <a:rPr lang="en-IN" dirty="0" err="1"/>
              <a:t>color</a:t>
            </a:r>
            <a:r>
              <a:rPr lang="en-IN" dirty="0"/>
              <a:t> of Dog class  </a:t>
            </a:r>
          </a:p>
          <a:p>
            <a:r>
              <a:rPr lang="en-IN" dirty="0"/>
              <a:t>System.out.println(</a:t>
            </a:r>
            <a:r>
              <a:rPr lang="en-IN" b="1" dirty="0" err="1"/>
              <a:t>super</a:t>
            </a:r>
            <a:r>
              <a:rPr lang="en-IN" dirty="0" err="1"/>
              <a:t>.color</a:t>
            </a:r>
            <a:r>
              <a:rPr lang="en-IN" dirty="0"/>
              <a:t>);//prints </a:t>
            </a:r>
            <a:r>
              <a:rPr lang="en-IN" dirty="0" err="1"/>
              <a:t>color</a:t>
            </a:r>
            <a:r>
              <a:rPr lang="en-IN" dirty="0"/>
              <a:t> of Animal class  </a:t>
            </a:r>
          </a:p>
          <a:p>
            <a:r>
              <a:rPr lang="en-IN" dirty="0"/>
              <a:t>}  </a:t>
            </a:r>
          </a:p>
          <a:p>
            <a:r>
              <a:rPr lang="en-IN" dirty="0"/>
              <a:t>}  </a:t>
            </a:r>
          </a:p>
          <a:p>
            <a:r>
              <a:rPr lang="en-IN" dirty="0"/>
              <a:t>}}  </a:t>
            </a:r>
          </a:p>
          <a:p>
            <a:endParaRPr lang="en-US" dirty="0"/>
          </a:p>
          <a:p>
            <a:endParaRPr lang="en-US" dirty="0"/>
          </a:p>
          <a:p>
            <a:pPr marL="285750" indent="-285750">
              <a:buFont typeface="Arial" panose="020B0604020202020204" pitchFamily="34" charset="0"/>
              <a:buChar char="•"/>
            </a:pPr>
            <a:endParaRPr lang="en-US" dirty="0"/>
          </a:p>
          <a:p>
            <a:endParaRPr lang="en-US" b="1" dirty="0"/>
          </a:p>
          <a:p>
            <a:endParaRPr lang="en-US" dirty="0"/>
          </a:p>
          <a:p>
            <a:endParaRPr lang="en-US" dirty="0"/>
          </a:p>
        </p:txBody>
      </p:sp>
    </p:spTree>
    <p:extLst>
      <p:ext uri="{BB962C8B-B14F-4D97-AF65-F5344CB8AC3E}">
        <p14:creationId xmlns:p14="http://schemas.microsoft.com/office/powerpoint/2010/main" val="338577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486" y="0"/>
            <a:ext cx="5269606" cy="602617"/>
          </a:xfrm>
        </p:spPr>
        <p:txBody>
          <a:bodyPr/>
          <a:lstStyle/>
          <a:p>
            <a:r>
              <a:rPr lang="en-US" dirty="0"/>
              <a:t>- super Keyword in Java</a:t>
            </a:r>
          </a:p>
        </p:txBody>
      </p:sp>
      <p:sp>
        <p:nvSpPr>
          <p:cNvPr id="3" name="Content Placeholder 2"/>
          <p:cNvSpPr>
            <a:spLocks noGrp="1"/>
          </p:cNvSpPr>
          <p:nvPr>
            <p:ph idx="1"/>
          </p:nvPr>
        </p:nvSpPr>
        <p:spPr>
          <a:xfrm>
            <a:off x="956603" y="602617"/>
            <a:ext cx="7989750" cy="5421997"/>
          </a:xfrm>
        </p:spPr>
        <p:txBody>
          <a:bodyPr/>
          <a:lstStyle/>
          <a:p>
            <a:r>
              <a:rPr lang="en-US" dirty="0"/>
              <a:t> </a:t>
            </a:r>
          </a:p>
          <a:p>
            <a:endParaRPr lang="en-US" b="1" dirty="0">
              <a:solidFill>
                <a:srgbClr val="00B050"/>
              </a:solidFill>
            </a:endParaRPr>
          </a:p>
          <a:p>
            <a:r>
              <a:rPr lang="en-IN" b="1" dirty="0">
                <a:solidFill>
                  <a:srgbClr val="00B050"/>
                </a:solidFill>
              </a:rPr>
              <a:t>class</a:t>
            </a:r>
            <a:r>
              <a:rPr lang="en-IN" dirty="0">
                <a:solidFill>
                  <a:srgbClr val="00B050"/>
                </a:solidFill>
              </a:rPr>
              <a:t> TestSuper1{  </a:t>
            </a:r>
          </a:p>
          <a:p>
            <a:r>
              <a:rPr lang="en-IN" b="1" dirty="0">
                <a:solidFill>
                  <a:srgbClr val="00B050"/>
                </a:solidFill>
              </a:rPr>
              <a:t>public</a:t>
            </a:r>
            <a:r>
              <a:rPr lang="en-IN" dirty="0">
                <a:solidFill>
                  <a:srgbClr val="00B050"/>
                </a:solidFill>
              </a:rPr>
              <a:t> </a:t>
            </a:r>
            <a:r>
              <a:rPr lang="en-IN" b="1" dirty="0">
                <a:solidFill>
                  <a:srgbClr val="00B050"/>
                </a:solidFill>
              </a:rPr>
              <a:t>static</a:t>
            </a:r>
            <a:r>
              <a:rPr lang="en-IN" dirty="0">
                <a:solidFill>
                  <a:srgbClr val="00B050"/>
                </a:solidFill>
              </a:rPr>
              <a:t> </a:t>
            </a:r>
            <a:r>
              <a:rPr lang="en-IN" b="1" dirty="0">
                <a:solidFill>
                  <a:srgbClr val="00B050"/>
                </a:solidFill>
              </a:rPr>
              <a:t>void</a:t>
            </a:r>
            <a:r>
              <a:rPr lang="en-IN" dirty="0">
                <a:solidFill>
                  <a:srgbClr val="00B050"/>
                </a:solidFill>
              </a:rPr>
              <a:t> main(String </a:t>
            </a:r>
            <a:r>
              <a:rPr lang="en-IN" dirty="0" err="1">
                <a:solidFill>
                  <a:srgbClr val="00B050"/>
                </a:solidFill>
              </a:rPr>
              <a:t>args</a:t>
            </a:r>
            <a:r>
              <a:rPr lang="en-IN" dirty="0">
                <a:solidFill>
                  <a:srgbClr val="00B050"/>
                </a:solidFill>
              </a:rPr>
              <a:t>[]){  </a:t>
            </a:r>
          </a:p>
          <a:p>
            <a:r>
              <a:rPr lang="en-IN" dirty="0">
                <a:solidFill>
                  <a:srgbClr val="00B050"/>
                </a:solidFill>
              </a:rPr>
              <a:t>Dog d=</a:t>
            </a:r>
            <a:r>
              <a:rPr lang="en-IN" b="1" dirty="0">
                <a:solidFill>
                  <a:srgbClr val="00B050"/>
                </a:solidFill>
              </a:rPr>
              <a:t>new</a:t>
            </a:r>
            <a:r>
              <a:rPr lang="en-IN" dirty="0">
                <a:solidFill>
                  <a:srgbClr val="00B050"/>
                </a:solidFill>
              </a:rPr>
              <a:t> Dog();  </a:t>
            </a:r>
          </a:p>
          <a:p>
            <a:r>
              <a:rPr lang="en-IN" dirty="0" err="1">
                <a:solidFill>
                  <a:srgbClr val="00B050"/>
                </a:solidFill>
              </a:rPr>
              <a:t>d.printColor</a:t>
            </a:r>
            <a:r>
              <a:rPr lang="en-IN" dirty="0">
                <a:solidFill>
                  <a:srgbClr val="00B050"/>
                </a:solidFill>
              </a:rPr>
              <a:t>();  </a:t>
            </a:r>
          </a:p>
          <a:p>
            <a:r>
              <a:rPr lang="en-IN" dirty="0">
                <a:solidFill>
                  <a:srgbClr val="00B050"/>
                </a:solidFill>
              </a:rPr>
              <a:t>}}  </a:t>
            </a:r>
          </a:p>
          <a:p>
            <a:r>
              <a:rPr lang="en-IN" dirty="0"/>
              <a:t> </a:t>
            </a:r>
          </a:p>
          <a:p>
            <a:r>
              <a:rPr lang="en-IN" b="1" dirty="0">
                <a:solidFill>
                  <a:srgbClr val="00B050"/>
                </a:solidFill>
              </a:rPr>
              <a:t>Output:</a:t>
            </a:r>
          </a:p>
          <a:p>
            <a:endParaRPr lang="en-IN" dirty="0">
              <a:solidFill>
                <a:srgbClr val="00B050"/>
              </a:solidFill>
            </a:endParaRPr>
          </a:p>
          <a:p>
            <a:r>
              <a:rPr lang="en-IN" dirty="0">
                <a:solidFill>
                  <a:srgbClr val="00B050"/>
                </a:solidFill>
              </a:rPr>
              <a:t>black </a:t>
            </a:r>
          </a:p>
          <a:p>
            <a:r>
              <a:rPr lang="en-IN" dirty="0">
                <a:solidFill>
                  <a:srgbClr val="00B050"/>
                </a:solidFill>
              </a:rPr>
              <a:t>white</a:t>
            </a:r>
          </a:p>
          <a:p>
            <a:endParaRPr lang="en-US" dirty="0"/>
          </a:p>
          <a:p>
            <a:endParaRPr lang="en-US" dirty="0"/>
          </a:p>
          <a:p>
            <a:pPr marL="285750" indent="-285750">
              <a:buFont typeface="Arial" panose="020B0604020202020204" pitchFamily="34" charset="0"/>
              <a:buChar char="•"/>
            </a:pPr>
            <a:endParaRPr lang="en-US" dirty="0"/>
          </a:p>
          <a:p>
            <a:endParaRPr lang="en-US" b="1" dirty="0"/>
          </a:p>
          <a:p>
            <a:endParaRPr lang="en-US" dirty="0"/>
          </a:p>
          <a:p>
            <a:endParaRPr lang="en-US" dirty="0"/>
          </a:p>
        </p:txBody>
      </p:sp>
    </p:spTree>
    <p:extLst>
      <p:ext uri="{BB962C8B-B14F-4D97-AF65-F5344CB8AC3E}">
        <p14:creationId xmlns:p14="http://schemas.microsoft.com/office/powerpoint/2010/main" val="338577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8118" y="-170116"/>
            <a:ext cx="7989750" cy="3559949"/>
          </a:xfrm>
        </p:spPr>
        <p:txBody>
          <a:bodyPr/>
          <a:lstStyle/>
          <a:p>
            <a:pPr marL="285750" indent="-285750">
              <a:buFont typeface="Arial" panose="020B0604020202020204" pitchFamily="34" charset="0"/>
              <a:buChar char="•"/>
            </a:pPr>
            <a:endParaRPr lang="en-US" dirty="0"/>
          </a:p>
          <a:p>
            <a:r>
              <a:rPr lang="en-US" sz="2800" b="1" dirty="0">
                <a:solidFill>
                  <a:schemeClr val="tx2"/>
                </a:solidFill>
                <a:cs typeface="Arial"/>
              </a:rPr>
              <a:t>Packages</a:t>
            </a:r>
          </a:p>
          <a:p>
            <a:r>
              <a:rPr lang="en-US" sz="2800" b="1" dirty="0">
                <a:solidFill>
                  <a:srgbClr val="0070C0"/>
                </a:solidFill>
              </a:rPr>
              <a:t>   </a:t>
            </a:r>
            <a:r>
              <a:rPr lang="en-US" sz="2800" dirty="0"/>
              <a:t>-</a:t>
            </a:r>
            <a:r>
              <a:rPr lang="en-US" sz="2800" b="1" dirty="0"/>
              <a:t> </a:t>
            </a:r>
            <a:r>
              <a:rPr lang="en-US" dirty="0"/>
              <a:t>A </a:t>
            </a:r>
            <a:r>
              <a:rPr lang="en-US" b="1" dirty="0"/>
              <a:t>java package</a:t>
            </a:r>
            <a:r>
              <a:rPr lang="en-US" dirty="0"/>
              <a:t> is a group of similar types of classes, interfaces and sub-packages.</a:t>
            </a:r>
          </a:p>
          <a:p>
            <a:r>
              <a:rPr lang="en-US" dirty="0"/>
              <a:t>     - Package in java can be categorized in two form, built-in package and user-defined package.</a:t>
            </a:r>
          </a:p>
          <a:p>
            <a:r>
              <a:rPr lang="en-US" dirty="0"/>
              <a:t>There are many built-in packages such as java, </a:t>
            </a:r>
            <a:r>
              <a:rPr lang="en-US" dirty="0" err="1"/>
              <a:t>lang</a:t>
            </a:r>
            <a:r>
              <a:rPr lang="en-US" dirty="0"/>
              <a:t>, </a:t>
            </a:r>
            <a:r>
              <a:rPr lang="en-US" dirty="0" err="1"/>
              <a:t>awt</a:t>
            </a:r>
            <a:r>
              <a:rPr lang="en-US" dirty="0"/>
              <a:t>, </a:t>
            </a:r>
            <a:r>
              <a:rPr lang="en-US" dirty="0" err="1"/>
              <a:t>javax</a:t>
            </a:r>
            <a:r>
              <a:rPr lang="en-US" dirty="0"/>
              <a:t>, swing, net, </a:t>
            </a:r>
            <a:r>
              <a:rPr lang="en-US" dirty="0" err="1"/>
              <a:t>io</a:t>
            </a:r>
            <a:r>
              <a:rPr lang="en-US" dirty="0"/>
              <a:t>, </a:t>
            </a:r>
            <a:r>
              <a:rPr lang="en-US" dirty="0" err="1"/>
              <a:t>util</a:t>
            </a:r>
            <a:r>
              <a:rPr lang="en-US" dirty="0"/>
              <a:t>, </a:t>
            </a:r>
            <a:r>
              <a:rPr lang="en-US" dirty="0" err="1"/>
              <a:t>sql</a:t>
            </a:r>
            <a:r>
              <a:rPr lang="en-US" dirty="0"/>
              <a:t> etc.</a:t>
            </a:r>
          </a:p>
          <a:p>
            <a:endParaRPr lang="en-US" dirty="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225496" y="2278743"/>
            <a:ext cx="9005959" cy="4830082"/>
          </a:xfrm>
          <a:prstGeom prst="rect">
            <a:avLst/>
          </a:prstGeom>
        </p:spPr>
      </p:pic>
    </p:spTree>
    <p:extLst>
      <p:ext uri="{BB962C8B-B14F-4D97-AF65-F5344CB8AC3E}">
        <p14:creationId xmlns:p14="http://schemas.microsoft.com/office/powerpoint/2010/main" val="16499150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533" y="343159"/>
            <a:ext cx="3652820" cy="430887"/>
          </a:xfrm>
        </p:spPr>
        <p:txBody>
          <a:bodyPr/>
          <a:lstStyle/>
          <a:p>
            <a:r>
              <a:rPr lang="en-US" dirty="0"/>
              <a:t>OOPs Assignment</a:t>
            </a:r>
          </a:p>
        </p:txBody>
      </p:sp>
      <p:sp>
        <p:nvSpPr>
          <p:cNvPr id="4" name="Content Placeholder 3"/>
          <p:cNvSpPr>
            <a:spLocks noGrp="1"/>
          </p:cNvSpPr>
          <p:nvPr>
            <p:ph idx="1"/>
          </p:nvPr>
        </p:nvSpPr>
        <p:spPr>
          <a:xfrm>
            <a:off x="827314" y="899886"/>
            <a:ext cx="8119039" cy="5068054"/>
          </a:xfrm>
        </p:spPr>
        <p:txBody>
          <a:bodyPr/>
          <a:lstStyle/>
          <a:p>
            <a:pPr marL="342900" indent="-342900">
              <a:buAutoNum type="arabicPeriod"/>
            </a:pPr>
            <a:r>
              <a:rPr lang="en-IN" dirty="0"/>
              <a:t>Create </a:t>
            </a:r>
            <a:r>
              <a:rPr lang="en-IN" dirty="0" err="1"/>
              <a:t>StudentAddress</a:t>
            </a:r>
            <a:r>
              <a:rPr lang="en-IN" dirty="0"/>
              <a:t>, </a:t>
            </a:r>
            <a:r>
              <a:rPr lang="en-IN" dirty="0" err="1"/>
              <a:t>StudentMark</a:t>
            </a:r>
            <a:r>
              <a:rPr lang="en-IN" dirty="0"/>
              <a:t> classes and get the method from parent class by using Inheritance.</a:t>
            </a:r>
          </a:p>
          <a:p>
            <a:pPr marL="342900" indent="-342900">
              <a:buAutoNum type="arabicPeriod"/>
            </a:pPr>
            <a:endParaRPr lang="en-IN" dirty="0"/>
          </a:p>
          <a:p>
            <a:pPr marL="342900" indent="-342900">
              <a:buAutoNum type="arabicPeriod"/>
            </a:pPr>
            <a:r>
              <a:rPr lang="en-IN" dirty="0"/>
              <a:t>Create Interface with </a:t>
            </a:r>
            <a:r>
              <a:rPr lang="en-IN" dirty="0" err="1"/>
              <a:t>interateRate</a:t>
            </a:r>
            <a:r>
              <a:rPr lang="en-IN" dirty="0"/>
              <a:t> and implement the </a:t>
            </a:r>
            <a:r>
              <a:rPr lang="en-IN" dirty="0" err="1"/>
              <a:t>interestRate</a:t>
            </a:r>
            <a:r>
              <a:rPr lang="en-IN" dirty="0"/>
              <a:t> method in class.</a:t>
            </a:r>
          </a:p>
          <a:p>
            <a:pPr marL="342900" indent="-342900">
              <a:buAutoNum type="arabicPeriod"/>
            </a:pPr>
            <a:endParaRPr lang="en-IN" dirty="0"/>
          </a:p>
          <a:p>
            <a:pPr marL="342900" indent="-342900">
              <a:buAutoNum type="arabicPeriod"/>
            </a:pPr>
            <a:r>
              <a:rPr lang="en-IN" dirty="0"/>
              <a:t>Create a method login function with below Signature.</a:t>
            </a:r>
          </a:p>
          <a:p>
            <a:pPr marL="342900" indent="-342900">
              <a:buAutoNum type="arabicPeriod"/>
            </a:pPr>
            <a:endParaRPr lang="en-IN" dirty="0"/>
          </a:p>
          <a:p>
            <a:pPr marL="933450" lvl="2" indent="-400050">
              <a:buFont typeface="+mj-lt"/>
              <a:buAutoNum type="romanUcPeriod"/>
            </a:pPr>
            <a:r>
              <a:rPr lang="en-IN" dirty="0" err="1"/>
              <a:t>userName</a:t>
            </a:r>
            <a:endParaRPr lang="en-IN" dirty="0"/>
          </a:p>
          <a:p>
            <a:pPr marL="933450" lvl="2" indent="-400050">
              <a:buFont typeface="+mj-lt"/>
              <a:buAutoNum type="romanUcPeriod"/>
            </a:pPr>
            <a:r>
              <a:rPr lang="en-IN" dirty="0" err="1"/>
              <a:t>userName</a:t>
            </a:r>
            <a:r>
              <a:rPr lang="en-IN" dirty="0"/>
              <a:t>, </a:t>
            </a:r>
            <a:r>
              <a:rPr lang="en-IN" dirty="0" err="1"/>
              <a:t>passWord</a:t>
            </a:r>
            <a:endParaRPr lang="en-IN" dirty="0"/>
          </a:p>
          <a:p>
            <a:pPr marL="933450" lvl="2" indent="-400050">
              <a:buFont typeface="+mj-lt"/>
              <a:buAutoNum type="romanUcPeriod"/>
            </a:pPr>
            <a:r>
              <a:rPr lang="en-IN" dirty="0" err="1"/>
              <a:t>userName,passWord</a:t>
            </a:r>
            <a:r>
              <a:rPr lang="en-IN" dirty="0"/>
              <a:t>, domain</a:t>
            </a:r>
          </a:p>
          <a:p>
            <a:pPr marL="933450" lvl="2" indent="-400050">
              <a:buFont typeface="+mj-lt"/>
              <a:buAutoNum type="romanUcPeriod"/>
            </a:pPr>
            <a:endParaRPr lang="en-IN" dirty="0"/>
          </a:p>
          <a:p>
            <a:pPr marL="400050" indent="-400050">
              <a:buFont typeface="+mj-lt"/>
              <a:buAutoNum type="arabicPeriod"/>
            </a:pPr>
            <a:r>
              <a:rPr lang="en-IN" dirty="0"/>
              <a:t>Write a wrapper method (getter and Setter) to print the student name and Marks.</a:t>
            </a:r>
          </a:p>
          <a:p>
            <a:pPr marL="400050" indent="-400050">
              <a:buFont typeface="+mj-lt"/>
              <a:buAutoNum type="arabicPeriod"/>
            </a:pPr>
            <a:endParaRPr lang="en-IN" dirty="0"/>
          </a:p>
          <a:p>
            <a:pPr marL="400050" indent="-400050">
              <a:buFont typeface="+mj-lt"/>
              <a:buAutoNum type="arabicPeriod"/>
            </a:pPr>
            <a:r>
              <a:rPr lang="en-IN" dirty="0"/>
              <a:t>Write a program to use this and super keyword.</a:t>
            </a:r>
          </a:p>
          <a:p>
            <a:pPr marL="400050" indent="-400050">
              <a:buFont typeface="+mj-lt"/>
              <a:buAutoNum type="arabicPeriod"/>
            </a:pPr>
            <a:endParaRPr lang="en-IN" dirty="0"/>
          </a:p>
          <a:p>
            <a:pPr marL="400050" indent="-400050">
              <a:buFont typeface="+mj-lt"/>
              <a:buAutoNum type="arabicPeriod"/>
            </a:pPr>
            <a:r>
              <a:rPr lang="en-IN" dirty="0"/>
              <a:t>Write a abstract method and same method  implementation in non-abstract method.</a:t>
            </a:r>
          </a:p>
        </p:txBody>
      </p:sp>
    </p:spTree>
    <p:extLst>
      <p:ext uri="{BB962C8B-B14F-4D97-AF65-F5344CB8AC3E}">
        <p14:creationId xmlns:p14="http://schemas.microsoft.com/office/powerpoint/2010/main" val="365599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4936" y="61663"/>
            <a:ext cx="7989750" cy="5645783"/>
          </a:xfrm>
        </p:spPr>
        <p:txBody>
          <a:bodyPr/>
          <a:lstStyle/>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p:txBody>
      </p:sp>
      <p:sp>
        <p:nvSpPr>
          <p:cNvPr id="2" name="TextBox 1"/>
          <p:cNvSpPr txBox="1"/>
          <p:nvPr/>
        </p:nvSpPr>
        <p:spPr>
          <a:xfrm>
            <a:off x="986971" y="261257"/>
            <a:ext cx="5098143" cy="523220"/>
          </a:xfrm>
          <a:prstGeom prst="rect">
            <a:avLst/>
          </a:prstGeom>
          <a:noFill/>
        </p:spPr>
        <p:txBody>
          <a:bodyPr wrap="square" rtlCol="0">
            <a:spAutoFit/>
          </a:bodyPr>
          <a:lstStyle/>
          <a:p>
            <a:r>
              <a:rPr lang="en-US" sz="2800" b="1" dirty="0">
                <a:solidFill>
                  <a:schemeClr val="tx2"/>
                </a:solidFill>
                <a:latin typeface="+mj-lt"/>
                <a:cs typeface="Arial"/>
              </a:rPr>
              <a:t>final Keyword</a:t>
            </a:r>
          </a:p>
        </p:txBody>
      </p:sp>
      <p:sp>
        <p:nvSpPr>
          <p:cNvPr id="5" name="Rectangle 4"/>
          <p:cNvSpPr/>
          <p:nvPr/>
        </p:nvSpPr>
        <p:spPr>
          <a:xfrm>
            <a:off x="1016000" y="754744"/>
            <a:ext cx="6582536" cy="6740307"/>
          </a:xfrm>
          <a:prstGeom prst="rect">
            <a:avLst/>
          </a:prstGeom>
        </p:spPr>
        <p:txBody>
          <a:bodyPr wrap="square">
            <a:spAutoFit/>
          </a:bodyPr>
          <a:lstStyle/>
          <a:p>
            <a:pPr marL="285750" indent="-285750"/>
            <a:endParaRPr lang="en-US" dirty="0"/>
          </a:p>
          <a:p>
            <a:pPr marL="285750" indent="-285750"/>
            <a:endParaRPr lang="en-US" dirty="0"/>
          </a:p>
          <a:p>
            <a:pPr marL="285750" indent="-285750"/>
            <a:endParaRPr lang="en-US" dirty="0"/>
          </a:p>
          <a:p>
            <a:pPr marL="285750" indent="-285750"/>
            <a:endParaRPr lang="en-US" dirty="0"/>
          </a:p>
          <a:p>
            <a:pPr marL="285750" indent="-285750"/>
            <a:r>
              <a:rPr lang="en-US" dirty="0"/>
              <a:t>The </a:t>
            </a:r>
            <a:r>
              <a:rPr lang="en-US" b="1" dirty="0"/>
              <a:t>final keyword</a:t>
            </a:r>
            <a:r>
              <a:rPr lang="en-US" dirty="0"/>
              <a:t> in java is used to restrict the user. The java final keyword can be used in many context.</a:t>
            </a:r>
          </a:p>
          <a:p>
            <a:endParaRPr lang="en-US" dirty="0"/>
          </a:p>
          <a:p>
            <a:pPr lvl="1">
              <a:buFont typeface="Wingdings" pitchFamily="2" charset="2"/>
              <a:buChar char="ü"/>
            </a:pPr>
            <a:r>
              <a:rPr lang="en-US" b="1" dirty="0"/>
              <a:t>Variable</a:t>
            </a:r>
            <a:r>
              <a:rPr lang="en-US" dirty="0"/>
              <a:t> - Cannot change the value of final variable(It will be constant).</a:t>
            </a:r>
          </a:p>
          <a:p>
            <a:pPr lvl="2"/>
            <a:r>
              <a:rPr lang="en-US" i="1" dirty="0">
                <a:solidFill>
                  <a:srgbClr val="00B050"/>
                </a:solidFill>
              </a:rPr>
              <a:t>Ex</a:t>
            </a:r>
            <a:r>
              <a:rPr lang="en-US" b="1" i="1" dirty="0">
                <a:solidFill>
                  <a:srgbClr val="00B050"/>
                </a:solidFill>
              </a:rPr>
              <a:t>: final</a:t>
            </a:r>
            <a:r>
              <a:rPr lang="en-US" i="1" dirty="0">
                <a:solidFill>
                  <a:srgbClr val="00B050"/>
                </a:solidFill>
              </a:rPr>
              <a:t> </a:t>
            </a:r>
            <a:r>
              <a:rPr lang="en-US" b="1" i="1" dirty="0">
                <a:solidFill>
                  <a:srgbClr val="00B050"/>
                </a:solidFill>
              </a:rPr>
              <a:t>int</a:t>
            </a:r>
            <a:r>
              <a:rPr lang="en-US" i="1" dirty="0">
                <a:solidFill>
                  <a:srgbClr val="00B050"/>
                </a:solidFill>
              </a:rPr>
              <a:t> </a:t>
            </a:r>
            <a:r>
              <a:rPr lang="en-US" i="1" dirty="0" err="1">
                <a:solidFill>
                  <a:srgbClr val="00B050"/>
                </a:solidFill>
              </a:rPr>
              <a:t>interestRate</a:t>
            </a:r>
            <a:r>
              <a:rPr lang="en-US" i="1" dirty="0">
                <a:solidFill>
                  <a:srgbClr val="00B050"/>
                </a:solidFill>
              </a:rPr>
              <a:t>=12;    //final variable</a:t>
            </a:r>
            <a:r>
              <a:rPr lang="en-US" dirty="0"/>
              <a:t>  </a:t>
            </a:r>
          </a:p>
          <a:p>
            <a:pPr lvl="1">
              <a:buFont typeface="Wingdings" pitchFamily="2" charset="2"/>
              <a:buChar char="ü"/>
            </a:pPr>
            <a:r>
              <a:rPr lang="en-US" b="1" dirty="0"/>
              <a:t>Method</a:t>
            </a:r>
            <a:r>
              <a:rPr lang="en-US" dirty="0"/>
              <a:t> -  Make any method as final, you cannot override it.</a:t>
            </a:r>
          </a:p>
          <a:p>
            <a:pPr lvl="2"/>
            <a:r>
              <a:rPr lang="en-US" i="1" dirty="0">
                <a:solidFill>
                  <a:srgbClr val="00B050"/>
                </a:solidFill>
              </a:rPr>
              <a:t>class Bike{  </a:t>
            </a:r>
          </a:p>
          <a:p>
            <a:pPr lvl="2"/>
            <a:r>
              <a:rPr lang="en-US" i="1" dirty="0">
                <a:solidFill>
                  <a:srgbClr val="00B050"/>
                </a:solidFill>
              </a:rPr>
              <a:t>  final void run(){System.out.println("running");}  </a:t>
            </a:r>
          </a:p>
          <a:p>
            <a:pPr lvl="2"/>
            <a:r>
              <a:rPr lang="en-US" i="1" dirty="0">
                <a:solidFill>
                  <a:srgbClr val="00B050"/>
                </a:solidFill>
              </a:rPr>
              <a:t>}  </a:t>
            </a:r>
          </a:p>
          <a:p>
            <a:pPr lvl="2"/>
            <a:r>
              <a:rPr lang="en-US" i="1" dirty="0">
                <a:solidFill>
                  <a:srgbClr val="00B050"/>
                </a:solidFill>
              </a:rPr>
              <a:t> class Honda extends Bike{  </a:t>
            </a:r>
          </a:p>
          <a:p>
            <a:pPr lvl="2"/>
            <a:r>
              <a:rPr lang="en-US" i="1" dirty="0">
                <a:solidFill>
                  <a:srgbClr val="00B050"/>
                </a:solidFill>
              </a:rPr>
              <a:t>   void run(){System.out.println("running safely with 100kmph");}  </a:t>
            </a:r>
          </a:p>
          <a:p>
            <a:pPr lvl="2"/>
            <a:r>
              <a:rPr lang="en-US" i="1" dirty="0">
                <a:solidFill>
                  <a:srgbClr val="00B050"/>
                </a:solidFill>
              </a:rPr>
              <a:t>  public static void main(String args[]){  </a:t>
            </a:r>
          </a:p>
          <a:p>
            <a:pPr lvl="2"/>
            <a:r>
              <a:rPr lang="en-US" i="1" dirty="0">
                <a:solidFill>
                  <a:srgbClr val="00B050"/>
                </a:solidFill>
              </a:rPr>
              <a:t>   Honda </a:t>
            </a:r>
            <a:r>
              <a:rPr lang="en-US" i="1" dirty="0" err="1">
                <a:solidFill>
                  <a:srgbClr val="00B050"/>
                </a:solidFill>
              </a:rPr>
              <a:t>honda</a:t>
            </a:r>
            <a:r>
              <a:rPr lang="en-US" i="1" dirty="0">
                <a:solidFill>
                  <a:srgbClr val="00B050"/>
                </a:solidFill>
              </a:rPr>
              <a:t>= new Honda();  </a:t>
            </a:r>
          </a:p>
          <a:p>
            <a:pPr lvl="2"/>
            <a:r>
              <a:rPr lang="en-US" i="1" dirty="0">
                <a:solidFill>
                  <a:srgbClr val="00B050"/>
                </a:solidFill>
              </a:rPr>
              <a:t>   </a:t>
            </a:r>
            <a:r>
              <a:rPr lang="en-US" i="1" dirty="0" err="1">
                <a:solidFill>
                  <a:srgbClr val="00B050"/>
                </a:solidFill>
              </a:rPr>
              <a:t>honda.run</a:t>
            </a:r>
            <a:r>
              <a:rPr lang="en-US" i="1" dirty="0">
                <a:solidFill>
                  <a:srgbClr val="00B050"/>
                </a:solidFill>
              </a:rPr>
              <a:t>();  </a:t>
            </a:r>
          </a:p>
          <a:p>
            <a:pPr lvl="2"/>
            <a:r>
              <a:rPr lang="en-US" i="1" dirty="0">
                <a:solidFill>
                  <a:srgbClr val="00B050"/>
                </a:solidFill>
              </a:rPr>
              <a:t>   }  } </a:t>
            </a:r>
          </a:p>
          <a:p>
            <a:pPr lvl="1"/>
            <a:r>
              <a:rPr lang="en-US" b="1" u="sng" dirty="0"/>
              <a:t>Output:  </a:t>
            </a:r>
            <a:r>
              <a:rPr lang="en-US" dirty="0"/>
              <a:t>Compile Time Error</a:t>
            </a:r>
          </a:p>
          <a:p>
            <a:pPr lvl="1"/>
            <a:endParaRPr lang="en-US" dirty="0"/>
          </a:p>
          <a:p>
            <a:pPr algn="just"/>
            <a:endParaRPr lang="en-US" i="0" dirty="0">
              <a:solidFill>
                <a:srgbClr val="000000"/>
              </a:solidFill>
              <a:effectLst/>
              <a:latin typeface="+mn-lt"/>
            </a:endParaRPr>
          </a:p>
        </p:txBody>
      </p:sp>
      <p:pic>
        <p:nvPicPr>
          <p:cNvPr id="1026" name="Picture 2" descr="C:\Users\Sivakumar\Desktop\final-keyword-in-java-768x245.jpg"/>
          <p:cNvPicPr>
            <a:picLocks noChangeAspect="1" noChangeArrowheads="1"/>
          </p:cNvPicPr>
          <p:nvPr/>
        </p:nvPicPr>
        <p:blipFill>
          <a:blip r:embed="rId2"/>
          <a:srcRect/>
          <a:stretch>
            <a:fillRect/>
          </a:stretch>
        </p:blipFill>
        <p:spPr bwMode="auto">
          <a:xfrm>
            <a:off x="3236686" y="-280230"/>
            <a:ext cx="5907314" cy="2109030"/>
          </a:xfrm>
          <a:prstGeom prst="rect">
            <a:avLst/>
          </a:prstGeom>
          <a:noFill/>
        </p:spPr>
      </p:pic>
    </p:spTree>
    <p:extLst>
      <p:ext uri="{BB962C8B-B14F-4D97-AF65-F5344CB8AC3E}">
        <p14:creationId xmlns:p14="http://schemas.microsoft.com/office/powerpoint/2010/main" val="7206259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4936" y="61663"/>
            <a:ext cx="7989750" cy="5645783"/>
          </a:xfrm>
        </p:spPr>
        <p:txBody>
          <a:bodyPr/>
          <a:lstStyle/>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p:txBody>
      </p:sp>
      <p:sp>
        <p:nvSpPr>
          <p:cNvPr id="2" name="TextBox 1"/>
          <p:cNvSpPr txBox="1"/>
          <p:nvPr/>
        </p:nvSpPr>
        <p:spPr>
          <a:xfrm>
            <a:off x="1210603" y="679849"/>
            <a:ext cx="4859997" cy="523220"/>
          </a:xfrm>
          <a:prstGeom prst="rect">
            <a:avLst/>
          </a:prstGeom>
          <a:noFill/>
        </p:spPr>
        <p:txBody>
          <a:bodyPr wrap="square" rtlCol="0">
            <a:spAutoFit/>
          </a:bodyPr>
          <a:lstStyle/>
          <a:p>
            <a:r>
              <a:rPr lang="en-US" sz="2800" b="1" dirty="0">
                <a:solidFill>
                  <a:schemeClr val="tx2"/>
                </a:solidFill>
                <a:latin typeface="+mj-lt"/>
                <a:cs typeface="Arial"/>
              </a:rPr>
              <a:t>Java final Class</a:t>
            </a:r>
          </a:p>
        </p:txBody>
      </p:sp>
      <p:sp>
        <p:nvSpPr>
          <p:cNvPr id="5" name="Rectangle 4"/>
          <p:cNvSpPr/>
          <p:nvPr/>
        </p:nvSpPr>
        <p:spPr>
          <a:xfrm>
            <a:off x="669700" y="1313644"/>
            <a:ext cx="6928835" cy="923330"/>
          </a:xfrm>
          <a:prstGeom prst="rect">
            <a:avLst/>
          </a:prstGeom>
        </p:spPr>
        <p:txBody>
          <a:bodyPr wrap="square">
            <a:spAutoFit/>
          </a:bodyPr>
          <a:lstStyle/>
          <a:p>
            <a:pPr marL="742950" lvl="1" indent="-285750">
              <a:buFont typeface="Wingdings" panose="05000000000000000000" pitchFamily="2" charset="2"/>
              <a:buChar char="q"/>
            </a:pPr>
            <a:r>
              <a:rPr lang="en-US" dirty="0"/>
              <a:t>If you make any class as final, you cannot extend it.</a:t>
            </a:r>
          </a:p>
          <a:p>
            <a:pPr marL="285750" indent="-285750" algn="just">
              <a:buFont typeface="Wingdings" panose="05000000000000000000" pitchFamily="2" charset="2"/>
              <a:buChar char="q"/>
            </a:pPr>
            <a:endParaRPr lang="en-US" i="0" dirty="0">
              <a:solidFill>
                <a:srgbClr val="000000"/>
              </a:solidFill>
              <a:effectLst/>
              <a:latin typeface="+mn-lt"/>
            </a:endParaRPr>
          </a:p>
          <a:p>
            <a:pPr lvl="2" algn="just"/>
            <a:r>
              <a:rPr lang="en-US" b="1" dirty="0">
                <a:solidFill>
                  <a:srgbClr val="00B050"/>
                </a:solidFill>
                <a:latin typeface="+mn-lt"/>
              </a:rPr>
              <a:t>Example:</a:t>
            </a:r>
            <a:endParaRPr lang="en-US" b="1" i="0" dirty="0">
              <a:solidFill>
                <a:srgbClr val="00B050"/>
              </a:solidFill>
              <a:effectLst/>
              <a:latin typeface="+mn-lt"/>
            </a:endParaRPr>
          </a:p>
        </p:txBody>
      </p:sp>
      <p:sp>
        <p:nvSpPr>
          <p:cNvPr id="6" name="Rectangle 5"/>
          <p:cNvSpPr/>
          <p:nvPr/>
        </p:nvSpPr>
        <p:spPr>
          <a:xfrm>
            <a:off x="1781935" y="2395115"/>
            <a:ext cx="6293118" cy="2862322"/>
          </a:xfrm>
          <a:prstGeom prst="rect">
            <a:avLst/>
          </a:prstGeom>
        </p:spPr>
        <p:txBody>
          <a:bodyPr wrap="square">
            <a:spAutoFit/>
          </a:bodyPr>
          <a:lstStyle/>
          <a:p>
            <a:r>
              <a:rPr lang="en-US" i="1" dirty="0">
                <a:solidFill>
                  <a:srgbClr val="FF0000"/>
                </a:solidFill>
              </a:rPr>
              <a:t>final class Bike{}  </a:t>
            </a:r>
          </a:p>
          <a:p>
            <a:r>
              <a:rPr lang="en-US" i="1" dirty="0">
                <a:solidFill>
                  <a:srgbClr val="00B050"/>
                </a:solidFill>
              </a:rPr>
              <a:t>  </a:t>
            </a:r>
          </a:p>
          <a:p>
            <a:r>
              <a:rPr lang="en-US" i="1" dirty="0">
                <a:solidFill>
                  <a:srgbClr val="00B050"/>
                </a:solidFill>
              </a:rPr>
              <a:t>class Honda1 extends Bike{  </a:t>
            </a:r>
          </a:p>
          <a:p>
            <a:r>
              <a:rPr lang="en-US" i="1" dirty="0">
                <a:solidFill>
                  <a:srgbClr val="00B050"/>
                </a:solidFill>
              </a:rPr>
              <a:t>  void run(){System.out.println("running safely with 100kmph");}  </a:t>
            </a:r>
          </a:p>
          <a:p>
            <a:r>
              <a:rPr lang="en-US" i="1" dirty="0">
                <a:solidFill>
                  <a:srgbClr val="00B050"/>
                </a:solidFill>
              </a:rPr>
              <a:t>    </a:t>
            </a:r>
          </a:p>
          <a:p>
            <a:r>
              <a:rPr lang="en-US" i="1" dirty="0">
                <a:solidFill>
                  <a:srgbClr val="00B050"/>
                </a:solidFill>
              </a:rPr>
              <a:t>  public static void main(String args[]){  </a:t>
            </a:r>
          </a:p>
          <a:p>
            <a:r>
              <a:rPr lang="en-US" i="1" dirty="0">
                <a:solidFill>
                  <a:srgbClr val="00B050"/>
                </a:solidFill>
              </a:rPr>
              <a:t>  Honda1 </a:t>
            </a:r>
            <a:r>
              <a:rPr lang="en-US" i="1" dirty="0" err="1">
                <a:solidFill>
                  <a:srgbClr val="00B050"/>
                </a:solidFill>
              </a:rPr>
              <a:t>honda</a:t>
            </a:r>
            <a:r>
              <a:rPr lang="en-US" i="1" dirty="0">
                <a:solidFill>
                  <a:srgbClr val="00B050"/>
                </a:solidFill>
              </a:rPr>
              <a:t>= new Honda1();  </a:t>
            </a:r>
          </a:p>
          <a:p>
            <a:r>
              <a:rPr lang="en-US" i="1" dirty="0">
                <a:solidFill>
                  <a:srgbClr val="00B050"/>
                </a:solidFill>
              </a:rPr>
              <a:t>  </a:t>
            </a:r>
            <a:r>
              <a:rPr lang="en-US" i="1" dirty="0" err="1">
                <a:solidFill>
                  <a:srgbClr val="00B050"/>
                </a:solidFill>
              </a:rPr>
              <a:t>honda.run</a:t>
            </a:r>
            <a:r>
              <a:rPr lang="en-US" i="1" dirty="0">
                <a:solidFill>
                  <a:srgbClr val="00B050"/>
                </a:solidFill>
              </a:rPr>
              <a:t>();  </a:t>
            </a:r>
          </a:p>
          <a:p>
            <a:r>
              <a:rPr lang="en-US" i="1" dirty="0">
                <a:solidFill>
                  <a:srgbClr val="00B050"/>
                </a:solidFill>
              </a:rPr>
              <a:t>  }  </a:t>
            </a:r>
          </a:p>
          <a:p>
            <a:r>
              <a:rPr lang="en-US" i="1" dirty="0">
                <a:solidFill>
                  <a:srgbClr val="00B050"/>
                </a:solidFill>
              </a:rPr>
              <a:t>}</a:t>
            </a:r>
          </a:p>
        </p:txBody>
      </p:sp>
      <p:sp>
        <p:nvSpPr>
          <p:cNvPr id="7" name="TextBox 6"/>
          <p:cNvSpPr txBox="1"/>
          <p:nvPr/>
        </p:nvSpPr>
        <p:spPr>
          <a:xfrm>
            <a:off x="1210603" y="5601851"/>
            <a:ext cx="4525135" cy="369332"/>
          </a:xfrm>
          <a:prstGeom prst="rect">
            <a:avLst/>
          </a:prstGeom>
          <a:noFill/>
        </p:spPr>
        <p:txBody>
          <a:bodyPr wrap="square" rtlCol="0">
            <a:spAutoFit/>
          </a:bodyPr>
          <a:lstStyle/>
          <a:p>
            <a:r>
              <a:rPr lang="en-US" b="1" dirty="0">
                <a:solidFill>
                  <a:srgbClr val="00B050"/>
                </a:solidFill>
              </a:rPr>
              <a:t>Output</a:t>
            </a:r>
            <a:r>
              <a:rPr lang="en-US" dirty="0">
                <a:solidFill>
                  <a:srgbClr val="00B050"/>
                </a:solidFill>
              </a:rPr>
              <a:t>: Compilation Error</a:t>
            </a:r>
          </a:p>
        </p:txBody>
      </p:sp>
    </p:spTree>
    <p:extLst>
      <p:ext uri="{BB962C8B-B14F-4D97-AF65-F5344CB8AC3E}">
        <p14:creationId xmlns:p14="http://schemas.microsoft.com/office/powerpoint/2010/main" val="34128943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885" y="399245"/>
            <a:ext cx="7328078" cy="523220"/>
          </a:xfrm>
          <a:prstGeom prst="rect">
            <a:avLst/>
          </a:prstGeom>
          <a:noFill/>
        </p:spPr>
        <p:txBody>
          <a:bodyPr wrap="square" rtlCol="0">
            <a:spAutoFit/>
          </a:bodyPr>
          <a:lstStyle/>
          <a:p>
            <a:r>
              <a:rPr lang="en-US" sz="2800" b="1" dirty="0">
                <a:solidFill>
                  <a:schemeClr val="tx2"/>
                </a:solidFill>
                <a:latin typeface="+mj-lt"/>
                <a:cs typeface="Arial"/>
              </a:rPr>
              <a:t>Java Enum</a:t>
            </a:r>
          </a:p>
        </p:txBody>
      </p:sp>
      <p:sp>
        <p:nvSpPr>
          <p:cNvPr id="5" name="Rectangle 4"/>
          <p:cNvSpPr/>
          <p:nvPr/>
        </p:nvSpPr>
        <p:spPr>
          <a:xfrm>
            <a:off x="-517481" y="941459"/>
            <a:ext cx="7315200" cy="369332"/>
          </a:xfrm>
          <a:prstGeom prst="rect">
            <a:avLst/>
          </a:prstGeom>
        </p:spPr>
        <p:txBody>
          <a:bodyPr wrap="square">
            <a:spAutoFit/>
          </a:bodyPr>
          <a:lstStyle/>
          <a:p>
            <a:pPr algn="just"/>
            <a:endParaRPr lang="en-US" i="0" dirty="0">
              <a:solidFill>
                <a:srgbClr val="000000"/>
              </a:solidFill>
              <a:effectLst/>
              <a:latin typeface="+mn-lt"/>
            </a:endParaRPr>
          </a:p>
        </p:txBody>
      </p:sp>
      <p:sp>
        <p:nvSpPr>
          <p:cNvPr id="11" name="Rectangle 10"/>
          <p:cNvSpPr/>
          <p:nvPr/>
        </p:nvSpPr>
        <p:spPr>
          <a:xfrm>
            <a:off x="734096" y="1043189"/>
            <a:ext cx="7738045" cy="369332"/>
          </a:xfrm>
          <a:prstGeom prst="rect">
            <a:avLst/>
          </a:prstGeom>
        </p:spPr>
        <p:txBody>
          <a:bodyPr wrap="square">
            <a:spAutoFit/>
          </a:bodyPr>
          <a:lstStyle/>
          <a:p>
            <a:endParaRPr lang="en-US" dirty="0"/>
          </a:p>
        </p:txBody>
      </p:sp>
      <p:sp>
        <p:nvSpPr>
          <p:cNvPr id="6" name="TextBox 5"/>
          <p:cNvSpPr txBox="1"/>
          <p:nvPr/>
        </p:nvSpPr>
        <p:spPr>
          <a:xfrm>
            <a:off x="827314" y="899886"/>
            <a:ext cx="7794172" cy="6463308"/>
          </a:xfrm>
          <a:prstGeom prst="rect">
            <a:avLst/>
          </a:prstGeom>
          <a:noFill/>
        </p:spPr>
        <p:txBody>
          <a:bodyPr wrap="square" rtlCol="0">
            <a:spAutoFit/>
          </a:bodyPr>
          <a:lstStyle/>
          <a:p>
            <a:r>
              <a:rPr lang="en-IN" b="1" dirty="0"/>
              <a:t>Enum in java</a:t>
            </a:r>
            <a:r>
              <a:rPr lang="en-IN" dirty="0"/>
              <a:t> is a data type that contains fixed set of constants.</a:t>
            </a:r>
          </a:p>
          <a:p>
            <a:endParaRPr lang="en-IN" dirty="0"/>
          </a:p>
          <a:p>
            <a:r>
              <a:rPr lang="en-IN" dirty="0">
                <a:solidFill>
                  <a:srgbClr val="00B050"/>
                </a:solidFill>
              </a:rPr>
              <a:t>//Example 1</a:t>
            </a:r>
          </a:p>
          <a:p>
            <a:r>
              <a:rPr lang="en-IN" b="1" dirty="0">
                <a:solidFill>
                  <a:srgbClr val="00B050"/>
                </a:solidFill>
              </a:rPr>
              <a:t>class</a:t>
            </a:r>
            <a:r>
              <a:rPr lang="en-IN" dirty="0">
                <a:solidFill>
                  <a:srgbClr val="00B050"/>
                </a:solidFill>
              </a:rPr>
              <a:t> EnumExample1{  </a:t>
            </a:r>
          </a:p>
          <a:p>
            <a:r>
              <a:rPr lang="en-IN" b="1" dirty="0">
                <a:solidFill>
                  <a:srgbClr val="00B050"/>
                </a:solidFill>
              </a:rPr>
              <a:t>public</a:t>
            </a:r>
            <a:r>
              <a:rPr lang="en-IN" dirty="0">
                <a:solidFill>
                  <a:srgbClr val="00B050"/>
                </a:solidFill>
              </a:rPr>
              <a:t> </a:t>
            </a:r>
            <a:r>
              <a:rPr lang="en-IN" b="1" dirty="0">
                <a:solidFill>
                  <a:srgbClr val="00B050"/>
                </a:solidFill>
              </a:rPr>
              <a:t>enum</a:t>
            </a:r>
            <a:r>
              <a:rPr lang="en-IN" dirty="0">
                <a:solidFill>
                  <a:srgbClr val="00B050"/>
                </a:solidFill>
              </a:rPr>
              <a:t> Season { WINTER, SPRING, SUMMER, FALL }  </a:t>
            </a:r>
          </a:p>
          <a:p>
            <a:r>
              <a:rPr lang="en-IN" dirty="0">
                <a:solidFill>
                  <a:srgbClr val="00B050"/>
                </a:solidFill>
              </a:rPr>
              <a:t>  </a:t>
            </a:r>
          </a:p>
          <a:p>
            <a:r>
              <a:rPr lang="en-IN" b="1" dirty="0">
                <a:solidFill>
                  <a:srgbClr val="00B050"/>
                </a:solidFill>
              </a:rPr>
              <a:t>public</a:t>
            </a:r>
            <a:r>
              <a:rPr lang="en-IN" dirty="0">
                <a:solidFill>
                  <a:srgbClr val="00B050"/>
                </a:solidFill>
              </a:rPr>
              <a:t> </a:t>
            </a:r>
            <a:r>
              <a:rPr lang="en-IN" b="1" dirty="0">
                <a:solidFill>
                  <a:srgbClr val="00B050"/>
                </a:solidFill>
              </a:rPr>
              <a:t>static</a:t>
            </a:r>
            <a:r>
              <a:rPr lang="en-IN" dirty="0">
                <a:solidFill>
                  <a:srgbClr val="00B050"/>
                </a:solidFill>
              </a:rPr>
              <a:t> </a:t>
            </a:r>
            <a:r>
              <a:rPr lang="en-IN" b="1" dirty="0">
                <a:solidFill>
                  <a:srgbClr val="00B050"/>
                </a:solidFill>
              </a:rPr>
              <a:t>void</a:t>
            </a:r>
            <a:r>
              <a:rPr lang="en-IN" dirty="0">
                <a:solidFill>
                  <a:srgbClr val="00B050"/>
                </a:solidFill>
              </a:rPr>
              <a:t> main(String[] </a:t>
            </a:r>
            <a:r>
              <a:rPr lang="en-IN" dirty="0" err="1">
                <a:solidFill>
                  <a:srgbClr val="00B050"/>
                </a:solidFill>
              </a:rPr>
              <a:t>args</a:t>
            </a:r>
            <a:r>
              <a:rPr lang="en-IN" dirty="0">
                <a:solidFill>
                  <a:srgbClr val="00B050"/>
                </a:solidFill>
              </a:rPr>
              <a:t>) {  </a:t>
            </a:r>
          </a:p>
          <a:p>
            <a:r>
              <a:rPr lang="en-IN" b="1" dirty="0">
                <a:solidFill>
                  <a:srgbClr val="00B050"/>
                </a:solidFill>
              </a:rPr>
              <a:t>for</a:t>
            </a:r>
            <a:r>
              <a:rPr lang="en-IN" dirty="0">
                <a:solidFill>
                  <a:srgbClr val="00B050"/>
                </a:solidFill>
              </a:rPr>
              <a:t> (Season s : </a:t>
            </a:r>
            <a:r>
              <a:rPr lang="en-IN" dirty="0" err="1">
                <a:solidFill>
                  <a:srgbClr val="00B050"/>
                </a:solidFill>
              </a:rPr>
              <a:t>Season.values</a:t>
            </a:r>
            <a:r>
              <a:rPr lang="en-IN" dirty="0">
                <a:solidFill>
                  <a:srgbClr val="00B050"/>
                </a:solidFill>
              </a:rPr>
              <a:t>())  </a:t>
            </a:r>
          </a:p>
          <a:p>
            <a:r>
              <a:rPr lang="en-IN" dirty="0" err="1">
                <a:solidFill>
                  <a:srgbClr val="00B050"/>
                </a:solidFill>
              </a:rPr>
              <a:t>System.out.println</a:t>
            </a:r>
            <a:r>
              <a:rPr lang="en-IN" dirty="0">
                <a:solidFill>
                  <a:srgbClr val="00B050"/>
                </a:solidFill>
              </a:rPr>
              <a:t>(s);  </a:t>
            </a:r>
          </a:p>
          <a:p>
            <a:r>
              <a:rPr lang="en-IN" dirty="0">
                <a:solidFill>
                  <a:srgbClr val="00B050"/>
                </a:solidFill>
              </a:rPr>
              <a:t>  }}</a:t>
            </a:r>
          </a:p>
          <a:p>
            <a:r>
              <a:rPr lang="en-IN" dirty="0" err="1">
                <a:solidFill>
                  <a:srgbClr val="C00000"/>
                </a:solidFill>
              </a:rPr>
              <a:t>Output:WINTER</a:t>
            </a:r>
            <a:r>
              <a:rPr lang="en-IN" dirty="0">
                <a:solidFill>
                  <a:srgbClr val="C00000"/>
                </a:solidFill>
              </a:rPr>
              <a:t> SPRING SUMMER FALL </a:t>
            </a:r>
            <a:r>
              <a:rPr lang="en-IN" dirty="0">
                <a:solidFill>
                  <a:srgbClr val="00B050"/>
                </a:solidFill>
              </a:rPr>
              <a:t>  </a:t>
            </a:r>
          </a:p>
          <a:p>
            <a:r>
              <a:rPr lang="en-IN" dirty="0">
                <a:solidFill>
                  <a:srgbClr val="00B050"/>
                </a:solidFill>
              </a:rPr>
              <a:t>//Example 2</a:t>
            </a:r>
          </a:p>
          <a:p>
            <a:r>
              <a:rPr lang="en-IN" b="1" i="1" dirty="0">
                <a:solidFill>
                  <a:srgbClr val="00B050"/>
                </a:solidFill>
              </a:rPr>
              <a:t>enum</a:t>
            </a:r>
            <a:r>
              <a:rPr lang="en-IN" i="1" dirty="0">
                <a:solidFill>
                  <a:srgbClr val="00B050"/>
                </a:solidFill>
              </a:rPr>
              <a:t> Season { WINTER, SPRING, SUMMER, FALL }  </a:t>
            </a:r>
          </a:p>
          <a:p>
            <a:r>
              <a:rPr lang="en-IN" b="1" i="1" dirty="0">
                <a:solidFill>
                  <a:srgbClr val="00B050"/>
                </a:solidFill>
              </a:rPr>
              <a:t>class</a:t>
            </a:r>
            <a:r>
              <a:rPr lang="en-IN" i="1" dirty="0">
                <a:solidFill>
                  <a:srgbClr val="00B050"/>
                </a:solidFill>
              </a:rPr>
              <a:t> EnumExample2{  </a:t>
            </a:r>
          </a:p>
          <a:p>
            <a:r>
              <a:rPr lang="en-IN" b="1" i="1" dirty="0">
                <a:solidFill>
                  <a:srgbClr val="00B050"/>
                </a:solidFill>
              </a:rPr>
              <a:t>public</a:t>
            </a:r>
            <a:r>
              <a:rPr lang="en-IN" i="1" dirty="0">
                <a:solidFill>
                  <a:srgbClr val="00B050"/>
                </a:solidFill>
              </a:rPr>
              <a:t> </a:t>
            </a:r>
            <a:r>
              <a:rPr lang="en-IN" b="1" i="1" dirty="0">
                <a:solidFill>
                  <a:srgbClr val="00B050"/>
                </a:solidFill>
              </a:rPr>
              <a:t>static</a:t>
            </a:r>
            <a:r>
              <a:rPr lang="en-IN" i="1" dirty="0">
                <a:solidFill>
                  <a:srgbClr val="00B050"/>
                </a:solidFill>
              </a:rPr>
              <a:t> </a:t>
            </a:r>
            <a:r>
              <a:rPr lang="en-IN" b="1" i="1" dirty="0">
                <a:solidFill>
                  <a:srgbClr val="00B050"/>
                </a:solidFill>
              </a:rPr>
              <a:t>void</a:t>
            </a:r>
            <a:r>
              <a:rPr lang="en-IN" i="1" dirty="0">
                <a:solidFill>
                  <a:srgbClr val="00B050"/>
                </a:solidFill>
              </a:rPr>
              <a:t> main(String[] </a:t>
            </a:r>
            <a:r>
              <a:rPr lang="en-IN" i="1" dirty="0" err="1">
                <a:solidFill>
                  <a:srgbClr val="00B050"/>
                </a:solidFill>
              </a:rPr>
              <a:t>args</a:t>
            </a:r>
            <a:r>
              <a:rPr lang="en-IN" i="1" dirty="0">
                <a:solidFill>
                  <a:srgbClr val="00B050"/>
                </a:solidFill>
              </a:rPr>
              <a:t>) {  </a:t>
            </a:r>
          </a:p>
          <a:p>
            <a:r>
              <a:rPr lang="en-IN" i="1" dirty="0">
                <a:solidFill>
                  <a:srgbClr val="00B050"/>
                </a:solidFill>
              </a:rPr>
              <a:t>Season s=</a:t>
            </a:r>
            <a:r>
              <a:rPr lang="en-IN" i="1" dirty="0" err="1">
                <a:solidFill>
                  <a:srgbClr val="00B050"/>
                </a:solidFill>
              </a:rPr>
              <a:t>Season.WINTER</a:t>
            </a:r>
            <a:r>
              <a:rPr lang="en-IN" i="1" dirty="0">
                <a:solidFill>
                  <a:srgbClr val="00B050"/>
                </a:solidFill>
              </a:rPr>
              <a:t>;  </a:t>
            </a:r>
          </a:p>
          <a:p>
            <a:r>
              <a:rPr lang="en-IN" i="1" dirty="0" err="1">
                <a:solidFill>
                  <a:srgbClr val="00B050"/>
                </a:solidFill>
              </a:rPr>
              <a:t>System.out.println</a:t>
            </a:r>
            <a:r>
              <a:rPr lang="en-IN" i="1" dirty="0">
                <a:solidFill>
                  <a:srgbClr val="00B050"/>
                </a:solidFill>
              </a:rPr>
              <a:t>(s);  </a:t>
            </a:r>
          </a:p>
          <a:p>
            <a:r>
              <a:rPr lang="en-IN" i="1" dirty="0">
                <a:solidFill>
                  <a:srgbClr val="00B050"/>
                </a:solidFill>
              </a:rPr>
              <a:t>}}   </a:t>
            </a:r>
          </a:p>
          <a:p>
            <a:r>
              <a:rPr lang="en-IN" i="1" dirty="0">
                <a:solidFill>
                  <a:srgbClr val="C00000"/>
                </a:solidFill>
              </a:rPr>
              <a:t>Output: WINTER</a:t>
            </a:r>
          </a:p>
          <a:p>
            <a:endParaRPr lang="en-IN" dirty="0">
              <a:solidFill>
                <a:srgbClr val="00B050"/>
              </a:solidFill>
            </a:endParaRPr>
          </a:p>
          <a:p>
            <a:endParaRPr lang="en-IN" dirty="0"/>
          </a:p>
          <a:p>
            <a:endParaRPr lang="en-IN" dirty="0"/>
          </a:p>
          <a:p>
            <a:endParaRPr lang="en-IN" dirty="0"/>
          </a:p>
        </p:txBody>
      </p:sp>
    </p:spTree>
    <p:extLst>
      <p:ext uri="{BB962C8B-B14F-4D97-AF65-F5344CB8AC3E}">
        <p14:creationId xmlns:p14="http://schemas.microsoft.com/office/powerpoint/2010/main" val="25920077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6603" y="602617"/>
            <a:ext cx="7989750" cy="2923877"/>
          </a:xfrm>
        </p:spPr>
        <p:txBody>
          <a:bodyPr/>
          <a:lstStyle/>
          <a:p>
            <a:pPr marL="285750" indent="-285750">
              <a:buFont typeface="Arial" panose="020B0604020202020204" pitchFamily="34" charset="0"/>
              <a:buChar char="•"/>
            </a:pPr>
            <a:endParaRPr lang="en-US" dirty="0"/>
          </a:p>
          <a:p>
            <a:endParaRPr lang="en-US" dirty="0"/>
          </a:p>
          <a:p>
            <a:pPr marL="285750" indent="-285750">
              <a:buFont typeface="Wingdings" panose="05000000000000000000" pitchFamily="2" charset="2"/>
              <a:buChar char="q"/>
            </a:pPr>
            <a:r>
              <a:rPr lang="en-US" dirty="0"/>
              <a:t> Normally, array is a collection of similar type of elements that have contiguous memory location.</a:t>
            </a:r>
          </a:p>
          <a:p>
            <a:endParaRPr lang="en-US" dirty="0"/>
          </a:p>
          <a:p>
            <a:pPr marL="285750" indent="-285750">
              <a:buFont typeface="Wingdings" panose="05000000000000000000" pitchFamily="2" charset="2"/>
              <a:buChar char="q"/>
            </a:pPr>
            <a:r>
              <a:rPr lang="en-US" dirty="0"/>
              <a:t>Java array is an object the contains elements of similar data type. It is a data structure where we store similar elements. We can store only fixed set of elements in a java array.</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p:txBody>
      </p:sp>
      <p:sp>
        <p:nvSpPr>
          <p:cNvPr id="2" name="TextBox 1"/>
          <p:cNvSpPr txBox="1"/>
          <p:nvPr/>
        </p:nvSpPr>
        <p:spPr>
          <a:xfrm>
            <a:off x="1262296" y="418239"/>
            <a:ext cx="4859997" cy="523220"/>
          </a:xfrm>
          <a:prstGeom prst="rect">
            <a:avLst/>
          </a:prstGeom>
          <a:noFill/>
        </p:spPr>
        <p:txBody>
          <a:bodyPr wrap="square" rtlCol="0">
            <a:spAutoFit/>
          </a:bodyPr>
          <a:lstStyle/>
          <a:p>
            <a:r>
              <a:rPr lang="en-US" sz="2800" b="1" dirty="0">
                <a:solidFill>
                  <a:schemeClr val="tx2"/>
                </a:solidFill>
                <a:latin typeface="+mj-lt"/>
                <a:cs typeface="Arial"/>
              </a:rPr>
              <a:t>Array in Java</a:t>
            </a:r>
          </a:p>
        </p:txBody>
      </p:sp>
      <p:sp>
        <p:nvSpPr>
          <p:cNvPr id="5" name="Rectangle 4"/>
          <p:cNvSpPr/>
          <p:nvPr/>
        </p:nvSpPr>
        <p:spPr>
          <a:xfrm>
            <a:off x="1079500" y="1280300"/>
            <a:ext cx="7315200" cy="369332"/>
          </a:xfrm>
          <a:prstGeom prst="rect">
            <a:avLst/>
          </a:prstGeom>
        </p:spPr>
        <p:txBody>
          <a:bodyPr wrap="square">
            <a:spAutoFit/>
          </a:bodyPr>
          <a:lstStyle/>
          <a:p>
            <a:pPr algn="just"/>
            <a:endParaRPr lang="en-US" i="0" dirty="0">
              <a:solidFill>
                <a:srgbClr val="000000"/>
              </a:solidFill>
              <a:effectLst/>
              <a:latin typeface="+mn-l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0474" y="2960481"/>
            <a:ext cx="3952272" cy="1462931"/>
          </a:xfrm>
          <a:prstGeom prst="rect">
            <a:avLst/>
          </a:prstGeom>
        </p:spPr>
      </p:pic>
      <p:sp>
        <p:nvSpPr>
          <p:cNvPr id="10" name="Rectangle 9"/>
          <p:cNvSpPr/>
          <p:nvPr/>
        </p:nvSpPr>
        <p:spPr>
          <a:xfrm>
            <a:off x="840131" y="4583737"/>
            <a:ext cx="2881943" cy="369332"/>
          </a:xfrm>
          <a:prstGeom prst="rect">
            <a:avLst/>
          </a:prstGeom>
        </p:spPr>
        <p:txBody>
          <a:bodyPr wrap="none">
            <a:spAutoFit/>
          </a:bodyPr>
          <a:lstStyle/>
          <a:p>
            <a:pPr algn="just"/>
            <a:r>
              <a:rPr lang="en-US" b="1" dirty="0">
                <a:solidFill>
                  <a:srgbClr val="123761"/>
                </a:solidFill>
                <a:latin typeface="erdana"/>
              </a:rPr>
              <a:t>Advantage of Java Array</a:t>
            </a:r>
            <a:endParaRPr lang="en-US" b="1" i="0" dirty="0">
              <a:solidFill>
                <a:srgbClr val="123761"/>
              </a:solidFill>
              <a:effectLst/>
              <a:latin typeface="erdana"/>
            </a:endParaRPr>
          </a:p>
        </p:txBody>
      </p:sp>
      <p:sp>
        <p:nvSpPr>
          <p:cNvPr id="11" name="Rectangle 10"/>
          <p:cNvSpPr/>
          <p:nvPr/>
        </p:nvSpPr>
        <p:spPr>
          <a:xfrm>
            <a:off x="1262296" y="4953069"/>
            <a:ext cx="7559732" cy="923330"/>
          </a:xfrm>
          <a:prstGeom prst="rect">
            <a:avLst/>
          </a:prstGeom>
        </p:spPr>
        <p:txBody>
          <a:bodyPr wrap="square">
            <a:spAutoFit/>
          </a:bodyPr>
          <a:lstStyle/>
          <a:p>
            <a:pPr marL="400050" indent="-400050">
              <a:buFont typeface="+mj-lt"/>
              <a:buAutoNum type="romanUcPeriod"/>
            </a:pPr>
            <a:r>
              <a:rPr lang="en-US" dirty="0"/>
              <a:t>Code Optimization: It makes the code optimized, we can retrieve or sort the data easily.</a:t>
            </a:r>
          </a:p>
          <a:p>
            <a:pPr marL="400050" indent="-400050">
              <a:buFont typeface="+mj-lt"/>
              <a:buAutoNum type="romanUcPeriod"/>
            </a:pPr>
            <a:r>
              <a:rPr lang="en-US" dirty="0"/>
              <a:t>Random access: We can get any data located at any index position.</a:t>
            </a:r>
          </a:p>
        </p:txBody>
      </p:sp>
    </p:spTree>
    <p:extLst>
      <p:ext uri="{BB962C8B-B14F-4D97-AF65-F5344CB8AC3E}">
        <p14:creationId xmlns:p14="http://schemas.microsoft.com/office/powerpoint/2010/main" val="25698761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2256" y="232229"/>
            <a:ext cx="5300037" cy="523220"/>
          </a:xfrm>
          <a:prstGeom prst="rect">
            <a:avLst/>
          </a:prstGeom>
          <a:noFill/>
        </p:spPr>
        <p:txBody>
          <a:bodyPr wrap="square" rtlCol="0">
            <a:spAutoFit/>
          </a:bodyPr>
          <a:lstStyle/>
          <a:p>
            <a:r>
              <a:rPr lang="en-US" sz="2800" b="1" dirty="0">
                <a:solidFill>
                  <a:schemeClr val="tx2"/>
                </a:solidFill>
                <a:latin typeface="+mj-lt"/>
                <a:cs typeface="Arial"/>
              </a:rPr>
              <a:t>Array in Java</a:t>
            </a:r>
          </a:p>
        </p:txBody>
      </p:sp>
      <p:sp>
        <p:nvSpPr>
          <p:cNvPr id="5" name="Rectangle 4"/>
          <p:cNvSpPr/>
          <p:nvPr/>
        </p:nvSpPr>
        <p:spPr>
          <a:xfrm>
            <a:off x="-453086" y="1078617"/>
            <a:ext cx="7315200" cy="369332"/>
          </a:xfrm>
          <a:prstGeom prst="rect">
            <a:avLst/>
          </a:prstGeom>
        </p:spPr>
        <p:txBody>
          <a:bodyPr wrap="square">
            <a:spAutoFit/>
          </a:bodyPr>
          <a:lstStyle/>
          <a:p>
            <a:pPr algn="just"/>
            <a:endParaRPr lang="en-US" i="0" dirty="0">
              <a:solidFill>
                <a:srgbClr val="000000"/>
              </a:solidFill>
              <a:effectLst/>
              <a:latin typeface="+mn-lt"/>
            </a:endParaRPr>
          </a:p>
        </p:txBody>
      </p:sp>
      <p:sp>
        <p:nvSpPr>
          <p:cNvPr id="7" name="TextBox 6"/>
          <p:cNvSpPr txBox="1"/>
          <p:nvPr/>
        </p:nvSpPr>
        <p:spPr>
          <a:xfrm>
            <a:off x="638629" y="2380344"/>
            <a:ext cx="7887185" cy="646331"/>
          </a:xfrm>
          <a:prstGeom prst="rect">
            <a:avLst/>
          </a:prstGeom>
          <a:noFill/>
        </p:spPr>
        <p:txBody>
          <a:bodyPr wrap="square" rtlCol="0">
            <a:spAutoFit/>
          </a:bodyPr>
          <a:lstStyle/>
          <a:p>
            <a:endParaRPr lang="en-US" i="1" dirty="0">
              <a:solidFill>
                <a:srgbClr val="00B050"/>
              </a:solidFill>
            </a:endParaRPr>
          </a:p>
          <a:p>
            <a:endParaRPr lang="en-US" b="1" dirty="0"/>
          </a:p>
        </p:txBody>
      </p:sp>
      <p:sp>
        <p:nvSpPr>
          <p:cNvPr id="8" name="TextBox 7"/>
          <p:cNvSpPr txBox="1"/>
          <p:nvPr/>
        </p:nvSpPr>
        <p:spPr>
          <a:xfrm>
            <a:off x="914400" y="856344"/>
            <a:ext cx="7039429" cy="5078313"/>
          </a:xfrm>
          <a:prstGeom prst="rect">
            <a:avLst/>
          </a:prstGeom>
          <a:noFill/>
        </p:spPr>
        <p:txBody>
          <a:bodyPr wrap="square" rtlCol="0">
            <a:spAutoFit/>
          </a:bodyPr>
          <a:lstStyle/>
          <a:p>
            <a:r>
              <a:rPr lang="en-IN" dirty="0">
                <a:solidFill>
                  <a:srgbClr val="00B050"/>
                </a:solidFill>
              </a:rPr>
              <a:t>class GFG </a:t>
            </a:r>
          </a:p>
          <a:p>
            <a:r>
              <a:rPr lang="en-IN" dirty="0">
                <a:solidFill>
                  <a:srgbClr val="00B050"/>
                </a:solidFill>
              </a:rPr>
              <a:t>{</a:t>
            </a:r>
          </a:p>
          <a:p>
            <a:r>
              <a:rPr lang="en-IN" dirty="0">
                <a:solidFill>
                  <a:srgbClr val="00B050"/>
                </a:solidFill>
              </a:rPr>
              <a:t>    public static void main (String[] </a:t>
            </a:r>
            <a:r>
              <a:rPr lang="en-IN" dirty="0" err="1">
                <a:solidFill>
                  <a:srgbClr val="00B050"/>
                </a:solidFill>
              </a:rPr>
              <a:t>args</a:t>
            </a:r>
            <a:r>
              <a:rPr lang="en-IN" dirty="0">
                <a:solidFill>
                  <a:srgbClr val="00B050"/>
                </a:solidFill>
              </a:rPr>
              <a:t>) </a:t>
            </a:r>
          </a:p>
          <a:p>
            <a:r>
              <a:rPr lang="en-IN" dirty="0">
                <a:solidFill>
                  <a:srgbClr val="00B050"/>
                </a:solidFill>
              </a:rPr>
              <a:t>    {         </a:t>
            </a:r>
          </a:p>
          <a:p>
            <a:r>
              <a:rPr lang="en-IN" dirty="0">
                <a:solidFill>
                  <a:srgbClr val="00B050"/>
                </a:solidFill>
              </a:rPr>
              <a:t>      // declares an Array of integers.</a:t>
            </a:r>
          </a:p>
          <a:p>
            <a:r>
              <a:rPr lang="en-IN" dirty="0">
                <a:solidFill>
                  <a:srgbClr val="00B050"/>
                </a:solidFill>
              </a:rPr>
              <a:t>      </a:t>
            </a:r>
            <a:r>
              <a:rPr lang="en-IN" dirty="0" err="1">
                <a:solidFill>
                  <a:srgbClr val="00B050"/>
                </a:solidFill>
              </a:rPr>
              <a:t>int</a:t>
            </a:r>
            <a:r>
              <a:rPr lang="en-IN" dirty="0">
                <a:solidFill>
                  <a:srgbClr val="00B050"/>
                </a:solidFill>
              </a:rPr>
              <a:t>[] </a:t>
            </a:r>
            <a:r>
              <a:rPr lang="en-IN" dirty="0" err="1">
                <a:solidFill>
                  <a:srgbClr val="00B050"/>
                </a:solidFill>
              </a:rPr>
              <a:t>arr</a:t>
            </a:r>
            <a:r>
              <a:rPr lang="en-IN" dirty="0">
                <a:solidFill>
                  <a:srgbClr val="00B050"/>
                </a:solidFill>
              </a:rPr>
              <a:t>;</a:t>
            </a:r>
          </a:p>
          <a:p>
            <a:r>
              <a:rPr lang="en-IN" dirty="0">
                <a:solidFill>
                  <a:srgbClr val="00B050"/>
                </a:solidFill>
              </a:rPr>
              <a:t>        // allocating memory for 5 integers.</a:t>
            </a:r>
          </a:p>
          <a:p>
            <a:r>
              <a:rPr lang="en-IN" dirty="0">
                <a:solidFill>
                  <a:srgbClr val="00B050"/>
                </a:solidFill>
              </a:rPr>
              <a:t>      </a:t>
            </a:r>
            <a:r>
              <a:rPr lang="en-IN" dirty="0" err="1">
                <a:solidFill>
                  <a:srgbClr val="00B050"/>
                </a:solidFill>
              </a:rPr>
              <a:t>arr</a:t>
            </a:r>
            <a:r>
              <a:rPr lang="en-IN" dirty="0">
                <a:solidFill>
                  <a:srgbClr val="00B050"/>
                </a:solidFill>
              </a:rPr>
              <a:t> = new </a:t>
            </a:r>
            <a:r>
              <a:rPr lang="en-IN" dirty="0" err="1">
                <a:solidFill>
                  <a:srgbClr val="00B050"/>
                </a:solidFill>
              </a:rPr>
              <a:t>int</a:t>
            </a:r>
            <a:r>
              <a:rPr lang="en-IN" dirty="0">
                <a:solidFill>
                  <a:srgbClr val="00B050"/>
                </a:solidFill>
              </a:rPr>
              <a:t>[5];</a:t>
            </a:r>
          </a:p>
          <a:p>
            <a:r>
              <a:rPr lang="en-IN" dirty="0">
                <a:solidFill>
                  <a:srgbClr val="00B050"/>
                </a:solidFill>
              </a:rPr>
              <a:t>       // initialize the first elements of the array</a:t>
            </a:r>
          </a:p>
          <a:p>
            <a:r>
              <a:rPr lang="en-IN" dirty="0">
                <a:solidFill>
                  <a:srgbClr val="00B050"/>
                </a:solidFill>
              </a:rPr>
              <a:t>      </a:t>
            </a:r>
            <a:r>
              <a:rPr lang="en-IN" dirty="0" err="1">
                <a:solidFill>
                  <a:srgbClr val="00B050"/>
                </a:solidFill>
              </a:rPr>
              <a:t>arr</a:t>
            </a:r>
            <a:r>
              <a:rPr lang="en-IN" dirty="0">
                <a:solidFill>
                  <a:srgbClr val="00B050"/>
                </a:solidFill>
              </a:rPr>
              <a:t>[0] = 10;</a:t>
            </a:r>
          </a:p>
          <a:p>
            <a:r>
              <a:rPr lang="en-IN" dirty="0">
                <a:solidFill>
                  <a:srgbClr val="00B050"/>
                </a:solidFill>
              </a:rPr>
              <a:t>      // initialize the second elements of the array</a:t>
            </a:r>
          </a:p>
          <a:p>
            <a:r>
              <a:rPr lang="en-IN" dirty="0">
                <a:solidFill>
                  <a:srgbClr val="00B050"/>
                </a:solidFill>
              </a:rPr>
              <a:t>      </a:t>
            </a:r>
            <a:r>
              <a:rPr lang="en-IN" dirty="0" err="1">
                <a:solidFill>
                  <a:srgbClr val="00B050"/>
                </a:solidFill>
              </a:rPr>
              <a:t>arr</a:t>
            </a:r>
            <a:r>
              <a:rPr lang="en-IN" dirty="0">
                <a:solidFill>
                  <a:srgbClr val="00B050"/>
                </a:solidFill>
              </a:rPr>
              <a:t>[1] = 20;</a:t>
            </a:r>
          </a:p>
          <a:p>
            <a:r>
              <a:rPr lang="en-IN" dirty="0">
                <a:solidFill>
                  <a:srgbClr val="00B050"/>
                </a:solidFill>
              </a:rPr>
              <a:t>     // accessing the elements of the specified array</a:t>
            </a:r>
          </a:p>
          <a:p>
            <a:r>
              <a:rPr lang="en-IN" dirty="0">
                <a:solidFill>
                  <a:srgbClr val="00B050"/>
                </a:solidFill>
              </a:rPr>
              <a:t>      for (</a:t>
            </a:r>
            <a:r>
              <a:rPr lang="en-IN" dirty="0" err="1">
                <a:solidFill>
                  <a:srgbClr val="00B050"/>
                </a:solidFill>
              </a:rPr>
              <a:t>int</a:t>
            </a:r>
            <a:r>
              <a:rPr lang="en-IN" dirty="0">
                <a:solidFill>
                  <a:srgbClr val="00B050"/>
                </a:solidFill>
              </a:rPr>
              <a:t> </a:t>
            </a:r>
            <a:r>
              <a:rPr lang="en-IN" dirty="0" err="1">
                <a:solidFill>
                  <a:srgbClr val="00B050"/>
                </a:solidFill>
              </a:rPr>
              <a:t>i</a:t>
            </a:r>
            <a:r>
              <a:rPr lang="en-IN" dirty="0">
                <a:solidFill>
                  <a:srgbClr val="00B050"/>
                </a:solidFill>
              </a:rPr>
              <a:t> = 0; </a:t>
            </a:r>
            <a:r>
              <a:rPr lang="en-IN" dirty="0" err="1">
                <a:solidFill>
                  <a:srgbClr val="00B050"/>
                </a:solidFill>
              </a:rPr>
              <a:t>i</a:t>
            </a:r>
            <a:r>
              <a:rPr lang="en-IN" dirty="0">
                <a:solidFill>
                  <a:srgbClr val="00B050"/>
                </a:solidFill>
              </a:rPr>
              <a:t> &lt; </a:t>
            </a:r>
            <a:r>
              <a:rPr lang="en-IN" dirty="0" err="1">
                <a:solidFill>
                  <a:srgbClr val="00B050"/>
                </a:solidFill>
              </a:rPr>
              <a:t>arr.length</a:t>
            </a:r>
            <a:r>
              <a:rPr lang="en-IN" dirty="0">
                <a:solidFill>
                  <a:srgbClr val="00B050"/>
                </a:solidFill>
              </a:rPr>
              <a:t>; </a:t>
            </a:r>
            <a:r>
              <a:rPr lang="en-IN" dirty="0" err="1">
                <a:solidFill>
                  <a:srgbClr val="00B050"/>
                </a:solidFill>
              </a:rPr>
              <a:t>i</a:t>
            </a:r>
            <a:r>
              <a:rPr lang="en-IN" dirty="0">
                <a:solidFill>
                  <a:srgbClr val="00B050"/>
                </a:solidFill>
              </a:rPr>
              <a:t>++)</a:t>
            </a:r>
          </a:p>
          <a:p>
            <a:r>
              <a:rPr lang="en-IN" dirty="0">
                <a:solidFill>
                  <a:srgbClr val="00B050"/>
                </a:solidFill>
              </a:rPr>
              <a:t>         System.out.println("Element at index " + </a:t>
            </a:r>
            <a:r>
              <a:rPr lang="en-IN" dirty="0" err="1">
                <a:solidFill>
                  <a:srgbClr val="00B050"/>
                </a:solidFill>
              </a:rPr>
              <a:t>i</a:t>
            </a:r>
            <a:r>
              <a:rPr lang="en-IN" dirty="0">
                <a:solidFill>
                  <a:srgbClr val="00B050"/>
                </a:solidFill>
              </a:rPr>
              <a:t> + </a:t>
            </a:r>
          </a:p>
          <a:p>
            <a:r>
              <a:rPr lang="en-IN" dirty="0">
                <a:solidFill>
                  <a:srgbClr val="00B050"/>
                </a:solidFill>
              </a:rPr>
              <a:t>                                      " : "+ </a:t>
            </a:r>
            <a:r>
              <a:rPr lang="en-IN" dirty="0" err="1">
                <a:solidFill>
                  <a:srgbClr val="00B050"/>
                </a:solidFill>
              </a:rPr>
              <a:t>arr</a:t>
            </a:r>
            <a:r>
              <a:rPr lang="en-IN" dirty="0">
                <a:solidFill>
                  <a:srgbClr val="00B050"/>
                </a:solidFill>
              </a:rPr>
              <a:t>[</a:t>
            </a:r>
            <a:r>
              <a:rPr lang="en-IN" dirty="0" err="1">
                <a:solidFill>
                  <a:srgbClr val="00B050"/>
                </a:solidFill>
              </a:rPr>
              <a:t>i</a:t>
            </a:r>
            <a:r>
              <a:rPr lang="en-IN" dirty="0">
                <a:solidFill>
                  <a:srgbClr val="00B050"/>
                </a:solidFill>
              </a:rPr>
              <a:t>]);          </a:t>
            </a:r>
          </a:p>
          <a:p>
            <a:r>
              <a:rPr lang="en-IN" dirty="0">
                <a:solidFill>
                  <a:srgbClr val="00B050"/>
                </a:solidFill>
              </a:rPr>
              <a:t>    }</a:t>
            </a:r>
          </a:p>
          <a:p>
            <a:r>
              <a:rPr lang="en-IN" dirty="0">
                <a:solidFill>
                  <a:srgbClr val="00B050"/>
                </a:solidFill>
              </a:rPr>
              <a:t>}</a:t>
            </a:r>
          </a:p>
        </p:txBody>
      </p:sp>
    </p:spTree>
    <p:extLst>
      <p:ext uri="{BB962C8B-B14F-4D97-AF65-F5344CB8AC3E}">
        <p14:creationId xmlns:p14="http://schemas.microsoft.com/office/powerpoint/2010/main" val="1561380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Difference between JDK, JRE and JVM</a:t>
            </a:r>
          </a:p>
        </p:txBody>
      </p:sp>
      <p:sp>
        <p:nvSpPr>
          <p:cNvPr id="3" name="Content Placeholder 2"/>
          <p:cNvSpPr>
            <a:spLocks noGrp="1"/>
          </p:cNvSpPr>
          <p:nvPr>
            <p:ph idx="1"/>
          </p:nvPr>
        </p:nvSpPr>
        <p:spPr>
          <a:xfrm>
            <a:off x="377054" y="1177686"/>
            <a:ext cx="7683305" cy="4827912"/>
          </a:xfrm>
        </p:spPr>
        <p:txBody>
          <a:bodyPr>
            <a:noAutofit/>
          </a:bodyPr>
          <a:lstStyle/>
          <a:p>
            <a:r>
              <a:rPr lang="en-IN" b="1" dirty="0"/>
              <a:t>JVM</a:t>
            </a:r>
          </a:p>
          <a:p>
            <a:pPr lvl="2"/>
            <a:r>
              <a:rPr lang="en-IN" dirty="0"/>
              <a:t>JVM (Java Virtual Machine) is an abstract machine. It is a specification that provides runtime environment in which java byte-code can be executed.</a:t>
            </a:r>
          </a:p>
          <a:p>
            <a:pPr lvl="2">
              <a:buNone/>
            </a:pPr>
            <a:endParaRPr lang="en-IN" dirty="0"/>
          </a:p>
          <a:p>
            <a:pPr lvl="1">
              <a:buNone/>
            </a:pPr>
            <a:r>
              <a:rPr lang="en-IN" dirty="0"/>
              <a:t>The JVM performs following main tasks:</a:t>
            </a:r>
          </a:p>
          <a:p>
            <a:pPr lvl="1"/>
            <a:r>
              <a:rPr lang="en-IN" dirty="0"/>
              <a:t>Loads code</a:t>
            </a:r>
          </a:p>
          <a:p>
            <a:pPr lvl="1"/>
            <a:r>
              <a:rPr lang="en-IN" dirty="0"/>
              <a:t>Verifies code</a:t>
            </a:r>
          </a:p>
          <a:p>
            <a:pPr lvl="1"/>
            <a:r>
              <a:rPr lang="en-IN" dirty="0"/>
              <a:t>Executes code</a:t>
            </a:r>
          </a:p>
          <a:p>
            <a:pPr lvl="1"/>
            <a:r>
              <a:rPr lang="en-IN" dirty="0"/>
              <a:t>Provides runtime environment</a:t>
            </a:r>
          </a:p>
          <a:p>
            <a:r>
              <a:rPr lang="en-IN" b="1" dirty="0"/>
              <a:t>JRE</a:t>
            </a:r>
          </a:p>
          <a:p>
            <a:pPr lvl="2"/>
            <a:r>
              <a:rPr lang="en-IN" dirty="0"/>
              <a:t>JRE is an acronym for Java Runtime Environment. It is used to provide runtime environment. It is the implementation of JVM. It physically exists. It contains set of libraries + other files that JVM uses at runtime.</a:t>
            </a:r>
          </a:p>
          <a:p>
            <a:r>
              <a:rPr lang="en-IN" b="1" dirty="0"/>
              <a:t>JDK</a:t>
            </a:r>
          </a:p>
          <a:p>
            <a:pPr lvl="2"/>
            <a:r>
              <a:rPr lang="en-IN" dirty="0"/>
              <a:t>JDK is an acronym for Java Development Kit. It physically exists. It contains JRE + development tools.</a:t>
            </a:r>
          </a:p>
          <a:p>
            <a:pPr lvl="2"/>
            <a:endParaRPr lang="en-IN" dirty="0"/>
          </a:p>
          <a:p>
            <a:pPr lvl="1">
              <a:buNone/>
            </a:pPr>
            <a:endParaRPr lang="en-IN" dirty="0"/>
          </a:p>
          <a:p>
            <a:pPr lvl="2"/>
            <a:endParaRPr lang="en-IN" dirty="0"/>
          </a:p>
          <a:p>
            <a:pPr marL="285750" indent="-285750">
              <a:buFont typeface="Wingdings" panose="05000000000000000000" pitchFamily="2" charset="2"/>
              <a:buChar char="Ø"/>
            </a:pPr>
            <a:endParaRPr lang="en-US" dirty="0"/>
          </a:p>
        </p:txBody>
      </p:sp>
      <p:pic>
        <p:nvPicPr>
          <p:cNvPr id="4" name="Picture 3" descr="jdk"/>
          <p:cNvPicPr/>
          <p:nvPr/>
        </p:nvPicPr>
        <p:blipFill>
          <a:blip r:embed="rId3"/>
          <a:srcRect/>
          <a:stretch>
            <a:fillRect/>
          </a:stretch>
        </p:blipFill>
        <p:spPr bwMode="auto">
          <a:xfrm>
            <a:off x="4763386" y="2179674"/>
            <a:ext cx="4040372" cy="2030819"/>
          </a:xfrm>
          <a:prstGeom prst="rect">
            <a:avLst/>
          </a:prstGeom>
          <a:noFill/>
          <a:ln w="9525">
            <a:noFill/>
            <a:miter lim="800000"/>
            <a:headEnd/>
            <a:tailEnd/>
          </a:ln>
        </p:spPr>
      </p:pic>
    </p:spTree>
    <p:extLst>
      <p:ext uri="{BB962C8B-B14F-4D97-AF65-F5344CB8AC3E}">
        <p14:creationId xmlns:p14="http://schemas.microsoft.com/office/powerpoint/2010/main" val="2774992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ircle(in)">
                                      <p:cBhvr>
                                        <p:cTn id="15" dur="2000"/>
                                        <p:tgtEl>
                                          <p:spTgt spid="3">
                                            <p:txEl>
                                              <p:pRg st="0" end="0"/>
                                            </p:txEl>
                                          </p:spTgt>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circle(in)">
                                      <p:cBhvr>
                                        <p:cTn id="18" dur="2000"/>
                                        <p:tgtEl>
                                          <p:spTgt spid="3">
                                            <p:txEl>
                                              <p:pRg st="1" end="1"/>
                                            </p:txEl>
                                          </p:spTgt>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circle(in)">
                                      <p:cBhvr>
                                        <p:cTn id="21" dur="2000"/>
                                        <p:tgtEl>
                                          <p:spTgt spid="3">
                                            <p:txEl>
                                              <p:pRg st="3" end="3"/>
                                            </p:txEl>
                                          </p:spTgt>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circle(in)">
                                      <p:cBhvr>
                                        <p:cTn id="24" dur="2000"/>
                                        <p:tgtEl>
                                          <p:spTgt spid="3">
                                            <p:txEl>
                                              <p:pRg st="4" end="4"/>
                                            </p:txEl>
                                          </p:spTgt>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2000"/>
                                        <p:tgtEl>
                                          <p:spTgt spid="3">
                                            <p:txEl>
                                              <p:pRg st="5" end="5"/>
                                            </p:tx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circle(in)">
                                      <p:cBhvr>
                                        <p:cTn id="30" dur="2000"/>
                                        <p:tgtEl>
                                          <p:spTgt spid="3">
                                            <p:txEl>
                                              <p:pRg st="6" end="6"/>
                                            </p:txEl>
                                          </p:spTgt>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circle(in)">
                                      <p:cBhvr>
                                        <p:cTn id="33" dur="20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circle(in)">
                                      <p:cBhvr>
                                        <p:cTn id="38" dur="2000"/>
                                        <p:tgtEl>
                                          <p:spTgt spid="3">
                                            <p:txEl>
                                              <p:pRg st="8" end="8"/>
                                            </p:txEl>
                                          </p:spTgt>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circle(in)">
                                      <p:cBhvr>
                                        <p:cTn id="41" dur="2000"/>
                                        <p:tgtEl>
                                          <p:spTgt spid="3">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grpId="0" nodeType="click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circle(in)">
                                      <p:cBhvr>
                                        <p:cTn id="46" dur="2000"/>
                                        <p:tgtEl>
                                          <p:spTgt spid="3">
                                            <p:txEl>
                                              <p:pRg st="10" end="10"/>
                                            </p:txEl>
                                          </p:spTgt>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Effect transition="in" filter="circle(in)">
                                      <p:cBhvr>
                                        <p:cTn id="49"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2256" y="232229"/>
            <a:ext cx="5300037" cy="523220"/>
          </a:xfrm>
          <a:prstGeom prst="rect">
            <a:avLst/>
          </a:prstGeom>
          <a:noFill/>
        </p:spPr>
        <p:txBody>
          <a:bodyPr wrap="square" rtlCol="0">
            <a:spAutoFit/>
          </a:bodyPr>
          <a:lstStyle/>
          <a:p>
            <a:r>
              <a:rPr lang="en-US" sz="2800" b="1" dirty="0">
                <a:solidFill>
                  <a:schemeClr val="tx2"/>
                </a:solidFill>
                <a:latin typeface="+mj-lt"/>
                <a:cs typeface="Arial"/>
              </a:rPr>
              <a:t>Array in Java</a:t>
            </a:r>
          </a:p>
        </p:txBody>
      </p:sp>
      <p:sp>
        <p:nvSpPr>
          <p:cNvPr id="5" name="Rectangle 4"/>
          <p:cNvSpPr/>
          <p:nvPr/>
        </p:nvSpPr>
        <p:spPr>
          <a:xfrm>
            <a:off x="-453086" y="1078617"/>
            <a:ext cx="7315200" cy="369332"/>
          </a:xfrm>
          <a:prstGeom prst="rect">
            <a:avLst/>
          </a:prstGeom>
        </p:spPr>
        <p:txBody>
          <a:bodyPr wrap="square">
            <a:spAutoFit/>
          </a:bodyPr>
          <a:lstStyle/>
          <a:p>
            <a:pPr algn="just"/>
            <a:endParaRPr lang="en-US" i="0" dirty="0">
              <a:solidFill>
                <a:srgbClr val="000000"/>
              </a:solidFill>
              <a:effectLst/>
              <a:latin typeface="+mn-lt"/>
            </a:endParaRPr>
          </a:p>
        </p:txBody>
      </p:sp>
      <p:sp>
        <p:nvSpPr>
          <p:cNvPr id="10" name="Rectangle 9"/>
          <p:cNvSpPr/>
          <p:nvPr/>
        </p:nvSpPr>
        <p:spPr>
          <a:xfrm>
            <a:off x="757104" y="1095634"/>
            <a:ext cx="3018903" cy="369332"/>
          </a:xfrm>
          <a:prstGeom prst="rect">
            <a:avLst/>
          </a:prstGeom>
        </p:spPr>
        <p:txBody>
          <a:bodyPr wrap="none">
            <a:spAutoFit/>
          </a:bodyPr>
          <a:lstStyle/>
          <a:p>
            <a:pPr algn="just"/>
            <a:r>
              <a:rPr lang="en-US" b="1" dirty="0">
                <a:solidFill>
                  <a:srgbClr val="123761"/>
                </a:solidFill>
                <a:latin typeface="erdana"/>
              </a:rPr>
              <a:t>Disadvantage of </a:t>
            </a:r>
            <a:r>
              <a:rPr lang="en-US" b="1" dirty="0">
                <a:solidFill>
                  <a:srgbClr val="123761"/>
                </a:solidFill>
                <a:latin typeface="+mn-lt"/>
              </a:rPr>
              <a:t>Java</a:t>
            </a:r>
            <a:r>
              <a:rPr lang="en-US" b="1" dirty="0">
                <a:solidFill>
                  <a:srgbClr val="123761"/>
                </a:solidFill>
                <a:latin typeface="erdana"/>
              </a:rPr>
              <a:t> </a:t>
            </a:r>
            <a:r>
              <a:rPr lang="en-US" b="1" dirty="0">
                <a:solidFill>
                  <a:srgbClr val="123761"/>
                </a:solidFill>
                <a:latin typeface="+mn-lt"/>
              </a:rPr>
              <a:t>Array</a:t>
            </a:r>
            <a:endParaRPr lang="en-US" b="1" i="0" dirty="0">
              <a:solidFill>
                <a:srgbClr val="123761"/>
              </a:solidFill>
              <a:effectLst/>
              <a:latin typeface="+mn-lt"/>
            </a:endParaRPr>
          </a:p>
        </p:txBody>
      </p:sp>
      <p:sp>
        <p:nvSpPr>
          <p:cNvPr id="11" name="Rectangle 10"/>
          <p:cNvSpPr/>
          <p:nvPr/>
        </p:nvSpPr>
        <p:spPr>
          <a:xfrm>
            <a:off x="822256" y="1649632"/>
            <a:ext cx="7559732" cy="646331"/>
          </a:xfrm>
          <a:prstGeom prst="rect">
            <a:avLst/>
          </a:prstGeom>
        </p:spPr>
        <p:txBody>
          <a:bodyPr wrap="square">
            <a:spAutoFit/>
          </a:bodyPr>
          <a:lstStyle/>
          <a:p>
            <a:r>
              <a:rPr lang="en-US" b="1" dirty="0"/>
              <a:t>Size Limit:</a:t>
            </a:r>
            <a:r>
              <a:rPr lang="en-US" dirty="0"/>
              <a:t> We can store only fixed size of elements in the array. It doesn't grow its size at runtime. To solve this problem, collection framework is used in java.</a:t>
            </a:r>
          </a:p>
        </p:txBody>
      </p:sp>
      <p:sp>
        <p:nvSpPr>
          <p:cNvPr id="7" name="TextBox 6"/>
          <p:cNvSpPr txBox="1"/>
          <p:nvPr/>
        </p:nvSpPr>
        <p:spPr>
          <a:xfrm>
            <a:off x="638629" y="2380344"/>
            <a:ext cx="7887185" cy="2031325"/>
          </a:xfrm>
          <a:prstGeom prst="rect">
            <a:avLst/>
          </a:prstGeom>
          <a:noFill/>
        </p:spPr>
        <p:txBody>
          <a:bodyPr wrap="square" rtlCol="0">
            <a:spAutoFit/>
          </a:bodyPr>
          <a:lstStyle/>
          <a:p>
            <a:r>
              <a:rPr lang="en-US" b="1" dirty="0">
                <a:solidFill>
                  <a:srgbClr val="00B050"/>
                </a:solidFill>
              </a:rPr>
              <a:t>Example:</a:t>
            </a:r>
          </a:p>
          <a:p>
            <a:r>
              <a:rPr lang="en-US" b="1" i="1" dirty="0" err="1">
                <a:solidFill>
                  <a:srgbClr val="00B050"/>
                </a:solidFill>
              </a:rPr>
              <a:t>int</a:t>
            </a:r>
            <a:r>
              <a:rPr lang="en-US" i="1" dirty="0">
                <a:solidFill>
                  <a:srgbClr val="00B050"/>
                </a:solidFill>
              </a:rPr>
              <a:t> a[]=</a:t>
            </a:r>
            <a:r>
              <a:rPr lang="en-US" b="1" i="1" dirty="0">
                <a:solidFill>
                  <a:srgbClr val="00B050"/>
                </a:solidFill>
              </a:rPr>
              <a:t>new</a:t>
            </a:r>
            <a:r>
              <a:rPr lang="en-US" i="1" dirty="0">
                <a:solidFill>
                  <a:srgbClr val="00B050"/>
                </a:solidFill>
              </a:rPr>
              <a:t> </a:t>
            </a:r>
            <a:r>
              <a:rPr lang="en-US" b="1" i="1" dirty="0">
                <a:solidFill>
                  <a:srgbClr val="00B050"/>
                </a:solidFill>
              </a:rPr>
              <a:t>int</a:t>
            </a:r>
            <a:r>
              <a:rPr lang="en-US" i="1" dirty="0">
                <a:solidFill>
                  <a:srgbClr val="00B050"/>
                </a:solidFill>
              </a:rPr>
              <a:t>[4]; //declaration and instantiation  </a:t>
            </a:r>
          </a:p>
          <a:p>
            <a:r>
              <a:rPr lang="en-US" i="1" dirty="0">
                <a:solidFill>
                  <a:srgbClr val="00B050"/>
                </a:solidFill>
              </a:rPr>
              <a:t>a[0]=10;//initialization  </a:t>
            </a:r>
          </a:p>
          <a:p>
            <a:r>
              <a:rPr lang="en-US" i="1" dirty="0">
                <a:solidFill>
                  <a:srgbClr val="00B050"/>
                </a:solidFill>
              </a:rPr>
              <a:t>a[1]=20;  </a:t>
            </a:r>
          </a:p>
          <a:p>
            <a:r>
              <a:rPr lang="en-US" i="1" dirty="0">
                <a:solidFill>
                  <a:srgbClr val="00B050"/>
                </a:solidFill>
              </a:rPr>
              <a:t>a[2]=70;  </a:t>
            </a:r>
          </a:p>
          <a:p>
            <a:r>
              <a:rPr lang="en-US" i="1" dirty="0">
                <a:solidFill>
                  <a:srgbClr val="00B050"/>
                </a:solidFill>
              </a:rPr>
              <a:t>a[3]=40;  </a:t>
            </a:r>
          </a:p>
          <a:p>
            <a:endParaRPr lang="en-US" b="1" dirty="0"/>
          </a:p>
        </p:txBody>
      </p:sp>
    </p:spTree>
    <p:extLst>
      <p:ext uri="{BB962C8B-B14F-4D97-AF65-F5344CB8AC3E}">
        <p14:creationId xmlns:p14="http://schemas.microsoft.com/office/powerpoint/2010/main" val="15613809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885" y="399245"/>
            <a:ext cx="5259409" cy="523220"/>
          </a:xfrm>
          <a:prstGeom prst="rect">
            <a:avLst/>
          </a:prstGeom>
          <a:noFill/>
        </p:spPr>
        <p:txBody>
          <a:bodyPr wrap="square" rtlCol="0">
            <a:spAutoFit/>
          </a:bodyPr>
          <a:lstStyle/>
          <a:p>
            <a:r>
              <a:rPr lang="en-US" sz="2800" b="1" dirty="0">
                <a:solidFill>
                  <a:schemeClr val="tx2"/>
                </a:solidFill>
                <a:latin typeface="+mj-lt"/>
                <a:cs typeface="Arial"/>
              </a:rPr>
              <a:t>String in Java</a:t>
            </a:r>
          </a:p>
        </p:txBody>
      </p:sp>
      <p:sp>
        <p:nvSpPr>
          <p:cNvPr id="5" name="Rectangle 4"/>
          <p:cNvSpPr/>
          <p:nvPr/>
        </p:nvSpPr>
        <p:spPr>
          <a:xfrm>
            <a:off x="-517481" y="941459"/>
            <a:ext cx="7315200" cy="369332"/>
          </a:xfrm>
          <a:prstGeom prst="rect">
            <a:avLst/>
          </a:prstGeom>
        </p:spPr>
        <p:txBody>
          <a:bodyPr wrap="square">
            <a:spAutoFit/>
          </a:bodyPr>
          <a:lstStyle/>
          <a:p>
            <a:pPr algn="just"/>
            <a:endParaRPr lang="en-US" i="0" dirty="0">
              <a:solidFill>
                <a:srgbClr val="000000"/>
              </a:solidFill>
              <a:effectLst/>
              <a:latin typeface="+mn-lt"/>
            </a:endParaRPr>
          </a:p>
        </p:txBody>
      </p:sp>
      <p:sp>
        <p:nvSpPr>
          <p:cNvPr id="11" name="Rectangle 10"/>
          <p:cNvSpPr/>
          <p:nvPr/>
        </p:nvSpPr>
        <p:spPr>
          <a:xfrm>
            <a:off x="772732" y="941459"/>
            <a:ext cx="7596377" cy="5632311"/>
          </a:xfrm>
          <a:prstGeom prst="rect">
            <a:avLst/>
          </a:prstGeom>
        </p:spPr>
        <p:txBody>
          <a:bodyPr wrap="square">
            <a:spAutoFit/>
          </a:bodyPr>
          <a:lstStyle/>
          <a:p>
            <a:r>
              <a:rPr lang="en-US" dirty="0"/>
              <a:t>In java, string is basically an object that represents sequence of char values. An array of characters works same as java string. For example:</a:t>
            </a:r>
          </a:p>
          <a:p>
            <a:endParaRPr lang="en-US" dirty="0"/>
          </a:p>
          <a:p>
            <a:r>
              <a:rPr lang="en-US" b="1" i="1" dirty="0">
                <a:solidFill>
                  <a:srgbClr val="00B050"/>
                </a:solidFill>
              </a:rPr>
              <a:t>char</a:t>
            </a:r>
            <a:r>
              <a:rPr lang="en-US" i="1" dirty="0">
                <a:solidFill>
                  <a:srgbClr val="00B050"/>
                </a:solidFill>
              </a:rPr>
              <a:t>[] ch={'j','a','v','a'};  </a:t>
            </a:r>
          </a:p>
          <a:p>
            <a:endParaRPr lang="en-US" i="1" dirty="0">
              <a:solidFill>
                <a:srgbClr val="00B050"/>
              </a:solidFill>
            </a:endParaRPr>
          </a:p>
          <a:p>
            <a:r>
              <a:rPr lang="en-US" i="1" dirty="0">
                <a:solidFill>
                  <a:srgbClr val="00B050"/>
                </a:solidFill>
              </a:rPr>
              <a:t>String s=</a:t>
            </a:r>
            <a:r>
              <a:rPr lang="en-US" b="1" i="1" dirty="0">
                <a:solidFill>
                  <a:srgbClr val="00B050"/>
                </a:solidFill>
              </a:rPr>
              <a:t>new</a:t>
            </a:r>
            <a:r>
              <a:rPr lang="en-US" i="1" dirty="0">
                <a:solidFill>
                  <a:srgbClr val="00B050"/>
                </a:solidFill>
              </a:rPr>
              <a:t> String(ch);  </a:t>
            </a:r>
          </a:p>
          <a:p>
            <a:endParaRPr lang="en-US" i="1" dirty="0">
              <a:solidFill>
                <a:srgbClr val="00B050"/>
              </a:solidFill>
            </a:endParaRPr>
          </a:p>
          <a:p>
            <a:r>
              <a:rPr lang="en-US" b="1" i="1" dirty="0">
                <a:solidFill>
                  <a:srgbClr val="00B050"/>
                </a:solidFill>
              </a:rPr>
              <a:t>Is same as </a:t>
            </a:r>
          </a:p>
          <a:p>
            <a:endParaRPr lang="en-US" i="1" dirty="0">
              <a:solidFill>
                <a:srgbClr val="00B050"/>
              </a:solidFill>
            </a:endParaRPr>
          </a:p>
          <a:p>
            <a:r>
              <a:rPr lang="en-US" i="1" dirty="0">
                <a:solidFill>
                  <a:srgbClr val="00B050"/>
                </a:solidFill>
              </a:rPr>
              <a:t>String s="java"; </a:t>
            </a:r>
          </a:p>
          <a:p>
            <a:endParaRPr lang="en-US" i="1" dirty="0">
              <a:solidFill>
                <a:srgbClr val="00B050"/>
              </a:solidFill>
            </a:endParaRPr>
          </a:p>
          <a:p>
            <a:r>
              <a:rPr lang="en-US" dirty="0"/>
              <a:t>Every immutable object in Java is thread safe ,that implies String is also thread safe . String can not be used by two threads simultaneously. String once assigned can not be changed.</a:t>
            </a:r>
          </a:p>
          <a:p>
            <a:endParaRPr lang="en-US" dirty="0"/>
          </a:p>
          <a:p>
            <a:r>
              <a:rPr lang="en-US" b="1" dirty="0"/>
              <a:t>Java String</a:t>
            </a:r>
            <a:r>
              <a:rPr lang="en-US" dirty="0"/>
              <a:t> class provides a lot of methods to perform operations on string such as </a:t>
            </a:r>
            <a:r>
              <a:rPr lang="en-US" b="1" i="1" dirty="0">
                <a:solidFill>
                  <a:srgbClr val="00B050"/>
                </a:solidFill>
              </a:rPr>
              <a:t>compare(), concat(), equals(), split(), length(), replace(), compareTo(), intern(), substring() etc.</a:t>
            </a:r>
          </a:p>
          <a:p>
            <a:endParaRPr lang="en-US" dirty="0"/>
          </a:p>
          <a:p>
            <a:endParaRPr lang="en-US" dirty="0"/>
          </a:p>
        </p:txBody>
      </p:sp>
    </p:spTree>
    <p:extLst>
      <p:ext uri="{BB962C8B-B14F-4D97-AF65-F5344CB8AC3E}">
        <p14:creationId xmlns:p14="http://schemas.microsoft.com/office/powerpoint/2010/main" val="26506601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885" y="399245"/>
            <a:ext cx="5259409" cy="523220"/>
          </a:xfrm>
          <a:prstGeom prst="rect">
            <a:avLst/>
          </a:prstGeom>
          <a:noFill/>
        </p:spPr>
        <p:txBody>
          <a:bodyPr wrap="square" rtlCol="0">
            <a:spAutoFit/>
          </a:bodyPr>
          <a:lstStyle/>
          <a:p>
            <a:r>
              <a:rPr lang="en-US" sz="2800" b="1" dirty="0">
                <a:solidFill>
                  <a:schemeClr val="tx2"/>
                </a:solidFill>
                <a:latin typeface="+mj-lt"/>
                <a:cs typeface="Arial"/>
              </a:rPr>
              <a:t>String in Java</a:t>
            </a:r>
          </a:p>
        </p:txBody>
      </p:sp>
      <p:sp>
        <p:nvSpPr>
          <p:cNvPr id="5" name="Rectangle 4"/>
          <p:cNvSpPr/>
          <p:nvPr/>
        </p:nvSpPr>
        <p:spPr>
          <a:xfrm>
            <a:off x="-517481" y="941459"/>
            <a:ext cx="7315200" cy="369332"/>
          </a:xfrm>
          <a:prstGeom prst="rect">
            <a:avLst/>
          </a:prstGeom>
        </p:spPr>
        <p:txBody>
          <a:bodyPr wrap="square">
            <a:spAutoFit/>
          </a:bodyPr>
          <a:lstStyle/>
          <a:p>
            <a:pPr algn="just"/>
            <a:endParaRPr lang="en-US" i="0" dirty="0">
              <a:solidFill>
                <a:srgbClr val="000000"/>
              </a:solidFill>
              <a:effectLst/>
              <a:latin typeface="+mn-lt"/>
            </a:endParaRPr>
          </a:p>
        </p:txBody>
      </p:sp>
      <p:sp>
        <p:nvSpPr>
          <p:cNvPr id="11" name="Rectangle 10"/>
          <p:cNvSpPr/>
          <p:nvPr/>
        </p:nvSpPr>
        <p:spPr>
          <a:xfrm>
            <a:off x="772732" y="941459"/>
            <a:ext cx="7596377" cy="5355312"/>
          </a:xfrm>
          <a:prstGeom prst="rect">
            <a:avLst/>
          </a:prstGeom>
        </p:spPr>
        <p:txBody>
          <a:bodyPr wrap="square">
            <a:spAutoFit/>
          </a:bodyPr>
          <a:lstStyle/>
          <a:p>
            <a:r>
              <a:rPr lang="en-US" b="1" dirty="0">
                <a:solidFill>
                  <a:srgbClr val="00B050"/>
                </a:solidFill>
              </a:rPr>
              <a:t>// find a length of the String</a:t>
            </a:r>
          </a:p>
          <a:p>
            <a:r>
              <a:rPr lang="en-IN" dirty="0">
                <a:solidFill>
                  <a:srgbClr val="00B050"/>
                </a:solidFill>
              </a:rPr>
              <a:t>public class </a:t>
            </a:r>
            <a:r>
              <a:rPr lang="en-IN" dirty="0" err="1">
                <a:solidFill>
                  <a:srgbClr val="00B050"/>
                </a:solidFill>
              </a:rPr>
              <a:t>StringDemo</a:t>
            </a:r>
            <a:r>
              <a:rPr lang="en-IN" dirty="0">
                <a:solidFill>
                  <a:srgbClr val="00B050"/>
                </a:solidFill>
              </a:rPr>
              <a:t> { public static void main(String </a:t>
            </a:r>
            <a:r>
              <a:rPr lang="en-IN" dirty="0" err="1">
                <a:solidFill>
                  <a:srgbClr val="00B050"/>
                </a:solidFill>
              </a:rPr>
              <a:t>args</a:t>
            </a:r>
            <a:r>
              <a:rPr lang="en-IN" dirty="0">
                <a:solidFill>
                  <a:srgbClr val="00B050"/>
                </a:solidFill>
              </a:rPr>
              <a:t>[]) </a:t>
            </a:r>
          </a:p>
          <a:p>
            <a:r>
              <a:rPr lang="en-IN" dirty="0">
                <a:solidFill>
                  <a:srgbClr val="00B050"/>
                </a:solidFill>
              </a:rPr>
              <a:t>{ </a:t>
            </a:r>
          </a:p>
          <a:p>
            <a:r>
              <a:rPr lang="en-IN" dirty="0">
                <a:solidFill>
                  <a:srgbClr val="00B050"/>
                </a:solidFill>
              </a:rPr>
              <a:t>String palindrome = "Dot saw I was </a:t>
            </a:r>
            <a:r>
              <a:rPr lang="en-IN" dirty="0" err="1">
                <a:solidFill>
                  <a:srgbClr val="00B050"/>
                </a:solidFill>
              </a:rPr>
              <a:t>Tod</a:t>
            </a:r>
            <a:r>
              <a:rPr lang="en-IN" dirty="0">
                <a:solidFill>
                  <a:srgbClr val="00B050"/>
                </a:solidFill>
              </a:rPr>
              <a:t>";</a:t>
            </a:r>
          </a:p>
          <a:p>
            <a:r>
              <a:rPr lang="en-IN" dirty="0">
                <a:solidFill>
                  <a:srgbClr val="00B050"/>
                </a:solidFill>
              </a:rPr>
              <a:t> </a:t>
            </a:r>
            <a:r>
              <a:rPr lang="en-IN" dirty="0" err="1">
                <a:solidFill>
                  <a:srgbClr val="00B050"/>
                </a:solidFill>
              </a:rPr>
              <a:t>int</a:t>
            </a:r>
            <a:r>
              <a:rPr lang="en-IN" dirty="0">
                <a:solidFill>
                  <a:srgbClr val="00B050"/>
                </a:solidFill>
              </a:rPr>
              <a:t> </a:t>
            </a:r>
            <a:r>
              <a:rPr lang="en-IN" dirty="0" err="1">
                <a:solidFill>
                  <a:srgbClr val="00B050"/>
                </a:solidFill>
              </a:rPr>
              <a:t>len</a:t>
            </a:r>
            <a:r>
              <a:rPr lang="en-IN" dirty="0">
                <a:solidFill>
                  <a:srgbClr val="00B050"/>
                </a:solidFill>
              </a:rPr>
              <a:t> = </a:t>
            </a:r>
            <a:r>
              <a:rPr lang="en-IN" dirty="0" err="1">
                <a:solidFill>
                  <a:srgbClr val="00B050"/>
                </a:solidFill>
              </a:rPr>
              <a:t>palindrome.length</a:t>
            </a:r>
            <a:r>
              <a:rPr lang="en-IN" dirty="0">
                <a:solidFill>
                  <a:srgbClr val="00B050"/>
                </a:solidFill>
              </a:rPr>
              <a:t>(); </a:t>
            </a:r>
          </a:p>
          <a:p>
            <a:r>
              <a:rPr lang="en-IN" dirty="0" err="1">
                <a:solidFill>
                  <a:srgbClr val="00B050"/>
                </a:solidFill>
              </a:rPr>
              <a:t>System.out.println</a:t>
            </a:r>
            <a:r>
              <a:rPr lang="en-IN" dirty="0">
                <a:solidFill>
                  <a:srgbClr val="00B050"/>
                </a:solidFill>
              </a:rPr>
              <a:t>( "String Length is : " + </a:t>
            </a:r>
            <a:r>
              <a:rPr lang="en-IN" dirty="0" err="1">
                <a:solidFill>
                  <a:srgbClr val="00B050"/>
                </a:solidFill>
              </a:rPr>
              <a:t>len</a:t>
            </a:r>
            <a:r>
              <a:rPr lang="en-IN" dirty="0">
                <a:solidFill>
                  <a:srgbClr val="00B050"/>
                </a:solidFill>
              </a:rPr>
              <a:t> );</a:t>
            </a:r>
          </a:p>
          <a:p>
            <a:r>
              <a:rPr lang="en-IN" dirty="0">
                <a:solidFill>
                  <a:srgbClr val="00B050"/>
                </a:solidFill>
              </a:rPr>
              <a:t>} </a:t>
            </a:r>
          </a:p>
          <a:p>
            <a:r>
              <a:rPr lang="en-IN" dirty="0">
                <a:solidFill>
                  <a:srgbClr val="00B050"/>
                </a:solidFill>
              </a:rPr>
              <a:t>}</a:t>
            </a:r>
          </a:p>
          <a:p>
            <a:r>
              <a:rPr lang="en-IN" b="1" dirty="0">
                <a:solidFill>
                  <a:srgbClr val="00B050"/>
                </a:solidFill>
              </a:rPr>
              <a:t>Output</a:t>
            </a:r>
            <a:r>
              <a:rPr lang="en-IN" dirty="0">
                <a:solidFill>
                  <a:srgbClr val="00B050"/>
                </a:solidFill>
              </a:rPr>
              <a:t>: String Length is : 17</a:t>
            </a:r>
          </a:p>
          <a:p>
            <a:endParaRPr lang="en-IN" dirty="0">
              <a:solidFill>
                <a:srgbClr val="00B050"/>
              </a:solidFill>
            </a:endParaRPr>
          </a:p>
          <a:p>
            <a:r>
              <a:rPr lang="en-IN" dirty="0">
                <a:solidFill>
                  <a:srgbClr val="00B050"/>
                </a:solidFill>
              </a:rPr>
              <a:t>// Concatenating </a:t>
            </a:r>
          </a:p>
          <a:p>
            <a:endParaRPr lang="en-IN" dirty="0">
              <a:solidFill>
                <a:srgbClr val="00B050"/>
              </a:solidFill>
            </a:endParaRPr>
          </a:p>
          <a:p>
            <a:r>
              <a:rPr lang="en-IN" dirty="0">
                <a:solidFill>
                  <a:srgbClr val="00B050"/>
                </a:solidFill>
              </a:rPr>
              <a:t>string1.concat(string2);   </a:t>
            </a:r>
          </a:p>
          <a:p>
            <a:endParaRPr lang="en-IN" dirty="0">
              <a:solidFill>
                <a:srgbClr val="00B050"/>
              </a:solidFill>
            </a:endParaRPr>
          </a:p>
          <a:p>
            <a:r>
              <a:rPr lang="en-IN" dirty="0" err="1">
                <a:solidFill>
                  <a:srgbClr val="00B050"/>
                </a:solidFill>
              </a:rPr>
              <a:t>Hello.concat</a:t>
            </a:r>
            <a:r>
              <a:rPr lang="en-IN" dirty="0">
                <a:solidFill>
                  <a:srgbClr val="00B050"/>
                </a:solidFill>
              </a:rPr>
              <a:t>(“World!”);</a:t>
            </a:r>
          </a:p>
          <a:p>
            <a:r>
              <a:rPr lang="en-IN" dirty="0">
                <a:solidFill>
                  <a:srgbClr val="00B050"/>
                </a:solidFill>
              </a:rPr>
              <a:t> or   </a:t>
            </a:r>
          </a:p>
          <a:p>
            <a:r>
              <a:rPr lang="en-IN" dirty="0">
                <a:solidFill>
                  <a:srgbClr val="00B050"/>
                </a:solidFill>
              </a:rPr>
              <a:t>+ operator  </a:t>
            </a:r>
          </a:p>
          <a:p>
            <a:r>
              <a:rPr lang="en-IN" dirty="0" err="1">
                <a:solidFill>
                  <a:srgbClr val="00B050"/>
                </a:solidFill>
              </a:rPr>
              <a:t>System.out.println</a:t>
            </a:r>
            <a:r>
              <a:rPr lang="en-IN" dirty="0">
                <a:solidFill>
                  <a:srgbClr val="00B050"/>
                </a:solidFill>
              </a:rPr>
              <a:t>(“"Hello," + " world" + "!“);</a:t>
            </a:r>
            <a:endParaRPr lang="en-US" dirty="0">
              <a:solidFill>
                <a:srgbClr val="00B050"/>
              </a:solidFill>
            </a:endParaRPr>
          </a:p>
          <a:p>
            <a:endParaRPr lang="en-US" dirty="0"/>
          </a:p>
        </p:txBody>
      </p:sp>
    </p:spTree>
    <p:extLst>
      <p:ext uri="{BB962C8B-B14F-4D97-AF65-F5344CB8AC3E}">
        <p14:creationId xmlns:p14="http://schemas.microsoft.com/office/powerpoint/2010/main" val="26506601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885" y="399245"/>
            <a:ext cx="5259409" cy="523220"/>
          </a:xfrm>
          <a:prstGeom prst="rect">
            <a:avLst/>
          </a:prstGeom>
          <a:noFill/>
        </p:spPr>
        <p:txBody>
          <a:bodyPr wrap="square" rtlCol="0">
            <a:spAutoFit/>
          </a:bodyPr>
          <a:lstStyle/>
          <a:p>
            <a:r>
              <a:rPr lang="en-US" sz="2800" b="1" dirty="0">
                <a:solidFill>
                  <a:schemeClr val="tx2"/>
                </a:solidFill>
                <a:latin typeface="+mj-lt"/>
                <a:cs typeface="Arial"/>
              </a:rPr>
              <a:t>String in Java</a:t>
            </a:r>
          </a:p>
        </p:txBody>
      </p:sp>
      <p:sp>
        <p:nvSpPr>
          <p:cNvPr id="5" name="Rectangle 4"/>
          <p:cNvSpPr/>
          <p:nvPr/>
        </p:nvSpPr>
        <p:spPr>
          <a:xfrm>
            <a:off x="-517481" y="941459"/>
            <a:ext cx="7315200" cy="369332"/>
          </a:xfrm>
          <a:prstGeom prst="rect">
            <a:avLst/>
          </a:prstGeom>
        </p:spPr>
        <p:txBody>
          <a:bodyPr wrap="square">
            <a:spAutoFit/>
          </a:bodyPr>
          <a:lstStyle/>
          <a:p>
            <a:pPr algn="just"/>
            <a:endParaRPr lang="en-US" i="0" dirty="0">
              <a:solidFill>
                <a:srgbClr val="000000"/>
              </a:solidFill>
              <a:effectLst/>
              <a:latin typeface="+mn-lt"/>
            </a:endParaRPr>
          </a:p>
        </p:txBody>
      </p:sp>
      <p:sp>
        <p:nvSpPr>
          <p:cNvPr id="11" name="Rectangle 10"/>
          <p:cNvSpPr/>
          <p:nvPr/>
        </p:nvSpPr>
        <p:spPr>
          <a:xfrm>
            <a:off x="772732" y="941459"/>
            <a:ext cx="7596377" cy="6186309"/>
          </a:xfrm>
          <a:prstGeom prst="rect">
            <a:avLst/>
          </a:prstGeom>
        </p:spPr>
        <p:txBody>
          <a:bodyPr wrap="square">
            <a:spAutoFit/>
          </a:bodyPr>
          <a:lstStyle/>
          <a:p>
            <a:r>
              <a:rPr lang="en-US" b="1" i="1" dirty="0">
                <a:solidFill>
                  <a:srgbClr val="00B050"/>
                </a:solidFill>
              </a:rPr>
              <a:t>// </a:t>
            </a:r>
            <a:r>
              <a:rPr lang="en-US" b="1" i="1" dirty="0" err="1">
                <a:solidFill>
                  <a:srgbClr val="00B050"/>
                </a:solidFill>
              </a:rPr>
              <a:t>CharAt</a:t>
            </a:r>
            <a:endParaRPr lang="en-US" b="1" i="1" dirty="0">
              <a:solidFill>
                <a:srgbClr val="00B050"/>
              </a:solidFill>
            </a:endParaRPr>
          </a:p>
          <a:p>
            <a:r>
              <a:rPr lang="en-IN" i="1" dirty="0">
                <a:solidFill>
                  <a:srgbClr val="00B050"/>
                </a:solidFill>
              </a:rPr>
              <a:t>public class </a:t>
            </a:r>
            <a:r>
              <a:rPr lang="en-IN" i="1" dirty="0" err="1">
                <a:solidFill>
                  <a:srgbClr val="00B050"/>
                </a:solidFill>
              </a:rPr>
              <a:t>CharAtExample</a:t>
            </a:r>
            <a:r>
              <a:rPr lang="en-IN" i="1" dirty="0">
                <a:solidFill>
                  <a:srgbClr val="00B050"/>
                </a:solidFill>
              </a:rPr>
              <a:t> { </a:t>
            </a:r>
          </a:p>
          <a:p>
            <a:r>
              <a:rPr lang="en-IN" i="1" dirty="0">
                <a:solidFill>
                  <a:srgbClr val="00B050"/>
                </a:solidFill>
              </a:rPr>
              <a:t>public static void main(String </a:t>
            </a:r>
            <a:r>
              <a:rPr lang="en-IN" i="1" dirty="0" err="1">
                <a:solidFill>
                  <a:srgbClr val="00B050"/>
                </a:solidFill>
              </a:rPr>
              <a:t>args</a:t>
            </a:r>
            <a:r>
              <a:rPr lang="en-IN" i="1" dirty="0">
                <a:solidFill>
                  <a:srgbClr val="00B050"/>
                </a:solidFill>
              </a:rPr>
              <a:t>[]) </a:t>
            </a:r>
          </a:p>
          <a:p>
            <a:r>
              <a:rPr lang="en-IN" i="1" dirty="0">
                <a:solidFill>
                  <a:srgbClr val="00B050"/>
                </a:solidFill>
              </a:rPr>
              <a:t>{</a:t>
            </a:r>
          </a:p>
          <a:p>
            <a:r>
              <a:rPr lang="en-IN" i="1" dirty="0">
                <a:solidFill>
                  <a:srgbClr val="00B050"/>
                </a:solidFill>
              </a:rPr>
              <a:t> String </a:t>
            </a:r>
            <a:r>
              <a:rPr lang="en-IN" i="1" dirty="0" err="1">
                <a:solidFill>
                  <a:srgbClr val="00B050"/>
                </a:solidFill>
              </a:rPr>
              <a:t>str</a:t>
            </a:r>
            <a:r>
              <a:rPr lang="en-IN" i="1" dirty="0">
                <a:solidFill>
                  <a:srgbClr val="00B050"/>
                </a:solidFill>
              </a:rPr>
              <a:t> = "Welcome to string handling tutorial"; </a:t>
            </a:r>
          </a:p>
          <a:p>
            <a:r>
              <a:rPr lang="en-IN" i="1" dirty="0">
                <a:solidFill>
                  <a:srgbClr val="00B050"/>
                </a:solidFill>
              </a:rPr>
              <a:t>char ch1 = </a:t>
            </a:r>
            <a:r>
              <a:rPr lang="en-IN" i="1" dirty="0" err="1">
                <a:solidFill>
                  <a:srgbClr val="00B050"/>
                </a:solidFill>
              </a:rPr>
              <a:t>str.charAt</a:t>
            </a:r>
            <a:r>
              <a:rPr lang="en-IN" i="1" dirty="0">
                <a:solidFill>
                  <a:srgbClr val="00B050"/>
                </a:solidFill>
              </a:rPr>
              <a:t>(0);</a:t>
            </a:r>
          </a:p>
          <a:p>
            <a:r>
              <a:rPr lang="en-IN" i="1" dirty="0" err="1">
                <a:solidFill>
                  <a:srgbClr val="00B050"/>
                </a:solidFill>
              </a:rPr>
              <a:t>System.out.println</a:t>
            </a:r>
            <a:r>
              <a:rPr lang="en-IN" i="1" dirty="0">
                <a:solidFill>
                  <a:srgbClr val="00B050"/>
                </a:solidFill>
              </a:rPr>
              <a:t>("Character at 0 index is: "+ch1);</a:t>
            </a:r>
          </a:p>
          <a:p>
            <a:r>
              <a:rPr lang="en-IN" i="1" dirty="0">
                <a:solidFill>
                  <a:srgbClr val="00B050"/>
                </a:solidFill>
              </a:rPr>
              <a:t>}</a:t>
            </a:r>
          </a:p>
          <a:p>
            <a:r>
              <a:rPr lang="en-IN" i="1" dirty="0">
                <a:solidFill>
                  <a:srgbClr val="00B050"/>
                </a:solidFill>
              </a:rPr>
              <a:t>}</a:t>
            </a:r>
          </a:p>
          <a:p>
            <a:r>
              <a:rPr lang="en-IN" b="1" i="1" dirty="0">
                <a:solidFill>
                  <a:srgbClr val="00B050"/>
                </a:solidFill>
              </a:rPr>
              <a:t>//Contains</a:t>
            </a:r>
          </a:p>
          <a:p>
            <a:r>
              <a:rPr lang="en-IN" dirty="0">
                <a:solidFill>
                  <a:srgbClr val="00B050"/>
                </a:solidFill>
              </a:rPr>
              <a:t>String </a:t>
            </a:r>
            <a:r>
              <a:rPr lang="en-IN" dirty="0" err="1">
                <a:solidFill>
                  <a:srgbClr val="00B050"/>
                </a:solidFill>
              </a:rPr>
              <a:t>str</a:t>
            </a:r>
            <a:r>
              <a:rPr lang="en-IN" dirty="0">
                <a:solidFill>
                  <a:srgbClr val="00B050"/>
                </a:solidFill>
              </a:rPr>
              <a:t> = "Game of Thrones"; //This will print "true" because "Game" is present in the given String </a:t>
            </a:r>
          </a:p>
          <a:p>
            <a:r>
              <a:rPr lang="en-IN" dirty="0" err="1">
                <a:solidFill>
                  <a:srgbClr val="00B050"/>
                </a:solidFill>
              </a:rPr>
              <a:t>System.out.println</a:t>
            </a:r>
            <a:r>
              <a:rPr lang="en-IN" dirty="0">
                <a:solidFill>
                  <a:srgbClr val="00B050"/>
                </a:solidFill>
              </a:rPr>
              <a:t>(</a:t>
            </a:r>
            <a:r>
              <a:rPr lang="en-IN" dirty="0" err="1">
                <a:solidFill>
                  <a:srgbClr val="00B050"/>
                </a:solidFill>
              </a:rPr>
              <a:t>str.contains</a:t>
            </a:r>
            <a:r>
              <a:rPr lang="en-IN" dirty="0">
                <a:solidFill>
                  <a:srgbClr val="00B050"/>
                </a:solidFill>
              </a:rPr>
              <a:t>("Game"));</a:t>
            </a:r>
          </a:p>
          <a:p>
            <a:r>
              <a:rPr lang="en-IN" b="1" i="1" dirty="0">
                <a:solidFill>
                  <a:srgbClr val="00B050"/>
                </a:solidFill>
              </a:rPr>
              <a:t>//Substring</a:t>
            </a:r>
          </a:p>
          <a:p>
            <a:r>
              <a:rPr lang="en-IN" i="1" dirty="0">
                <a:solidFill>
                  <a:srgbClr val="00B050"/>
                </a:solidFill>
              </a:rPr>
              <a:t>String substring(</a:t>
            </a:r>
            <a:r>
              <a:rPr lang="en-IN" i="1" dirty="0" err="1">
                <a:solidFill>
                  <a:srgbClr val="00B050"/>
                </a:solidFill>
              </a:rPr>
              <a:t>int</a:t>
            </a:r>
            <a:r>
              <a:rPr lang="en-IN" i="1" dirty="0">
                <a:solidFill>
                  <a:srgbClr val="00B050"/>
                </a:solidFill>
              </a:rPr>
              <a:t> </a:t>
            </a:r>
            <a:r>
              <a:rPr lang="en-IN" i="1" dirty="0" err="1">
                <a:solidFill>
                  <a:srgbClr val="00B050"/>
                </a:solidFill>
              </a:rPr>
              <a:t>beginIndex</a:t>
            </a:r>
            <a:r>
              <a:rPr lang="en-IN" i="1" dirty="0">
                <a:solidFill>
                  <a:srgbClr val="00B050"/>
                </a:solidFill>
              </a:rPr>
              <a:t>)</a:t>
            </a:r>
          </a:p>
          <a:p>
            <a:r>
              <a:rPr lang="en-IN" i="1" dirty="0">
                <a:solidFill>
                  <a:srgbClr val="00B050"/>
                </a:solidFill>
              </a:rPr>
              <a:t>String substring(</a:t>
            </a:r>
            <a:r>
              <a:rPr lang="en-IN" i="1" dirty="0" err="1">
                <a:solidFill>
                  <a:srgbClr val="00B050"/>
                </a:solidFill>
              </a:rPr>
              <a:t>int</a:t>
            </a:r>
            <a:r>
              <a:rPr lang="en-IN" i="1" dirty="0">
                <a:solidFill>
                  <a:srgbClr val="00B050"/>
                </a:solidFill>
              </a:rPr>
              <a:t> </a:t>
            </a:r>
            <a:r>
              <a:rPr lang="en-IN" i="1" dirty="0" err="1">
                <a:solidFill>
                  <a:srgbClr val="00B050"/>
                </a:solidFill>
              </a:rPr>
              <a:t>beginIndex</a:t>
            </a:r>
            <a:r>
              <a:rPr lang="en-IN" i="1" dirty="0">
                <a:solidFill>
                  <a:srgbClr val="00B050"/>
                </a:solidFill>
              </a:rPr>
              <a:t>, </a:t>
            </a:r>
            <a:r>
              <a:rPr lang="en-IN" i="1" dirty="0" err="1">
                <a:solidFill>
                  <a:srgbClr val="00B050"/>
                </a:solidFill>
              </a:rPr>
              <a:t>int</a:t>
            </a:r>
            <a:r>
              <a:rPr lang="en-IN" i="1" dirty="0">
                <a:solidFill>
                  <a:srgbClr val="00B050"/>
                </a:solidFill>
              </a:rPr>
              <a:t> </a:t>
            </a:r>
            <a:r>
              <a:rPr lang="en-IN" i="1" dirty="0" err="1">
                <a:solidFill>
                  <a:srgbClr val="00B050"/>
                </a:solidFill>
              </a:rPr>
              <a:t>endIndex</a:t>
            </a:r>
            <a:r>
              <a:rPr lang="en-IN" i="1" dirty="0">
                <a:solidFill>
                  <a:srgbClr val="00B050"/>
                </a:solidFill>
              </a:rPr>
              <a:t>):</a:t>
            </a:r>
          </a:p>
          <a:p>
            <a:r>
              <a:rPr lang="en-IN" b="1" i="1" dirty="0">
                <a:solidFill>
                  <a:srgbClr val="00B050"/>
                </a:solidFill>
              </a:rPr>
              <a:t>// value of</a:t>
            </a:r>
          </a:p>
          <a:p>
            <a:r>
              <a:rPr lang="en-IN" i="1" dirty="0">
                <a:solidFill>
                  <a:srgbClr val="00B050"/>
                </a:solidFill>
              </a:rPr>
              <a:t>public static String </a:t>
            </a:r>
            <a:r>
              <a:rPr lang="en-IN" i="1" dirty="0" err="1">
                <a:solidFill>
                  <a:srgbClr val="00B050"/>
                </a:solidFill>
              </a:rPr>
              <a:t>valueOf</a:t>
            </a:r>
            <a:r>
              <a:rPr lang="en-IN" i="1" dirty="0">
                <a:solidFill>
                  <a:srgbClr val="00B050"/>
                </a:solidFill>
              </a:rPr>
              <a:t>(</a:t>
            </a:r>
            <a:r>
              <a:rPr lang="en-IN" i="1" dirty="0" err="1">
                <a:solidFill>
                  <a:srgbClr val="00B050"/>
                </a:solidFill>
              </a:rPr>
              <a:t>boolean</a:t>
            </a:r>
            <a:r>
              <a:rPr lang="en-IN" i="1" dirty="0">
                <a:solidFill>
                  <a:srgbClr val="00B050"/>
                </a:solidFill>
              </a:rPr>
              <a:t> b): Used for converting </a:t>
            </a:r>
            <a:r>
              <a:rPr lang="en-IN" i="1" dirty="0" err="1">
                <a:solidFill>
                  <a:srgbClr val="00B050"/>
                </a:solidFill>
              </a:rPr>
              <a:t>boolean</a:t>
            </a:r>
            <a:r>
              <a:rPr lang="en-IN" i="1" dirty="0">
                <a:solidFill>
                  <a:srgbClr val="00B050"/>
                </a:solidFill>
              </a:rPr>
              <a:t> value to a String public static String </a:t>
            </a:r>
            <a:r>
              <a:rPr lang="en-IN" i="1" dirty="0" err="1">
                <a:solidFill>
                  <a:srgbClr val="00B050"/>
                </a:solidFill>
              </a:rPr>
              <a:t>valueOf</a:t>
            </a:r>
            <a:r>
              <a:rPr lang="en-IN" i="1" dirty="0">
                <a:solidFill>
                  <a:srgbClr val="00B050"/>
                </a:solidFill>
              </a:rPr>
              <a:t>(char c): char to String public static String </a:t>
            </a:r>
            <a:r>
              <a:rPr lang="en-IN" i="1" dirty="0" err="1">
                <a:solidFill>
                  <a:srgbClr val="00B050"/>
                </a:solidFill>
              </a:rPr>
              <a:t>valueOf</a:t>
            </a:r>
            <a:r>
              <a:rPr lang="en-IN" i="1" dirty="0">
                <a:solidFill>
                  <a:srgbClr val="00B050"/>
                </a:solidFill>
              </a:rPr>
              <a:t>(</a:t>
            </a:r>
            <a:r>
              <a:rPr lang="en-IN" i="1" dirty="0" err="1">
                <a:solidFill>
                  <a:srgbClr val="00B050"/>
                </a:solidFill>
              </a:rPr>
              <a:t>int</a:t>
            </a:r>
            <a:r>
              <a:rPr lang="en-IN" i="1" dirty="0">
                <a:solidFill>
                  <a:srgbClr val="00B050"/>
                </a:solidFill>
              </a:rPr>
              <a:t> </a:t>
            </a:r>
            <a:r>
              <a:rPr lang="en-IN" i="1" dirty="0" err="1">
                <a:solidFill>
                  <a:srgbClr val="00B050"/>
                </a:solidFill>
              </a:rPr>
              <a:t>i</a:t>
            </a:r>
            <a:r>
              <a:rPr lang="en-IN" i="1" dirty="0">
                <a:solidFill>
                  <a:srgbClr val="00B050"/>
                </a:solidFill>
              </a:rPr>
              <a:t>): </a:t>
            </a:r>
            <a:r>
              <a:rPr lang="en-IN" i="1" dirty="0" err="1">
                <a:solidFill>
                  <a:srgbClr val="00B050"/>
                </a:solidFill>
              </a:rPr>
              <a:t>int</a:t>
            </a:r>
            <a:r>
              <a:rPr lang="en-IN" i="1" dirty="0">
                <a:solidFill>
                  <a:srgbClr val="00B050"/>
                </a:solidFill>
              </a:rPr>
              <a:t> to String public static String </a:t>
            </a:r>
            <a:r>
              <a:rPr lang="en-IN" i="1" dirty="0" err="1">
                <a:solidFill>
                  <a:srgbClr val="00B050"/>
                </a:solidFill>
              </a:rPr>
              <a:t>valueOf</a:t>
            </a:r>
            <a:r>
              <a:rPr lang="en-IN" i="1" dirty="0">
                <a:solidFill>
                  <a:srgbClr val="00B050"/>
                </a:solidFill>
              </a:rPr>
              <a:t>(long l): long to String</a:t>
            </a:r>
          </a:p>
          <a:p>
            <a:endParaRPr lang="en-IN" i="1" dirty="0">
              <a:solidFill>
                <a:srgbClr val="00B050"/>
              </a:solidFill>
            </a:endParaRPr>
          </a:p>
          <a:p>
            <a:endParaRPr lang="en-US" dirty="0"/>
          </a:p>
        </p:txBody>
      </p:sp>
    </p:spTree>
    <p:extLst>
      <p:ext uri="{BB962C8B-B14F-4D97-AF65-F5344CB8AC3E}">
        <p14:creationId xmlns:p14="http://schemas.microsoft.com/office/powerpoint/2010/main" val="26506601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885" y="399245"/>
            <a:ext cx="5259409" cy="523220"/>
          </a:xfrm>
          <a:prstGeom prst="rect">
            <a:avLst/>
          </a:prstGeom>
          <a:noFill/>
        </p:spPr>
        <p:txBody>
          <a:bodyPr wrap="square" rtlCol="0">
            <a:spAutoFit/>
          </a:bodyPr>
          <a:lstStyle/>
          <a:p>
            <a:r>
              <a:rPr lang="en-US" sz="2800" b="1" dirty="0">
                <a:solidFill>
                  <a:schemeClr val="tx2"/>
                </a:solidFill>
                <a:latin typeface="+mj-lt"/>
                <a:cs typeface="Arial"/>
              </a:rPr>
              <a:t>String in Java</a:t>
            </a:r>
          </a:p>
        </p:txBody>
      </p:sp>
      <p:sp>
        <p:nvSpPr>
          <p:cNvPr id="5" name="Rectangle 4"/>
          <p:cNvSpPr/>
          <p:nvPr/>
        </p:nvSpPr>
        <p:spPr>
          <a:xfrm>
            <a:off x="-517481" y="941459"/>
            <a:ext cx="7315200" cy="369332"/>
          </a:xfrm>
          <a:prstGeom prst="rect">
            <a:avLst/>
          </a:prstGeom>
        </p:spPr>
        <p:txBody>
          <a:bodyPr wrap="square">
            <a:spAutoFit/>
          </a:bodyPr>
          <a:lstStyle/>
          <a:p>
            <a:pPr algn="just"/>
            <a:endParaRPr lang="en-US" i="0" dirty="0">
              <a:solidFill>
                <a:srgbClr val="000000"/>
              </a:solidFill>
              <a:effectLst/>
              <a:latin typeface="+mn-lt"/>
            </a:endParaRPr>
          </a:p>
        </p:txBody>
      </p:sp>
      <p:sp>
        <p:nvSpPr>
          <p:cNvPr id="11" name="Rectangle 10"/>
          <p:cNvSpPr/>
          <p:nvPr/>
        </p:nvSpPr>
        <p:spPr>
          <a:xfrm>
            <a:off x="772732" y="941459"/>
            <a:ext cx="7596377" cy="6463308"/>
          </a:xfrm>
          <a:prstGeom prst="rect">
            <a:avLst/>
          </a:prstGeom>
        </p:spPr>
        <p:txBody>
          <a:bodyPr wrap="square">
            <a:spAutoFit/>
          </a:bodyPr>
          <a:lstStyle/>
          <a:p>
            <a:r>
              <a:rPr lang="en-IN" i="1" dirty="0">
                <a:solidFill>
                  <a:srgbClr val="00B050"/>
                </a:solidFill>
              </a:rPr>
              <a:t>public class Example</a:t>
            </a:r>
          </a:p>
          <a:p>
            <a:r>
              <a:rPr lang="en-IN" i="1" dirty="0">
                <a:solidFill>
                  <a:srgbClr val="00B050"/>
                </a:solidFill>
              </a:rPr>
              <a:t>{ </a:t>
            </a:r>
          </a:p>
          <a:p>
            <a:r>
              <a:rPr lang="en-IN" i="1" dirty="0">
                <a:solidFill>
                  <a:srgbClr val="00B050"/>
                </a:solidFill>
              </a:rPr>
              <a:t>public static void main(String </a:t>
            </a:r>
            <a:r>
              <a:rPr lang="en-IN" i="1" dirty="0" err="1">
                <a:solidFill>
                  <a:srgbClr val="00B050"/>
                </a:solidFill>
              </a:rPr>
              <a:t>args</a:t>
            </a:r>
            <a:r>
              <a:rPr lang="en-IN" i="1" dirty="0">
                <a:solidFill>
                  <a:srgbClr val="00B050"/>
                </a:solidFill>
              </a:rPr>
              <a:t>[])</a:t>
            </a:r>
          </a:p>
          <a:p>
            <a:r>
              <a:rPr lang="en-IN" i="1" dirty="0">
                <a:solidFill>
                  <a:srgbClr val="00B050"/>
                </a:solidFill>
              </a:rPr>
              <a:t>{ </a:t>
            </a:r>
            <a:r>
              <a:rPr lang="en-IN" i="1" dirty="0" err="1">
                <a:solidFill>
                  <a:srgbClr val="00B050"/>
                </a:solidFill>
              </a:rPr>
              <a:t>int</a:t>
            </a:r>
            <a:r>
              <a:rPr lang="en-IN" i="1" dirty="0">
                <a:solidFill>
                  <a:srgbClr val="00B050"/>
                </a:solidFill>
              </a:rPr>
              <a:t> </a:t>
            </a:r>
            <a:r>
              <a:rPr lang="en-IN" i="1" dirty="0" err="1">
                <a:solidFill>
                  <a:srgbClr val="00B050"/>
                </a:solidFill>
              </a:rPr>
              <a:t>i</a:t>
            </a:r>
            <a:r>
              <a:rPr lang="en-IN" i="1" dirty="0">
                <a:solidFill>
                  <a:srgbClr val="00B050"/>
                </a:solidFill>
              </a:rPr>
              <a:t> = 10; //</a:t>
            </a:r>
            <a:r>
              <a:rPr lang="en-IN" i="1" dirty="0" err="1">
                <a:solidFill>
                  <a:srgbClr val="00B050"/>
                </a:solidFill>
              </a:rPr>
              <a:t>int</a:t>
            </a:r>
            <a:r>
              <a:rPr lang="en-IN" i="1" dirty="0">
                <a:solidFill>
                  <a:srgbClr val="00B050"/>
                </a:solidFill>
              </a:rPr>
              <a:t> value </a:t>
            </a:r>
          </a:p>
          <a:p>
            <a:r>
              <a:rPr lang="en-IN" i="1" dirty="0">
                <a:solidFill>
                  <a:srgbClr val="00B050"/>
                </a:solidFill>
              </a:rPr>
              <a:t>float f = 10.10f; //float</a:t>
            </a:r>
          </a:p>
          <a:p>
            <a:r>
              <a:rPr lang="en-IN" i="1" dirty="0">
                <a:solidFill>
                  <a:srgbClr val="00B050"/>
                </a:solidFill>
              </a:rPr>
              <a:t>}</a:t>
            </a:r>
          </a:p>
          <a:p>
            <a:r>
              <a:rPr lang="en-IN" i="1" dirty="0">
                <a:solidFill>
                  <a:srgbClr val="00B050"/>
                </a:solidFill>
              </a:rPr>
              <a:t>}</a:t>
            </a:r>
          </a:p>
          <a:p>
            <a:r>
              <a:rPr lang="en-IN" i="1" dirty="0">
                <a:solidFill>
                  <a:srgbClr val="00B050"/>
                </a:solidFill>
              </a:rPr>
              <a:t>o/p:</a:t>
            </a:r>
          </a:p>
          <a:p>
            <a:r>
              <a:rPr lang="en-IN" i="1" dirty="0">
                <a:solidFill>
                  <a:srgbClr val="00B050"/>
                </a:solidFill>
              </a:rPr>
              <a:t>10</a:t>
            </a:r>
          </a:p>
          <a:p>
            <a:r>
              <a:rPr lang="en-IN" i="1" dirty="0">
                <a:solidFill>
                  <a:srgbClr val="00B050"/>
                </a:solidFill>
              </a:rPr>
              <a:t>10.1</a:t>
            </a:r>
          </a:p>
          <a:p>
            <a:r>
              <a:rPr lang="en-IN" b="1" i="1" dirty="0">
                <a:solidFill>
                  <a:srgbClr val="00B050"/>
                </a:solidFill>
              </a:rPr>
              <a:t>// Starting with </a:t>
            </a:r>
          </a:p>
          <a:p>
            <a:r>
              <a:rPr lang="en-IN" i="1" dirty="0" err="1">
                <a:solidFill>
                  <a:srgbClr val="00B050"/>
                </a:solidFill>
              </a:rPr>
              <a:t>boolean</a:t>
            </a:r>
            <a:r>
              <a:rPr lang="en-IN" i="1" dirty="0">
                <a:solidFill>
                  <a:srgbClr val="00B050"/>
                </a:solidFill>
              </a:rPr>
              <a:t> </a:t>
            </a:r>
            <a:r>
              <a:rPr lang="en-IN" i="1" dirty="0" err="1">
                <a:solidFill>
                  <a:srgbClr val="00B050"/>
                </a:solidFill>
              </a:rPr>
              <a:t>startsWith</a:t>
            </a:r>
            <a:r>
              <a:rPr lang="en-IN" i="1" dirty="0">
                <a:solidFill>
                  <a:srgbClr val="00B050"/>
                </a:solidFill>
              </a:rPr>
              <a:t>(String </a:t>
            </a:r>
            <a:r>
              <a:rPr lang="en-IN" i="1" dirty="0" err="1">
                <a:solidFill>
                  <a:srgbClr val="00B050"/>
                </a:solidFill>
              </a:rPr>
              <a:t>str</a:t>
            </a:r>
            <a:r>
              <a:rPr lang="en-IN" i="1" dirty="0">
                <a:solidFill>
                  <a:srgbClr val="00B050"/>
                </a:solidFill>
              </a:rPr>
              <a:t>)</a:t>
            </a:r>
          </a:p>
          <a:p>
            <a:r>
              <a:rPr lang="en-IN" i="1" dirty="0" err="1">
                <a:solidFill>
                  <a:srgbClr val="00B050"/>
                </a:solidFill>
              </a:rPr>
              <a:t>boolean</a:t>
            </a:r>
            <a:r>
              <a:rPr lang="en-IN" i="1" dirty="0">
                <a:solidFill>
                  <a:srgbClr val="00B050"/>
                </a:solidFill>
              </a:rPr>
              <a:t> </a:t>
            </a:r>
            <a:r>
              <a:rPr lang="en-IN" i="1" dirty="0" err="1">
                <a:solidFill>
                  <a:srgbClr val="00B050"/>
                </a:solidFill>
              </a:rPr>
              <a:t>startsWith</a:t>
            </a:r>
            <a:r>
              <a:rPr lang="en-IN" i="1" dirty="0">
                <a:solidFill>
                  <a:srgbClr val="00B050"/>
                </a:solidFill>
              </a:rPr>
              <a:t>(String </a:t>
            </a:r>
            <a:r>
              <a:rPr lang="en-IN" i="1" dirty="0" err="1">
                <a:solidFill>
                  <a:srgbClr val="00B050"/>
                </a:solidFill>
              </a:rPr>
              <a:t>str</a:t>
            </a:r>
            <a:r>
              <a:rPr lang="en-IN" i="1" dirty="0">
                <a:solidFill>
                  <a:srgbClr val="00B050"/>
                </a:solidFill>
              </a:rPr>
              <a:t>, index </a:t>
            </a:r>
            <a:r>
              <a:rPr lang="en-IN" i="1" dirty="0" err="1">
                <a:solidFill>
                  <a:srgbClr val="00B050"/>
                </a:solidFill>
              </a:rPr>
              <a:t>fromIndex</a:t>
            </a:r>
            <a:r>
              <a:rPr lang="en-IN" i="1" dirty="0">
                <a:solidFill>
                  <a:srgbClr val="00B050"/>
                </a:solidFill>
              </a:rPr>
              <a:t>)</a:t>
            </a:r>
          </a:p>
          <a:p>
            <a:r>
              <a:rPr lang="en-IN" b="1" i="1" dirty="0">
                <a:solidFill>
                  <a:srgbClr val="00B050"/>
                </a:solidFill>
              </a:rPr>
              <a:t>//split</a:t>
            </a:r>
          </a:p>
          <a:p>
            <a:r>
              <a:rPr lang="en-IN" i="1" dirty="0">
                <a:solidFill>
                  <a:srgbClr val="00B050"/>
                </a:solidFill>
              </a:rPr>
              <a:t>public class </a:t>
            </a:r>
            <a:r>
              <a:rPr lang="en-IN" i="1" dirty="0" err="1">
                <a:solidFill>
                  <a:srgbClr val="00B050"/>
                </a:solidFill>
              </a:rPr>
              <a:t>SplitExample</a:t>
            </a:r>
            <a:r>
              <a:rPr lang="en-IN" i="1" dirty="0">
                <a:solidFill>
                  <a:srgbClr val="00B050"/>
                </a:solidFill>
              </a:rPr>
              <a:t>{</a:t>
            </a:r>
          </a:p>
          <a:p>
            <a:r>
              <a:rPr lang="en-IN" i="1" dirty="0">
                <a:solidFill>
                  <a:srgbClr val="00B050"/>
                </a:solidFill>
              </a:rPr>
              <a:t>   public static void main(String </a:t>
            </a:r>
            <a:r>
              <a:rPr lang="en-IN" i="1" dirty="0" err="1">
                <a:solidFill>
                  <a:srgbClr val="00B050"/>
                </a:solidFill>
              </a:rPr>
              <a:t>args</a:t>
            </a:r>
            <a:r>
              <a:rPr lang="en-IN" i="1" dirty="0">
                <a:solidFill>
                  <a:srgbClr val="00B050"/>
                </a:solidFill>
              </a:rPr>
              <a:t>[]){</a:t>
            </a:r>
          </a:p>
          <a:p>
            <a:r>
              <a:rPr lang="en-IN" i="1" dirty="0">
                <a:solidFill>
                  <a:srgbClr val="00B050"/>
                </a:solidFill>
              </a:rPr>
              <a:t>       String </a:t>
            </a:r>
            <a:r>
              <a:rPr lang="en-IN" i="1" dirty="0" err="1">
                <a:solidFill>
                  <a:srgbClr val="00B050"/>
                </a:solidFill>
              </a:rPr>
              <a:t>str</a:t>
            </a:r>
            <a:r>
              <a:rPr lang="en-IN" i="1" dirty="0">
                <a:solidFill>
                  <a:srgbClr val="00B050"/>
                </a:solidFill>
              </a:rPr>
              <a:t> = new String("28/12/2013");</a:t>
            </a:r>
          </a:p>
          <a:p>
            <a:r>
              <a:rPr lang="en-IN" i="1" dirty="0">
                <a:solidFill>
                  <a:srgbClr val="00B050"/>
                </a:solidFill>
              </a:rPr>
              <a:t>       String array1[]= </a:t>
            </a:r>
            <a:r>
              <a:rPr lang="en-IN" i="1" dirty="0" err="1">
                <a:solidFill>
                  <a:srgbClr val="00B050"/>
                </a:solidFill>
              </a:rPr>
              <a:t>str.split</a:t>
            </a:r>
            <a:r>
              <a:rPr lang="en-IN" i="1" dirty="0">
                <a:solidFill>
                  <a:srgbClr val="00B050"/>
                </a:solidFill>
              </a:rPr>
              <a:t>("/");</a:t>
            </a:r>
          </a:p>
          <a:p>
            <a:r>
              <a:rPr lang="en-IN" i="1" dirty="0">
                <a:solidFill>
                  <a:srgbClr val="00B050"/>
                </a:solidFill>
              </a:rPr>
              <a:t>       for (String temp: array1){</a:t>
            </a:r>
          </a:p>
          <a:p>
            <a:r>
              <a:rPr lang="en-IN" i="1" dirty="0">
                <a:solidFill>
                  <a:srgbClr val="00B050"/>
                </a:solidFill>
              </a:rPr>
              <a:t>          </a:t>
            </a:r>
            <a:r>
              <a:rPr lang="en-IN" i="1" dirty="0" err="1">
                <a:solidFill>
                  <a:srgbClr val="00B050"/>
                </a:solidFill>
              </a:rPr>
              <a:t>System.out.println</a:t>
            </a:r>
            <a:r>
              <a:rPr lang="en-IN" i="1" dirty="0">
                <a:solidFill>
                  <a:srgbClr val="00B050"/>
                </a:solidFill>
              </a:rPr>
              <a:t>(temp);</a:t>
            </a:r>
          </a:p>
          <a:p>
            <a:r>
              <a:rPr lang="en-IN" i="1" dirty="0">
                <a:solidFill>
                  <a:srgbClr val="00B050"/>
                </a:solidFill>
              </a:rPr>
              <a:t>       }</a:t>
            </a:r>
          </a:p>
          <a:p>
            <a:r>
              <a:rPr lang="en-IN" i="1" dirty="0">
                <a:solidFill>
                  <a:srgbClr val="00B050"/>
                </a:solidFill>
              </a:rPr>
              <a:t>	   }</a:t>
            </a:r>
          </a:p>
          <a:p>
            <a:endParaRPr lang="en-US" i="1" dirty="0">
              <a:solidFill>
                <a:srgbClr val="00B050"/>
              </a:solidFill>
            </a:endParaRPr>
          </a:p>
        </p:txBody>
      </p:sp>
    </p:spTree>
    <p:extLst>
      <p:ext uri="{BB962C8B-B14F-4D97-AF65-F5344CB8AC3E}">
        <p14:creationId xmlns:p14="http://schemas.microsoft.com/office/powerpoint/2010/main" val="26506601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885" y="399245"/>
            <a:ext cx="5259409" cy="523220"/>
          </a:xfrm>
          <a:prstGeom prst="rect">
            <a:avLst/>
          </a:prstGeom>
          <a:noFill/>
        </p:spPr>
        <p:txBody>
          <a:bodyPr wrap="square" rtlCol="0">
            <a:spAutoFit/>
          </a:bodyPr>
          <a:lstStyle/>
          <a:p>
            <a:r>
              <a:rPr lang="en-US" sz="2800" b="1" dirty="0">
                <a:solidFill>
                  <a:schemeClr val="tx2"/>
                </a:solidFill>
                <a:latin typeface="+mj-lt"/>
                <a:cs typeface="Arial"/>
              </a:rPr>
              <a:t>String in Java</a:t>
            </a:r>
          </a:p>
        </p:txBody>
      </p:sp>
      <p:sp>
        <p:nvSpPr>
          <p:cNvPr id="5" name="Rectangle 4"/>
          <p:cNvSpPr/>
          <p:nvPr/>
        </p:nvSpPr>
        <p:spPr>
          <a:xfrm>
            <a:off x="-517481" y="941459"/>
            <a:ext cx="7315200" cy="369332"/>
          </a:xfrm>
          <a:prstGeom prst="rect">
            <a:avLst/>
          </a:prstGeom>
        </p:spPr>
        <p:txBody>
          <a:bodyPr wrap="square">
            <a:spAutoFit/>
          </a:bodyPr>
          <a:lstStyle/>
          <a:p>
            <a:pPr algn="just"/>
            <a:endParaRPr lang="en-US" i="0" dirty="0">
              <a:solidFill>
                <a:srgbClr val="000000"/>
              </a:solidFill>
              <a:effectLst/>
              <a:latin typeface="+mn-lt"/>
            </a:endParaRPr>
          </a:p>
        </p:txBody>
      </p:sp>
      <p:sp>
        <p:nvSpPr>
          <p:cNvPr id="11" name="Rectangle 10"/>
          <p:cNvSpPr/>
          <p:nvPr/>
        </p:nvSpPr>
        <p:spPr>
          <a:xfrm>
            <a:off x="772732" y="941459"/>
            <a:ext cx="7596377" cy="6186309"/>
          </a:xfrm>
          <a:prstGeom prst="rect">
            <a:avLst/>
          </a:prstGeom>
        </p:spPr>
        <p:txBody>
          <a:bodyPr wrap="square">
            <a:spAutoFit/>
          </a:bodyPr>
          <a:lstStyle/>
          <a:p>
            <a:r>
              <a:rPr lang="en-US" i="1" dirty="0">
                <a:solidFill>
                  <a:srgbClr val="00B050"/>
                </a:solidFill>
              </a:rPr>
              <a:t>//  </a:t>
            </a:r>
            <a:r>
              <a:rPr lang="en-US" i="1" dirty="0" err="1">
                <a:solidFill>
                  <a:srgbClr val="00B050"/>
                </a:solidFill>
              </a:rPr>
              <a:t>endsWith</a:t>
            </a:r>
            <a:endParaRPr lang="en-US" i="1" dirty="0">
              <a:solidFill>
                <a:srgbClr val="00B050"/>
              </a:solidFill>
            </a:endParaRPr>
          </a:p>
          <a:p>
            <a:r>
              <a:rPr lang="en-US" i="1" dirty="0">
                <a:solidFill>
                  <a:srgbClr val="00B050"/>
                </a:solidFill>
              </a:rPr>
              <a:t>p</a:t>
            </a:r>
            <a:r>
              <a:rPr lang="en-IN" i="1" dirty="0" err="1">
                <a:solidFill>
                  <a:srgbClr val="00B050"/>
                </a:solidFill>
              </a:rPr>
              <a:t>ublic</a:t>
            </a:r>
            <a:r>
              <a:rPr lang="en-IN" i="1" dirty="0">
                <a:solidFill>
                  <a:srgbClr val="00B050"/>
                </a:solidFill>
              </a:rPr>
              <a:t> class </a:t>
            </a:r>
            <a:r>
              <a:rPr lang="en-IN" i="1" dirty="0" err="1">
                <a:solidFill>
                  <a:srgbClr val="00B050"/>
                </a:solidFill>
              </a:rPr>
              <a:t>EndsWithExample</a:t>
            </a:r>
            <a:endParaRPr lang="en-IN" i="1" dirty="0">
              <a:solidFill>
                <a:srgbClr val="00B050"/>
              </a:solidFill>
            </a:endParaRPr>
          </a:p>
          <a:p>
            <a:r>
              <a:rPr lang="en-IN" i="1" dirty="0">
                <a:solidFill>
                  <a:srgbClr val="00B050"/>
                </a:solidFill>
              </a:rPr>
              <a:t>{ </a:t>
            </a:r>
          </a:p>
          <a:p>
            <a:r>
              <a:rPr lang="en-IN" i="1" dirty="0">
                <a:solidFill>
                  <a:srgbClr val="00B050"/>
                </a:solidFill>
              </a:rPr>
              <a:t>public static void main(String </a:t>
            </a:r>
            <a:r>
              <a:rPr lang="en-IN" i="1" dirty="0" err="1">
                <a:solidFill>
                  <a:srgbClr val="00B050"/>
                </a:solidFill>
              </a:rPr>
              <a:t>args</a:t>
            </a:r>
            <a:r>
              <a:rPr lang="en-IN" i="1" dirty="0">
                <a:solidFill>
                  <a:srgbClr val="00B050"/>
                </a:solidFill>
              </a:rPr>
              <a:t>[])</a:t>
            </a:r>
          </a:p>
          <a:p>
            <a:r>
              <a:rPr lang="en-IN" i="1" dirty="0">
                <a:solidFill>
                  <a:srgbClr val="00B050"/>
                </a:solidFill>
              </a:rPr>
              <a:t>{ </a:t>
            </a:r>
          </a:p>
          <a:p>
            <a:r>
              <a:rPr lang="en-IN" i="1" dirty="0">
                <a:solidFill>
                  <a:srgbClr val="00B050"/>
                </a:solidFill>
              </a:rPr>
              <a:t>String str1 = new String("This is a test String");</a:t>
            </a:r>
          </a:p>
          <a:p>
            <a:r>
              <a:rPr lang="en-IN" i="1" dirty="0" err="1">
                <a:solidFill>
                  <a:srgbClr val="00B050"/>
                </a:solidFill>
              </a:rPr>
              <a:t>boolean</a:t>
            </a:r>
            <a:r>
              <a:rPr lang="en-IN" i="1" dirty="0">
                <a:solidFill>
                  <a:srgbClr val="00B050"/>
                </a:solidFill>
              </a:rPr>
              <a:t> var1 = str1.endsWith("String");</a:t>
            </a:r>
          </a:p>
          <a:p>
            <a:r>
              <a:rPr lang="en-IN" i="1" dirty="0">
                <a:solidFill>
                  <a:srgbClr val="00B050"/>
                </a:solidFill>
              </a:rPr>
              <a:t>}</a:t>
            </a:r>
          </a:p>
          <a:p>
            <a:r>
              <a:rPr lang="en-IN" i="1" dirty="0">
                <a:solidFill>
                  <a:srgbClr val="00B050"/>
                </a:solidFill>
              </a:rPr>
              <a:t>}</a:t>
            </a:r>
          </a:p>
          <a:p>
            <a:r>
              <a:rPr lang="en-IN" i="1" dirty="0">
                <a:solidFill>
                  <a:srgbClr val="00B050"/>
                </a:solidFill>
              </a:rPr>
              <a:t>Output:  true</a:t>
            </a:r>
          </a:p>
          <a:p>
            <a:r>
              <a:rPr lang="en-IN" i="1" dirty="0">
                <a:solidFill>
                  <a:srgbClr val="00B050"/>
                </a:solidFill>
              </a:rPr>
              <a:t>// </a:t>
            </a:r>
            <a:r>
              <a:rPr lang="en-IN" i="1" dirty="0" err="1">
                <a:solidFill>
                  <a:srgbClr val="00B050"/>
                </a:solidFill>
              </a:rPr>
              <a:t>indexOf</a:t>
            </a:r>
            <a:endParaRPr lang="en-IN" i="1" dirty="0">
              <a:solidFill>
                <a:srgbClr val="00B050"/>
              </a:solidFill>
            </a:endParaRPr>
          </a:p>
          <a:p>
            <a:r>
              <a:rPr lang="en-IN" i="1" dirty="0">
                <a:solidFill>
                  <a:srgbClr val="00B050"/>
                </a:solidFill>
              </a:rPr>
              <a:t>String str1 = new String("This is a Beginners Book tutorial");</a:t>
            </a:r>
          </a:p>
          <a:p>
            <a:r>
              <a:rPr lang="en-IN" dirty="0" err="1">
                <a:solidFill>
                  <a:srgbClr val="00B050"/>
                </a:solidFill>
              </a:rPr>
              <a:t>System.out.println</a:t>
            </a:r>
            <a:r>
              <a:rPr lang="en-IN" dirty="0">
                <a:solidFill>
                  <a:srgbClr val="00B050"/>
                </a:solidFill>
              </a:rPr>
              <a:t>("Index of B in str1: "+str1.indexOf('B')); </a:t>
            </a:r>
            <a:r>
              <a:rPr lang="en-IN" dirty="0" err="1">
                <a:solidFill>
                  <a:srgbClr val="00B050"/>
                </a:solidFill>
              </a:rPr>
              <a:t>System.out.println</a:t>
            </a:r>
            <a:r>
              <a:rPr lang="en-IN" dirty="0">
                <a:solidFill>
                  <a:srgbClr val="00B050"/>
                </a:solidFill>
              </a:rPr>
              <a:t>("Index of B in str1 after 15th char:"+str1.indexOf('B', 15)); </a:t>
            </a:r>
            <a:r>
              <a:rPr lang="en-IN" dirty="0" err="1">
                <a:solidFill>
                  <a:srgbClr val="00B050"/>
                </a:solidFill>
              </a:rPr>
              <a:t>System.out.println</a:t>
            </a:r>
            <a:r>
              <a:rPr lang="en-IN" dirty="0">
                <a:solidFill>
                  <a:srgbClr val="00B050"/>
                </a:solidFill>
              </a:rPr>
              <a:t>("Index of B in str1 after 30th char:"+str1.indexOf('B', 30));</a:t>
            </a:r>
          </a:p>
          <a:p>
            <a:endParaRPr lang="en-IN" i="1" dirty="0">
              <a:solidFill>
                <a:srgbClr val="00B050"/>
              </a:solidFill>
            </a:endParaRPr>
          </a:p>
          <a:p>
            <a:r>
              <a:rPr lang="en-IN" i="1" dirty="0">
                <a:solidFill>
                  <a:srgbClr val="00B050"/>
                </a:solidFill>
              </a:rPr>
              <a:t>//Compare to Ignore case - It returns 0 when the strings are equal else it returns positive or negative value.</a:t>
            </a:r>
          </a:p>
          <a:p>
            <a:r>
              <a:rPr lang="en-IN" i="1" dirty="0">
                <a:solidFill>
                  <a:srgbClr val="00B050"/>
                </a:solidFill>
              </a:rPr>
              <a:t>String string1 = "HELLO"; String string2 = "hello";</a:t>
            </a:r>
          </a:p>
          <a:p>
            <a:r>
              <a:rPr lang="en-IN" i="1" dirty="0" err="1">
                <a:solidFill>
                  <a:srgbClr val="00B050"/>
                </a:solidFill>
              </a:rPr>
              <a:t>int</a:t>
            </a:r>
            <a:r>
              <a:rPr lang="en-IN" i="1" dirty="0">
                <a:solidFill>
                  <a:srgbClr val="00B050"/>
                </a:solidFill>
              </a:rPr>
              <a:t> var1 = string1.compareToIgnoreCase(string2);</a:t>
            </a:r>
          </a:p>
          <a:p>
            <a:endParaRPr lang="en-IN" i="1" dirty="0">
              <a:solidFill>
                <a:srgbClr val="00B050"/>
              </a:solidFill>
            </a:endParaRPr>
          </a:p>
          <a:p>
            <a:endParaRPr lang="en-US" i="1" dirty="0">
              <a:solidFill>
                <a:srgbClr val="00B050"/>
              </a:solidFill>
            </a:endParaRPr>
          </a:p>
        </p:txBody>
      </p:sp>
    </p:spTree>
    <p:extLst>
      <p:ext uri="{BB962C8B-B14F-4D97-AF65-F5344CB8AC3E}">
        <p14:creationId xmlns:p14="http://schemas.microsoft.com/office/powerpoint/2010/main" val="26506601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885" y="399245"/>
            <a:ext cx="5259409" cy="523220"/>
          </a:xfrm>
          <a:prstGeom prst="rect">
            <a:avLst/>
          </a:prstGeom>
          <a:noFill/>
        </p:spPr>
        <p:txBody>
          <a:bodyPr wrap="square" rtlCol="0">
            <a:spAutoFit/>
          </a:bodyPr>
          <a:lstStyle/>
          <a:p>
            <a:r>
              <a:rPr lang="en-US" sz="2800" b="1" dirty="0">
                <a:solidFill>
                  <a:schemeClr val="tx2"/>
                </a:solidFill>
                <a:latin typeface="+mj-lt"/>
                <a:cs typeface="Arial"/>
              </a:rPr>
              <a:t>String in Java</a:t>
            </a:r>
          </a:p>
        </p:txBody>
      </p:sp>
      <p:sp>
        <p:nvSpPr>
          <p:cNvPr id="5" name="Rectangle 4"/>
          <p:cNvSpPr/>
          <p:nvPr/>
        </p:nvSpPr>
        <p:spPr>
          <a:xfrm>
            <a:off x="-517481" y="941459"/>
            <a:ext cx="7315200" cy="369332"/>
          </a:xfrm>
          <a:prstGeom prst="rect">
            <a:avLst/>
          </a:prstGeom>
        </p:spPr>
        <p:txBody>
          <a:bodyPr wrap="square">
            <a:spAutoFit/>
          </a:bodyPr>
          <a:lstStyle/>
          <a:p>
            <a:pPr algn="just"/>
            <a:endParaRPr lang="en-US" i="0" dirty="0">
              <a:solidFill>
                <a:srgbClr val="000000"/>
              </a:solidFill>
              <a:effectLst/>
              <a:latin typeface="+mn-lt"/>
            </a:endParaRPr>
          </a:p>
        </p:txBody>
      </p:sp>
      <p:sp>
        <p:nvSpPr>
          <p:cNvPr id="11" name="Rectangle 10"/>
          <p:cNvSpPr/>
          <p:nvPr/>
        </p:nvSpPr>
        <p:spPr>
          <a:xfrm>
            <a:off x="772732" y="941459"/>
            <a:ext cx="7596377" cy="5355312"/>
          </a:xfrm>
          <a:prstGeom prst="rect">
            <a:avLst/>
          </a:prstGeom>
        </p:spPr>
        <p:txBody>
          <a:bodyPr wrap="square">
            <a:spAutoFit/>
          </a:bodyPr>
          <a:lstStyle/>
          <a:p>
            <a:r>
              <a:rPr lang="en-US" i="1" dirty="0">
                <a:solidFill>
                  <a:srgbClr val="00B050"/>
                </a:solidFill>
              </a:rPr>
              <a:t>//</a:t>
            </a:r>
            <a:r>
              <a:rPr lang="en-IN" b="1" dirty="0" err="1">
                <a:solidFill>
                  <a:srgbClr val="00B050"/>
                </a:solidFill>
              </a:rPr>
              <a:t>isEmpty</a:t>
            </a:r>
            <a:r>
              <a:rPr lang="en-IN" b="1" dirty="0">
                <a:solidFill>
                  <a:srgbClr val="00B050"/>
                </a:solidFill>
              </a:rPr>
              <a:t>()</a:t>
            </a:r>
            <a:r>
              <a:rPr lang="en-IN" dirty="0">
                <a:solidFill>
                  <a:srgbClr val="00B050"/>
                </a:solidFill>
              </a:rPr>
              <a:t> method checks whether a String is empty or not.</a:t>
            </a:r>
          </a:p>
          <a:p>
            <a:endParaRPr lang="en-IN" i="1" dirty="0">
              <a:solidFill>
                <a:srgbClr val="00B050"/>
              </a:solidFill>
            </a:endParaRPr>
          </a:p>
          <a:p>
            <a:r>
              <a:rPr lang="en-IN" i="1" dirty="0">
                <a:solidFill>
                  <a:srgbClr val="00B050"/>
                </a:solidFill>
              </a:rPr>
              <a:t>public class Example{  </a:t>
            </a:r>
          </a:p>
          <a:p>
            <a:r>
              <a:rPr lang="en-IN" i="1" dirty="0">
                <a:solidFill>
                  <a:srgbClr val="00B050"/>
                </a:solidFill>
              </a:rPr>
              <a:t>   public static void main(String </a:t>
            </a:r>
            <a:r>
              <a:rPr lang="en-IN" i="1" dirty="0" err="1">
                <a:solidFill>
                  <a:srgbClr val="00B050"/>
                </a:solidFill>
              </a:rPr>
              <a:t>args</a:t>
            </a:r>
            <a:r>
              <a:rPr lang="en-IN" i="1" dirty="0">
                <a:solidFill>
                  <a:srgbClr val="00B050"/>
                </a:solidFill>
              </a:rPr>
              <a:t>[]){  </a:t>
            </a:r>
          </a:p>
          <a:p>
            <a:r>
              <a:rPr lang="en-IN" i="1" dirty="0">
                <a:solidFill>
                  <a:srgbClr val="00B050"/>
                </a:solidFill>
              </a:rPr>
              <a:t>	//empty string</a:t>
            </a:r>
          </a:p>
          <a:p>
            <a:r>
              <a:rPr lang="en-IN" i="1" dirty="0">
                <a:solidFill>
                  <a:srgbClr val="00B050"/>
                </a:solidFill>
              </a:rPr>
              <a:t>	String str1="";  </a:t>
            </a:r>
          </a:p>
          <a:p>
            <a:r>
              <a:rPr lang="en-IN" i="1" dirty="0">
                <a:solidFill>
                  <a:srgbClr val="00B050"/>
                </a:solidFill>
              </a:rPr>
              <a:t>	//non-empty string</a:t>
            </a:r>
          </a:p>
          <a:p>
            <a:r>
              <a:rPr lang="en-IN" i="1" dirty="0">
                <a:solidFill>
                  <a:srgbClr val="00B050"/>
                </a:solidFill>
              </a:rPr>
              <a:t>	String str2="hello";  </a:t>
            </a:r>
          </a:p>
          <a:p>
            <a:endParaRPr lang="en-IN" i="1" dirty="0">
              <a:solidFill>
                <a:srgbClr val="00B050"/>
              </a:solidFill>
            </a:endParaRPr>
          </a:p>
          <a:p>
            <a:r>
              <a:rPr lang="en-IN" i="1" dirty="0">
                <a:solidFill>
                  <a:srgbClr val="00B050"/>
                </a:solidFill>
              </a:rPr>
              <a:t>	//prints true</a:t>
            </a:r>
          </a:p>
          <a:p>
            <a:r>
              <a:rPr lang="en-IN" i="1" dirty="0">
                <a:solidFill>
                  <a:srgbClr val="00B050"/>
                </a:solidFill>
              </a:rPr>
              <a:t>	</a:t>
            </a:r>
            <a:r>
              <a:rPr lang="en-IN" i="1" dirty="0" err="1">
                <a:solidFill>
                  <a:srgbClr val="00B050"/>
                </a:solidFill>
              </a:rPr>
              <a:t>System.out.println</a:t>
            </a:r>
            <a:r>
              <a:rPr lang="en-IN" i="1" dirty="0">
                <a:solidFill>
                  <a:srgbClr val="00B050"/>
                </a:solidFill>
              </a:rPr>
              <a:t>(str1.isEmpty());  </a:t>
            </a:r>
          </a:p>
          <a:p>
            <a:r>
              <a:rPr lang="en-IN" i="1" dirty="0">
                <a:solidFill>
                  <a:srgbClr val="00B050"/>
                </a:solidFill>
              </a:rPr>
              <a:t>	//prints false</a:t>
            </a:r>
          </a:p>
          <a:p>
            <a:r>
              <a:rPr lang="en-IN" i="1" dirty="0">
                <a:solidFill>
                  <a:srgbClr val="00B050"/>
                </a:solidFill>
              </a:rPr>
              <a:t>	</a:t>
            </a:r>
            <a:r>
              <a:rPr lang="en-IN" i="1" dirty="0" err="1">
                <a:solidFill>
                  <a:srgbClr val="00B050"/>
                </a:solidFill>
              </a:rPr>
              <a:t>System.out.println</a:t>
            </a:r>
            <a:r>
              <a:rPr lang="en-IN" i="1" dirty="0">
                <a:solidFill>
                  <a:srgbClr val="00B050"/>
                </a:solidFill>
              </a:rPr>
              <a:t>(str2.isEmpty());  </a:t>
            </a:r>
          </a:p>
          <a:p>
            <a:r>
              <a:rPr lang="en-IN" i="1" dirty="0">
                <a:solidFill>
                  <a:srgbClr val="00B050"/>
                </a:solidFill>
              </a:rPr>
              <a:t>   }</a:t>
            </a:r>
          </a:p>
          <a:p>
            <a:r>
              <a:rPr lang="en-IN" i="1" dirty="0">
                <a:solidFill>
                  <a:srgbClr val="00B050"/>
                </a:solidFill>
              </a:rPr>
              <a:t>}</a:t>
            </a:r>
          </a:p>
          <a:p>
            <a:r>
              <a:rPr lang="en-IN" i="1" dirty="0">
                <a:solidFill>
                  <a:srgbClr val="00B050"/>
                </a:solidFill>
              </a:rPr>
              <a:t>Output:</a:t>
            </a:r>
          </a:p>
          <a:p>
            <a:r>
              <a:rPr lang="en-IN" dirty="0">
                <a:solidFill>
                  <a:srgbClr val="00B050"/>
                </a:solidFill>
              </a:rPr>
              <a:t>true </a:t>
            </a:r>
          </a:p>
          <a:p>
            <a:r>
              <a:rPr lang="en-IN" dirty="0">
                <a:solidFill>
                  <a:srgbClr val="00B050"/>
                </a:solidFill>
              </a:rPr>
              <a:t>false</a:t>
            </a:r>
            <a:endParaRPr lang="en-IN" i="1" dirty="0">
              <a:solidFill>
                <a:srgbClr val="00B050"/>
              </a:solidFill>
            </a:endParaRPr>
          </a:p>
          <a:p>
            <a:endParaRPr lang="en-US" i="1" dirty="0">
              <a:solidFill>
                <a:srgbClr val="00B050"/>
              </a:solidFill>
            </a:endParaRPr>
          </a:p>
        </p:txBody>
      </p:sp>
    </p:spTree>
    <p:extLst>
      <p:ext uri="{BB962C8B-B14F-4D97-AF65-F5344CB8AC3E}">
        <p14:creationId xmlns:p14="http://schemas.microsoft.com/office/powerpoint/2010/main" val="265066015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885" y="399245"/>
            <a:ext cx="7328078" cy="523220"/>
          </a:xfrm>
          <a:prstGeom prst="rect">
            <a:avLst/>
          </a:prstGeom>
          <a:noFill/>
        </p:spPr>
        <p:txBody>
          <a:bodyPr wrap="square" rtlCol="0">
            <a:spAutoFit/>
          </a:bodyPr>
          <a:lstStyle/>
          <a:p>
            <a:r>
              <a:rPr lang="en-US" sz="2800" b="1" dirty="0">
                <a:solidFill>
                  <a:schemeClr val="tx2"/>
                </a:solidFill>
                <a:latin typeface="+mj-lt"/>
                <a:cs typeface="Arial"/>
              </a:rPr>
              <a:t>StringBuffer and StringBuilder in Java</a:t>
            </a:r>
          </a:p>
        </p:txBody>
      </p:sp>
      <p:sp>
        <p:nvSpPr>
          <p:cNvPr id="5" name="Rectangle 4"/>
          <p:cNvSpPr/>
          <p:nvPr/>
        </p:nvSpPr>
        <p:spPr>
          <a:xfrm>
            <a:off x="-517481" y="941459"/>
            <a:ext cx="7315200" cy="369332"/>
          </a:xfrm>
          <a:prstGeom prst="rect">
            <a:avLst/>
          </a:prstGeom>
        </p:spPr>
        <p:txBody>
          <a:bodyPr wrap="square">
            <a:spAutoFit/>
          </a:bodyPr>
          <a:lstStyle/>
          <a:p>
            <a:pPr algn="just"/>
            <a:endParaRPr lang="en-US" i="0" dirty="0">
              <a:solidFill>
                <a:srgbClr val="000000"/>
              </a:solidFill>
              <a:effectLst/>
              <a:latin typeface="+mn-lt"/>
            </a:endParaRPr>
          </a:p>
        </p:txBody>
      </p:sp>
      <p:sp>
        <p:nvSpPr>
          <p:cNvPr id="11" name="Rectangle 10"/>
          <p:cNvSpPr/>
          <p:nvPr/>
        </p:nvSpPr>
        <p:spPr>
          <a:xfrm>
            <a:off x="734096" y="1043189"/>
            <a:ext cx="7738045" cy="5355312"/>
          </a:xfrm>
          <a:prstGeom prst="rect">
            <a:avLst/>
          </a:prstGeom>
        </p:spPr>
        <p:txBody>
          <a:bodyPr wrap="square">
            <a:spAutoFit/>
          </a:bodyPr>
          <a:lstStyle/>
          <a:p>
            <a:pPr marL="285750" indent="-285750">
              <a:buFont typeface="Wingdings" panose="05000000000000000000" pitchFamily="2" charset="2"/>
              <a:buChar char="q"/>
            </a:pPr>
            <a:r>
              <a:rPr lang="en-US" b="1" dirty="0"/>
              <a:t>StringBuffer</a:t>
            </a:r>
            <a:r>
              <a:rPr lang="en-US" dirty="0"/>
              <a:t> is mutable means one can change the value of the object . The object created through StringBuffer is stored in the heap. StringBuffer has the same methods as the StringBuilder , but each method in StringBuffer is synchronized that is StringBuffer is thread safe .</a:t>
            </a:r>
          </a:p>
          <a:p>
            <a:endParaRPr lang="en-US" dirty="0"/>
          </a:p>
          <a:p>
            <a:pPr marL="285750" indent="-285750">
              <a:buFont typeface="Wingdings" panose="05000000000000000000" pitchFamily="2" charset="2"/>
              <a:buChar char="q"/>
            </a:pPr>
            <a:r>
              <a:rPr lang="en-US" dirty="0"/>
              <a:t>Due to this it does not allow two threads to simultaneously access the same method . Each method can be accessed by one thread at a time .</a:t>
            </a:r>
          </a:p>
          <a:p>
            <a:endParaRPr lang="en-US" dirty="0"/>
          </a:p>
          <a:p>
            <a:pPr lvl="2"/>
            <a:r>
              <a:rPr lang="en-US" i="1" dirty="0">
                <a:solidFill>
                  <a:srgbClr val="00B050"/>
                </a:solidFill>
              </a:rPr>
              <a:t>StringBuffer demo1 = new StringBuffer("Hello") ;</a:t>
            </a:r>
          </a:p>
          <a:p>
            <a:pPr lvl="2"/>
            <a:r>
              <a:rPr lang="en-US" i="1" dirty="0">
                <a:solidFill>
                  <a:srgbClr val="00B050"/>
                </a:solidFill>
              </a:rPr>
              <a:t>demo1=new StringBuffer("Bye");</a:t>
            </a:r>
          </a:p>
          <a:p>
            <a:endParaRPr lang="en-US" dirty="0"/>
          </a:p>
          <a:p>
            <a:r>
              <a:rPr lang="en-US" b="1" dirty="0"/>
              <a:t>StringBuilder</a:t>
            </a:r>
            <a:r>
              <a:rPr lang="en-US" dirty="0"/>
              <a:t> is same as the StringBuffer , that is it stores the object in heap and it can also be modified . The main difference between the StringBuffer and StringBuilder is that StringBuilder is not thread safe.</a:t>
            </a:r>
          </a:p>
          <a:p>
            <a:endParaRPr lang="en-US" dirty="0"/>
          </a:p>
          <a:p>
            <a:pPr lvl="2"/>
            <a:r>
              <a:rPr lang="en-US" i="1" dirty="0">
                <a:solidFill>
                  <a:srgbClr val="00B050"/>
                </a:solidFill>
              </a:rPr>
              <a:t>StringBuilder demo1 = new StringBuilder("Hello") ;</a:t>
            </a:r>
          </a:p>
          <a:p>
            <a:pPr lvl="2"/>
            <a:r>
              <a:rPr lang="en-US" i="1" dirty="0">
                <a:solidFill>
                  <a:srgbClr val="00B050"/>
                </a:solidFill>
              </a:rPr>
              <a:t>demo1=new </a:t>
            </a:r>
            <a:r>
              <a:rPr lang="en-US" i="1" dirty="0" err="1">
                <a:solidFill>
                  <a:srgbClr val="00B050"/>
                </a:solidFill>
              </a:rPr>
              <a:t>StringBuilder</a:t>
            </a:r>
            <a:r>
              <a:rPr lang="en-US" i="1" dirty="0">
                <a:solidFill>
                  <a:srgbClr val="00B050"/>
                </a:solidFill>
              </a:rPr>
              <a:t>("Bye");</a:t>
            </a:r>
          </a:p>
          <a:p>
            <a:endParaRPr lang="en-US" dirty="0"/>
          </a:p>
          <a:p>
            <a:endParaRPr lang="en-US" dirty="0"/>
          </a:p>
        </p:txBody>
      </p:sp>
    </p:spTree>
    <p:extLst>
      <p:ext uri="{BB962C8B-B14F-4D97-AF65-F5344CB8AC3E}">
        <p14:creationId xmlns:p14="http://schemas.microsoft.com/office/powerpoint/2010/main" val="19497223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885" y="399245"/>
            <a:ext cx="7328078" cy="523220"/>
          </a:xfrm>
          <a:prstGeom prst="rect">
            <a:avLst/>
          </a:prstGeom>
          <a:noFill/>
        </p:spPr>
        <p:txBody>
          <a:bodyPr wrap="square" rtlCol="0">
            <a:spAutoFit/>
          </a:bodyPr>
          <a:lstStyle/>
          <a:p>
            <a:r>
              <a:rPr lang="en-US" sz="2800" b="1" dirty="0">
                <a:solidFill>
                  <a:schemeClr val="tx2"/>
                </a:solidFill>
                <a:latin typeface="+mj-lt"/>
                <a:cs typeface="Arial"/>
              </a:rPr>
              <a:t>Collections in Java</a:t>
            </a:r>
          </a:p>
        </p:txBody>
      </p:sp>
      <p:sp>
        <p:nvSpPr>
          <p:cNvPr id="5" name="Rectangle 4"/>
          <p:cNvSpPr/>
          <p:nvPr/>
        </p:nvSpPr>
        <p:spPr>
          <a:xfrm>
            <a:off x="-517481" y="941459"/>
            <a:ext cx="7315200" cy="369332"/>
          </a:xfrm>
          <a:prstGeom prst="rect">
            <a:avLst/>
          </a:prstGeom>
        </p:spPr>
        <p:txBody>
          <a:bodyPr wrap="square">
            <a:spAutoFit/>
          </a:bodyPr>
          <a:lstStyle/>
          <a:p>
            <a:pPr algn="just"/>
            <a:endParaRPr lang="en-US" i="0" dirty="0">
              <a:solidFill>
                <a:srgbClr val="000000"/>
              </a:solidFill>
              <a:effectLst/>
              <a:latin typeface="+mn-lt"/>
            </a:endParaRPr>
          </a:p>
        </p:txBody>
      </p:sp>
      <p:sp>
        <p:nvSpPr>
          <p:cNvPr id="11" name="Rectangle 10"/>
          <p:cNvSpPr/>
          <p:nvPr/>
        </p:nvSpPr>
        <p:spPr>
          <a:xfrm>
            <a:off x="734096" y="1043189"/>
            <a:ext cx="7738045" cy="369332"/>
          </a:xfrm>
          <a:prstGeom prst="rect">
            <a:avLst/>
          </a:prstGeom>
        </p:spPr>
        <p:txBody>
          <a:bodyPr wrap="square">
            <a:spAutoFit/>
          </a:bodyPr>
          <a:lstStyle/>
          <a:p>
            <a:endParaRPr lang="en-US" dirty="0"/>
          </a:p>
        </p:txBody>
      </p:sp>
      <p:pic>
        <p:nvPicPr>
          <p:cNvPr id="4098" name="Picture 2" descr="C:\Users\Sivakumar\Desktop\list-vs-set-vs-map.png"/>
          <p:cNvPicPr>
            <a:picLocks noChangeAspect="1" noChangeArrowheads="1"/>
          </p:cNvPicPr>
          <p:nvPr/>
        </p:nvPicPr>
        <p:blipFill>
          <a:blip r:embed="rId2"/>
          <a:srcRect/>
          <a:stretch>
            <a:fillRect/>
          </a:stretch>
        </p:blipFill>
        <p:spPr bwMode="auto">
          <a:xfrm>
            <a:off x="0" y="1343023"/>
            <a:ext cx="9143999" cy="4549777"/>
          </a:xfrm>
          <a:prstGeom prst="rect">
            <a:avLst/>
          </a:prstGeom>
          <a:noFill/>
        </p:spPr>
      </p:pic>
    </p:spTree>
    <p:extLst>
      <p:ext uri="{BB962C8B-B14F-4D97-AF65-F5344CB8AC3E}">
        <p14:creationId xmlns:p14="http://schemas.microsoft.com/office/powerpoint/2010/main" val="2981837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885" y="399245"/>
            <a:ext cx="7328078" cy="523220"/>
          </a:xfrm>
          <a:prstGeom prst="rect">
            <a:avLst/>
          </a:prstGeom>
          <a:noFill/>
        </p:spPr>
        <p:txBody>
          <a:bodyPr wrap="square" rtlCol="0">
            <a:spAutoFit/>
          </a:bodyPr>
          <a:lstStyle/>
          <a:p>
            <a:r>
              <a:rPr lang="en-US" sz="2800" b="1" dirty="0">
                <a:solidFill>
                  <a:schemeClr val="tx2"/>
                </a:solidFill>
                <a:latin typeface="+mj-lt"/>
                <a:cs typeface="Arial"/>
              </a:rPr>
              <a:t>Collections in Java</a:t>
            </a:r>
          </a:p>
        </p:txBody>
      </p:sp>
      <p:sp>
        <p:nvSpPr>
          <p:cNvPr id="5" name="Rectangle 4"/>
          <p:cNvSpPr/>
          <p:nvPr/>
        </p:nvSpPr>
        <p:spPr>
          <a:xfrm>
            <a:off x="-517481" y="941459"/>
            <a:ext cx="7315200" cy="369332"/>
          </a:xfrm>
          <a:prstGeom prst="rect">
            <a:avLst/>
          </a:prstGeom>
        </p:spPr>
        <p:txBody>
          <a:bodyPr wrap="square">
            <a:spAutoFit/>
          </a:bodyPr>
          <a:lstStyle/>
          <a:p>
            <a:pPr algn="just"/>
            <a:endParaRPr lang="en-US" i="0" dirty="0">
              <a:solidFill>
                <a:srgbClr val="000000"/>
              </a:solidFill>
              <a:effectLst/>
              <a:latin typeface="+mn-lt"/>
            </a:endParaRPr>
          </a:p>
        </p:txBody>
      </p:sp>
      <p:sp>
        <p:nvSpPr>
          <p:cNvPr id="11" name="Rectangle 10"/>
          <p:cNvSpPr/>
          <p:nvPr/>
        </p:nvSpPr>
        <p:spPr>
          <a:xfrm>
            <a:off x="734096" y="1043189"/>
            <a:ext cx="7738045" cy="369332"/>
          </a:xfrm>
          <a:prstGeom prst="rect">
            <a:avLst/>
          </a:prstGeom>
        </p:spPr>
        <p:txBody>
          <a:bodyPr wrap="square">
            <a:spAutoFit/>
          </a:bodyPr>
          <a:lstStyle/>
          <a:p>
            <a:endParaRPr lang="en-US" dirty="0"/>
          </a:p>
        </p:txBody>
      </p:sp>
      <p:sp>
        <p:nvSpPr>
          <p:cNvPr id="6" name="TextBox 5"/>
          <p:cNvSpPr txBox="1"/>
          <p:nvPr/>
        </p:nvSpPr>
        <p:spPr>
          <a:xfrm>
            <a:off x="667657" y="1219200"/>
            <a:ext cx="8200572" cy="7017306"/>
          </a:xfrm>
          <a:prstGeom prst="rect">
            <a:avLst/>
          </a:prstGeom>
          <a:noFill/>
        </p:spPr>
        <p:txBody>
          <a:bodyPr wrap="square" rtlCol="0">
            <a:spAutoFit/>
          </a:bodyPr>
          <a:lstStyle/>
          <a:p>
            <a:pPr>
              <a:buFont typeface="Wingdings" pitchFamily="2" charset="2"/>
              <a:buChar char="q"/>
            </a:pPr>
            <a:r>
              <a:rPr lang="en-IN" dirty="0"/>
              <a:t>  Collection is the root of the collection hierarchy. A collection represents a group of objects known as its elements. </a:t>
            </a:r>
          </a:p>
          <a:p>
            <a:endParaRPr lang="en-IN" dirty="0"/>
          </a:p>
          <a:p>
            <a:r>
              <a:rPr lang="en-IN" b="1" dirty="0">
                <a:solidFill>
                  <a:srgbClr val="C00000"/>
                </a:solidFill>
              </a:rPr>
              <a:t>List</a:t>
            </a:r>
            <a:r>
              <a:rPr lang="en-IN" dirty="0"/>
              <a:t> is an ordered collection and can contain duplicate elements. You can access any element from it’s index. List is more like array with dynamic length.</a:t>
            </a:r>
          </a:p>
          <a:p>
            <a:endParaRPr lang="en-IN" dirty="0"/>
          </a:p>
          <a:p>
            <a:pPr lvl="1"/>
            <a:r>
              <a:rPr lang="en-IN" dirty="0"/>
              <a:t>List is an ordered collection of objects in which duplicate values can be stored. </a:t>
            </a:r>
          </a:p>
          <a:p>
            <a:pPr lvl="1"/>
            <a:endParaRPr lang="en-IN" dirty="0"/>
          </a:p>
          <a:p>
            <a:pPr lvl="1"/>
            <a:r>
              <a:rPr lang="en-IN" dirty="0"/>
              <a:t>Since List preserves the insertion order it allows positional access and insertion of elements.</a:t>
            </a:r>
          </a:p>
          <a:p>
            <a:pPr lvl="1"/>
            <a:endParaRPr lang="en-IN" dirty="0"/>
          </a:p>
          <a:p>
            <a:pPr lvl="1"/>
            <a:r>
              <a:rPr lang="en-IN" dirty="0"/>
              <a:t> List Interface is implemented by ArrayList, LinkedList, Vector and Stack classes.</a:t>
            </a:r>
          </a:p>
          <a:p>
            <a:pPr lvl="1"/>
            <a:endParaRPr lang="en-IN" dirty="0"/>
          </a:p>
          <a:p>
            <a:pPr lvl="2"/>
            <a:r>
              <a:rPr lang="en-IN" b="1" dirty="0">
                <a:solidFill>
                  <a:srgbClr val="C00000"/>
                </a:solidFill>
              </a:rPr>
              <a:t>Iterator</a:t>
            </a:r>
            <a:r>
              <a:rPr lang="en-IN" dirty="0"/>
              <a:t>:  </a:t>
            </a:r>
          </a:p>
          <a:p>
            <a:pPr lvl="2"/>
            <a:r>
              <a:rPr lang="en-IN" dirty="0"/>
              <a:t>It is used to traverse a collection object elements one by one.</a:t>
            </a:r>
          </a:p>
          <a:p>
            <a:pPr lvl="2"/>
            <a:r>
              <a:rPr lang="en-IN" dirty="0"/>
              <a:t>It is applicable for all Collection classes.</a:t>
            </a:r>
          </a:p>
          <a:p>
            <a:pPr lvl="2"/>
            <a:r>
              <a:rPr lang="en-IN" dirty="0"/>
              <a:t>It supports both READ and REMOVE Operations.</a:t>
            </a:r>
          </a:p>
          <a:p>
            <a:pPr lvl="1"/>
            <a:endParaRPr lang="en-IN" dirty="0"/>
          </a:p>
          <a:p>
            <a:pPr lvl="1"/>
            <a:endParaRPr lang="en-IN" b="1" dirty="0"/>
          </a:p>
          <a:p>
            <a:pPr lvl="1"/>
            <a:endParaRPr lang="en-IN" b="1" dirty="0"/>
          </a:p>
          <a:p>
            <a:pPr lvl="1"/>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98183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Path Vs Class Path</a:t>
            </a:r>
            <a:endParaRPr lang="en-US" dirty="0">
              <a:solidFill>
                <a:schemeClr val="tx1"/>
              </a:solidFill>
            </a:endParaRPr>
          </a:p>
        </p:txBody>
      </p:sp>
      <p:sp>
        <p:nvSpPr>
          <p:cNvPr id="3" name="Content Placeholder 2"/>
          <p:cNvSpPr>
            <a:spLocks noGrp="1"/>
          </p:cNvSpPr>
          <p:nvPr>
            <p:ph idx="1"/>
          </p:nvPr>
        </p:nvSpPr>
        <p:spPr>
          <a:xfrm>
            <a:off x="956603" y="1370868"/>
            <a:ext cx="7847428" cy="2318583"/>
          </a:xfrm>
        </p:spPr>
        <p:txBody>
          <a:bodyPr/>
          <a:lstStyle/>
          <a:p>
            <a:pPr marL="285750" indent="-285750">
              <a:buFont typeface="Wingdings" pitchFamily="2" charset="2"/>
              <a:buChar char="q"/>
            </a:pPr>
            <a:r>
              <a:rPr lang="en-IN" dirty="0"/>
              <a:t>In </a:t>
            </a:r>
            <a:r>
              <a:rPr lang="en-IN" b="1" dirty="0"/>
              <a:t>PATH</a:t>
            </a:r>
            <a:r>
              <a:rPr lang="en-IN" dirty="0"/>
              <a:t> Environment variable you need to specify only .bat, .exe (Executable files that Operating System Uses). </a:t>
            </a:r>
          </a:p>
          <a:p>
            <a:pPr marL="285750" indent="-285750"/>
            <a:endParaRPr lang="en-IN" dirty="0"/>
          </a:p>
          <a:p>
            <a:pPr marL="285750" indent="-285750">
              <a:buFont typeface="Wingdings" pitchFamily="2" charset="2"/>
              <a:buChar char="q"/>
            </a:pPr>
            <a:r>
              <a:rPr lang="en-IN" dirty="0"/>
              <a:t> In </a:t>
            </a:r>
            <a:r>
              <a:rPr lang="en-IN" b="1" dirty="0"/>
              <a:t>CLASSPATH</a:t>
            </a:r>
            <a:r>
              <a:rPr lang="en-IN" dirty="0"/>
              <a:t> environment you need to specify only .class files (i.e., jar, zip files – Inside jar, zip files you will find only java classes) i.e. you are helping Java Virtual Machine (JVM) to find Java class files </a:t>
            </a:r>
          </a:p>
          <a:p>
            <a:pPr marL="285750" indent="-285750"/>
            <a:endParaRPr lang="en-IN" dirty="0"/>
          </a:p>
          <a:p>
            <a:pPr marL="285750" indent="-285750">
              <a:buFont typeface="Wingdings" pitchFamily="2" charset="2"/>
              <a:buChar char="q"/>
            </a:pPr>
            <a:r>
              <a:rPr lang="en-IN" dirty="0"/>
              <a:t> For running java application you need to set </a:t>
            </a:r>
            <a:r>
              <a:rPr lang="en-IN" b="1" dirty="0"/>
              <a:t>PATH</a:t>
            </a:r>
            <a:r>
              <a:rPr lang="en-IN" dirty="0"/>
              <a:t> alone. </a:t>
            </a:r>
            <a:endParaRPr lang="en-US" dirty="0"/>
          </a:p>
        </p:txBody>
      </p:sp>
    </p:spTree>
    <p:extLst>
      <p:ext uri="{BB962C8B-B14F-4D97-AF65-F5344CB8AC3E}">
        <p14:creationId xmlns:p14="http://schemas.microsoft.com/office/powerpoint/2010/main" val="1894653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7481" y="941459"/>
            <a:ext cx="7315200" cy="369332"/>
          </a:xfrm>
          <a:prstGeom prst="rect">
            <a:avLst/>
          </a:prstGeom>
        </p:spPr>
        <p:txBody>
          <a:bodyPr wrap="square">
            <a:spAutoFit/>
          </a:bodyPr>
          <a:lstStyle/>
          <a:p>
            <a:pPr algn="just"/>
            <a:endParaRPr lang="en-US" i="0" dirty="0">
              <a:solidFill>
                <a:srgbClr val="000000"/>
              </a:solidFill>
              <a:effectLst/>
              <a:latin typeface="+mn-lt"/>
            </a:endParaRPr>
          </a:p>
        </p:txBody>
      </p:sp>
      <p:sp>
        <p:nvSpPr>
          <p:cNvPr id="11" name="Rectangle 10"/>
          <p:cNvSpPr/>
          <p:nvPr/>
        </p:nvSpPr>
        <p:spPr>
          <a:xfrm>
            <a:off x="734096" y="1043189"/>
            <a:ext cx="7738045" cy="369332"/>
          </a:xfrm>
          <a:prstGeom prst="rect">
            <a:avLst/>
          </a:prstGeom>
        </p:spPr>
        <p:txBody>
          <a:bodyPr wrap="square">
            <a:spAutoFit/>
          </a:bodyPr>
          <a:lstStyle/>
          <a:p>
            <a:endParaRPr lang="en-US" dirty="0"/>
          </a:p>
        </p:txBody>
      </p:sp>
      <p:sp>
        <p:nvSpPr>
          <p:cNvPr id="3" name="TextBox 2"/>
          <p:cNvSpPr txBox="1"/>
          <p:nvPr/>
        </p:nvSpPr>
        <p:spPr>
          <a:xfrm>
            <a:off x="899885" y="1"/>
            <a:ext cx="7141029" cy="5786199"/>
          </a:xfrm>
          <a:prstGeom prst="rect">
            <a:avLst/>
          </a:prstGeom>
          <a:noFill/>
        </p:spPr>
        <p:txBody>
          <a:bodyPr wrap="square" rtlCol="0">
            <a:spAutoFit/>
          </a:bodyPr>
          <a:lstStyle/>
          <a:p>
            <a:r>
              <a:rPr lang="en-IN" sz="2800" b="1" dirty="0">
                <a:solidFill>
                  <a:schemeClr val="tx2"/>
                </a:solidFill>
                <a:latin typeface="+mj-lt"/>
                <a:cs typeface="Arial"/>
              </a:rPr>
              <a:t>Java Collection </a:t>
            </a:r>
            <a:r>
              <a:rPr lang="en-IN" b="1" i="1" dirty="0">
                <a:solidFill>
                  <a:srgbClr val="234E8F"/>
                </a:solidFill>
              </a:rPr>
              <a:t>- </a:t>
            </a:r>
            <a:r>
              <a:rPr lang="en-IN" sz="2800" b="1" dirty="0">
                <a:solidFill>
                  <a:schemeClr val="tx2"/>
                </a:solidFill>
                <a:latin typeface="+mj-lt"/>
                <a:cs typeface="Arial"/>
              </a:rPr>
              <a:t>Arraylist</a:t>
            </a:r>
          </a:p>
          <a:p>
            <a:endParaRPr lang="en-IN" i="1" dirty="0">
              <a:solidFill>
                <a:srgbClr val="00B050"/>
              </a:solidFill>
            </a:endParaRPr>
          </a:p>
          <a:p>
            <a:r>
              <a:rPr lang="en-IN" i="1" dirty="0">
                <a:solidFill>
                  <a:srgbClr val="00B050"/>
                </a:solidFill>
              </a:rPr>
              <a:t>//Example</a:t>
            </a:r>
          </a:p>
          <a:p>
            <a:endParaRPr lang="en-IN" i="1" dirty="0">
              <a:solidFill>
                <a:srgbClr val="00B050"/>
              </a:solidFill>
            </a:endParaRPr>
          </a:p>
          <a:p>
            <a:r>
              <a:rPr lang="en-IN" i="1" dirty="0">
                <a:solidFill>
                  <a:srgbClr val="00B050"/>
                </a:solidFill>
              </a:rPr>
              <a:t>import </a:t>
            </a:r>
            <a:r>
              <a:rPr lang="en-IN" i="1" dirty="0" err="1">
                <a:solidFill>
                  <a:srgbClr val="00B050"/>
                </a:solidFill>
              </a:rPr>
              <a:t>java.util</a:t>
            </a:r>
            <a:r>
              <a:rPr lang="en-IN" i="1" dirty="0">
                <a:solidFill>
                  <a:srgbClr val="00B050"/>
                </a:solidFill>
              </a:rPr>
              <a:t>.*;</a:t>
            </a:r>
          </a:p>
          <a:p>
            <a:r>
              <a:rPr lang="en-IN" dirty="0">
                <a:solidFill>
                  <a:srgbClr val="00B050"/>
                </a:solidFill>
              </a:rPr>
              <a:t>public class </a:t>
            </a:r>
            <a:r>
              <a:rPr lang="en-IN" dirty="0" err="1">
                <a:solidFill>
                  <a:srgbClr val="00B050"/>
                </a:solidFill>
              </a:rPr>
              <a:t>NewTest</a:t>
            </a:r>
            <a:endParaRPr lang="en-IN" dirty="0">
              <a:solidFill>
                <a:srgbClr val="00B050"/>
              </a:solidFill>
            </a:endParaRPr>
          </a:p>
          <a:p>
            <a:r>
              <a:rPr lang="en-IN" dirty="0">
                <a:solidFill>
                  <a:srgbClr val="00B050"/>
                </a:solidFill>
              </a:rPr>
              <a:t>{</a:t>
            </a:r>
          </a:p>
          <a:p>
            <a:r>
              <a:rPr lang="en-IN" dirty="0">
                <a:solidFill>
                  <a:srgbClr val="00B050"/>
                </a:solidFill>
              </a:rPr>
              <a:t>  public static void main(String </a:t>
            </a:r>
            <a:r>
              <a:rPr lang="en-IN" dirty="0" err="1">
                <a:solidFill>
                  <a:srgbClr val="00B050"/>
                </a:solidFill>
              </a:rPr>
              <a:t>args</a:t>
            </a:r>
            <a:r>
              <a:rPr lang="en-IN" dirty="0">
                <a:solidFill>
                  <a:srgbClr val="00B050"/>
                </a:solidFill>
              </a:rPr>
              <a:t>[]) </a:t>
            </a:r>
          </a:p>
          <a:p>
            <a:r>
              <a:rPr lang="en-IN" dirty="0">
                <a:solidFill>
                  <a:srgbClr val="00B050"/>
                </a:solidFill>
              </a:rPr>
              <a:t>{</a:t>
            </a:r>
          </a:p>
          <a:p>
            <a:r>
              <a:rPr lang="en-IN" dirty="0">
                <a:solidFill>
                  <a:srgbClr val="00B050"/>
                </a:solidFill>
              </a:rPr>
              <a:t>   List&lt;String&gt; list=new ArrayList&lt;String&gt;();//Creating </a:t>
            </a:r>
            <a:r>
              <a:rPr lang="en-IN" u="sng" dirty="0" err="1">
                <a:solidFill>
                  <a:srgbClr val="00B050"/>
                </a:solidFill>
              </a:rPr>
              <a:t>arraylist</a:t>
            </a:r>
            <a:r>
              <a:rPr lang="en-IN" u="sng" dirty="0">
                <a:solidFill>
                  <a:srgbClr val="00B050"/>
                </a:solidFill>
              </a:rPr>
              <a:t>  </a:t>
            </a:r>
          </a:p>
          <a:p>
            <a:r>
              <a:rPr lang="en-IN" dirty="0">
                <a:solidFill>
                  <a:srgbClr val="00B050"/>
                </a:solidFill>
              </a:rPr>
              <a:t>   </a:t>
            </a:r>
            <a:r>
              <a:rPr lang="en-IN" dirty="0" err="1">
                <a:solidFill>
                  <a:srgbClr val="00B050"/>
                </a:solidFill>
              </a:rPr>
              <a:t>list.add</a:t>
            </a:r>
            <a:r>
              <a:rPr lang="en-IN" dirty="0">
                <a:solidFill>
                  <a:srgbClr val="00B050"/>
                </a:solidFill>
              </a:rPr>
              <a:t>(“apple");//Adding object in </a:t>
            </a:r>
            <a:r>
              <a:rPr lang="en-IN" u="sng" dirty="0" err="1">
                <a:solidFill>
                  <a:srgbClr val="00B050"/>
                </a:solidFill>
              </a:rPr>
              <a:t>arraylist</a:t>
            </a:r>
            <a:r>
              <a:rPr lang="en-IN" u="sng" dirty="0">
                <a:solidFill>
                  <a:srgbClr val="00B050"/>
                </a:solidFill>
              </a:rPr>
              <a:t>  </a:t>
            </a:r>
          </a:p>
          <a:p>
            <a:r>
              <a:rPr lang="en-IN" dirty="0">
                <a:solidFill>
                  <a:srgbClr val="00B050"/>
                </a:solidFill>
              </a:rPr>
              <a:t>   </a:t>
            </a:r>
            <a:r>
              <a:rPr lang="en-IN" dirty="0" err="1">
                <a:solidFill>
                  <a:srgbClr val="00B050"/>
                </a:solidFill>
              </a:rPr>
              <a:t>list.add</a:t>
            </a:r>
            <a:r>
              <a:rPr lang="en-IN" dirty="0">
                <a:solidFill>
                  <a:srgbClr val="00B050"/>
                </a:solidFill>
              </a:rPr>
              <a:t>(“orange");  </a:t>
            </a:r>
          </a:p>
          <a:p>
            <a:r>
              <a:rPr lang="en-IN" dirty="0">
                <a:solidFill>
                  <a:srgbClr val="00B050"/>
                </a:solidFill>
              </a:rPr>
              <a:t>   </a:t>
            </a:r>
            <a:r>
              <a:rPr lang="en-IN" dirty="0" err="1">
                <a:solidFill>
                  <a:srgbClr val="00B050"/>
                </a:solidFill>
              </a:rPr>
              <a:t>list.add</a:t>
            </a:r>
            <a:r>
              <a:rPr lang="en-IN" dirty="0">
                <a:solidFill>
                  <a:srgbClr val="00B050"/>
                </a:solidFill>
              </a:rPr>
              <a:t>(“apple");  </a:t>
            </a:r>
          </a:p>
          <a:p>
            <a:r>
              <a:rPr lang="en-IN" dirty="0">
                <a:solidFill>
                  <a:srgbClr val="00B050"/>
                </a:solidFill>
              </a:rPr>
              <a:t>//Traversing list through Iterator  </a:t>
            </a:r>
          </a:p>
          <a:p>
            <a:r>
              <a:rPr lang="en-IN" dirty="0">
                <a:solidFill>
                  <a:srgbClr val="00B050"/>
                </a:solidFill>
              </a:rPr>
              <a:t>   </a:t>
            </a:r>
            <a:r>
              <a:rPr lang="en-IN" u="sng" dirty="0">
                <a:solidFill>
                  <a:srgbClr val="00B050"/>
                </a:solidFill>
              </a:rPr>
              <a:t>Iterator </a:t>
            </a:r>
            <a:r>
              <a:rPr lang="en-IN" u="sng" dirty="0" err="1">
                <a:solidFill>
                  <a:srgbClr val="00B050"/>
                </a:solidFill>
              </a:rPr>
              <a:t>itr</a:t>
            </a:r>
            <a:r>
              <a:rPr lang="en-IN" u="sng" dirty="0">
                <a:solidFill>
                  <a:srgbClr val="00B050"/>
                </a:solidFill>
              </a:rPr>
              <a:t>=</a:t>
            </a:r>
            <a:r>
              <a:rPr lang="en-IN" u="sng" dirty="0" err="1">
                <a:solidFill>
                  <a:srgbClr val="00B050"/>
                </a:solidFill>
              </a:rPr>
              <a:t>list.iterator</a:t>
            </a:r>
            <a:r>
              <a:rPr lang="en-IN" u="sng" dirty="0">
                <a:solidFill>
                  <a:srgbClr val="00B050"/>
                </a:solidFill>
              </a:rPr>
              <a:t>();  </a:t>
            </a:r>
          </a:p>
          <a:p>
            <a:r>
              <a:rPr lang="en-IN" dirty="0">
                <a:solidFill>
                  <a:srgbClr val="00B050"/>
                </a:solidFill>
              </a:rPr>
              <a:t>   while(</a:t>
            </a:r>
            <a:r>
              <a:rPr lang="en-IN" dirty="0" err="1">
                <a:solidFill>
                  <a:srgbClr val="00B050"/>
                </a:solidFill>
              </a:rPr>
              <a:t>itr.hasNext</a:t>
            </a:r>
            <a:r>
              <a:rPr lang="en-IN" dirty="0">
                <a:solidFill>
                  <a:srgbClr val="00B050"/>
                </a:solidFill>
              </a:rPr>
              <a:t>()){  </a:t>
            </a:r>
          </a:p>
          <a:p>
            <a:r>
              <a:rPr lang="en-IN" dirty="0">
                <a:solidFill>
                  <a:srgbClr val="00B050"/>
                </a:solidFill>
              </a:rPr>
              <a:t>    </a:t>
            </a:r>
            <a:r>
              <a:rPr lang="en-IN" dirty="0" err="1">
                <a:solidFill>
                  <a:srgbClr val="00B050"/>
                </a:solidFill>
              </a:rPr>
              <a:t>System.</a:t>
            </a:r>
            <a:r>
              <a:rPr lang="en-IN" i="1" dirty="0" err="1">
                <a:solidFill>
                  <a:srgbClr val="00B050"/>
                </a:solidFill>
              </a:rPr>
              <a:t>out.println</a:t>
            </a:r>
            <a:r>
              <a:rPr lang="en-IN" i="1" dirty="0">
                <a:solidFill>
                  <a:srgbClr val="00B050"/>
                </a:solidFill>
              </a:rPr>
              <a:t>(</a:t>
            </a:r>
            <a:r>
              <a:rPr lang="en-IN" i="1" dirty="0" err="1">
                <a:solidFill>
                  <a:srgbClr val="00B050"/>
                </a:solidFill>
              </a:rPr>
              <a:t>itr.next</a:t>
            </a:r>
            <a:r>
              <a:rPr lang="en-IN" i="1" dirty="0">
                <a:solidFill>
                  <a:srgbClr val="00B050"/>
                </a:solidFill>
              </a:rPr>
              <a:t>());  </a:t>
            </a:r>
          </a:p>
          <a:p>
            <a:r>
              <a:rPr lang="en-IN" dirty="0">
                <a:solidFill>
                  <a:srgbClr val="00B050"/>
                </a:solidFill>
              </a:rPr>
              <a:t>   }  </a:t>
            </a:r>
          </a:p>
          <a:p>
            <a:r>
              <a:rPr lang="en-IN" dirty="0">
                <a:solidFill>
                  <a:srgbClr val="00B050"/>
                </a:solidFill>
              </a:rPr>
              <a:t>  } </a:t>
            </a:r>
            <a:endParaRPr lang="en-US" dirty="0">
              <a:solidFill>
                <a:srgbClr val="00B050"/>
              </a:solidFill>
            </a:endParaRPr>
          </a:p>
          <a:p>
            <a:endParaRPr lang="en-US" dirty="0"/>
          </a:p>
        </p:txBody>
      </p:sp>
    </p:spTree>
    <p:extLst>
      <p:ext uri="{BB962C8B-B14F-4D97-AF65-F5344CB8AC3E}">
        <p14:creationId xmlns:p14="http://schemas.microsoft.com/office/powerpoint/2010/main" val="37693871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885" y="399245"/>
            <a:ext cx="7328078" cy="523220"/>
          </a:xfrm>
          <a:prstGeom prst="rect">
            <a:avLst/>
          </a:prstGeom>
          <a:noFill/>
        </p:spPr>
        <p:txBody>
          <a:bodyPr wrap="square" rtlCol="0">
            <a:spAutoFit/>
          </a:bodyPr>
          <a:lstStyle/>
          <a:p>
            <a:r>
              <a:rPr lang="en-US" sz="2800" b="1" dirty="0">
                <a:solidFill>
                  <a:schemeClr val="tx2"/>
                </a:solidFill>
                <a:latin typeface="+mj-lt"/>
                <a:cs typeface="Arial"/>
              </a:rPr>
              <a:t>Java Collection - LinkedList</a:t>
            </a:r>
          </a:p>
        </p:txBody>
      </p:sp>
      <p:sp>
        <p:nvSpPr>
          <p:cNvPr id="5" name="Rectangle 4"/>
          <p:cNvSpPr/>
          <p:nvPr/>
        </p:nvSpPr>
        <p:spPr>
          <a:xfrm>
            <a:off x="-517481" y="941459"/>
            <a:ext cx="7315200" cy="369332"/>
          </a:xfrm>
          <a:prstGeom prst="rect">
            <a:avLst/>
          </a:prstGeom>
        </p:spPr>
        <p:txBody>
          <a:bodyPr wrap="square">
            <a:spAutoFit/>
          </a:bodyPr>
          <a:lstStyle/>
          <a:p>
            <a:pPr algn="just"/>
            <a:endParaRPr lang="en-US" i="0" dirty="0">
              <a:solidFill>
                <a:srgbClr val="000000"/>
              </a:solidFill>
              <a:effectLst/>
              <a:latin typeface="+mn-lt"/>
            </a:endParaRPr>
          </a:p>
        </p:txBody>
      </p:sp>
      <p:sp>
        <p:nvSpPr>
          <p:cNvPr id="11" name="Rectangle 10"/>
          <p:cNvSpPr/>
          <p:nvPr/>
        </p:nvSpPr>
        <p:spPr>
          <a:xfrm>
            <a:off x="734096" y="1043189"/>
            <a:ext cx="7738045" cy="369332"/>
          </a:xfrm>
          <a:prstGeom prst="rect">
            <a:avLst/>
          </a:prstGeom>
        </p:spPr>
        <p:txBody>
          <a:bodyPr wrap="square">
            <a:spAutoFit/>
          </a:bodyPr>
          <a:lstStyle/>
          <a:p>
            <a:endParaRPr lang="en-US" dirty="0"/>
          </a:p>
        </p:txBody>
      </p:sp>
      <p:sp>
        <p:nvSpPr>
          <p:cNvPr id="3" name="TextBox 2"/>
          <p:cNvSpPr txBox="1"/>
          <p:nvPr/>
        </p:nvSpPr>
        <p:spPr>
          <a:xfrm>
            <a:off x="953037" y="1146220"/>
            <a:ext cx="7262049" cy="2862322"/>
          </a:xfrm>
          <a:prstGeom prst="rect">
            <a:avLst/>
          </a:prstGeom>
          <a:noFill/>
        </p:spPr>
        <p:txBody>
          <a:bodyPr wrap="square" rtlCol="0">
            <a:spAutoFit/>
          </a:bodyPr>
          <a:lstStyle/>
          <a:p>
            <a:pPr>
              <a:buFont typeface="Wingdings" pitchFamily="2" charset="2"/>
              <a:buChar char="q"/>
            </a:pPr>
            <a:r>
              <a:rPr lang="en-US" dirty="0"/>
              <a:t> Java LinkedList class uses doubly linked list to store the elements. </a:t>
            </a:r>
          </a:p>
          <a:p>
            <a:endParaRPr lang="en-US" dirty="0"/>
          </a:p>
          <a:p>
            <a:pPr>
              <a:buFont typeface="Wingdings" pitchFamily="2" charset="2"/>
              <a:buChar char="q"/>
            </a:pPr>
            <a:r>
              <a:rPr lang="en-US" dirty="0"/>
              <a:t> It provides a linked-list data structure.</a:t>
            </a:r>
          </a:p>
          <a:p>
            <a:endParaRPr lang="en-US" dirty="0"/>
          </a:p>
          <a:p>
            <a:r>
              <a:rPr lang="en-US" dirty="0"/>
              <a:t>The important points about Java LinkedList are:</a:t>
            </a:r>
          </a:p>
          <a:p>
            <a:pPr marL="742950" lvl="1" indent="-285750">
              <a:buFont typeface="Wingdings" panose="05000000000000000000" pitchFamily="2" charset="2"/>
              <a:buChar char="§"/>
            </a:pPr>
            <a:r>
              <a:rPr lang="en-US" dirty="0"/>
              <a:t>Java LinkedList class can contain duplicate elements.</a:t>
            </a:r>
          </a:p>
          <a:p>
            <a:pPr marL="742950" lvl="1" indent="-285750">
              <a:buFont typeface="Wingdings" panose="05000000000000000000" pitchFamily="2" charset="2"/>
              <a:buChar char="§"/>
            </a:pPr>
            <a:r>
              <a:rPr lang="en-US" dirty="0"/>
              <a:t>Java LinkedList class maintains insertion order.</a:t>
            </a:r>
          </a:p>
          <a:p>
            <a:pPr marL="742950" lvl="1" indent="-285750">
              <a:buFont typeface="Wingdings" panose="05000000000000000000" pitchFamily="2" charset="2"/>
              <a:buChar char="§"/>
            </a:pPr>
            <a:r>
              <a:rPr lang="en-US" dirty="0"/>
              <a:t>Java LinkedList class is non synchronized.</a:t>
            </a:r>
          </a:p>
          <a:p>
            <a:endParaRPr lang="en-US" dirty="0"/>
          </a:p>
          <a:p>
            <a:endParaRPr lang="en-US" dirty="0"/>
          </a:p>
        </p:txBody>
      </p:sp>
      <p:sp>
        <p:nvSpPr>
          <p:cNvPr id="7" name="TextBox 6"/>
          <p:cNvSpPr txBox="1"/>
          <p:nvPr/>
        </p:nvSpPr>
        <p:spPr>
          <a:xfrm>
            <a:off x="1204686" y="3599543"/>
            <a:ext cx="6923314" cy="369332"/>
          </a:xfrm>
          <a:prstGeom prst="rect">
            <a:avLst/>
          </a:prstGeom>
          <a:noFill/>
        </p:spPr>
        <p:txBody>
          <a:bodyPr wrap="square" rtlCol="0">
            <a:spAutoFit/>
          </a:bodyPr>
          <a:lstStyle/>
          <a:p>
            <a:endParaRPr lang="en-IN" dirty="0"/>
          </a:p>
        </p:txBody>
      </p:sp>
      <p:sp>
        <p:nvSpPr>
          <p:cNvPr id="8" name="TextBox 7"/>
          <p:cNvSpPr txBox="1"/>
          <p:nvPr/>
        </p:nvSpPr>
        <p:spPr>
          <a:xfrm>
            <a:off x="682172" y="3454400"/>
            <a:ext cx="7474858" cy="3416320"/>
          </a:xfrm>
          <a:prstGeom prst="rect">
            <a:avLst/>
          </a:prstGeom>
          <a:noFill/>
        </p:spPr>
        <p:txBody>
          <a:bodyPr wrap="square" rtlCol="0">
            <a:spAutoFit/>
          </a:bodyPr>
          <a:lstStyle/>
          <a:p>
            <a:r>
              <a:rPr lang="en-IN" i="1" dirty="0">
                <a:solidFill>
                  <a:srgbClr val="00B050"/>
                </a:solidFill>
              </a:rPr>
              <a:t>import </a:t>
            </a:r>
            <a:r>
              <a:rPr lang="en-IN" i="1" dirty="0" err="1">
                <a:solidFill>
                  <a:srgbClr val="00B050"/>
                </a:solidFill>
              </a:rPr>
              <a:t>java.util</a:t>
            </a:r>
            <a:r>
              <a:rPr lang="en-IN" i="1" dirty="0">
                <a:solidFill>
                  <a:srgbClr val="00B050"/>
                </a:solidFill>
              </a:rPr>
              <a:t>.*;</a:t>
            </a:r>
          </a:p>
          <a:p>
            <a:r>
              <a:rPr lang="en-IN" dirty="0">
                <a:solidFill>
                  <a:srgbClr val="00B050"/>
                </a:solidFill>
              </a:rPr>
              <a:t>LinkedList&lt;String&gt; al=</a:t>
            </a:r>
            <a:r>
              <a:rPr lang="en-IN" b="1" dirty="0">
                <a:solidFill>
                  <a:srgbClr val="00B050"/>
                </a:solidFill>
              </a:rPr>
              <a:t>new</a:t>
            </a:r>
            <a:r>
              <a:rPr lang="en-IN" dirty="0">
                <a:solidFill>
                  <a:srgbClr val="00B050"/>
                </a:solidFill>
              </a:rPr>
              <a:t> LinkedList&lt;String&gt;();</a:t>
            </a:r>
            <a:r>
              <a:rPr lang="en-IN" dirty="0"/>
              <a:t> </a:t>
            </a:r>
          </a:p>
          <a:p>
            <a:r>
              <a:rPr lang="en-IN" dirty="0">
                <a:solidFill>
                  <a:srgbClr val="00B050"/>
                </a:solidFill>
              </a:rPr>
              <a:t>   </a:t>
            </a:r>
            <a:r>
              <a:rPr lang="en-IN" dirty="0" err="1">
                <a:solidFill>
                  <a:srgbClr val="00B050"/>
                </a:solidFill>
              </a:rPr>
              <a:t>al.add</a:t>
            </a:r>
            <a:r>
              <a:rPr lang="en-IN" dirty="0">
                <a:solidFill>
                  <a:srgbClr val="00B050"/>
                </a:solidFill>
              </a:rPr>
              <a:t>(“apple");//Adding object in </a:t>
            </a:r>
            <a:r>
              <a:rPr lang="en-IN" u="sng" dirty="0" err="1">
                <a:solidFill>
                  <a:srgbClr val="00B050"/>
                </a:solidFill>
              </a:rPr>
              <a:t>arraylist</a:t>
            </a:r>
            <a:r>
              <a:rPr lang="en-IN" u="sng" dirty="0">
                <a:solidFill>
                  <a:srgbClr val="00B050"/>
                </a:solidFill>
              </a:rPr>
              <a:t>  </a:t>
            </a:r>
          </a:p>
          <a:p>
            <a:r>
              <a:rPr lang="en-IN" dirty="0">
                <a:solidFill>
                  <a:srgbClr val="00B050"/>
                </a:solidFill>
              </a:rPr>
              <a:t>   </a:t>
            </a:r>
            <a:r>
              <a:rPr lang="en-IN" dirty="0" err="1">
                <a:solidFill>
                  <a:srgbClr val="00B050"/>
                </a:solidFill>
              </a:rPr>
              <a:t>al.add</a:t>
            </a:r>
            <a:r>
              <a:rPr lang="en-IN" dirty="0">
                <a:solidFill>
                  <a:srgbClr val="00B050"/>
                </a:solidFill>
              </a:rPr>
              <a:t>(“orange");  </a:t>
            </a:r>
          </a:p>
          <a:p>
            <a:r>
              <a:rPr lang="en-IN" dirty="0">
                <a:solidFill>
                  <a:srgbClr val="00B050"/>
                </a:solidFill>
              </a:rPr>
              <a:t>   </a:t>
            </a:r>
            <a:r>
              <a:rPr lang="en-IN" dirty="0" err="1">
                <a:solidFill>
                  <a:srgbClr val="00B050"/>
                </a:solidFill>
              </a:rPr>
              <a:t>al.add</a:t>
            </a:r>
            <a:r>
              <a:rPr lang="en-IN" dirty="0">
                <a:solidFill>
                  <a:srgbClr val="00B050"/>
                </a:solidFill>
              </a:rPr>
              <a:t>(“apple");  </a:t>
            </a:r>
          </a:p>
          <a:p>
            <a:r>
              <a:rPr lang="en-IN" dirty="0">
                <a:solidFill>
                  <a:srgbClr val="00B050"/>
                </a:solidFill>
              </a:rPr>
              <a:t>//Traversing list through Iterator  </a:t>
            </a:r>
          </a:p>
          <a:p>
            <a:r>
              <a:rPr lang="en-IN" dirty="0">
                <a:solidFill>
                  <a:srgbClr val="00B050"/>
                </a:solidFill>
              </a:rPr>
              <a:t>   </a:t>
            </a:r>
            <a:r>
              <a:rPr lang="en-IN" u="sng" dirty="0">
                <a:solidFill>
                  <a:srgbClr val="00B050"/>
                </a:solidFill>
              </a:rPr>
              <a:t>Iterator </a:t>
            </a:r>
            <a:r>
              <a:rPr lang="en-IN" u="sng" dirty="0" err="1">
                <a:solidFill>
                  <a:srgbClr val="00B050"/>
                </a:solidFill>
              </a:rPr>
              <a:t>itr</a:t>
            </a:r>
            <a:r>
              <a:rPr lang="en-IN" u="sng" dirty="0">
                <a:solidFill>
                  <a:srgbClr val="00B050"/>
                </a:solidFill>
              </a:rPr>
              <a:t>=</a:t>
            </a:r>
            <a:r>
              <a:rPr lang="en-IN" u="sng" dirty="0" err="1">
                <a:solidFill>
                  <a:srgbClr val="00B050"/>
                </a:solidFill>
              </a:rPr>
              <a:t>al.iterator</a:t>
            </a:r>
            <a:r>
              <a:rPr lang="en-IN" u="sng" dirty="0">
                <a:solidFill>
                  <a:srgbClr val="00B050"/>
                </a:solidFill>
              </a:rPr>
              <a:t>();  </a:t>
            </a:r>
          </a:p>
          <a:p>
            <a:r>
              <a:rPr lang="en-IN" dirty="0">
                <a:solidFill>
                  <a:srgbClr val="00B050"/>
                </a:solidFill>
              </a:rPr>
              <a:t>   while(</a:t>
            </a:r>
            <a:r>
              <a:rPr lang="en-IN" dirty="0" err="1">
                <a:solidFill>
                  <a:srgbClr val="00B050"/>
                </a:solidFill>
              </a:rPr>
              <a:t>itr.hasNext</a:t>
            </a:r>
            <a:r>
              <a:rPr lang="en-IN" dirty="0">
                <a:solidFill>
                  <a:srgbClr val="00B050"/>
                </a:solidFill>
              </a:rPr>
              <a:t>()){  </a:t>
            </a:r>
          </a:p>
          <a:p>
            <a:r>
              <a:rPr lang="en-IN" dirty="0">
                <a:solidFill>
                  <a:srgbClr val="00B050"/>
                </a:solidFill>
              </a:rPr>
              <a:t>    </a:t>
            </a:r>
            <a:r>
              <a:rPr lang="en-IN" dirty="0" err="1">
                <a:solidFill>
                  <a:srgbClr val="00B050"/>
                </a:solidFill>
              </a:rPr>
              <a:t>System.</a:t>
            </a:r>
            <a:r>
              <a:rPr lang="en-IN" i="1" dirty="0" err="1">
                <a:solidFill>
                  <a:srgbClr val="00B050"/>
                </a:solidFill>
              </a:rPr>
              <a:t>out.println</a:t>
            </a:r>
            <a:r>
              <a:rPr lang="en-IN" i="1" dirty="0">
                <a:solidFill>
                  <a:srgbClr val="00B050"/>
                </a:solidFill>
              </a:rPr>
              <a:t>(</a:t>
            </a:r>
            <a:r>
              <a:rPr lang="en-IN" i="1" dirty="0" err="1">
                <a:solidFill>
                  <a:srgbClr val="00B050"/>
                </a:solidFill>
              </a:rPr>
              <a:t>itr.next</a:t>
            </a:r>
            <a:r>
              <a:rPr lang="en-IN" i="1" dirty="0">
                <a:solidFill>
                  <a:srgbClr val="00B050"/>
                </a:solidFill>
              </a:rPr>
              <a:t>());  </a:t>
            </a:r>
          </a:p>
          <a:p>
            <a:r>
              <a:rPr lang="en-IN" dirty="0">
                <a:solidFill>
                  <a:srgbClr val="00B050"/>
                </a:solidFill>
              </a:rPr>
              <a:t>   }  </a:t>
            </a:r>
          </a:p>
          <a:p>
            <a:r>
              <a:rPr lang="en-IN" dirty="0">
                <a:solidFill>
                  <a:srgbClr val="00B050"/>
                </a:solidFill>
              </a:rPr>
              <a:t>  } </a:t>
            </a:r>
            <a:endParaRPr lang="en-US" dirty="0">
              <a:solidFill>
                <a:srgbClr val="00B050"/>
              </a:solidFill>
            </a:endParaRPr>
          </a:p>
          <a:p>
            <a:endParaRPr lang="en-IN" dirty="0"/>
          </a:p>
        </p:txBody>
      </p:sp>
    </p:spTree>
    <p:extLst>
      <p:ext uri="{BB962C8B-B14F-4D97-AF65-F5344CB8AC3E}">
        <p14:creationId xmlns:p14="http://schemas.microsoft.com/office/powerpoint/2010/main" val="37693871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884" y="0"/>
            <a:ext cx="7328078" cy="523220"/>
          </a:xfrm>
          <a:prstGeom prst="rect">
            <a:avLst/>
          </a:prstGeom>
          <a:noFill/>
        </p:spPr>
        <p:txBody>
          <a:bodyPr wrap="square" rtlCol="0">
            <a:spAutoFit/>
          </a:bodyPr>
          <a:lstStyle/>
          <a:p>
            <a:r>
              <a:rPr lang="en-US" sz="2800" b="1" dirty="0">
                <a:solidFill>
                  <a:schemeClr val="tx2"/>
                </a:solidFill>
                <a:latin typeface="+mj-lt"/>
                <a:cs typeface="Arial"/>
              </a:rPr>
              <a:t>Map Interface</a:t>
            </a:r>
          </a:p>
        </p:txBody>
      </p:sp>
      <p:sp>
        <p:nvSpPr>
          <p:cNvPr id="5" name="Rectangle 4"/>
          <p:cNvSpPr/>
          <p:nvPr/>
        </p:nvSpPr>
        <p:spPr>
          <a:xfrm>
            <a:off x="-517481" y="941459"/>
            <a:ext cx="7315200" cy="369332"/>
          </a:xfrm>
          <a:prstGeom prst="rect">
            <a:avLst/>
          </a:prstGeom>
        </p:spPr>
        <p:txBody>
          <a:bodyPr wrap="square">
            <a:spAutoFit/>
          </a:bodyPr>
          <a:lstStyle/>
          <a:p>
            <a:pPr algn="just"/>
            <a:endParaRPr lang="en-US" i="0" dirty="0">
              <a:solidFill>
                <a:srgbClr val="000000"/>
              </a:solidFill>
              <a:effectLst/>
              <a:latin typeface="+mn-lt"/>
            </a:endParaRPr>
          </a:p>
        </p:txBody>
      </p:sp>
      <p:sp>
        <p:nvSpPr>
          <p:cNvPr id="11" name="Rectangle 10"/>
          <p:cNvSpPr/>
          <p:nvPr/>
        </p:nvSpPr>
        <p:spPr>
          <a:xfrm>
            <a:off x="734096" y="1043189"/>
            <a:ext cx="7738045" cy="369332"/>
          </a:xfrm>
          <a:prstGeom prst="rect">
            <a:avLst/>
          </a:prstGeom>
        </p:spPr>
        <p:txBody>
          <a:bodyPr wrap="square">
            <a:spAutoFit/>
          </a:bodyPr>
          <a:lstStyle/>
          <a:p>
            <a:endParaRPr lang="en-US" dirty="0"/>
          </a:p>
        </p:txBody>
      </p:sp>
      <p:sp>
        <p:nvSpPr>
          <p:cNvPr id="3" name="TextBox 2"/>
          <p:cNvSpPr txBox="1"/>
          <p:nvPr/>
        </p:nvSpPr>
        <p:spPr>
          <a:xfrm>
            <a:off x="734096" y="523220"/>
            <a:ext cx="6375041" cy="2308324"/>
          </a:xfrm>
          <a:prstGeom prst="rect">
            <a:avLst/>
          </a:prstGeom>
          <a:noFill/>
        </p:spPr>
        <p:txBody>
          <a:bodyPr wrap="square" rtlCol="0">
            <a:spAutoFit/>
          </a:bodyPr>
          <a:lstStyle/>
          <a:p>
            <a:pPr marL="285750" indent="-285750">
              <a:buFont typeface="Wingdings" panose="05000000000000000000" pitchFamily="2" charset="2"/>
              <a:buChar char="q"/>
            </a:pPr>
            <a:r>
              <a:rPr lang="en-US" dirty="0"/>
              <a:t>A </a:t>
            </a:r>
            <a:r>
              <a:rPr lang="en-US" b="1" dirty="0">
                <a:solidFill>
                  <a:srgbClr val="C00000"/>
                </a:solidFill>
              </a:rPr>
              <a:t>map</a:t>
            </a:r>
            <a:r>
              <a:rPr lang="en-US" dirty="0"/>
              <a:t> contains values on the basis of key i.e. key and value pair. </a:t>
            </a:r>
          </a:p>
          <a:p>
            <a:endParaRPr lang="en-US" dirty="0"/>
          </a:p>
          <a:p>
            <a:pPr marL="285750" indent="-285750">
              <a:buFont typeface="Wingdings" panose="05000000000000000000" pitchFamily="2" charset="2"/>
              <a:buChar char="q"/>
            </a:pPr>
            <a:r>
              <a:rPr lang="en-US" dirty="0"/>
              <a:t>Each key and value pair is known as an entry. Map contains only unique keys.</a:t>
            </a:r>
          </a:p>
          <a:p>
            <a:endParaRPr lang="en-US" dirty="0"/>
          </a:p>
          <a:p>
            <a:pPr marL="285750" indent="-285750">
              <a:buFont typeface="Wingdings" panose="05000000000000000000" pitchFamily="2" charset="2"/>
              <a:buChar char="q"/>
            </a:pPr>
            <a:r>
              <a:rPr lang="en-US" dirty="0"/>
              <a:t>Map is useful if you have to search, update or delete elements on the basis of key</a:t>
            </a:r>
          </a:p>
        </p:txBody>
      </p:sp>
      <p:pic>
        <p:nvPicPr>
          <p:cNvPr id="4" name="Picture 3"/>
          <p:cNvPicPr>
            <a:picLocks noChangeAspect="1"/>
          </p:cNvPicPr>
          <p:nvPr/>
        </p:nvPicPr>
        <p:blipFill>
          <a:blip r:embed="rId2"/>
          <a:stretch>
            <a:fillRect/>
          </a:stretch>
        </p:blipFill>
        <p:spPr>
          <a:xfrm>
            <a:off x="597247" y="3367314"/>
            <a:ext cx="8125439" cy="3052804"/>
          </a:xfrm>
          <a:prstGeom prst="rect">
            <a:avLst/>
          </a:prstGeom>
        </p:spPr>
      </p:pic>
    </p:spTree>
    <p:extLst>
      <p:ext uri="{BB962C8B-B14F-4D97-AF65-F5344CB8AC3E}">
        <p14:creationId xmlns:p14="http://schemas.microsoft.com/office/powerpoint/2010/main" val="34302511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2800" y="0"/>
            <a:ext cx="7378163" cy="523220"/>
          </a:xfrm>
          <a:prstGeom prst="rect">
            <a:avLst/>
          </a:prstGeom>
          <a:noFill/>
        </p:spPr>
        <p:txBody>
          <a:bodyPr wrap="square" rtlCol="0">
            <a:spAutoFit/>
          </a:bodyPr>
          <a:lstStyle/>
          <a:p>
            <a:r>
              <a:rPr lang="en-US" sz="2800" b="1" dirty="0">
                <a:solidFill>
                  <a:schemeClr val="tx2"/>
                </a:solidFill>
                <a:latin typeface="+mj-lt"/>
                <a:cs typeface="Arial"/>
              </a:rPr>
              <a:t>Java HashMap Class</a:t>
            </a:r>
          </a:p>
        </p:txBody>
      </p:sp>
      <p:sp>
        <p:nvSpPr>
          <p:cNvPr id="5" name="Rectangle 4"/>
          <p:cNvSpPr/>
          <p:nvPr/>
        </p:nvSpPr>
        <p:spPr>
          <a:xfrm>
            <a:off x="-517481" y="941459"/>
            <a:ext cx="7315200" cy="369332"/>
          </a:xfrm>
          <a:prstGeom prst="rect">
            <a:avLst/>
          </a:prstGeom>
        </p:spPr>
        <p:txBody>
          <a:bodyPr wrap="square">
            <a:spAutoFit/>
          </a:bodyPr>
          <a:lstStyle/>
          <a:p>
            <a:pPr algn="just"/>
            <a:endParaRPr lang="en-US" i="0" dirty="0">
              <a:solidFill>
                <a:srgbClr val="000000"/>
              </a:solidFill>
              <a:effectLst/>
              <a:latin typeface="+mn-lt"/>
            </a:endParaRPr>
          </a:p>
        </p:txBody>
      </p:sp>
      <p:sp>
        <p:nvSpPr>
          <p:cNvPr id="11" name="Rectangle 10"/>
          <p:cNvSpPr/>
          <p:nvPr/>
        </p:nvSpPr>
        <p:spPr>
          <a:xfrm>
            <a:off x="734096" y="1043189"/>
            <a:ext cx="7738045" cy="369332"/>
          </a:xfrm>
          <a:prstGeom prst="rect">
            <a:avLst/>
          </a:prstGeom>
        </p:spPr>
        <p:txBody>
          <a:bodyPr wrap="square">
            <a:spAutoFit/>
          </a:bodyPr>
          <a:lstStyle/>
          <a:p>
            <a:endParaRPr lang="en-US" dirty="0"/>
          </a:p>
        </p:txBody>
      </p:sp>
      <p:sp>
        <p:nvSpPr>
          <p:cNvPr id="3" name="TextBox 2"/>
          <p:cNvSpPr txBox="1"/>
          <p:nvPr/>
        </p:nvSpPr>
        <p:spPr>
          <a:xfrm>
            <a:off x="870857" y="870857"/>
            <a:ext cx="6998135" cy="5909310"/>
          </a:xfrm>
          <a:prstGeom prst="rect">
            <a:avLst/>
          </a:prstGeom>
          <a:noFill/>
        </p:spPr>
        <p:txBody>
          <a:bodyPr wrap="square" rtlCol="0">
            <a:spAutoFit/>
          </a:bodyPr>
          <a:lstStyle/>
          <a:p>
            <a:r>
              <a:rPr lang="en-US" dirty="0"/>
              <a:t>The important points about Java HashMap class are:</a:t>
            </a:r>
          </a:p>
          <a:p>
            <a:endParaRPr lang="en-US" dirty="0"/>
          </a:p>
          <a:p>
            <a:pPr marL="285750" indent="-285750">
              <a:buFont typeface="Arial" panose="020B0604020202020204" pitchFamily="34" charset="0"/>
              <a:buChar char="•"/>
            </a:pPr>
            <a:r>
              <a:rPr lang="en-US" dirty="0"/>
              <a:t>A HashMap contains values based on the key.</a:t>
            </a:r>
          </a:p>
          <a:p>
            <a:pPr marL="285750" indent="-285750">
              <a:buFont typeface="Arial" panose="020B0604020202020204" pitchFamily="34" charset="0"/>
              <a:buChar char="•"/>
            </a:pPr>
            <a:r>
              <a:rPr lang="en-US" dirty="0"/>
              <a:t>It contains only unique elements.</a:t>
            </a:r>
          </a:p>
          <a:p>
            <a:pPr marL="285750" indent="-285750">
              <a:buFont typeface="Arial" panose="020B0604020202020204" pitchFamily="34" charset="0"/>
              <a:buChar char="•"/>
            </a:pPr>
            <a:r>
              <a:rPr lang="en-US" dirty="0"/>
              <a:t>It may have one null key and multiple null values.</a:t>
            </a:r>
          </a:p>
          <a:p>
            <a:pPr marL="285750" indent="-285750">
              <a:buFont typeface="Arial" panose="020B0604020202020204" pitchFamily="34" charset="0"/>
              <a:buChar char="•"/>
            </a:pPr>
            <a:r>
              <a:rPr lang="en-US" dirty="0"/>
              <a:t>It maintains no order.</a:t>
            </a:r>
          </a:p>
          <a:p>
            <a:endParaRPr lang="en-US" b="1" dirty="0">
              <a:solidFill>
                <a:srgbClr val="00B050"/>
              </a:solidFill>
            </a:endParaRPr>
          </a:p>
          <a:p>
            <a:r>
              <a:rPr lang="en-US" b="1" dirty="0">
                <a:solidFill>
                  <a:srgbClr val="00B050"/>
                </a:solidFill>
              </a:rPr>
              <a:t>Example:</a:t>
            </a:r>
          </a:p>
          <a:p>
            <a:r>
              <a:rPr lang="en-IN" b="1" dirty="0">
                <a:solidFill>
                  <a:srgbClr val="00B050"/>
                </a:solidFill>
              </a:rPr>
              <a:t>import</a:t>
            </a:r>
            <a:r>
              <a:rPr lang="en-IN" dirty="0">
                <a:solidFill>
                  <a:srgbClr val="00B050"/>
                </a:solidFill>
              </a:rPr>
              <a:t> </a:t>
            </a:r>
            <a:r>
              <a:rPr lang="en-IN" dirty="0" err="1">
                <a:solidFill>
                  <a:srgbClr val="00B050"/>
                </a:solidFill>
              </a:rPr>
              <a:t>java.util</a:t>
            </a:r>
            <a:r>
              <a:rPr lang="en-IN" dirty="0">
                <a:solidFill>
                  <a:srgbClr val="00B050"/>
                </a:solidFill>
              </a:rPr>
              <a:t>.*;  </a:t>
            </a:r>
          </a:p>
          <a:p>
            <a:r>
              <a:rPr lang="en-IN" b="1" dirty="0">
                <a:solidFill>
                  <a:srgbClr val="00B050"/>
                </a:solidFill>
              </a:rPr>
              <a:t>class</a:t>
            </a:r>
            <a:r>
              <a:rPr lang="en-IN" dirty="0">
                <a:solidFill>
                  <a:srgbClr val="00B050"/>
                </a:solidFill>
              </a:rPr>
              <a:t> TestCollection13{  </a:t>
            </a:r>
          </a:p>
          <a:p>
            <a:r>
              <a:rPr lang="en-IN" dirty="0">
                <a:solidFill>
                  <a:srgbClr val="00B050"/>
                </a:solidFill>
              </a:rPr>
              <a:t> </a:t>
            </a:r>
            <a:r>
              <a:rPr lang="en-IN" b="1" dirty="0">
                <a:solidFill>
                  <a:srgbClr val="00B050"/>
                </a:solidFill>
              </a:rPr>
              <a:t>public</a:t>
            </a:r>
            <a:r>
              <a:rPr lang="en-IN" dirty="0">
                <a:solidFill>
                  <a:srgbClr val="00B050"/>
                </a:solidFill>
              </a:rPr>
              <a:t> </a:t>
            </a:r>
            <a:r>
              <a:rPr lang="en-IN" b="1" dirty="0">
                <a:solidFill>
                  <a:srgbClr val="00B050"/>
                </a:solidFill>
              </a:rPr>
              <a:t>static</a:t>
            </a:r>
            <a:r>
              <a:rPr lang="en-IN" dirty="0">
                <a:solidFill>
                  <a:srgbClr val="00B050"/>
                </a:solidFill>
              </a:rPr>
              <a:t> </a:t>
            </a:r>
            <a:r>
              <a:rPr lang="en-IN" b="1" dirty="0">
                <a:solidFill>
                  <a:srgbClr val="00B050"/>
                </a:solidFill>
              </a:rPr>
              <a:t>void</a:t>
            </a:r>
            <a:r>
              <a:rPr lang="en-IN" dirty="0">
                <a:solidFill>
                  <a:srgbClr val="00B050"/>
                </a:solidFill>
              </a:rPr>
              <a:t> main(String </a:t>
            </a:r>
            <a:r>
              <a:rPr lang="en-IN" dirty="0" err="1">
                <a:solidFill>
                  <a:srgbClr val="00B050"/>
                </a:solidFill>
              </a:rPr>
              <a:t>args</a:t>
            </a:r>
            <a:r>
              <a:rPr lang="en-IN" dirty="0">
                <a:solidFill>
                  <a:srgbClr val="00B050"/>
                </a:solidFill>
              </a:rPr>
              <a:t>[]){  </a:t>
            </a:r>
          </a:p>
          <a:p>
            <a:r>
              <a:rPr lang="en-IN" dirty="0">
                <a:solidFill>
                  <a:srgbClr val="00B050"/>
                </a:solidFill>
              </a:rPr>
              <a:t>  </a:t>
            </a:r>
            <a:r>
              <a:rPr lang="en-IN" dirty="0" err="1">
                <a:solidFill>
                  <a:srgbClr val="00B050"/>
                </a:solidFill>
              </a:rPr>
              <a:t>HashMap</a:t>
            </a:r>
            <a:r>
              <a:rPr lang="en-IN" dirty="0">
                <a:solidFill>
                  <a:srgbClr val="00B050"/>
                </a:solidFill>
              </a:rPr>
              <a:t>&lt;</a:t>
            </a:r>
            <a:r>
              <a:rPr lang="en-IN" dirty="0" err="1">
                <a:solidFill>
                  <a:srgbClr val="00B050"/>
                </a:solidFill>
              </a:rPr>
              <a:t>Integer,String</a:t>
            </a:r>
            <a:r>
              <a:rPr lang="en-IN" dirty="0">
                <a:solidFill>
                  <a:srgbClr val="00B050"/>
                </a:solidFill>
              </a:rPr>
              <a:t>&gt; </a:t>
            </a:r>
            <a:r>
              <a:rPr lang="en-IN" dirty="0" err="1">
                <a:solidFill>
                  <a:srgbClr val="00B050"/>
                </a:solidFill>
              </a:rPr>
              <a:t>hm</a:t>
            </a:r>
            <a:r>
              <a:rPr lang="en-IN" dirty="0">
                <a:solidFill>
                  <a:srgbClr val="00B050"/>
                </a:solidFill>
              </a:rPr>
              <a:t>=</a:t>
            </a:r>
            <a:r>
              <a:rPr lang="en-IN" b="1" dirty="0">
                <a:solidFill>
                  <a:srgbClr val="00B050"/>
                </a:solidFill>
              </a:rPr>
              <a:t>new</a:t>
            </a:r>
            <a:r>
              <a:rPr lang="en-IN" dirty="0">
                <a:solidFill>
                  <a:srgbClr val="00B050"/>
                </a:solidFill>
              </a:rPr>
              <a:t> </a:t>
            </a:r>
            <a:r>
              <a:rPr lang="en-IN" dirty="0" err="1">
                <a:solidFill>
                  <a:srgbClr val="00B050"/>
                </a:solidFill>
              </a:rPr>
              <a:t>HashMap</a:t>
            </a:r>
            <a:r>
              <a:rPr lang="en-IN" dirty="0">
                <a:solidFill>
                  <a:srgbClr val="00B050"/>
                </a:solidFill>
              </a:rPr>
              <a:t>&lt;</a:t>
            </a:r>
            <a:r>
              <a:rPr lang="en-IN" dirty="0" err="1">
                <a:solidFill>
                  <a:srgbClr val="00B050"/>
                </a:solidFill>
              </a:rPr>
              <a:t>Integer,String</a:t>
            </a:r>
            <a:r>
              <a:rPr lang="en-IN" dirty="0">
                <a:solidFill>
                  <a:srgbClr val="00B050"/>
                </a:solidFill>
              </a:rPr>
              <a:t>&gt;();  </a:t>
            </a:r>
          </a:p>
          <a:p>
            <a:r>
              <a:rPr lang="en-IN" dirty="0">
                <a:solidFill>
                  <a:srgbClr val="00B050"/>
                </a:solidFill>
              </a:rPr>
              <a:t>  </a:t>
            </a:r>
            <a:r>
              <a:rPr lang="en-IN" dirty="0" err="1">
                <a:solidFill>
                  <a:srgbClr val="00B050"/>
                </a:solidFill>
              </a:rPr>
              <a:t>hm.put</a:t>
            </a:r>
            <a:r>
              <a:rPr lang="en-IN" dirty="0">
                <a:solidFill>
                  <a:srgbClr val="00B050"/>
                </a:solidFill>
              </a:rPr>
              <a:t>(1,"Amit");          //  we can remove by using </a:t>
            </a:r>
            <a:r>
              <a:rPr lang="en-IN" dirty="0" err="1">
                <a:solidFill>
                  <a:srgbClr val="00B050"/>
                </a:solidFill>
              </a:rPr>
              <a:t>hm.remove</a:t>
            </a:r>
            <a:r>
              <a:rPr lang="en-IN" dirty="0">
                <a:solidFill>
                  <a:srgbClr val="00B050"/>
                </a:solidFill>
              </a:rPr>
              <a:t>(1);</a:t>
            </a:r>
          </a:p>
          <a:p>
            <a:r>
              <a:rPr lang="en-IN" dirty="0">
                <a:solidFill>
                  <a:srgbClr val="00B050"/>
                </a:solidFill>
              </a:rPr>
              <a:t>  </a:t>
            </a:r>
            <a:r>
              <a:rPr lang="en-IN" dirty="0" err="1">
                <a:solidFill>
                  <a:srgbClr val="00B050"/>
                </a:solidFill>
              </a:rPr>
              <a:t>hm.put</a:t>
            </a:r>
            <a:r>
              <a:rPr lang="en-IN" dirty="0">
                <a:solidFill>
                  <a:srgbClr val="00B050"/>
                </a:solidFill>
              </a:rPr>
              <a:t>(2,"Vijay");  </a:t>
            </a:r>
          </a:p>
          <a:p>
            <a:r>
              <a:rPr lang="en-IN" dirty="0">
                <a:solidFill>
                  <a:srgbClr val="00B050"/>
                </a:solidFill>
              </a:rPr>
              <a:t>  </a:t>
            </a:r>
            <a:r>
              <a:rPr lang="en-IN" dirty="0" err="1">
                <a:solidFill>
                  <a:srgbClr val="00B050"/>
                </a:solidFill>
              </a:rPr>
              <a:t>hm.put</a:t>
            </a:r>
            <a:r>
              <a:rPr lang="en-IN" dirty="0">
                <a:solidFill>
                  <a:srgbClr val="00B050"/>
                </a:solidFill>
              </a:rPr>
              <a:t>(3,"Rahul");  </a:t>
            </a:r>
          </a:p>
          <a:p>
            <a:r>
              <a:rPr lang="en-IN" dirty="0">
                <a:solidFill>
                  <a:srgbClr val="00B050"/>
                </a:solidFill>
              </a:rPr>
              <a:t>  </a:t>
            </a:r>
            <a:r>
              <a:rPr lang="en-IN" b="1" dirty="0">
                <a:solidFill>
                  <a:srgbClr val="00B050"/>
                </a:solidFill>
              </a:rPr>
              <a:t>for</a:t>
            </a:r>
            <a:r>
              <a:rPr lang="en-IN" dirty="0">
                <a:solidFill>
                  <a:srgbClr val="00B050"/>
                </a:solidFill>
              </a:rPr>
              <a:t>(</a:t>
            </a:r>
            <a:r>
              <a:rPr lang="en-IN" dirty="0" err="1">
                <a:solidFill>
                  <a:srgbClr val="00B050"/>
                </a:solidFill>
              </a:rPr>
              <a:t>Map.Entry</a:t>
            </a:r>
            <a:r>
              <a:rPr lang="en-IN" dirty="0">
                <a:solidFill>
                  <a:srgbClr val="00B050"/>
                </a:solidFill>
              </a:rPr>
              <a:t> m:hm.entrySet()){  </a:t>
            </a:r>
          </a:p>
          <a:p>
            <a:r>
              <a:rPr lang="en-IN" dirty="0">
                <a:solidFill>
                  <a:srgbClr val="00B050"/>
                </a:solidFill>
              </a:rPr>
              <a:t>   </a:t>
            </a:r>
            <a:r>
              <a:rPr lang="en-IN" dirty="0" err="1">
                <a:solidFill>
                  <a:srgbClr val="00B050"/>
                </a:solidFill>
              </a:rPr>
              <a:t>System.out.println</a:t>
            </a:r>
            <a:r>
              <a:rPr lang="en-IN" dirty="0">
                <a:solidFill>
                  <a:srgbClr val="00B050"/>
                </a:solidFill>
              </a:rPr>
              <a:t>(</a:t>
            </a:r>
            <a:r>
              <a:rPr lang="en-IN" dirty="0" err="1">
                <a:solidFill>
                  <a:srgbClr val="00B050"/>
                </a:solidFill>
              </a:rPr>
              <a:t>m.getKey</a:t>
            </a:r>
            <a:r>
              <a:rPr lang="en-IN" dirty="0">
                <a:solidFill>
                  <a:srgbClr val="00B050"/>
                </a:solidFill>
              </a:rPr>
              <a:t>()+" "+</a:t>
            </a:r>
            <a:r>
              <a:rPr lang="en-IN" dirty="0" err="1">
                <a:solidFill>
                  <a:srgbClr val="00B050"/>
                </a:solidFill>
              </a:rPr>
              <a:t>m.getValue</a:t>
            </a:r>
            <a:r>
              <a:rPr lang="en-IN" dirty="0">
                <a:solidFill>
                  <a:srgbClr val="00B050"/>
                </a:solidFill>
              </a:rPr>
              <a:t>());  </a:t>
            </a:r>
          </a:p>
          <a:p>
            <a:r>
              <a:rPr lang="en-IN" dirty="0">
                <a:solidFill>
                  <a:srgbClr val="00B050"/>
                </a:solidFill>
              </a:rPr>
              <a:t>  }   }}</a:t>
            </a:r>
          </a:p>
          <a:p>
            <a:endParaRPr lang="en-IN" dirty="0">
              <a:solidFill>
                <a:srgbClr val="00B050"/>
              </a:solidFill>
            </a:endParaRPr>
          </a:p>
          <a:p>
            <a:r>
              <a:rPr lang="en-IN" dirty="0">
                <a:solidFill>
                  <a:srgbClr val="00B050"/>
                </a:solidFill>
              </a:rPr>
              <a:t>Output: 3 </a:t>
            </a:r>
            <a:r>
              <a:rPr lang="en-IN" dirty="0" err="1">
                <a:solidFill>
                  <a:srgbClr val="00B050"/>
                </a:solidFill>
              </a:rPr>
              <a:t>Rahul</a:t>
            </a:r>
            <a:r>
              <a:rPr lang="en-IN" dirty="0">
                <a:solidFill>
                  <a:srgbClr val="00B050"/>
                </a:solidFill>
              </a:rPr>
              <a:t> 1 </a:t>
            </a:r>
            <a:r>
              <a:rPr lang="en-IN" dirty="0" err="1">
                <a:solidFill>
                  <a:srgbClr val="00B050"/>
                </a:solidFill>
              </a:rPr>
              <a:t>Amit</a:t>
            </a:r>
            <a:r>
              <a:rPr lang="en-IN" dirty="0">
                <a:solidFill>
                  <a:srgbClr val="00B050"/>
                </a:solidFill>
              </a:rPr>
              <a:t>  2 Vijay  </a:t>
            </a:r>
          </a:p>
          <a:p>
            <a:endParaRPr lang="en-US" dirty="0"/>
          </a:p>
        </p:txBody>
      </p:sp>
    </p:spTree>
    <p:extLst>
      <p:ext uri="{BB962C8B-B14F-4D97-AF65-F5344CB8AC3E}">
        <p14:creationId xmlns:p14="http://schemas.microsoft.com/office/powerpoint/2010/main" val="22467456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885" y="399245"/>
            <a:ext cx="7328078" cy="523220"/>
          </a:xfrm>
          <a:prstGeom prst="rect">
            <a:avLst/>
          </a:prstGeom>
          <a:noFill/>
        </p:spPr>
        <p:txBody>
          <a:bodyPr wrap="square" rtlCol="0">
            <a:spAutoFit/>
          </a:bodyPr>
          <a:lstStyle/>
          <a:p>
            <a:r>
              <a:rPr lang="en-US" sz="2800" b="1" dirty="0">
                <a:solidFill>
                  <a:schemeClr val="tx2"/>
                </a:solidFill>
                <a:latin typeface="+mj-lt"/>
                <a:cs typeface="Arial"/>
              </a:rPr>
              <a:t>Java HashMap Available Methods</a:t>
            </a:r>
          </a:p>
        </p:txBody>
      </p:sp>
      <p:sp>
        <p:nvSpPr>
          <p:cNvPr id="5" name="Rectangle 4"/>
          <p:cNvSpPr/>
          <p:nvPr/>
        </p:nvSpPr>
        <p:spPr>
          <a:xfrm>
            <a:off x="-517481" y="941459"/>
            <a:ext cx="7315200" cy="369332"/>
          </a:xfrm>
          <a:prstGeom prst="rect">
            <a:avLst/>
          </a:prstGeom>
        </p:spPr>
        <p:txBody>
          <a:bodyPr wrap="square">
            <a:spAutoFit/>
          </a:bodyPr>
          <a:lstStyle/>
          <a:p>
            <a:pPr algn="just"/>
            <a:endParaRPr lang="en-US" i="0" dirty="0">
              <a:solidFill>
                <a:srgbClr val="000000"/>
              </a:solidFill>
              <a:effectLst/>
              <a:latin typeface="+mn-lt"/>
            </a:endParaRPr>
          </a:p>
        </p:txBody>
      </p:sp>
      <p:sp>
        <p:nvSpPr>
          <p:cNvPr id="11" name="Rectangle 10"/>
          <p:cNvSpPr/>
          <p:nvPr/>
        </p:nvSpPr>
        <p:spPr>
          <a:xfrm>
            <a:off x="734096" y="1043189"/>
            <a:ext cx="7738045" cy="369332"/>
          </a:xfrm>
          <a:prstGeom prst="rect">
            <a:avLst/>
          </a:prstGeom>
        </p:spPr>
        <p:txBody>
          <a:bodyPr wrap="square">
            <a:spAutoFit/>
          </a:bodyPr>
          <a:lstStyle/>
          <a:p>
            <a:endParaRPr lang="en-US" dirty="0"/>
          </a:p>
        </p:txBody>
      </p:sp>
      <p:pic>
        <p:nvPicPr>
          <p:cNvPr id="4" name="Picture 3"/>
          <p:cNvPicPr>
            <a:picLocks noChangeAspect="1"/>
          </p:cNvPicPr>
          <p:nvPr/>
        </p:nvPicPr>
        <p:blipFill>
          <a:blip r:embed="rId2"/>
          <a:stretch>
            <a:fillRect/>
          </a:stretch>
        </p:blipFill>
        <p:spPr>
          <a:xfrm>
            <a:off x="190567" y="1043189"/>
            <a:ext cx="8543925" cy="5276850"/>
          </a:xfrm>
          <a:prstGeom prst="rect">
            <a:avLst/>
          </a:prstGeom>
        </p:spPr>
      </p:pic>
    </p:spTree>
    <p:extLst>
      <p:ext uri="{BB962C8B-B14F-4D97-AF65-F5344CB8AC3E}">
        <p14:creationId xmlns:p14="http://schemas.microsoft.com/office/powerpoint/2010/main" val="25462573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885" y="399245"/>
            <a:ext cx="7328078" cy="523220"/>
          </a:xfrm>
          <a:prstGeom prst="rect">
            <a:avLst/>
          </a:prstGeom>
          <a:noFill/>
        </p:spPr>
        <p:txBody>
          <a:bodyPr wrap="square" rtlCol="0">
            <a:spAutoFit/>
          </a:bodyPr>
          <a:lstStyle/>
          <a:p>
            <a:r>
              <a:rPr lang="en-US" sz="2800" b="1" dirty="0">
                <a:solidFill>
                  <a:schemeClr val="tx2"/>
                </a:solidFill>
                <a:latin typeface="+mj-lt"/>
                <a:cs typeface="Arial"/>
              </a:rPr>
              <a:t>LinkedHashMap</a:t>
            </a:r>
          </a:p>
        </p:txBody>
      </p:sp>
      <p:sp>
        <p:nvSpPr>
          <p:cNvPr id="5" name="Rectangle 4"/>
          <p:cNvSpPr/>
          <p:nvPr/>
        </p:nvSpPr>
        <p:spPr>
          <a:xfrm>
            <a:off x="-517481" y="941459"/>
            <a:ext cx="7315200" cy="369332"/>
          </a:xfrm>
          <a:prstGeom prst="rect">
            <a:avLst/>
          </a:prstGeom>
        </p:spPr>
        <p:txBody>
          <a:bodyPr wrap="square">
            <a:spAutoFit/>
          </a:bodyPr>
          <a:lstStyle/>
          <a:p>
            <a:pPr algn="just"/>
            <a:endParaRPr lang="en-US" i="0" dirty="0">
              <a:solidFill>
                <a:srgbClr val="000000"/>
              </a:solidFill>
              <a:effectLst/>
              <a:latin typeface="+mn-lt"/>
            </a:endParaRPr>
          </a:p>
        </p:txBody>
      </p:sp>
      <p:sp>
        <p:nvSpPr>
          <p:cNvPr id="11" name="Rectangle 10"/>
          <p:cNvSpPr/>
          <p:nvPr/>
        </p:nvSpPr>
        <p:spPr>
          <a:xfrm>
            <a:off x="734096" y="1043189"/>
            <a:ext cx="7738045" cy="369332"/>
          </a:xfrm>
          <a:prstGeom prst="rect">
            <a:avLst/>
          </a:prstGeom>
        </p:spPr>
        <p:txBody>
          <a:bodyPr wrap="square">
            <a:spAutoFit/>
          </a:bodyPr>
          <a:lstStyle/>
          <a:p>
            <a:endParaRPr lang="en-US" dirty="0"/>
          </a:p>
        </p:txBody>
      </p:sp>
      <p:sp>
        <p:nvSpPr>
          <p:cNvPr id="3" name="TextBox 2"/>
          <p:cNvSpPr txBox="1"/>
          <p:nvPr/>
        </p:nvSpPr>
        <p:spPr>
          <a:xfrm>
            <a:off x="1056069" y="1043190"/>
            <a:ext cx="7740201" cy="6186309"/>
          </a:xfrm>
          <a:prstGeom prst="rect">
            <a:avLst/>
          </a:prstGeom>
          <a:noFill/>
        </p:spPr>
        <p:txBody>
          <a:bodyPr wrap="square" rtlCol="0">
            <a:spAutoFit/>
          </a:bodyPr>
          <a:lstStyle/>
          <a:p>
            <a:pPr marL="285750" indent="-285750">
              <a:buFont typeface="Wingdings" panose="05000000000000000000" pitchFamily="2" charset="2"/>
              <a:buChar char="q"/>
            </a:pPr>
            <a:r>
              <a:rPr lang="en-US" dirty="0"/>
              <a:t>Java LinkedHashMap class is Hash table and Linked list implementation of the Map interface, with predictable iteration order.</a:t>
            </a:r>
          </a:p>
          <a:p>
            <a:endParaRPr lang="en-US" dirty="0"/>
          </a:p>
          <a:p>
            <a:r>
              <a:rPr lang="en-US" dirty="0"/>
              <a:t>The important points about Java LinkedHashMap class are:</a:t>
            </a:r>
          </a:p>
          <a:p>
            <a:endParaRPr lang="en-US" dirty="0"/>
          </a:p>
          <a:p>
            <a:pPr marL="285750" indent="-285750">
              <a:buFont typeface="Arial" panose="020B0604020202020204" pitchFamily="34" charset="0"/>
              <a:buChar char="•"/>
            </a:pPr>
            <a:r>
              <a:rPr lang="en-US" dirty="0"/>
              <a:t>A LinkedHashMap contains values based on the key.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contains only unique elements.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may have one null key and multiple null values.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is same as HashMap instead maintains insertion order.</a:t>
            </a:r>
          </a:p>
          <a:p>
            <a:r>
              <a:rPr lang="en-US" b="1" i="1" dirty="0">
                <a:solidFill>
                  <a:srgbClr val="00B050"/>
                </a:solidFill>
              </a:rPr>
              <a:t>Example:</a:t>
            </a:r>
          </a:p>
          <a:p>
            <a:r>
              <a:rPr lang="en-US" i="1" dirty="0">
                <a:solidFill>
                  <a:srgbClr val="00B050"/>
                </a:solidFill>
              </a:rPr>
              <a:t>// Initiate the map and adding the value </a:t>
            </a:r>
          </a:p>
          <a:p>
            <a:r>
              <a:rPr lang="en-IN" dirty="0" err="1">
                <a:solidFill>
                  <a:srgbClr val="00B050"/>
                </a:solidFill>
              </a:rPr>
              <a:t>hm.put</a:t>
            </a:r>
            <a:r>
              <a:rPr lang="en-IN" dirty="0">
                <a:solidFill>
                  <a:srgbClr val="00B050"/>
                </a:solidFill>
              </a:rPr>
              <a:t>(1,"Amit");          //  we can remove by using </a:t>
            </a:r>
            <a:r>
              <a:rPr lang="en-IN" dirty="0" err="1">
                <a:solidFill>
                  <a:srgbClr val="00B050"/>
                </a:solidFill>
              </a:rPr>
              <a:t>hm.remove</a:t>
            </a:r>
            <a:r>
              <a:rPr lang="en-IN" dirty="0">
                <a:solidFill>
                  <a:srgbClr val="00B050"/>
                </a:solidFill>
              </a:rPr>
              <a:t>(1);</a:t>
            </a:r>
          </a:p>
          <a:p>
            <a:r>
              <a:rPr lang="en-IN" dirty="0">
                <a:solidFill>
                  <a:srgbClr val="00B050"/>
                </a:solidFill>
              </a:rPr>
              <a:t>  </a:t>
            </a:r>
            <a:r>
              <a:rPr lang="en-IN" dirty="0" err="1">
                <a:solidFill>
                  <a:srgbClr val="00B050"/>
                </a:solidFill>
              </a:rPr>
              <a:t>hm.put</a:t>
            </a:r>
            <a:r>
              <a:rPr lang="en-IN" dirty="0">
                <a:solidFill>
                  <a:srgbClr val="00B050"/>
                </a:solidFill>
              </a:rPr>
              <a:t>(2,"Vijay");  </a:t>
            </a:r>
          </a:p>
          <a:p>
            <a:r>
              <a:rPr lang="en-IN" dirty="0">
                <a:solidFill>
                  <a:srgbClr val="00B050"/>
                </a:solidFill>
              </a:rPr>
              <a:t>  </a:t>
            </a:r>
            <a:r>
              <a:rPr lang="en-IN" dirty="0" err="1">
                <a:solidFill>
                  <a:srgbClr val="00B050"/>
                </a:solidFill>
              </a:rPr>
              <a:t>hm.put</a:t>
            </a:r>
            <a:r>
              <a:rPr lang="en-IN" dirty="0">
                <a:solidFill>
                  <a:srgbClr val="00B050"/>
                </a:solidFill>
              </a:rPr>
              <a:t>(3,"Rahul");  </a:t>
            </a:r>
          </a:p>
          <a:p>
            <a:r>
              <a:rPr lang="en-IN" dirty="0">
                <a:solidFill>
                  <a:srgbClr val="00B050"/>
                </a:solidFill>
              </a:rPr>
              <a:t>  </a:t>
            </a:r>
            <a:r>
              <a:rPr lang="en-IN" b="1" dirty="0">
                <a:solidFill>
                  <a:srgbClr val="00B050"/>
                </a:solidFill>
              </a:rPr>
              <a:t>for</a:t>
            </a:r>
            <a:r>
              <a:rPr lang="en-IN" dirty="0">
                <a:solidFill>
                  <a:srgbClr val="00B050"/>
                </a:solidFill>
              </a:rPr>
              <a:t>(</a:t>
            </a:r>
            <a:r>
              <a:rPr lang="en-IN" dirty="0" err="1">
                <a:solidFill>
                  <a:srgbClr val="00B050"/>
                </a:solidFill>
              </a:rPr>
              <a:t>Map.Entry</a:t>
            </a:r>
            <a:r>
              <a:rPr lang="en-IN" dirty="0">
                <a:solidFill>
                  <a:srgbClr val="00B050"/>
                </a:solidFill>
              </a:rPr>
              <a:t> m:hm.entrySet()){  </a:t>
            </a:r>
          </a:p>
          <a:p>
            <a:r>
              <a:rPr lang="en-IN" dirty="0">
                <a:solidFill>
                  <a:srgbClr val="00B050"/>
                </a:solidFill>
              </a:rPr>
              <a:t>   </a:t>
            </a:r>
            <a:r>
              <a:rPr lang="en-IN" dirty="0" err="1">
                <a:solidFill>
                  <a:srgbClr val="00B050"/>
                </a:solidFill>
              </a:rPr>
              <a:t>System.out.println</a:t>
            </a:r>
            <a:r>
              <a:rPr lang="en-IN" dirty="0">
                <a:solidFill>
                  <a:srgbClr val="00B050"/>
                </a:solidFill>
              </a:rPr>
              <a:t>(</a:t>
            </a:r>
            <a:r>
              <a:rPr lang="en-IN" dirty="0" err="1">
                <a:solidFill>
                  <a:srgbClr val="00B050"/>
                </a:solidFill>
              </a:rPr>
              <a:t>m.getKey</a:t>
            </a:r>
            <a:r>
              <a:rPr lang="en-IN" dirty="0">
                <a:solidFill>
                  <a:srgbClr val="00B050"/>
                </a:solidFill>
              </a:rPr>
              <a:t>()+" "+</a:t>
            </a:r>
            <a:r>
              <a:rPr lang="en-IN" dirty="0" err="1">
                <a:solidFill>
                  <a:srgbClr val="00B050"/>
                </a:solidFill>
              </a:rPr>
              <a:t>m.getValue</a:t>
            </a:r>
            <a:r>
              <a:rPr lang="en-IN" dirty="0">
                <a:solidFill>
                  <a:srgbClr val="00B050"/>
                </a:solidFill>
              </a:rPr>
              <a:t>());  </a:t>
            </a:r>
          </a:p>
          <a:p>
            <a:r>
              <a:rPr lang="en-IN" dirty="0">
                <a:solidFill>
                  <a:srgbClr val="00B050"/>
                </a:solidFill>
              </a:rPr>
              <a:t>  }   }}</a:t>
            </a:r>
          </a:p>
          <a:p>
            <a:endParaRPr lang="en-IN" dirty="0">
              <a:solidFill>
                <a:srgbClr val="C00000"/>
              </a:solidFill>
            </a:endParaRPr>
          </a:p>
          <a:p>
            <a:r>
              <a:rPr lang="en-IN" dirty="0">
                <a:solidFill>
                  <a:srgbClr val="C00000"/>
                </a:solidFill>
              </a:rPr>
              <a:t>Output: 1 </a:t>
            </a:r>
            <a:r>
              <a:rPr lang="en-IN" dirty="0" err="1">
                <a:solidFill>
                  <a:srgbClr val="C00000"/>
                </a:solidFill>
              </a:rPr>
              <a:t>Amit</a:t>
            </a:r>
            <a:r>
              <a:rPr lang="en-IN" dirty="0">
                <a:solidFill>
                  <a:srgbClr val="C00000"/>
                </a:solidFill>
              </a:rPr>
              <a:t>  2 Vijay  3 </a:t>
            </a:r>
            <a:r>
              <a:rPr lang="en-IN" dirty="0" err="1">
                <a:solidFill>
                  <a:srgbClr val="C00000"/>
                </a:solidFill>
              </a:rPr>
              <a:t>Rahul</a:t>
            </a:r>
            <a:r>
              <a:rPr lang="en-IN" dirty="0">
                <a:solidFill>
                  <a:srgbClr val="C00000"/>
                </a:solidFill>
              </a:rPr>
              <a:t>  </a:t>
            </a:r>
            <a:r>
              <a:rPr lang="en-US" i="1" dirty="0">
                <a:solidFill>
                  <a:srgbClr val="C00000"/>
                </a:solidFill>
              </a:rPr>
              <a:t> </a:t>
            </a:r>
            <a:r>
              <a:rPr lang="en-US" i="1" dirty="0">
                <a:solidFill>
                  <a:srgbClr val="00B050"/>
                </a:solidFill>
              </a:rPr>
              <a:t> </a:t>
            </a:r>
          </a:p>
        </p:txBody>
      </p:sp>
    </p:spTree>
    <p:extLst>
      <p:ext uri="{BB962C8B-B14F-4D97-AF65-F5344CB8AC3E}">
        <p14:creationId xmlns:p14="http://schemas.microsoft.com/office/powerpoint/2010/main" val="19416048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885" y="399245"/>
            <a:ext cx="7328078" cy="523220"/>
          </a:xfrm>
          <a:prstGeom prst="rect">
            <a:avLst/>
          </a:prstGeom>
          <a:noFill/>
        </p:spPr>
        <p:txBody>
          <a:bodyPr wrap="square" rtlCol="0">
            <a:spAutoFit/>
          </a:bodyPr>
          <a:lstStyle/>
          <a:p>
            <a:r>
              <a:rPr lang="en-US" sz="2800" b="1" dirty="0">
                <a:solidFill>
                  <a:schemeClr val="tx2"/>
                </a:solidFill>
                <a:latin typeface="+mj-lt"/>
                <a:cs typeface="Arial"/>
              </a:rPr>
              <a:t>Hash Set class</a:t>
            </a:r>
          </a:p>
        </p:txBody>
      </p:sp>
      <p:sp>
        <p:nvSpPr>
          <p:cNvPr id="5" name="Rectangle 4"/>
          <p:cNvSpPr/>
          <p:nvPr/>
        </p:nvSpPr>
        <p:spPr>
          <a:xfrm>
            <a:off x="-517481" y="941459"/>
            <a:ext cx="7315200" cy="369332"/>
          </a:xfrm>
          <a:prstGeom prst="rect">
            <a:avLst/>
          </a:prstGeom>
        </p:spPr>
        <p:txBody>
          <a:bodyPr wrap="square">
            <a:spAutoFit/>
          </a:bodyPr>
          <a:lstStyle/>
          <a:p>
            <a:pPr algn="just"/>
            <a:endParaRPr lang="en-US" i="0" dirty="0">
              <a:solidFill>
                <a:srgbClr val="000000"/>
              </a:solidFill>
              <a:effectLst/>
              <a:latin typeface="+mn-lt"/>
            </a:endParaRPr>
          </a:p>
        </p:txBody>
      </p:sp>
      <p:sp>
        <p:nvSpPr>
          <p:cNvPr id="11" name="Rectangle 10"/>
          <p:cNvSpPr/>
          <p:nvPr/>
        </p:nvSpPr>
        <p:spPr>
          <a:xfrm>
            <a:off x="734096" y="1043189"/>
            <a:ext cx="7738045" cy="369332"/>
          </a:xfrm>
          <a:prstGeom prst="rect">
            <a:avLst/>
          </a:prstGeom>
        </p:spPr>
        <p:txBody>
          <a:bodyPr wrap="square">
            <a:spAutoFit/>
          </a:bodyPr>
          <a:lstStyle/>
          <a:p>
            <a:endParaRPr lang="en-US" dirty="0"/>
          </a:p>
        </p:txBody>
      </p:sp>
      <p:sp>
        <p:nvSpPr>
          <p:cNvPr id="3" name="TextBox 2"/>
          <p:cNvSpPr txBox="1"/>
          <p:nvPr/>
        </p:nvSpPr>
        <p:spPr>
          <a:xfrm>
            <a:off x="1056069" y="1043189"/>
            <a:ext cx="5357611" cy="6740307"/>
          </a:xfrm>
          <a:prstGeom prst="rect">
            <a:avLst/>
          </a:prstGeom>
          <a:noFill/>
        </p:spPr>
        <p:txBody>
          <a:bodyPr wrap="square" rtlCol="0">
            <a:spAutoFit/>
          </a:bodyPr>
          <a:lstStyle/>
          <a:p>
            <a:pPr>
              <a:buFont typeface="Wingdings" pitchFamily="2" charset="2"/>
              <a:buChar char="§"/>
            </a:pPr>
            <a:r>
              <a:rPr lang="en-IN" dirty="0"/>
              <a:t>  Hash </a:t>
            </a:r>
            <a:r>
              <a:rPr lang="en-IN" b="1" dirty="0">
                <a:solidFill>
                  <a:srgbClr val="C00000"/>
                </a:solidFill>
              </a:rPr>
              <a:t>Set</a:t>
            </a:r>
            <a:r>
              <a:rPr lang="en-IN" dirty="0"/>
              <a:t> doesn’t allow duplicate entries.</a:t>
            </a:r>
          </a:p>
          <a:p>
            <a:pPr>
              <a:buFont typeface="Wingdings" pitchFamily="2" charset="2"/>
              <a:buChar char="§"/>
            </a:pPr>
            <a:r>
              <a:rPr lang="en-IN" dirty="0"/>
              <a:t>  Hash </a:t>
            </a:r>
            <a:r>
              <a:rPr lang="en-IN" b="1" dirty="0">
                <a:solidFill>
                  <a:srgbClr val="C00000"/>
                </a:solidFill>
              </a:rPr>
              <a:t>Set</a:t>
            </a:r>
            <a:r>
              <a:rPr lang="en-IN" dirty="0"/>
              <a:t> allows null as a value.</a:t>
            </a:r>
          </a:p>
          <a:p>
            <a:pPr>
              <a:buFont typeface="Wingdings" pitchFamily="2" charset="2"/>
              <a:buChar char="§"/>
            </a:pPr>
            <a:r>
              <a:rPr lang="en-IN" dirty="0"/>
              <a:t>  Hash </a:t>
            </a:r>
            <a:r>
              <a:rPr lang="en-IN" b="1" dirty="0">
                <a:solidFill>
                  <a:srgbClr val="C00000"/>
                </a:solidFill>
              </a:rPr>
              <a:t>Set</a:t>
            </a:r>
            <a:r>
              <a:rPr lang="en-IN" dirty="0"/>
              <a:t> doesn’t guarantee the insertion order of elements.</a:t>
            </a:r>
          </a:p>
          <a:p>
            <a:r>
              <a:rPr lang="en-US" b="1" i="1" dirty="0">
                <a:solidFill>
                  <a:srgbClr val="00B050"/>
                </a:solidFill>
              </a:rPr>
              <a:t>Example:</a:t>
            </a:r>
          </a:p>
          <a:p>
            <a:r>
              <a:rPr lang="en-IN" b="1" i="1" dirty="0">
                <a:solidFill>
                  <a:srgbClr val="00B050"/>
                </a:solidFill>
              </a:rPr>
              <a:t>import</a:t>
            </a:r>
            <a:r>
              <a:rPr lang="en-IN" i="1" dirty="0">
                <a:solidFill>
                  <a:srgbClr val="00B050"/>
                </a:solidFill>
              </a:rPr>
              <a:t> </a:t>
            </a:r>
            <a:r>
              <a:rPr lang="en-IN" i="1" dirty="0" err="1">
                <a:solidFill>
                  <a:srgbClr val="00B050"/>
                </a:solidFill>
              </a:rPr>
              <a:t>java.util</a:t>
            </a:r>
            <a:r>
              <a:rPr lang="en-IN" i="1" dirty="0">
                <a:solidFill>
                  <a:srgbClr val="00B050"/>
                </a:solidFill>
              </a:rPr>
              <a:t>.*;  </a:t>
            </a:r>
          </a:p>
          <a:p>
            <a:r>
              <a:rPr lang="en-IN" b="1" i="1" dirty="0">
                <a:solidFill>
                  <a:srgbClr val="00B050"/>
                </a:solidFill>
              </a:rPr>
              <a:t>class</a:t>
            </a:r>
            <a:r>
              <a:rPr lang="en-IN" i="1" dirty="0">
                <a:solidFill>
                  <a:srgbClr val="00B050"/>
                </a:solidFill>
              </a:rPr>
              <a:t> TestCollection9{  </a:t>
            </a:r>
          </a:p>
          <a:p>
            <a:r>
              <a:rPr lang="en-IN" i="1" dirty="0">
                <a:solidFill>
                  <a:srgbClr val="00B050"/>
                </a:solidFill>
              </a:rPr>
              <a:t> </a:t>
            </a:r>
            <a:r>
              <a:rPr lang="en-IN" b="1" i="1" dirty="0">
                <a:solidFill>
                  <a:srgbClr val="00B050"/>
                </a:solidFill>
              </a:rPr>
              <a:t>public</a:t>
            </a:r>
            <a:r>
              <a:rPr lang="en-IN" i="1" dirty="0">
                <a:solidFill>
                  <a:srgbClr val="00B050"/>
                </a:solidFill>
              </a:rPr>
              <a:t> </a:t>
            </a:r>
            <a:r>
              <a:rPr lang="en-IN" b="1" i="1" dirty="0">
                <a:solidFill>
                  <a:srgbClr val="00B050"/>
                </a:solidFill>
              </a:rPr>
              <a:t>static</a:t>
            </a:r>
            <a:r>
              <a:rPr lang="en-IN" i="1" dirty="0">
                <a:solidFill>
                  <a:srgbClr val="00B050"/>
                </a:solidFill>
              </a:rPr>
              <a:t> </a:t>
            </a:r>
            <a:r>
              <a:rPr lang="en-IN" b="1" i="1" dirty="0">
                <a:solidFill>
                  <a:srgbClr val="00B050"/>
                </a:solidFill>
              </a:rPr>
              <a:t>void</a:t>
            </a:r>
            <a:r>
              <a:rPr lang="en-IN" i="1" dirty="0">
                <a:solidFill>
                  <a:srgbClr val="00B050"/>
                </a:solidFill>
              </a:rPr>
              <a:t> main(String </a:t>
            </a:r>
            <a:r>
              <a:rPr lang="en-IN" i="1" dirty="0" err="1">
                <a:solidFill>
                  <a:srgbClr val="00B050"/>
                </a:solidFill>
              </a:rPr>
              <a:t>args</a:t>
            </a:r>
            <a:r>
              <a:rPr lang="en-IN" i="1" dirty="0">
                <a:solidFill>
                  <a:srgbClr val="00B050"/>
                </a:solidFill>
              </a:rPr>
              <a:t>[]){  </a:t>
            </a:r>
          </a:p>
          <a:p>
            <a:r>
              <a:rPr lang="en-IN" i="1" dirty="0">
                <a:solidFill>
                  <a:srgbClr val="00B050"/>
                </a:solidFill>
              </a:rPr>
              <a:t>  //Creating </a:t>
            </a:r>
            <a:r>
              <a:rPr lang="en-IN" i="1" dirty="0" err="1">
                <a:solidFill>
                  <a:srgbClr val="00B050"/>
                </a:solidFill>
              </a:rPr>
              <a:t>HashSet</a:t>
            </a:r>
            <a:r>
              <a:rPr lang="en-IN" i="1" dirty="0">
                <a:solidFill>
                  <a:srgbClr val="00B050"/>
                </a:solidFill>
              </a:rPr>
              <a:t> and adding elements  </a:t>
            </a:r>
          </a:p>
          <a:p>
            <a:r>
              <a:rPr lang="en-IN" i="1" dirty="0">
                <a:solidFill>
                  <a:srgbClr val="00B050"/>
                </a:solidFill>
              </a:rPr>
              <a:t>  </a:t>
            </a:r>
            <a:r>
              <a:rPr lang="en-IN" i="1" dirty="0" err="1">
                <a:solidFill>
                  <a:srgbClr val="00B050"/>
                </a:solidFill>
              </a:rPr>
              <a:t>HashSet</a:t>
            </a:r>
            <a:r>
              <a:rPr lang="en-IN" i="1" dirty="0">
                <a:solidFill>
                  <a:srgbClr val="00B050"/>
                </a:solidFill>
              </a:rPr>
              <a:t>&lt;String&gt; set=</a:t>
            </a:r>
            <a:r>
              <a:rPr lang="en-IN" b="1" i="1" dirty="0">
                <a:solidFill>
                  <a:srgbClr val="00B050"/>
                </a:solidFill>
              </a:rPr>
              <a:t>new</a:t>
            </a:r>
            <a:r>
              <a:rPr lang="en-IN" i="1" dirty="0">
                <a:solidFill>
                  <a:srgbClr val="00B050"/>
                </a:solidFill>
              </a:rPr>
              <a:t> </a:t>
            </a:r>
            <a:r>
              <a:rPr lang="en-IN" i="1" dirty="0" err="1">
                <a:solidFill>
                  <a:srgbClr val="00B050"/>
                </a:solidFill>
              </a:rPr>
              <a:t>HashSet</a:t>
            </a:r>
            <a:r>
              <a:rPr lang="en-IN" i="1" dirty="0">
                <a:solidFill>
                  <a:srgbClr val="00B050"/>
                </a:solidFill>
              </a:rPr>
              <a:t>&lt;String&gt;();  </a:t>
            </a:r>
          </a:p>
          <a:p>
            <a:r>
              <a:rPr lang="en-IN" i="1" dirty="0">
                <a:solidFill>
                  <a:srgbClr val="00B050"/>
                </a:solidFill>
              </a:rPr>
              <a:t>  </a:t>
            </a:r>
            <a:r>
              <a:rPr lang="en-IN" i="1" dirty="0" err="1">
                <a:solidFill>
                  <a:srgbClr val="00B050"/>
                </a:solidFill>
              </a:rPr>
              <a:t>set.add</a:t>
            </a:r>
            <a:r>
              <a:rPr lang="en-IN" i="1" dirty="0">
                <a:solidFill>
                  <a:srgbClr val="00B050"/>
                </a:solidFill>
              </a:rPr>
              <a:t>("Ravi");  </a:t>
            </a:r>
          </a:p>
          <a:p>
            <a:r>
              <a:rPr lang="en-IN" i="1" dirty="0">
                <a:solidFill>
                  <a:srgbClr val="00B050"/>
                </a:solidFill>
              </a:rPr>
              <a:t>  </a:t>
            </a:r>
            <a:r>
              <a:rPr lang="en-IN" i="1" dirty="0" err="1">
                <a:solidFill>
                  <a:srgbClr val="00B050"/>
                </a:solidFill>
              </a:rPr>
              <a:t>set.add</a:t>
            </a:r>
            <a:r>
              <a:rPr lang="en-IN" i="1" dirty="0">
                <a:solidFill>
                  <a:srgbClr val="00B050"/>
                </a:solidFill>
              </a:rPr>
              <a:t>("Vijay");  </a:t>
            </a:r>
          </a:p>
          <a:p>
            <a:r>
              <a:rPr lang="en-IN" i="1" dirty="0">
                <a:solidFill>
                  <a:srgbClr val="00B050"/>
                </a:solidFill>
              </a:rPr>
              <a:t>  </a:t>
            </a:r>
            <a:r>
              <a:rPr lang="en-IN" i="1" dirty="0" err="1">
                <a:solidFill>
                  <a:srgbClr val="00B050"/>
                </a:solidFill>
              </a:rPr>
              <a:t>set.add</a:t>
            </a:r>
            <a:r>
              <a:rPr lang="en-IN" i="1" dirty="0">
                <a:solidFill>
                  <a:srgbClr val="00B050"/>
                </a:solidFill>
              </a:rPr>
              <a:t>("Ravi");  </a:t>
            </a:r>
          </a:p>
          <a:p>
            <a:r>
              <a:rPr lang="en-IN" i="1" dirty="0">
                <a:solidFill>
                  <a:srgbClr val="00B050"/>
                </a:solidFill>
              </a:rPr>
              <a:t>  </a:t>
            </a:r>
            <a:r>
              <a:rPr lang="en-IN" i="1" dirty="0" err="1">
                <a:solidFill>
                  <a:srgbClr val="00B050"/>
                </a:solidFill>
              </a:rPr>
              <a:t>set.add</a:t>
            </a:r>
            <a:r>
              <a:rPr lang="en-IN" i="1" dirty="0">
                <a:solidFill>
                  <a:srgbClr val="00B050"/>
                </a:solidFill>
              </a:rPr>
              <a:t>("Ajay");  </a:t>
            </a:r>
          </a:p>
          <a:p>
            <a:r>
              <a:rPr lang="en-IN" i="1" dirty="0">
                <a:solidFill>
                  <a:srgbClr val="00B050"/>
                </a:solidFill>
              </a:rPr>
              <a:t>  //Traversing elements  </a:t>
            </a:r>
          </a:p>
          <a:p>
            <a:r>
              <a:rPr lang="en-IN" i="1" dirty="0">
                <a:solidFill>
                  <a:srgbClr val="00B050"/>
                </a:solidFill>
              </a:rPr>
              <a:t>  Iterator&lt;String&gt; </a:t>
            </a:r>
            <a:r>
              <a:rPr lang="en-IN" i="1" dirty="0" err="1">
                <a:solidFill>
                  <a:srgbClr val="00B050"/>
                </a:solidFill>
              </a:rPr>
              <a:t>itr</a:t>
            </a:r>
            <a:r>
              <a:rPr lang="en-IN" i="1" dirty="0">
                <a:solidFill>
                  <a:srgbClr val="00B050"/>
                </a:solidFill>
              </a:rPr>
              <a:t>=</a:t>
            </a:r>
            <a:r>
              <a:rPr lang="en-IN" i="1" dirty="0" err="1">
                <a:solidFill>
                  <a:srgbClr val="00B050"/>
                </a:solidFill>
              </a:rPr>
              <a:t>set.iterator</a:t>
            </a:r>
            <a:r>
              <a:rPr lang="en-IN" i="1" dirty="0">
                <a:solidFill>
                  <a:srgbClr val="00B050"/>
                </a:solidFill>
              </a:rPr>
              <a:t>();  </a:t>
            </a:r>
          </a:p>
          <a:p>
            <a:r>
              <a:rPr lang="en-IN" i="1" dirty="0">
                <a:solidFill>
                  <a:srgbClr val="00B050"/>
                </a:solidFill>
              </a:rPr>
              <a:t>  </a:t>
            </a:r>
            <a:r>
              <a:rPr lang="en-IN" b="1" i="1" dirty="0">
                <a:solidFill>
                  <a:srgbClr val="00B050"/>
                </a:solidFill>
              </a:rPr>
              <a:t>while</a:t>
            </a:r>
            <a:r>
              <a:rPr lang="en-IN" i="1" dirty="0">
                <a:solidFill>
                  <a:srgbClr val="00B050"/>
                </a:solidFill>
              </a:rPr>
              <a:t>(</a:t>
            </a:r>
            <a:r>
              <a:rPr lang="en-IN" i="1" dirty="0" err="1">
                <a:solidFill>
                  <a:srgbClr val="00B050"/>
                </a:solidFill>
              </a:rPr>
              <a:t>itr.hasNext</a:t>
            </a:r>
            <a:r>
              <a:rPr lang="en-IN" i="1" dirty="0">
                <a:solidFill>
                  <a:srgbClr val="00B050"/>
                </a:solidFill>
              </a:rPr>
              <a:t>()){  </a:t>
            </a:r>
          </a:p>
          <a:p>
            <a:r>
              <a:rPr lang="en-IN" i="1" dirty="0">
                <a:solidFill>
                  <a:srgbClr val="00B050"/>
                </a:solidFill>
              </a:rPr>
              <a:t>   </a:t>
            </a:r>
            <a:r>
              <a:rPr lang="en-IN" i="1" dirty="0" err="1">
                <a:solidFill>
                  <a:srgbClr val="00B050"/>
                </a:solidFill>
              </a:rPr>
              <a:t>System.out.println</a:t>
            </a:r>
            <a:r>
              <a:rPr lang="en-IN" i="1" dirty="0">
                <a:solidFill>
                  <a:srgbClr val="00B050"/>
                </a:solidFill>
              </a:rPr>
              <a:t>(</a:t>
            </a:r>
            <a:r>
              <a:rPr lang="en-IN" i="1" dirty="0" err="1">
                <a:solidFill>
                  <a:srgbClr val="00B050"/>
                </a:solidFill>
              </a:rPr>
              <a:t>itr.next</a:t>
            </a:r>
            <a:r>
              <a:rPr lang="en-IN" i="1" dirty="0">
                <a:solidFill>
                  <a:srgbClr val="00B050"/>
                </a:solidFill>
              </a:rPr>
              <a:t>());  </a:t>
            </a:r>
          </a:p>
          <a:p>
            <a:r>
              <a:rPr lang="en-IN" i="1" dirty="0">
                <a:solidFill>
                  <a:srgbClr val="00B050"/>
                </a:solidFill>
              </a:rPr>
              <a:t>  }   }  } </a:t>
            </a:r>
          </a:p>
          <a:p>
            <a:r>
              <a:rPr lang="en-IN" i="1" dirty="0">
                <a:solidFill>
                  <a:srgbClr val="C00000"/>
                </a:solidFill>
              </a:rPr>
              <a:t>Output:</a:t>
            </a:r>
          </a:p>
          <a:p>
            <a:r>
              <a:rPr lang="en-IN" i="1" dirty="0">
                <a:solidFill>
                  <a:srgbClr val="C00000"/>
                </a:solidFill>
              </a:rPr>
              <a:t>Ajay</a:t>
            </a:r>
          </a:p>
          <a:p>
            <a:r>
              <a:rPr lang="en-IN" i="1" dirty="0">
                <a:solidFill>
                  <a:srgbClr val="C00000"/>
                </a:solidFill>
              </a:rPr>
              <a:t>Vijay</a:t>
            </a:r>
          </a:p>
          <a:p>
            <a:r>
              <a:rPr lang="en-IN" i="1" dirty="0">
                <a:solidFill>
                  <a:srgbClr val="C00000"/>
                </a:solidFill>
              </a:rPr>
              <a:t>Ravi</a:t>
            </a:r>
          </a:p>
          <a:p>
            <a:endParaRPr lang="en-US" dirty="0"/>
          </a:p>
        </p:txBody>
      </p:sp>
    </p:spTree>
    <p:extLst>
      <p:ext uri="{BB962C8B-B14F-4D97-AF65-F5344CB8AC3E}">
        <p14:creationId xmlns:p14="http://schemas.microsoft.com/office/powerpoint/2010/main" val="14876113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885" y="399245"/>
            <a:ext cx="7328078" cy="523220"/>
          </a:xfrm>
          <a:prstGeom prst="rect">
            <a:avLst/>
          </a:prstGeom>
          <a:noFill/>
        </p:spPr>
        <p:txBody>
          <a:bodyPr wrap="square" rtlCol="0">
            <a:spAutoFit/>
          </a:bodyPr>
          <a:lstStyle/>
          <a:p>
            <a:r>
              <a:rPr lang="en-US" sz="2800" b="1" dirty="0">
                <a:solidFill>
                  <a:schemeClr val="tx2"/>
                </a:solidFill>
                <a:latin typeface="+mj-lt"/>
                <a:cs typeface="Arial"/>
              </a:rPr>
              <a:t>Hash Set class available Methods</a:t>
            </a:r>
          </a:p>
        </p:txBody>
      </p:sp>
      <p:sp>
        <p:nvSpPr>
          <p:cNvPr id="5" name="Rectangle 4"/>
          <p:cNvSpPr/>
          <p:nvPr/>
        </p:nvSpPr>
        <p:spPr>
          <a:xfrm>
            <a:off x="-517481" y="941459"/>
            <a:ext cx="7315200" cy="369332"/>
          </a:xfrm>
          <a:prstGeom prst="rect">
            <a:avLst/>
          </a:prstGeom>
        </p:spPr>
        <p:txBody>
          <a:bodyPr wrap="square">
            <a:spAutoFit/>
          </a:bodyPr>
          <a:lstStyle/>
          <a:p>
            <a:pPr algn="just"/>
            <a:endParaRPr lang="en-US" i="0" dirty="0">
              <a:solidFill>
                <a:srgbClr val="000000"/>
              </a:solidFill>
              <a:effectLst/>
              <a:latin typeface="+mn-lt"/>
            </a:endParaRPr>
          </a:p>
        </p:txBody>
      </p:sp>
      <p:sp>
        <p:nvSpPr>
          <p:cNvPr id="11" name="Rectangle 10"/>
          <p:cNvSpPr/>
          <p:nvPr/>
        </p:nvSpPr>
        <p:spPr>
          <a:xfrm>
            <a:off x="734096" y="1043189"/>
            <a:ext cx="7738045" cy="369332"/>
          </a:xfrm>
          <a:prstGeom prst="rect">
            <a:avLst/>
          </a:prstGeom>
        </p:spPr>
        <p:txBody>
          <a:bodyPr wrap="square">
            <a:spAutoFit/>
          </a:bodyPr>
          <a:lstStyle/>
          <a:p>
            <a:endParaRPr lang="en-US" dirty="0"/>
          </a:p>
        </p:txBody>
      </p:sp>
      <p:pic>
        <p:nvPicPr>
          <p:cNvPr id="4" name="Picture 3"/>
          <p:cNvPicPr>
            <a:picLocks noChangeAspect="1"/>
          </p:cNvPicPr>
          <p:nvPr/>
        </p:nvPicPr>
        <p:blipFill>
          <a:blip r:embed="rId2"/>
          <a:stretch>
            <a:fillRect/>
          </a:stretch>
        </p:blipFill>
        <p:spPr>
          <a:xfrm>
            <a:off x="438150" y="1457325"/>
            <a:ext cx="8267700" cy="3943350"/>
          </a:xfrm>
          <a:prstGeom prst="rect">
            <a:avLst/>
          </a:prstGeom>
        </p:spPr>
      </p:pic>
    </p:spTree>
    <p:extLst>
      <p:ext uri="{BB962C8B-B14F-4D97-AF65-F5344CB8AC3E}">
        <p14:creationId xmlns:p14="http://schemas.microsoft.com/office/powerpoint/2010/main" val="259200771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885" y="399245"/>
            <a:ext cx="7328078" cy="523220"/>
          </a:xfrm>
          <a:prstGeom prst="rect">
            <a:avLst/>
          </a:prstGeom>
          <a:noFill/>
        </p:spPr>
        <p:txBody>
          <a:bodyPr wrap="square" rtlCol="0">
            <a:spAutoFit/>
          </a:bodyPr>
          <a:lstStyle/>
          <a:p>
            <a:r>
              <a:rPr lang="en-US" sz="2800" b="1" dirty="0">
                <a:solidFill>
                  <a:schemeClr val="tx2"/>
                </a:solidFill>
                <a:latin typeface="+mj-lt"/>
                <a:cs typeface="Arial"/>
              </a:rPr>
              <a:t>Hash Set class available Methods</a:t>
            </a:r>
          </a:p>
        </p:txBody>
      </p:sp>
      <p:sp>
        <p:nvSpPr>
          <p:cNvPr id="5" name="Rectangle 4"/>
          <p:cNvSpPr/>
          <p:nvPr/>
        </p:nvSpPr>
        <p:spPr>
          <a:xfrm>
            <a:off x="-517481" y="941459"/>
            <a:ext cx="7315200" cy="369332"/>
          </a:xfrm>
          <a:prstGeom prst="rect">
            <a:avLst/>
          </a:prstGeom>
        </p:spPr>
        <p:txBody>
          <a:bodyPr wrap="square">
            <a:spAutoFit/>
          </a:bodyPr>
          <a:lstStyle/>
          <a:p>
            <a:pPr algn="just"/>
            <a:endParaRPr lang="en-US" i="0" dirty="0">
              <a:solidFill>
                <a:srgbClr val="000000"/>
              </a:solidFill>
              <a:effectLst/>
              <a:latin typeface="+mn-lt"/>
            </a:endParaRPr>
          </a:p>
        </p:txBody>
      </p:sp>
      <p:sp>
        <p:nvSpPr>
          <p:cNvPr id="11" name="Rectangle 10"/>
          <p:cNvSpPr/>
          <p:nvPr/>
        </p:nvSpPr>
        <p:spPr>
          <a:xfrm>
            <a:off x="734096" y="1043189"/>
            <a:ext cx="7738045" cy="369332"/>
          </a:xfrm>
          <a:prstGeom prst="rect">
            <a:avLst/>
          </a:prstGeom>
        </p:spPr>
        <p:txBody>
          <a:bodyPr wrap="square">
            <a:spAutoFit/>
          </a:bodyPr>
          <a:lstStyle/>
          <a:p>
            <a:endParaRPr lang="en-US" dirty="0"/>
          </a:p>
        </p:txBody>
      </p:sp>
      <p:pic>
        <p:nvPicPr>
          <p:cNvPr id="4" name="Picture 3"/>
          <p:cNvPicPr>
            <a:picLocks noChangeAspect="1"/>
          </p:cNvPicPr>
          <p:nvPr/>
        </p:nvPicPr>
        <p:blipFill>
          <a:blip r:embed="rId2"/>
          <a:stretch>
            <a:fillRect/>
          </a:stretch>
        </p:blipFill>
        <p:spPr>
          <a:xfrm>
            <a:off x="438150" y="1457325"/>
            <a:ext cx="8267700" cy="3943350"/>
          </a:xfrm>
          <a:prstGeom prst="rect">
            <a:avLst/>
          </a:prstGeom>
        </p:spPr>
      </p:pic>
    </p:spTree>
    <p:extLst>
      <p:ext uri="{BB962C8B-B14F-4D97-AF65-F5344CB8AC3E}">
        <p14:creationId xmlns:p14="http://schemas.microsoft.com/office/powerpoint/2010/main" val="259200771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F07C75C-9D7D-4E74-BC09-728A738E9C45}"/>
              </a:ext>
            </a:extLst>
          </p:cNvPr>
          <p:cNvPicPr>
            <a:picLocks noGrp="1" noChangeAspect="1"/>
          </p:cNvPicPr>
          <p:nvPr>
            <p:ph idx="1"/>
          </p:nvPr>
        </p:nvPicPr>
        <p:blipFill>
          <a:blip r:embed="rId2"/>
          <a:stretch>
            <a:fillRect/>
          </a:stretch>
        </p:blipFill>
        <p:spPr>
          <a:xfrm>
            <a:off x="956604" y="1371600"/>
            <a:ext cx="7663414" cy="3857946"/>
          </a:xfrm>
          <a:prstGeom prst="rect">
            <a:avLst/>
          </a:prstGeom>
        </p:spPr>
      </p:pic>
      <p:sp>
        <p:nvSpPr>
          <p:cNvPr id="3" name="Title 2">
            <a:extLst>
              <a:ext uri="{FF2B5EF4-FFF2-40B4-BE49-F238E27FC236}">
                <a16:creationId xmlns:a16="http://schemas.microsoft.com/office/drawing/2014/main" id="{C235F8AC-A395-44A5-8AAA-FC920F9D7A91}"/>
              </a:ext>
            </a:extLst>
          </p:cNvPr>
          <p:cNvSpPr>
            <a:spLocks noGrp="1"/>
          </p:cNvSpPr>
          <p:nvPr>
            <p:ph type="title"/>
          </p:nvPr>
        </p:nvSpPr>
        <p:spPr/>
        <p:txBody>
          <a:bodyPr/>
          <a:lstStyle/>
          <a:p>
            <a:r>
              <a:rPr lang="en-US" dirty="0"/>
              <a:t>Date and Time</a:t>
            </a:r>
          </a:p>
        </p:txBody>
      </p:sp>
    </p:spTree>
    <p:extLst>
      <p:ext uri="{BB962C8B-B14F-4D97-AF65-F5344CB8AC3E}">
        <p14:creationId xmlns:p14="http://schemas.microsoft.com/office/powerpoint/2010/main" val="153549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5" y="232070"/>
            <a:ext cx="959282" cy="430887"/>
          </a:xfrm>
        </p:spPr>
        <p:txBody>
          <a:bodyPr/>
          <a:lstStyle/>
          <a:p>
            <a:r>
              <a:rPr lang="en-IN" dirty="0">
                <a:solidFill>
                  <a:schemeClr val="tx1"/>
                </a:solidFill>
              </a:rPr>
              <a:t>Path</a:t>
            </a:r>
            <a:endParaRPr lang="en-US" dirty="0">
              <a:solidFill>
                <a:schemeClr val="tx1"/>
              </a:solidFill>
            </a:endParaRPr>
          </a:p>
        </p:txBody>
      </p:sp>
      <p:sp>
        <p:nvSpPr>
          <p:cNvPr id="3" name="Content Placeholder 2"/>
          <p:cNvSpPr>
            <a:spLocks noGrp="1"/>
          </p:cNvSpPr>
          <p:nvPr>
            <p:ph idx="1"/>
          </p:nvPr>
        </p:nvSpPr>
        <p:spPr>
          <a:xfrm>
            <a:off x="744279" y="744279"/>
            <a:ext cx="8001136" cy="3444949"/>
          </a:xfrm>
        </p:spPr>
        <p:txBody>
          <a:bodyPr>
            <a:normAutofit/>
          </a:bodyPr>
          <a:lstStyle/>
          <a:p>
            <a:pPr marL="342900" indent="-342900">
              <a:buFont typeface="Wingdings" pitchFamily="2" charset="2"/>
              <a:buChar char="q"/>
            </a:pPr>
            <a:r>
              <a:rPr lang="en-IN" dirty="0"/>
              <a:t>Right click My Computer and click properties. </a:t>
            </a:r>
          </a:p>
          <a:p>
            <a:pPr marL="819150" lvl="2" indent="-285750"/>
            <a:r>
              <a:rPr lang="en-IN" dirty="0"/>
              <a:t>You will get System Properties window. </a:t>
            </a:r>
          </a:p>
          <a:p>
            <a:pPr marL="819150" lvl="2" indent="-285750"/>
            <a:r>
              <a:rPr lang="en-IN" dirty="0"/>
              <a:t>In that click Advanced-&gt;Environment variables. </a:t>
            </a:r>
          </a:p>
          <a:p>
            <a:pPr marL="819150" lvl="2" indent="-285750"/>
            <a:r>
              <a:rPr lang="en-IN" dirty="0"/>
              <a:t>In User variables for “yoursystemname”. Click New </a:t>
            </a:r>
          </a:p>
          <a:p>
            <a:pPr marL="819150" lvl="2" indent="-285750"/>
            <a:r>
              <a:rPr lang="en-IN" dirty="0"/>
              <a:t> In Variable name and in Variable value type as follows.</a:t>
            </a:r>
          </a:p>
          <a:p>
            <a:pPr marL="819150" lvl="2" indent="-285750"/>
            <a:endParaRPr lang="en-IN" dirty="0"/>
          </a:p>
          <a:p>
            <a:pPr marL="819150" lvl="2" indent="-285750"/>
            <a:r>
              <a:rPr lang="en-IN" dirty="0"/>
              <a:t>Variable name: </a:t>
            </a:r>
            <a:r>
              <a:rPr lang="en-IN" b="1" dirty="0">
                <a:solidFill>
                  <a:srgbClr val="00B050"/>
                </a:solidFill>
              </a:rPr>
              <a:t>JAVA_HOME</a:t>
            </a:r>
            <a:r>
              <a:rPr lang="en-IN" dirty="0">
                <a:solidFill>
                  <a:srgbClr val="00B050"/>
                </a:solidFill>
              </a:rPr>
              <a:t> </a:t>
            </a:r>
          </a:p>
          <a:p>
            <a:pPr marL="819150" lvl="2" indent="-285750"/>
            <a:r>
              <a:rPr lang="en-IN" dirty="0"/>
              <a:t>Variable value: </a:t>
            </a:r>
            <a:r>
              <a:rPr lang="en-IN" b="1" dirty="0">
                <a:solidFill>
                  <a:srgbClr val="00B050"/>
                </a:solidFill>
              </a:rPr>
              <a:t>D:\Java Variable name: PATH Variable value: %PATH%;%JAVA_HOME%\bin</a:t>
            </a:r>
          </a:p>
          <a:p>
            <a:pPr marL="342900" lvl="2" indent="-342900">
              <a:buSzPct val="120000"/>
              <a:buFont typeface="Wingdings" pitchFamily="2" charset="2"/>
              <a:buChar char="q"/>
            </a:pPr>
            <a:r>
              <a:rPr lang="en-IN" dirty="0"/>
              <a:t>Verify </a:t>
            </a:r>
            <a:r>
              <a:rPr lang="en-IN" b="1" dirty="0"/>
              <a:t>JDK</a:t>
            </a:r>
            <a:r>
              <a:rPr lang="en-IN" dirty="0"/>
              <a:t>: Use the java -version command, as shown below, to verify the installed release:</a:t>
            </a:r>
            <a:endParaRPr lang="en-US" dirty="0"/>
          </a:p>
        </p:txBody>
      </p:sp>
      <p:pic>
        <p:nvPicPr>
          <p:cNvPr id="1026" name="Picture 2"/>
          <p:cNvPicPr>
            <a:picLocks noChangeAspect="1" noChangeArrowheads="1"/>
          </p:cNvPicPr>
          <p:nvPr/>
        </p:nvPicPr>
        <p:blipFill>
          <a:blip r:embed="rId2"/>
          <a:srcRect/>
          <a:stretch>
            <a:fillRect/>
          </a:stretch>
        </p:blipFill>
        <p:spPr bwMode="auto">
          <a:xfrm>
            <a:off x="761114" y="4040372"/>
            <a:ext cx="7239000" cy="2286000"/>
          </a:xfrm>
          <a:prstGeom prst="rect">
            <a:avLst/>
          </a:prstGeom>
          <a:noFill/>
          <a:ln w="9525">
            <a:noFill/>
            <a:miter lim="800000"/>
            <a:headEnd/>
            <a:tailEnd/>
          </a:ln>
          <a:effectLst/>
        </p:spPr>
      </p:pic>
    </p:spTree>
    <p:extLst>
      <p:ext uri="{BB962C8B-B14F-4D97-AF65-F5344CB8AC3E}">
        <p14:creationId xmlns:p14="http://schemas.microsoft.com/office/powerpoint/2010/main" val="61262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FADE0D-84C3-46CB-8619-122D83BE7D94}"/>
              </a:ext>
            </a:extLst>
          </p:cNvPr>
          <p:cNvSpPr>
            <a:spLocks noGrp="1"/>
          </p:cNvSpPr>
          <p:nvPr>
            <p:ph type="title"/>
          </p:nvPr>
        </p:nvSpPr>
        <p:spPr/>
        <p:txBody>
          <a:bodyPr/>
          <a:lstStyle/>
          <a:p>
            <a:r>
              <a:rPr lang="en-US" dirty="0"/>
              <a:t>Date and Time</a:t>
            </a:r>
          </a:p>
        </p:txBody>
      </p:sp>
      <p:pic>
        <p:nvPicPr>
          <p:cNvPr id="4" name="Picture 3">
            <a:extLst>
              <a:ext uri="{FF2B5EF4-FFF2-40B4-BE49-F238E27FC236}">
                <a16:creationId xmlns:a16="http://schemas.microsoft.com/office/drawing/2014/main" id="{888D1530-AD80-4A1D-969F-1DE6F3C74BD0}"/>
              </a:ext>
            </a:extLst>
          </p:cNvPr>
          <p:cNvPicPr>
            <a:picLocks noChangeAspect="1"/>
          </p:cNvPicPr>
          <p:nvPr/>
        </p:nvPicPr>
        <p:blipFill>
          <a:blip r:embed="rId2"/>
          <a:stretch>
            <a:fillRect/>
          </a:stretch>
        </p:blipFill>
        <p:spPr>
          <a:xfrm>
            <a:off x="956604" y="834891"/>
            <a:ext cx="6276403" cy="5188217"/>
          </a:xfrm>
          <a:prstGeom prst="rect">
            <a:avLst/>
          </a:prstGeom>
        </p:spPr>
      </p:pic>
    </p:spTree>
    <p:extLst>
      <p:ext uri="{BB962C8B-B14F-4D97-AF65-F5344CB8AC3E}">
        <p14:creationId xmlns:p14="http://schemas.microsoft.com/office/powerpoint/2010/main" val="66047551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42334-C165-4ED0-BBBA-5BEBBE74B088}"/>
              </a:ext>
            </a:extLst>
          </p:cNvPr>
          <p:cNvSpPr>
            <a:spLocks noGrp="1"/>
          </p:cNvSpPr>
          <p:nvPr>
            <p:ph type="title"/>
          </p:nvPr>
        </p:nvSpPr>
        <p:spPr/>
        <p:txBody>
          <a:bodyPr/>
          <a:lstStyle/>
          <a:p>
            <a:r>
              <a:rPr lang="en-US" dirty="0"/>
              <a:t>Date and Time</a:t>
            </a:r>
          </a:p>
        </p:txBody>
      </p:sp>
      <p:pic>
        <p:nvPicPr>
          <p:cNvPr id="4" name="Picture 3">
            <a:extLst>
              <a:ext uri="{FF2B5EF4-FFF2-40B4-BE49-F238E27FC236}">
                <a16:creationId xmlns:a16="http://schemas.microsoft.com/office/drawing/2014/main" id="{AACE76AE-5D30-4129-9055-BB1845D69F97}"/>
              </a:ext>
            </a:extLst>
          </p:cNvPr>
          <p:cNvPicPr>
            <a:picLocks noChangeAspect="1"/>
          </p:cNvPicPr>
          <p:nvPr/>
        </p:nvPicPr>
        <p:blipFill>
          <a:blip r:embed="rId2"/>
          <a:stretch>
            <a:fillRect/>
          </a:stretch>
        </p:blipFill>
        <p:spPr>
          <a:xfrm>
            <a:off x="842482" y="1279414"/>
            <a:ext cx="6667928" cy="4299171"/>
          </a:xfrm>
          <a:prstGeom prst="rect">
            <a:avLst/>
          </a:prstGeom>
        </p:spPr>
      </p:pic>
      <p:sp>
        <p:nvSpPr>
          <p:cNvPr id="5" name="Rectangle 4">
            <a:extLst>
              <a:ext uri="{FF2B5EF4-FFF2-40B4-BE49-F238E27FC236}">
                <a16:creationId xmlns:a16="http://schemas.microsoft.com/office/drawing/2014/main" id="{5810CEE8-20E8-4C4A-BC6A-A37C9F4912CC}"/>
              </a:ext>
            </a:extLst>
          </p:cNvPr>
          <p:cNvSpPr/>
          <p:nvPr/>
        </p:nvSpPr>
        <p:spPr>
          <a:xfrm>
            <a:off x="6452171" y="2547991"/>
            <a:ext cx="832207" cy="226031"/>
          </a:xfrm>
          <a:prstGeom prst="rect">
            <a:avLst/>
          </a:prstGeom>
          <a:solidFill>
            <a:schemeClr val="bg1"/>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806688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325DFE-BAEA-4426-B553-625650CCF56A}"/>
              </a:ext>
            </a:extLst>
          </p:cNvPr>
          <p:cNvSpPr>
            <a:spLocks noGrp="1"/>
          </p:cNvSpPr>
          <p:nvPr>
            <p:ph type="title"/>
          </p:nvPr>
        </p:nvSpPr>
        <p:spPr/>
        <p:txBody>
          <a:bodyPr/>
          <a:lstStyle/>
          <a:p>
            <a:r>
              <a:rPr lang="en-US" dirty="0"/>
              <a:t>Date and Time</a:t>
            </a:r>
          </a:p>
        </p:txBody>
      </p:sp>
      <p:pic>
        <p:nvPicPr>
          <p:cNvPr id="4" name="Picture 3">
            <a:extLst>
              <a:ext uri="{FF2B5EF4-FFF2-40B4-BE49-F238E27FC236}">
                <a16:creationId xmlns:a16="http://schemas.microsoft.com/office/drawing/2014/main" id="{929867A7-17B8-49D6-8DA9-46D38793F9CB}"/>
              </a:ext>
            </a:extLst>
          </p:cNvPr>
          <p:cNvPicPr>
            <a:picLocks noChangeAspect="1"/>
          </p:cNvPicPr>
          <p:nvPr/>
        </p:nvPicPr>
        <p:blipFill>
          <a:blip r:embed="rId2"/>
          <a:stretch>
            <a:fillRect/>
          </a:stretch>
        </p:blipFill>
        <p:spPr>
          <a:xfrm>
            <a:off x="956050" y="1440771"/>
            <a:ext cx="7231899" cy="2445980"/>
          </a:xfrm>
          <a:prstGeom prst="rect">
            <a:avLst/>
          </a:prstGeom>
        </p:spPr>
      </p:pic>
    </p:spTree>
    <p:extLst>
      <p:ext uri="{BB962C8B-B14F-4D97-AF65-F5344CB8AC3E}">
        <p14:creationId xmlns:p14="http://schemas.microsoft.com/office/powerpoint/2010/main" val="1551577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9120B3-4F95-4210-BCD6-D89F809437ED}"/>
              </a:ext>
            </a:extLst>
          </p:cNvPr>
          <p:cNvSpPr>
            <a:spLocks noGrp="1"/>
          </p:cNvSpPr>
          <p:nvPr>
            <p:ph type="title"/>
          </p:nvPr>
        </p:nvSpPr>
        <p:spPr/>
        <p:txBody>
          <a:bodyPr/>
          <a:lstStyle/>
          <a:p>
            <a:r>
              <a:rPr lang="en-US" dirty="0"/>
              <a:t>Date and Time</a:t>
            </a:r>
          </a:p>
        </p:txBody>
      </p:sp>
      <p:pic>
        <p:nvPicPr>
          <p:cNvPr id="4" name="Picture 3">
            <a:extLst>
              <a:ext uri="{FF2B5EF4-FFF2-40B4-BE49-F238E27FC236}">
                <a16:creationId xmlns:a16="http://schemas.microsoft.com/office/drawing/2014/main" id="{C4F5FA17-A3E7-4BAE-A939-1505E6E9D187}"/>
              </a:ext>
            </a:extLst>
          </p:cNvPr>
          <p:cNvPicPr>
            <a:picLocks noChangeAspect="1"/>
          </p:cNvPicPr>
          <p:nvPr/>
        </p:nvPicPr>
        <p:blipFill>
          <a:blip r:embed="rId2"/>
          <a:stretch>
            <a:fillRect/>
          </a:stretch>
        </p:blipFill>
        <p:spPr>
          <a:xfrm>
            <a:off x="956604" y="1178959"/>
            <a:ext cx="6851756" cy="4615666"/>
          </a:xfrm>
          <a:prstGeom prst="rect">
            <a:avLst/>
          </a:prstGeom>
        </p:spPr>
      </p:pic>
      <p:sp>
        <p:nvSpPr>
          <p:cNvPr id="5" name="Rectangle 4">
            <a:extLst>
              <a:ext uri="{FF2B5EF4-FFF2-40B4-BE49-F238E27FC236}">
                <a16:creationId xmlns:a16="http://schemas.microsoft.com/office/drawing/2014/main" id="{398081F3-93F7-4CA0-8E68-9AAB5F886B6B}"/>
              </a:ext>
            </a:extLst>
          </p:cNvPr>
          <p:cNvSpPr/>
          <p:nvPr/>
        </p:nvSpPr>
        <p:spPr>
          <a:xfrm>
            <a:off x="6770670" y="2219218"/>
            <a:ext cx="863029" cy="226031"/>
          </a:xfrm>
          <a:prstGeom prst="rect">
            <a:avLst/>
          </a:prstGeom>
          <a:solidFill>
            <a:schemeClr val="bg1"/>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49528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5AC877-412F-4375-8A72-371CEDFAE93A}"/>
              </a:ext>
            </a:extLst>
          </p:cNvPr>
          <p:cNvSpPr>
            <a:spLocks noGrp="1"/>
          </p:cNvSpPr>
          <p:nvPr>
            <p:ph type="title"/>
          </p:nvPr>
        </p:nvSpPr>
        <p:spPr/>
        <p:txBody>
          <a:bodyPr/>
          <a:lstStyle/>
          <a:p>
            <a:r>
              <a:rPr lang="en-US" dirty="0"/>
              <a:t>Date and Time</a:t>
            </a:r>
          </a:p>
        </p:txBody>
      </p:sp>
      <p:pic>
        <p:nvPicPr>
          <p:cNvPr id="4" name="Picture 3">
            <a:extLst>
              <a:ext uri="{FF2B5EF4-FFF2-40B4-BE49-F238E27FC236}">
                <a16:creationId xmlns:a16="http://schemas.microsoft.com/office/drawing/2014/main" id="{47D214E6-DAD6-4C78-A11B-7E85BF3E4E9F}"/>
              </a:ext>
            </a:extLst>
          </p:cNvPr>
          <p:cNvPicPr>
            <a:picLocks noChangeAspect="1"/>
          </p:cNvPicPr>
          <p:nvPr/>
        </p:nvPicPr>
        <p:blipFill>
          <a:blip r:embed="rId2"/>
          <a:stretch>
            <a:fillRect/>
          </a:stretch>
        </p:blipFill>
        <p:spPr>
          <a:xfrm>
            <a:off x="956604" y="1165108"/>
            <a:ext cx="7468205" cy="4527783"/>
          </a:xfrm>
          <a:prstGeom prst="rect">
            <a:avLst/>
          </a:prstGeom>
        </p:spPr>
      </p:pic>
      <p:sp>
        <p:nvSpPr>
          <p:cNvPr id="5" name="Rectangle 4">
            <a:extLst>
              <a:ext uri="{FF2B5EF4-FFF2-40B4-BE49-F238E27FC236}">
                <a16:creationId xmlns:a16="http://schemas.microsoft.com/office/drawing/2014/main" id="{4633F660-359F-4BD3-B830-BC721D1CC322}"/>
              </a:ext>
            </a:extLst>
          </p:cNvPr>
          <p:cNvSpPr/>
          <p:nvPr/>
        </p:nvSpPr>
        <p:spPr>
          <a:xfrm>
            <a:off x="7284378" y="2363056"/>
            <a:ext cx="986319" cy="267128"/>
          </a:xfrm>
          <a:prstGeom prst="rect">
            <a:avLst/>
          </a:prstGeom>
          <a:solidFill>
            <a:schemeClr val="bg1"/>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764127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EE6876-833E-4619-B478-7018E1FB7546}"/>
              </a:ext>
            </a:extLst>
          </p:cNvPr>
          <p:cNvSpPr>
            <a:spLocks noGrp="1"/>
          </p:cNvSpPr>
          <p:nvPr>
            <p:ph type="title"/>
          </p:nvPr>
        </p:nvSpPr>
        <p:spPr/>
        <p:txBody>
          <a:bodyPr/>
          <a:lstStyle/>
          <a:p>
            <a:r>
              <a:rPr lang="en-US" dirty="0"/>
              <a:t>Date and Time</a:t>
            </a:r>
          </a:p>
        </p:txBody>
      </p:sp>
      <p:pic>
        <p:nvPicPr>
          <p:cNvPr id="2" name="Picture 1">
            <a:extLst>
              <a:ext uri="{FF2B5EF4-FFF2-40B4-BE49-F238E27FC236}">
                <a16:creationId xmlns:a16="http://schemas.microsoft.com/office/drawing/2014/main" id="{C5C98B78-D2BC-4D2C-AF11-286FAC88F000}"/>
              </a:ext>
            </a:extLst>
          </p:cNvPr>
          <p:cNvPicPr>
            <a:picLocks noChangeAspect="1"/>
          </p:cNvPicPr>
          <p:nvPr/>
        </p:nvPicPr>
        <p:blipFill>
          <a:blip r:embed="rId2"/>
          <a:stretch>
            <a:fillRect/>
          </a:stretch>
        </p:blipFill>
        <p:spPr>
          <a:xfrm>
            <a:off x="0" y="1177911"/>
            <a:ext cx="9144000" cy="4502177"/>
          </a:xfrm>
          <a:prstGeom prst="rect">
            <a:avLst/>
          </a:prstGeom>
        </p:spPr>
      </p:pic>
    </p:spTree>
    <p:extLst>
      <p:ext uri="{BB962C8B-B14F-4D97-AF65-F5344CB8AC3E}">
        <p14:creationId xmlns:p14="http://schemas.microsoft.com/office/powerpoint/2010/main" val="183244886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E9AAF0-9221-4648-8DA9-E726C03F0FD5}"/>
              </a:ext>
            </a:extLst>
          </p:cNvPr>
          <p:cNvSpPr>
            <a:spLocks noGrp="1"/>
          </p:cNvSpPr>
          <p:nvPr>
            <p:ph type="title"/>
          </p:nvPr>
        </p:nvSpPr>
        <p:spPr/>
        <p:txBody>
          <a:bodyPr/>
          <a:lstStyle/>
          <a:p>
            <a:r>
              <a:rPr lang="en-US" dirty="0"/>
              <a:t>Date and Time</a:t>
            </a:r>
          </a:p>
        </p:txBody>
      </p:sp>
      <p:pic>
        <p:nvPicPr>
          <p:cNvPr id="4" name="Picture 3">
            <a:extLst>
              <a:ext uri="{FF2B5EF4-FFF2-40B4-BE49-F238E27FC236}">
                <a16:creationId xmlns:a16="http://schemas.microsoft.com/office/drawing/2014/main" id="{2B606361-DFD0-4257-9F84-BFEBBE63562D}"/>
              </a:ext>
            </a:extLst>
          </p:cNvPr>
          <p:cNvPicPr>
            <a:picLocks noChangeAspect="1"/>
          </p:cNvPicPr>
          <p:nvPr/>
        </p:nvPicPr>
        <p:blipFill>
          <a:blip r:embed="rId2"/>
          <a:stretch>
            <a:fillRect/>
          </a:stretch>
        </p:blipFill>
        <p:spPr>
          <a:xfrm>
            <a:off x="956604" y="1066337"/>
            <a:ext cx="6194209" cy="4584450"/>
          </a:xfrm>
          <a:prstGeom prst="rect">
            <a:avLst/>
          </a:prstGeom>
        </p:spPr>
      </p:pic>
      <p:sp>
        <p:nvSpPr>
          <p:cNvPr id="5" name="Rectangle 4">
            <a:extLst>
              <a:ext uri="{FF2B5EF4-FFF2-40B4-BE49-F238E27FC236}">
                <a16:creationId xmlns:a16="http://schemas.microsoft.com/office/drawing/2014/main" id="{62EFE6BC-6FA2-4A54-8D9E-EE976033CB1C}"/>
              </a:ext>
            </a:extLst>
          </p:cNvPr>
          <p:cNvSpPr/>
          <p:nvPr/>
        </p:nvSpPr>
        <p:spPr>
          <a:xfrm>
            <a:off x="6215865" y="2352782"/>
            <a:ext cx="770562" cy="297951"/>
          </a:xfrm>
          <a:prstGeom prst="rect">
            <a:avLst/>
          </a:prstGeom>
          <a:solidFill>
            <a:schemeClr val="bg1"/>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10812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2D7721-DCB3-43DB-B7B0-F14ED9754087}"/>
              </a:ext>
            </a:extLst>
          </p:cNvPr>
          <p:cNvSpPr>
            <a:spLocks noGrp="1"/>
          </p:cNvSpPr>
          <p:nvPr>
            <p:ph type="title"/>
          </p:nvPr>
        </p:nvSpPr>
        <p:spPr/>
        <p:txBody>
          <a:bodyPr/>
          <a:lstStyle/>
          <a:p>
            <a:r>
              <a:rPr lang="en-US" dirty="0" err="1"/>
              <a:t>RegEx</a:t>
            </a:r>
            <a:r>
              <a:rPr lang="en-US" dirty="0"/>
              <a:t>- Pattern</a:t>
            </a:r>
          </a:p>
        </p:txBody>
      </p:sp>
      <p:pic>
        <p:nvPicPr>
          <p:cNvPr id="4" name="Picture 3">
            <a:extLst>
              <a:ext uri="{FF2B5EF4-FFF2-40B4-BE49-F238E27FC236}">
                <a16:creationId xmlns:a16="http://schemas.microsoft.com/office/drawing/2014/main" id="{424B7717-7304-4DD2-BA25-A3F353881EDD}"/>
              </a:ext>
            </a:extLst>
          </p:cNvPr>
          <p:cNvPicPr>
            <a:picLocks noChangeAspect="1"/>
          </p:cNvPicPr>
          <p:nvPr/>
        </p:nvPicPr>
        <p:blipFill>
          <a:blip r:embed="rId2"/>
          <a:stretch>
            <a:fillRect/>
          </a:stretch>
        </p:blipFill>
        <p:spPr>
          <a:xfrm>
            <a:off x="856699" y="1048784"/>
            <a:ext cx="7594990" cy="2787793"/>
          </a:xfrm>
          <a:prstGeom prst="rect">
            <a:avLst/>
          </a:prstGeom>
        </p:spPr>
      </p:pic>
    </p:spTree>
    <p:extLst>
      <p:ext uri="{BB962C8B-B14F-4D97-AF65-F5344CB8AC3E}">
        <p14:creationId xmlns:p14="http://schemas.microsoft.com/office/powerpoint/2010/main" val="281926138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129CA9-DE7C-4BCA-8FB0-065EBA9DDFD8}"/>
              </a:ext>
            </a:extLst>
          </p:cNvPr>
          <p:cNvSpPr>
            <a:spLocks noGrp="1"/>
          </p:cNvSpPr>
          <p:nvPr>
            <p:ph type="title"/>
          </p:nvPr>
        </p:nvSpPr>
        <p:spPr/>
        <p:txBody>
          <a:bodyPr/>
          <a:lstStyle/>
          <a:p>
            <a:r>
              <a:rPr lang="en-US" dirty="0" err="1"/>
              <a:t>RegEx</a:t>
            </a:r>
            <a:r>
              <a:rPr lang="en-US" dirty="0"/>
              <a:t> - Matcher</a:t>
            </a:r>
          </a:p>
        </p:txBody>
      </p:sp>
      <p:pic>
        <p:nvPicPr>
          <p:cNvPr id="4" name="Picture 3">
            <a:extLst>
              <a:ext uri="{FF2B5EF4-FFF2-40B4-BE49-F238E27FC236}">
                <a16:creationId xmlns:a16="http://schemas.microsoft.com/office/drawing/2014/main" id="{05ADF8CE-BA2F-405B-9FCC-7670548DEF60}"/>
              </a:ext>
            </a:extLst>
          </p:cNvPr>
          <p:cNvPicPr>
            <a:picLocks noChangeAspect="1"/>
          </p:cNvPicPr>
          <p:nvPr/>
        </p:nvPicPr>
        <p:blipFill>
          <a:blip r:embed="rId2"/>
          <a:stretch>
            <a:fillRect/>
          </a:stretch>
        </p:blipFill>
        <p:spPr>
          <a:xfrm>
            <a:off x="956604" y="1415057"/>
            <a:ext cx="7652143" cy="2876698"/>
          </a:xfrm>
          <a:prstGeom prst="rect">
            <a:avLst/>
          </a:prstGeom>
        </p:spPr>
      </p:pic>
    </p:spTree>
    <p:extLst>
      <p:ext uri="{BB962C8B-B14F-4D97-AF65-F5344CB8AC3E}">
        <p14:creationId xmlns:p14="http://schemas.microsoft.com/office/powerpoint/2010/main" val="337794731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9FBDE-9EF0-4C0F-8E5C-5A5C3A250A3A}"/>
              </a:ext>
            </a:extLst>
          </p:cNvPr>
          <p:cNvSpPr>
            <a:spLocks noGrp="1"/>
          </p:cNvSpPr>
          <p:nvPr>
            <p:ph type="title"/>
          </p:nvPr>
        </p:nvSpPr>
        <p:spPr/>
        <p:txBody>
          <a:bodyPr/>
          <a:lstStyle/>
          <a:p>
            <a:r>
              <a:rPr lang="en-US" dirty="0" err="1"/>
              <a:t>RegEx</a:t>
            </a:r>
            <a:endParaRPr lang="en-US" dirty="0"/>
          </a:p>
        </p:txBody>
      </p:sp>
      <p:pic>
        <p:nvPicPr>
          <p:cNvPr id="4" name="Picture 3">
            <a:extLst>
              <a:ext uri="{FF2B5EF4-FFF2-40B4-BE49-F238E27FC236}">
                <a16:creationId xmlns:a16="http://schemas.microsoft.com/office/drawing/2014/main" id="{52086622-B980-47C6-9E08-FED79B489712}"/>
              </a:ext>
            </a:extLst>
          </p:cNvPr>
          <p:cNvPicPr>
            <a:picLocks noChangeAspect="1"/>
          </p:cNvPicPr>
          <p:nvPr/>
        </p:nvPicPr>
        <p:blipFill>
          <a:blip r:embed="rId2"/>
          <a:stretch>
            <a:fillRect/>
          </a:stretch>
        </p:blipFill>
        <p:spPr>
          <a:xfrm>
            <a:off x="453813" y="1628682"/>
            <a:ext cx="8236373" cy="3600635"/>
          </a:xfrm>
          <a:prstGeom prst="rect">
            <a:avLst/>
          </a:prstGeom>
        </p:spPr>
      </p:pic>
    </p:spTree>
    <p:extLst>
      <p:ext uri="{BB962C8B-B14F-4D97-AF65-F5344CB8AC3E}">
        <p14:creationId xmlns:p14="http://schemas.microsoft.com/office/powerpoint/2010/main" val="11727893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0uMFbMEU3kqrJbckp.RoRA"/>
</p:tagLst>
</file>

<file path=ppt/theme/theme1.xml><?xml version="1.0" encoding="utf-8"?>
<a:theme xmlns:a="http://schemas.openxmlformats.org/drawingml/2006/main" name="Maveric Template">
  <a:themeElements>
    <a:clrScheme name="Maveric Colors Updated">
      <a:dk1>
        <a:sysClr val="windowText" lastClr="000000"/>
      </a:dk1>
      <a:lt1>
        <a:sysClr val="window" lastClr="FFFFFF"/>
      </a:lt1>
      <a:dk2>
        <a:srgbClr val="234E8F"/>
      </a:dk2>
      <a:lt2>
        <a:srgbClr val="EEECE1"/>
      </a:lt2>
      <a:accent1>
        <a:srgbClr val="6C99D6"/>
      </a:accent1>
      <a:accent2>
        <a:srgbClr val="234E8F"/>
      </a:accent2>
      <a:accent3>
        <a:srgbClr val="D0247B"/>
      </a:accent3>
      <a:accent4>
        <a:srgbClr val="5E5E5E"/>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tx1"/>
          </a:solidFill>
        </a:ln>
        <a:effectLst/>
      </a:spPr>
      <a:bodyPr rtlCol="0" anchor="ctr"/>
      <a:lstStyle>
        <a:defPPr algn="ctr">
          <a:defRPr dirty="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averic Template Standard Template 4 3" id="{CA2F871C-3F18-4A68-9E1C-AB0FA30BC97E}" vid="{CF009EA7-B9D6-4356-AAEA-DE901429A4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3A89B73FC98646B9AFEE1B3DE3F091" ma:contentTypeVersion="2" ma:contentTypeDescription="Create a new document." ma:contentTypeScope="" ma:versionID="fa505c14f0e463332d4b5dfefc589675">
  <xsd:schema xmlns:xsd="http://www.w3.org/2001/XMLSchema" xmlns:xs="http://www.w3.org/2001/XMLSchema" xmlns:p="http://schemas.microsoft.com/office/2006/metadata/properties" xmlns:ns2="f7ae17b9-ec1b-4249-87f7-7621befb4cd8" targetNamespace="http://schemas.microsoft.com/office/2006/metadata/properties" ma:root="true" ma:fieldsID="f9349be80270c024d9bdc513d7401186" ns2:_="">
    <xsd:import namespace="f7ae17b9-ec1b-4249-87f7-7621befb4cd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ae17b9-ec1b-4249-87f7-7621befb4c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450D4B8-125E-4864-9AD2-6DAEF7A01F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ae17b9-ec1b-4249-87f7-7621befb4c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B0ED66-F5BF-4F00-82E5-7C4FC60F6B45}">
  <ds:schemaRefs>
    <ds:schemaRef ds:uri="http://schemas.microsoft.com/sharepoint/v3/contenttype/forms"/>
  </ds:schemaRefs>
</ds:datastoreItem>
</file>

<file path=customXml/itemProps3.xml><?xml version="1.0" encoding="utf-8"?>
<ds:datastoreItem xmlns:ds="http://schemas.openxmlformats.org/officeDocument/2006/customXml" ds:itemID="{F045835B-730F-41B8-9AF2-B6D8D2611EE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Maveric Template Standard Template 4 3.potx</Template>
  <TotalTime>2912</TotalTime>
  <Words>9667</Words>
  <Application>Microsoft Office PowerPoint</Application>
  <PresentationFormat>On-screen Show (4:3)</PresentationFormat>
  <Paragraphs>1446</Paragraphs>
  <Slides>116</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116</vt:i4>
      </vt:variant>
    </vt:vector>
  </HeadingPairs>
  <TitlesOfParts>
    <vt:vector size="125" baseType="lpstr">
      <vt:lpstr>Arial</vt:lpstr>
      <vt:lpstr>Calibri</vt:lpstr>
      <vt:lpstr>Courier New</vt:lpstr>
      <vt:lpstr>COUTURE Bold</vt:lpstr>
      <vt:lpstr>erdana</vt:lpstr>
      <vt:lpstr>Lucida Grande</vt:lpstr>
      <vt:lpstr>Symbol</vt:lpstr>
      <vt:lpstr>Wingdings</vt:lpstr>
      <vt:lpstr>Maveric Template</vt:lpstr>
      <vt:lpstr>Java Basics</vt:lpstr>
      <vt:lpstr>Java Basics</vt:lpstr>
      <vt:lpstr>History of Java</vt:lpstr>
      <vt:lpstr>Features</vt:lpstr>
      <vt:lpstr>Feature cont…</vt:lpstr>
      <vt:lpstr>Feature Cont…</vt:lpstr>
      <vt:lpstr>Difference between JDK, JRE and JVM</vt:lpstr>
      <vt:lpstr>Path Vs Class Path</vt:lpstr>
      <vt:lpstr>Path</vt:lpstr>
      <vt:lpstr>Why Path?</vt:lpstr>
      <vt:lpstr>Variable</vt:lpstr>
      <vt:lpstr>Variable Types</vt:lpstr>
      <vt:lpstr>Data Types</vt:lpstr>
      <vt:lpstr>Primitive Data types</vt:lpstr>
      <vt:lpstr>Methods  in JAVA</vt:lpstr>
      <vt:lpstr>Code structure in JAVA</vt:lpstr>
      <vt:lpstr>Operators in Java</vt:lpstr>
      <vt:lpstr>Operators Example</vt:lpstr>
      <vt:lpstr>Operators Example</vt:lpstr>
      <vt:lpstr>Operators Example</vt:lpstr>
      <vt:lpstr>Operators Example</vt:lpstr>
      <vt:lpstr>Operators Example</vt:lpstr>
      <vt:lpstr>Operators Example</vt:lpstr>
      <vt:lpstr>Java Control Statement</vt:lpstr>
      <vt:lpstr>Java Switch Statement</vt:lpstr>
      <vt:lpstr>Loops in Java</vt:lpstr>
      <vt:lpstr>Loops in Java</vt:lpstr>
      <vt:lpstr>Java Comments</vt:lpstr>
      <vt:lpstr>Simple Program Assignment</vt:lpstr>
      <vt:lpstr>Java OOPs Concepts</vt:lpstr>
      <vt:lpstr>Object in Java</vt:lpstr>
      <vt:lpstr>Class in Java</vt:lpstr>
      <vt:lpstr>Class in Java cont..</vt:lpstr>
      <vt:lpstr>Class in Java cont.</vt:lpstr>
      <vt:lpstr>Class in Java cont.</vt:lpstr>
      <vt:lpstr>Java OOPs cont.</vt:lpstr>
      <vt:lpstr>Java OOPs cont. Inheritance</vt:lpstr>
      <vt:lpstr>Java OOPs cont.</vt:lpstr>
      <vt:lpstr>Java OOPs cont.</vt:lpstr>
      <vt:lpstr>Java OOPs cont.</vt:lpstr>
      <vt:lpstr>Java OOPs cont.</vt:lpstr>
      <vt:lpstr>Java OOPs cont.</vt:lpstr>
      <vt:lpstr>Java OOPs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Naming Conventions</vt:lpstr>
      <vt:lpstr>Static Keyword</vt:lpstr>
      <vt:lpstr>Static Keyword</vt:lpstr>
      <vt:lpstr>Static Keyword</vt:lpstr>
      <vt:lpstr>Access Modifier</vt:lpstr>
      <vt:lpstr>Access Modifier</vt:lpstr>
      <vt:lpstr>Access Modifier</vt:lpstr>
      <vt:lpstr>Access Modifier</vt:lpstr>
      <vt:lpstr>Access Modifier</vt:lpstr>
      <vt:lpstr>- this Keyword in Java</vt:lpstr>
      <vt:lpstr>- super Keyword in Java</vt:lpstr>
      <vt:lpstr>- super Keyword in Java</vt:lpstr>
      <vt:lpstr>PowerPoint Presentation</vt:lpstr>
      <vt:lpstr>OOPs Assignment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Date and Time</vt:lpstr>
      <vt:lpstr>Date and Time</vt:lpstr>
      <vt:lpstr>Date and Time</vt:lpstr>
      <vt:lpstr>Date and Time</vt:lpstr>
      <vt:lpstr>Date and Time</vt:lpstr>
      <vt:lpstr>Date and Time</vt:lpstr>
      <vt:lpstr>Date and Time</vt:lpstr>
      <vt:lpstr>Date and Time</vt:lpstr>
      <vt:lpstr>RegEx- Pattern</vt:lpstr>
      <vt:lpstr>RegEx - Matcher</vt:lpstr>
      <vt:lpstr>RegEx</vt:lpstr>
      <vt:lpstr>RegEx Quantifier</vt:lpstr>
      <vt:lpstr>RegEx MetaCharacter</vt:lpstr>
      <vt:lpstr>PowerPoint Presentation</vt:lpstr>
      <vt:lpstr>PowerPoint Presentation</vt:lpstr>
      <vt:lpstr>Java Exception Keywords</vt:lpstr>
      <vt:lpstr>PowerPoint Presentation</vt:lpstr>
      <vt:lpstr>PowerPoint Presentation</vt:lpstr>
      <vt:lpstr>PowerPoint Presentation</vt:lpstr>
      <vt:lpstr>PowerPoint Presentation</vt:lpstr>
      <vt:lpstr>PowerPoint Presentation</vt:lpstr>
      <vt:lpstr>PowerPoint Presentation</vt:lpstr>
      <vt:lpstr>Streams</vt:lpstr>
      <vt:lpstr>Streams</vt:lpstr>
      <vt:lpstr>Streams</vt:lpstr>
      <vt:lpstr>Streams</vt:lpstr>
      <vt:lpstr>File Navigation and I/O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Gherkin Cucumber</dc:title>
  <dc:creator>Vijayakumar Palanisamy</dc:creator>
  <cp:lastModifiedBy>shambhu kumar</cp:lastModifiedBy>
  <cp:revision>695</cp:revision>
  <dcterms:created xsi:type="dcterms:W3CDTF">2017-06-16T07:00:12Z</dcterms:created>
  <dcterms:modified xsi:type="dcterms:W3CDTF">2020-05-02T13:50:55Z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0x010100B23A89B73FC98646B9AFEE1B3DE3F091</vt:lpwstr>
  </property>
</Properties>
</file>