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60" r:id="rId4"/>
    <p:sldId id="257" r:id="rId5"/>
    <p:sldId id="262" r:id="rId6"/>
    <p:sldId id="263" r:id="rId7"/>
    <p:sldId id="264" r:id="rId8"/>
    <p:sldId id="266" r:id="rId9"/>
    <p:sldId id="267" r:id="rId10"/>
    <p:sldId id="269" r:id="rId11"/>
    <p:sldId id="291" r:id="rId12"/>
    <p:sldId id="276" r:id="rId13"/>
    <p:sldId id="277" r:id="rId14"/>
    <p:sldId id="278" r:id="rId15"/>
    <p:sldId id="290" r:id="rId16"/>
    <p:sldId id="279" r:id="rId17"/>
    <p:sldId id="281" r:id="rId18"/>
    <p:sldId id="288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2011 Amazon.com, Inc. and its affiliates. All </a:t>
            </a:r>
            <a:r>
              <a:rPr spc="-5" dirty="0"/>
              <a:t>rights reserved. May not be copied, </a:t>
            </a:r>
            <a:r>
              <a:rPr dirty="0"/>
              <a:t>modified </a:t>
            </a:r>
            <a:r>
              <a:rPr spc="-5" dirty="0"/>
              <a:t>or </a:t>
            </a:r>
            <a:r>
              <a:rPr dirty="0"/>
              <a:t>distributed in </a:t>
            </a:r>
            <a:r>
              <a:rPr spc="-5" dirty="0"/>
              <a:t>whole or </a:t>
            </a:r>
            <a:r>
              <a:rPr dirty="0"/>
              <a:t>in part </a:t>
            </a:r>
            <a:r>
              <a:rPr spc="-5" dirty="0"/>
              <a:t>without </a:t>
            </a:r>
            <a:r>
              <a:rPr dirty="0"/>
              <a:t>the </a:t>
            </a:r>
            <a:r>
              <a:rPr spc="-5" dirty="0"/>
              <a:t>express consent of </a:t>
            </a:r>
            <a:r>
              <a:rPr dirty="0"/>
              <a:t>Amazon.com,</a:t>
            </a:r>
            <a:r>
              <a:rPr spc="14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2011 Amazon.com, Inc. and its affiliates. All </a:t>
            </a:r>
            <a:r>
              <a:rPr spc="-5" dirty="0"/>
              <a:t>rights reserved. May not be copied, </a:t>
            </a:r>
            <a:r>
              <a:rPr dirty="0"/>
              <a:t>modified </a:t>
            </a:r>
            <a:r>
              <a:rPr spc="-5" dirty="0"/>
              <a:t>or </a:t>
            </a:r>
            <a:r>
              <a:rPr dirty="0"/>
              <a:t>distributed in </a:t>
            </a:r>
            <a:r>
              <a:rPr spc="-5" dirty="0"/>
              <a:t>whole or </a:t>
            </a:r>
            <a:r>
              <a:rPr dirty="0"/>
              <a:t>in part </a:t>
            </a:r>
            <a:r>
              <a:rPr spc="-5" dirty="0"/>
              <a:t>without </a:t>
            </a:r>
            <a:r>
              <a:rPr dirty="0"/>
              <a:t>the </a:t>
            </a:r>
            <a:r>
              <a:rPr spc="-5" dirty="0"/>
              <a:t>express consent of </a:t>
            </a:r>
            <a:r>
              <a:rPr dirty="0"/>
              <a:t>Amazon.com,</a:t>
            </a:r>
            <a:r>
              <a:rPr spc="14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2011 Amazon.com, Inc. and its affiliates. All </a:t>
            </a:r>
            <a:r>
              <a:rPr spc="-5" dirty="0"/>
              <a:t>rights reserved. May not be copied, </a:t>
            </a:r>
            <a:r>
              <a:rPr dirty="0"/>
              <a:t>modified </a:t>
            </a:r>
            <a:r>
              <a:rPr spc="-5" dirty="0"/>
              <a:t>or </a:t>
            </a:r>
            <a:r>
              <a:rPr dirty="0"/>
              <a:t>distributed in </a:t>
            </a:r>
            <a:r>
              <a:rPr spc="-5" dirty="0"/>
              <a:t>whole or </a:t>
            </a:r>
            <a:r>
              <a:rPr dirty="0"/>
              <a:t>in part </a:t>
            </a:r>
            <a:r>
              <a:rPr spc="-5" dirty="0"/>
              <a:t>without </a:t>
            </a:r>
            <a:r>
              <a:rPr dirty="0"/>
              <a:t>the </a:t>
            </a:r>
            <a:r>
              <a:rPr spc="-5" dirty="0"/>
              <a:t>express consent of </a:t>
            </a:r>
            <a:r>
              <a:rPr dirty="0"/>
              <a:t>Amazon.com,</a:t>
            </a:r>
            <a:r>
              <a:rPr spc="140" dirty="0"/>
              <a:t> </a:t>
            </a:r>
            <a:r>
              <a:rPr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2011 Amazon.com, Inc. and its affiliates. All </a:t>
            </a:r>
            <a:r>
              <a:rPr spc="-5" dirty="0"/>
              <a:t>rights reserved. May not be copied, </a:t>
            </a:r>
            <a:r>
              <a:rPr dirty="0"/>
              <a:t>modified </a:t>
            </a:r>
            <a:r>
              <a:rPr spc="-5" dirty="0"/>
              <a:t>or </a:t>
            </a:r>
            <a:r>
              <a:rPr dirty="0"/>
              <a:t>distributed in </a:t>
            </a:r>
            <a:r>
              <a:rPr spc="-5" dirty="0"/>
              <a:t>whole or </a:t>
            </a:r>
            <a:r>
              <a:rPr dirty="0"/>
              <a:t>in part </a:t>
            </a:r>
            <a:r>
              <a:rPr spc="-5" dirty="0"/>
              <a:t>without </a:t>
            </a:r>
            <a:r>
              <a:rPr dirty="0"/>
              <a:t>the </a:t>
            </a:r>
            <a:r>
              <a:rPr spc="-5" dirty="0"/>
              <a:t>express consent of </a:t>
            </a:r>
            <a:r>
              <a:rPr dirty="0"/>
              <a:t>Amazon.com,</a:t>
            </a:r>
            <a:r>
              <a:rPr spc="140" dirty="0"/>
              <a:t> </a:t>
            </a:r>
            <a:r>
              <a:rPr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2011 Amazon.com, Inc. and its affiliates. All </a:t>
            </a:r>
            <a:r>
              <a:rPr spc="-5" dirty="0"/>
              <a:t>rights reserved. May not be copied, </a:t>
            </a:r>
            <a:r>
              <a:rPr dirty="0"/>
              <a:t>modified </a:t>
            </a:r>
            <a:r>
              <a:rPr spc="-5" dirty="0"/>
              <a:t>or </a:t>
            </a:r>
            <a:r>
              <a:rPr dirty="0"/>
              <a:t>distributed in </a:t>
            </a:r>
            <a:r>
              <a:rPr spc="-5" dirty="0"/>
              <a:t>whole or </a:t>
            </a:r>
            <a:r>
              <a:rPr dirty="0"/>
              <a:t>in part </a:t>
            </a:r>
            <a:r>
              <a:rPr spc="-5" dirty="0"/>
              <a:t>without </a:t>
            </a:r>
            <a:r>
              <a:rPr dirty="0"/>
              <a:t>the </a:t>
            </a:r>
            <a:r>
              <a:rPr spc="-5" dirty="0"/>
              <a:t>express consent of </a:t>
            </a:r>
            <a:r>
              <a:rPr dirty="0"/>
              <a:t>Amazon.com,</a:t>
            </a:r>
            <a:r>
              <a:rPr spc="140" dirty="0"/>
              <a:t> </a:t>
            </a:r>
            <a:r>
              <a:rPr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010" y="4430267"/>
            <a:ext cx="9124989" cy="24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54651"/>
            <a:ext cx="9144000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454651"/>
            <a:ext cx="9144000" cy="688975"/>
          </a:xfrm>
          <a:custGeom>
            <a:avLst/>
            <a:gdLst/>
            <a:ahLst/>
            <a:cxnLst/>
            <a:rect l="l" t="t" r="r" b="b"/>
            <a:pathLst>
              <a:path w="9144000" h="688975">
                <a:moveTo>
                  <a:pt x="0" y="688848"/>
                </a:moveTo>
                <a:lnTo>
                  <a:pt x="9144000" y="688848"/>
                </a:lnTo>
                <a:lnTo>
                  <a:pt x="9144000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004" y="214629"/>
            <a:ext cx="254381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037" y="786510"/>
            <a:ext cx="8535924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2749" y="4956068"/>
            <a:ext cx="7915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2011 Amazon.com, Inc. and its affiliates. All </a:t>
            </a:r>
            <a:r>
              <a:rPr spc="-5" dirty="0"/>
              <a:t>rights reserved. May not be copied, </a:t>
            </a:r>
            <a:r>
              <a:rPr dirty="0"/>
              <a:t>modified </a:t>
            </a:r>
            <a:r>
              <a:rPr spc="-5" dirty="0"/>
              <a:t>or </a:t>
            </a:r>
            <a:r>
              <a:rPr dirty="0"/>
              <a:t>distributed in </a:t>
            </a:r>
            <a:r>
              <a:rPr spc="-5" dirty="0"/>
              <a:t>whole or </a:t>
            </a:r>
            <a:r>
              <a:rPr dirty="0"/>
              <a:t>in part </a:t>
            </a:r>
            <a:r>
              <a:rPr spc="-5" dirty="0"/>
              <a:t>without </a:t>
            </a:r>
            <a:r>
              <a:rPr dirty="0"/>
              <a:t>the </a:t>
            </a:r>
            <a:r>
              <a:rPr spc="-5" dirty="0"/>
              <a:t>express consent of </a:t>
            </a:r>
            <a:r>
              <a:rPr dirty="0"/>
              <a:t>Amazon.com,</a:t>
            </a:r>
            <a:r>
              <a:rPr spc="14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route53/what-is-d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examp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930" y="1069924"/>
            <a:ext cx="37293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Amazon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Route</a:t>
            </a:r>
            <a:r>
              <a:rPr sz="4000" spc="-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53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644" y="941489"/>
            <a:ext cx="3080851" cy="3003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54023" rIns="0" bIns="0" rtlCol="0">
            <a:spAutoFit/>
          </a:bodyPr>
          <a:lstStyle/>
          <a:p>
            <a:pPr marL="3855085" marR="508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000000"/>
                </a:solidFill>
                <a:latin typeface="Carlito"/>
                <a:cs typeface="Carlito"/>
              </a:rPr>
              <a:t>Improve </a:t>
            </a:r>
            <a:r>
              <a:rPr sz="2600" spc="-5" dirty="0">
                <a:solidFill>
                  <a:srgbClr val="000000"/>
                </a:solidFill>
                <a:latin typeface="Carlito"/>
                <a:cs typeface="Carlito"/>
              </a:rPr>
              <a:t>your </a:t>
            </a:r>
            <a:r>
              <a:rPr sz="2600" spc="-10" dirty="0">
                <a:solidFill>
                  <a:srgbClr val="000000"/>
                </a:solidFill>
                <a:latin typeface="Carlito"/>
                <a:cs typeface="Carlito"/>
              </a:rPr>
              <a:t>availability </a:t>
            </a:r>
            <a:r>
              <a:rPr sz="2600" spc="-5" dirty="0">
                <a:solidFill>
                  <a:srgbClr val="000000"/>
                </a:solidFill>
                <a:latin typeface="Carlito"/>
                <a:cs typeface="Carlito"/>
              </a:rPr>
              <a:t>and  </a:t>
            </a:r>
            <a:r>
              <a:rPr sz="2600" spc="-10" dirty="0">
                <a:solidFill>
                  <a:srgbClr val="000000"/>
                </a:solidFill>
                <a:latin typeface="Carlito"/>
                <a:cs typeface="Carlito"/>
              </a:rPr>
              <a:t>application </a:t>
            </a:r>
            <a:r>
              <a:rPr sz="2600" spc="-5" dirty="0">
                <a:solidFill>
                  <a:srgbClr val="000000"/>
                </a:solidFill>
                <a:latin typeface="Carlito"/>
                <a:cs typeface="Carlito"/>
              </a:rPr>
              <a:t>performance </a:t>
            </a:r>
            <a:r>
              <a:rPr sz="2600" spc="-15" dirty="0">
                <a:solidFill>
                  <a:srgbClr val="000000"/>
                </a:solidFill>
                <a:latin typeface="Carlito"/>
                <a:cs typeface="Carlito"/>
              </a:rPr>
              <a:t>at </a:t>
            </a:r>
            <a:r>
              <a:rPr sz="2600" spc="-5" dirty="0">
                <a:solidFill>
                  <a:srgbClr val="000000"/>
                </a:solidFill>
                <a:latin typeface="Carlito"/>
                <a:cs typeface="Carlito"/>
              </a:rPr>
              <a:t>lower  </a:t>
            </a:r>
            <a:r>
              <a:rPr sz="2600" spc="-10" dirty="0">
                <a:solidFill>
                  <a:srgbClr val="000000"/>
                </a:solidFill>
                <a:latin typeface="Carlito"/>
                <a:cs typeface="Carlito"/>
              </a:rPr>
              <a:t>cost </a:t>
            </a:r>
            <a:r>
              <a:rPr sz="2600" spc="-5" dirty="0">
                <a:solidFill>
                  <a:srgbClr val="000000"/>
                </a:solidFill>
                <a:latin typeface="Carlito"/>
                <a:cs typeface="Carlito"/>
              </a:rPr>
              <a:t>with Amazon </a:t>
            </a:r>
            <a:r>
              <a:rPr sz="2600" spc="-20" dirty="0">
                <a:solidFill>
                  <a:srgbClr val="000000"/>
                </a:solidFill>
                <a:latin typeface="Carlito"/>
                <a:cs typeface="Carlito"/>
              </a:rPr>
              <a:t>Route</a:t>
            </a:r>
            <a:r>
              <a:rPr sz="2600" spc="-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00000"/>
                </a:solidFill>
                <a:latin typeface="Carlito"/>
                <a:cs typeface="Carlito"/>
              </a:rPr>
              <a:t>53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39751"/>
            <a:ext cx="2543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55" dirty="0"/>
              <a:t> </a:t>
            </a:r>
            <a:r>
              <a:rPr spc="-5" dirty="0"/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0" y="582548"/>
            <a:ext cx="7292340" cy="296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DNS</a:t>
            </a:r>
            <a:r>
              <a:rPr sz="30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252525"/>
                </a:solidFill>
                <a:latin typeface="Arial"/>
                <a:cs typeface="Arial"/>
              </a:rPr>
              <a:t>Failover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400" spc="-50" dirty="0">
                <a:latin typeface="Arial"/>
                <a:cs typeface="Arial"/>
              </a:rPr>
              <a:t>You </a:t>
            </a:r>
            <a:r>
              <a:rPr sz="1400" dirty="0">
                <a:latin typeface="Arial"/>
                <a:cs typeface="Arial"/>
              </a:rPr>
              <a:t>can configure a </a:t>
            </a:r>
            <a:r>
              <a:rPr sz="1400" spc="-5" dirty="0">
                <a:latin typeface="Arial"/>
                <a:cs typeface="Arial"/>
              </a:rPr>
              <a:t>failover </a:t>
            </a:r>
            <a:r>
              <a:rPr sz="1400" dirty="0">
                <a:latin typeface="Arial"/>
                <a:cs typeface="Arial"/>
              </a:rPr>
              <a:t>record that is tied to </a:t>
            </a:r>
            <a:r>
              <a:rPr sz="1400" spc="-5" dirty="0">
                <a:latin typeface="Arial"/>
                <a:cs typeface="Arial"/>
              </a:rPr>
              <a:t>your </a:t>
            </a:r>
            <a:r>
              <a:rPr sz="1400" dirty="0">
                <a:latin typeface="Arial"/>
                <a:cs typeface="Arial"/>
              </a:rPr>
              <a:t>health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check.</a:t>
            </a:r>
          </a:p>
          <a:p>
            <a:pPr marL="12700" marR="508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latin typeface="Arial"/>
                <a:cs typeface="Arial"/>
              </a:rPr>
              <a:t>If the health check returns a status of </a:t>
            </a:r>
            <a:r>
              <a:rPr sz="1400" spc="-15" dirty="0">
                <a:latin typeface="Arial"/>
                <a:cs typeface="Arial"/>
              </a:rPr>
              <a:t>healthy, </a:t>
            </a:r>
            <a:r>
              <a:rPr sz="1400" spc="-5" dirty="0">
                <a:latin typeface="Arial"/>
                <a:cs typeface="Arial"/>
              </a:rPr>
              <a:t>your </a:t>
            </a:r>
            <a:r>
              <a:rPr sz="1400" dirty="0">
                <a:latin typeface="Arial"/>
                <a:cs typeface="Arial"/>
              </a:rPr>
              <a:t>application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continue to function as  usual, but if the health check returns a status of </a:t>
            </a:r>
            <a:r>
              <a:rPr sz="1400" spc="-15" dirty="0">
                <a:latin typeface="Arial"/>
                <a:cs typeface="Arial"/>
              </a:rPr>
              <a:t>unhealthy, </a:t>
            </a:r>
            <a:r>
              <a:rPr sz="1400" dirty="0">
                <a:latin typeface="Arial"/>
                <a:cs typeface="Arial"/>
              </a:rPr>
              <a:t>then Amazon Route 53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stop  returning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unhealthy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endpoint,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begin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responding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queries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  </a:t>
            </a:r>
            <a:r>
              <a:rPr sz="1400" dirty="0">
                <a:latin typeface="Arial"/>
                <a:cs typeface="Arial"/>
              </a:rPr>
              <a:t>of the </a:t>
            </a:r>
            <a:r>
              <a:rPr sz="1400" spc="-5" dirty="0">
                <a:latin typeface="Arial"/>
                <a:cs typeface="Arial"/>
              </a:rPr>
              <a:t>failover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record.</a:t>
            </a:r>
          </a:p>
          <a:p>
            <a:pPr marL="12700" marR="9271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Arial"/>
                <a:cs typeface="Arial"/>
              </a:rPr>
              <a:t>Utilizing </a:t>
            </a:r>
            <a:r>
              <a:rPr sz="1400" spc="-5" dirty="0">
                <a:latin typeface="Arial"/>
                <a:cs typeface="Arial"/>
              </a:rPr>
              <a:t>failover </a:t>
            </a:r>
            <a:r>
              <a:rPr sz="1400" dirty="0">
                <a:latin typeface="Arial"/>
                <a:cs typeface="Arial"/>
              </a:rPr>
              <a:t>records helps ensure that </a:t>
            </a:r>
            <a:r>
              <a:rPr sz="1400" spc="-5" dirty="0">
                <a:latin typeface="Arial"/>
                <a:cs typeface="Arial"/>
              </a:rPr>
              <a:t>you </a:t>
            </a:r>
            <a:r>
              <a:rPr sz="1400" dirty="0">
                <a:latin typeface="Arial"/>
                <a:cs typeface="Arial"/>
              </a:rPr>
              <a:t>only return </a:t>
            </a:r>
            <a:r>
              <a:rPr sz="1400" spc="-5" dirty="0">
                <a:latin typeface="Arial"/>
                <a:cs typeface="Arial"/>
              </a:rPr>
              <a:t>answers </a:t>
            </a:r>
            <a:r>
              <a:rPr sz="1400" dirty="0">
                <a:latin typeface="Arial"/>
                <a:cs typeface="Arial"/>
              </a:rPr>
              <a:t>for resources that are  healthy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reachable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outside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world, </a:t>
            </a:r>
            <a:r>
              <a:rPr sz="1400" dirty="0">
                <a:latin typeface="Arial"/>
                <a:cs typeface="Arial"/>
              </a:rPr>
              <a:t>by routing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your </a:t>
            </a:r>
            <a:r>
              <a:rPr sz="1400" dirty="0">
                <a:latin typeface="Arial"/>
                <a:cs typeface="Arial"/>
              </a:rPr>
              <a:t>end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away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failed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  unhealthy parts of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application.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Arial"/>
                <a:cs typeface="Arial"/>
              </a:rPr>
              <a:t>Failing </a:t>
            </a:r>
            <a:r>
              <a:rPr sz="1400" spc="-5" dirty="0">
                <a:latin typeface="Arial"/>
                <a:cs typeface="Arial"/>
              </a:rPr>
              <a:t>over </a:t>
            </a:r>
            <a:r>
              <a:rPr sz="1400" dirty="0">
                <a:latin typeface="Arial"/>
                <a:cs typeface="Arial"/>
              </a:rPr>
              <a:t>to a healthy endpoint ensures </a:t>
            </a:r>
            <a:r>
              <a:rPr sz="1400" spc="-5" dirty="0">
                <a:latin typeface="Arial"/>
                <a:cs typeface="Arial"/>
              </a:rPr>
              <a:t>minimal downtime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your website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application.</a:t>
            </a:r>
          </a:p>
        </p:txBody>
      </p:sp>
      <p:sp>
        <p:nvSpPr>
          <p:cNvPr id="4" name="object 4"/>
          <p:cNvSpPr/>
          <p:nvPr/>
        </p:nvSpPr>
        <p:spPr>
          <a:xfrm>
            <a:off x="600481" y="1318323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481" y="1650555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481" y="2622867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481" y="3381819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FB48-FFF1-46C4-8CC6-BDBC10E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04" y="214628"/>
            <a:ext cx="7486396" cy="461665"/>
          </a:xfrm>
        </p:spPr>
        <p:txBody>
          <a:bodyPr/>
          <a:lstStyle/>
          <a:p>
            <a:r>
              <a:rPr lang="en-US" spc="-5" dirty="0">
                <a:solidFill>
                  <a:srgbClr val="252525"/>
                </a:solidFill>
              </a:rPr>
              <a:t>Failover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39BC1-DBD5-4C05-99F8-4B8FACA1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2" y="819150"/>
            <a:ext cx="6629400" cy="32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105613"/>
            <a:ext cx="25438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70" dirty="0"/>
              <a:t> </a:t>
            </a:r>
            <a:r>
              <a:rPr spc="-5" dirty="0"/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4291" y="659638"/>
            <a:ext cx="493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Advanced Routing</a:t>
            </a:r>
            <a:r>
              <a:rPr sz="3000" b="1" spc="-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252525"/>
                </a:solidFill>
                <a:latin typeface="Arial"/>
                <a:cs typeface="Arial"/>
              </a:rPr>
              <a:t>Policies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494" y="1497533"/>
            <a:ext cx="7930515" cy="260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Simple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Routing: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routing,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Amazon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responds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DNS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queries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values </a:t>
            </a:r>
            <a:r>
              <a:rPr sz="1400" dirty="0">
                <a:latin typeface="Arial"/>
                <a:cs typeface="Arial"/>
              </a:rPr>
              <a:t>in the resource record set (i.e., the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IP).</a:t>
            </a:r>
            <a:endParaRPr sz="1400">
              <a:latin typeface="Arial"/>
              <a:cs typeface="Arial"/>
            </a:endParaRPr>
          </a:p>
          <a:p>
            <a:pPr marL="12700" marR="122555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policy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performs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given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your  </a:t>
            </a:r>
            <a:r>
              <a:rPr sz="1400" dirty="0">
                <a:latin typeface="Arial"/>
                <a:cs typeface="Arial"/>
              </a:rPr>
              <a:t>domain.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Amazon Route 53 also supports complex routing policies,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including:</a:t>
            </a:r>
            <a:endParaRPr sz="14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915"/>
              </a:spcBef>
              <a:buChar char="•"/>
              <a:tabLst>
                <a:tab pos="413384" algn="l"/>
                <a:tab pos="414020" algn="l"/>
              </a:tabLst>
            </a:pPr>
            <a:r>
              <a:rPr sz="1300" spc="-5" dirty="0">
                <a:latin typeface="Arial"/>
                <a:cs typeface="Arial"/>
              </a:rPr>
              <a:t>Weighted Round Robin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Routing</a:t>
            </a:r>
            <a:endParaRPr sz="13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915"/>
              </a:spcBef>
              <a:buChar char="•"/>
              <a:tabLst>
                <a:tab pos="413384" algn="l"/>
                <a:tab pos="414020" algn="l"/>
              </a:tabLst>
            </a:pPr>
            <a:r>
              <a:rPr sz="1300" spc="-5" dirty="0">
                <a:latin typeface="Arial"/>
                <a:cs typeface="Arial"/>
              </a:rPr>
              <a:t>Latency Based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Routing</a:t>
            </a:r>
            <a:endParaRPr sz="13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910"/>
              </a:spcBef>
              <a:buChar char="•"/>
              <a:tabLst>
                <a:tab pos="413384" algn="l"/>
                <a:tab pos="414020" algn="l"/>
              </a:tabLst>
            </a:pPr>
            <a:r>
              <a:rPr sz="1300" spc="-5" dirty="0">
                <a:latin typeface="Arial"/>
                <a:cs typeface="Arial"/>
              </a:rPr>
              <a:t>Geolocation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Routing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078" y="1572831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078" y="2118423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078" y="2996247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105613"/>
            <a:ext cx="4937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Advanced Routing</a:t>
            </a:r>
            <a:r>
              <a:rPr spc="-65" dirty="0"/>
              <a:t> </a:t>
            </a:r>
            <a:r>
              <a:rPr spc="-5" dirty="0"/>
              <a:t>Policies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494" y="659638"/>
            <a:ext cx="8020684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9725" algn="ctr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52525"/>
                </a:solidFill>
                <a:latin typeface="Arial"/>
                <a:cs typeface="Arial"/>
              </a:rPr>
              <a:t>Weighted </a:t>
            </a: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Routing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5" dirty="0">
                <a:latin typeface="Arial"/>
                <a:cs typeface="Arial"/>
              </a:rPr>
              <a:t>Weighted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allow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</a:t>
            </a:r>
            <a:r>
              <a:rPr sz="1400" dirty="0">
                <a:latin typeface="Arial"/>
                <a:cs typeface="Arial"/>
              </a:rPr>
              <a:t> 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associate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DNS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name.</a:t>
            </a:r>
            <a:endParaRPr sz="1400" dirty="0">
              <a:latin typeface="Arial"/>
              <a:cs typeface="Arial"/>
            </a:endParaRPr>
          </a:p>
          <a:p>
            <a:pPr marL="413384" marR="6985" indent="-287020">
              <a:lnSpc>
                <a:spcPct val="100000"/>
              </a:lnSpc>
              <a:spcBef>
                <a:spcPts val="894"/>
              </a:spcBef>
              <a:buChar char="•"/>
              <a:tabLst>
                <a:tab pos="413384" algn="l"/>
                <a:tab pos="414020" algn="l"/>
              </a:tabLst>
            </a:pPr>
            <a:r>
              <a:rPr sz="1200" spc="-5" dirty="0">
                <a:latin typeface="Arial"/>
                <a:cs typeface="Arial"/>
              </a:rPr>
              <a:t>Use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weighted routing policy when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multiple </a:t>
            </a:r>
            <a:r>
              <a:rPr sz="1200" spc="-5" dirty="0">
                <a:latin typeface="Arial"/>
                <a:cs typeface="Arial"/>
              </a:rPr>
              <a:t>resources </a:t>
            </a:r>
            <a:r>
              <a:rPr sz="1200" dirty="0">
                <a:latin typeface="Arial"/>
                <a:cs typeface="Arial"/>
              </a:rPr>
              <a:t>that perform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same function,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want  </a:t>
            </a:r>
            <a:r>
              <a:rPr sz="1200" dirty="0">
                <a:latin typeface="Arial"/>
                <a:cs typeface="Arial"/>
              </a:rPr>
              <a:t>Amazon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Route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53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route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traffic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those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resources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proportions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specify.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example,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sending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40%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 </a:t>
            </a:r>
            <a:r>
              <a:rPr sz="1200" spc="-5" dirty="0">
                <a:latin typeface="Arial"/>
                <a:cs typeface="Arial"/>
              </a:rPr>
              <a:t>queries </a:t>
            </a:r>
            <a:r>
              <a:rPr sz="1200" dirty="0">
                <a:latin typeface="Arial"/>
                <a:cs typeface="Arial"/>
              </a:rPr>
              <a:t>to one </a:t>
            </a:r>
            <a:r>
              <a:rPr sz="1200" spc="-15" dirty="0">
                <a:latin typeface="Arial"/>
                <a:cs typeface="Arial"/>
              </a:rPr>
              <a:t>server, </a:t>
            </a:r>
            <a:r>
              <a:rPr sz="1200" spc="-5" dirty="0">
                <a:latin typeface="Arial"/>
                <a:cs typeface="Arial"/>
              </a:rPr>
              <a:t>and 60%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other.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30"/>
              </a:spcBef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probability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selected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depends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weight</a:t>
            </a:r>
            <a:r>
              <a:rPr sz="1400" dirty="0">
                <a:latin typeface="Arial"/>
                <a:cs typeface="Arial"/>
              </a:rPr>
              <a:t> 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proportion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 the total </a:t>
            </a:r>
            <a:r>
              <a:rPr sz="1400" spc="-5" dirty="0">
                <a:latin typeface="Arial"/>
                <a:cs typeface="Arial"/>
              </a:rPr>
              <a:t>weight </a:t>
            </a:r>
            <a:r>
              <a:rPr sz="1400" dirty="0">
                <a:latin typeface="Arial"/>
                <a:cs typeface="Arial"/>
              </a:rPr>
              <a:t>for all resource record sets in the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group.</a:t>
            </a:r>
          </a:p>
        </p:txBody>
      </p:sp>
      <p:sp>
        <p:nvSpPr>
          <p:cNvPr id="4" name="object 4"/>
          <p:cNvSpPr/>
          <p:nvPr/>
        </p:nvSpPr>
        <p:spPr>
          <a:xfrm>
            <a:off x="374078" y="1333563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078" y="2327211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494" y="3795166"/>
            <a:ext cx="8026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Can </a:t>
            </a:r>
            <a:r>
              <a:rPr sz="1400" dirty="0">
                <a:latin typeface="Arial"/>
                <a:cs typeface="Arial"/>
              </a:rPr>
              <a:t>be useful for a </a:t>
            </a:r>
            <a:r>
              <a:rPr sz="1400" spc="-5" dirty="0">
                <a:latin typeface="Arial"/>
                <a:cs typeface="Arial"/>
              </a:rPr>
              <a:t>variety </a:t>
            </a:r>
            <a:r>
              <a:rPr sz="1400" dirty="0">
                <a:latin typeface="Arial"/>
                <a:cs typeface="Arial"/>
              </a:rPr>
              <a:t>of purposes, including load balancing and testing new </a:t>
            </a:r>
            <a:r>
              <a:rPr sz="1400" spc="-5" dirty="0">
                <a:latin typeface="Arial"/>
                <a:cs typeface="Arial"/>
              </a:rPr>
              <a:t>versions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078" y="3869499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57400" y="2791967"/>
            <a:ext cx="5186680" cy="995680"/>
            <a:chOff x="2057400" y="2791967"/>
            <a:chExt cx="5186680" cy="995680"/>
          </a:xfrm>
        </p:grpSpPr>
        <p:sp>
          <p:nvSpPr>
            <p:cNvPr id="9" name="object 9"/>
            <p:cNvSpPr/>
            <p:nvPr/>
          </p:nvSpPr>
          <p:spPr>
            <a:xfrm>
              <a:off x="2057400" y="2791967"/>
              <a:ext cx="5186172" cy="995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4644" y="2816351"/>
              <a:ext cx="5092065" cy="901065"/>
            </a:xfrm>
            <a:custGeom>
              <a:avLst/>
              <a:gdLst/>
              <a:ahLst/>
              <a:cxnLst/>
              <a:rect l="l" t="t" r="r" b="b"/>
              <a:pathLst>
                <a:path w="5092065" h="901064">
                  <a:moveTo>
                    <a:pt x="5091683" y="0"/>
                  </a:moveTo>
                  <a:lnTo>
                    <a:pt x="0" y="0"/>
                  </a:lnTo>
                  <a:lnTo>
                    <a:pt x="0" y="900684"/>
                  </a:lnTo>
                  <a:lnTo>
                    <a:pt x="5091683" y="900684"/>
                  </a:lnTo>
                  <a:lnTo>
                    <a:pt x="5091683" y="0"/>
                  </a:lnTo>
                  <a:close/>
                </a:path>
              </a:pathLst>
            </a:custGeom>
            <a:solidFill>
              <a:srgbClr val="FFD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04644" y="2816351"/>
            <a:ext cx="5092065" cy="901065"/>
          </a:xfrm>
          <a:prstGeom prst="rect">
            <a:avLst/>
          </a:prstGeom>
          <a:ln w="9144">
            <a:solidFill>
              <a:srgbClr val="F8A3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860"/>
              </a:spcBef>
            </a:pPr>
            <a:r>
              <a:rPr sz="1500" b="1" spc="-10" dirty="0">
                <a:latin typeface="Arial"/>
                <a:cs typeface="Arial"/>
              </a:rPr>
              <a:t>Weight </a:t>
            </a:r>
            <a:r>
              <a:rPr sz="1500" b="1" spc="-5" dirty="0">
                <a:latin typeface="Arial"/>
                <a:cs typeface="Arial"/>
              </a:rPr>
              <a:t>for a </a:t>
            </a:r>
            <a:r>
              <a:rPr sz="1500" b="1" spc="-10" dirty="0">
                <a:latin typeface="Arial"/>
                <a:cs typeface="Arial"/>
              </a:rPr>
              <a:t>given </a:t>
            </a:r>
            <a:r>
              <a:rPr sz="1500" b="1" spc="-5" dirty="0">
                <a:latin typeface="Arial"/>
                <a:cs typeface="Arial"/>
              </a:rPr>
              <a:t>resource record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set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Sum </a:t>
            </a:r>
            <a:r>
              <a:rPr sz="1500" b="1" dirty="0">
                <a:latin typeface="Arial"/>
                <a:cs typeface="Arial"/>
              </a:rPr>
              <a:t>of </a:t>
            </a:r>
            <a:r>
              <a:rPr sz="1500" b="1" spc="-5" dirty="0">
                <a:latin typeface="Arial"/>
                <a:cs typeface="Arial"/>
              </a:rPr>
              <a:t>the </a:t>
            </a:r>
            <a:r>
              <a:rPr sz="1500" b="1" dirty="0">
                <a:latin typeface="Arial"/>
                <a:cs typeface="Arial"/>
              </a:rPr>
              <a:t>weights </a:t>
            </a:r>
            <a:r>
              <a:rPr sz="1500" b="1" spc="-5" dirty="0">
                <a:latin typeface="Arial"/>
                <a:cs typeface="Arial"/>
              </a:rPr>
              <a:t>for the resource record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sets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50007" y="3258311"/>
            <a:ext cx="4653280" cy="111760"/>
            <a:chOff x="2350007" y="3258311"/>
            <a:chExt cx="4653280" cy="111760"/>
          </a:xfrm>
        </p:grpSpPr>
        <p:sp>
          <p:nvSpPr>
            <p:cNvPr id="13" name="object 13"/>
            <p:cNvSpPr/>
            <p:nvPr/>
          </p:nvSpPr>
          <p:spPr>
            <a:xfrm>
              <a:off x="2350007" y="3258311"/>
              <a:ext cx="4652772" cy="111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3441" y="3294125"/>
              <a:ext cx="4554855" cy="0"/>
            </a:xfrm>
            <a:custGeom>
              <a:avLst/>
              <a:gdLst/>
              <a:ahLst/>
              <a:cxnLst/>
              <a:rect l="l" t="t" r="r" b="b"/>
              <a:pathLst>
                <a:path w="4554855">
                  <a:moveTo>
                    <a:pt x="0" y="0"/>
                  </a:moveTo>
                  <a:lnTo>
                    <a:pt x="455447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105613"/>
            <a:ext cx="4937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Advanced Routing</a:t>
            </a:r>
            <a:r>
              <a:rPr spc="-65" dirty="0"/>
              <a:t> </a:t>
            </a:r>
            <a:r>
              <a:rPr spc="-5" dirty="0"/>
              <a:t>Policies</a:t>
            </a:r>
          </a:p>
        </p:txBody>
      </p:sp>
      <p:sp>
        <p:nvSpPr>
          <p:cNvPr id="3" name="object 3"/>
          <p:cNvSpPr/>
          <p:nvPr/>
        </p:nvSpPr>
        <p:spPr>
          <a:xfrm>
            <a:off x="619340" y="1440878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0152" y="1980183"/>
            <a:ext cx="88391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9858" y="659638"/>
            <a:ext cx="7426959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2410"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52525"/>
                </a:solidFill>
                <a:latin typeface="Arial"/>
                <a:cs typeface="Arial"/>
              </a:rPr>
              <a:t>Latency Based</a:t>
            </a:r>
            <a:r>
              <a:rPr sz="3000" b="1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Routing</a:t>
            </a:r>
            <a:endParaRPr sz="3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965"/>
              </a:spcBef>
            </a:pPr>
            <a:r>
              <a:rPr sz="1400" dirty="0">
                <a:latin typeface="Arial"/>
                <a:cs typeface="Arial"/>
              </a:rPr>
              <a:t>Latency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enables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</a:t>
            </a:r>
            <a:r>
              <a:rPr sz="1400" dirty="0">
                <a:latin typeface="Arial"/>
                <a:cs typeface="Arial"/>
              </a:rPr>
              <a:t> 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stacks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your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different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EC2</a:t>
            </a:r>
            <a:endParaRPr sz="1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regions around the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world.</a:t>
            </a:r>
            <a:endParaRPr sz="1400" dirty="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894"/>
              </a:spcBef>
            </a:pPr>
            <a:r>
              <a:rPr sz="1100" spc="-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latency </a:t>
            </a:r>
            <a:r>
              <a:rPr sz="1200" spc="-5" dirty="0">
                <a:latin typeface="Arial"/>
                <a:cs typeface="Arial"/>
              </a:rPr>
              <a:t>based </a:t>
            </a:r>
            <a:r>
              <a:rPr sz="1100" dirty="0">
                <a:latin typeface="Arial"/>
                <a:cs typeface="Arial"/>
              </a:rPr>
              <a:t>routing </a:t>
            </a:r>
            <a:r>
              <a:rPr sz="1100" spc="-5" dirty="0">
                <a:latin typeface="Arial"/>
                <a:cs typeface="Arial"/>
              </a:rPr>
              <a:t>when you have </a:t>
            </a:r>
            <a:r>
              <a:rPr sz="1100" dirty="0">
                <a:latin typeface="Arial"/>
                <a:cs typeface="Arial"/>
              </a:rPr>
              <a:t>resources </a:t>
            </a:r>
            <a:r>
              <a:rPr sz="1100" spc="-5" dirty="0">
                <a:latin typeface="Arial"/>
                <a:cs typeface="Arial"/>
              </a:rPr>
              <a:t>in multiple </a:t>
            </a:r>
            <a:r>
              <a:rPr sz="1100" dirty="0">
                <a:latin typeface="Arial"/>
                <a:cs typeface="Arial"/>
              </a:rPr>
              <a:t>EC2 data centers that perform the same function  and </a:t>
            </a:r>
            <a:r>
              <a:rPr sz="1100" spc="-5" dirty="0">
                <a:latin typeface="Arial"/>
                <a:cs typeface="Arial"/>
              </a:rPr>
              <a:t>you want Amazon Route </a:t>
            </a:r>
            <a:r>
              <a:rPr sz="1100" dirty="0">
                <a:latin typeface="Arial"/>
                <a:cs typeface="Arial"/>
              </a:rPr>
              <a:t>53 to respond to </a:t>
            </a:r>
            <a:r>
              <a:rPr sz="1100" spc="-5" dirty="0">
                <a:latin typeface="Arial"/>
                <a:cs typeface="Arial"/>
              </a:rPr>
              <a:t>DNS </a:t>
            </a:r>
            <a:r>
              <a:rPr sz="1100" dirty="0">
                <a:latin typeface="Arial"/>
                <a:cs typeface="Arial"/>
              </a:rPr>
              <a:t>queries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resources that </a:t>
            </a:r>
            <a:r>
              <a:rPr sz="1100" spc="-5" dirty="0">
                <a:latin typeface="Arial"/>
                <a:cs typeface="Arial"/>
              </a:rPr>
              <a:t>provide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lowest network  latency.</a:t>
            </a:r>
            <a:endParaRPr sz="11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30"/>
              </a:spcBef>
            </a:pPr>
            <a:r>
              <a:rPr sz="1400" dirty="0">
                <a:latin typeface="Arial"/>
                <a:cs typeface="Arial"/>
              </a:rPr>
              <a:t>Amazon Route 53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route end users to the end-point that </a:t>
            </a:r>
            <a:r>
              <a:rPr sz="1400" spc="-5" dirty="0">
                <a:latin typeface="Arial"/>
                <a:cs typeface="Arial"/>
              </a:rPr>
              <a:t>provides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lowest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latency.</a:t>
            </a:r>
            <a:endParaRPr sz="1400" dirty="0">
              <a:latin typeface="Arial"/>
              <a:cs typeface="Arial"/>
            </a:endParaRPr>
          </a:p>
          <a:p>
            <a:pPr marL="12700" marR="20320" algn="just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Arial"/>
                <a:cs typeface="Arial"/>
              </a:rPr>
              <a:t>Latency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between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change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over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changes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network  connectivity </a:t>
            </a:r>
            <a:r>
              <a:rPr sz="1400" dirty="0">
                <a:latin typeface="Arial"/>
                <a:cs typeface="Arial"/>
              </a:rPr>
              <a:t>and routing. Latency-based routing is based on latency </a:t>
            </a:r>
            <a:r>
              <a:rPr sz="1400" spc="-5" dirty="0">
                <a:latin typeface="Arial"/>
                <a:cs typeface="Arial"/>
              </a:rPr>
              <a:t>measurements </a:t>
            </a:r>
            <a:r>
              <a:rPr sz="1400" dirty="0">
                <a:latin typeface="Arial"/>
                <a:cs typeface="Arial"/>
              </a:rPr>
              <a:t>performed  </a:t>
            </a:r>
            <a:r>
              <a:rPr sz="1400" spc="-5" dirty="0">
                <a:latin typeface="Arial"/>
                <a:cs typeface="Arial"/>
              </a:rPr>
              <a:t>over </a:t>
            </a:r>
            <a:r>
              <a:rPr sz="1400" dirty="0">
                <a:latin typeface="Arial"/>
                <a:cs typeface="Arial"/>
              </a:rPr>
              <a:t>a period of </a:t>
            </a:r>
            <a:r>
              <a:rPr sz="1400" spc="-5" dirty="0">
                <a:latin typeface="Arial"/>
                <a:cs typeface="Arial"/>
              </a:rPr>
              <a:t>time, </a:t>
            </a:r>
            <a:r>
              <a:rPr sz="1400" dirty="0">
                <a:latin typeface="Arial"/>
                <a:cs typeface="Arial"/>
              </a:rPr>
              <a:t>and the </a:t>
            </a:r>
            <a:r>
              <a:rPr sz="1400" spc="-5" dirty="0">
                <a:latin typeface="Arial"/>
                <a:cs typeface="Arial"/>
              </a:rPr>
              <a:t>measurements </a:t>
            </a:r>
            <a:r>
              <a:rPr sz="1400" dirty="0">
                <a:latin typeface="Arial"/>
                <a:cs typeface="Arial"/>
              </a:rPr>
              <a:t>reflect these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changes.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latin typeface="Arial"/>
                <a:cs typeface="Arial"/>
              </a:rPr>
              <a:t>Supported endpoints: </a:t>
            </a:r>
            <a:r>
              <a:rPr sz="1400" spc="-5" dirty="0">
                <a:latin typeface="Arial"/>
                <a:cs typeface="Arial"/>
              </a:rPr>
              <a:t>EC2 </a:t>
            </a:r>
            <a:r>
              <a:rPr sz="1400" dirty="0">
                <a:latin typeface="Arial"/>
                <a:cs typeface="Arial"/>
              </a:rPr>
              <a:t>instances </a:t>
            </a:r>
            <a:r>
              <a:rPr sz="1400" spc="-5" dirty="0">
                <a:latin typeface="Arial"/>
                <a:cs typeface="Arial"/>
              </a:rPr>
              <a:t>(with </a:t>
            </a:r>
            <a:r>
              <a:rPr sz="1400" dirty="0">
                <a:latin typeface="Arial"/>
                <a:cs typeface="Arial"/>
              </a:rPr>
              <a:t>or </a:t>
            </a:r>
            <a:r>
              <a:rPr sz="1400" spc="-5" dirty="0">
                <a:latin typeface="Arial"/>
                <a:cs typeface="Arial"/>
              </a:rPr>
              <a:t>without </a:t>
            </a:r>
            <a:r>
              <a:rPr sz="1400" dirty="0">
                <a:latin typeface="Arial"/>
                <a:cs typeface="Arial"/>
              </a:rPr>
              <a:t>an Elastic IP), or ELBs used for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EC2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instances.</a:t>
            </a:r>
          </a:p>
        </p:txBody>
      </p:sp>
      <p:sp>
        <p:nvSpPr>
          <p:cNvPr id="6" name="object 6"/>
          <p:cNvSpPr/>
          <p:nvPr/>
        </p:nvSpPr>
        <p:spPr>
          <a:xfrm>
            <a:off x="619340" y="2617406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340" y="2949638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340" y="3708590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3E89-71C0-4B6D-BC77-724F67D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04" y="214629"/>
            <a:ext cx="7791196" cy="461665"/>
          </a:xfrm>
        </p:spPr>
        <p:txBody>
          <a:bodyPr/>
          <a:lstStyle/>
          <a:p>
            <a:r>
              <a:rPr lang="en-US" spc="-5" dirty="0">
                <a:solidFill>
                  <a:srgbClr val="252525"/>
                </a:solidFill>
              </a:rPr>
              <a:t>Latency Routing Policy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986EB-E4FE-43F2-A8D2-D02BDD17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199"/>
            <a:ext cx="6934200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105613"/>
            <a:ext cx="4937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Advanced Routing</a:t>
            </a:r>
            <a:r>
              <a:rPr spc="-65" dirty="0"/>
              <a:t> </a:t>
            </a:r>
            <a:r>
              <a:rPr spc="-5" dirty="0"/>
              <a:t>Policies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494" y="659638"/>
            <a:ext cx="7814309" cy="340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635"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52525"/>
                </a:solidFill>
                <a:latin typeface="Arial"/>
                <a:cs typeface="Arial"/>
              </a:rPr>
              <a:t>Geolocation</a:t>
            </a:r>
            <a:r>
              <a:rPr sz="3000" b="1" spc="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Routing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1400" dirty="0">
                <a:latin typeface="Arial"/>
                <a:cs typeface="Arial"/>
              </a:rPr>
              <a:t>Geolocation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directs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requests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endpoints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geographic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the request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originates.</a:t>
            </a:r>
            <a:endParaRPr sz="1400">
              <a:latin typeface="Arial"/>
              <a:cs typeface="Arial"/>
            </a:endParaRPr>
          </a:p>
          <a:p>
            <a:pPr marL="413384" marR="571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413384" algn="l"/>
                <a:tab pos="414020" algn="l"/>
              </a:tabLst>
            </a:pPr>
            <a:r>
              <a:rPr sz="1200" spc="-5" dirty="0">
                <a:latin typeface="Arial"/>
                <a:cs typeface="Arial"/>
              </a:rPr>
              <a:t>Use geolocation routing when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want </a:t>
            </a:r>
            <a:r>
              <a:rPr sz="1200" dirty="0">
                <a:latin typeface="Arial"/>
                <a:cs typeface="Arial"/>
              </a:rPr>
              <a:t>Amazon Route </a:t>
            </a:r>
            <a:r>
              <a:rPr sz="1200" spc="-5" dirty="0">
                <a:latin typeface="Arial"/>
                <a:cs typeface="Arial"/>
              </a:rPr>
              <a:t>53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respond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DNS queries based on </a:t>
            </a:r>
            <a:r>
              <a:rPr sz="1200" dirty="0">
                <a:latin typeface="Arial"/>
                <a:cs typeface="Arial"/>
              </a:rPr>
              <a:t>the location of  </a:t>
            </a:r>
            <a:r>
              <a:rPr sz="1200" spc="-5" dirty="0">
                <a:latin typeface="Arial"/>
                <a:cs typeface="Arial"/>
              </a:rPr>
              <a:t>your </a:t>
            </a:r>
            <a:r>
              <a:rPr sz="1200" dirty="0"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latin typeface="Arial"/>
                <a:cs typeface="Arial"/>
              </a:rPr>
              <a:t>Enables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</a:t>
            </a:r>
            <a:r>
              <a:rPr sz="1400" dirty="0">
                <a:latin typeface="Arial"/>
                <a:cs typeface="Arial"/>
              </a:rPr>
              <a:t> 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customize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localized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restrict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distribution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content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licensed, or select to distribute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to.</a:t>
            </a:r>
            <a:endParaRPr sz="1400">
              <a:latin typeface="Arial"/>
              <a:cs typeface="Arial"/>
            </a:endParaRPr>
          </a:p>
          <a:p>
            <a:pPr marL="12700" marR="1710055">
              <a:lnSpc>
                <a:spcPct val="1557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There are three </a:t>
            </a:r>
            <a:r>
              <a:rPr sz="1400" spc="-5" dirty="0">
                <a:latin typeface="Arial"/>
                <a:cs typeface="Arial"/>
              </a:rPr>
              <a:t>levels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geographic granularity: </a:t>
            </a:r>
            <a:r>
              <a:rPr sz="1400" dirty="0">
                <a:latin typeface="Arial"/>
                <a:cs typeface="Arial"/>
              </a:rPr>
              <a:t>continent, </a:t>
            </a:r>
            <a:r>
              <a:rPr sz="1400" spc="-15" dirty="0">
                <a:latin typeface="Arial"/>
                <a:cs typeface="Arial"/>
              </a:rPr>
              <a:t>country,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state.  Distribution of requests is </a:t>
            </a:r>
            <a:r>
              <a:rPr sz="1400" spc="-5" dirty="0">
                <a:latin typeface="Arial"/>
                <a:cs typeface="Arial"/>
              </a:rPr>
              <a:t>more </a:t>
            </a:r>
            <a:r>
              <a:rPr sz="1400" dirty="0">
                <a:latin typeface="Arial"/>
                <a:cs typeface="Arial"/>
              </a:rPr>
              <a:t>predictable and </a:t>
            </a:r>
            <a:r>
              <a:rPr sz="1400" spc="-5" dirty="0">
                <a:latin typeface="Arial"/>
                <a:cs typeface="Arial"/>
              </a:rPr>
              <a:t>consistent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LBR.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"/>
                <a:cs typeface="Arial"/>
              </a:rPr>
              <a:t>Geo DNS </a:t>
            </a:r>
            <a:r>
              <a:rPr sz="1400" dirty="0">
                <a:latin typeface="Arial"/>
                <a:cs typeface="Arial"/>
              </a:rPr>
              <a:t>can be combined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LBR or </a:t>
            </a:r>
            <a:r>
              <a:rPr sz="1400" spc="-5" dirty="0">
                <a:latin typeface="Arial"/>
                <a:cs typeface="Arial"/>
              </a:rPr>
              <a:t>DNS Failover </a:t>
            </a:r>
            <a:r>
              <a:rPr sz="1400" dirty="0">
                <a:latin typeface="Arial"/>
                <a:cs typeface="Arial"/>
              </a:rPr>
              <a:t>for a </a:t>
            </a:r>
            <a:r>
              <a:rPr sz="1400" spc="-5" dirty="0">
                <a:latin typeface="Arial"/>
                <a:cs typeface="Arial"/>
              </a:rPr>
              <a:t>variety </a:t>
            </a:r>
            <a:r>
              <a:rPr sz="1400" dirty="0">
                <a:latin typeface="Arial"/>
                <a:cs typeface="Arial"/>
              </a:rPr>
              <a:t>of low-latency and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fault-tolerant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architectures.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078" y="1451292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078" y="2475420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078" y="3021012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078" y="3353244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078" y="3685476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214629"/>
            <a:ext cx="2543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55" dirty="0"/>
              <a:t> </a:t>
            </a:r>
            <a:r>
              <a:rPr spc="-5" dirty="0"/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7151" y="786510"/>
            <a:ext cx="4890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Domain </a:t>
            </a:r>
            <a:r>
              <a:rPr sz="3000" b="1" spc="-5" dirty="0">
                <a:solidFill>
                  <a:srgbClr val="252525"/>
                </a:solidFill>
                <a:latin typeface="Arial"/>
                <a:cs typeface="Arial"/>
              </a:rPr>
              <a:t>Name</a:t>
            </a:r>
            <a:r>
              <a:rPr sz="3000" b="1" spc="-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252525"/>
                </a:solidFill>
                <a:latin typeface="Arial"/>
                <a:cs typeface="Arial"/>
              </a:rPr>
              <a:t>Registration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494" y="1601851"/>
            <a:ext cx="7738745" cy="274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Registering Domains Using </a:t>
            </a:r>
            <a:r>
              <a:rPr sz="1400" b="1" spc="-10" dirty="0">
                <a:latin typeface="Arial"/>
                <a:cs typeface="Arial"/>
              </a:rPr>
              <a:t>Amazon </a:t>
            </a:r>
            <a:r>
              <a:rPr sz="1400" b="1" spc="-5" dirty="0">
                <a:latin typeface="Arial"/>
                <a:cs typeface="Arial"/>
              </a:rPr>
              <a:t>Route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895"/>
              </a:spcBef>
              <a:buChar char="•"/>
              <a:tabLst>
                <a:tab pos="413384" algn="l"/>
                <a:tab pos="414020" algn="l"/>
              </a:tabLst>
            </a:pPr>
            <a:r>
              <a:rPr sz="1200" spc="-5" dirty="0">
                <a:latin typeface="Arial"/>
                <a:cs typeface="Arial"/>
              </a:rPr>
              <a:t>Use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Amazon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Route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53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search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new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domain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you</a:t>
            </a:r>
            <a:r>
              <a:rPr sz="1200" dirty="0">
                <a:latin typeface="Arial"/>
                <a:cs typeface="Arial"/>
              </a:rPr>
              <a:t> are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interested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 registering.</a:t>
            </a:r>
            <a:endParaRPr sz="12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885"/>
              </a:spcBef>
              <a:buChar char="•"/>
              <a:tabLst>
                <a:tab pos="413384" algn="l"/>
                <a:tab pos="414020" algn="l"/>
              </a:tabLst>
            </a:pPr>
            <a:r>
              <a:rPr sz="1200" dirty="0">
                <a:latin typeface="Arial"/>
                <a:cs typeface="Arial"/>
              </a:rPr>
              <a:t>Amazon Route </a:t>
            </a:r>
            <a:r>
              <a:rPr sz="1200" spc="-5" dirty="0">
                <a:latin typeface="Arial"/>
                <a:cs typeface="Arial"/>
              </a:rPr>
              <a:t>53 supports a large number </a:t>
            </a:r>
            <a:r>
              <a:rPr sz="1200" dirty="0">
                <a:latin typeface="Arial"/>
                <a:cs typeface="Arial"/>
              </a:rPr>
              <a:t>of TLDs, </a:t>
            </a:r>
            <a:r>
              <a:rPr sz="1200" spc="-5" dirty="0">
                <a:latin typeface="Arial"/>
                <a:cs typeface="Arial"/>
              </a:rPr>
              <a:t>including both generic </a:t>
            </a:r>
            <a:r>
              <a:rPr sz="1200" dirty="0">
                <a:latin typeface="Arial"/>
                <a:cs typeface="Arial"/>
              </a:rPr>
              <a:t>TLDs, </a:t>
            </a:r>
            <a:r>
              <a:rPr sz="1200" spc="-5" dirty="0">
                <a:latin typeface="Arial"/>
                <a:cs typeface="Arial"/>
              </a:rPr>
              <a:t>and Geographic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Domains.</a:t>
            </a:r>
            <a:endParaRPr sz="12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890"/>
              </a:spcBef>
              <a:buChar char="•"/>
              <a:tabLst>
                <a:tab pos="413384" algn="l"/>
                <a:tab pos="414020" algn="l"/>
              </a:tabLst>
            </a:pPr>
            <a:r>
              <a:rPr sz="1200" spc="5" dirty="0">
                <a:latin typeface="Arial"/>
                <a:cs typeface="Arial"/>
              </a:rPr>
              <a:t>When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register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domain,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Amazon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Route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53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automatically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create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hosted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zone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your</a:t>
            </a:r>
            <a:r>
              <a:rPr sz="1200" dirty="0">
                <a:latin typeface="Arial"/>
                <a:cs typeface="Arial"/>
              </a:rPr>
              <a:t> domain.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Transferring </a:t>
            </a:r>
            <a:r>
              <a:rPr sz="1400" b="1" spc="-5" dirty="0">
                <a:latin typeface="Arial"/>
                <a:cs typeface="Arial"/>
              </a:rPr>
              <a:t>Domains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10" dirty="0">
                <a:latin typeface="Arial"/>
                <a:cs typeface="Arial"/>
              </a:rPr>
              <a:t>Amazon </a:t>
            </a:r>
            <a:r>
              <a:rPr sz="1400" b="1" spc="-5" dirty="0">
                <a:latin typeface="Arial"/>
                <a:cs typeface="Arial"/>
              </a:rPr>
              <a:t>Route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894"/>
              </a:spcBef>
              <a:buChar char="•"/>
              <a:tabLst>
                <a:tab pos="413384" algn="l"/>
                <a:tab pos="414020" algn="l"/>
              </a:tabLst>
            </a:pPr>
            <a:r>
              <a:rPr sz="1200" spc="-45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transfer domain </a:t>
            </a:r>
            <a:r>
              <a:rPr sz="1200" spc="-5" dirty="0">
                <a:latin typeface="Arial"/>
                <a:cs typeface="Arial"/>
              </a:rPr>
              <a:t>registration </a:t>
            </a:r>
            <a:r>
              <a:rPr sz="1200" dirty="0">
                <a:latin typeface="Arial"/>
                <a:cs typeface="Arial"/>
              </a:rPr>
              <a:t>from another </a:t>
            </a:r>
            <a:r>
              <a:rPr sz="1200" spc="-10" dirty="0">
                <a:latin typeface="Arial"/>
                <a:cs typeface="Arial"/>
              </a:rPr>
              <a:t>registrar,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supported </a:t>
            </a:r>
            <a:r>
              <a:rPr sz="1200" dirty="0">
                <a:latin typeface="Arial"/>
                <a:cs typeface="Arial"/>
              </a:rPr>
              <a:t>TLDs, to Amazon Route </a:t>
            </a:r>
            <a:r>
              <a:rPr sz="1200" spc="-5" dirty="0">
                <a:latin typeface="Arial"/>
                <a:cs typeface="Arial"/>
              </a:rPr>
              <a:t>53 or</a:t>
            </a:r>
            <a:r>
              <a:rPr sz="1200" spc="-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one </a:t>
            </a:r>
            <a:r>
              <a:rPr sz="1200" spc="-5" dirty="0">
                <a:latin typeface="Arial"/>
                <a:cs typeface="Arial"/>
              </a:rPr>
              <a:t>AWS </a:t>
            </a:r>
            <a:r>
              <a:rPr sz="1200" dirty="0">
                <a:latin typeface="Arial"/>
                <a:cs typeface="Arial"/>
              </a:rPr>
              <a:t>account to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another.</a:t>
            </a:r>
            <a:endParaRPr sz="1200">
              <a:latin typeface="Arial"/>
              <a:cs typeface="Arial"/>
            </a:endParaRPr>
          </a:p>
          <a:p>
            <a:pPr marL="413384" marR="5080" indent="-287020">
              <a:lnSpc>
                <a:spcPct val="100000"/>
              </a:lnSpc>
              <a:spcBef>
                <a:spcPts val="890"/>
              </a:spcBef>
              <a:buChar char="•"/>
              <a:tabLst>
                <a:tab pos="413384" algn="l"/>
                <a:tab pos="414020" algn="l"/>
              </a:tabLst>
            </a:pPr>
            <a:r>
              <a:rPr sz="1200" spc="-5" dirty="0">
                <a:latin typeface="Arial"/>
                <a:cs typeface="Arial"/>
              </a:rPr>
              <a:t>Transferring your domains into </a:t>
            </a:r>
            <a:r>
              <a:rPr sz="1200" dirty="0">
                <a:latin typeface="Arial"/>
                <a:cs typeface="Arial"/>
              </a:rPr>
              <a:t>Route </a:t>
            </a:r>
            <a:r>
              <a:rPr sz="1200" spc="-5" dirty="0">
                <a:latin typeface="Arial"/>
                <a:cs typeface="Arial"/>
              </a:rPr>
              <a:t>53 allows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manage all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your domains in </a:t>
            </a:r>
            <a:r>
              <a:rPr sz="1200" dirty="0">
                <a:latin typeface="Arial"/>
                <a:cs typeface="Arial"/>
              </a:rPr>
              <a:t>the same </a:t>
            </a:r>
            <a:r>
              <a:rPr sz="1200" spc="-5" dirty="0">
                <a:latin typeface="Arial"/>
                <a:cs typeface="Arial"/>
              </a:rPr>
              <a:t>place as your  </a:t>
            </a:r>
            <a:r>
              <a:rPr sz="1200" dirty="0">
                <a:latin typeface="Arial"/>
                <a:cs typeface="Arial"/>
              </a:rPr>
              <a:t>name </a:t>
            </a:r>
            <a:r>
              <a:rPr sz="1200" spc="-5" dirty="0">
                <a:latin typeface="Arial"/>
                <a:cs typeface="Arial"/>
              </a:rPr>
              <a:t>servers and </a:t>
            </a:r>
            <a:r>
              <a:rPr sz="1200" dirty="0">
                <a:latin typeface="Arial"/>
                <a:cs typeface="Arial"/>
              </a:rPr>
              <a:t>hosted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zones.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078" y="1676590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078" y="3228022"/>
            <a:ext cx="114300" cy="11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154" y="228091"/>
            <a:ext cx="4468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252525"/>
                </a:solidFill>
              </a:rPr>
              <a:t>Pay-as-you-go</a:t>
            </a:r>
            <a:r>
              <a:rPr sz="3200" spc="-100" dirty="0">
                <a:solidFill>
                  <a:srgbClr val="252525"/>
                </a:solidFill>
              </a:rPr>
              <a:t> </a:t>
            </a:r>
            <a:r>
              <a:rPr sz="3200" dirty="0">
                <a:solidFill>
                  <a:srgbClr val="252525"/>
                </a:solidFill>
              </a:rPr>
              <a:t>Pricing*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2516" y="1161019"/>
            <a:ext cx="3905250" cy="23431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spc="-5" dirty="0">
                <a:latin typeface="Arial"/>
                <a:cs typeface="Arial"/>
              </a:rPr>
              <a:t>Hosted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Zones</a:t>
            </a:r>
            <a:endParaRPr sz="13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10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dirty="0">
                <a:latin typeface="Arial"/>
                <a:cs typeface="Arial"/>
              </a:rPr>
              <a:t>25 Hosted Zones - $0.50 per </a:t>
            </a:r>
            <a:r>
              <a:rPr sz="1100" spc="-5" dirty="0">
                <a:latin typeface="Arial"/>
                <a:cs typeface="Arial"/>
              </a:rPr>
              <a:t>HZ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195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additional </a:t>
            </a:r>
            <a:r>
              <a:rPr sz="1100" dirty="0">
                <a:latin typeface="Arial"/>
                <a:cs typeface="Arial"/>
              </a:rPr>
              <a:t>Hosted Zones - $0.10 per </a:t>
            </a:r>
            <a:r>
              <a:rPr sz="1100" spc="-5" dirty="0">
                <a:latin typeface="Arial"/>
                <a:cs typeface="Arial"/>
              </a:rPr>
              <a:t>HZ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Standard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Queries</a:t>
            </a:r>
            <a:endParaRPr sz="13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00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Billion </a:t>
            </a:r>
            <a:r>
              <a:rPr sz="1100" dirty="0">
                <a:latin typeface="Arial"/>
                <a:cs typeface="Arial"/>
              </a:rPr>
              <a:t>queries - $0.40 per </a:t>
            </a:r>
            <a:r>
              <a:rPr sz="1100" spc="-5" dirty="0">
                <a:latin typeface="Arial"/>
                <a:cs typeface="Arial"/>
              </a:rPr>
              <a:t>million </a:t>
            </a:r>
            <a:r>
              <a:rPr sz="1100" dirty="0">
                <a:latin typeface="Arial"/>
                <a:cs typeface="Arial"/>
              </a:rPr>
              <a:t>queries /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04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spc="-5" dirty="0">
                <a:latin typeface="Arial"/>
                <a:cs typeface="Arial"/>
              </a:rPr>
              <a:t>Over </a:t>
            </a:r>
            <a:r>
              <a:rPr sz="110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Billion </a:t>
            </a:r>
            <a:r>
              <a:rPr sz="1100" dirty="0">
                <a:latin typeface="Arial"/>
                <a:cs typeface="Arial"/>
              </a:rPr>
              <a:t>queries - $0.20 per </a:t>
            </a:r>
            <a:r>
              <a:rPr sz="1100" spc="-5" dirty="0">
                <a:latin typeface="Arial"/>
                <a:cs typeface="Arial"/>
              </a:rPr>
              <a:t>million </a:t>
            </a:r>
            <a:r>
              <a:rPr sz="1100" dirty="0">
                <a:latin typeface="Arial"/>
                <a:cs typeface="Arial"/>
              </a:rPr>
              <a:t>queries /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12700" marR="16129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Arial"/>
                <a:cs typeface="Arial"/>
              </a:rPr>
              <a:t>Queries to Alias records that are mapped to Elastic  Load Balancers, Amazon CloudFront distributions,  and Amazon S3 website buckets are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free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176" y="1261999"/>
            <a:ext cx="114300" cy="10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176" y="2065147"/>
            <a:ext cx="114300" cy="10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176" y="2907919"/>
            <a:ext cx="114300" cy="10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0741" y="1142096"/>
            <a:ext cx="3905250" cy="14446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spc="-5" dirty="0">
                <a:latin typeface="Arial"/>
                <a:cs typeface="Arial"/>
              </a:rPr>
              <a:t>Latency Based Routing</a:t>
            </a:r>
            <a:r>
              <a:rPr sz="1300" b="1" spc="9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Queries</a:t>
            </a:r>
            <a:endParaRPr sz="13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10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Billion </a:t>
            </a:r>
            <a:r>
              <a:rPr sz="1100" dirty="0">
                <a:latin typeface="Arial"/>
                <a:cs typeface="Arial"/>
              </a:rPr>
              <a:t>queries - $0.60 per </a:t>
            </a:r>
            <a:r>
              <a:rPr sz="1100" spc="-5" dirty="0">
                <a:latin typeface="Arial"/>
                <a:cs typeface="Arial"/>
              </a:rPr>
              <a:t>million </a:t>
            </a:r>
            <a:r>
              <a:rPr sz="1100" dirty="0">
                <a:latin typeface="Arial"/>
                <a:cs typeface="Arial"/>
              </a:rPr>
              <a:t>queries /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195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spc="-5" dirty="0">
                <a:latin typeface="Arial"/>
                <a:cs typeface="Arial"/>
              </a:rPr>
              <a:t>Over </a:t>
            </a:r>
            <a:r>
              <a:rPr sz="110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Billion </a:t>
            </a:r>
            <a:r>
              <a:rPr sz="1100" dirty="0">
                <a:latin typeface="Arial"/>
                <a:cs typeface="Arial"/>
              </a:rPr>
              <a:t>queries - $0.30 per </a:t>
            </a:r>
            <a:r>
              <a:rPr sz="1100" spc="-5" dirty="0">
                <a:latin typeface="Arial"/>
                <a:cs typeface="Arial"/>
              </a:rPr>
              <a:t>million </a:t>
            </a:r>
            <a:r>
              <a:rPr sz="1100" dirty="0">
                <a:latin typeface="Arial"/>
                <a:cs typeface="Arial"/>
              </a:rPr>
              <a:t>queries /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Geo DNS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Queries</a:t>
            </a:r>
            <a:endParaRPr sz="13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00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Billion </a:t>
            </a:r>
            <a:r>
              <a:rPr sz="1100" dirty="0">
                <a:latin typeface="Arial"/>
                <a:cs typeface="Arial"/>
              </a:rPr>
              <a:t>queries - $0.70 per </a:t>
            </a:r>
            <a:r>
              <a:rPr sz="1100" spc="-5" dirty="0">
                <a:latin typeface="Arial"/>
                <a:cs typeface="Arial"/>
              </a:rPr>
              <a:t>million </a:t>
            </a:r>
            <a:r>
              <a:rPr sz="1100" dirty="0">
                <a:latin typeface="Arial"/>
                <a:cs typeface="Arial"/>
              </a:rPr>
              <a:t>queries /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04"/>
              </a:spcBef>
              <a:buChar char="•"/>
              <a:tabLst>
                <a:tab pos="413384" algn="l"/>
                <a:tab pos="414020" algn="l"/>
              </a:tabLst>
            </a:pPr>
            <a:r>
              <a:rPr sz="1100" spc="-5" dirty="0">
                <a:latin typeface="Arial"/>
                <a:cs typeface="Arial"/>
              </a:rPr>
              <a:t>Over </a:t>
            </a:r>
            <a:r>
              <a:rPr sz="110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Billion </a:t>
            </a:r>
            <a:r>
              <a:rPr sz="1100" dirty="0">
                <a:latin typeface="Arial"/>
                <a:cs typeface="Arial"/>
              </a:rPr>
              <a:t>queries - $0.35 per </a:t>
            </a:r>
            <a:r>
              <a:rPr sz="1100" spc="-5" dirty="0">
                <a:latin typeface="Arial"/>
                <a:cs typeface="Arial"/>
              </a:rPr>
              <a:t>million </a:t>
            </a:r>
            <a:r>
              <a:rPr sz="1100" dirty="0">
                <a:latin typeface="Arial"/>
                <a:cs typeface="Arial"/>
              </a:rPr>
              <a:t>queries /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9653" y="1243075"/>
            <a:ext cx="114300" cy="10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9653" y="2046223"/>
            <a:ext cx="114300" cy="10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559A-177D-4F30-A054-0BB0655A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04" y="214629"/>
            <a:ext cx="7181596" cy="430887"/>
          </a:xfrm>
        </p:spPr>
        <p:txBody>
          <a:bodyPr/>
          <a:lstStyle/>
          <a:p>
            <a:r>
              <a:rPr lang="en-US" sz="2800" dirty="0">
                <a:solidFill>
                  <a:srgbClr val="252525"/>
                </a:solidFill>
              </a:rPr>
              <a:t>Amazon Route</a:t>
            </a:r>
            <a:r>
              <a:rPr lang="en-US" sz="2800" spc="-275" dirty="0">
                <a:solidFill>
                  <a:srgbClr val="252525"/>
                </a:solidFill>
              </a:rPr>
              <a:t> </a:t>
            </a:r>
            <a:r>
              <a:rPr lang="en-US" sz="2800" spc="-5" dirty="0">
                <a:solidFill>
                  <a:srgbClr val="252525"/>
                </a:solidFill>
              </a:rPr>
              <a:t>53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5D28-8E66-4F62-83D0-3BACB585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037" y="786510"/>
            <a:ext cx="8535924" cy="3077766"/>
          </a:xfrm>
        </p:spPr>
        <p:txBody>
          <a:bodyPr/>
          <a:lstStyle/>
          <a:p>
            <a:r>
              <a:rPr lang="en-US" sz="2000" b="0" dirty="0"/>
              <a:t>Amazon Route 53 is a highly available and scalable cloud </a:t>
            </a:r>
            <a:r>
              <a:rPr lang="en-US" sz="20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Domain Name System (DNS)</a:t>
            </a:r>
            <a:r>
              <a:rPr lang="en-US" sz="2000" b="0" dirty="0"/>
              <a:t> web service. It is designed to give developers and businesses an extremely reliable and cost-effective way to route end users to Internet applications by translating names like www.example.com into the numeric IP addresses like 192.0.2.1 that computers use to connect to each other.</a:t>
            </a:r>
            <a:endParaRPr lang="en-US" sz="2000" dirty="0"/>
          </a:p>
          <a:p>
            <a:r>
              <a:rPr lang="en-US" sz="2000" dirty="0"/>
              <a:t>AWS Route 53</a:t>
            </a:r>
            <a:r>
              <a:rPr lang="en-US" sz="2000" b="0" dirty="0"/>
              <a:t> lets developers and organizations to </a:t>
            </a:r>
            <a:r>
              <a:rPr lang="en-US" sz="2000" dirty="0"/>
              <a:t>route</a:t>
            </a:r>
            <a:r>
              <a:rPr lang="en-US" sz="2000" b="0" dirty="0"/>
              <a:t> end users to their web applications in a very reliable and cost-effective manner. It </a:t>
            </a:r>
            <a:r>
              <a:rPr lang="en-US" sz="2000" dirty="0"/>
              <a:t>is</a:t>
            </a:r>
            <a:r>
              <a:rPr lang="en-US" sz="2000" b="0" dirty="0"/>
              <a:t> a Domain Name System (DNS) which translates domain names into IP addresses to direct traffic to your website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6236" y="2656185"/>
            <a:ext cx="796290" cy="588010"/>
            <a:chOff x="1126236" y="2656185"/>
            <a:chExt cx="796290" cy="588010"/>
          </a:xfrm>
        </p:grpSpPr>
        <p:sp>
          <p:nvSpPr>
            <p:cNvPr id="3" name="object 3"/>
            <p:cNvSpPr/>
            <p:nvPr/>
          </p:nvSpPr>
          <p:spPr>
            <a:xfrm>
              <a:off x="1126236" y="2685554"/>
              <a:ext cx="636905" cy="346075"/>
            </a:xfrm>
            <a:custGeom>
              <a:avLst/>
              <a:gdLst/>
              <a:ahLst/>
              <a:cxnLst/>
              <a:rect l="l" t="t" r="r" b="b"/>
              <a:pathLst>
                <a:path w="636905" h="346075">
                  <a:moveTo>
                    <a:pt x="519468" y="164452"/>
                  </a:moveTo>
                  <a:lnTo>
                    <a:pt x="471030" y="152882"/>
                  </a:lnTo>
                  <a:lnTo>
                    <a:pt x="428790" y="128473"/>
                  </a:lnTo>
                  <a:lnTo>
                    <a:pt x="394792" y="93408"/>
                  </a:lnTo>
                  <a:lnTo>
                    <a:pt x="371106" y="49847"/>
                  </a:lnTo>
                  <a:lnTo>
                    <a:pt x="359803" y="0"/>
                  </a:lnTo>
                  <a:lnTo>
                    <a:pt x="167017" y="0"/>
                  </a:lnTo>
                  <a:lnTo>
                    <a:pt x="120523" y="5054"/>
                  </a:lnTo>
                  <a:lnTo>
                    <a:pt x="80048" y="19545"/>
                  </a:lnTo>
                  <a:lnTo>
                    <a:pt x="46659" y="42494"/>
                  </a:lnTo>
                  <a:lnTo>
                    <a:pt x="21463" y="72910"/>
                  </a:lnTo>
                  <a:lnTo>
                    <a:pt x="5537" y="109791"/>
                  </a:lnTo>
                  <a:lnTo>
                    <a:pt x="0" y="152171"/>
                  </a:lnTo>
                  <a:lnTo>
                    <a:pt x="0" y="346075"/>
                  </a:lnTo>
                  <a:lnTo>
                    <a:pt x="90868" y="346075"/>
                  </a:lnTo>
                  <a:lnTo>
                    <a:pt x="90868" y="214757"/>
                  </a:lnTo>
                  <a:lnTo>
                    <a:pt x="114198" y="214757"/>
                  </a:lnTo>
                  <a:lnTo>
                    <a:pt x="114198" y="346075"/>
                  </a:lnTo>
                  <a:lnTo>
                    <a:pt x="244373" y="346075"/>
                  </a:lnTo>
                  <a:lnTo>
                    <a:pt x="254419" y="299808"/>
                  </a:lnTo>
                  <a:lnTo>
                    <a:pt x="275221" y="259803"/>
                  </a:lnTo>
                  <a:lnTo>
                    <a:pt x="305625" y="227037"/>
                  </a:lnTo>
                  <a:lnTo>
                    <a:pt x="325056" y="214757"/>
                  </a:lnTo>
                  <a:lnTo>
                    <a:pt x="344538" y="202438"/>
                  </a:lnTo>
                  <a:lnTo>
                    <a:pt x="390804" y="186982"/>
                  </a:lnTo>
                  <a:lnTo>
                    <a:pt x="443318" y="181622"/>
                  </a:lnTo>
                  <a:lnTo>
                    <a:pt x="519468" y="181622"/>
                  </a:lnTo>
                  <a:lnTo>
                    <a:pt x="519468" y="164452"/>
                  </a:lnTo>
                  <a:close/>
                </a:path>
                <a:path w="636905" h="346075">
                  <a:moveTo>
                    <a:pt x="636435" y="182524"/>
                  </a:moveTo>
                  <a:lnTo>
                    <a:pt x="601332" y="152019"/>
                  </a:lnTo>
                  <a:lnTo>
                    <a:pt x="599833" y="152882"/>
                  </a:lnTo>
                  <a:lnTo>
                    <a:pt x="551395" y="164452"/>
                  </a:lnTo>
                  <a:lnTo>
                    <a:pt x="551395" y="181622"/>
                  </a:lnTo>
                  <a:lnTo>
                    <a:pt x="627532" y="181622"/>
                  </a:lnTo>
                  <a:lnTo>
                    <a:pt x="636435" y="182524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6766" y="2656185"/>
              <a:ext cx="182534" cy="1631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1315" y="2897848"/>
              <a:ext cx="520700" cy="346710"/>
            </a:xfrm>
            <a:custGeom>
              <a:avLst/>
              <a:gdLst/>
              <a:ahLst/>
              <a:cxnLst/>
              <a:rect l="l" t="t" r="r" b="b"/>
              <a:pathLst>
                <a:path w="520700" h="346710">
                  <a:moveTo>
                    <a:pt x="352455" y="0"/>
                  </a:moveTo>
                  <a:lnTo>
                    <a:pt x="168246" y="0"/>
                  </a:lnTo>
                  <a:lnTo>
                    <a:pt x="121244" y="5050"/>
                  </a:lnTo>
                  <a:lnTo>
                    <a:pt x="80416" y="19544"/>
                  </a:lnTo>
                  <a:lnTo>
                    <a:pt x="46821" y="42492"/>
                  </a:lnTo>
                  <a:lnTo>
                    <a:pt x="21514" y="72906"/>
                  </a:lnTo>
                  <a:lnTo>
                    <a:pt x="5554" y="109798"/>
                  </a:lnTo>
                  <a:lnTo>
                    <a:pt x="0" y="152178"/>
                  </a:lnTo>
                  <a:lnTo>
                    <a:pt x="0" y="346085"/>
                  </a:lnTo>
                  <a:lnTo>
                    <a:pt x="92112" y="346085"/>
                  </a:lnTo>
                  <a:lnTo>
                    <a:pt x="92112" y="214771"/>
                  </a:lnTo>
                  <a:lnTo>
                    <a:pt x="520702" y="214771"/>
                  </a:lnTo>
                  <a:lnTo>
                    <a:pt x="520702" y="152178"/>
                  </a:lnTo>
                  <a:lnTo>
                    <a:pt x="515062" y="109798"/>
                  </a:lnTo>
                  <a:lnTo>
                    <a:pt x="510836" y="100144"/>
                  </a:lnTo>
                  <a:lnTo>
                    <a:pt x="403086" y="6494"/>
                  </a:lnTo>
                  <a:lnTo>
                    <a:pt x="399031" y="5050"/>
                  </a:lnTo>
                  <a:lnTo>
                    <a:pt x="352455" y="0"/>
                  </a:lnTo>
                  <a:close/>
                </a:path>
                <a:path w="520700" h="346710">
                  <a:moveTo>
                    <a:pt x="408946" y="214771"/>
                  </a:moveTo>
                  <a:lnTo>
                    <a:pt x="115451" y="214771"/>
                  </a:lnTo>
                  <a:lnTo>
                    <a:pt x="115451" y="346085"/>
                  </a:lnTo>
                  <a:lnTo>
                    <a:pt x="408946" y="346085"/>
                  </a:lnTo>
                  <a:lnTo>
                    <a:pt x="408946" y="214771"/>
                  </a:lnTo>
                  <a:close/>
                </a:path>
                <a:path w="520700" h="346710">
                  <a:moveTo>
                    <a:pt x="520702" y="214771"/>
                  </a:moveTo>
                  <a:lnTo>
                    <a:pt x="433512" y="214771"/>
                  </a:lnTo>
                  <a:lnTo>
                    <a:pt x="433512" y="346085"/>
                  </a:lnTo>
                  <a:lnTo>
                    <a:pt x="520702" y="346085"/>
                  </a:lnTo>
                  <a:lnTo>
                    <a:pt x="520702" y="214771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40446" y="2419381"/>
            <a:ext cx="204555" cy="18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517" y="68803"/>
            <a:ext cx="8230870" cy="149225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61950" algn="ctr">
              <a:lnSpc>
                <a:spcPct val="100000"/>
              </a:lnSpc>
              <a:spcBef>
                <a:spcPts val="1215"/>
              </a:spcBef>
            </a:pPr>
            <a:r>
              <a:rPr sz="3200" dirty="0">
                <a:solidFill>
                  <a:srgbClr val="252525"/>
                </a:solidFill>
              </a:rPr>
              <a:t>How it</a:t>
            </a:r>
            <a:r>
              <a:rPr sz="3200" spc="-35" dirty="0">
                <a:solidFill>
                  <a:srgbClr val="252525"/>
                </a:solidFill>
              </a:rPr>
              <a:t> </a:t>
            </a:r>
            <a:r>
              <a:rPr sz="3200" spc="-15" dirty="0">
                <a:solidFill>
                  <a:srgbClr val="252525"/>
                </a:solidFill>
              </a:rPr>
              <a:t>Works</a:t>
            </a:r>
            <a:endParaRPr sz="3200" dirty="0"/>
          </a:p>
          <a:p>
            <a:pPr marL="12700" marR="5080">
              <a:lnSpc>
                <a:spcPct val="100000"/>
              </a:lnSpc>
              <a:spcBef>
                <a:spcPts val="830"/>
              </a:spcBef>
            </a:pPr>
            <a:r>
              <a:rPr sz="2400" spc="-5" dirty="0">
                <a:solidFill>
                  <a:srgbClr val="252525"/>
                </a:solidFill>
              </a:rPr>
              <a:t>DNS translates </a:t>
            </a:r>
            <a:r>
              <a:rPr sz="2400" dirty="0">
                <a:solidFill>
                  <a:srgbClr val="252525"/>
                </a:solidFill>
              </a:rPr>
              <a:t>domain </a:t>
            </a:r>
            <a:r>
              <a:rPr sz="2400" spc="-5" dirty="0">
                <a:solidFill>
                  <a:srgbClr val="252525"/>
                </a:solidFill>
              </a:rPr>
              <a:t>names </a:t>
            </a:r>
            <a:r>
              <a:rPr sz="2400" dirty="0">
                <a:solidFill>
                  <a:srgbClr val="252525"/>
                </a:solidFill>
              </a:rPr>
              <a:t>into IP </a:t>
            </a:r>
            <a:r>
              <a:rPr sz="2400" spc="-5" dirty="0">
                <a:solidFill>
                  <a:srgbClr val="252525"/>
                </a:solidFill>
              </a:rPr>
              <a:t>addresses </a:t>
            </a:r>
            <a:r>
              <a:rPr sz="2400" dirty="0">
                <a:solidFill>
                  <a:srgbClr val="252525"/>
                </a:solidFill>
              </a:rPr>
              <a:t>to </a:t>
            </a:r>
            <a:r>
              <a:rPr sz="2400" spc="-5" dirty="0">
                <a:solidFill>
                  <a:srgbClr val="252525"/>
                </a:solidFill>
              </a:rPr>
              <a:t>route  </a:t>
            </a:r>
            <a:r>
              <a:rPr sz="2400" dirty="0">
                <a:solidFill>
                  <a:srgbClr val="252525"/>
                </a:solidFill>
              </a:rPr>
              <a:t>traffic to</a:t>
            </a:r>
            <a:r>
              <a:rPr sz="2400" spc="-35" dirty="0">
                <a:solidFill>
                  <a:srgbClr val="252525"/>
                </a:solidFill>
              </a:rPr>
              <a:t> </a:t>
            </a:r>
            <a:r>
              <a:rPr sz="2400" dirty="0">
                <a:solidFill>
                  <a:srgbClr val="252525"/>
                </a:solidFill>
              </a:rPr>
              <a:t>websites.</a:t>
            </a: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6868667" y="2252463"/>
            <a:ext cx="996950" cy="970915"/>
          </a:xfrm>
          <a:custGeom>
            <a:avLst/>
            <a:gdLst/>
            <a:ahLst/>
            <a:cxnLst/>
            <a:rect l="l" t="t" r="r" b="b"/>
            <a:pathLst>
              <a:path w="996950" h="970914">
                <a:moveTo>
                  <a:pt x="169937" y="0"/>
                </a:moveTo>
                <a:lnTo>
                  <a:pt x="2697" y="202563"/>
                </a:lnTo>
                <a:lnTo>
                  <a:pt x="14435" y="218898"/>
                </a:lnTo>
                <a:lnTo>
                  <a:pt x="39955" y="261314"/>
                </a:lnTo>
                <a:lnTo>
                  <a:pt x="64716" y="319935"/>
                </a:lnTo>
                <a:lnTo>
                  <a:pt x="74178" y="384880"/>
                </a:lnTo>
                <a:lnTo>
                  <a:pt x="67812" y="428373"/>
                </a:lnTo>
                <a:lnTo>
                  <a:pt x="54463" y="464258"/>
                </a:lnTo>
                <a:lnTo>
                  <a:pt x="20498" y="529081"/>
                </a:lnTo>
                <a:lnTo>
                  <a:pt x="6723" y="565958"/>
                </a:lnTo>
                <a:lnTo>
                  <a:pt x="0" y="608870"/>
                </a:lnTo>
                <a:lnTo>
                  <a:pt x="0" y="617694"/>
                </a:lnTo>
                <a:lnTo>
                  <a:pt x="2697" y="668488"/>
                </a:lnTo>
                <a:lnTo>
                  <a:pt x="14497" y="715713"/>
                </a:lnTo>
                <a:lnTo>
                  <a:pt x="32679" y="754707"/>
                </a:lnTo>
                <a:lnTo>
                  <a:pt x="56448" y="786417"/>
                </a:lnTo>
                <a:lnTo>
                  <a:pt x="85010" y="811790"/>
                </a:lnTo>
                <a:lnTo>
                  <a:pt x="117571" y="831775"/>
                </a:lnTo>
                <a:lnTo>
                  <a:pt x="153336" y="847318"/>
                </a:lnTo>
                <a:lnTo>
                  <a:pt x="191512" y="859368"/>
                </a:lnTo>
                <a:lnTo>
                  <a:pt x="231304" y="868871"/>
                </a:lnTo>
                <a:lnTo>
                  <a:pt x="271917" y="876776"/>
                </a:lnTo>
                <a:lnTo>
                  <a:pt x="312559" y="884031"/>
                </a:lnTo>
                <a:lnTo>
                  <a:pt x="352434" y="891581"/>
                </a:lnTo>
                <a:lnTo>
                  <a:pt x="390748" y="900377"/>
                </a:lnTo>
                <a:lnTo>
                  <a:pt x="459517" y="925490"/>
                </a:lnTo>
                <a:lnTo>
                  <a:pt x="512514" y="966952"/>
                </a:lnTo>
                <a:lnTo>
                  <a:pt x="514433" y="970796"/>
                </a:lnTo>
                <a:lnTo>
                  <a:pt x="522228" y="970796"/>
                </a:lnTo>
                <a:lnTo>
                  <a:pt x="565601" y="938831"/>
                </a:lnTo>
                <a:lnTo>
                  <a:pt x="604573" y="916431"/>
                </a:lnTo>
                <a:lnTo>
                  <a:pt x="643864" y="898703"/>
                </a:lnTo>
                <a:lnTo>
                  <a:pt x="683075" y="884598"/>
                </a:lnTo>
                <a:lnTo>
                  <a:pt x="721809" y="873067"/>
                </a:lnTo>
                <a:lnTo>
                  <a:pt x="796254" y="853529"/>
                </a:lnTo>
                <a:lnTo>
                  <a:pt x="831168" y="843424"/>
                </a:lnTo>
                <a:lnTo>
                  <a:pt x="894392" y="817295"/>
                </a:lnTo>
                <a:lnTo>
                  <a:pt x="946155" y="776281"/>
                </a:lnTo>
                <a:lnTo>
                  <a:pt x="983273" y="711987"/>
                </a:lnTo>
                <a:lnTo>
                  <a:pt x="995346" y="668488"/>
                </a:lnTo>
                <a:lnTo>
                  <a:pt x="996695" y="650873"/>
                </a:lnTo>
                <a:lnTo>
                  <a:pt x="996695" y="602467"/>
                </a:lnTo>
                <a:lnTo>
                  <a:pt x="985292" y="559299"/>
                </a:lnTo>
                <a:lnTo>
                  <a:pt x="974395" y="534015"/>
                </a:lnTo>
                <a:lnTo>
                  <a:pt x="953761" y="498010"/>
                </a:lnTo>
                <a:lnTo>
                  <a:pt x="933221" y="461532"/>
                </a:lnTo>
                <a:lnTo>
                  <a:pt x="916929" y="421652"/>
                </a:lnTo>
                <a:lnTo>
                  <a:pt x="909034" y="375440"/>
                </a:lnTo>
                <a:lnTo>
                  <a:pt x="907876" y="316268"/>
                </a:lnTo>
                <a:lnTo>
                  <a:pt x="913217" y="286442"/>
                </a:lnTo>
                <a:lnTo>
                  <a:pt x="870459" y="124572"/>
                </a:lnTo>
                <a:lnTo>
                  <a:pt x="334479" y="124572"/>
                </a:lnTo>
                <a:lnTo>
                  <a:pt x="267633" y="93429"/>
                </a:lnTo>
                <a:lnTo>
                  <a:pt x="169937" y="0"/>
                </a:lnTo>
                <a:close/>
              </a:path>
              <a:path w="996950" h="970914">
                <a:moveTo>
                  <a:pt x="985292" y="559299"/>
                </a:moveTo>
                <a:lnTo>
                  <a:pt x="996695" y="602467"/>
                </a:lnTo>
                <a:lnTo>
                  <a:pt x="990971" y="572477"/>
                </a:lnTo>
                <a:lnTo>
                  <a:pt x="985292" y="559299"/>
                </a:lnTo>
                <a:close/>
              </a:path>
              <a:path w="996950" h="970914">
                <a:moveTo>
                  <a:pt x="996694" y="0"/>
                </a:moveTo>
                <a:lnTo>
                  <a:pt x="837554" y="0"/>
                </a:lnTo>
                <a:lnTo>
                  <a:pt x="980514" y="186362"/>
                </a:lnTo>
                <a:lnTo>
                  <a:pt x="936914" y="239455"/>
                </a:lnTo>
                <a:lnTo>
                  <a:pt x="914935" y="276848"/>
                </a:lnTo>
                <a:lnTo>
                  <a:pt x="913217" y="286442"/>
                </a:lnTo>
                <a:lnTo>
                  <a:pt x="985292" y="559299"/>
                </a:lnTo>
                <a:lnTo>
                  <a:pt x="990971" y="572477"/>
                </a:lnTo>
                <a:lnTo>
                  <a:pt x="996695" y="602467"/>
                </a:lnTo>
                <a:lnTo>
                  <a:pt x="996694" y="0"/>
                </a:lnTo>
                <a:close/>
              </a:path>
              <a:path w="996950" h="970914">
                <a:moveTo>
                  <a:pt x="837554" y="0"/>
                </a:moveTo>
                <a:lnTo>
                  <a:pt x="913217" y="286442"/>
                </a:lnTo>
                <a:lnTo>
                  <a:pt x="914935" y="276848"/>
                </a:lnTo>
                <a:lnTo>
                  <a:pt x="936914" y="239455"/>
                </a:lnTo>
                <a:lnTo>
                  <a:pt x="980514" y="186362"/>
                </a:lnTo>
                <a:lnTo>
                  <a:pt x="837554" y="0"/>
                </a:lnTo>
                <a:close/>
              </a:path>
              <a:path w="996950" h="970914">
                <a:moveTo>
                  <a:pt x="520603" y="0"/>
                </a:moveTo>
                <a:lnTo>
                  <a:pt x="499030" y="0"/>
                </a:lnTo>
                <a:lnTo>
                  <a:pt x="401327" y="93429"/>
                </a:lnTo>
                <a:lnTo>
                  <a:pt x="334479" y="124572"/>
                </a:lnTo>
                <a:lnTo>
                  <a:pt x="870459" y="124572"/>
                </a:lnTo>
                <a:lnTo>
                  <a:pt x="857568" y="75769"/>
                </a:lnTo>
                <a:lnTo>
                  <a:pt x="636695" y="75769"/>
                </a:lnTo>
                <a:lnTo>
                  <a:pt x="520603" y="0"/>
                </a:lnTo>
                <a:close/>
              </a:path>
              <a:path w="996950" h="970914">
                <a:moveTo>
                  <a:pt x="837554" y="0"/>
                </a:moveTo>
                <a:lnTo>
                  <a:pt x="810220" y="25256"/>
                </a:lnTo>
                <a:lnTo>
                  <a:pt x="738251" y="67350"/>
                </a:lnTo>
                <a:lnTo>
                  <a:pt x="636695" y="75769"/>
                </a:lnTo>
                <a:lnTo>
                  <a:pt x="857568" y="75769"/>
                </a:lnTo>
                <a:lnTo>
                  <a:pt x="837554" y="0"/>
                </a:lnTo>
                <a:close/>
              </a:path>
            </a:pathLst>
          </a:custGeom>
          <a:solidFill>
            <a:srgbClr val="252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1521" y="3422396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37588" y="1720595"/>
            <a:ext cx="4841240" cy="1430020"/>
            <a:chOff x="2037588" y="1720595"/>
            <a:chExt cx="4841240" cy="1430020"/>
          </a:xfrm>
        </p:grpSpPr>
        <p:sp>
          <p:nvSpPr>
            <p:cNvPr id="11" name="object 11"/>
            <p:cNvSpPr/>
            <p:nvPr/>
          </p:nvSpPr>
          <p:spPr>
            <a:xfrm>
              <a:off x="4037075" y="2106127"/>
              <a:ext cx="789940" cy="1044575"/>
            </a:xfrm>
            <a:custGeom>
              <a:avLst/>
              <a:gdLst/>
              <a:ahLst/>
              <a:cxnLst/>
              <a:rect l="l" t="t" r="r" b="b"/>
              <a:pathLst>
                <a:path w="789939" h="1044575">
                  <a:moveTo>
                    <a:pt x="769410" y="0"/>
                  </a:moveTo>
                  <a:lnTo>
                    <a:pt x="28128" y="0"/>
                  </a:lnTo>
                  <a:lnTo>
                    <a:pt x="16545" y="7721"/>
                  </a:lnTo>
                  <a:lnTo>
                    <a:pt x="4412" y="25923"/>
                  </a:lnTo>
                  <a:lnTo>
                    <a:pt x="0" y="48541"/>
                  </a:lnTo>
                  <a:lnTo>
                    <a:pt x="0" y="985696"/>
                  </a:lnTo>
                  <a:lnTo>
                    <a:pt x="16545" y="1027257"/>
                  </a:lnTo>
                  <a:lnTo>
                    <a:pt x="54609" y="1043980"/>
                  </a:lnTo>
                  <a:lnTo>
                    <a:pt x="742546" y="1043980"/>
                  </a:lnTo>
                  <a:lnTo>
                    <a:pt x="762611" y="1039901"/>
                  </a:lnTo>
                  <a:lnTo>
                    <a:pt x="781314" y="1027258"/>
                  </a:lnTo>
                  <a:lnTo>
                    <a:pt x="789443" y="1015220"/>
                  </a:lnTo>
                  <a:lnTo>
                    <a:pt x="789443" y="431052"/>
                  </a:lnTo>
                  <a:lnTo>
                    <a:pt x="122070" y="431052"/>
                  </a:lnTo>
                  <a:lnTo>
                    <a:pt x="122070" y="366317"/>
                  </a:lnTo>
                  <a:lnTo>
                    <a:pt x="789443" y="366317"/>
                  </a:lnTo>
                  <a:lnTo>
                    <a:pt x="789443" y="320716"/>
                  </a:lnTo>
                  <a:lnTo>
                    <a:pt x="122070" y="320716"/>
                  </a:lnTo>
                  <a:lnTo>
                    <a:pt x="122070" y="254510"/>
                  </a:lnTo>
                  <a:lnTo>
                    <a:pt x="789443" y="254510"/>
                  </a:lnTo>
                  <a:lnTo>
                    <a:pt x="789443" y="204498"/>
                  </a:lnTo>
                  <a:lnTo>
                    <a:pt x="122070" y="204498"/>
                  </a:lnTo>
                  <a:lnTo>
                    <a:pt x="122070" y="138292"/>
                  </a:lnTo>
                  <a:lnTo>
                    <a:pt x="789443" y="138292"/>
                  </a:lnTo>
                  <a:lnTo>
                    <a:pt x="789443" y="19431"/>
                  </a:lnTo>
                  <a:lnTo>
                    <a:pt x="781314" y="7721"/>
                  </a:lnTo>
                  <a:lnTo>
                    <a:pt x="769410" y="0"/>
                  </a:lnTo>
                  <a:close/>
                </a:path>
                <a:path w="789939" h="1044575">
                  <a:moveTo>
                    <a:pt x="789443" y="366317"/>
                  </a:moveTo>
                  <a:lnTo>
                    <a:pt x="676539" y="366317"/>
                  </a:lnTo>
                  <a:lnTo>
                    <a:pt x="676539" y="431052"/>
                  </a:lnTo>
                  <a:lnTo>
                    <a:pt x="789443" y="431052"/>
                  </a:lnTo>
                  <a:lnTo>
                    <a:pt x="789443" y="366317"/>
                  </a:lnTo>
                  <a:close/>
                </a:path>
                <a:path w="789939" h="1044575">
                  <a:moveTo>
                    <a:pt x="789443" y="254510"/>
                  </a:moveTo>
                  <a:lnTo>
                    <a:pt x="676539" y="254510"/>
                  </a:lnTo>
                  <a:lnTo>
                    <a:pt x="676539" y="320716"/>
                  </a:lnTo>
                  <a:lnTo>
                    <a:pt x="789443" y="320716"/>
                  </a:lnTo>
                  <a:lnTo>
                    <a:pt x="789443" y="254510"/>
                  </a:lnTo>
                  <a:close/>
                </a:path>
                <a:path w="789939" h="1044575">
                  <a:moveTo>
                    <a:pt x="789443" y="138292"/>
                  </a:moveTo>
                  <a:lnTo>
                    <a:pt x="676539" y="138292"/>
                  </a:lnTo>
                  <a:lnTo>
                    <a:pt x="676539" y="204498"/>
                  </a:lnTo>
                  <a:lnTo>
                    <a:pt x="789443" y="204498"/>
                  </a:lnTo>
                  <a:lnTo>
                    <a:pt x="789443" y="138292"/>
                  </a:lnTo>
                  <a:close/>
                </a:path>
              </a:pathLst>
            </a:custGeom>
            <a:solidFill>
              <a:srgbClr val="6C6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1834" y="1720595"/>
              <a:ext cx="1087120" cy="346075"/>
            </a:xfrm>
            <a:custGeom>
              <a:avLst/>
              <a:gdLst/>
              <a:ahLst/>
              <a:cxnLst/>
              <a:rect l="l" t="t" r="r" b="b"/>
              <a:pathLst>
                <a:path w="1087120" h="346075">
                  <a:moveTo>
                    <a:pt x="86487" y="0"/>
                  </a:moveTo>
                  <a:lnTo>
                    <a:pt x="0" y="0"/>
                  </a:lnTo>
                  <a:lnTo>
                    <a:pt x="63958" y="719"/>
                  </a:lnTo>
                  <a:lnTo>
                    <a:pt x="126996" y="2850"/>
                  </a:lnTo>
                  <a:lnTo>
                    <a:pt x="188968" y="6354"/>
                  </a:lnTo>
                  <a:lnTo>
                    <a:pt x="249729" y="11192"/>
                  </a:lnTo>
                  <a:lnTo>
                    <a:pt x="309134" y="17325"/>
                  </a:lnTo>
                  <a:lnTo>
                    <a:pt x="367038" y="24712"/>
                  </a:lnTo>
                  <a:lnTo>
                    <a:pt x="423295" y="33316"/>
                  </a:lnTo>
                  <a:lnTo>
                    <a:pt x="477762" y="43096"/>
                  </a:lnTo>
                  <a:lnTo>
                    <a:pt x="530292" y="54014"/>
                  </a:lnTo>
                  <a:lnTo>
                    <a:pt x="580740" y="66030"/>
                  </a:lnTo>
                  <a:lnTo>
                    <a:pt x="628962" y="79104"/>
                  </a:lnTo>
                  <a:lnTo>
                    <a:pt x="674813" y="93199"/>
                  </a:lnTo>
                  <a:lnTo>
                    <a:pt x="718147" y="108274"/>
                  </a:lnTo>
                  <a:lnTo>
                    <a:pt x="758820" y="124290"/>
                  </a:lnTo>
                  <a:lnTo>
                    <a:pt x="796686" y="141208"/>
                  </a:lnTo>
                  <a:lnTo>
                    <a:pt x="831600" y="158989"/>
                  </a:lnTo>
                  <a:lnTo>
                    <a:pt x="891993" y="196982"/>
                  </a:lnTo>
                  <a:lnTo>
                    <a:pt x="938838" y="237955"/>
                  </a:lnTo>
                  <a:lnTo>
                    <a:pt x="956817" y="259460"/>
                  </a:lnTo>
                  <a:lnTo>
                    <a:pt x="913638" y="259460"/>
                  </a:lnTo>
                  <a:lnTo>
                    <a:pt x="1031493" y="345947"/>
                  </a:lnTo>
                  <a:lnTo>
                    <a:pt x="1086612" y="259460"/>
                  </a:lnTo>
                  <a:lnTo>
                    <a:pt x="1043305" y="259460"/>
                  </a:lnTo>
                  <a:lnTo>
                    <a:pt x="1025325" y="237955"/>
                  </a:lnTo>
                  <a:lnTo>
                    <a:pt x="978480" y="196982"/>
                  </a:lnTo>
                  <a:lnTo>
                    <a:pt x="918087" y="158989"/>
                  </a:lnTo>
                  <a:lnTo>
                    <a:pt x="883173" y="141208"/>
                  </a:lnTo>
                  <a:lnTo>
                    <a:pt x="845307" y="124290"/>
                  </a:lnTo>
                  <a:lnTo>
                    <a:pt x="804634" y="108274"/>
                  </a:lnTo>
                  <a:lnTo>
                    <a:pt x="761300" y="93199"/>
                  </a:lnTo>
                  <a:lnTo>
                    <a:pt x="715449" y="79104"/>
                  </a:lnTo>
                  <a:lnTo>
                    <a:pt x="667227" y="66030"/>
                  </a:lnTo>
                  <a:lnTo>
                    <a:pt x="616779" y="54014"/>
                  </a:lnTo>
                  <a:lnTo>
                    <a:pt x="564249" y="43096"/>
                  </a:lnTo>
                  <a:lnTo>
                    <a:pt x="509782" y="33316"/>
                  </a:lnTo>
                  <a:lnTo>
                    <a:pt x="453525" y="24712"/>
                  </a:lnTo>
                  <a:lnTo>
                    <a:pt x="395621" y="17325"/>
                  </a:lnTo>
                  <a:lnTo>
                    <a:pt x="336216" y="11192"/>
                  </a:lnTo>
                  <a:lnTo>
                    <a:pt x="275455" y="6354"/>
                  </a:lnTo>
                  <a:lnTo>
                    <a:pt x="213483" y="2850"/>
                  </a:lnTo>
                  <a:lnTo>
                    <a:pt x="150445" y="719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rgbClr val="B8D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3648" y="1720595"/>
              <a:ext cx="1031875" cy="346075"/>
            </a:xfrm>
            <a:custGeom>
              <a:avLst/>
              <a:gdLst/>
              <a:ahLst/>
              <a:cxnLst/>
              <a:rect l="l" t="t" r="r" b="b"/>
              <a:pathLst>
                <a:path w="1031875" h="346075">
                  <a:moveTo>
                    <a:pt x="988187" y="0"/>
                  </a:moveTo>
                  <a:lnTo>
                    <a:pt x="920534" y="798"/>
                  </a:lnTo>
                  <a:lnTo>
                    <a:pt x="854104" y="3159"/>
                  </a:lnTo>
                  <a:lnTo>
                    <a:pt x="789044" y="7030"/>
                  </a:lnTo>
                  <a:lnTo>
                    <a:pt x="725502" y="12361"/>
                  </a:lnTo>
                  <a:lnTo>
                    <a:pt x="663624" y="19099"/>
                  </a:lnTo>
                  <a:lnTo>
                    <a:pt x="603557" y="27193"/>
                  </a:lnTo>
                  <a:lnTo>
                    <a:pt x="545450" y="36592"/>
                  </a:lnTo>
                  <a:lnTo>
                    <a:pt x="489448" y="47243"/>
                  </a:lnTo>
                  <a:lnTo>
                    <a:pt x="435700" y="59096"/>
                  </a:lnTo>
                  <a:lnTo>
                    <a:pt x="384353" y="72098"/>
                  </a:lnTo>
                  <a:lnTo>
                    <a:pt x="335553" y="86199"/>
                  </a:lnTo>
                  <a:lnTo>
                    <a:pt x="289448" y="101345"/>
                  </a:lnTo>
                  <a:lnTo>
                    <a:pt x="246186" y="117487"/>
                  </a:lnTo>
                  <a:lnTo>
                    <a:pt x="205913" y="134572"/>
                  </a:lnTo>
                  <a:lnTo>
                    <a:pt x="168777" y="152548"/>
                  </a:lnTo>
                  <a:lnTo>
                    <a:pt x="134925" y="171365"/>
                  </a:lnTo>
                  <a:lnTo>
                    <a:pt x="77662" y="211312"/>
                  </a:lnTo>
                  <a:lnTo>
                    <a:pt x="35301" y="254000"/>
                  </a:lnTo>
                  <a:lnTo>
                    <a:pt x="9021" y="299016"/>
                  </a:lnTo>
                  <a:lnTo>
                    <a:pt x="0" y="345947"/>
                  </a:lnTo>
                  <a:lnTo>
                    <a:pt x="86487" y="345947"/>
                  </a:lnTo>
                  <a:lnTo>
                    <a:pt x="88824" y="321990"/>
                  </a:lnTo>
                  <a:lnTo>
                    <a:pt x="95736" y="298460"/>
                  </a:lnTo>
                  <a:lnTo>
                    <a:pt x="122681" y="252899"/>
                  </a:lnTo>
                  <a:lnTo>
                    <a:pt x="166122" y="209706"/>
                  </a:lnTo>
                  <a:lnTo>
                    <a:pt x="224856" y="169321"/>
                  </a:lnTo>
                  <a:lnTo>
                    <a:pt x="259582" y="150319"/>
                  </a:lnTo>
                  <a:lnTo>
                    <a:pt x="297680" y="132184"/>
                  </a:lnTo>
                  <a:lnTo>
                    <a:pt x="339001" y="114971"/>
                  </a:lnTo>
                  <a:lnTo>
                    <a:pt x="383393" y="98735"/>
                  </a:lnTo>
                  <a:lnTo>
                    <a:pt x="430708" y="83531"/>
                  </a:lnTo>
                  <a:lnTo>
                    <a:pt x="480794" y="69415"/>
                  </a:lnTo>
                  <a:lnTo>
                    <a:pt x="533501" y="56441"/>
                  </a:lnTo>
                  <a:lnTo>
                    <a:pt x="588679" y="44665"/>
                  </a:lnTo>
                  <a:lnTo>
                    <a:pt x="646178" y="34141"/>
                  </a:lnTo>
                  <a:lnTo>
                    <a:pt x="705847" y="24924"/>
                  </a:lnTo>
                  <a:lnTo>
                    <a:pt x="767537" y="17070"/>
                  </a:lnTo>
                  <a:lnTo>
                    <a:pt x="831097" y="10634"/>
                  </a:lnTo>
                  <a:lnTo>
                    <a:pt x="896376" y="5670"/>
                  </a:lnTo>
                  <a:lnTo>
                    <a:pt x="963225" y="2234"/>
                  </a:lnTo>
                  <a:lnTo>
                    <a:pt x="1031493" y="380"/>
                  </a:lnTo>
                  <a:lnTo>
                    <a:pt x="988187" y="0"/>
                  </a:lnTo>
                  <a:close/>
                </a:path>
              </a:pathLst>
            </a:custGeom>
            <a:solidFill>
              <a:srgbClr val="93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5394" y="1720595"/>
              <a:ext cx="1085850" cy="344805"/>
            </a:xfrm>
            <a:custGeom>
              <a:avLst/>
              <a:gdLst/>
              <a:ahLst/>
              <a:cxnLst/>
              <a:rect l="l" t="t" r="r" b="b"/>
              <a:pathLst>
                <a:path w="1085850" h="344805">
                  <a:moveTo>
                    <a:pt x="86106" y="0"/>
                  </a:moveTo>
                  <a:lnTo>
                    <a:pt x="0" y="0"/>
                  </a:lnTo>
                  <a:lnTo>
                    <a:pt x="63922" y="716"/>
                  </a:lnTo>
                  <a:lnTo>
                    <a:pt x="126924" y="2840"/>
                  </a:lnTo>
                  <a:lnTo>
                    <a:pt x="188860" y="6331"/>
                  </a:lnTo>
                  <a:lnTo>
                    <a:pt x="249586" y="11151"/>
                  </a:lnTo>
                  <a:lnTo>
                    <a:pt x="308956" y="17260"/>
                  </a:lnTo>
                  <a:lnTo>
                    <a:pt x="366826" y="24619"/>
                  </a:lnTo>
                  <a:lnTo>
                    <a:pt x="423051" y="33189"/>
                  </a:lnTo>
                  <a:lnTo>
                    <a:pt x="477485" y="42930"/>
                  </a:lnTo>
                  <a:lnTo>
                    <a:pt x="529985" y="53804"/>
                  </a:lnTo>
                  <a:lnTo>
                    <a:pt x="580405" y="65770"/>
                  </a:lnTo>
                  <a:lnTo>
                    <a:pt x="628600" y="78791"/>
                  </a:lnTo>
                  <a:lnTo>
                    <a:pt x="674425" y="92826"/>
                  </a:lnTo>
                  <a:lnTo>
                    <a:pt x="717736" y="107836"/>
                  </a:lnTo>
                  <a:lnTo>
                    <a:pt x="758387" y="123782"/>
                  </a:lnTo>
                  <a:lnTo>
                    <a:pt x="796234" y="140625"/>
                  </a:lnTo>
                  <a:lnTo>
                    <a:pt x="831132" y="158326"/>
                  </a:lnTo>
                  <a:lnTo>
                    <a:pt x="891500" y="196142"/>
                  </a:lnTo>
                  <a:lnTo>
                    <a:pt x="938332" y="236918"/>
                  </a:lnTo>
                  <a:lnTo>
                    <a:pt x="956309" y="258317"/>
                  </a:lnTo>
                  <a:lnTo>
                    <a:pt x="913257" y="258317"/>
                  </a:lnTo>
                  <a:lnTo>
                    <a:pt x="1030732" y="344423"/>
                  </a:lnTo>
                  <a:lnTo>
                    <a:pt x="1085469" y="258317"/>
                  </a:lnTo>
                  <a:lnTo>
                    <a:pt x="1042416" y="258317"/>
                  </a:lnTo>
                  <a:lnTo>
                    <a:pt x="1024438" y="236918"/>
                  </a:lnTo>
                  <a:lnTo>
                    <a:pt x="977606" y="196142"/>
                  </a:lnTo>
                  <a:lnTo>
                    <a:pt x="917238" y="158326"/>
                  </a:lnTo>
                  <a:lnTo>
                    <a:pt x="882340" y="140625"/>
                  </a:lnTo>
                  <a:lnTo>
                    <a:pt x="844493" y="123782"/>
                  </a:lnTo>
                  <a:lnTo>
                    <a:pt x="803842" y="107836"/>
                  </a:lnTo>
                  <a:lnTo>
                    <a:pt x="760531" y="92826"/>
                  </a:lnTo>
                  <a:lnTo>
                    <a:pt x="714706" y="78791"/>
                  </a:lnTo>
                  <a:lnTo>
                    <a:pt x="666511" y="65770"/>
                  </a:lnTo>
                  <a:lnTo>
                    <a:pt x="616091" y="53804"/>
                  </a:lnTo>
                  <a:lnTo>
                    <a:pt x="563591" y="42930"/>
                  </a:lnTo>
                  <a:lnTo>
                    <a:pt x="509157" y="33189"/>
                  </a:lnTo>
                  <a:lnTo>
                    <a:pt x="452932" y="24619"/>
                  </a:lnTo>
                  <a:lnTo>
                    <a:pt x="395062" y="17260"/>
                  </a:lnTo>
                  <a:lnTo>
                    <a:pt x="335692" y="11151"/>
                  </a:lnTo>
                  <a:lnTo>
                    <a:pt x="274966" y="6331"/>
                  </a:lnTo>
                  <a:lnTo>
                    <a:pt x="213030" y="2840"/>
                  </a:lnTo>
                  <a:lnTo>
                    <a:pt x="150028" y="716"/>
                  </a:lnTo>
                  <a:lnTo>
                    <a:pt x="86106" y="0"/>
                  </a:lnTo>
                  <a:close/>
                </a:path>
              </a:pathLst>
            </a:custGeom>
            <a:solidFill>
              <a:srgbClr val="B8D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7588" y="1720595"/>
              <a:ext cx="1031240" cy="344805"/>
            </a:xfrm>
            <a:custGeom>
              <a:avLst/>
              <a:gdLst/>
              <a:ahLst/>
              <a:cxnLst/>
              <a:rect l="l" t="t" r="r" b="b"/>
              <a:pathLst>
                <a:path w="1031239" h="344805">
                  <a:moveTo>
                    <a:pt x="987679" y="0"/>
                  </a:moveTo>
                  <a:lnTo>
                    <a:pt x="920058" y="794"/>
                  </a:lnTo>
                  <a:lnTo>
                    <a:pt x="853659" y="3143"/>
                  </a:lnTo>
                  <a:lnTo>
                    <a:pt x="788631" y="6996"/>
                  </a:lnTo>
                  <a:lnTo>
                    <a:pt x="725120" y="12301"/>
                  </a:lnTo>
                  <a:lnTo>
                    <a:pt x="663272" y="19007"/>
                  </a:lnTo>
                  <a:lnTo>
                    <a:pt x="603236" y="27062"/>
                  </a:lnTo>
                  <a:lnTo>
                    <a:pt x="545157" y="36416"/>
                  </a:lnTo>
                  <a:lnTo>
                    <a:pt x="489185" y="47018"/>
                  </a:lnTo>
                  <a:lnTo>
                    <a:pt x="435464" y="58815"/>
                  </a:lnTo>
                  <a:lnTo>
                    <a:pt x="384144" y="71757"/>
                  </a:lnTo>
                  <a:lnTo>
                    <a:pt x="335370" y="85792"/>
                  </a:lnTo>
                  <a:lnTo>
                    <a:pt x="289290" y="100869"/>
                  </a:lnTo>
                  <a:lnTo>
                    <a:pt x="246050" y="116937"/>
                  </a:lnTo>
                  <a:lnTo>
                    <a:pt x="205799" y="133945"/>
                  </a:lnTo>
                  <a:lnTo>
                    <a:pt x="168684" y="151841"/>
                  </a:lnTo>
                  <a:lnTo>
                    <a:pt x="134850" y="170575"/>
                  </a:lnTo>
                  <a:lnTo>
                    <a:pt x="77618" y="210347"/>
                  </a:lnTo>
                  <a:lnTo>
                    <a:pt x="35281" y="252853"/>
                  </a:lnTo>
                  <a:lnTo>
                    <a:pt x="9016" y="297682"/>
                  </a:lnTo>
                  <a:lnTo>
                    <a:pt x="0" y="344423"/>
                  </a:lnTo>
                  <a:lnTo>
                    <a:pt x="86106" y="344423"/>
                  </a:lnTo>
                  <a:lnTo>
                    <a:pt x="88442" y="320566"/>
                  </a:lnTo>
                  <a:lnTo>
                    <a:pt x="95352" y="297134"/>
                  </a:lnTo>
                  <a:lnTo>
                    <a:pt x="122289" y="251769"/>
                  </a:lnTo>
                  <a:lnTo>
                    <a:pt x="165715" y="208765"/>
                  </a:lnTo>
                  <a:lnTo>
                    <a:pt x="224428" y="168560"/>
                  </a:lnTo>
                  <a:lnTo>
                    <a:pt x="259142" y="149644"/>
                  </a:lnTo>
                  <a:lnTo>
                    <a:pt x="297227" y="131591"/>
                  </a:lnTo>
                  <a:lnTo>
                    <a:pt x="338533" y="114457"/>
                  </a:lnTo>
                  <a:lnTo>
                    <a:pt x="382909" y="98295"/>
                  </a:lnTo>
                  <a:lnTo>
                    <a:pt x="430205" y="83162"/>
                  </a:lnTo>
                  <a:lnTo>
                    <a:pt x="480271" y="69111"/>
                  </a:lnTo>
                  <a:lnTo>
                    <a:pt x="532958" y="56197"/>
                  </a:lnTo>
                  <a:lnTo>
                    <a:pt x="588114" y="44474"/>
                  </a:lnTo>
                  <a:lnTo>
                    <a:pt x="645589" y="33999"/>
                  </a:lnTo>
                  <a:lnTo>
                    <a:pt x="705233" y="24824"/>
                  </a:lnTo>
                  <a:lnTo>
                    <a:pt x="766896" y="17005"/>
                  </a:lnTo>
                  <a:lnTo>
                    <a:pt x="830428" y="10596"/>
                  </a:lnTo>
                  <a:lnTo>
                    <a:pt x="895678" y="5653"/>
                  </a:lnTo>
                  <a:lnTo>
                    <a:pt x="962496" y="2230"/>
                  </a:lnTo>
                  <a:lnTo>
                    <a:pt x="1030732" y="380"/>
                  </a:lnTo>
                  <a:lnTo>
                    <a:pt x="987679" y="0"/>
                  </a:lnTo>
                  <a:close/>
                </a:path>
              </a:pathLst>
            </a:custGeom>
            <a:solidFill>
              <a:srgbClr val="93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32884" y="3178809"/>
            <a:ext cx="87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DNS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Resol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0895" y="3701796"/>
            <a:ext cx="2061845" cy="353695"/>
            <a:chOff x="2080895" y="3701796"/>
            <a:chExt cx="2061845" cy="353695"/>
          </a:xfrm>
        </p:grpSpPr>
        <p:sp>
          <p:nvSpPr>
            <p:cNvPr id="18" name="object 18"/>
            <p:cNvSpPr/>
            <p:nvPr/>
          </p:nvSpPr>
          <p:spPr>
            <a:xfrm>
              <a:off x="2080895" y="3701796"/>
              <a:ext cx="1037590" cy="353695"/>
            </a:xfrm>
            <a:custGeom>
              <a:avLst/>
              <a:gdLst/>
              <a:ahLst/>
              <a:cxnLst/>
              <a:rect l="l" t="t" r="r" b="b"/>
              <a:pathLst>
                <a:path w="1037589" h="353695">
                  <a:moveTo>
                    <a:pt x="57277" y="0"/>
                  </a:moveTo>
                  <a:lnTo>
                    <a:pt x="0" y="88391"/>
                  </a:lnTo>
                  <a:lnTo>
                    <a:pt x="44196" y="88391"/>
                  </a:lnTo>
                  <a:lnTo>
                    <a:pt x="62745" y="111160"/>
                  </a:lnTo>
                  <a:lnTo>
                    <a:pt x="111379" y="154425"/>
                  </a:lnTo>
                  <a:lnTo>
                    <a:pt x="174312" y="194376"/>
                  </a:lnTo>
                  <a:lnTo>
                    <a:pt x="210737" y="213000"/>
                  </a:lnTo>
                  <a:lnTo>
                    <a:pt x="250251" y="230666"/>
                  </a:lnTo>
                  <a:lnTo>
                    <a:pt x="292692" y="247331"/>
                  </a:lnTo>
                  <a:lnTo>
                    <a:pt x="337900" y="262951"/>
                  </a:lnTo>
                  <a:lnTo>
                    <a:pt x="385711" y="277484"/>
                  </a:lnTo>
                  <a:lnTo>
                    <a:pt x="435965" y="290885"/>
                  </a:lnTo>
                  <a:lnTo>
                    <a:pt x="488499" y="303113"/>
                  </a:lnTo>
                  <a:lnTo>
                    <a:pt x="543151" y="314124"/>
                  </a:lnTo>
                  <a:lnTo>
                    <a:pt x="599759" y="323874"/>
                  </a:lnTo>
                  <a:lnTo>
                    <a:pt x="658163" y="332321"/>
                  </a:lnTo>
                  <a:lnTo>
                    <a:pt x="718199" y="339421"/>
                  </a:lnTo>
                  <a:lnTo>
                    <a:pt x="779706" y="345131"/>
                  </a:lnTo>
                  <a:lnTo>
                    <a:pt x="842523" y="349409"/>
                  </a:lnTo>
                  <a:lnTo>
                    <a:pt x="906486" y="352210"/>
                  </a:lnTo>
                  <a:lnTo>
                    <a:pt x="971436" y="353492"/>
                  </a:lnTo>
                  <a:lnTo>
                    <a:pt x="1037209" y="353212"/>
                  </a:lnTo>
                  <a:lnTo>
                    <a:pt x="973202" y="351414"/>
                  </a:lnTo>
                  <a:lnTo>
                    <a:pt x="910288" y="348154"/>
                  </a:lnTo>
                  <a:lnTo>
                    <a:pt x="848614" y="343473"/>
                  </a:lnTo>
                  <a:lnTo>
                    <a:pt x="788326" y="337415"/>
                  </a:lnTo>
                  <a:lnTo>
                    <a:pt x="729573" y="330023"/>
                  </a:lnTo>
                  <a:lnTo>
                    <a:pt x="672501" y="321341"/>
                  </a:lnTo>
                  <a:lnTo>
                    <a:pt x="617259" y="311411"/>
                  </a:lnTo>
                  <a:lnTo>
                    <a:pt x="563992" y="300276"/>
                  </a:lnTo>
                  <a:lnTo>
                    <a:pt x="512850" y="287980"/>
                  </a:lnTo>
                  <a:lnTo>
                    <a:pt x="463978" y="274566"/>
                  </a:lnTo>
                  <a:lnTo>
                    <a:pt x="417525" y="260076"/>
                  </a:lnTo>
                  <a:lnTo>
                    <a:pt x="373638" y="244554"/>
                  </a:lnTo>
                  <a:lnTo>
                    <a:pt x="332463" y="228043"/>
                  </a:lnTo>
                  <a:lnTo>
                    <a:pt x="294149" y="210586"/>
                  </a:lnTo>
                  <a:lnTo>
                    <a:pt x="258843" y="192226"/>
                  </a:lnTo>
                  <a:lnTo>
                    <a:pt x="197844" y="152970"/>
                  </a:lnTo>
                  <a:lnTo>
                    <a:pt x="150644" y="110619"/>
                  </a:lnTo>
                  <a:lnTo>
                    <a:pt x="132587" y="88391"/>
                  </a:lnTo>
                  <a:lnTo>
                    <a:pt x="176784" y="88391"/>
                  </a:lnTo>
                  <a:lnTo>
                    <a:pt x="57277" y="0"/>
                  </a:lnTo>
                  <a:close/>
                </a:path>
              </a:pathLst>
            </a:custGeom>
            <a:solidFill>
              <a:srgbClr val="B8D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3908" y="3701796"/>
              <a:ext cx="1068705" cy="353695"/>
            </a:xfrm>
            <a:custGeom>
              <a:avLst/>
              <a:gdLst/>
              <a:ahLst/>
              <a:cxnLst/>
              <a:rect l="l" t="t" r="r" b="b"/>
              <a:pathLst>
                <a:path w="1068704" h="353695">
                  <a:moveTo>
                    <a:pt x="1068324" y="0"/>
                  </a:moveTo>
                  <a:lnTo>
                    <a:pt x="979932" y="0"/>
                  </a:lnTo>
                  <a:lnTo>
                    <a:pt x="977670" y="24208"/>
                  </a:lnTo>
                  <a:lnTo>
                    <a:pt x="970985" y="47978"/>
                  </a:lnTo>
                  <a:lnTo>
                    <a:pt x="944924" y="93994"/>
                  </a:lnTo>
                  <a:lnTo>
                    <a:pt x="902916" y="137626"/>
                  </a:lnTo>
                  <a:lnTo>
                    <a:pt x="846130" y="178454"/>
                  </a:lnTo>
                  <a:lnTo>
                    <a:pt x="812560" y="197685"/>
                  </a:lnTo>
                  <a:lnTo>
                    <a:pt x="775734" y="216056"/>
                  </a:lnTo>
                  <a:lnTo>
                    <a:pt x="735797" y="233516"/>
                  </a:lnTo>
                  <a:lnTo>
                    <a:pt x="692896" y="250012"/>
                  </a:lnTo>
                  <a:lnTo>
                    <a:pt x="647176" y="265490"/>
                  </a:lnTo>
                  <a:lnTo>
                    <a:pt x="598784" y="279899"/>
                  </a:lnTo>
                  <a:lnTo>
                    <a:pt x="547865" y="293185"/>
                  </a:lnTo>
                  <a:lnTo>
                    <a:pt x="494566" y="305296"/>
                  </a:lnTo>
                  <a:lnTo>
                    <a:pt x="439032" y="316180"/>
                  </a:lnTo>
                  <a:lnTo>
                    <a:pt x="381410" y="325783"/>
                  </a:lnTo>
                  <a:lnTo>
                    <a:pt x="321846" y="334053"/>
                  </a:lnTo>
                  <a:lnTo>
                    <a:pt x="260485" y="340938"/>
                  </a:lnTo>
                  <a:lnTo>
                    <a:pt x="197474" y="346384"/>
                  </a:lnTo>
                  <a:lnTo>
                    <a:pt x="132959" y="350340"/>
                  </a:lnTo>
                  <a:lnTo>
                    <a:pt x="67085" y="352752"/>
                  </a:lnTo>
                  <a:lnTo>
                    <a:pt x="0" y="353567"/>
                  </a:lnTo>
                  <a:lnTo>
                    <a:pt x="88392" y="353567"/>
                  </a:lnTo>
                  <a:lnTo>
                    <a:pt x="155477" y="352752"/>
                  </a:lnTo>
                  <a:lnTo>
                    <a:pt x="221351" y="350340"/>
                  </a:lnTo>
                  <a:lnTo>
                    <a:pt x="285866" y="346384"/>
                  </a:lnTo>
                  <a:lnTo>
                    <a:pt x="348877" y="340938"/>
                  </a:lnTo>
                  <a:lnTo>
                    <a:pt x="410238" y="334053"/>
                  </a:lnTo>
                  <a:lnTo>
                    <a:pt x="469802" y="325783"/>
                  </a:lnTo>
                  <a:lnTo>
                    <a:pt x="527424" y="316180"/>
                  </a:lnTo>
                  <a:lnTo>
                    <a:pt x="582958" y="305296"/>
                  </a:lnTo>
                  <a:lnTo>
                    <a:pt x="636257" y="293185"/>
                  </a:lnTo>
                  <a:lnTo>
                    <a:pt x="687176" y="279899"/>
                  </a:lnTo>
                  <a:lnTo>
                    <a:pt x="735568" y="265490"/>
                  </a:lnTo>
                  <a:lnTo>
                    <a:pt x="781288" y="250012"/>
                  </a:lnTo>
                  <a:lnTo>
                    <a:pt x="824189" y="233516"/>
                  </a:lnTo>
                  <a:lnTo>
                    <a:pt x="864126" y="216056"/>
                  </a:lnTo>
                  <a:lnTo>
                    <a:pt x="900952" y="197685"/>
                  </a:lnTo>
                  <a:lnTo>
                    <a:pt x="934522" y="178454"/>
                  </a:lnTo>
                  <a:lnTo>
                    <a:pt x="991308" y="137626"/>
                  </a:lnTo>
                  <a:lnTo>
                    <a:pt x="1033316" y="93994"/>
                  </a:lnTo>
                  <a:lnTo>
                    <a:pt x="1059377" y="47978"/>
                  </a:lnTo>
                  <a:lnTo>
                    <a:pt x="1066062" y="24208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93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810378" y="3683508"/>
            <a:ext cx="2061845" cy="352425"/>
            <a:chOff x="4810378" y="3683508"/>
            <a:chExt cx="2061845" cy="352425"/>
          </a:xfrm>
        </p:grpSpPr>
        <p:sp>
          <p:nvSpPr>
            <p:cNvPr id="21" name="object 21"/>
            <p:cNvSpPr/>
            <p:nvPr/>
          </p:nvSpPr>
          <p:spPr>
            <a:xfrm>
              <a:off x="4810378" y="3683508"/>
              <a:ext cx="1037590" cy="352425"/>
            </a:xfrm>
            <a:custGeom>
              <a:avLst/>
              <a:gdLst/>
              <a:ahLst/>
              <a:cxnLst/>
              <a:rect l="l" t="t" r="r" b="b"/>
              <a:pathLst>
                <a:path w="1037589" h="352425">
                  <a:moveTo>
                    <a:pt x="56896" y="0"/>
                  </a:moveTo>
                  <a:lnTo>
                    <a:pt x="0" y="88010"/>
                  </a:lnTo>
                  <a:lnTo>
                    <a:pt x="44069" y="88010"/>
                  </a:lnTo>
                  <a:lnTo>
                    <a:pt x="62618" y="110677"/>
                  </a:lnTo>
                  <a:lnTo>
                    <a:pt x="111251" y="153750"/>
                  </a:lnTo>
                  <a:lnTo>
                    <a:pt x="174185" y="193523"/>
                  </a:lnTo>
                  <a:lnTo>
                    <a:pt x="210610" y="212065"/>
                  </a:lnTo>
                  <a:lnTo>
                    <a:pt x="250124" y="229653"/>
                  </a:lnTo>
                  <a:lnTo>
                    <a:pt x="292565" y="246245"/>
                  </a:lnTo>
                  <a:lnTo>
                    <a:pt x="337773" y="261796"/>
                  </a:lnTo>
                  <a:lnTo>
                    <a:pt x="385584" y="276266"/>
                  </a:lnTo>
                  <a:lnTo>
                    <a:pt x="435838" y="289609"/>
                  </a:lnTo>
                  <a:lnTo>
                    <a:pt x="488372" y="301784"/>
                  </a:lnTo>
                  <a:lnTo>
                    <a:pt x="543024" y="312748"/>
                  </a:lnTo>
                  <a:lnTo>
                    <a:pt x="599632" y="322457"/>
                  </a:lnTo>
                  <a:lnTo>
                    <a:pt x="658036" y="330869"/>
                  </a:lnTo>
                  <a:lnTo>
                    <a:pt x="718072" y="337940"/>
                  </a:lnTo>
                  <a:lnTo>
                    <a:pt x="779579" y="343628"/>
                  </a:lnTo>
                  <a:lnTo>
                    <a:pt x="842396" y="347890"/>
                  </a:lnTo>
                  <a:lnTo>
                    <a:pt x="906359" y="350683"/>
                  </a:lnTo>
                  <a:lnTo>
                    <a:pt x="971309" y="351963"/>
                  </a:lnTo>
                  <a:lnTo>
                    <a:pt x="1037082" y="351688"/>
                  </a:lnTo>
                  <a:lnTo>
                    <a:pt x="973055" y="349903"/>
                  </a:lnTo>
                  <a:lnTo>
                    <a:pt x="910120" y="346660"/>
                  </a:lnTo>
                  <a:lnTo>
                    <a:pt x="848422" y="342003"/>
                  </a:lnTo>
                  <a:lnTo>
                    <a:pt x="788111" y="335975"/>
                  </a:lnTo>
                  <a:lnTo>
                    <a:pt x="729333" y="328617"/>
                  </a:lnTo>
                  <a:lnTo>
                    <a:pt x="672236" y="319974"/>
                  </a:lnTo>
                  <a:lnTo>
                    <a:pt x="616968" y="310089"/>
                  </a:lnTo>
                  <a:lnTo>
                    <a:pt x="563676" y="299003"/>
                  </a:lnTo>
                  <a:lnTo>
                    <a:pt x="512509" y="286760"/>
                  </a:lnTo>
                  <a:lnTo>
                    <a:pt x="463613" y="273404"/>
                  </a:lnTo>
                  <a:lnTo>
                    <a:pt x="417137" y="258976"/>
                  </a:lnTo>
                  <a:lnTo>
                    <a:pt x="373227" y="243520"/>
                  </a:lnTo>
                  <a:lnTo>
                    <a:pt x="332032" y="227079"/>
                  </a:lnTo>
                  <a:lnTo>
                    <a:pt x="293700" y="209695"/>
                  </a:lnTo>
                  <a:lnTo>
                    <a:pt x="258377" y="191413"/>
                  </a:lnTo>
                  <a:lnTo>
                    <a:pt x="197352" y="152321"/>
                  </a:lnTo>
                  <a:lnTo>
                    <a:pt x="150138" y="110146"/>
                  </a:lnTo>
                  <a:lnTo>
                    <a:pt x="132080" y="88010"/>
                  </a:lnTo>
                  <a:lnTo>
                    <a:pt x="176022" y="88010"/>
                  </a:lnTo>
                  <a:lnTo>
                    <a:pt x="56896" y="0"/>
                  </a:lnTo>
                  <a:close/>
                </a:path>
              </a:pathLst>
            </a:custGeom>
            <a:solidFill>
              <a:srgbClr val="B8D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03518" y="3683508"/>
              <a:ext cx="1068705" cy="352425"/>
            </a:xfrm>
            <a:custGeom>
              <a:avLst/>
              <a:gdLst/>
              <a:ahLst/>
              <a:cxnLst/>
              <a:rect l="l" t="t" r="r" b="b"/>
              <a:pathLst>
                <a:path w="1068704" h="352425">
                  <a:moveTo>
                    <a:pt x="1068197" y="0"/>
                  </a:moveTo>
                  <a:lnTo>
                    <a:pt x="980185" y="0"/>
                  </a:lnTo>
                  <a:lnTo>
                    <a:pt x="977924" y="24102"/>
                  </a:lnTo>
                  <a:lnTo>
                    <a:pt x="971236" y="47769"/>
                  </a:lnTo>
                  <a:lnTo>
                    <a:pt x="945168" y="93585"/>
                  </a:lnTo>
                  <a:lnTo>
                    <a:pt x="903148" y="137029"/>
                  </a:lnTo>
                  <a:lnTo>
                    <a:pt x="846346" y="177681"/>
                  </a:lnTo>
                  <a:lnTo>
                    <a:pt x="812767" y="196829"/>
                  </a:lnTo>
                  <a:lnTo>
                    <a:pt x="775931" y="215121"/>
                  </a:lnTo>
                  <a:lnTo>
                    <a:pt x="735983" y="232506"/>
                  </a:lnTo>
                  <a:lnTo>
                    <a:pt x="693070" y="248931"/>
                  </a:lnTo>
                  <a:lnTo>
                    <a:pt x="647338" y="264343"/>
                  </a:lnTo>
                  <a:lnTo>
                    <a:pt x="598933" y="278689"/>
                  </a:lnTo>
                  <a:lnTo>
                    <a:pt x="548001" y="291919"/>
                  </a:lnTo>
                  <a:lnTo>
                    <a:pt x="494688" y="303978"/>
                  </a:lnTo>
                  <a:lnTo>
                    <a:pt x="439140" y="314815"/>
                  </a:lnTo>
                  <a:lnTo>
                    <a:pt x="381504" y="324378"/>
                  </a:lnTo>
                  <a:lnTo>
                    <a:pt x="321924" y="332613"/>
                  </a:lnTo>
                  <a:lnTo>
                    <a:pt x="260548" y="339468"/>
                  </a:lnTo>
                  <a:lnTo>
                    <a:pt x="197522" y="344891"/>
                  </a:lnTo>
                  <a:lnTo>
                    <a:pt x="132991" y="348830"/>
                  </a:lnTo>
                  <a:lnTo>
                    <a:pt x="67101" y="351231"/>
                  </a:lnTo>
                  <a:lnTo>
                    <a:pt x="0" y="352043"/>
                  </a:lnTo>
                  <a:lnTo>
                    <a:pt x="88010" y="352043"/>
                  </a:lnTo>
                  <a:lnTo>
                    <a:pt x="155112" y="351231"/>
                  </a:lnTo>
                  <a:lnTo>
                    <a:pt x="221002" y="348830"/>
                  </a:lnTo>
                  <a:lnTo>
                    <a:pt x="285533" y="344891"/>
                  </a:lnTo>
                  <a:lnTo>
                    <a:pt x="348559" y="339468"/>
                  </a:lnTo>
                  <a:lnTo>
                    <a:pt x="409935" y="332613"/>
                  </a:lnTo>
                  <a:lnTo>
                    <a:pt x="469515" y="324378"/>
                  </a:lnTo>
                  <a:lnTo>
                    <a:pt x="527151" y="314815"/>
                  </a:lnTo>
                  <a:lnTo>
                    <a:pt x="582699" y="303978"/>
                  </a:lnTo>
                  <a:lnTo>
                    <a:pt x="636012" y="291919"/>
                  </a:lnTo>
                  <a:lnTo>
                    <a:pt x="686944" y="278689"/>
                  </a:lnTo>
                  <a:lnTo>
                    <a:pt x="735349" y="264343"/>
                  </a:lnTo>
                  <a:lnTo>
                    <a:pt x="781081" y="248931"/>
                  </a:lnTo>
                  <a:lnTo>
                    <a:pt x="823994" y="232506"/>
                  </a:lnTo>
                  <a:lnTo>
                    <a:pt x="863942" y="215121"/>
                  </a:lnTo>
                  <a:lnTo>
                    <a:pt x="900778" y="196829"/>
                  </a:lnTo>
                  <a:lnTo>
                    <a:pt x="934357" y="177681"/>
                  </a:lnTo>
                  <a:lnTo>
                    <a:pt x="991159" y="137029"/>
                  </a:lnTo>
                  <a:lnTo>
                    <a:pt x="1033179" y="93585"/>
                  </a:lnTo>
                  <a:lnTo>
                    <a:pt x="1059247" y="47769"/>
                  </a:lnTo>
                  <a:lnTo>
                    <a:pt x="1065935" y="24102"/>
                  </a:lnTo>
                  <a:lnTo>
                    <a:pt x="1068197" y="0"/>
                  </a:lnTo>
                  <a:close/>
                </a:path>
              </a:pathLst>
            </a:custGeom>
            <a:solidFill>
              <a:srgbClr val="93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22957" y="2052319"/>
            <a:ext cx="14890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Where</a:t>
            </a:r>
            <a:r>
              <a:rPr sz="1300" i="1" spc="-1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is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00" i="1" spc="-10" dirty="0">
                <a:latin typeface="Arial"/>
                <a:cs typeface="Arial"/>
                <a:hlinkClick r:id="rId4"/>
              </a:rPr>
              <a:t>www.example.com?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8990" y="2052319"/>
            <a:ext cx="10452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latin typeface="Arial"/>
                <a:cs typeface="Arial"/>
              </a:rPr>
              <a:t>I </a:t>
            </a:r>
            <a:r>
              <a:rPr sz="1300" i="1" spc="-15" dirty="0">
                <a:latin typeface="Arial"/>
                <a:cs typeface="Arial"/>
              </a:rPr>
              <a:t>don’t </a:t>
            </a:r>
            <a:r>
              <a:rPr sz="1300" i="1" spc="-5" dirty="0">
                <a:latin typeface="Arial"/>
                <a:cs typeface="Arial"/>
              </a:rPr>
              <a:t>know –  </a:t>
            </a:r>
            <a:r>
              <a:rPr sz="1300" i="1" spc="-15" dirty="0">
                <a:latin typeface="Arial"/>
                <a:cs typeface="Arial"/>
              </a:rPr>
              <a:t>I’ll </a:t>
            </a:r>
            <a:r>
              <a:rPr sz="1300" i="1" spc="-5" dirty="0">
                <a:latin typeface="Arial"/>
                <a:cs typeface="Arial"/>
              </a:rPr>
              <a:t>ask the  authority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40677" y="2465577"/>
            <a:ext cx="883285" cy="140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20"/>
              </a:spcBef>
            </a:pPr>
            <a:r>
              <a:rPr sz="1600" b="1" spc="-15" dirty="0">
                <a:latin typeface="Arial"/>
                <a:cs typeface="Arial"/>
              </a:rPr>
              <a:t>Amazon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Route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5138" y="3547617"/>
            <a:ext cx="5283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10" dirty="0">
                <a:latin typeface="Arial"/>
                <a:cs typeface="Arial"/>
              </a:rPr>
              <a:t>1.2.3.4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93258" y="3585464"/>
            <a:ext cx="5283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10" dirty="0">
                <a:latin typeface="Arial"/>
                <a:cs typeface="Arial"/>
              </a:rPr>
              <a:t>1.2.3.4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04184A-85A7-42E9-BAD6-40212433B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61053"/>
            <a:ext cx="8054187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4430267"/>
            <a:ext cx="9153525" cy="718185"/>
            <a:chOff x="-4572" y="4430267"/>
            <a:chExt cx="9153525" cy="718185"/>
          </a:xfrm>
        </p:grpSpPr>
        <p:sp>
          <p:nvSpPr>
            <p:cNvPr id="3" name="object 3"/>
            <p:cNvSpPr/>
            <p:nvPr/>
          </p:nvSpPr>
          <p:spPr>
            <a:xfrm>
              <a:off x="19010" y="4430267"/>
              <a:ext cx="9124989" cy="24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54651"/>
              <a:ext cx="9144000" cy="688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454651"/>
              <a:ext cx="9144000" cy="688975"/>
            </a:xfrm>
            <a:custGeom>
              <a:avLst/>
              <a:gdLst/>
              <a:ahLst/>
              <a:cxnLst/>
              <a:rect l="l" t="t" r="r" b="b"/>
              <a:pathLst>
                <a:path w="9144000" h="688975">
                  <a:moveTo>
                    <a:pt x="0" y="688848"/>
                  </a:moveTo>
                  <a:lnTo>
                    <a:pt x="9144000" y="68884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14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55" y="354025"/>
            <a:ext cx="5219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</a:rPr>
              <a:t>What is Amazon Route</a:t>
            </a:r>
            <a:r>
              <a:rPr sz="3200" spc="-275" dirty="0">
                <a:solidFill>
                  <a:srgbClr val="252525"/>
                </a:solidFill>
              </a:rPr>
              <a:t> </a:t>
            </a:r>
            <a:r>
              <a:rPr sz="3200" spc="-5" dirty="0">
                <a:solidFill>
                  <a:srgbClr val="252525"/>
                </a:solidFill>
              </a:rPr>
              <a:t>53?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7555" y="1227582"/>
            <a:ext cx="5091430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7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Amazon Route 53 is </a:t>
            </a:r>
            <a:r>
              <a:rPr sz="1800" spc="-25" dirty="0">
                <a:latin typeface="Arial"/>
                <a:cs typeface="Arial"/>
              </a:rPr>
              <a:t>AWS’s </a:t>
            </a:r>
            <a:r>
              <a:rPr sz="1800" spc="-5" dirty="0">
                <a:latin typeface="Arial"/>
                <a:cs typeface="Arial"/>
              </a:rPr>
              <a:t>authoritative Domain  Name System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service.</a:t>
            </a:r>
            <a:endParaRPr sz="1800">
              <a:latin typeface="Arial"/>
              <a:cs typeface="Arial"/>
            </a:endParaRPr>
          </a:p>
          <a:p>
            <a:pPr marL="12700" marR="638175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DNS is a </a:t>
            </a:r>
            <a:r>
              <a:rPr sz="1800" spc="-15" dirty="0">
                <a:latin typeface="Arial"/>
                <a:cs typeface="Arial"/>
              </a:rPr>
              <a:t>Tier-0 </a:t>
            </a:r>
            <a:r>
              <a:rPr sz="1800" spc="-5" dirty="0">
                <a:latin typeface="Arial"/>
                <a:cs typeface="Arial"/>
              </a:rPr>
              <a:t>service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availability is </a:t>
            </a:r>
            <a:r>
              <a:rPr sz="1800" dirty="0">
                <a:latin typeface="Arial"/>
                <a:cs typeface="Arial"/>
              </a:rPr>
              <a:t>most  </a:t>
            </a:r>
            <a:r>
              <a:rPr sz="1800" spc="-5" dirty="0">
                <a:latin typeface="Arial"/>
                <a:cs typeface="Arial"/>
              </a:rPr>
              <a:t>important.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pre-warm </a:t>
            </a:r>
            <a:r>
              <a:rPr sz="1800" spc="-5" dirty="0">
                <a:latin typeface="Arial"/>
                <a:cs typeface="Arial"/>
              </a:rPr>
              <a:t>up required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handles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unpredictable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traffic.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Pay as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go pricing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only pay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resources  </a:t>
            </a:r>
            <a:r>
              <a:rPr sz="1800" spc="-10" dirty="0">
                <a:latin typeface="Arial"/>
                <a:cs typeface="Arial"/>
              </a:rPr>
              <a:t>you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266" y="1319879"/>
            <a:ext cx="152400" cy="150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66" y="2020919"/>
            <a:ext cx="152400" cy="150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66" y="2721959"/>
            <a:ext cx="152400" cy="150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66" y="3422999"/>
            <a:ext cx="152400" cy="150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8687" y="1657007"/>
            <a:ext cx="2154026" cy="2100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296" y="358520"/>
            <a:ext cx="69507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</a:rPr>
              <a:t>Amazon Route 53 Design</a:t>
            </a:r>
            <a:r>
              <a:rPr sz="3200" spc="-130" dirty="0">
                <a:solidFill>
                  <a:srgbClr val="252525"/>
                </a:solidFill>
              </a:rPr>
              <a:t> </a:t>
            </a:r>
            <a:r>
              <a:rPr sz="3200" spc="-5" dirty="0">
                <a:solidFill>
                  <a:srgbClr val="252525"/>
                </a:solidFill>
              </a:rPr>
              <a:t>Principles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7200" y="1200911"/>
            <a:ext cx="1602105" cy="9144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Reliable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391" y="2337816"/>
            <a:ext cx="1603375" cy="9144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76" y="3486911"/>
            <a:ext cx="1602105" cy="9144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17716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395"/>
              </a:spcBef>
            </a:pPr>
            <a:r>
              <a:rPr sz="1800" b="1" spc="-5" dirty="0">
                <a:latin typeface="Arial"/>
                <a:cs typeface="Arial"/>
              </a:rPr>
              <a:t>Integrated</a:t>
            </a:r>
            <a:endParaRPr sz="18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</a:pPr>
            <a:r>
              <a:rPr sz="1800" b="1" spc="5" dirty="0">
                <a:latin typeface="Arial"/>
                <a:cs typeface="Arial"/>
              </a:rPr>
              <a:t>with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AWS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200911"/>
            <a:ext cx="1602105" cy="9144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Easy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2791" y="2337816"/>
            <a:ext cx="1603375" cy="9144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177165" rIns="0" bIns="0" rtlCol="0">
            <a:spAutoFit/>
          </a:bodyPr>
          <a:lstStyle/>
          <a:p>
            <a:pPr marL="328930" marR="318770" indent="219075">
              <a:lnSpc>
                <a:spcPct val="100000"/>
              </a:lnSpc>
              <a:spcBef>
                <a:spcPts val="1395"/>
              </a:spcBef>
            </a:pPr>
            <a:r>
              <a:rPr sz="1800" b="1" spc="-5" dirty="0">
                <a:latin typeface="Arial"/>
                <a:cs typeface="Arial"/>
              </a:rPr>
              <a:t>Cost  Effe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076" y="3486911"/>
            <a:ext cx="1602105" cy="9144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Flexible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0201" y="1457705"/>
            <a:ext cx="152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Redundant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locations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Backed with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2595117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Worldwide </a:t>
            </a:r>
            <a:r>
              <a:rPr sz="1200" dirty="0">
                <a:latin typeface="Arial"/>
                <a:cs typeface="Arial"/>
              </a:rPr>
              <a:t>Anycast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network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dirty="0">
                <a:latin typeface="Arial"/>
                <a:cs typeface="Arial"/>
              </a:rPr>
              <a:t>Fast propagation 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changes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0201" y="3652773"/>
            <a:ext cx="17106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ELB-Alias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Queries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dirty="0">
                <a:latin typeface="Arial"/>
                <a:cs typeface="Arial"/>
              </a:rPr>
              <a:t>Latency </a:t>
            </a:r>
            <a:r>
              <a:rPr sz="1200" spc="-5" dirty="0">
                <a:latin typeface="Arial"/>
                <a:cs typeface="Arial"/>
              </a:rPr>
              <a:t>Based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Routing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More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5415" y="1366265"/>
            <a:ext cx="2014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200" dirty="0">
                <a:latin typeface="Arial"/>
                <a:cs typeface="Arial"/>
              </a:rPr>
              <a:t>Console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Programmatic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API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dirty="0">
                <a:latin typeface="Arial"/>
                <a:cs typeface="Arial"/>
              </a:rPr>
              <a:t>Domain name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0461" y="2595117"/>
            <a:ext cx="156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Inexpensive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rates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Pay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dirty="0">
                <a:latin typeface="Arial"/>
                <a:cs typeface="Arial"/>
              </a:rPr>
              <a:t>go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5415" y="3652773"/>
            <a:ext cx="1706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200" dirty="0">
                <a:latin typeface="Arial"/>
                <a:cs typeface="Arial"/>
              </a:rPr>
              <a:t>Geo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DNS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Weighted </a:t>
            </a:r>
            <a:r>
              <a:rPr sz="1200" dirty="0">
                <a:latin typeface="Arial"/>
                <a:cs typeface="Arial"/>
              </a:rPr>
              <a:t>Round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Robin</a:t>
            </a:r>
            <a:endParaRPr sz="12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200" spc="-5" dirty="0">
                <a:latin typeface="Arial"/>
                <a:cs typeface="Arial"/>
              </a:rPr>
              <a:t>Self-Aliasing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996" y="358520"/>
            <a:ext cx="6417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252525"/>
                </a:solidFill>
              </a:rPr>
              <a:t>Amazon Route </a:t>
            </a:r>
            <a:r>
              <a:rPr sz="3200" spc="-35" dirty="0">
                <a:solidFill>
                  <a:srgbClr val="252525"/>
                </a:solidFill>
              </a:rPr>
              <a:t>53’s </a:t>
            </a:r>
            <a:r>
              <a:rPr sz="3200" spc="-5" dirty="0">
                <a:solidFill>
                  <a:srgbClr val="252525"/>
                </a:solidFill>
              </a:rPr>
              <a:t>Key</a:t>
            </a:r>
            <a:r>
              <a:rPr sz="3200" spc="-85" dirty="0">
                <a:solidFill>
                  <a:srgbClr val="252525"/>
                </a:solidFill>
              </a:rPr>
              <a:t> </a:t>
            </a:r>
            <a:r>
              <a:rPr sz="3200" dirty="0">
                <a:solidFill>
                  <a:srgbClr val="252525"/>
                </a:solidFill>
              </a:rPr>
              <a:t>Features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72896" y="1191767"/>
            <a:ext cx="1826260" cy="11430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153670" rIns="0" bIns="0" rtlCol="0">
            <a:spAutoFit/>
          </a:bodyPr>
          <a:lstStyle/>
          <a:p>
            <a:pPr marL="317500" marR="308610" indent="-4445" algn="ctr">
              <a:lnSpc>
                <a:spcPct val="100000"/>
              </a:lnSpc>
              <a:spcBef>
                <a:spcPts val="1210"/>
              </a:spcBef>
            </a:pPr>
            <a:r>
              <a:rPr sz="1800" b="1" spc="-5" dirty="0">
                <a:latin typeface="Arial"/>
                <a:cs typeface="Arial"/>
              </a:rPr>
              <a:t>High  </a:t>
            </a:r>
            <a:r>
              <a:rPr sz="1800" b="1" spc="-114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bility  </a:t>
            </a:r>
            <a:r>
              <a:rPr sz="1800" b="1" spc="-10" dirty="0">
                <a:latin typeface="Arial"/>
                <a:cs typeface="Arial"/>
              </a:rPr>
              <a:t>DNS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2804160"/>
            <a:ext cx="1821180" cy="11430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40029" marR="115570" indent="-1162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Health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Checks  and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Failover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132" y="2759964"/>
            <a:ext cx="1828800" cy="11430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47015" marR="145415" indent="-9461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Domain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Name  Registration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3132" y="1191767"/>
            <a:ext cx="1828800" cy="11430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16510" rIns="0" bIns="0" rtlCol="0">
            <a:spAutoFit/>
          </a:bodyPr>
          <a:lstStyle/>
          <a:p>
            <a:pPr marL="106680" marR="100965" indent="-635" algn="ctr">
              <a:lnSpc>
                <a:spcPct val="100000"/>
              </a:lnSpc>
              <a:spcBef>
                <a:spcPts val="130"/>
              </a:spcBef>
            </a:pPr>
            <a:r>
              <a:rPr sz="1800" b="1" spc="-10" dirty="0">
                <a:latin typeface="Arial"/>
                <a:cs typeface="Arial"/>
              </a:rPr>
              <a:t>Advanced  </a:t>
            </a:r>
            <a:r>
              <a:rPr sz="1800" b="1" dirty="0">
                <a:latin typeface="Arial"/>
                <a:cs typeface="Arial"/>
              </a:rPr>
              <a:t>Routing: Geo  </a:t>
            </a:r>
            <a:r>
              <a:rPr sz="1800" b="1" spc="-5" dirty="0">
                <a:latin typeface="Arial"/>
                <a:cs typeface="Arial"/>
              </a:rPr>
              <a:t>DNS,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LBR,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 WRR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7647" y="2759964"/>
            <a:ext cx="1828800" cy="11430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153670" rIns="0" bIns="0" rtlCol="0">
            <a:spAutoFit/>
          </a:bodyPr>
          <a:lstStyle/>
          <a:p>
            <a:pPr marL="154305" marR="142875" algn="ctr">
              <a:lnSpc>
                <a:spcPct val="100000"/>
              </a:lnSpc>
              <a:spcBef>
                <a:spcPts val="1210"/>
              </a:spcBef>
            </a:pPr>
            <a:r>
              <a:rPr sz="1800" b="1" spc="-15" dirty="0">
                <a:latin typeface="Arial"/>
                <a:cs typeface="Arial"/>
              </a:rPr>
              <a:t>Alias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Records 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0" dirty="0">
                <a:latin typeface="Arial"/>
                <a:cs typeface="Arial"/>
              </a:rPr>
              <a:t>AWS  </a:t>
            </a:r>
            <a:r>
              <a:rPr sz="1800" b="1" spc="-5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7647" y="1191767"/>
            <a:ext cx="1828800" cy="1143000"/>
          </a:xfrm>
          <a:prstGeom prst="rect">
            <a:avLst/>
          </a:prstGeom>
          <a:solidFill>
            <a:srgbClr val="B8DEF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Private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214629"/>
            <a:ext cx="2543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55" dirty="0"/>
              <a:t> </a:t>
            </a:r>
            <a:r>
              <a:rPr spc="-5" dirty="0"/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4642" y="786510"/>
            <a:ext cx="3876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52525"/>
                </a:solidFill>
                <a:latin typeface="Arial"/>
                <a:cs typeface="Arial"/>
              </a:rPr>
              <a:t>High </a:t>
            </a:r>
            <a:r>
              <a:rPr sz="3000" b="1" spc="-15" dirty="0">
                <a:solidFill>
                  <a:srgbClr val="252525"/>
                </a:solidFill>
                <a:latin typeface="Arial"/>
                <a:cs typeface="Arial"/>
              </a:rPr>
              <a:t>Availability</a:t>
            </a:r>
            <a:r>
              <a:rPr sz="3000" b="1" spc="-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DNS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388" y="1678813"/>
            <a:ext cx="7153909" cy="21145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00" spc="-5" dirty="0">
                <a:latin typeface="Arial"/>
                <a:cs typeface="Arial"/>
              </a:rPr>
              <a:t>Amazon </a:t>
            </a:r>
            <a:r>
              <a:rPr sz="1500" dirty="0">
                <a:latin typeface="Arial"/>
                <a:cs typeface="Arial"/>
              </a:rPr>
              <a:t>Route </a:t>
            </a:r>
            <a:r>
              <a:rPr sz="1500" spc="-5" dirty="0">
                <a:latin typeface="Arial"/>
                <a:cs typeface="Arial"/>
              </a:rPr>
              <a:t>53 is a </a:t>
            </a:r>
            <a:r>
              <a:rPr sz="1500" dirty="0">
                <a:latin typeface="Arial"/>
                <a:cs typeface="Arial"/>
              </a:rPr>
              <a:t>highly </a:t>
            </a:r>
            <a:r>
              <a:rPr sz="1500" spc="-5" dirty="0">
                <a:latin typeface="Arial"/>
                <a:cs typeface="Arial"/>
              </a:rPr>
              <a:t>available </a:t>
            </a:r>
            <a:r>
              <a:rPr sz="1500" dirty="0">
                <a:latin typeface="Arial"/>
                <a:cs typeface="Arial"/>
              </a:rPr>
              <a:t>and scalable </a:t>
            </a:r>
            <a:r>
              <a:rPr sz="1500" spc="-5" dirty="0">
                <a:latin typeface="Arial"/>
                <a:cs typeface="Arial"/>
              </a:rPr>
              <a:t>DNS </a:t>
            </a:r>
            <a:r>
              <a:rPr sz="1500" spc="-10" dirty="0">
                <a:latin typeface="Arial"/>
                <a:cs typeface="Arial"/>
              </a:rPr>
              <a:t>web </a:t>
            </a:r>
            <a:r>
              <a:rPr sz="1500" spc="-5" dirty="0">
                <a:latin typeface="Arial"/>
                <a:cs typeface="Arial"/>
              </a:rPr>
              <a:t>service.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1500" dirty="0">
                <a:latin typeface="Arial"/>
                <a:cs typeface="Arial"/>
              </a:rPr>
              <a:t>Designed to </a:t>
            </a:r>
            <a:r>
              <a:rPr sz="1500" spc="-5" dirty="0">
                <a:latin typeface="Arial"/>
                <a:cs typeface="Arial"/>
              </a:rPr>
              <a:t>give developers and </a:t>
            </a:r>
            <a:r>
              <a:rPr sz="1500" dirty="0">
                <a:latin typeface="Arial"/>
                <a:cs typeface="Arial"/>
              </a:rPr>
              <a:t>businesses </a:t>
            </a:r>
            <a:r>
              <a:rPr sz="1500" spc="-5" dirty="0">
                <a:latin typeface="Arial"/>
                <a:cs typeface="Arial"/>
              </a:rPr>
              <a:t>an extremely </a:t>
            </a:r>
            <a:r>
              <a:rPr sz="1500" dirty="0">
                <a:latin typeface="Arial"/>
                <a:cs typeface="Arial"/>
              </a:rPr>
              <a:t>reliable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cost </a:t>
            </a:r>
            <a:r>
              <a:rPr sz="1500" spc="-5" dirty="0">
                <a:latin typeface="Arial"/>
                <a:cs typeface="Arial"/>
              </a:rPr>
              <a:t>effective  </a:t>
            </a:r>
            <a:r>
              <a:rPr sz="1500" spc="-10" dirty="0">
                <a:latin typeface="Arial"/>
                <a:cs typeface="Arial"/>
              </a:rPr>
              <a:t>way </a:t>
            </a:r>
            <a:r>
              <a:rPr sz="1500" dirty="0">
                <a:latin typeface="Arial"/>
                <a:cs typeface="Arial"/>
              </a:rPr>
              <a:t>to route </a:t>
            </a:r>
            <a:r>
              <a:rPr sz="1500" spc="-5" dirty="0">
                <a:latin typeface="Arial"/>
                <a:cs typeface="Arial"/>
              </a:rPr>
              <a:t>end users </a:t>
            </a:r>
            <a:r>
              <a:rPr sz="1500" dirty="0">
                <a:latin typeface="Arial"/>
                <a:cs typeface="Arial"/>
              </a:rPr>
              <a:t>to Internet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5" dirty="0">
                <a:latin typeface="Arial"/>
                <a:cs typeface="Arial"/>
              </a:rPr>
              <a:t>Amazon </a:t>
            </a:r>
            <a:r>
              <a:rPr sz="1500" dirty="0">
                <a:latin typeface="Arial"/>
                <a:cs typeface="Arial"/>
              </a:rPr>
              <a:t>Route </a:t>
            </a:r>
            <a:r>
              <a:rPr sz="1500" spc="-5" dirty="0">
                <a:latin typeface="Arial"/>
                <a:cs typeface="Arial"/>
              </a:rPr>
              <a:t>53 can handle </a:t>
            </a:r>
            <a:r>
              <a:rPr sz="1500" dirty="0">
                <a:latin typeface="Arial"/>
                <a:cs typeface="Arial"/>
              </a:rPr>
              <a:t>spikes </a:t>
            </a:r>
            <a:r>
              <a:rPr sz="1500" spc="-5" dirty="0">
                <a:latin typeface="Arial"/>
                <a:cs typeface="Arial"/>
              </a:rPr>
              <a:t>in traffic volume without </a:t>
            </a:r>
            <a:r>
              <a:rPr sz="1500" dirty="0">
                <a:latin typeface="Arial"/>
                <a:cs typeface="Arial"/>
              </a:rPr>
              <a:t>requiring </a:t>
            </a:r>
            <a:r>
              <a:rPr sz="1500" spc="-5" dirty="0">
                <a:latin typeface="Arial"/>
                <a:cs typeface="Arial"/>
              </a:rPr>
              <a:t>any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warming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up of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servers.</a:t>
            </a:r>
            <a:endParaRPr sz="1500">
              <a:latin typeface="Arial"/>
              <a:cs typeface="Arial"/>
            </a:endParaRPr>
          </a:p>
          <a:p>
            <a:pPr marL="12700" marR="58419">
              <a:lnSpc>
                <a:spcPct val="100000"/>
              </a:lnSpc>
              <a:spcBef>
                <a:spcPts val="960"/>
              </a:spcBef>
            </a:pPr>
            <a:r>
              <a:rPr sz="1500" spc="-5" dirty="0">
                <a:latin typeface="Arial"/>
                <a:cs typeface="Arial"/>
              </a:rPr>
              <a:t>Use advanced </a:t>
            </a:r>
            <a:r>
              <a:rPr sz="1500" dirty="0">
                <a:latin typeface="Arial"/>
                <a:cs typeface="Arial"/>
              </a:rPr>
              <a:t>routing policies along </a:t>
            </a:r>
            <a:r>
              <a:rPr sz="1500" spc="-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health </a:t>
            </a:r>
            <a:r>
              <a:rPr sz="1500" spc="-5" dirty="0">
                <a:latin typeface="Arial"/>
                <a:cs typeface="Arial"/>
              </a:rPr>
              <a:t>checks and failovers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ensure </a:t>
            </a:r>
            <a:r>
              <a:rPr sz="1500" spc="-10" dirty="0">
                <a:latin typeface="Arial"/>
                <a:cs typeface="Arial"/>
              </a:rPr>
              <a:t>your  </a:t>
            </a:r>
            <a:r>
              <a:rPr sz="1500" spc="-5" dirty="0">
                <a:latin typeface="Arial"/>
                <a:cs typeface="Arial"/>
              </a:rPr>
              <a:t>application is </a:t>
            </a:r>
            <a:r>
              <a:rPr sz="1500" spc="-10" dirty="0">
                <a:latin typeface="Arial"/>
                <a:cs typeface="Arial"/>
              </a:rPr>
              <a:t>always </a:t>
            </a:r>
            <a:r>
              <a:rPr sz="1500" spc="-5" dirty="0">
                <a:latin typeface="Arial"/>
                <a:cs typeface="Arial"/>
              </a:rPr>
              <a:t>available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end </a:t>
            </a:r>
            <a:r>
              <a:rPr sz="1500" dirty="0">
                <a:latin typeface="Arial"/>
                <a:cs typeface="Arial"/>
              </a:rPr>
              <a:t>users, </a:t>
            </a:r>
            <a:r>
              <a:rPr sz="1500" spc="-5" dirty="0">
                <a:latin typeface="Arial"/>
                <a:cs typeface="Arial"/>
              </a:rPr>
              <a:t>and provides the best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experience.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883" y="1879726"/>
            <a:ext cx="126492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883" y="2230247"/>
            <a:ext cx="126492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883" y="2809367"/>
            <a:ext cx="126492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883" y="3388486"/>
            <a:ext cx="126492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214629"/>
            <a:ext cx="2543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55" dirty="0"/>
              <a:t> </a:t>
            </a:r>
            <a:r>
              <a:rPr spc="-5" dirty="0"/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7545" y="695401"/>
            <a:ext cx="2651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Health</a:t>
            </a:r>
            <a:r>
              <a:rPr sz="3000" b="1" spc="-9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Checks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465" y="1518665"/>
            <a:ext cx="7350759" cy="234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Amazon </a:t>
            </a:r>
            <a:r>
              <a:rPr sz="1500" dirty="0">
                <a:latin typeface="Arial"/>
                <a:cs typeface="Arial"/>
              </a:rPr>
              <a:t>Route </a:t>
            </a:r>
            <a:r>
              <a:rPr sz="1500" spc="-5" dirty="0">
                <a:latin typeface="Arial"/>
                <a:cs typeface="Arial"/>
              </a:rPr>
              <a:t>53 health checks monitor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health and </a:t>
            </a:r>
            <a:r>
              <a:rPr sz="1500" dirty="0">
                <a:latin typeface="Arial"/>
                <a:cs typeface="Arial"/>
              </a:rPr>
              <a:t>performance of </a:t>
            </a:r>
            <a:r>
              <a:rPr sz="1500" spc="-10" dirty="0">
                <a:latin typeface="Arial"/>
                <a:cs typeface="Arial"/>
              </a:rPr>
              <a:t>your web  </a:t>
            </a:r>
            <a:r>
              <a:rPr sz="1500" dirty="0">
                <a:latin typeface="Arial"/>
                <a:cs typeface="Arial"/>
              </a:rPr>
              <a:t>applications, </a:t>
            </a:r>
            <a:r>
              <a:rPr sz="1500" spc="-10" dirty="0">
                <a:latin typeface="Arial"/>
                <a:cs typeface="Arial"/>
              </a:rPr>
              <a:t>web </a:t>
            </a:r>
            <a:r>
              <a:rPr sz="1500" spc="-5" dirty="0">
                <a:latin typeface="Arial"/>
                <a:cs typeface="Arial"/>
              </a:rPr>
              <a:t>servers, </a:t>
            </a:r>
            <a:r>
              <a:rPr sz="1500" dirty="0">
                <a:latin typeface="Arial"/>
                <a:cs typeface="Arial"/>
              </a:rPr>
              <a:t>and other resources to </a:t>
            </a:r>
            <a:r>
              <a:rPr sz="1500" spc="-5" dirty="0">
                <a:latin typeface="Arial"/>
                <a:cs typeface="Arial"/>
              </a:rPr>
              <a:t>help </a:t>
            </a:r>
            <a:r>
              <a:rPr sz="1500" dirty="0">
                <a:latin typeface="Arial"/>
                <a:cs typeface="Arial"/>
              </a:rPr>
              <a:t>detect outages or problems </a:t>
            </a:r>
            <a:r>
              <a:rPr sz="1500" spc="-5" dirty="0">
                <a:latin typeface="Arial"/>
                <a:cs typeface="Arial"/>
              </a:rPr>
              <a:t>with  </a:t>
            </a:r>
            <a:r>
              <a:rPr sz="1500" spc="-10" dirty="0">
                <a:latin typeface="Arial"/>
                <a:cs typeface="Arial"/>
              </a:rPr>
              <a:t>your </a:t>
            </a:r>
            <a:r>
              <a:rPr sz="1500" spc="-5" dirty="0">
                <a:latin typeface="Arial"/>
                <a:cs typeface="Arial"/>
              </a:rPr>
              <a:t>websites or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  <a:p>
            <a:pPr marL="413384" marR="5715" indent="-287020">
              <a:lnSpc>
                <a:spcPct val="100000"/>
              </a:lnSpc>
              <a:spcBef>
                <a:spcPts val="910"/>
              </a:spcBef>
              <a:buChar char="•"/>
              <a:tabLst>
                <a:tab pos="413384" algn="l"/>
                <a:tab pos="414020" algn="l"/>
              </a:tabLst>
            </a:pPr>
            <a:r>
              <a:rPr sz="1300" spc="-50" dirty="0">
                <a:latin typeface="Arial"/>
                <a:cs typeface="Arial"/>
              </a:rPr>
              <a:t>You </a:t>
            </a:r>
            <a:r>
              <a:rPr sz="1300" spc="-5" dirty="0">
                <a:latin typeface="Arial"/>
                <a:cs typeface="Arial"/>
              </a:rPr>
              <a:t>can configure health checks for various resources such as EC2 instances, RDS instances,  S3 </a:t>
            </a:r>
            <a:r>
              <a:rPr sz="1300" spc="-10" dirty="0">
                <a:latin typeface="Arial"/>
                <a:cs typeface="Arial"/>
              </a:rPr>
              <a:t>buckets, </a:t>
            </a:r>
            <a:r>
              <a:rPr sz="1300" spc="-5" dirty="0">
                <a:latin typeface="Arial"/>
                <a:cs typeface="Arial"/>
              </a:rPr>
              <a:t>as </a:t>
            </a:r>
            <a:r>
              <a:rPr sz="1300" spc="-10" dirty="0">
                <a:latin typeface="Arial"/>
                <a:cs typeface="Arial"/>
              </a:rPr>
              <a:t>well </a:t>
            </a:r>
            <a:r>
              <a:rPr sz="1300" spc="-5" dirty="0">
                <a:latin typeface="Arial"/>
                <a:cs typeface="Arial"/>
              </a:rPr>
              <a:t>as </a:t>
            </a:r>
            <a:r>
              <a:rPr sz="1300" spc="-10" dirty="0">
                <a:latin typeface="Arial"/>
                <a:cs typeface="Arial"/>
              </a:rPr>
              <a:t>other AWS resources.</a:t>
            </a:r>
            <a:endParaRPr sz="13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910"/>
              </a:spcBef>
              <a:buChar char="•"/>
              <a:tabLst>
                <a:tab pos="413384" algn="l"/>
                <a:tab pos="414020" algn="l"/>
              </a:tabLst>
            </a:pPr>
            <a:r>
              <a:rPr sz="1300" spc="-50" dirty="0">
                <a:latin typeface="Arial"/>
                <a:cs typeface="Arial"/>
              </a:rPr>
              <a:t>You </a:t>
            </a:r>
            <a:r>
              <a:rPr sz="1300" spc="-5" dirty="0">
                <a:latin typeface="Arial"/>
                <a:cs typeface="Arial"/>
              </a:rPr>
              <a:t>can also configure health checks for non-AWS resources and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endpoints.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1500" dirty="0">
                <a:latin typeface="Arial"/>
                <a:cs typeface="Arial"/>
              </a:rPr>
              <a:t>When creating </a:t>
            </a:r>
            <a:r>
              <a:rPr sz="1500" spc="-5" dirty="0">
                <a:latin typeface="Arial"/>
                <a:cs typeface="Arial"/>
              </a:rPr>
              <a:t>a health </a:t>
            </a:r>
            <a:r>
              <a:rPr sz="1500" dirty="0">
                <a:latin typeface="Arial"/>
                <a:cs typeface="Arial"/>
              </a:rPr>
              <a:t>check,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will be able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specify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interval </a:t>
            </a:r>
            <a:r>
              <a:rPr sz="1500" dirty="0">
                <a:latin typeface="Arial"/>
                <a:cs typeface="Arial"/>
              </a:rPr>
              <a:t>at </a:t>
            </a:r>
            <a:r>
              <a:rPr sz="1500" spc="-5" dirty="0">
                <a:latin typeface="Arial"/>
                <a:cs typeface="Arial"/>
              </a:rPr>
              <a:t>which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want  Amazon </a:t>
            </a:r>
            <a:r>
              <a:rPr sz="1500" dirty="0">
                <a:latin typeface="Arial"/>
                <a:cs typeface="Arial"/>
              </a:rPr>
              <a:t>Route </a:t>
            </a:r>
            <a:r>
              <a:rPr sz="1500" spc="-5" dirty="0">
                <a:latin typeface="Arial"/>
                <a:cs typeface="Arial"/>
              </a:rPr>
              <a:t>53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send </a:t>
            </a:r>
            <a:r>
              <a:rPr sz="1500" dirty="0">
                <a:latin typeface="Arial"/>
                <a:cs typeface="Arial"/>
              </a:rPr>
              <a:t>automated requests </a:t>
            </a:r>
            <a:r>
              <a:rPr sz="1500" spc="-10" dirty="0">
                <a:latin typeface="Arial"/>
                <a:cs typeface="Arial"/>
              </a:rPr>
              <a:t>over </a:t>
            </a:r>
            <a:r>
              <a:rPr sz="1500" dirty="0">
                <a:latin typeface="Arial"/>
                <a:cs typeface="Arial"/>
              </a:rPr>
              <a:t>the Internet to </a:t>
            </a:r>
            <a:r>
              <a:rPr sz="1500" spc="-10" dirty="0">
                <a:latin typeface="Arial"/>
                <a:cs typeface="Arial"/>
              </a:rPr>
              <a:t>your </a:t>
            </a:r>
            <a:r>
              <a:rPr sz="1500" spc="-5" dirty="0">
                <a:latin typeface="Arial"/>
                <a:cs typeface="Arial"/>
              </a:rPr>
              <a:t>application, or  </a:t>
            </a:r>
            <a:r>
              <a:rPr sz="1500" dirty="0">
                <a:latin typeface="Arial"/>
                <a:cs typeface="Arial"/>
              </a:rPr>
              <a:t>other resources to </a:t>
            </a:r>
            <a:r>
              <a:rPr sz="1500" spc="-5" dirty="0">
                <a:latin typeface="Arial"/>
                <a:cs typeface="Arial"/>
              </a:rPr>
              <a:t>verify </a:t>
            </a:r>
            <a:r>
              <a:rPr sz="1500" dirty="0">
                <a:latin typeface="Arial"/>
                <a:cs typeface="Arial"/>
              </a:rPr>
              <a:t>that </a:t>
            </a:r>
            <a:r>
              <a:rPr sz="1500" spc="-10" dirty="0">
                <a:latin typeface="Arial"/>
                <a:cs typeface="Arial"/>
              </a:rPr>
              <a:t>it’s </a:t>
            </a:r>
            <a:r>
              <a:rPr sz="1500" dirty="0">
                <a:latin typeface="Arial"/>
                <a:cs typeface="Arial"/>
              </a:rPr>
              <a:t>reachable, </a:t>
            </a:r>
            <a:r>
              <a:rPr sz="1500" spc="-5" dirty="0">
                <a:latin typeface="Arial"/>
                <a:cs typeface="Arial"/>
              </a:rPr>
              <a:t>available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functional.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062" y="1597152"/>
            <a:ext cx="126492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062" y="3230879"/>
            <a:ext cx="126492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55" dirty="0"/>
              <a:t> </a:t>
            </a:r>
            <a:r>
              <a:rPr spc="-5" dirty="0"/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976" y="695401"/>
            <a:ext cx="7226300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9554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Health</a:t>
            </a:r>
            <a:r>
              <a:rPr sz="30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Checks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500" dirty="0">
                <a:latin typeface="Arial"/>
                <a:cs typeface="Arial"/>
              </a:rPr>
              <a:t>Once enabled, Health Check </a:t>
            </a:r>
            <a:r>
              <a:rPr sz="1500" spc="-5" dirty="0">
                <a:latin typeface="Arial"/>
                <a:cs typeface="Arial"/>
              </a:rPr>
              <a:t>agents will monitor each </a:t>
            </a:r>
            <a:r>
              <a:rPr sz="1500" spc="5" dirty="0">
                <a:latin typeface="Arial"/>
                <a:cs typeface="Arial"/>
              </a:rPr>
              <a:t>end-point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10" dirty="0">
                <a:latin typeface="Arial"/>
                <a:cs typeface="Arial"/>
              </a:rPr>
              <a:t>your </a:t>
            </a:r>
            <a:r>
              <a:rPr sz="1500" spc="-5" dirty="0">
                <a:latin typeface="Arial"/>
                <a:cs typeface="Arial"/>
              </a:rPr>
              <a:t>application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determine </a:t>
            </a:r>
            <a:r>
              <a:rPr sz="1500" spc="-5" dirty="0">
                <a:latin typeface="Arial"/>
                <a:cs typeface="Arial"/>
              </a:rPr>
              <a:t>its </a:t>
            </a:r>
            <a:r>
              <a:rPr sz="1500" spc="-15" dirty="0">
                <a:latin typeface="Arial"/>
                <a:cs typeface="Arial"/>
              </a:rPr>
              <a:t>availability, </a:t>
            </a:r>
            <a:r>
              <a:rPr sz="1500" dirty="0">
                <a:latin typeface="Arial"/>
                <a:cs typeface="Arial"/>
              </a:rPr>
              <a:t>returning a status of </a:t>
            </a:r>
            <a:r>
              <a:rPr sz="1500" spc="-5" dirty="0">
                <a:latin typeface="Arial"/>
                <a:cs typeface="Arial"/>
              </a:rPr>
              <a:t>“healthy”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“unhealthy.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dirty="0">
                <a:latin typeface="Arial"/>
                <a:cs typeface="Arial"/>
              </a:rPr>
              <a:t>Health Checks </a:t>
            </a:r>
            <a:r>
              <a:rPr sz="1500" spc="-5" dirty="0">
                <a:latin typeface="Arial"/>
                <a:cs typeface="Arial"/>
              </a:rPr>
              <a:t>can be used </a:t>
            </a:r>
            <a:r>
              <a:rPr sz="1500" dirty="0">
                <a:latin typeface="Arial"/>
                <a:cs typeface="Arial"/>
              </a:rPr>
              <a:t>to simulate requests similar to those </a:t>
            </a:r>
            <a:r>
              <a:rPr sz="1500" spc="-5" dirty="0">
                <a:latin typeface="Arial"/>
                <a:cs typeface="Arial"/>
              </a:rPr>
              <a:t>made by </a:t>
            </a:r>
            <a:r>
              <a:rPr sz="1500" dirty="0">
                <a:latin typeface="Arial"/>
                <a:cs typeface="Arial"/>
              </a:rPr>
              <a:t>end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users.</a:t>
            </a:r>
          </a:p>
          <a:p>
            <a:pPr marL="12700" marR="38735">
              <a:lnSpc>
                <a:spcPct val="100000"/>
              </a:lnSpc>
              <a:spcBef>
                <a:spcPts val="960"/>
              </a:spcBef>
            </a:pPr>
            <a:r>
              <a:rPr sz="1500" spc="-55" dirty="0">
                <a:latin typeface="Arial"/>
                <a:cs typeface="Arial"/>
              </a:rPr>
              <a:t>You </a:t>
            </a:r>
            <a:r>
              <a:rPr sz="1500" dirty="0">
                <a:latin typeface="Arial"/>
                <a:cs typeface="Arial"/>
              </a:rPr>
              <a:t>can </a:t>
            </a:r>
            <a:r>
              <a:rPr sz="1500" spc="-5" dirty="0">
                <a:latin typeface="Arial"/>
                <a:cs typeface="Arial"/>
              </a:rPr>
              <a:t>configure a CloudWatch </a:t>
            </a:r>
            <a:r>
              <a:rPr sz="1500" dirty="0">
                <a:latin typeface="Arial"/>
                <a:cs typeface="Arial"/>
              </a:rPr>
              <a:t>alarm for each </a:t>
            </a:r>
            <a:r>
              <a:rPr sz="1500" spc="-5" dirty="0">
                <a:latin typeface="Arial"/>
                <a:cs typeface="Arial"/>
              </a:rPr>
              <a:t>health check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receive a </a:t>
            </a:r>
            <a:r>
              <a:rPr sz="1500" dirty="0">
                <a:latin typeface="Arial"/>
                <a:cs typeface="Arial"/>
              </a:rPr>
              <a:t>notification  </a:t>
            </a:r>
            <a:r>
              <a:rPr sz="1500" spc="-5" dirty="0">
                <a:latin typeface="Arial"/>
                <a:cs typeface="Arial"/>
              </a:rPr>
              <a:t>when a </a:t>
            </a:r>
            <a:r>
              <a:rPr sz="1500" dirty="0">
                <a:latin typeface="Arial"/>
                <a:cs typeface="Arial"/>
              </a:rPr>
              <a:t>resource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determined to </a:t>
            </a:r>
            <a:r>
              <a:rPr sz="1500" spc="-5" dirty="0">
                <a:latin typeface="Arial"/>
                <a:cs typeface="Arial"/>
              </a:rPr>
              <a:t>be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unhealthy.</a:t>
            </a:r>
            <a:endParaRPr sz="1500" dirty="0">
              <a:latin typeface="Arial"/>
              <a:cs typeface="Arial"/>
            </a:endParaRPr>
          </a:p>
          <a:p>
            <a:pPr marL="12700" marR="53975">
              <a:lnSpc>
                <a:spcPct val="100000"/>
              </a:lnSpc>
              <a:spcBef>
                <a:spcPts val="965"/>
              </a:spcBef>
            </a:pPr>
            <a:r>
              <a:rPr sz="150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a failover is </a:t>
            </a:r>
            <a:r>
              <a:rPr sz="1500" dirty="0">
                <a:latin typeface="Arial"/>
                <a:cs typeface="Arial"/>
              </a:rPr>
              <a:t>configured,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agents </a:t>
            </a:r>
            <a:r>
              <a:rPr sz="1500" dirty="0">
                <a:latin typeface="Arial"/>
                <a:cs typeface="Arial"/>
              </a:rPr>
              <a:t>determine the endpoint to </a:t>
            </a:r>
            <a:r>
              <a:rPr sz="1500" spc="-5" dirty="0">
                <a:latin typeface="Arial"/>
                <a:cs typeface="Arial"/>
              </a:rPr>
              <a:t>be </a:t>
            </a:r>
            <a:r>
              <a:rPr sz="1500" spc="-15" dirty="0">
                <a:latin typeface="Arial"/>
                <a:cs typeface="Arial"/>
              </a:rPr>
              <a:t>unhealthy,  </a:t>
            </a:r>
            <a:r>
              <a:rPr sz="1500" spc="-5" dirty="0">
                <a:latin typeface="Arial"/>
                <a:cs typeface="Arial"/>
              </a:rPr>
              <a:t>Amazon </a:t>
            </a:r>
            <a:r>
              <a:rPr sz="1500" dirty="0">
                <a:latin typeface="Arial"/>
                <a:cs typeface="Arial"/>
              </a:rPr>
              <a:t>Route </a:t>
            </a:r>
            <a:r>
              <a:rPr sz="1500" spc="-5" dirty="0">
                <a:latin typeface="Arial"/>
                <a:cs typeface="Arial"/>
              </a:rPr>
              <a:t>53 will </a:t>
            </a:r>
            <a:r>
              <a:rPr sz="1500" dirty="0">
                <a:latin typeface="Arial"/>
                <a:cs typeface="Arial"/>
              </a:rPr>
              <a:t>redirect </a:t>
            </a:r>
            <a:r>
              <a:rPr sz="1500" spc="-10" dirty="0">
                <a:latin typeface="Arial"/>
                <a:cs typeface="Arial"/>
              </a:rPr>
              <a:t>your </a:t>
            </a:r>
            <a:r>
              <a:rPr sz="1500" spc="-5" dirty="0">
                <a:latin typeface="Arial"/>
                <a:cs typeface="Arial"/>
              </a:rPr>
              <a:t>end users </a:t>
            </a:r>
            <a:r>
              <a:rPr sz="1500" dirty="0">
                <a:latin typeface="Arial"/>
                <a:cs typeface="Arial"/>
              </a:rPr>
              <a:t>to pre-determined alternate end-points  that </a:t>
            </a:r>
            <a:r>
              <a:rPr sz="1500" spc="-5" dirty="0">
                <a:latin typeface="Arial"/>
                <a:cs typeface="Arial"/>
              </a:rPr>
              <a:t>are </a:t>
            </a:r>
            <a:r>
              <a:rPr sz="1500" dirty="0">
                <a:latin typeface="Arial"/>
                <a:cs typeface="Arial"/>
              </a:rPr>
              <a:t>functioning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properly.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433" y="1453388"/>
            <a:ext cx="126492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433" y="2032507"/>
            <a:ext cx="126492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433" y="2383027"/>
            <a:ext cx="126492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433" y="2962148"/>
            <a:ext cx="126492" cy="12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1481</Words>
  <Application>Microsoft Office PowerPoint</Application>
  <PresentationFormat>On-screen Show (16:9)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Carlito</vt:lpstr>
      <vt:lpstr>Times New Roman</vt:lpstr>
      <vt:lpstr>Office Theme</vt:lpstr>
      <vt:lpstr>Amazon Route 53</vt:lpstr>
      <vt:lpstr>Amazon Route 53</vt:lpstr>
      <vt:lpstr>How it Works DNS translates domain names into IP addresses to route  traffic to websites.</vt:lpstr>
      <vt:lpstr>What is Amazon Route 53?</vt:lpstr>
      <vt:lpstr>Amazon Route 53 Design Principles</vt:lpstr>
      <vt:lpstr>Amazon Route 53’s Key Features</vt:lpstr>
      <vt:lpstr>Key Features:</vt:lpstr>
      <vt:lpstr>Key Features:</vt:lpstr>
      <vt:lpstr>Key Features:</vt:lpstr>
      <vt:lpstr>Key Features:</vt:lpstr>
      <vt:lpstr>Failover</vt:lpstr>
      <vt:lpstr>Key Features:</vt:lpstr>
      <vt:lpstr>Advanced Routing Policies</vt:lpstr>
      <vt:lpstr>Advanced Routing Policies</vt:lpstr>
      <vt:lpstr>Latency Routing Policy</vt:lpstr>
      <vt:lpstr>Advanced Routing Policies</vt:lpstr>
      <vt:lpstr>Key Features:</vt:lpstr>
      <vt:lpstr>Pay-as-you-go Pricing*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Route 53</dc:title>
  <cp:lastModifiedBy>Ayush Varshney A</cp:lastModifiedBy>
  <cp:revision>21</cp:revision>
  <dcterms:created xsi:type="dcterms:W3CDTF">2020-04-12T12:36:45Z</dcterms:created>
  <dcterms:modified xsi:type="dcterms:W3CDTF">2020-09-30T14:00:34Z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2020-04-12T00:00:00Z</vt:filetime>
  </property>
</Properties>
</file>