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61" r:id="rId6"/>
    <p:sldId id="263" r:id="rId7"/>
    <p:sldId id="264" r:id="rId8"/>
    <p:sldId id="265" r:id="rId9"/>
    <p:sldId id="266" r:id="rId10"/>
    <p:sldId id="267" r:id="rId11"/>
    <p:sldId id="268" r:id="rId12"/>
    <p:sldId id="269" r:id="rId13"/>
    <p:sldId id="270" r:id="rId14"/>
    <p:sldId id="271" r:id="rId15"/>
    <p:sldId id="272" r:id="rId16"/>
    <p:sldId id="276" r:id="rId17"/>
    <p:sldId id="281" r:id="rId18"/>
    <p:sldId id="321" r:id="rId19"/>
    <p:sldId id="282" r:id="rId20"/>
    <p:sldId id="284" r:id="rId21"/>
    <p:sldId id="285" r:id="rId22"/>
    <p:sldId id="286" r:id="rId23"/>
    <p:sldId id="287" r:id="rId24"/>
    <p:sldId id="288" r:id="rId25"/>
    <p:sldId id="289" r:id="rId26"/>
    <p:sldId id="290" r:id="rId27"/>
    <p:sldId id="291" r:id="rId28"/>
    <p:sldId id="292" r:id="rId29"/>
    <p:sldId id="293" r:id="rId30"/>
    <p:sldId id="295" r:id="rId31"/>
    <p:sldId id="296" r:id="rId32"/>
    <p:sldId id="297" r:id="rId33"/>
    <p:sldId id="298" r:id="rId34"/>
    <p:sldId id="299" r:id="rId35"/>
    <p:sldId id="300" r:id="rId36"/>
    <p:sldId id="302" r:id="rId37"/>
    <p:sldId id="303" r:id="rId38"/>
    <p:sldId id="305" r:id="rId39"/>
    <p:sldId id="306" r:id="rId40"/>
    <p:sldId id="307" r:id="rId41"/>
    <p:sldId id="308" r:id="rId42"/>
    <p:sldId id="309" r:id="rId43"/>
    <p:sldId id="310" r:id="rId44"/>
    <p:sldId id="311" r:id="rId45"/>
    <p:sldId id="316" r:id="rId46"/>
    <p:sldId id="317" r:id="rId47"/>
    <p:sldId id="319" r:id="rId48"/>
    <p:sldId id="320" r:id="rId49"/>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81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61620" y="229565"/>
            <a:ext cx="8620759" cy="45212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DDDEDD"/>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DDDEDD"/>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031485" y="1611629"/>
            <a:ext cx="3357245" cy="2632075"/>
          </a:xfrm>
          <a:prstGeom prst="rect">
            <a:avLst/>
          </a:prstGeom>
        </p:spPr>
        <p:txBody>
          <a:bodyPr wrap="square" lIns="0" tIns="0" rIns="0" bIns="0">
            <a:spAutoFit/>
          </a:bodyPr>
          <a:lstStyle>
            <a:lvl1pPr>
              <a:defRPr sz="1500" b="0" i="0">
                <a:solidFill>
                  <a:srgbClr val="BABCBA"/>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498"/>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355091" y="957072"/>
            <a:ext cx="8421624" cy="821436"/>
          </a:xfrm>
          <a:prstGeom prst="rect">
            <a:avLst/>
          </a:prstGeom>
          <a:blipFill>
            <a:blip r:embed="rId3" cstate="print"/>
            <a:stretch>
              <a:fillRect/>
            </a:stretch>
          </a:blipFill>
        </p:spPr>
        <p:txBody>
          <a:bodyPr wrap="square" lIns="0" tIns="0" rIns="0" bIns="0" rtlCol="0"/>
          <a:lstStyle/>
          <a:p>
            <a:endParaRPr/>
          </a:p>
        </p:txBody>
      </p:sp>
      <p:sp>
        <p:nvSpPr>
          <p:cNvPr id="18" name="bg object 18"/>
          <p:cNvSpPr/>
          <p:nvPr/>
        </p:nvSpPr>
        <p:spPr>
          <a:xfrm>
            <a:off x="4267200" y="4546979"/>
            <a:ext cx="611563" cy="230834"/>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000" b="1" i="0">
                <a:solidFill>
                  <a:srgbClr val="DDDEDD"/>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498"/>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8104631" y="4669537"/>
            <a:ext cx="903165" cy="338352"/>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453237" y="1534413"/>
            <a:ext cx="8237524" cy="635000"/>
          </a:xfrm>
          <a:prstGeom prst="rect">
            <a:avLst/>
          </a:prstGeom>
        </p:spPr>
        <p:txBody>
          <a:bodyPr wrap="square" lIns="0" tIns="0" rIns="0" bIns="0">
            <a:spAutoFit/>
          </a:bodyPr>
          <a:lstStyle>
            <a:lvl1pPr>
              <a:defRPr sz="4000" b="1" i="0">
                <a:solidFill>
                  <a:srgbClr val="DDDEDD"/>
                </a:solidFill>
                <a:latin typeface="Arial"/>
                <a:cs typeface="Arial"/>
              </a:defRPr>
            </a:lvl1pPr>
          </a:lstStyle>
          <a:p>
            <a:endParaRPr/>
          </a:p>
        </p:txBody>
      </p:sp>
      <p:sp>
        <p:nvSpPr>
          <p:cNvPr id="3" name="Holder 3"/>
          <p:cNvSpPr>
            <a:spLocks noGrp="1"/>
          </p:cNvSpPr>
          <p:nvPr>
            <p:ph type="body" idx="1"/>
          </p:nvPr>
        </p:nvSpPr>
        <p:spPr>
          <a:xfrm>
            <a:off x="784593" y="1151000"/>
            <a:ext cx="7204075" cy="312674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9/24/2020</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hyperlink" Target="https://aws.amazon.com/rds/sqlserver/" TargetMode="External"/><Relationship Id="rId3" Type="http://schemas.openxmlformats.org/officeDocument/2006/relationships/hyperlink" Target="https://aws.amazon.com/rds/aurora/" TargetMode="External"/><Relationship Id="rId7" Type="http://schemas.openxmlformats.org/officeDocument/2006/relationships/hyperlink" Target="https://aws.amazon.com/rds/oracle/" TargetMode="External"/><Relationship Id="rId2" Type="http://schemas.openxmlformats.org/officeDocument/2006/relationships/hyperlink" Target="https://aws.amazon.com/rds/instance-types/" TargetMode="External"/><Relationship Id="rId1" Type="http://schemas.openxmlformats.org/officeDocument/2006/relationships/slideLayout" Target="../slideLayouts/slideLayout2.xml"/><Relationship Id="rId6" Type="http://schemas.openxmlformats.org/officeDocument/2006/relationships/hyperlink" Target="https://aws.amazon.com/rds/mariadb/" TargetMode="External"/><Relationship Id="rId5" Type="http://schemas.openxmlformats.org/officeDocument/2006/relationships/hyperlink" Target="https://aws.amazon.com/rds/mysql/" TargetMode="External"/><Relationship Id="rId4" Type="http://schemas.openxmlformats.org/officeDocument/2006/relationships/hyperlink" Target="https://aws.amazon.com/rds/postgresql/" TargetMode="External"/><Relationship Id="rId9" Type="http://schemas.openxmlformats.org/officeDocument/2006/relationships/hyperlink" Target="https://aws.amazon.com/dm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52.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3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hyperlink" Target="http://2u.com/" TargetMode="External"/><Relationship Id="rId1" Type="http://schemas.openxmlformats.org/officeDocument/2006/relationships/slideLayout" Target="../slideLayouts/slideLayout3.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76.png"/><Relationship Id="rId3" Type="http://schemas.openxmlformats.org/officeDocument/2006/relationships/image" Target="../media/image66.png"/><Relationship Id="rId7" Type="http://schemas.openxmlformats.org/officeDocument/2006/relationships/image" Target="../media/image70.png"/><Relationship Id="rId12" Type="http://schemas.openxmlformats.org/officeDocument/2006/relationships/image" Target="../media/image75.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9.png"/><Relationship Id="rId11" Type="http://schemas.openxmlformats.org/officeDocument/2006/relationships/image" Target="../media/image74.png"/><Relationship Id="rId5" Type="http://schemas.openxmlformats.org/officeDocument/2006/relationships/image" Target="../media/image68.png"/><Relationship Id="rId10" Type="http://schemas.openxmlformats.org/officeDocument/2006/relationships/image" Target="../media/image73.png"/><Relationship Id="rId4" Type="http://schemas.openxmlformats.org/officeDocument/2006/relationships/image" Target="../media/image67.png"/><Relationship Id="rId9" Type="http://schemas.openxmlformats.org/officeDocument/2006/relationships/image" Target="../media/image72.png"/><Relationship Id="rId14" Type="http://schemas.openxmlformats.org/officeDocument/2006/relationships/image" Target="../media/image77.png"/></Relationships>
</file>

<file path=ppt/slides/_rels/slide35.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image" Target="../media/image84.png"/><Relationship Id="rId18" Type="http://schemas.openxmlformats.org/officeDocument/2006/relationships/image" Target="../media/image88.png"/><Relationship Id="rId3" Type="http://schemas.openxmlformats.org/officeDocument/2006/relationships/image" Target="../media/image66.png"/><Relationship Id="rId21" Type="http://schemas.openxmlformats.org/officeDocument/2006/relationships/image" Target="../media/image91.png"/><Relationship Id="rId7" Type="http://schemas.openxmlformats.org/officeDocument/2006/relationships/image" Target="../media/image79.png"/><Relationship Id="rId12" Type="http://schemas.openxmlformats.org/officeDocument/2006/relationships/image" Target="../media/image83.png"/><Relationship Id="rId17" Type="http://schemas.openxmlformats.org/officeDocument/2006/relationships/image" Target="../media/image87.png"/><Relationship Id="rId2" Type="http://schemas.openxmlformats.org/officeDocument/2006/relationships/image" Target="../media/image74.png"/><Relationship Id="rId16" Type="http://schemas.openxmlformats.org/officeDocument/2006/relationships/image" Target="../media/image72.png"/><Relationship Id="rId20" Type="http://schemas.openxmlformats.org/officeDocument/2006/relationships/image" Target="../media/image90.png"/><Relationship Id="rId1" Type="http://schemas.openxmlformats.org/officeDocument/2006/relationships/slideLayout" Target="../slideLayouts/slideLayout1.xml"/><Relationship Id="rId6" Type="http://schemas.openxmlformats.org/officeDocument/2006/relationships/image" Target="../media/image78.png"/><Relationship Id="rId11" Type="http://schemas.openxmlformats.org/officeDocument/2006/relationships/image" Target="../media/image82.png"/><Relationship Id="rId5" Type="http://schemas.openxmlformats.org/officeDocument/2006/relationships/image" Target="../media/image70.png"/><Relationship Id="rId15" Type="http://schemas.openxmlformats.org/officeDocument/2006/relationships/image" Target="../media/image86.png"/><Relationship Id="rId10" Type="http://schemas.openxmlformats.org/officeDocument/2006/relationships/image" Target="../media/image65.png"/><Relationship Id="rId19" Type="http://schemas.openxmlformats.org/officeDocument/2006/relationships/image" Target="../media/image89.png"/><Relationship Id="rId4" Type="http://schemas.openxmlformats.org/officeDocument/2006/relationships/image" Target="../media/image67.png"/><Relationship Id="rId9" Type="http://schemas.openxmlformats.org/officeDocument/2006/relationships/image" Target="../media/image81.png"/><Relationship Id="rId14" Type="http://schemas.openxmlformats.org/officeDocument/2006/relationships/image" Target="../media/image8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jpg"/><Relationship Id="rId1" Type="http://schemas.openxmlformats.org/officeDocument/2006/relationships/slideLayout" Target="../slideLayouts/slideLayout2.xml"/><Relationship Id="rId4" Type="http://schemas.openxmlformats.org/officeDocument/2006/relationships/image" Target="../media/image95.png"/></Relationships>
</file>

<file path=ppt/slides/_rels/slide39.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image" Target="../media/image107.png"/><Relationship Id="rId3" Type="http://schemas.openxmlformats.org/officeDocument/2006/relationships/image" Target="../media/image97.png"/><Relationship Id="rId7" Type="http://schemas.openxmlformats.org/officeDocument/2006/relationships/image" Target="../media/image101.png"/><Relationship Id="rId12" Type="http://schemas.openxmlformats.org/officeDocument/2006/relationships/image" Target="../media/image106.png"/><Relationship Id="rId2" Type="http://schemas.openxmlformats.org/officeDocument/2006/relationships/image" Target="../media/image96.png"/><Relationship Id="rId16"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00.png"/><Relationship Id="rId11" Type="http://schemas.openxmlformats.org/officeDocument/2006/relationships/image" Target="../media/image105.png"/><Relationship Id="rId5" Type="http://schemas.openxmlformats.org/officeDocument/2006/relationships/image" Target="../media/image99.png"/><Relationship Id="rId15" Type="http://schemas.openxmlformats.org/officeDocument/2006/relationships/image" Target="../media/image109.png"/><Relationship Id="rId10" Type="http://schemas.openxmlformats.org/officeDocument/2006/relationships/image" Target="../media/image104.png"/><Relationship Id="rId4" Type="http://schemas.openxmlformats.org/officeDocument/2006/relationships/image" Target="../media/image98.png"/><Relationship Id="rId9" Type="http://schemas.openxmlformats.org/officeDocument/2006/relationships/image" Target="../media/image103.png"/><Relationship Id="rId14" Type="http://schemas.openxmlformats.org/officeDocument/2006/relationships/image" Target="../media/image108.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8" Type="http://schemas.openxmlformats.org/officeDocument/2006/relationships/image" Target="../media/image121.png"/><Relationship Id="rId13" Type="http://schemas.openxmlformats.org/officeDocument/2006/relationships/image" Target="../media/image126.png"/><Relationship Id="rId18" Type="http://schemas.openxmlformats.org/officeDocument/2006/relationships/image" Target="../media/image131.png"/><Relationship Id="rId26" Type="http://schemas.openxmlformats.org/officeDocument/2006/relationships/image" Target="../media/image139.png"/><Relationship Id="rId3" Type="http://schemas.openxmlformats.org/officeDocument/2006/relationships/image" Target="../media/image116.png"/><Relationship Id="rId21" Type="http://schemas.openxmlformats.org/officeDocument/2006/relationships/image" Target="../media/image134.png"/><Relationship Id="rId7" Type="http://schemas.openxmlformats.org/officeDocument/2006/relationships/image" Target="../media/image120.png"/><Relationship Id="rId12" Type="http://schemas.openxmlformats.org/officeDocument/2006/relationships/image" Target="../media/image125.png"/><Relationship Id="rId17" Type="http://schemas.openxmlformats.org/officeDocument/2006/relationships/image" Target="../media/image130.png"/><Relationship Id="rId25" Type="http://schemas.openxmlformats.org/officeDocument/2006/relationships/image" Target="../media/image138.png"/><Relationship Id="rId33" Type="http://schemas.openxmlformats.org/officeDocument/2006/relationships/image" Target="../media/image146.png"/><Relationship Id="rId2" Type="http://schemas.openxmlformats.org/officeDocument/2006/relationships/image" Target="../media/image115.png"/><Relationship Id="rId16" Type="http://schemas.openxmlformats.org/officeDocument/2006/relationships/image" Target="../media/image129.png"/><Relationship Id="rId20" Type="http://schemas.openxmlformats.org/officeDocument/2006/relationships/image" Target="../media/image133.png"/><Relationship Id="rId29" Type="http://schemas.openxmlformats.org/officeDocument/2006/relationships/image" Target="../media/image142.png"/><Relationship Id="rId1" Type="http://schemas.openxmlformats.org/officeDocument/2006/relationships/slideLayout" Target="../slideLayouts/slideLayout2.xml"/><Relationship Id="rId6" Type="http://schemas.openxmlformats.org/officeDocument/2006/relationships/image" Target="../media/image119.png"/><Relationship Id="rId11" Type="http://schemas.openxmlformats.org/officeDocument/2006/relationships/image" Target="../media/image124.png"/><Relationship Id="rId24" Type="http://schemas.openxmlformats.org/officeDocument/2006/relationships/image" Target="../media/image137.png"/><Relationship Id="rId32" Type="http://schemas.openxmlformats.org/officeDocument/2006/relationships/image" Target="../media/image145.png"/><Relationship Id="rId5" Type="http://schemas.openxmlformats.org/officeDocument/2006/relationships/image" Target="../media/image118.png"/><Relationship Id="rId15" Type="http://schemas.openxmlformats.org/officeDocument/2006/relationships/image" Target="../media/image128.png"/><Relationship Id="rId23" Type="http://schemas.openxmlformats.org/officeDocument/2006/relationships/image" Target="../media/image136.png"/><Relationship Id="rId28" Type="http://schemas.openxmlformats.org/officeDocument/2006/relationships/image" Target="../media/image141.png"/><Relationship Id="rId10" Type="http://schemas.openxmlformats.org/officeDocument/2006/relationships/image" Target="../media/image123.png"/><Relationship Id="rId19" Type="http://schemas.openxmlformats.org/officeDocument/2006/relationships/image" Target="../media/image132.png"/><Relationship Id="rId31" Type="http://schemas.openxmlformats.org/officeDocument/2006/relationships/image" Target="../media/image144.png"/><Relationship Id="rId4" Type="http://schemas.openxmlformats.org/officeDocument/2006/relationships/image" Target="../media/image117.png"/><Relationship Id="rId9" Type="http://schemas.openxmlformats.org/officeDocument/2006/relationships/image" Target="../media/image122.png"/><Relationship Id="rId14" Type="http://schemas.openxmlformats.org/officeDocument/2006/relationships/image" Target="../media/image127.png"/><Relationship Id="rId22" Type="http://schemas.openxmlformats.org/officeDocument/2006/relationships/image" Target="../media/image135.png"/><Relationship Id="rId27" Type="http://schemas.openxmlformats.org/officeDocument/2006/relationships/image" Target="../media/image140.png"/><Relationship Id="rId30" Type="http://schemas.openxmlformats.org/officeDocument/2006/relationships/image" Target="../media/image143.png"/></Relationships>
</file>

<file path=ppt/slides/_rels/slide4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6"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46.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148.png"/><Relationship Id="rId7" Type="http://schemas.openxmlformats.org/officeDocument/2006/relationships/image" Target="../media/image152.png"/><Relationship Id="rId2" Type="http://schemas.openxmlformats.org/officeDocument/2006/relationships/image" Target="../media/image147.png"/><Relationship Id="rId1" Type="http://schemas.openxmlformats.org/officeDocument/2006/relationships/slideLayout" Target="../slideLayouts/slideLayout2.xml"/><Relationship Id="rId6" Type="http://schemas.openxmlformats.org/officeDocument/2006/relationships/image" Target="../media/image151.png"/><Relationship Id="rId5" Type="http://schemas.openxmlformats.org/officeDocument/2006/relationships/image" Target="../media/image150.png"/><Relationship Id="rId10" Type="http://schemas.openxmlformats.org/officeDocument/2006/relationships/image" Target="../media/image153.png"/><Relationship Id="rId4" Type="http://schemas.openxmlformats.org/officeDocument/2006/relationships/image" Target="../media/image149.png"/><Relationship Id="rId9" Type="http://schemas.openxmlformats.org/officeDocument/2006/relationships/image" Target="../media/image10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image" Target="../media/image154.jp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6"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9052"/>
            <a:ext cx="9144000" cy="514349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55091" y="530351"/>
            <a:ext cx="8421624" cy="821436"/>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2065" rIns="0" bIns="0" rtlCol="0">
            <a:spAutoFit/>
          </a:bodyPr>
          <a:lstStyle/>
          <a:p>
            <a:pPr marL="15240">
              <a:lnSpc>
                <a:spcPct val="100000"/>
              </a:lnSpc>
              <a:spcBef>
                <a:spcPts val="95"/>
              </a:spcBef>
            </a:pPr>
            <a:r>
              <a:rPr spc="-5" dirty="0"/>
              <a:t>Introduction to Database</a:t>
            </a:r>
            <a:r>
              <a:rPr dirty="0"/>
              <a:t> </a:t>
            </a:r>
            <a:r>
              <a:rPr spc="-5" dirty="0"/>
              <a:t>Services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5544" y="214071"/>
            <a:ext cx="8035925" cy="878840"/>
          </a:xfrm>
          <a:prstGeom prst="rect">
            <a:avLst/>
          </a:prstGeom>
        </p:spPr>
        <p:txBody>
          <a:bodyPr vert="horz" wrap="square" lIns="0" tIns="12065" rIns="0" bIns="0" rtlCol="0">
            <a:spAutoFit/>
          </a:bodyPr>
          <a:lstStyle/>
          <a:p>
            <a:pPr marL="12700" marR="5080">
              <a:lnSpc>
                <a:spcPct val="100000"/>
              </a:lnSpc>
              <a:spcBef>
                <a:spcPts val="95"/>
              </a:spcBef>
            </a:pPr>
            <a:r>
              <a:rPr sz="2800" spc="-5" dirty="0">
                <a:solidFill>
                  <a:srgbClr val="FFFFFF"/>
                </a:solidFill>
              </a:rPr>
              <a:t>Amazon DynamoDB</a:t>
            </a:r>
            <a:r>
              <a:rPr sz="2800" spc="-5" dirty="0">
                <a:solidFill>
                  <a:srgbClr val="BABCBA"/>
                </a:solidFill>
              </a:rPr>
              <a:t>: a managed document and  key-value</a:t>
            </a:r>
            <a:r>
              <a:rPr sz="2800" spc="45" dirty="0">
                <a:solidFill>
                  <a:srgbClr val="BABCBA"/>
                </a:solidFill>
              </a:rPr>
              <a:t> </a:t>
            </a:r>
            <a:r>
              <a:rPr sz="2800" spc="-5" dirty="0">
                <a:solidFill>
                  <a:srgbClr val="BABCBA"/>
                </a:solidFill>
              </a:rPr>
              <a:t>store</a:t>
            </a:r>
            <a:endParaRPr sz="2800"/>
          </a:p>
        </p:txBody>
      </p:sp>
      <p:sp>
        <p:nvSpPr>
          <p:cNvPr id="3" name="object 3"/>
          <p:cNvSpPr txBox="1"/>
          <p:nvPr/>
        </p:nvSpPr>
        <p:spPr>
          <a:xfrm>
            <a:off x="419506" y="1215199"/>
            <a:ext cx="4587240" cy="2185035"/>
          </a:xfrm>
          <a:prstGeom prst="rect">
            <a:avLst/>
          </a:prstGeom>
        </p:spPr>
        <p:txBody>
          <a:bodyPr vert="horz" wrap="square" lIns="0" tIns="86360" rIns="0" bIns="0" rtlCol="0">
            <a:spAutoFit/>
          </a:bodyPr>
          <a:lstStyle/>
          <a:p>
            <a:pPr marL="355600" indent="-342900">
              <a:lnSpc>
                <a:spcPct val="100000"/>
              </a:lnSpc>
              <a:spcBef>
                <a:spcPts val="680"/>
              </a:spcBef>
              <a:buChar char="•"/>
              <a:tabLst>
                <a:tab pos="354965" algn="l"/>
                <a:tab pos="355600" algn="l"/>
              </a:tabLst>
            </a:pPr>
            <a:r>
              <a:rPr sz="2400" spc="-5" dirty="0">
                <a:solidFill>
                  <a:srgbClr val="BABCBA"/>
                </a:solidFill>
                <a:latin typeface="Arial"/>
                <a:cs typeface="Arial"/>
              </a:rPr>
              <a:t>Simple and </a:t>
            </a:r>
            <a:r>
              <a:rPr sz="2400" dirty="0">
                <a:solidFill>
                  <a:srgbClr val="BABCBA"/>
                </a:solidFill>
                <a:latin typeface="Arial"/>
                <a:cs typeface="Arial"/>
              </a:rPr>
              <a:t>fast to</a:t>
            </a:r>
            <a:r>
              <a:rPr sz="2400" spc="-20" dirty="0">
                <a:solidFill>
                  <a:srgbClr val="BABCBA"/>
                </a:solidFill>
                <a:latin typeface="Arial"/>
                <a:cs typeface="Arial"/>
              </a:rPr>
              <a:t> </a:t>
            </a:r>
            <a:r>
              <a:rPr sz="2400" spc="-5" dirty="0">
                <a:solidFill>
                  <a:srgbClr val="BABCBA"/>
                </a:solidFill>
                <a:latin typeface="Arial"/>
                <a:cs typeface="Arial"/>
              </a:rPr>
              <a:t>deploy</a:t>
            </a:r>
            <a:endParaRPr sz="2400">
              <a:latin typeface="Arial"/>
              <a:cs typeface="Arial"/>
            </a:endParaRPr>
          </a:p>
          <a:p>
            <a:pPr marL="355600" indent="-342900">
              <a:lnSpc>
                <a:spcPct val="100000"/>
              </a:lnSpc>
              <a:spcBef>
                <a:spcPts val="580"/>
              </a:spcBef>
              <a:buChar char="•"/>
              <a:tabLst>
                <a:tab pos="354965" algn="l"/>
                <a:tab pos="355600" algn="l"/>
              </a:tabLst>
            </a:pPr>
            <a:r>
              <a:rPr sz="2400" spc="-5" dirty="0">
                <a:solidFill>
                  <a:srgbClr val="BABCBA"/>
                </a:solidFill>
                <a:latin typeface="Arial"/>
                <a:cs typeface="Arial"/>
              </a:rPr>
              <a:t>Simple and </a:t>
            </a:r>
            <a:r>
              <a:rPr sz="2400" dirty="0">
                <a:solidFill>
                  <a:srgbClr val="BABCBA"/>
                </a:solidFill>
                <a:latin typeface="Arial"/>
                <a:cs typeface="Arial"/>
              </a:rPr>
              <a:t>fast to</a:t>
            </a:r>
            <a:r>
              <a:rPr sz="2400" spc="-10" dirty="0">
                <a:solidFill>
                  <a:srgbClr val="BABCBA"/>
                </a:solidFill>
                <a:latin typeface="Arial"/>
                <a:cs typeface="Arial"/>
              </a:rPr>
              <a:t> </a:t>
            </a:r>
            <a:r>
              <a:rPr sz="2400" spc="-5" dirty="0">
                <a:solidFill>
                  <a:srgbClr val="BABCBA"/>
                </a:solidFill>
                <a:latin typeface="Arial"/>
                <a:cs typeface="Arial"/>
              </a:rPr>
              <a:t>scale</a:t>
            </a:r>
            <a:endParaRPr sz="2400">
              <a:latin typeface="Arial"/>
              <a:cs typeface="Arial"/>
            </a:endParaRPr>
          </a:p>
          <a:p>
            <a:pPr marL="756285" lvl="1" indent="-343535">
              <a:lnSpc>
                <a:spcPct val="100000"/>
              </a:lnSpc>
              <a:spcBef>
                <a:spcPts val="525"/>
              </a:spcBef>
              <a:buChar char="•"/>
              <a:tabLst>
                <a:tab pos="756285" algn="l"/>
                <a:tab pos="756920" algn="l"/>
              </a:tabLst>
            </a:pPr>
            <a:r>
              <a:rPr sz="2200" spc="-125" dirty="0">
                <a:solidFill>
                  <a:srgbClr val="BABCBA"/>
                </a:solidFill>
                <a:latin typeface="Arial"/>
                <a:cs typeface="Arial"/>
              </a:rPr>
              <a:t>To </a:t>
            </a:r>
            <a:r>
              <a:rPr sz="2200" spc="-5" dirty="0">
                <a:solidFill>
                  <a:srgbClr val="BABCBA"/>
                </a:solidFill>
                <a:latin typeface="Arial"/>
                <a:cs typeface="Arial"/>
              </a:rPr>
              <a:t>millions of</a:t>
            </a:r>
            <a:r>
              <a:rPr sz="2200" spc="120" dirty="0">
                <a:solidFill>
                  <a:srgbClr val="BABCBA"/>
                </a:solidFill>
                <a:latin typeface="Arial"/>
                <a:cs typeface="Arial"/>
              </a:rPr>
              <a:t> </a:t>
            </a:r>
            <a:r>
              <a:rPr sz="2200" spc="-5" dirty="0">
                <a:solidFill>
                  <a:srgbClr val="BABCBA"/>
                </a:solidFill>
                <a:latin typeface="Arial"/>
                <a:cs typeface="Arial"/>
              </a:rPr>
              <a:t>IOPS</a:t>
            </a:r>
            <a:endParaRPr sz="2200">
              <a:latin typeface="Arial"/>
              <a:cs typeface="Arial"/>
            </a:endParaRPr>
          </a:p>
          <a:p>
            <a:pPr marL="355600" indent="-342900">
              <a:lnSpc>
                <a:spcPct val="100000"/>
              </a:lnSpc>
              <a:spcBef>
                <a:spcPts val="580"/>
              </a:spcBef>
              <a:buChar char="•"/>
              <a:tabLst>
                <a:tab pos="354965" algn="l"/>
                <a:tab pos="355600" algn="l"/>
              </a:tabLst>
            </a:pPr>
            <a:r>
              <a:rPr sz="2400" spc="-5" dirty="0">
                <a:solidFill>
                  <a:srgbClr val="BABCBA"/>
                </a:solidFill>
                <a:latin typeface="Arial"/>
                <a:cs typeface="Arial"/>
              </a:rPr>
              <a:t>Data </a:t>
            </a:r>
            <a:r>
              <a:rPr sz="2400" dirty="0">
                <a:solidFill>
                  <a:srgbClr val="BABCBA"/>
                </a:solidFill>
                <a:latin typeface="Arial"/>
                <a:cs typeface="Arial"/>
              </a:rPr>
              <a:t>is </a:t>
            </a:r>
            <a:r>
              <a:rPr sz="2400" spc="-5" dirty="0">
                <a:solidFill>
                  <a:srgbClr val="BABCBA"/>
                </a:solidFill>
                <a:latin typeface="Arial"/>
                <a:cs typeface="Arial"/>
              </a:rPr>
              <a:t>automatically</a:t>
            </a:r>
            <a:r>
              <a:rPr sz="2400" spc="35" dirty="0">
                <a:solidFill>
                  <a:srgbClr val="BABCBA"/>
                </a:solidFill>
                <a:latin typeface="Arial"/>
                <a:cs typeface="Arial"/>
              </a:rPr>
              <a:t> </a:t>
            </a:r>
            <a:r>
              <a:rPr sz="2400" spc="-5" dirty="0">
                <a:solidFill>
                  <a:srgbClr val="BABCBA"/>
                </a:solidFill>
                <a:latin typeface="Arial"/>
                <a:cs typeface="Arial"/>
              </a:rPr>
              <a:t>replicated</a:t>
            </a:r>
            <a:endParaRPr sz="2400">
              <a:latin typeface="Arial"/>
              <a:cs typeface="Arial"/>
            </a:endParaRPr>
          </a:p>
          <a:p>
            <a:pPr marL="355600" indent="-342900">
              <a:lnSpc>
                <a:spcPct val="100000"/>
              </a:lnSpc>
              <a:spcBef>
                <a:spcPts val="575"/>
              </a:spcBef>
              <a:buChar char="•"/>
              <a:tabLst>
                <a:tab pos="354965" algn="l"/>
                <a:tab pos="355600" algn="l"/>
              </a:tabLst>
            </a:pPr>
            <a:r>
              <a:rPr sz="2400" dirty="0">
                <a:solidFill>
                  <a:srgbClr val="BABCBA"/>
                </a:solidFill>
                <a:latin typeface="Arial"/>
                <a:cs typeface="Arial"/>
              </a:rPr>
              <a:t>Fast, </a:t>
            </a:r>
            <a:r>
              <a:rPr sz="2400" spc="-5" dirty="0">
                <a:solidFill>
                  <a:srgbClr val="BABCBA"/>
                </a:solidFill>
                <a:latin typeface="Arial"/>
                <a:cs typeface="Arial"/>
              </a:rPr>
              <a:t>predictable performance</a:t>
            </a:r>
            <a:endParaRPr sz="2400">
              <a:latin typeface="Arial"/>
              <a:cs typeface="Arial"/>
            </a:endParaRPr>
          </a:p>
        </p:txBody>
      </p:sp>
      <p:sp>
        <p:nvSpPr>
          <p:cNvPr id="4" name="object 4"/>
          <p:cNvSpPr txBox="1"/>
          <p:nvPr/>
        </p:nvSpPr>
        <p:spPr>
          <a:xfrm>
            <a:off x="419506" y="3379088"/>
            <a:ext cx="7632065" cy="1191895"/>
          </a:xfrm>
          <a:prstGeom prst="rect">
            <a:avLst/>
          </a:prstGeom>
        </p:spPr>
        <p:txBody>
          <a:bodyPr vert="horz" wrap="square" lIns="0" tIns="59055" rIns="0" bIns="0" rtlCol="0">
            <a:spAutoFit/>
          </a:bodyPr>
          <a:lstStyle/>
          <a:p>
            <a:pPr marL="469900">
              <a:lnSpc>
                <a:spcPct val="100000"/>
              </a:lnSpc>
              <a:spcBef>
                <a:spcPts val="465"/>
              </a:spcBef>
              <a:tabLst>
                <a:tab pos="756285" algn="l"/>
              </a:tabLst>
            </a:pPr>
            <a:r>
              <a:rPr sz="1600" spc="-5" dirty="0">
                <a:solidFill>
                  <a:srgbClr val="BABCBA"/>
                </a:solidFill>
                <a:latin typeface="Arial"/>
                <a:cs typeface="Arial"/>
              </a:rPr>
              <a:t>–	Backed by SSD</a:t>
            </a:r>
            <a:r>
              <a:rPr sz="1600" spc="-15" dirty="0">
                <a:solidFill>
                  <a:srgbClr val="BABCBA"/>
                </a:solidFill>
                <a:latin typeface="Arial"/>
                <a:cs typeface="Arial"/>
              </a:rPr>
              <a:t> </a:t>
            </a:r>
            <a:r>
              <a:rPr sz="1600" spc="-5" dirty="0">
                <a:solidFill>
                  <a:srgbClr val="BABCBA"/>
                </a:solidFill>
                <a:latin typeface="Arial"/>
                <a:cs typeface="Arial"/>
              </a:rPr>
              <a:t>storage</a:t>
            </a:r>
            <a:endParaRPr sz="1600">
              <a:latin typeface="Arial"/>
              <a:cs typeface="Arial"/>
            </a:endParaRPr>
          </a:p>
          <a:p>
            <a:pPr marL="355600" indent="-342900">
              <a:lnSpc>
                <a:spcPct val="100000"/>
              </a:lnSpc>
              <a:spcBef>
                <a:spcPts val="560"/>
              </a:spcBef>
              <a:buChar char="•"/>
              <a:tabLst>
                <a:tab pos="354965" algn="l"/>
                <a:tab pos="355600" algn="l"/>
              </a:tabLst>
            </a:pPr>
            <a:r>
              <a:rPr sz="2400" spc="-5" dirty="0">
                <a:solidFill>
                  <a:srgbClr val="BABCBA"/>
                </a:solidFill>
                <a:latin typeface="Arial"/>
                <a:cs typeface="Arial"/>
              </a:rPr>
              <a:t>Secondary indexes </a:t>
            </a:r>
            <a:r>
              <a:rPr sz="2400" spc="-10" dirty="0">
                <a:solidFill>
                  <a:srgbClr val="BABCBA"/>
                </a:solidFill>
                <a:latin typeface="Arial"/>
                <a:cs typeface="Arial"/>
              </a:rPr>
              <a:t>offer </a:t>
            </a:r>
            <a:r>
              <a:rPr sz="2400" dirty="0">
                <a:solidFill>
                  <a:srgbClr val="BABCBA"/>
                </a:solidFill>
                <a:latin typeface="Arial"/>
                <a:cs typeface="Arial"/>
              </a:rPr>
              <a:t>fast</a:t>
            </a:r>
            <a:r>
              <a:rPr sz="2400" spc="45" dirty="0">
                <a:solidFill>
                  <a:srgbClr val="BABCBA"/>
                </a:solidFill>
                <a:latin typeface="Arial"/>
                <a:cs typeface="Arial"/>
              </a:rPr>
              <a:t> </a:t>
            </a:r>
            <a:r>
              <a:rPr sz="2400" spc="-5" dirty="0">
                <a:solidFill>
                  <a:srgbClr val="BABCBA"/>
                </a:solidFill>
                <a:latin typeface="Arial"/>
                <a:cs typeface="Arial"/>
              </a:rPr>
              <a:t>lookups</a:t>
            </a:r>
            <a:endParaRPr sz="2400">
              <a:latin typeface="Arial"/>
              <a:cs typeface="Arial"/>
            </a:endParaRPr>
          </a:p>
          <a:p>
            <a:pPr marL="355600" indent="-342900">
              <a:lnSpc>
                <a:spcPct val="100000"/>
              </a:lnSpc>
              <a:spcBef>
                <a:spcPts val="575"/>
              </a:spcBef>
              <a:buChar char="•"/>
              <a:tabLst>
                <a:tab pos="354965" algn="l"/>
                <a:tab pos="355600" algn="l"/>
              </a:tabLst>
            </a:pPr>
            <a:r>
              <a:rPr sz="2400" spc="-5" dirty="0">
                <a:solidFill>
                  <a:srgbClr val="BABCBA"/>
                </a:solidFill>
                <a:latin typeface="Arial"/>
                <a:cs typeface="Arial"/>
              </a:rPr>
              <a:t>No </a:t>
            </a:r>
            <a:r>
              <a:rPr sz="2400" dirty="0">
                <a:solidFill>
                  <a:srgbClr val="BABCBA"/>
                </a:solidFill>
                <a:latin typeface="Arial"/>
                <a:cs typeface="Arial"/>
              </a:rPr>
              <a:t>cost to get started; </a:t>
            </a:r>
            <a:r>
              <a:rPr sz="2400" spc="-5" dirty="0">
                <a:solidFill>
                  <a:srgbClr val="BABCBA"/>
                </a:solidFill>
                <a:latin typeface="Arial"/>
                <a:cs typeface="Arial"/>
              </a:rPr>
              <a:t>pay only </a:t>
            </a:r>
            <a:r>
              <a:rPr sz="2400" dirty="0">
                <a:solidFill>
                  <a:srgbClr val="BABCBA"/>
                </a:solidFill>
                <a:latin typeface="Arial"/>
                <a:cs typeface="Arial"/>
              </a:rPr>
              <a:t>for </a:t>
            </a:r>
            <a:r>
              <a:rPr sz="2400" spc="-5" dirty="0">
                <a:solidFill>
                  <a:srgbClr val="BABCBA"/>
                </a:solidFill>
                <a:latin typeface="Arial"/>
                <a:cs typeface="Arial"/>
              </a:rPr>
              <a:t>what you</a:t>
            </a:r>
            <a:r>
              <a:rPr sz="2400" spc="-20" dirty="0">
                <a:solidFill>
                  <a:srgbClr val="BABCBA"/>
                </a:solidFill>
                <a:latin typeface="Arial"/>
                <a:cs typeface="Arial"/>
              </a:rPr>
              <a:t> </a:t>
            </a:r>
            <a:r>
              <a:rPr sz="2400" spc="-5" dirty="0">
                <a:solidFill>
                  <a:srgbClr val="BABCBA"/>
                </a:solidFill>
                <a:latin typeface="Arial"/>
                <a:cs typeface="Arial"/>
              </a:rPr>
              <a:t>consume</a:t>
            </a:r>
            <a:endParaRPr sz="2400">
              <a:latin typeface="Arial"/>
              <a:cs typeface="Arial"/>
            </a:endParaRPr>
          </a:p>
        </p:txBody>
      </p:sp>
      <p:sp>
        <p:nvSpPr>
          <p:cNvPr id="5" name="object 5"/>
          <p:cNvSpPr txBox="1"/>
          <p:nvPr/>
        </p:nvSpPr>
        <p:spPr>
          <a:xfrm>
            <a:off x="6038850" y="2517394"/>
            <a:ext cx="209105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Amazon</a:t>
            </a:r>
            <a:r>
              <a:rPr sz="1800" spc="-40" dirty="0">
                <a:solidFill>
                  <a:srgbClr val="FFFFFF"/>
                </a:solidFill>
                <a:latin typeface="Arial"/>
                <a:cs typeface="Arial"/>
              </a:rPr>
              <a:t> </a:t>
            </a:r>
            <a:r>
              <a:rPr sz="1800" spc="-10" dirty="0">
                <a:solidFill>
                  <a:srgbClr val="FFFFFF"/>
                </a:solidFill>
                <a:latin typeface="Arial"/>
                <a:cs typeface="Arial"/>
              </a:rPr>
              <a:t>DynamoDB</a:t>
            </a:r>
            <a:endParaRPr sz="1800">
              <a:latin typeface="Arial"/>
              <a:cs typeface="Arial"/>
            </a:endParaRPr>
          </a:p>
        </p:txBody>
      </p:sp>
      <p:grpSp>
        <p:nvGrpSpPr>
          <p:cNvPr id="6" name="object 6"/>
          <p:cNvGrpSpPr/>
          <p:nvPr/>
        </p:nvGrpSpPr>
        <p:grpSpPr>
          <a:xfrm>
            <a:off x="6358128" y="1319783"/>
            <a:ext cx="1417320" cy="1148080"/>
            <a:chOff x="6358128" y="1319783"/>
            <a:chExt cx="1417320" cy="1148080"/>
          </a:xfrm>
        </p:grpSpPr>
        <p:sp>
          <p:nvSpPr>
            <p:cNvPr id="7" name="object 7"/>
            <p:cNvSpPr/>
            <p:nvPr/>
          </p:nvSpPr>
          <p:spPr>
            <a:xfrm>
              <a:off x="6358128" y="1319783"/>
              <a:ext cx="1417320" cy="1147571"/>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6400800" y="1339595"/>
              <a:ext cx="1331976" cy="1062227"/>
            </a:xfrm>
            <a:prstGeom prst="rect">
              <a:avLst/>
            </a:prstGeom>
            <a:blipFill>
              <a:blip r:embed="rId3" cstate="print"/>
              <a:stretch>
                <a:fillRect/>
              </a:stretch>
            </a:blipFill>
          </p:spPr>
          <p:txBody>
            <a:bodyPr wrap="square" lIns="0" tIns="0" rIns="0" bIns="0" rtlCol="0"/>
            <a:lstStyle/>
            <a:p>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415544" y="139065"/>
            <a:ext cx="6608445"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BABCBA"/>
                </a:solidFill>
              </a:rPr>
              <a:t>Amazon</a:t>
            </a:r>
            <a:r>
              <a:rPr sz="2800" spc="-95" dirty="0">
                <a:solidFill>
                  <a:srgbClr val="BABCBA"/>
                </a:solidFill>
              </a:rPr>
              <a:t> </a:t>
            </a:r>
            <a:r>
              <a:rPr sz="2800" spc="-5" dirty="0">
                <a:solidFill>
                  <a:srgbClr val="BABCBA"/>
                </a:solidFill>
              </a:rPr>
              <a:t>DynamoDB</a:t>
            </a:r>
            <a:endParaRPr sz="2800" dirty="0"/>
          </a:p>
        </p:txBody>
      </p:sp>
      <p:sp>
        <p:nvSpPr>
          <p:cNvPr id="11" name="object 11"/>
          <p:cNvSpPr txBox="1"/>
          <p:nvPr/>
        </p:nvSpPr>
        <p:spPr>
          <a:xfrm>
            <a:off x="228600" y="742950"/>
            <a:ext cx="8271256" cy="3942105"/>
          </a:xfrm>
          <a:prstGeom prst="rect">
            <a:avLst/>
          </a:prstGeom>
        </p:spPr>
        <p:txBody>
          <a:bodyPr vert="horz" wrap="square" lIns="0" tIns="12700" rIns="0" bIns="0" rtlCol="0">
            <a:spAutoFit/>
          </a:bodyPr>
          <a:lstStyle/>
          <a:p>
            <a:pPr marL="12700" marR="5080" indent="635">
              <a:lnSpc>
                <a:spcPct val="100000"/>
              </a:lnSpc>
              <a:spcBef>
                <a:spcPts val="100"/>
              </a:spcBef>
            </a:pPr>
            <a:r>
              <a:rPr lang="en-US" dirty="0">
                <a:solidFill>
                  <a:schemeClr val="bg1"/>
                </a:solidFill>
              </a:rPr>
              <a:t>Amazon DynamoDB is a fully managed NoSQL database service that provides fast and predictable performance with seamless scalability. DynamoDB lets you offload the administrative burdens of operating and scaling a distributed database so that you don't have to worry about hardware provisioning, setup and configuration, replication, software patching, or cluster scaling. DynamoDB also offers encryption at rest, which eliminates the operational burden and complexity involved in protecting sensitive data</a:t>
            </a:r>
          </a:p>
          <a:p>
            <a:pPr marL="12700" marR="5080" indent="635">
              <a:lnSpc>
                <a:spcPct val="100000"/>
              </a:lnSpc>
              <a:spcBef>
                <a:spcPts val="100"/>
              </a:spcBef>
            </a:pPr>
            <a:endParaRPr lang="en-US" sz="1800" dirty="0">
              <a:solidFill>
                <a:schemeClr val="bg1"/>
              </a:solidFill>
              <a:latin typeface="Arial"/>
              <a:cs typeface="Arial"/>
            </a:endParaRPr>
          </a:p>
          <a:p>
            <a:pPr marL="12700" marR="5080" indent="635">
              <a:lnSpc>
                <a:spcPct val="100000"/>
              </a:lnSpc>
              <a:spcBef>
                <a:spcPts val="100"/>
              </a:spcBef>
            </a:pPr>
            <a:r>
              <a:rPr lang="en-US" dirty="0">
                <a:solidFill>
                  <a:schemeClr val="bg1"/>
                </a:solidFill>
              </a:rPr>
              <a:t>With DynamoDB, you can create database tables that can store and retrieve any amount of data and serve any level of request traffic. You can scale up or scale down your tables' throughput capacity without downtime or performance degradation. You can use the AWS Management Console to monitor resource utilization and performance metrics.</a:t>
            </a:r>
          </a:p>
          <a:p>
            <a:pPr marL="12700" marR="5080" indent="635">
              <a:lnSpc>
                <a:spcPct val="100000"/>
              </a:lnSpc>
              <a:spcBef>
                <a:spcPts val="100"/>
              </a:spcBef>
            </a:pPr>
            <a:endParaRPr lang="en-US" dirty="0">
              <a:solidFill>
                <a:schemeClr val="bg1"/>
              </a:solidFill>
            </a:endParaRPr>
          </a:p>
          <a:p>
            <a:pPr marL="12700" marR="5080" indent="635">
              <a:lnSpc>
                <a:spcPct val="100000"/>
              </a:lnSpc>
              <a:spcBef>
                <a:spcPts val="100"/>
              </a:spcBef>
            </a:pPr>
            <a:r>
              <a:rPr lang="en-US" dirty="0">
                <a:solidFill>
                  <a:schemeClr val="bg1"/>
                </a:solidFill>
              </a:rPr>
              <a:t>DynamoDB provides on-demand backup capability. It allows you to create full backups of your tables for long-term retention and archival for regulatory compliance needs.</a:t>
            </a:r>
            <a:endParaRPr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5544" y="139065"/>
            <a:ext cx="7875905"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BABCBA"/>
                </a:solidFill>
              </a:rPr>
              <a:t>Amazon </a:t>
            </a:r>
            <a:r>
              <a:rPr sz="2800" spc="-10" dirty="0">
                <a:solidFill>
                  <a:srgbClr val="BABCBA"/>
                </a:solidFill>
              </a:rPr>
              <a:t>DynamoDB </a:t>
            </a:r>
            <a:r>
              <a:rPr sz="2800" spc="-5" dirty="0">
                <a:solidFill>
                  <a:srgbClr val="BABCBA"/>
                </a:solidFill>
              </a:rPr>
              <a:t>is a schemaless</a:t>
            </a:r>
            <a:r>
              <a:rPr sz="2800" spc="130" dirty="0">
                <a:solidFill>
                  <a:srgbClr val="BABCBA"/>
                </a:solidFill>
              </a:rPr>
              <a:t> </a:t>
            </a:r>
            <a:r>
              <a:rPr sz="2800" spc="-5" dirty="0">
                <a:solidFill>
                  <a:srgbClr val="BABCBA"/>
                </a:solidFill>
              </a:rPr>
              <a:t>database</a:t>
            </a:r>
            <a:endParaRPr sz="2800"/>
          </a:p>
        </p:txBody>
      </p:sp>
      <p:grpSp>
        <p:nvGrpSpPr>
          <p:cNvPr id="3" name="object 3"/>
          <p:cNvGrpSpPr/>
          <p:nvPr/>
        </p:nvGrpSpPr>
        <p:grpSpPr>
          <a:xfrm>
            <a:off x="2086355" y="1408175"/>
            <a:ext cx="4340860" cy="1484630"/>
            <a:chOff x="2086355" y="1408175"/>
            <a:chExt cx="4340860" cy="1484630"/>
          </a:xfrm>
        </p:grpSpPr>
        <p:sp>
          <p:nvSpPr>
            <p:cNvPr id="4" name="object 4"/>
            <p:cNvSpPr/>
            <p:nvPr/>
          </p:nvSpPr>
          <p:spPr>
            <a:xfrm>
              <a:off x="2385060" y="1523999"/>
              <a:ext cx="3592195" cy="1260475"/>
            </a:xfrm>
            <a:custGeom>
              <a:avLst/>
              <a:gdLst/>
              <a:ahLst/>
              <a:cxnLst/>
              <a:rect l="l" t="t" r="r" b="b"/>
              <a:pathLst>
                <a:path w="3592195" h="1260475">
                  <a:moveTo>
                    <a:pt x="685800" y="1038098"/>
                  </a:moveTo>
                  <a:lnTo>
                    <a:pt x="682294" y="1020813"/>
                  </a:lnTo>
                  <a:lnTo>
                    <a:pt x="672757" y="1006690"/>
                  </a:lnTo>
                  <a:lnTo>
                    <a:pt x="658634" y="997153"/>
                  </a:lnTo>
                  <a:lnTo>
                    <a:pt x="641350" y="993648"/>
                  </a:lnTo>
                  <a:lnTo>
                    <a:pt x="44450" y="993648"/>
                  </a:lnTo>
                  <a:lnTo>
                    <a:pt x="27152" y="997153"/>
                  </a:lnTo>
                  <a:lnTo>
                    <a:pt x="13030" y="1006690"/>
                  </a:lnTo>
                  <a:lnTo>
                    <a:pt x="3492" y="1020813"/>
                  </a:lnTo>
                  <a:lnTo>
                    <a:pt x="0" y="1038098"/>
                  </a:lnTo>
                  <a:lnTo>
                    <a:pt x="0" y="1215898"/>
                  </a:lnTo>
                  <a:lnTo>
                    <a:pt x="3492" y="1233195"/>
                  </a:lnTo>
                  <a:lnTo>
                    <a:pt x="13030" y="1247317"/>
                  </a:lnTo>
                  <a:lnTo>
                    <a:pt x="27152" y="1256855"/>
                  </a:lnTo>
                  <a:lnTo>
                    <a:pt x="44450" y="1260348"/>
                  </a:lnTo>
                  <a:lnTo>
                    <a:pt x="641350" y="1260348"/>
                  </a:lnTo>
                  <a:lnTo>
                    <a:pt x="658634" y="1256855"/>
                  </a:lnTo>
                  <a:lnTo>
                    <a:pt x="672757" y="1247317"/>
                  </a:lnTo>
                  <a:lnTo>
                    <a:pt x="682294" y="1233195"/>
                  </a:lnTo>
                  <a:lnTo>
                    <a:pt x="685800" y="1215898"/>
                  </a:lnTo>
                  <a:lnTo>
                    <a:pt x="685800" y="1038098"/>
                  </a:lnTo>
                  <a:close/>
                </a:path>
                <a:path w="3592195" h="1260475">
                  <a:moveTo>
                    <a:pt x="685800" y="710438"/>
                  </a:moveTo>
                  <a:lnTo>
                    <a:pt x="682294" y="693153"/>
                  </a:lnTo>
                  <a:lnTo>
                    <a:pt x="672757" y="679030"/>
                  </a:lnTo>
                  <a:lnTo>
                    <a:pt x="658634" y="669493"/>
                  </a:lnTo>
                  <a:lnTo>
                    <a:pt x="641350" y="665988"/>
                  </a:lnTo>
                  <a:lnTo>
                    <a:pt x="44450" y="665988"/>
                  </a:lnTo>
                  <a:lnTo>
                    <a:pt x="27152" y="669493"/>
                  </a:lnTo>
                  <a:lnTo>
                    <a:pt x="13030" y="679030"/>
                  </a:lnTo>
                  <a:lnTo>
                    <a:pt x="3492" y="693153"/>
                  </a:lnTo>
                  <a:lnTo>
                    <a:pt x="0" y="710438"/>
                  </a:lnTo>
                  <a:lnTo>
                    <a:pt x="0" y="888238"/>
                  </a:lnTo>
                  <a:lnTo>
                    <a:pt x="3492" y="905535"/>
                  </a:lnTo>
                  <a:lnTo>
                    <a:pt x="13030" y="919657"/>
                  </a:lnTo>
                  <a:lnTo>
                    <a:pt x="27152" y="929195"/>
                  </a:lnTo>
                  <a:lnTo>
                    <a:pt x="44450" y="932688"/>
                  </a:lnTo>
                  <a:lnTo>
                    <a:pt x="641350" y="932688"/>
                  </a:lnTo>
                  <a:lnTo>
                    <a:pt x="658634" y="929195"/>
                  </a:lnTo>
                  <a:lnTo>
                    <a:pt x="672757" y="919657"/>
                  </a:lnTo>
                  <a:lnTo>
                    <a:pt x="682294" y="905535"/>
                  </a:lnTo>
                  <a:lnTo>
                    <a:pt x="685800" y="888238"/>
                  </a:lnTo>
                  <a:lnTo>
                    <a:pt x="685800" y="710438"/>
                  </a:lnTo>
                  <a:close/>
                </a:path>
                <a:path w="3592195" h="1260475">
                  <a:moveTo>
                    <a:pt x="687324" y="45974"/>
                  </a:moveTo>
                  <a:lnTo>
                    <a:pt x="683818" y="28689"/>
                  </a:lnTo>
                  <a:lnTo>
                    <a:pt x="674281" y="14566"/>
                  </a:lnTo>
                  <a:lnTo>
                    <a:pt x="660158" y="5029"/>
                  </a:lnTo>
                  <a:lnTo>
                    <a:pt x="642874" y="1524"/>
                  </a:lnTo>
                  <a:lnTo>
                    <a:pt x="45974" y="1524"/>
                  </a:lnTo>
                  <a:lnTo>
                    <a:pt x="28676" y="5029"/>
                  </a:lnTo>
                  <a:lnTo>
                    <a:pt x="14554" y="14566"/>
                  </a:lnTo>
                  <a:lnTo>
                    <a:pt x="5016" y="28689"/>
                  </a:lnTo>
                  <a:lnTo>
                    <a:pt x="1524" y="45974"/>
                  </a:lnTo>
                  <a:lnTo>
                    <a:pt x="1524" y="223774"/>
                  </a:lnTo>
                  <a:lnTo>
                    <a:pt x="5016" y="241071"/>
                  </a:lnTo>
                  <a:lnTo>
                    <a:pt x="14554" y="255193"/>
                  </a:lnTo>
                  <a:lnTo>
                    <a:pt x="28676" y="264731"/>
                  </a:lnTo>
                  <a:lnTo>
                    <a:pt x="45974" y="268224"/>
                  </a:lnTo>
                  <a:lnTo>
                    <a:pt x="642874" y="268224"/>
                  </a:lnTo>
                  <a:lnTo>
                    <a:pt x="660158" y="264731"/>
                  </a:lnTo>
                  <a:lnTo>
                    <a:pt x="674281" y="255193"/>
                  </a:lnTo>
                  <a:lnTo>
                    <a:pt x="683818" y="241071"/>
                  </a:lnTo>
                  <a:lnTo>
                    <a:pt x="687324" y="223774"/>
                  </a:lnTo>
                  <a:lnTo>
                    <a:pt x="687324" y="45974"/>
                  </a:lnTo>
                  <a:close/>
                </a:path>
                <a:path w="3592195" h="1260475">
                  <a:moveTo>
                    <a:pt x="1412748" y="1036574"/>
                  </a:moveTo>
                  <a:lnTo>
                    <a:pt x="1409242" y="1019289"/>
                  </a:lnTo>
                  <a:lnTo>
                    <a:pt x="1399705" y="1005166"/>
                  </a:lnTo>
                  <a:lnTo>
                    <a:pt x="1385582" y="995629"/>
                  </a:lnTo>
                  <a:lnTo>
                    <a:pt x="1368298" y="992124"/>
                  </a:lnTo>
                  <a:lnTo>
                    <a:pt x="771398" y="992124"/>
                  </a:lnTo>
                  <a:lnTo>
                    <a:pt x="754100" y="995629"/>
                  </a:lnTo>
                  <a:lnTo>
                    <a:pt x="739978" y="1005166"/>
                  </a:lnTo>
                  <a:lnTo>
                    <a:pt x="730440" y="1019289"/>
                  </a:lnTo>
                  <a:lnTo>
                    <a:pt x="726948" y="1036574"/>
                  </a:lnTo>
                  <a:lnTo>
                    <a:pt x="726948" y="1214374"/>
                  </a:lnTo>
                  <a:lnTo>
                    <a:pt x="730440" y="1231671"/>
                  </a:lnTo>
                  <a:lnTo>
                    <a:pt x="739978" y="1245793"/>
                  </a:lnTo>
                  <a:lnTo>
                    <a:pt x="754100" y="1255331"/>
                  </a:lnTo>
                  <a:lnTo>
                    <a:pt x="771398" y="1258824"/>
                  </a:lnTo>
                  <a:lnTo>
                    <a:pt x="1368298" y="1258824"/>
                  </a:lnTo>
                  <a:lnTo>
                    <a:pt x="1385582" y="1255331"/>
                  </a:lnTo>
                  <a:lnTo>
                    <a:pt x="1399705" y="1245793"/>
                  </a:lnTo>
                  <a:lnTo>
                    <a:pt x="1409242" y="1231671"/>
                  </a:lnTo>
                  <a:lnTo>
                    <a:pt x="1412748" y="1214374"/>
                  </a:lnTo>
                  <a:lnTo>
                    <a:pt x="1412748" y="1036574"/>
                  </a:lnTo>
                  <a:close/>
                </a:path>
                <a:path w="3592195" h="1260475">
                  <a:moveTo>
                    <a:pt x="1412748" y="708914"/>
                  </a:moveTo>
                  <a:lnTo>
                    <a:pt x="1409242" y="691629"/>
                  </a:lnTo>
                  <a:lnTo>
                    <a:pt x="1399705" y="677506"/>
                  </a:lnTo>
                  <a:lnTo>
                    <a:pt x="1385582" y="667969"/>
                  </a:lnTo>
                  <a:lnTo>
                    <a:pt x="1368298" y="664464"/>
                  </a:lnTo>
                  <a:lnTo>
                    <a:pt x="771398" y="664464"/>
                  </a:lnTo>
                  <a:lnTo>
                    <a:pt x="754100" y="667969"/>
                  </a:lnTo>
                  <a:lnTo>
                    <a:pt x="739978" y="677506"/>
                  </a:lnTo>
                  <a:lnTo>
                    <a:pt x="730440" y="691629"/>
                  </a:lnTo>
                  <a:lnTo>
                    <a:pt x="726948" y="708914"/>
                  </a:lnTo>
                  <a:lnTo>
                    <a:pt x="726948" y="886714"/>
                  </a:lnTo>
                  <a:lnTo>
                    <a:pt x="730440" y="904011"/>
                  </a:lnTo>
                  <a:lnTo>
                    <a:pt x="739978" y="918133"/>
                  </a:lnTo>
                  <a:lnTo>
                    <a:pt x="754100" y="927671"/>
                  </a:lnTo>
                  <a:lnTo>
                    <a:pt x="771398" y="931164"/>
                  </a:lnTo>
                  <a:lnTo>
                    <a:pt x="1368298" y="931164"/>
                  </a:lnTo>
                  <a:lnTo>
                    <a:pt x="1385582" y="927671"/>
                  </a:lnTo>
                  <a:lnTo>
                    <a:pt x="1399705" y="918133"/>
                  </a:lnTo>
                  <a:lnTo>
                    <a:pt x="1409242" y="904011"/>
                  </a:lnTo>
                  <a:lnTo>
                    <a:pt x="1412748" y="886714"/>
                  </a:lnTo>
                  <a:lnTo>
                    <a:pt x="1412748" y="708914"/>
                  </a:lnTo>
                  <a:close/>
                </a:path>
                <a:path w="3592195" h="1260475">
                  <a:moveTo>
                    <a:pt x="1414272" y="44450"/>
                  </a:moveTo>
                  <a:lnTo>
                    <a:pt x="1410766" y="27165"/>
                  </a:lnTo>
                  <a:lnTo>
                    <a:pt x="1401229" y="13042"/>
                  </a:lnTo>
                  <a:lnTo>
                    <a:pt x="1387106" y="3505"/>
                  </a:lnTo>
                  <a:lnTo>
                    <a:pt x="1369822" y="0"/>
                  </a:lnTo>
                  <a:lnTo>
                    <a:pt x="771398" y="0"/>
                  </a:lnTo>
                  <a:lnTo>
                    <a:pt x="754100" y="3505"/>
                  </a:lnTo>
                  <a:lnTo>
                    <a:pt x="739978" y="13042"/>
                  </a:lnTo>
                  <a:lnTo>
                    <a:pt x="730440" y="27165"/>
                  </a:lnTo>
                  <a:lnTo>
                    <a:pt x="726948" y="44450"/>
                  </a:lnTo>
                  <a:lnTo>
                    <a:pt x="726948" y="222250"/>
                  </a:lnTo>
                  <a:lnTo>
                    <a:pt x="730440" y="239547"/>
                  </a:lnTo>
                  <a:lnTo>
                    <a:pt x="739978" y="253669"/>
                  </a:lnTo>
                  <a:lnTo>
                    <a:pt x="754100" y="263207"/>
                  </a:lnTo>
                  <a:lnTo>
                    <a:pt x="771398" y="266700"/>
                  </a:lnTo>
                  <a:lnTo>
                    <a:pt x="1369822" y="266700"/>
                  </a:lnTo>
                  <a:lnTo>
                    <a:pt x="1387106" y="263207"/>
                  </a:lnTo>
                  <a:lnTo>
                    <a:pt x="1401229" y="253669"/>
                  </a:lnTo>
                  <a:lnTo>
                    <a:pt x="1410766" y="239547"/>
                  </a:lnTo>
                  <a:lnTo>
                    <a:pt x="1414272" y="222250"/>
                  </a:lnTo>
                  <a:lnTo>
                    <a:pt x="1414272" y="44450"/>
                  </a:lnTo>
                  <a:close/>
                </a:path>
                <a:path w="3592195" h="1260475">
                  <a:moveTo>
                    <a:pt x="2139696" y="1036574"/>
                  </a:moveTo>
                  <a:lnTo>
                    <a:pt x="2136190" y="1019289"/>
                  </a:lnTo>
                  <a:lnTo>
                    <a:pt x="2126653" y="1005166"/>
                  </a:lnTo>
                  <a:lnTo>
                    <a:pt x="2112530" y="995629"/>
                  </a:lnTo>
                  <a:lnTo>
                    <a:pt x="2095246" y="992124"/>
                  </a:lnTo>
                  <a:lnTo>
                    <a:pt x="1498346" y="992124"/>
                  </a:lnTo>
                  <a:lnTo>
                    <a:pt x="1481048" y="995629"/>
                  </a:lnTo>
                  <a:lnTo>
                    <a:pt x="1466926" y="1005166"/>
                  </a:lnTo>
                  <a:lnTo>
                    <a:pt x="1457388" y="1019289"/>
                  </a:lnTo>
                  <a:lnTo>
                    <a:pt x="1453896" y="1036574"/>
                  </a:lnTo>
                  <a:lnTo>
                    <a:pt x="1453896" y="1214374"/>
                  </a:lnTo>
                  <a:lnTo>
                    <a:pt x="1457388" y="1231671"/>
                  </a:lnTo>
                  <a:lnTo>
                    <a:pt x="1466926" y="1245793"/>
                  </a:lnTo>
                  <a:lnTo>
                    <a:pt x="1481048" y="1255331"/>
                  </a:lnTo>
                  <a:lnTo>
                    <a:pt x="1498346" y="1258824"/>
                  </a:lnTo>
                  <a:lnTo>
                    <a:pt x="2095246" y="1258824"/>
                  </a:lnTo>
                  <a:lnTo>
                    <a:pt x="2112530" y="1255331"/>
                  </a:lnTo>
                  <a:lnTo>
                    <a:pt x="2126653" y="1245793"/>
                  </a:lnTo>
                  <a:lnTo>
                    <a:pt x="2136190" y="1231671"/>
                  </a:lnTo>
                  <a:lnTo>
                    <a:pt x="2139696" y="1214374"/>
                  </a:lnTo>
                  <a:lnTo>
                    <a:pt x="2139696" y="1036574"/>
                  </a:lnTo>
                  <a:close/>
                </a:path>
                <a:path w="3592195" h="1260475">
                  <a:moveTo>
                    <a:pt x="2139696" y="708914"/>
                  </a:moveTo>
                  <a:lnTo>
                    <a:pt x="2136190" y="691629"/>
                  </a:lnTo>
                  <a:lnTo>
                    <a:pt x="2126653" y="677506"/>
                  </a:lnTo>
                  <a:lnTo>
                    <a:pt x="2112530" y="667969"/>
                  </a:lnTo>
                  <a:lnTo>
                    <a:pt x="2095246" y="664464"/>
                  </a:lnTo>
                  <a:lnTo>
                    <a:pt x="1498346" y="664464"/>
                  </a:lnTo>
                  <a:lnTo>
                    <a:pt x="1481048" y="667969"/>
                  </a:lnTo>
                  <a:lnTo>
                    <a:pt x="1466926" y="677506"/>
                  </a:lnTo>
                  <a:lnTo>
                    <a:pt x="1457388" y="691629"/>
                  </a:lnTo>
                  <a:lnTo>
                    <a:pt x="1453896" y="708914"/>
                  </a:lnTo>
                  <a:lnTo>
                    <a:pt x="1453896" y="886714"/>
                  </a:lnTo>
                  <a:lnTo>
                    <a:pt x="1457388" y="904011"/>
                  </a:lnTo>
                  <a:lnTo>
                    <a:pt x="1466926" y="918133"/>
                  </a:lnTo>
                  <a:lnTo>
                    <a:pt x="1481048" y="927671"/>
                  </a:lnTo>
                  <a:lnTo>
                    <a:pt x="1498346" y="931164"/>
                  </a:lnTo>
                  <a:lnTo>
                    <a:pt x="2095246" y="931164"/>
                  </a:lnTo>
                  <a:lnTo>
                    <a:pt x="2112530" y="927671"/>
                  </a:lnTo>
                  <a:lnTo>
                    <a:pt x="2126653" y="918133"/>
                  </a:lnTo>
                  <a:lnTo>
                    <a:pt x="2136190" y="904011"/>
                  </a:lnTo>
                  <a:lnTo>
                    <a:pt x="2139696" y="886714"/>
                  </a:lnTo>
                  <a:lnTo>
                    <a:pt x="2139696" y="708914"/>
                  </a:lnTo>
                  <a:close/>
                </a:path>
                <a:path w="3592195" h="1260475">
                  <a:moveTo>
                    <a:pt x="2141220" y="44450"/>
                  </a:moveTo>
                  <a:lnTo>
                    <a:pt x="2137714" y="27165"/>
                  </a:lnTo>
                  <a:lnTo>
                    <a:pt x="2128177" y="13042"/>
                  </a:lnTo>
                  <a:lnTo>
                    <a:pt x="2114054" y="3505"/>
                  </a:lnTo>
                  <a:lnTo>
                    <a:pt x="2096770" y="0"/>
                  </a:lnTo>
                  <a:lnTo>
                    <a:pt x="1498346" y="0"/>
                  </a:lnTo>
                  <a:lnTo>
                    <a:pt x="1481048" y="3505"/>
                  </a:lnTo>
                  <a:lnTo>
                    <a:pt x="1466926" y="13042"/>
                  </a:lnTo>
                  <a:lnTo>
                    <a:pt x="1457388" y="27165"/>
                  </a:lnTo>
                  <a:lnTo>
                    <a:pt x="1453896" y="44450"/>
                  </a:lnTo>
                  <a:lnTo>
                    <a:pt x="1453896" y="222250"/>
                  </a:lnTo>
                  <a:lnTo>
                    <a:pt x="1457388" y="239547"/>
                  </a:lnTo>
                  <a:lnTo>
                    <a:pt x="1466926" y="253669"/>
                  </a:lnTo>
                  <a:lnTo>
                    <a:pt x="1481048" y="263207"/>
                  </a:lnTo>
                  <a:lnTo>
                    <a:pt x="1498346" y="266700"/>
                  </a:lnTo>
                  <a:lnTo>
                    <a:pt x="2096770" y="266700"/>
                  </a:lnTo>
                  <a:lnTo>
                    <a:pt x="2114054" y="263207"/>
                  </a:lnTo>
                  <a:lnTo>
                    <a:pt x="2128177" y="253669"/>
                  </a:lnTo>
                  <a:lnTo>
                    <a:pt x="2137714" y="239547"/>
                  </a:lnTo>
                  <a:lnTo>
                    <a:pt x="2141220" y="222250"/>
                  </a:lnTo>
                  <a:lnTo>
                    <a:pt x="2141220" y="44450"/>
                  </a:lnTo>
                  <a:close/>
                </a:path>
                <a:path w="3592195" h="1260475">
                  <a:moveTo>
                    <a:pt x="2865120" y="1036320"/>
                  </a:moveTo>
                  <a:lnTo>
                    <a:pt x="2861640" y="1019136"/>
                  </a:lnTo>
                  <a:lnTo>
                    <a:pt x="2852166" y="1005090"/>
                  </a:lnTo>
                  <a:lnTo>
                    <a:pt x="2838107" y="995603"/>
                  </a:lnTo>
                  <a:lnTo>
                    <a:pt x="2820924" y="992124"/>
                  </a:lnTo>
                  <a:lnTo>
                    <a:pt x="2223516" y="992124"/>
                  </a:lnTo>
                  <a:lnTo>
                    <a:pt x="2206320" y="995603"/>
                  </a:lnTo>
                  <a:lnTo>
                    <a:pt x="2192261" y="1005090"/>
                  </a:lnTo>
                  <a:lnTo>
                    <a:pt x="2182787" y="1019136"/>
                  </a:lnTo>
                  <a:lnTo>
                    <a:pt x="2179320" y="1036320"/>
                  </a:lnTo>
                  <a:lnTo>
                    <a:pt x="2179320" y="1213104"/>
                  </a:lnTo>
                  <a:lnTo>
                    <a:pt x="2182787" y="1230299"/>
                  </a:lnTo>
                  <a:lnTo>
                    <a:pt x="2192274" y="1244346"/>
                  </a:lnTo>
                  <a:lnTo>
                    <a:pt x="2206320" y="1253832"/>
                  </a:lnTo>
                  <a:lnTo>
                    <a:pt x="2223516" y="1257300"/>
                  </a:lnTo>
                  <a:lnTo>
                    <a:pt x="2820924" y="1257300"/>
                  </a:lnTo>
                  <a:lnTo>
                    <a:pt x="2838107" y="1253832"/>
                  </a:lnTo>
                  <a:lnTo>
                    <a:pt x="2852166" y="1244346"/>
                  </a:lnTo>
                  <a:lnTo>
                    <a:pt x="2861640" y="1230299"/>
                  </a:lnTo>
                  <a:lnTo>
                    <a:pt x="2865120" y="1213104"/>
                  </a:lnTo>
                  <a:lnTo>
                    <a:pt x="2865120" y="1036320"/>
                  </a:lnTo>
                  <a:close/>
                </a:path>
                <a:path w="3592195" h="1260475">
                  <a:moveTo>
                    <a:pt x="2865120" y="708660"/>
                  </a:moveTo>
                  <a:lnTo>
                    <a:pt x="2861640" y="691476"/>
                  </a:lnTo>
                  <a:lnTo>
                    <a:pt x="2852166" y="677418"/>
                  </a:lnTo>
                  <a:lnTo>
                    <a:pt x="2838107" y="667943"/>
                  </a:lnTo>
                  <a:lnTo>
                    <a:pt x="2820924" y="664464"/>
                  </a:lnTo>
                  <a:lnTo>
                    <a:pt x="2223516" y="664464"/>
                  </a:lnTo>
                  <a:lnTo>
                    <a:pt x="2206320" y="667943"/>
                  </a:lnTo>
                  <a:lnTo>
                    <a:pt x="2192261" y="677418"/>
                  </a:lnTo>
                  <a:lnTo>
                    <a:pt x="2182787" y="691476"/>
                  </a:lnTo>
                  <a:lnTo>
                    <a:pt x="2179320" y="708660"/>
                  </a:lnTo>
                  <a:lnTo>
                    <a:pt x="2179320" y="885444"/>
                  </a:lnTo>
                  <a:lnTo>
                    <a:pt x="2182787" y="902639"/>
                  </a:lnTo>
                  <a:lnTo>
                    <a:pt x="2192274" y="916686"/>
                  </a:lnTo>
                  <a:lnTo>
                    <a:pt x="2206320" y="926172"/>
                  </a:lnTo>
                  <a:lnTo>
                    <a:pt x="2223516" y="929640"/>
                  </a:lnTo>
                  <a:lnTo>
                    <a:pt x="2820924" y="929640"/>
                  </a:lnTo>
                  <a:lnTo>
                    <a:pt x="2838107" y="926172"/>
                  </a:lnTo>
                  <a:lnTo>
                    <a:pt x="2852166" y="916686"/>
                  </a:lnTo>
                  <a:lnTo>
                    <a:pt x="2861640" y="902639"/>
                  </a:lnTo>
                  <a:lnTo>
                    <a:pt x="2865120" y="885444"/>
                  </a:lnTo>
                  <a:lnTo>
                    <a:pt x="2865120" y="708660"/>
                  </a:lnTo>
                  <a:close/>
                </a:path>
                <a:path w="3592195" h="1260475">
                  <a:moveTo>
                    <a:pt x="2866644" y="44196"/>
                  </a:moveTo>
                  <a:lnTo>
                    <a:pt x="2863164" y="27012"/>
                  </a:lnTo>
                  <a:lnTo>
                    <a:pt x="2853690" y="12954"/>
                  </a:lnTo>
                  <a:lnTo>
                    <a:pt x="2839631" y="3479"/>
                  </a:lnTo>
                  <a:lnTo>
                    <a:pt x="2822448" y="0"/>
                  </a:lnTo>
                  <a:lnTo>
                    <a:pt x="2225040" y="0"/>
                  </a:lnTo>
                  <a:lnTo>
                    <a:pt x="2207844" y="3479"/>
                  </a:lnTo>
                  <a:lnTo>
                    <a:pt x="2193785" y="12966"/>
                  </a:lnTo>
                  <a:lnTo>
                    <a:pt x="2184311" y="27012"/>
                  </a:lnTo>
                  <a:lnTo>
                    <a:pt x="2180844" y="44196"/>
                  </a:lnTo>
                  <a:lnTo>
                    <a:pt x="2180844" y="220980"/>
                  </a:lnTo>
                  <a:lnTo>
                    <a:pt x="2184311" y="238175"/>
                  </a:lnTo>
                  <a:lnTo>
                    <a:pt x="2193798" y="252222"/>
                  </a:lnTo>
                  <a:lnTo>
                    <a:pt x="2207844" y="261708"/>
                  </a:lnTo>
                  <a:lnTo>
                    <a:pt x="2225040" y="265176"/>
                  </a:lnTo>
                  <a:lnTo>
                    <a:pt x="2822448" y="265176"/>
                  </a:lnTo>
                  <a:lnTo>
                    <a:pt x="2839631" y="261708"/>
                  </a:lnTo>
                  <a:lnTo>
                    <a:pt x="2853690" y="252222"/>
                  </a:lnTo>
                  <a:lnTo>
                    <a:pt x="2863164" y="238175"/>
                  </a:lnTo>
                  <a:lnTo>
                    <a:pt x="2866644" y="220980"/>
                  </a:lnTo>
                  <a:lnTo>
                    <a:pt x="2866644" y="44196"/>
                  </a:lnTo>
                  <a:close/>
                </a:path>
                <a:path w="3592195" h="1260475">
                  <a:moveTo>
                    <a:pt x="3592068" y="707390"/>
                  </a:moveTo>
                  <a:lnTo>
                    <a:pt x="3588562" y="690105"/>
                  </a:lnTo>
                  <a:lnTo>
                    <a:pt x="3579025" y="675982"/>
                  </a:lnTo>
                  <a:lnTo>
                    <a:pt x="3564902" y="666445"/>
                  </a:lnTo>
                  <a:lnTo>
                    <a:pt x="3547618" y="662940"/>
                  </a:lnTo>
                  <a:lnTo>
                    <a:pt x="2949194" y="662940"/>
                  </a:lnTo>
                  <a:lnTo>
                    <a:pt x="2931896" y="666445"/>
                  </a:lnTo>
                  <a:lnTo>
                    <a:pt x="2917774" y="675982"/>
                  </a:lnTo>
                  <a:lnTo>
                    <a:pt x="2908236" y="690105"/>
                  </a:lnTo>
                  <a:lnTo>
                    <a:pt x="2904744" y="707390"/>
                  </a:lnTo>
                  <a:lnTo>
                    <a:pt x="2904744" y="885190"/>
                  </a:lnTo>
                  <a:lnTo>
                    <a:pt x="2908236" y="902487"/>
                  </a:lnTo>
                  <a:lnTo>
                    <a:pt x="2917774" y="916609"/>
                  </a:lnTo>
                  <a:lnTo>
                    <a:pt x="2931896" y="926147"/>
                  </a:lnTo>
                  <a:lnTo>
                    <a:pt x="2949194" y="929640"/>
                  </a:lnTo>
                  <a:lnTo>
                    <a:pt x="3547618" y="929640"/>
                  </a:lnTo>
                  <a:lnTo>
                    <a:pt x="3564902" y="926147"/>
                  </a:lnTo>
                  <a:lnTo>
                    <a:pt x="3579025" y="916609"/>
                  </a:lnTo>
                  <a:lnTo>
                    <a:pt x="3588562" y="902487"/>
                  </a:lnTo>
                  <a:lnTo>
                    <a:pt x="3592068" y="885190"/>
                  </a:lnTo>
                  <a:lnTo>
                    <a:pt x="3592068" y="707390"/>
                  </a:lnTo>
                  <a:close/>
                </a:path>
              </a:pathLst>
            </a:custGeom>
            <a:solidFill>
              <a:srgbClr val="FCD545"/>
            </a:solidFill>
          </p:spPr>
          <p:txBody>
            <a:bodyPr wrap="square" lIns="0" tIns="0" rIns="0" bIns="0" rtlCol="0"/>
            <a:lstStyle/>
            <a:p>
              <a:endParaRPr/>
            </a:p>
          </p:txBody>
        </p:sp>
        <p:sp>
          <p:nvSpPr>
            <p:cNvPr id="5" name="object 5"/>
            <p:cNvSpPr/>
            <p:nvPr/>
          </p:nvSpPr>
          <p:spPr>
            <a:xfrm>
              <a:off x="2086355" y="1408175"/>
              <a:ext cx="262128" cy="148437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141981" y="1443989"/>
              <a:ext cx="163195" cy="1373505"/>
            </a:xfrm>
            <a:custGeom>
              <a:avLst/>
              <a:gdLst/>
              <a:ahLst/>
              <a:cxnLst/>
              <a:rect l="l" t="t" r="r" b="b"/>
              <a:pathLst>
                <a:path w="163194" h="1373505">
                  <a:moveTo>
                    <a:pt x="163068" y="1373124"/>
                  </a:moveTo>
                  <a:lnTo>
                    <a:pt x="131308" y="1372054"/>
                  </a:lnTo>
                  <a:lnTo>
                    <a:pt x="105394" y="1369139"/>
                  </a:lnTo>
                  <a:lnTo>
                    <a:pt x="87933" y="1364819"/>
                  </a:lnTo>
                  <a:lnTo>
                    <a:pt x="81534" y="1359535"/>
                  </a:lnTo>
                  <a:lnTo>
                    <a:pt x="81534" y="700151"/>
                  </a:lnTo>
                  <a:lnTo>
                    <a:pt x="75134" y="694866"/>
                  </a:lnTo>
                  <a:lnTo>
                    <a:pt x="57673" y="690546"/>
                  </a:lnTo>
                  <a:lnTo>
                    <a:pt x="31759" y="687631"/>
                  </a:lnTo>
                  <a:lnTo>
                    <a:pt x="0" y="686562"/>
                  </a:lnTo>
                  <a:lnTo>
                    <a:pt x="31759" y="685492"/>
                  </a:lnTo>
                  <a:lnTo>
                    <a:pt x="57673" y="682577"/>
                  </a:lnTo>
                  <a:lnTo>
                    <a:pt x="75134" y="678257"/>
                  </a:lnTo>
                  <a:lnTo>
                    <a:pt x="81534" y="672973"/>
                  </a:lnTo>
                  <a:lnTo>
                    <a:pt x="81534" y="13588"/>
                  </a:lnTo>
                  <a:lnTo>
                    <a:pt x="87933" y="8304"/>
                  </a:lnTo>
                  <a:lnTo>
                    <a:pt x="105394" y="3984"/>
                  </a:lnTo>
                  <a:lnTo>
                    <a:pt x="131308" y="1069"/>
                  </a:lnTo>
                  <a:lnTo>
                    <a:pt x="163068" y="0"/>
                  </a:lnTo>
                </a:path>
              </a:pathLst>
            </a:custGeom>
            <a:ln w="25908">
              <a:solidFill>
                <a:srgbClr val="E98E30"/>
              </a:solidFill>
            </a:ln>
          </p:spPr>
          <p:txBody>
            <a:bodyPr wrap="square" lIns="0" tIns="0" rIns="0" bIns="0" rtlCol="0"/>
            <a:lstStyle/>
            <a:p>
              <a:endParaRPr/>
            </a:p>
          </p:txBody>
        </p:sp>
        <p:sp>
          <p:nvSpPr>
            <p:cNvPr id="7" name="object 7"/>
            <p:cNvSpPr/>
            <p:nvPr/>
          </p:nvSpPr>
          <p:spPr>
            <a:xfrm>
              <a:off x="6124955" y="1470659"/>
              <a:ext cx="158496" cy="377951"/>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6166865" y="1506473"/>
              <a:ext cx="60960" cy="266700"/>
            </a:xfrm>
            <a:custGeom>
              <a:avLst/>
              <a:gdLst/>
              <a:ahLst/>
              <a:cxnLst/>
              <a:rect l="l" t="t" r="r" b="b"/>
              <a:pathLst>
                <a:path w="60960" h="266700">
                  <a:moveTo>
                    <a:pt x="0" y="0"/>
                  </a:moveTo>
                  <a:lnTo>
                    <a:pt x="11888" y="400"/>
                  </a:lnTo>
                  <a:lnTo>
                    <a:pt x="21574" y="1492"/>
                  </a:lnTo>
                  <a:lnTo>
                    <a:pt x="28092" y="3107"/>
                  </a:lnTo>
                  <a:lnTo>
                    <a:pt x="30480" y="5079"/>
                  </a:lnTo>
                  <a:lnTo>
                    <a:pt x="30480" y="128270"/>
                  </a:lnTo>
                  <a:lnTo>
                    <a:pt x="32867" y="130242"/>
                  </a:lnTo>
                  <a:lnTo>
                    <a:pt x="39385" y="131857"/>
                  </a:lnTo>
                  <a:lnTo>
                    <a:pt x="49071" y="132949"/>
                  </a:lnTo>
                  <a:lnTo>
                    <a:pt x="60960" y="133350"/>
                  </a:lnTo>
                  <a:lnTo>
                    <a:pt x="49071" y="133750"/>
                  </a:lnTo>
                  <a:lnTo>
                    <a:pt x="39385" y="134842"/>
                  </a:lnTo>
                  <a:lnTo>
                    <a:pt x="32867" y="136457"/>
                  </a:lnTo>
                  <a:lnTo>
                    <a:pt x="30480" y="138429"/>
                  </a:lnTo>
                  <a:lnTo>
                    <a:pt x="30480" y="261620"/>
                  </a:lnTo>
                  <a:lnTo>
                    <a:pt x="28092" y="263592"/>
                  </a:lnTo>
                  <a:lnTo>
                    <a:pt x="21574" y="265207"/>
                  </a:lnTo>
                  <a:lnTo>
                    <a:pt x="11888" y="266299"/>
                  </a:lnTo>
                  <a:lnTo>
                    <a:pt x="0" y="266700"/>
                  </a:lnTo>
                </a:path>
              </a:pathLst>
            </a:custGeom>
            <a:ln w="25908">
              <a:solidFill>
                <a:srgbClr val="E98E30"/>
              </a:solidFill>
            </a:ln>
          </p:spPr>
          <p:txBody>
            <a:bodyPr wrap="square" lIns="0" tIns="0" rIns="0" bIns="0" rtlCol="0"/>
            <a:lstStyle/>
            <a:p>
              <a:endParaRPr/>
            </a:p>
          </p:txBody>
        </p:sp>
        <p:sp>
          <p:nvSpPr>
            <p:cNvPr id="9" name="object 9"/>
            <p:cNvSpPr/>
            <p:nvPr/>
          </p:nvSpPr>
          <p:spPr>
            <a:xfrm>
              <a:off x="6266688" y="1827275"/>
              <a:ext cx="160020" cy="377951"/>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6308597" y="1863089"/>
              <a:ext cx="62865" cy="266700"/>
            </a:xfrm>
            <a:custGeom>
              <a:avLst/>
              <a:gdLst/>
              <a:ahLst/>
              <a:cxnLst/>
              <a:rect l="l" t="t" r="r" b="b"/>
              <a:pathLst>
                <a:path w="62864" h="266700">
                  <a:moveTo>
                    <a:pt x="0" y="0"/>
                  </a:moveTo>
                  <a:lnTo>
                    <a:pt x="12168" y="402"/>
                  </a:lnTo>
                  <a:lnTo>
                    <a:pt x="22098" y="1508"/>
                  </a:lnTo>
                  <a:lnTo>
                    <a:pt x="28789" y="3161"/>
                  </a:lnTo>
                  <a:lnTo>
                    <a:pt x="31241" y="5207"/>
                  </a:lnTo>
                  <a:lnTo>
                    <a:pt x="31241" y="128143"/>
                  </a:lnTo>
                  <a:lnTo>
                    <a:pt x="33694" y="130188"/>
                  </a:lnTo>
                  <a:lnTo>
                    <a:pt x="40386" y="131841"/>
                  </a:lnTo>
                  <a:lnTo>
                    <a:pt x="50315" y="132947"/>
                  </a:lnTo>
                  <a:lnTo>
                    <a:pt x="62484" y="133350"/>
                  </a:lnTo>
                  <a:lnTo>
                    <a:pt x="50315" y="133752"/>
                  </a:lnTo>
                  <a:lnTo>
                    <a:pt x="40386" y="134858"/>
                  </a:lnTo>
                  <a:lnTo>
                    <a:pt x="33694" y="136511"/>
                  </a:lnTo>
                  <a:lnTo>
                    <a:pt x="31241" y="138557"/>
                  </a:lnTo>
                  <a:lnTo>
                    <a:pt x="31241" y="261493"/>
                  </a:lnTo>
                  <a:lnTo>
                    <a:pt x="28789" y="263538"/>
                  </a:lnTo>
                  <a:lnTo>
                    <a:pt x="22098" y="265191"/>
                  </a:lnTo>
                  <a:lnTo>
                    <a:pt x="12168" y="266297"/>
                  </a:lnTo>
                  <a:lnTo>
                    <a:pt x="0" y="266700"/>
                  </a:lnTo>
                </a:path>
              </a:pathLst>
            </a:custGeom>
            <a:ln w="25908">
              <a:solidFill>
                <a:srgbClr val="E98E30"/>
              </a:solidFill>
            </a:ln>
          </p:spPr>
          <p:txBody>
            <a:bodyPr wrap="square" lIns="0" tIns="0" rIns="0" bIns="0" rtlCol="0"/>
            <a:lstStyle/>
            <a:p>
              <a:endParaRPr/>
            </a:p>
          </p:txBody>
        </p:sp>
        <p:sp>
          <p:nvSpPr>
            <p:cNvPr id="11" name="object 11"/>
            <p:cNvSpPr/>
            <p:nvPr/>
          </p:nvSpPr>
          <p:spPr>
            <a:xfrm>
              <a:off x="6092952" y="2145791"/>
              <a:ext cx="158496" cy="376428"/>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6134861" y="2181605"/>
              <a:ext cx="60960" cy="265430"/>
            </a:xfrm>
            <a:custGeom>
              <a:avLst/>
              <a:gdLst/>
              <a:ahLst/>
              <a:cxnLst/>
              <a:rect l="l" t="t" r="r" b="b"/>
              <a:pathLst>
                <a:path w="60960" h="265430">
                  <a:moveTo>
                    <a:pt x="0" y="0"/>
                  </a:moveTo>
                  <a:lnTo>
                    <a:pt x="11888" y="400"/>
                  </a:lnTo>
                  <a:lnTo>
                    <a:pt x="21574" y="1492"/>
                  </a:lnTo>
                  <a:lnTo>
                    <a:pt x="28092" y="3107"/>
                  </a:lnTo>
                  <a:lnTo>
                    <a:pt x="30479" y="5080"/>
                  </a:lnTo>
                  <a:lnTo>
                    <a:pt x="30479" y="127507"/>
                  </a:lnTo>
                  <a:lnTo>
                    <a:pt x="32867" y="129480"/>
                  </a:lnTo>
                  <a:lnTo>
                    <a:pt x="39385" y="131095"/>
                  </a:lnTo>
                  <a:lnTo>
                    <a:pt x="49071" y="132187"/>
                  </a:lnTo>
                  <a:lnTo>
                    <a:pt x="60960" y="132587"/>
                  </a:lnTo>
                  <a:lnTo>
                    <a:pt x="49071" y="132988"/>
                  </a:lnTo>
                  <a:lnTo>
                    <a:pt x="39385" y="134080"/>
                  </a:lnTo>
                  <a:lnTo>
                    <a:pt x="32867" y="135695"/>
                  </a:lnTo>
                  <a:lnTo>
                    <a:pt x="30479" y="137668"/>
                  </a:lnTo>
                  <a:lnTo>
                    <a:pt x="30479" y="260095"/>
                  </a:lnTo>
                  <a:lnTo>
                    <a:pt x="28092" y="262068"/>
                  </a:lnTo>
                  <a:lnTo>
                    <a:pt x="21574" y="263683"/>
                  </a:lnTo>
                  <a:lnTo>
                    <a:pt x="11888" y="264775"/>
                  </a:lnTo>
                  <a:lnTo>
                    <a:pt x="0" y="265175"/>
                  </a:lnTo>
                </a:path>
              </a:pathLst>
            </a:custGeom>
            <a:ln w="25907">
              <a:solidFill>
                <a:srgbClr val="E98E30"/>
              </a:solidFill>
            </a:ln>
          </p:spPr>
          <p:txBody>
            <a:bodyPr wrap="square" lIns="0" tIns="0" rIns="0" bIns="0" rtlCol="0"/>
            <a:lstStyle/>
            <a:p>
              <a:endParaRPr/>
            </a:p>
          </p:txBody>
        </p:sp>
        <p:sp>
          <p:nvSpPr>
            <p:cNvPr id="13" name="object 13"/>
            <p:cNvSpPr/>
            <p:nvPr/>
          </p:nvSpPr>
          <p:spPr>
            <a:xfrm>
              <a:off x="6234684" y="2502408"/>
              <a:ext cx="160020" cy="377951"/>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6276594" y="2538222"/>
              <a:ext cx="62865" cy="266700"/>
            </a:xfrm>
            <a:custGeom>
              <a:avLst/>
              <a:gdLst/>
              <a:ahLst/>
              <a:cxnLst/>
              <a:rect l="l" t="t" r="r" b="b"/>
              <a:pathLst>
                <a:path w="62864" h="266700">
                  <a:moveTo>
                    <a:pt x="0" y="0"/>
                  </a:moveTo>
                  <a:lnTo>
                    <a:pt x="12168" y="402"/>
                  </a:lnTo>
                  <a:lnTo>
                    <a:pt x="22098" y="1508"/>
                  </a:lnTo>
                  <a:lnTo>
                    <a:pt x="28789" y="3161"/>
                  </a:lnTo>
                  <a:lnTo>
                    <a:pt x="31241" y="5206"/>
                  </a:lnTo>
                  <a:lnTo>
                    <a:pt x="31241" y="128142"/>
                  </a:lnTo>
                  <a:lnTo>
                    <a:pt x="33694" y="130188"/>
                  </a:lnTo>
                  <a:lnTo>
                    <a:pt x="40385" y="131841"/>
                  </a:lnTo>
                  <a:lnTo>
                    <a:pt x="50315" y="132947"/>
                  </a:lnTo>
                  <a:lnTo>
                    <a:pt x="62483" y="133350"/>
                  </a:lnTo>
                  <a:lnTo>
                    <a:pt x="50315" y="133752"/>
                  </a:lnTo>
                  <a:lnTo>
                    <a:pt x="40385" y="134858"/>
                  </a:lnTo>
                  <a:lnTo>
                    <a:pt x="33694" y="136511"/>
                  </a:lnTo>
                  <a:lnTo>
                    <a:pt x="31241" y="138556"/>
                  </a:lnTo>
                  <a:lnTo>
                    <a:pt x="31241" y="261492"/>
                  </a:lnTo>
                  <a:lnTo>
                    <a:pt x="28789" y="263538"/>
                  </a:lnTo>
                  <a:lnTo>
                    <a:pt x="22097" y="265191"/>
                  </a:lnTo>
                  <a:lnTo>
                    <a:pt x="12168" y="266297"/>
                  </a:lnTo>
                  <a:lnTo>
                    <a:pt x="0" y="266700"/>
                  </a:lnTo>
                </a:path>
              </a:pathLst>
            </a:custGeom>
            <a:ln w="25908">
              <a:solidFill>
                <a:srgbClr val="E98E30"/>
              </a:solidFill>
            </a:ln>
          </p:spPr>
          <p:txBody>
            <a:bodyPr wrap="square" lIns="0" tIns="0" rIns="0" bIns="0" rtlCol="0"/>
            <a:lstStyle/>
            <a:p>
              <a:endParaRPr/>
            </a:p>
          </p:txBody>
        </p:sp>
        <p:sp>
          <p:nvSpPr>
            <p:cNvPr id="15" name="object 15"/>
            <p:cNvSpPr/>
            <p:nvPr/>
          </p:nvSpPr>
          <p:spPr>
            <a:xfrm>
              <a:off x="2395728" y="1860803"/>
              <a:ext cx="2139950" cy="268605"/>
            </a:xfrm>
            <a:custGeom>
              <a:avLst/>
              <a:gdLst/>
              <a:ahLst/>
              <a:cxnLst/>
              <a:rect l="l" t="t" r="r" b="b"/>
              <a:pathLst>
                <a:path w="2139950" h="268605">
                  <a:moveTo>
                    <a:pt x="685800" y="45974"/>
                  </a:moveTo>
                  <a:lnTo>
                    <a:pt x="682294" y="28689"/>
                  </a:lnTo>
                  <a:lnTo>
                    <a:pt x="672757" y="14566"/>
                  </a:lnTo>
                  <a:lnTo>
                    <a:pt x="658634" y="5029"/>
                  </a:lnTo>
                  <a:lnTo>
                    <a:pt x="641350" y="1524"/>
                  </a:lnTo>
                  <a:lnTo>
                    <a:pt x="44450" y="1524"/>
                  </a:lnTo>
                  <a:lnTo>
                    <a:pt x="27152" y="5029"/>
                  </a:lnTo>
                  <a:lnTo>
                    <a:pt x="13030" y="14566"/>
                  </a:lnTo>
                  <a:lnTo>
                    <a:pt x="3492" y="28689"/>
                  </a:lnTo>
                  <a:lnTo>
                    <a:pt x="0" y="45974"/>
                  </a:lnTo>
                  <a:lnTo>
                    <a:pt x="0" y="223774"/>
                  </a:lnTo>
                  <a:lnTo>
                    <a:pt x="3492" y="241071"/>
                  </a:lnTo>
                  <a:lnTo>
                    <a:pt x="13030" y="255193"/>
                  </a:lnTo>
                  <a:lnTo>
                    <a:pt x="27152" y="264731"/>
                  </a:lnTo>
                  <a:lnTo>
                    <a:pt x="44450" y="268224"/>
                  </a:lnTo>
                  <a:lnTo>
                    <a:pt x="641350" y="268224"/>
                  </a:lnTo>
                  <a:lnTo>
                    <a:pt x="658634" y="264731"/>
                  </a:lnTo>
                  <a:lnTo>
                    <a:pt x="672757" y="255193"/>
                  </a:lnTo>
                  <a:lnTo>
                    <a:pt x="682294" y="241071"/>
                  </a:lnTo>
                  <a:lnTo>
                    <a:pt x="685800" y="223774"/>
                  </a:lnTo>
                  <a:lnTo>
                    <a:pt x="685800" y="45974"/>
                  </a:lnTo>
                  <a:close/>
                </a:path>
                <a:path w="2139950" h="268605">
                  <a:moveTo>
                    <a:pt x="1412748" y="44450"/>
                  </a:moveTo>
                  <a:lnTo>
                    <a:pt x="1409242" y="27165"/>
                  </a:lnTo>
                  <a:lnTo>
                    <a:pt x="1399705" y="13042"/>
                  </a:lnTo>
                  <a:lnTo>
                    <a:pt x="1385582" y="3505"/>
                  </a:lnTo>
                  <a:lnTo>
                    <a:pt x="1368298" y="0"/>
                  </a:lnTo>
                  <a:lnTo>
                    <a:pt x="769874" y="0"/>
                  </a:lnTo>
                  <a:lnTo>
                    <a:pt x="752576" y="3505"/>
                  </a:lnTo>
                  <a:lnTo>
                    <a:pt x="738454" y="13042"/>
                  </a:lnTo>
                  <a:lnTo>
                    <a:pt x="728916" y="27165"/>
                  </a:lnTo>
                  <a:lnTo>
                    <a:pt x="725424" y="44450"/>
                  </a:lnTo>
                  <a:lnTo>
                    <a:pt x="725424" y="222250"/>
                  </a:lnTo>
                  <a:lnTo>
                    <a:pt x="728916" y="239547"/>
                  </a:lnTo>
                  <a:lnTo>
                    <a:pt x="738454" y="253669"/>
                  </a:lnTo>
                  <a:lnTo>
                    <a:pt x="752576" y="263207"/>
                  </a:lnTo>
                  <a:lnTo>
                    <a:pt x="769874" y="266700"/>
                  </a:lnTo>
                  <a:lnTo>
                    <a:pt x="1368298" y="266700"/>
                  </a:lnTo>
                  <a:lnTo>
                    <a:pt x="1385582" y="263207"/>
                  </a:lnTo>
                  <a:lnTo>
                    <a:pt x="1399705" y="253669"/>
                  </a:lnTo>
                  <a:lnTo>
                    <a:pt x="1409242" y="239547"/>
                  </a:lnTo>
                  <a:lnTo>
                    <a:pt x="1412748" y="222250"/>
                  </a:lnTo>
                  <a:lnTo>
                    <a:pt x="1412748" y="44450"/>
                  </a:lnTo>
                  <a:close/>
                </a:path>
                <a:path w="2139950" h="268605">
                  <a:moveTo>
                    <a:pt x="2139696" y="44450"/>
                  </a:moveTo>
                  <a:lnTo>
                    <a:pt x="2136190" y="27165"/>
                  </a:lnTo>
                  <a:lnTo>
                    <a:pt x="2126653" y="13042"/>
                  </a:lnTo>
                  <a:lnTo>
                    <a:pt x="2112530" y="3505"/>
                  </a:lnTo>
                  <a:lnTo>
                    <a:pt x="2095246" y="0"/>
                  </a:lnTo>
                  <a:lnTo>
                    <a:pt x="1496822" y="0"/>
                  </a:lnTo>
                  <a:lnTo>
                    <a:pt x="1479524" y="3505"/>
                  </a:lnTo>
                  <a:lnTo>
                    <a:pt x="1465402" y="13042"/>
                  </a:lnTo>
                  <a:lnTo>
                    <a:pt x="1455864" y="27165"/>
                  </a:lnTo>
                  <a:lnTo>
                    <a:pt x="1452372" y="44450"/>
                  </a:lnTo>
                  <a:lnTo>
                    <a:pt x="1452372" y="222250"/>
                  </a:lnTo>
                  <a:lnTo>
                    <a:pt x="1455864" y="239547"/>
                  </a:lnTo>
                  <a:lnTo>
                    <a:pt x="1465402" y="253669"/>
                  </a:lnTo>
                  <a:lnTo>
                    <a:pt x="1479524" y="263207"/>
                  </a:lnTo>
                  <a:lnTo>
                    <a:pt x="1496822" y="266700"/>
                  </a:lnTo>
                  <a:lnTo>
                    <a:pt x="2095246" y="266700"/>
                  </a:lnTo>
                  <a:lnTo>
                    <a:pt x="2112530" y="263207"/>
                  </a:lnTo>
                  <a:lnTo>
                    <a:pt x="2126653" y="253669"/>
                  </a:lnTo>
                  <a:lnTo>
                    <a:pt x="2136190" y="239547"/>
                  </a:lnTo>
                  <a:lnTo>
                    <a:pt x="2139696" y="222250"/>
                  </a:lnTo>
                  <a:lnTo>
                    <a:pt x="2139696" y="44450"/>
                  </a:lnTo>
                  <a:close/>
                </a:path>
              </a:pathLst>
            </a:custGeom>
            <a:solidFill>
              <a:srgbClr val="FCD545"/>
            </a:solidFill>
          </p:spPr>
          <p:txBody>
            <a:bodyPr wrap="square" lIns="0" tIns="0" rIns="0" bIns="0" rtlCol="0"/>
            <a:lstStyle/>
            <a:p>
              <a:endParaRPr/>
            </a:p>
          </p:txBody>
        </p:sp>
      </p:grpSp>
      <p:sp>
        <p:nvSpPr>
          <p:cNvPr id="16" name="object 16"/>
          <p:cNvSpPr txBox="1"/>
          <p:nvPr/>
        </p:nvSpPr>
        <p:spPr>
          <a:xfrm>
            <a:off x="1441196" y="1993773"/>
            <a:ext cx="5207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E98E30"/>
                </a:solidFill>
                <a:latin typeface="Arial"/>
                <a:cs typeface="Arial"/>
              </a:rPr>
              <a:t>ta</a:t>
            </a:r>
            <a:r>
              <a:rPr sz="1800" spc="-15" dirty="0">
                <a:solidFill>
                  <a:srgbClr val="E98E30"/>
                </a:solidFill>
                <a:latin typeface="Arial"/>
                <a:cs typeface="Arial"/>
              </a:rPr>
              <a:t>b</a:t>
            </a:r>
            <a:r>
              <a:rPr sz="1800" spc="-5" dirty="0">
                <a:solidFill>
                  <a:srgbClr val="E98E30"/>
                </a:solidFill>
                <a:latin typeface="Arial"/>
                <a:cs typeface="Arial"/>
              </a:rPr>
              <a:t>le</a:t>
            </a:r>
            <a:endParaRPr sz="1800">
              <a:latin typeface="Arial"/>
              <a:cs typeface="Arial"/>
            </a:endParaRPr>
          </a:p>
        </p:txBody>
      </p:sp>
      <p:sp>
        <p:nvSpPr>
          <p:cNvPr id="17" name="object 17"/>
          <p:cNvSpPr txBox="1"/>
          <p:nvPr/>
        </p:nvSpPr>
        <p:spPr>
          <a:xfrm>
            <a:off x="6582536" y="1992629"/>
            <a:ext cx="57213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E98E30"/>
                </a:solidFill>
                <a:latin typeface="Arial"/>
                <a:cs typeface="Arial"/>
              </a:rPr>
              <a:t>items</a:t>
            </a:r>
            <a:endParaRPr sz="1800">
              <a:latin typeface="Arial"/>
              <a:cs typeface="Arial"/>
            </a:endParaRPr>
          </a:p>
        </p:txBody>
      </p:sp>
      <p:sp>
        <p:nvSpPr>
          <p:cNvPr id="18" name="object 18"/>
          <p:cNvSpPr txBox="1"/>
          <p:nvPr/>
        </p:nvSpPr>
        <p:spPr>
          <a:xfrm>
            <a:off x="5321300" y="3282188"/>
            <a:ext cx="1776730"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E98E30"/>
                </a:solidFill>
                <a:latin typeface="Arial"/>
                <a:cs typeface="Arial"/>
              </a:rPr>
              <a:t>Attributes</a:t>
            </a:r>
            <a:r>
              <a:rPr sz="1800" spc="-50" dirty="0">
                <a:solidFill>
                  <a:srgbClr val="E98E30"/>
                </a:solidFill>
                <a:latin typeface="Arial"/>
                <a:cs typeface="Arial"/>
              </a:rPr>
              <a:t> </a:t>
            </a:r>
            <a:r>
              <a:rPr sz="1800" spc="-5" dirty="0">
                <a:solidFill>
                  <a:srgbClr val="E98E30"/>
                </a:solidFill>
                <a:latin typeface="Arial"/>
                <a:cs typeface="Arial"/>
              </a:rPr>
              <a:t>(name-  value pairs)</a:t>
            </a:r>
            <a:endParaRPr sz="1800">
              <a:latin typeface="Arial"/>
              <a:cs typeface="Arial"/>
            </a:endParaRPr>
          </a:p>
        </p:txBody>
      </p:sp>
      <p:grpSp>
        <p:nvGrpSpPr>
          <p:cNvPr id="19" name="object 19"/>
          <p:cNvGrpSpPr/>
          <p:nvPr/>
        </p:nvGrpSpPr>
        <p:grpSpPr>
          <a:xfrm>
            <a:off x="3396996" y="1511808"/>
            <a:ext cx="2914015" cy="1818639"/>
            <a:chOff x="3396996" y="1511808"/>
            <a:chExt cx="2914015" cy="1818639"/>
          </a:xfrm>
        </p:grpSpPr>
        <p:sp>
          <p:nvSpPr>
            <p:cNvPr id="20" name="object 20"/>
            <p:cNvSpPr/>
            <p:nvPr/>
          </p:nvSpPr>
          <p:spPr>
            <a:xfrm>
              <a:off x="5353812" y="2156459"/>
              <a:ext cx="957072" cy="1168908"/>
            </a:xfrm>
            <a:prstGeom prst="rect">
              <a:avLst/>
            </a:prstGeom>
            <a:blipFill>
              <a:blip r:embed="rId6" cstate="print"/>
              <a:stretch>
                <a:fillRect/>
              </a:stretch>
            </a:blipFill>
          </p:spPr>
          <p:txBody>
            <a:bodyPr wrap="square" lIns="0" tIns="0" rIns="0" bIns="0" rtlCol="0"/>
            <a:lstStyle/>
            <a:p>
              <a:endParaRPr/>
            </a:p>
          </p:txBody>
        </p:sp>
        <p:sp>
          <p:nvSpPr>
            <p:cNvPr id="21" name="object 21"/>
            <p:cNvSpPr/>
            <p:nvPr/>
          </p:nvSpPr>
          <p:spPr>
            <a:xfrm>
              <a:off x="5511546" y="2294381"/>
              <a:ext cx="756920" cy="968375"/>
            </a:xfrm>
            <a:custGeom>
              <a:avLst/>
              <a:gdLst/>
              <a:ahLst/>
              <a:cxnLst/>
              <a:rect l="l" t="t" r="r" b="b"/>
              <a:pathLst>
                <a:path w="756920" h="968375">
                  <a:moveTo>
                    <a:pt x="31519" y="40534"/>
                  </a:moveTo>
                  <a:lnTo>
                    <a:pt x="34945" y="66118"/>
                  </a:lnTo>
                  <a:lnTo>
                    <a:pt x="736218" y="968120"/>
                  </a:lnTo>
                  <a:lnTo>
                    <a:pt x="756665" y="952245"/>
                  </a:lnTo>
                  <a:lnTo>
                    <a:pt x="55261" y="50074"/>
                  </a:lnTo>
                  <a:lnTo>
                    <a:pt x="31519" y="40534"/>
                  </a:lnTo>
                  <a:close/>
                </a:path>
                <a:path w="756920" h="968375">
                  <a:moveTo>
                    <a:pt x="0" y="0"/>
                  </a:moveTo>
                  <a:lnTo>
                    <a:pt x="14858" y="111125"/>
                  </a:lnTo>
                  <a:lnTo>
                    <a:pt x="15748" y="118237"/>
                  </a:lnTo>
                  <a:lnTo>
                    <a:pt x="22225" y="123190"/>
                  </a:lnTo>
                  <a:lnTo>
                    <a:pt x="29337" y="122300"/>
                  </a:lnTo>
                  <a:lnTo>
                    <a:pt x="36449" y="121285"/>
                  </a:lnTo>
                  <a:lnTo>
                    <a:pt x="41401" y="114807"/>
                  </a:lnTo>
                  <a:lnTo>
                    <a:pt x="40512" y="107695"/>
                  </a:lnTo>
                  <a:lnTo>
                    <a:pt x="34945" y="66118"/>
                  </a:lnTo>
                  <a:lnTo>
                    <a:pt x="5461" y="28193"/>
                  </a:lnTo>
                  <a:lnTo>
                    <a:pt x="25907" y="12318"/>
                  </a:lnTo>
                  <a:lnTo>
                    <a:pt x="30666" y="12318"/>
                  </a:lnTo>
                  <a:lnTo>
                    <a:pt x="0" y="0"/>
                  </a:lnTo>
                  <a:close/>
                </a:path>
                <a:path w="756920" h="968375">
                  <a:moveTo>
                    <a:pt x="30666" y="12318"/>
                  </a:moveTo>
                  <a:lnTo>
                    <a:pt x="25907" y="12318"/>
                  </a:lnTo>
                  <a:lnTo>
                    <a:pt x="55261" y="50074"/>
                  </a:lnTo>
                  <a:lnTo>
                    <a:pt x="101091" y="68453"/>
                  </a:lnTo>
                  <a:lnTo>
                    <a:pt x="108584" y="65278"/>
                  </a:lnTo>
                  <a:lnTo>
                    <a:pt x="111251" y="58674"/>
                  </a:lnTo>
                  <a:lnTo>
                    <a:pt x="113918" y="51943"/>
                  </a:lnTo>
                  <a:lnTo>
                    <a:pt x="110743" y="44450"/>
                  </a:lnTo>
                  <a:lnTo>
                    <a:pt x="30666" y="12318"/>
                  </a:lnTo>
                  <a:close/>
                </a:path>
                <a:path w="756920" h="968375">
                  <a:moveTo>
                    <a:pt x="25907" y="12318"/>
                  </a:moveTo>
                  <a:lnTo>
                    <a:pt x="5461" y="28193"/>
                  </a:lnTo>
                  <a:lnTo>
                    <a:pt x="34945" y="66118"/>
                  </a:lnTo>
                  <a:lnTo>
                    <a:pt x="31519" y="40534"/>
                  </a:lnTo>
                  <a:lnTo>
                    <a:pt x="10921" y="32257"/>
                  </a:lnTo>
                  <a:lnTo>
                    <a:pt x="28575" y="18542"/>
                  </a:lnTo>
                  <a:lnTo>
                    <a:pt x="30746" y="18542"/>
                  </a:lnTo>
                  <a:lnTo>
                    <a:pt x="25907" y="12318"/>
                  </a:lnTo>
                  <a:close/>
                </a:path>
                <a:path w="756920" h="968375">
                  <a:moveTo>
                    <a:pt x="30746" y="18542"/>
                  </a:moveTo>
                  <a:lnTo>
                    <a:pt x="28575" y="18542"/>
                  </a:lnTo>
                  <a:lnTo>
                    <a:pt x="31519" y="40534"/>
                  </a:lnTo>
                  <a:lnTo>
                    <a:pt x="55261" y="50074"/>
                  </a:lnTo>
                  <a:lnTo>
                    <a:pt x="30746" y="18542"/>
                  </a:lnTo>
                  <a:close/>
                </a:path>
                <a:path w="756920" h="968375">
                  <a:moveTo>
                    <a:pt x="28575" y="18542"/>
                  </a:moveTo>
                  <a:lnTo>
                    <a:pt x="10921" y="32257"/>
                  </a:lnTo>
                  <a:lnTo>
                    <a:pt x="31519" y="40534"/>
                  </a:lnTo>
                  <a:lnTo>
                    <a:pt x="28575" y="18542"/>
                  </a:lnTo>
                  <a:close/>
                </a:path>
              </a:pathLst>
            </a:custGeom>
            <a:solidFill>
              <a:srgbClr val="E98E30"/>
            </a:solidFill>
          </p:spPr>
          <p:txBody>
            <a:bodyPr wrap="square" lIns="0" tIns="0" rIns="0" bIns="0" rtlCol="0"/>
            <a:lstStyle/>
            <a:p>
              <a:endParaRPr/>
            </a:p>
          </p:txBody>
        </p:sp>
        <p:sp>
          <p:nvSpPr>
            <p:cNvPr id="22" name="object 22"/>
            <p:cNvSpPr/>
            <p:nvPr/>
          </p:nvSpPr>
          <p:spPr>
            <a:xfrm>
              <a:off x="4062984" y="1511808"/>
              <a:ext cx="2244852" cy="1816608"/>
            </a:xfrm>
            <a:prstGeom prst="rect">
              <a:avLst/>
            </a:prstGeom>
            <a:blipFill>
              <a:blip r:embed="rId7" cstate="print"/>
              <a:stretch>
                <a:fillRect/>
              </a:stretch>
            </a:blipFill>
          </p:spPr>
          <p:txBody>
            <a:bodyPr wrap="square" lIns="0" tIns="0" rIns="0" bIns="0" rtlCol="0"/>
            <a:lstStyle/>
            <a:p>
              <a:endParaRPr/>
            </a:p>
          </p:txBody>
        </p:sp>
        <p:sp>
          <p:nvSpPr>
            <p:cNvPr id="23" name="object 23"/>
            <p:cNvSpPr/>
            <p:nvPr/>
          </p:nvSpPr>
          <p:spPr>
            <a:xfrm>
              <a:off x="4220718" y="1649730"/>
              <a:ext cx="2045335" cy="1616075"/>
            </a:xfrm>
            <a:custGeom>
              <a:avLst/>
              <a:gdLst/>
              <a:ahLst/>
              <a:cxnLst/>
              <a:rect l="l" t="t" r="r" b="b"/>
              <a:pathLst>
                <a:path w="2045335" h="1616075">
                  <a:moveTo>
                    <a:pt x="40356" y="31782"/>
                  </a:moveTo>
                  <a:lnTo>
                    <a:pt x="49779" y="55758"/>
                  </a:lnTo>
                  <a:lnTo>
                    <a:pt x="2028952" y="1615567"/>
                  </a:lnTo>
                  <a:lnTo>
                    <a:pt x="2045081" y="1595247"/>
                  </a:lnTo>
                  <a:lnTo>
                    <a:pt x="65772" y="35330"/>
                  </a:lnTo>
                  <a:lnTo>
                    <a:pt x="40356" y="31782"/>
                  </a:lnTo>
                  <a:close/>
                </a:path>
                <a:path w="2045335" h="1616075">
                  <a:moveTo>
                    <a:pt x="0" y="0"/>
                  </a:moveTo>
                  <a:lnTo>
                    <a:pt x="41021" y="104394"/>
                  </a:lnTo>
                  <a:lnTo>
                    <a:pt x="43687" y="110998"/>
                  </a:lnTo>
                  <a:lnTo>
                    <a:pt x="51181" y="114300"/>
                  </a:lnTo>
                  <a:lnTo>
                    <a:pt x="64516" y="108966"/>
                  </a:lnTo>
                  <a:lnTo>
                    <a:pt x="67818" y="101473"/>
                  </a:lnTo>
                  <a:lnTo>
                    <a:pt x="65151" y="94869"/>
                  </a:lnTo>
                  <a:lnTo>
                    <a:pt x="49779" y="55758"/>
                  </a:lnTo>
                  <a:lnTo>
                    <a:pt x="12065" y="26035"/>
                  </a:lnTo>
                  <a:lnTo>
                    <a:pt x="28194" y="5715"/>
                  </a:lnTo>
                  <a:lnTo>
                    <a:pt x="40941" y="5715"/>
                  </a:lnTo>
                  <a:lnTo>
                    <a:pt x="0" y="0"/>
                  </a:lnTo>
                  <a:close/>
                </a:path>
                <a:path w="2045335" h="1616075">
                  <a:moveTo>
                    <a:pt x="28194" y="5715"/>
                  </a:moveTo>
                  <a:lnTo>
                    <a:pt x="12065" y="26035"/>
                  </a:lnTo>
                  <a:lnTo>
                    <a:pt x="49779" y="55758"/>
                  </a:lnTo>
                  <a:lnTo>
                    <a:pt x="40356" y="31782"/>
                  </a:lnTo>
                  <a:lnTo>
                    <a:pt x="18287" y="28702"/>
                  </a:lnTo>
                  <a:lnTo>
                    <a:pt x="32258" y="11175"/>
                  </a:lnTo>
                  <a:lnTo>
                    <a:pt x="35123" y="11175"/>
                  </a:lnTo>
                  <a:lnTo>
                    <a:pt x="28194" y="5715"/>
                  </a:lnTo>
                  <a:close/>
                </a:path>
                <a:path w="2045335" h="1616075">
                  <a:moveTo>
                    <a:pt x="40941" y="5715"/>
                  </a:moveTo>
                  <a:lnTo>
                    <a:pt x="28194" y="5715"/>
                  </a:lnTo>
                  <a:lnTo>
                    <a:pt x="65772" y="35330"/>
                  </a:lnTo>
                  <a:lnTo>
                    <a:pt x="114554" y="42164"/>
                  </a:lnTo>
                  <a:lnTo>
                    <a:pt x="121031" y="37211"/>
                  </a:lnTo>
                  <a:lnTo>
                    <a:pt x="123062" y="23114"/>
                  </a:lnTo>
                  <a:lnTo>
                    <a:pt x="118110" y="16510"/>
                  </a:lnTo>
                  <a:lnTo>
                    <a:pt x="40941" y="5715"/>
                  </a:lnTo>
                  <a:close/>
                </a:path>
                <a:path w="2045335" h="1616075">
                  <a:moveTo>
                    <a:pt x="35123" y="11175"/>
                  </a:moveTo>
                  <a:lnTo>
                    <a:pt x="32258" y="11175"/>
                  </a:lnTo>
                  <a:lnTo>
                    <a:pt x="40356" y="31782"/>
                  </a:lnTo>
                  <a:lnTo>
                    <a:pt x="65772" y="35330"/>
                  </a:lnTo>
                  <a:lnTo>
                    <a:pt x="35123" y="11175"/>
                  </a:lnTo>
                  <a:close/>
                </a:path>
                <a:path w="2045335" h="1616075">
                  <a:moveTo>
                    <a:pt x="32258" y="11175"/>
                  </a:moveTo>
                  <a:lnTo>
                    <a:pt x="18287" y="28702"/>
                  </a:lnTo>
                  <a:lnTo>
                    <a:pt x="40356" y="31782"/>
                  </a:lnTo>
                  <a:lnTo>
                    <a:pt x="32258" y="11175"/>
                  </a:lnTo>
                  <a:close/>
                </a:path>
              </a:pathLst>
            </a:custGeom>
            <a:solidFill>
              <a:srgbClr val="E98E30"/>
            </a:solidFill>
          </p:spPr>
          <p:txBody>
            <a:bodyPr wrap="square" lIns="0" tIns="0" rIns="0" bIns="0" rtlCol="0"/>
            <a:lstStyle/>
            <a:p>
              <a:endParaRPr/>
            </a:p>
          </p:txBody>
        </p:sp>
        <p:sp>
          <p:nvSpPr>
            <p:cNvPr id="24" name="object 24"/>
            <p:cNvSpPr/>
            <p:nvPr/>
          </p:nvSpPr>
          <p:spPr>
            <a:xfrm>
              <a:off x="3396996" y="2186940"/>
              <a:ext cx="2907792" cy="1143000"/>
            </a:xfrm>
            <a:prstGeom prst="rect">
              <a:avLst/>
            </a:prstGeom>
            <a:blipFill>
              <a:blip r:embed="rId8" cstate="print"/>
              <a:stretch>
                <a:fillRect/>
              </a:stretch>
            </a:blipFill>
          </p:spPr>
          <p:txBody>
            <a:bodyPr wrap="square" lIns="0" tIns="0" rIns="0" bIns="0" rtlCol="0"/>
            <a:lstStyle/>
            <a:p>
              <a:endParaRPr/>
            </a:p>
          </p:txBody>
        </p:sp>
        <p:sp>
          <p:nvSpPr>
            <p:cNvPr id="25" name="object 25"/>
            <p:cNvSpPr/>
            <p:nvPr/>
          </p:nvSpPr>
          <p:spPr>
            <a:xfrm>
              <a:off x="3554730" y="2301494"/>
              <a:ext cx="2707005" cy="965200"/>
            </a:xfrm>
            <a:custGeom>
              <a:avLst/>
              <a:gdLst/>
              <a:ahLst/>
              <a:cxnLst/>
              <a:rect l="l" t="t" r="r" b="b"/>
              <a:pathLst>
                <a:path w="2707004" h="965200">
                  <a:moveTo>
                    <a:pt x="73840" y="35041"/>
                  </a:moveTo>
                  <a:lnTo>
                    <a:pt x="48568" y="40095"/>
                  </a:lnTo>
                  <a:lnTo>
                    <a:pt x="65294" y="59495"/>
                  </a:lnTo>
                  <a:lnTo>
                    <a:pt x="2698623" y="965073"/>
                  </a:lnTo>
                  <a:lnTo>
                    <a:pt x="2707005" y="940562"/>
                  </a:lnTo>
                  <a:lnTo>
                    <a:pt x="73840" y="35041"/>
                  </a:lnTo>
                  <a:close/>
                </a:path>
                <a:path w="2707004" h="965200">
                  <a:moveTo>
                    <a:pt x="116967" y="0"/>
                  </a:moveTo>
                  <a:lnTo>
                    <a:pt x="0" y="23368"/>
                  </a:lnTo>
                  <a:lnTo>
                    <a:pt x="77850" y="113792"/>
                  </a:lnTo>
                  <a:lnTo>
                    <a:pt x="86106" y="114300"/>
                  </a:lnTo>
                  <a:lnTo>
                    <a:pt x="96900" y="105029"/>
                  </a:lnTo>
                  <a:lnTo>
                    <a:pt x="97536" y="96774"/>
                  </a:lnTo>
                  <a:lnTo>
                    <a:pt x="92837" y="91439"/>
                  </a:lnTo>
                  <a:lnTo>
                    <a:pt x="65294" y="59495"/>
                  </a:lnTo>
                  <a:lnTo>
                    <a:pt x="20066" y="43942"/>
                  </a:lnTo>
                  <a:lnTo>
                    <a:pt x="28448" y="19431"/>
                  </a:lnTo>
                  <a:lnTo>
                    <a:pt x="126026" y="19431"/>
                  </a:lnTo>
                  <a:lnTo>
                    <a:pt x="126619" y="18542"/>
                  </a:lnTo>
                  <a:lnTo>
                    <a:pt x="123825" y="4572"/>
                  </a:lnTo>
                  <a:lnTo>
                    <a:pt x="116967" y="0"/>
                  </a:lnTo>
                  <a:close/>
                </a:path>
                <a:path w="2707004" h="965200">
                  <a:moveTo>
                    <a:pt x="28448" y="19431"/>
                  </a:moveTo>
                  <a:lnTo>
                    <a:pt x="20066" y="43942"/>
                  </a:lnTo>
                  <a:lnTo>
                    <a:pt x="65294" y="59495"/>
                  </a:lnTo>
                  <a:lnTo>
                    <a:pt x="52322" y="44450"/>
                  </a:lnTo>
                  <a:lnTo>
                    <a:pt x="26797" y="44450"/>
                  </a:lnTo>
                  <a:lnTo>
                    <a:pt x="34036" y="23241"/>
                  </a:lnTo>
                  <a:lnTo>
                    <a:pt x="39527" y="23241"/>
                  </a:lnTo>
                  <a:lnTo>
                    <a:pt x="28448" y="19431"/>
                  </a:lnTo>
                  <a:close/>
                </a:path>
                <a:path w="2707004" h="965200">
                  <a:moveTo>
                    <a:pt x="34036" y="23241"/>
                  </a:moveTo>
                  <a:lnTo>
                    <a:pt x="26797" y="44450"/>
                  </a:lnTo>
                  <a:lnTo>
                    <a:pt x="48568" y="40095"/>
                  </a:lnTo>
                  <a:lnTo>
                    <a:pt x="34036" y="23241"/>
                  </a:lnTo>
                  <a:close/>
                </a:path>
                <a:path w="2707004" h="965200">
                  <a:moveTo>
                    <a:pt x="48568" y="40095"/>
                  </a:moveTo>
                  <a:lnTo>
                    <a:pt x="26797" y="44450"/>
                  </a:lnTo>
                  <a:lnTo>
                    <a:pt x="52322" y="44450"/>
                  </a:lnTo>
                  <a:lnTo>
                    <a:pt x="48568" y="40095"/>
                  </a:lnTo>
                  <a:close/>
                </a:path>
                <a:path w="2707004" h="965200">
                  <a:moveTo>
                    <a:pt x="39527" y="23241"/>
                  </a:moveTo>
                  <a:lnTo>
                    <a:pt x="34036" y="23241"/>
                  </a:lnTo>
                  <a:lnTo>
                    <a:pt x="48568" y="40095"/>
                  </a:lnTo>
                  <a:lnTo>
                    <a:pt x="73840" y="35041"/>
                  </a:lnTo>
                  <a:lnTo>
                    <a:pt x="39527" y="23241"/>
                  </a:lnTo>
                  <a:close/>
                </a:path>
                <a:path w="2707004" h="965200">
                  <a:moveTo>
                    <a:pt x="126026" y="19431"/>
                  </a:moveTo>
                  <a:lnTo>
                    <a:pt x="28448" y="19431"/>
                  </a:lnTo>
                  <a:lnTo>
                    <a:pt x="73840" y="35041"/>
                  </a:lnTo>
                  <a:lnTo>
                    <a:pt x="122047" y="25400"/>
                  </a:lnTo>
                  <a:lnTo>
                    <a:pt x="126026" y="19431"/>
                  </a:lnTo>
                  <a:close/>
                </a:path>
              </a:pathLst>
            </a:custGeom>
            <a:solidFill>
              <a:srgbClr val="E98E30"/>
            </a:solidFill>
          </p:spPr>
          <p:txBody>
            <a:bodyPr wrap="square" lIns="0" tIns="0" rIns="0" bIns="0" rtlCol="0"/>
            <a:lstStyle/>
            <a:p>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5544" y="214071"/>
            <a:ext cx="4987925"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BABCBA"/>
                </a:solidFill>
              </a:rPr>
              <a:t>Each </a:t>
            </a:r>
            <a:r>
              <a:rPr sz="2800" dirty="0">
                <a:solidFill>
                  <a:srgbClr val="BABCBA"/>
                </a:solidFill>
              </a:rPr>
              <a:t>item </a:t>
            </a:r>
            <a:r>
              <a:rPr sz="2800" spc="-5" dirty="0">
                <a:solidFill>
                  <a:srgbClr val="BABCBA"/>
                </a:solidFill>
              </a:rPr>
              <a:t>must include a</a:t>
            </a:r>
            <a:r>
              <a:rPr sz="2800" spc="-20" dirty="0">
                <a:solidFill>
                  <a:srgbClr val="BABCBA"/>
                </a:solidFill>
              </a:rPr>
              <a:t> </a:t>
            </a:r>
            <a:r>
              <a:rPr sz="2800" dirty="0">
                <a:solidFill>
                  <a:srgbClr val="BABCBA"/>
                </a:solidFill>
              </a:rPr>
              <a:t>key</a:t>
            </a:r>
            <a:endParaRPr sz="2800"/>
          </a:p>
        </p:txBody>
      </p:sp>
      <p:grpSp>
        <p:nvGrpSpPr>
          <p:cNvPr id="3" name="object 3"/>
          <p:cNvGrpSpPr/>
          <p:nvPr/>
        </p:nvGrpSpPr>
        <p:grpSpPr>
          <a:xfrm>
            <a:off x="2386583" y="1524000"/>
            <a:ext cx="2865120" cy="268605"/>
            <a:chOff x="2386583" y="1524000"/>
            <a:chExt cx="2865120" cy="268605"/>
          </a:xfrm>
        </p:grpSpPr>
        <p:sp>
          <p:nvSpPr>
            <p:cNvPr id="4" name="object 4"/>
            <p:cNvSpPr/>
            <p:nvPr/>
          </p:nvSpPr>
          <p:spPr>
            <a:xfrm>
              <a:off x="2386583" y="1525523"/>
              <a:ext cx="685800" cy="266700"/>
            </a:xfrm>
            <a:custGeom>
              <a:avLst/>
              <a:gdLst/>
              <a:ahLst/>
              <a:cxnLst/>
              <a:rect l="l" t="t" r="r" b="b"/>
              <a:pathLst>
                <a:path w="685800" h="266700">
                  <a:moveTo>
                    <a:pt x="641350" y="0"/>
                  </a:moveTo>
                  <a:lnTo>
                    <a:pt x="44450" y="0"/>
                  </a:lnTo>
                  <a:lnTo>
                    <a:pt x="27164" y="3498"/>
                  </a:lnTo>
                  <a:lnTo>
                    <a:pt x="13033" y="13033"/>
                  </a:lnTo>
                  <a:lnTo>
                    <a:pt x="3498" y="27164"/>
                  </a:lnTo>
                  <a:lnTo>
                    <a:pt x="0" y="44450"/>
                  </a:lnTo>
                  <a:lnTo>
                    <a:pt x="0" y="222250"/>
                  </a:lnTo>
                  <a:lnTo>
                    <a:pt x="3498" y="239535"/>
                  </a:lnTo>
                  <a:lnTo>
                    <a:pt x="13033" y="253666"/>
                  </a:lnTo>
                  <a:lnTo>
                    <a:pt x="27164" y="263201"/>
                  </a:lnTo>
                  <a:lnTo>
                    <a:pt x="44450" y="266700"/>
                  </a:lnTo>
                  <a:lnTo>
                    <a:pt x="641350" y="266700"/>
                  </a:lnTo>
                  <a:lnTo>
                    <a:pt x="658635" y="263201"/>
                  </a:lnTo>
                  <a:lnTo>
                    <a:pt x="672766" y="253666"/>
                  </a:lnTo>
                  <a:lnTo>
                    <a:pt x="682301" y="239535"/>
                  </a:lnTo>
                  <a:lnTo>
                    <a:pt x="685800" y="222250"/>
                  </a:lnTo>
                  <a:lnTo>
                    <a:pt x="685800" y="44450"/>
                  </a:lnTo>
                  <a:lnTo>
                    <a:pt x="682301" y="27164"/>
                  </a:lnTo>
                  <a:lnTo>
                    <a:pt x="672766" y="13033"/>
                  </a:lnTo>
                  <a:lnTo>
                    <a:pt x="658635" y="3498"/>
                  </a:lnTo>
                  <a:lnTo>
                    <a:pt x="641350" y="0"/>
                  </a:lnTo>
                  <a:close/>
                </a:path>
              </a:pathLst>
            </a:custGeom>
            <a:solidFill>
              <a:srgbClr val="D2462D"/>
            </a:solidFill>
          </p:spPr>
          <p:txBody>
            <a:bodyPr wrap="square" lIns="0" tIns="0" rIns="0" bIns="0" rtlCol="0"/>
            <a:lstStyle/>
            <a:p>
              <a:endParaRPr/>
            </a:p>
          </p:txBody>
        </p:sp>
        <p:sp>
          <p:nvSpPr>
            <p:cNvPr id="5" name="object 5"/>
            <p:cNvSpPr/>
            <p:nvPr/>
          </p:nvSpPr>
          <p:spPr>
            <a:xfrm>
              <a:off x="3112008" y="1523999"/>
              <a:ext cx="2139950" cy="266700"/>
            </a:xfrm>
            <a:custGeom>
              <a:avLst/>
              <a:gdLst/>
              <a:ahLst/>
              <a:cxnLst/>
              <a:rect l="l" t="t" r="r" b="b"/>
              <a:pathLst>
                <a:path w="2139950" h="266700">
                  <a:moveTo>
                    <a:pt x="687324" y="44450"/>
                  </a:moveTo>
                  <a:lnTo>
                    <a:pt x="683818" y="27165"/>
                  </a:lnTo>
                  <a:lnTo>
                    <a:pt x="674281" y="13042"/>
                  </a:lnTo>
                  <a:lnTo>
                    <a:pt x="660158" y="3505"/>
                  </a:lnTo>
                  <a:lnTo>
                    <a:pt x="642874" y="0"/>
                  </a:lnTo>
                  <a:lnTo>
                    <a:pt x="44450" y="0"/>
                  </a:lnTo>
                  <a:lnTo>
                    <a:pt x="27152" y="3505"/>
                  </a:lnTo>
                  <a:lnTo>
                    <a:pt x="13030" y="13042"/>
                  </a:lnTo>
                  <a:lnTo>
                    <a:pt x="3492" y="27165"/>
                  </a:lnTo>
                  <a:lnTo>
                    <a:pt x="0" y="44450"/>
                  </a:lnTo>
                  <a:lnTo>
                    <a:pt x="0" y="222250"/>
                  </a:lnTo>
                  <a:lnTo>
                    <a:pt x="3492" y="239547"/>
                  </a:lnTo>
                  <a:lnTo>
                    <a:pt x="13030" y="253669"/>
                  </a:lnTo>
                  <a:lnTo>
                    <a:pt x="27152" y="263207"/>
                  </a:lnTo>
                  <a:lnTo>
                    <a:pt x="44450" y="266700"/>
                  </a:lnTo>
                  <a:lnTo>
                    <a:pt x="642874" y="266700"/>
                  </a:lnTo>
                  <a:lnTo>
                    <a:pt x="660158" y="263207"/>
                  </a:lnTo>
                  <a:lnTo>
                    <a:pt x="674281" y="253669"/>
                  </a:lnTo>
                  <a:lnTo>
                    <a:pt x="683818" y="239547"/>
                  </a:lnTo>
                  <a:lnTo>
                    <a:pt x="687324" y="222250"/>
                  </a:lnTo>
                  <a:lnTo>
                    <a:pt x="687324" y="44450"/>
                  </a:lnTo>
                  <a:close/>
                </a:path>
                <a:path w="2139950" h="266700">
                  <a:moveTo>
                    <a:pt x="1414272" y="44450"/>
                  </a:moveTo>
                  <a:lnTo>
                    <a:pt x="1410766" y="27165"/>
                  </a:lnTo>
                  <a:lnTo>
                    <a:pt x="1401229" y="13042"/>
                  </a:lnTo>
                  <a:lnTo>
                    <a:pt x="1387106" y="3505"/>
                  </a:lnTo>
                  <a:lnTo>
                    <a:pt x="1369822" y="0"/>
                  </a:lnTo>
                  <a:lnTo>
                    <a:pt x="771398" y="0"/>
                  </a:lnTo>
                  <a:lnTo>
                    <a:pt x="754100" y="3505"/>
                  </a:lnTo>
                  <a:lnTo>
                    <a:pt x="739978" y="13042"/>
                  </a:lnTo>
                  <a:lnTo>
                    <a:pt x="730440" y="27165"/>
                  </a:lnTo>
                  <a:lnTo>
                    <a:pt x="726948" y="44450"/>
                  </a:lnTo>
                  <a:lnTo>
                    <a:pt x="726948" y="222250"/>
                  </a:lnTo>
                  <a:lnTo>
                    <a:pt x="730440" y="239547"/>
                  </a:lnTo>
                  <a:lnTo>
                    <a:pt x="739978" y="253669"/>
                  </a:lnTo>
                  <a:lnTo>
                    <a:pt x="754100" y="263207"/>
                  </a:lnTo>
                  <a:lnTo>
                    <a:pt x="771398" y="266700"/>
                  </a:lnTo>
                  <a:lnTo>
                    <a:pt x="1369822" y="266700"/>
                  </a:lnTo>
                  <a:lnTo>
                    <a:pt x="1387106" y="263207"/>
                  </a:lnTo>
                  <a:lnTo>
                    <a:pt x="1401229" y="253669"/>
                  </a:lnTo>
                  <a:lnTo>
                    <a:pt x="1410766" y="239547"/>
                  </a:lnTo>
                  <a:lnTo>
                    <a:pt x="1414272" y="222250"/>
                  </a:lnTo>
                  <a:lnTo>
                    <a:pt x="1414272" y="44450"/>
                  </a:lnTo>
                  <a:close/>
                </a:path>
                <a:path w="2139950" h="266700">
                  <a:moveTo>
                    <a:pt x="2139696" y="44196"/>
                  </a:moveTo>
                  <a:lnTo>
                    <a:pt x="2136216" y="27012"/>
                  </a:lnTo>
                  <a:lnTo>
                    <a:pt x="2126742" y="12954"/>
                  </a:lnTo>
                  <a:lnTo>
                    <a:pt x="2112683" y="3479"/>
                  </a:lnTo>
                  <a:lnTo>
                    <a:pt x="2095500" y="0"/>
                  </a:lnTo>
                  <a:lnTo>
                    <a:pt x="1498092" y="0"/>
                  </a:lnTo>
                  <a:lnTo>
                    <a:pt x="1480896" y="3479"/>
                  </a:lnTo>
                  <a:lnTo>
                    <a:pt x="1466837" y="12966"/>
                  </a:lnTo>
                  <a:lnTo>
                    <a:pt x="1457363" y="27012"/>
                  </a:lnTo>
                  <a:lnTo>
                    <a:pt x="1453896" y="44196"/>
                  </a:lnTo>
                  <a:lnTo>
                    <a:pt x="1453896" y="220980"/>
                  </a:lnTo>
                  <a:lnTo>
                    <a:pt x="1457363" y="238175"/>
                  </a:lnTo>
                  <a:lnTo>
                    <a:pt x="1466850" y="252222"/>
                  </a:lnTo>
                  <a:lnTo>
                    <a:pt x="1480896" y="261708"/>
                  </a:lnTo>
                  <a:lnTo>
                    <a:pt x="1498092" y="265176"/>
                  </a:lnTo>
                  <a:lnTo>
                    <a:pt x="2095500" y="265176"/>
                  </a:lnTo>
                  <a:lnTo>
                    <a:pt x="2112683" y="261708"/>
                  </a:lnTo>
                  <a:lnTo>
                    <a:pt x="2126742" y="252222"/>
                  </a:lnTo>
                  <a:lnTo>
                    <a:pt x="2136216" y="238175"/>
                  </a:lnTo>
                  <a:lnTo>
                    <a:pt x="2139696" y="220980"/>
                  </a:lnTo>
                  <a:lnTo>
                    <a:pt x="2139696" y="44196"/>
                  </a:lnTo>
                  <a:close/>
                </a:path>
              </a:pathLst>
            </a:custGeom>
            <a:solidFill>
              <a:srgbClr val="FCD545"/>
            </a:solidFill>
          </p:spPr>
          <p:txBody>
            <a:bodyPr wrap="square" lIns="0" tIns="0" rIns="0" bIns="0" rtlCol="0"/>
            <a:lstStyle/>
            <a:p>
              <a:endParaRPr/>
            </a:p>
          </p:txBody>
        </p:sp>
      </p:grpSp>
      <p:grpSp>
        <p:nvGrpSpPr>
          <p:cNvPr id="6" name="object 6"/>
          <p:cNvGrpSpPr/>
          <p:nvPr/>
        </p:nvGrpSpPr>
        <p:grpSpPr>
          <a:xfrm>
            <a:off x="2395727" y="1860804"/>
            <a:ext cx="2139950" cy="268605"/>
            <a:chOff x="2395727" y="1860804"/>
            <a:chExt cx="2139950" cy="268605"/>
          </a:xfrm>
        </p:grpSpPr>
        <p:sp>
          <p:nvSpPr>
            <p:cNvPr id="7" name="object 7"/>
            <p:cNvSpPr/>
            <p:nvPr/>
          </p:nvSpPr>
          <p:spPr>
            <a:xfrm>
              <a:off x="2395727" y="1862328"/>
              <a:ext cx="685800" cy="266700"/>
            </a:xfrm>
            <a:custGeom>
              <a:avLst/>
              <a:gdLst/>
              <a:ahLst/>
              <a:cxnLst/>
              <a:rect l="l" t="t" r="r" b="b"/>
              <a:pathLst>
                <a:path w="685800" h="266700">
                  <a:moveTo>
                    <a:pt x="641350" y="0"/>
                  </a:moveTo>
                  <a:lnTo>
                    <a:pt x="44450" y="0"/>
                  </a:lnTo>
                  <a:lnTo>
                    <a:pt x="27164" y="3498"/>
                  </a:lnTo>
                  <a:lnTo>
                    <a:pt x="13033" y="13033"/>
                  </a:lnTo>
                  <a:lnTo>
                    <a:pt x="3498" y="27164"/>
                  </a:lnTo>
                  <a:lnTo>
                    <a:pt x="0" y="44450"/>
                  </a:lnTo>
                  <a:lnTo>
                    <a:pt x="0" y="222250"/>
                  </a:lnTo>
                  <a:lnTo>
                    <a:pt x="3498" y="239535"/>
                  </a:lnTo>
                  <a:lnTo>
                    <a:pt x="13033" y="253666"/>
                  </a:lnTo>
                  <a:lnTo>
                    <a:pt x="27164" y="263201"/>
                  </a:lnTo>
                  <a:lnTo>
                    <a:pt x="44450" y="266700"/>
                  </a:lnTo>
                  <a:lnTo>
                    <a:pt x="641350" y="266700"/>
                  </a:lnTo>
                  <a:lnTo>
                    <a:pt x="658635" y="263201"/>
                  </a:lnTo>
                  <a:lnTo>
                    <a:pt x="672766" y="253666"/>
                  </a:lnTo>
                  <a:lnTo>
                    <a:pt x="682301" y="239535"/>
                  </a:lnTo>
                  <a:lnTo>
                    <a:pt x="685800" y="222250"/>
                  </a:lnTo>
                  <a:lnTo>
                    <a:pt x="685800" y="44450"/>
                  </a:lnTo>
                  <a:lnTo>
                    <a:pt x="682301" y="27164"/>
                  </a:lnTo>
                  <a:lnTo>
                    <a:pt x="672766" y="13033"/>
                  </a:lnTo>
                  <a:lnTo>
                    <a:pt x="658635" y="3498"/>
                  </a:lnTo>
                  <a:lnTo>
                    <a:pt x="641350" y="0"/>
                  </a:lnTo>
                  <a:close/>
                </a:path>
              </a:pathLst>
            </a:custGeom>
            <a:solidFill>
              <a:srgbClr val="D2462D"/>
            </a:solidFill>
          </p:spPr>
          <p:txBody>
            <a:bodyPr wrap="square" lIns="0" tIns="0" rIns="0" bIns="0" rtlCol="0"/>
            <a:lstStyle/>
            <a:p>
              <a:endParaRPr/>
            </a:p>
          </p:txBody>
        </p:sp>
        <p:sp>
          <p:nvSpPr>
            <p:cNvPr id="8" name="object 8"/>
            <p:cNvSpPr/>
            <p:nvPr/>
          </p:nvSpPr>
          <p:spPr>
            <a:xfrm>
              <a:off x="3121152" y="1860803"/>
              <a:ext cx="1414780" cy="266700"/>
            </a:xfrm>
            <a:custGeom>
              <a:avLst/>
              <a:gdLst/>
              <a:ahLst/>
              <a:cxnLst/>
              <a:rect l="l" t="t" r="r" b="b"/>
              <a:pathLst>
                <a:path w="1414779" h="266700">
                  <a:moveTo>
                    <a:pt x="687324" y="44450"/>
                  </a:moveTo>
                  <a:lnTo>
                    <a:pt x="683818" y="27165"/>
                  </a:lnTo>
                  <a:lnTo>
                    <a:pt x="674281" y="13042"/>
                  </a:lnTo>
                  <a:lnTo>
                    <a:pt x="660158" y="3505"/>
                  </a:lnTo>
                  <a:lnTo>
                    <a:pt x="642874" y="0"/>
                  </a:lnTo>
                  <a:lnTo>
                    <a:pt x="44450" y="0"/>
                  </a:lnTo>
                  <a:lnTo>
                    <a:pt x="27152" y="3505"/>
                  </a:lnTo>
                  <a:lnTo>
                    <a:pt x="13030" y="13042"/>
                  </a:lnTo>
                  <a:lnTo>
                    <a:pt x="3492" y="27165"/>
                  </a:lnTo>
                  <a:lnTo>
                    <a:pt x="0" y="44450"/>
                  </a:lnTo>
                  <a:lnTo>
                    <a:pt x="0" y="222250"/>
                  </a:lnTo>
                  <a:lnTo>
                    <a:pt x="3492" y="239547"/>
                  </a:lnTo>
                  <a:lnTo>
                    <a:pt x="13030" y="253669"/>
                  </a:lnTo>
                  <a:lnTo>
                    <a:pt x="27152" y="263207"/>
                  </a:lnTo>
                  <a:lnTo>
                    <a:pt x="44450" y="266700"/>
                  </a:lnTo>
                  <a:lnTo>
                    <a:pt x="642874" y="266700"/>
                  </a:lnTo>
                  <a:lnTo>
                    <a:pt x="660158" y="263207"/>
                  </a:lnTo>
                  <a:lnTo>
                    <a:pt x="674281" y="253669"/>
                  </a:lnTo>
                  <a:lnTo>
                    <a:pt x="683818" y="239547"/>
                  </a:lnTo>
                  <a:lnTo>
                    <a:pt x="687324" y="222250"/>
                  </a:lnTo>
                  <a:lnTo>
                    <a:pt x="687324" y="44450"/>
                  </a:lnTo>
                  <a:close/>
                </a:path>
                <a:path w="1414779" h="266700">
                  <a:moveTo>
                    <a:pt x="1414272" y="44450"/>
                  </a:moveTo>
                  <a:lnTo>
                    <a:pt x="1410766" y="27165"/>
                  </a:lnTo>
                  <a:lnTo>
                    <a:pt x="1401229" y="13042"/>
                  </a:lnTo>
                  <a:lnTo>
                    <a:pt x="1387106" y="3505"/>
                  </a:lnTo>
                  <a:lnTo>
                    <a:pt x="1369822" y="0"/>
                  </a:lnTo>
                  <a:lnTo>
                    <a:pt x="771398" y="0"/>
                  </a:lnTo>
                  <a:lnTo>
                    <a:pt x="754100" y="3505"/>
                  </a:lnTo>
                  <a:lnTo>
                    <a:pt x="739978" y="13042"/>
                  </a:lnTo>
                  <a:lnTo>
                    <a:pt x="730440" y="27165"/>
                  </a:lnTo>
                  <a:lnTo>
                    <a:pt x="726948" y="44450"/>
                  </a:lnTo>
                  <a:lnTo>
                    <a:pt x="726948" y="222250"/>
                  </a:lnTo>
                  <a:lnTo>
                    <a:pt x="730440" y="239547"/>
                  </a:lnTo>
                  <a:lnTo>
                    <a:pt x="739978" y="253669"/>
                  </a:lnTo>
                  <a:lnTo>
                    <a:pt x="754100" y="263207"/>
                  </a:lnTo>
                  <a:lnTo>
                    <a:pt x="771398" y="266700"/>
                  </a:lnTo>
                  <a:lnTo>
                    <a:pt x="1369822" y="266700"/>
                  </a:lnTo>
                  <a:lnTo>
                    <a:pt x="1387106" y="263207"/>
                  </a:lnTo>
                  <a:lnTo>
                    <a:pt x="1401229" y="253669"/>
                  </a:lnTo>
                  <a:lnTo>
                    <a:pt x="1410766" y="239547"/>
                  </a:lnTo>
                  <a:lnTo>
                    <a:pt x="1414272" y="222250"/>
                  </a:lnTo>
                  <a:lnTo>
                    <a:pt x="1414272" y="44450"/>
                  </a:lnTo>
                  <a:close/>
                </a:path>
              </a:pathLst>
            </a:custGeom>
            <a:solidFill>
              <a:srgbClr val="FCD545"/>
            </a:solidFill>
          </p:spPr>
          <p:txBody>
            <a:bodyPr wrap="square" lIns="0" tIns="0" rIns="0" bIns="0" rtlCol="0"/>
            <a:lstStyle/>
            <a:p>
              <a:endParaRPr/>
            </a:p>
          </p:txBody>
        </p:sp>
      </p:grpSp>
      <p:grpSp>
        <p:nvGrpSpPr>
          <p:cNvPr id="9" name="object 9"/>
          <p:cNvGrpSpPr/>
          <p:nvPr/>
        </p:nvGrpSpPr>
        <p:grpSpPr>
          <a:xfrm>
            <a:off x="2385060" y="2186939"/>
            <a:ext cx="3592195" cy="269875"/>
            <a:chOff x="2385060" y="2186939"/>
            <a:chExt cx="3592195" cy="269875"/>
          </a:xfrm>
        </p:grpSpPr>
        <p:sp>
          <p:nvSpPr>
            <p:cNvPr id="10" name="object 10"/>
            <p:cNvSpPr/>
            <p:nvPr/>
          </p:nvSpPr>
          <p:spPr>
            <a:xfrm>
              <a:off x="2385060" y="2189987"/>
              <a:ext cx="685800" cy="266700"/>
            </a:xfrm>
            <a:custGeom>
              <a:avLst/>
              <a:gdLst/>
              <a:ahLst/>
              <a:cxnLst/>
              <a:rect l="l" t="t" r="r" b="b"/>
              <a:pathLst>
                <a:path w="685800" h="266700">
                  <a:moveTo>
                    <a:pt x="641350" y="0"/>
                  </a:moveTo>
                  <a:lnTo>
                    <a:pt x="44450" y="0"/>
                  </a:lnTo>
                  <a:lnTo>
                    <a:pt x="27164" y="3498"/>
                  </a:lnTo>
                  <a:lnTo>
                    <a:pt x="13033" y="13033"/>
                  </a:lnTo>
                  <a:lnTo>
                    <a:pt x="3498" y="27164"/>
                  </a:lnTo>
                  <a:lnTo>
                    <a:pt x="0" y="44450"/>
                  </a:lnTo>
                  <a:lnTo>
                    <a:pt x="0" y="222250"/>
                  </a:lnTo>
                  <a:lnTo>
                    <a:pt x="3498" y="239535"/>
                  </a:lnTo>
                  <a:lnTo>
                    <a:pt x="13033" y="253666"/>
                  </a:lnTo>
                  <a:lnTo>
                    <a:pt x="27164" y="263201"/>
                  </a:lnTo>
                  <a:lnTo>
                    <a:pt x="44450" y="266700"/>
                  </a:lnTo>
                  <a:lnTo>
                    <a:pt x="641350" y="266700"/>
                  </a:lnTo>
                  <a:lnTo>
                    <a:pt x="658635" y="263201"/>
                  </a:lnTo>
                  <a:lnTo>
                    <a:pt x="672766" y="253666"/>
                  </a:lnTo>
                  <a:lnTo>
                    <a:pt x="682301" y="239535"/>
                  </a:lnTo>
                  <a:lnTo>
                    <a:pt x="685800" y="222250"/>
                  </a:lnTo>
                  <a:lnTo>
                    <a:pt x="685800" y="44450"/>
                  </a:lnTo>
                  <a:lnTo>
                    <a:pt x="682301" y="27164"/>
                  </a:lnTo>
                  <a:lnTo>
                    <a:pt x="672766" y="13033"/>
                  </a:lnTo>
                  <a:lnTo>
                    <a:pt x="658635" y="3498"/>
                  </a:lnTo>
                  <a:lnTo>
                    <a:pt x="641350" y="0"/>
                  </a:lnTo>
                  <a:close/>
                </a:path>
              </a:pathLst>
            </a:custGeom>
            <a:solidFill>
              <a:srgbClr val="D2462D"/>
            </a:solidFill>
          </p:spPr>
          <p:txBody>
            <a:bodyPr wrap="square" lIns="0" tIns="0" rIns="0" bIns="0" rtlCol="0"/>
            <a:lstStyle/>
            <a:p>
              <a:endParaRPr/>
            </a:p>
          </p:txBody>
        </p:sp>
        <p:sp>
          <p:nvSpPr>
            <p:cNvPr id="11" name="object 11"/>
            <p:cNvSpPr/>
            <p:nvPr/>
          </p:nvSpPr>
          <p:spPr>
            <a:xfrm>
              <a:off x="3112008" y="2186939"/>
              <a:ext cx="2865120" cy="268605"/>
            </a:xfrm>
            <a:custGeom>
              <a:avLst/>
              <a:gdLst/>
              <a:ahLst/>
              <a:cxnLst/>
              <a:rect l="l" t="t" r="r" b="b"/>
              <a:pathLst>
                <a:path w="2865120" h="268605">
                  <a:moveTo>
                    <a:pt x="685800" y="45974"/>
                  </a:moveTo>
                  <a:lnTo>
                    <a:pt x="682294" y="28689"/>
                  </a:lnTo>
                  <a:lnTo>
                    <a:pt x="672757" y="14566"/>
                  </a:lnTo>
                  <a:lnTo>
                    <a:pt x="658634" y="5029"/>
                  </a:lnTo>
                  <a:lnTo>
                    <a:pt x="641350" y="1524"/>
                  </a:lnTo>
                  <a:lnTo>
                    <a:pt x="44450" y="1524"/>
                  </a:lnTo>
                  <a:lnTo>
                    <a:pt x="27152" y="5029"/>
                  </a:lnTo>
                  <a:lnTo>
                    <a:pt x="13030" y="14566"/>
                  </a:lnTo>
                  <a:lnTo>
                    <a:pt x="3492" y="28689"/>
                  </a:lnTo>
                  <a:lnTo>
                    <a:pt x="0" y="45974"/>
                  </a:lnTo>
                  <a:lnTo>
                    <a:pt x="0" y="223774"/>
                  </a:lnTo>
                  <a:lnTo>
                    <a:pt x="3492" y="241071"/>
                  </a:lnTo>
                  <a:lnTo>
                    <a:pt x="13030" y="255193"/>
                  </a:lnTo>
                  <a:lnTo>
                    <a:pt x="27152" y="264731"/>
                  </a:lnTo>
                  <a:lnTo>
                    <a:pt x="44450" y="268224"/>
                  </a:lnTo>
                  <a:lnTo>
                    <a:pt x="641350" y="268224"/>
                  </a:lnTo>
                  <a:lnTo>
                    <a:pt x="658634" y="264731"/>
                  </a:lnTo>
                  <a:lnTo>
                    <a:pt x="672757" y="255193"/>
                  </a:lnTo>
                  <a:lnTo>
                    <a:pt x="682294" y="241071"/>
                  </a:lnTo>
                  <a:lnTo>
                    <a:pt x="685800" y="223774"/>
                  </a:lnTo>
                  <a:lnTo>
                    <a:pt x="685800" y="45974"/>
                  </a:lnTo>
                  <a:close/>
                </a:path>
                <a:path w="2865120" h="268605">
                  <a:moveTo>
                    <a:pt x="1412748" y="45974"/>
                  </a:moveTo>
                  <a:lnTo>
                    <a:pt x="1409242" y="28689"/>
                  </a:lnTo>
                  <a:lnTo>
                    <a:pt x="1399705" y="14566"/>
                  </a:lnTo>
                  <a:lnTo>
                    <a:pt x="1385582" y="5029"/>
                  </a:lnTo>
                  <a:lnTo>
                    <a:pt x="1368298" y="1524"/>
                  </a:lnTo>
                  <a:lnTo>
                    <a:pt x="771398" y="1524"/>
                  </a:lnTo>
                  <a:lnTo>
                    <a:pt x="754100" y="5029"/>
                  </a:lnTo>
                  <a:lnTo>
                    <a:pt x="739978" y="14566"/>
                  </a:lnTo>
                  <a:lnTo>
                    <a:pt x="730440" y="28689"/>
                  </a:lnTo>
                  <a:lnTo>
                    <a:pt x="726948" y="45974"/>
                  </a:lnTo>
                  <a:lnTo>
                    <a:pt x="726948" y="223774"/>
                  </a:lnTo>
                  <a:lnTo>
                    <a:pt x="730440" y="241071"/>
                  </a:lnTo>
                  <a:lnTo>
                    <a:pt x="739978" y="255193"/>
                  </a:lnTo>
                  <a:lnTo>
                    <a:pt x="754100" y="264731"/>
                  </a:lnTo>
                  <a:lnTo>
                    <a:pt x="771398" y="268224"/>
                  </a:lnTo>
                  <a:lnTo>
                    <a:pt x="1368298" y="268224"/>
                  </a:lnTo>
                  <a:lnTo>
                    <a:pt x="1385582" y="264731"/>
                  </a:lnTo>
                  <a:lnTo>
                    <a:pt x="1399705" y="255193"/>
                  </a:lnTo>
                  <a:lnTo>
                    <a:pt x="1409242" y="241071"/>
                  </a:lnTo>
                  <a:lnTo>
                    <a:pt x="1412748" y="223774"/>
                  </a:lnTo>
                  <a:lnTo>
                    <a:pt x="1412748" y="45974"/>
                  </a:lnTo>
                  <a:close/>
                </a:path>
                <a:path w="2865120" h="268605">
                  <a:moveTo>
                    <a:pt x="2138172" y="45720"/>
                  </a:moveTo>
                  <a:lnTo>
                    <a:pt x="2134692" y="28536"/>
                  </a:lnTo>
                  <a:lnTo>
                    <a:pt x="2125218" y="14478"/>
                  </a:lnTo>
                  <a:lnTo>
                    <a:pt x="2111159" y="5003"/>
                  </a:lnTo>
                  <a:lnTo>
                    <a:pt x="2093976" y="1524"/>
                  </a:lnTo>
                  <a:lnTo>
                    <a:pt x="1496568" y="1524"/>
                  </a:lnTo>
                  <a:lnTo>
                    <a:pt x="1479372" y="5003"/>
                  </a:lnTo>
                  <a:lnTo>
                    <a:pt x="1465313" y="14478"/>
                  </a:lnTo>
                  <a:lnTo>
                    <a:pt x="1455839" y="28536"/>
                  </a:lnTo>
                  <a:lnTo>
                    <a:pt x="1452372" y="45720"/>
                  </a:lnTo>
                  <a:lnTo>
                    <a:pt x="1452372" y="222504"/>
                  </a:lnTo>
                  <a:lnTo>
                    <a:pt x="1455839" y="239699"/>
                  </a:lnTo>
                  <a:lnTo>
                    <a:pt x="1465326" y="253746"/>
                  </a:lnTo>
                  <a:lnTo>
                    <a:pt x="1479372" y="263232"/>
                  </a:lnTo>
                  <a:lnTo>
                    <a:pt x="1496568" y="266700"/>
                  </a:lnTo>
                  <a:lnTo>
                    <a:pt x="2093976" y="266700"/>
                  </a:lnTo>
                  <a:lnTo>
                    <a:pt x="2111159" y="263232"/>
                  </a:lnTo>
                  <a:lnTo>
                    <a:pt x="2125218" y="253746"/>
                  </a:lnTo>
                  <a:lnTo>
                    <a:pt x="2134692" y="239699"/>
                  </a:lnTo>
                  <a:lnTo>
                    <a:pt x="2138172" y="222504"/>
                  </a:lnTo>
                  <a:lnTo>
                    <a:pt x="2138172" y="45720"/>
                  </a:lnTo>
                  <a:close/>
                </a:path>
                <a:path w="2865120" h="268605">
                  <a:moveTo>
                    <a:pt x="2865120" y="44450"/>
                  </a:moveTo>
                  <a:lnTo>
                    <a:pt x="2861614" y="27165"/>
                  </a:lnTo>
                  <a:lnTo>
                    <a:pt x="2852077" y="13042"/>
                  </a:lnTo>
                  <a:lnTo>
                    <a:pt x="2837954" y="3505"/>
                  </a:lnTo>
                  <a:lnTo>
                    <a:pt x="2820670" y="0"/>
                  </a:lnTo>
                  <a:lnTo>
                    <a:pt x="2222246" y="0"/>
                  </a:lnTo>
                  <a:lnTo>
                    <a:pt x="2204948" y="3505"/>
                  </a:lnTo>
                  <a:lnTo>
                    <a:pt x="2190826" y="13042"/>
                  </a:lnTo>
                  <a:lnTo>
                    <a:pt x="2181288" y="27165"/>
                  </a:lnTo>
                  <a:lnTo>
                    <a:pt x="2177796" y="44450"/>
                  </a:lnTo>
                  <a:lnTo>
                    <a:pt x="2177796" y="222250"/>
                  </a:lnTo>
                  <a:lnTo>
                    <a:pt x="2181288" y="239547"/>
                  </a:lnTo>
                  <a:lnTo>
                    <a:pt x="2190826" y="253669"/>
                  </a:lnTo>
                  <a:lnTo>
                    <a:pt x="2204948" y="263207"/>
                  </a:lnTo>
                  <a:lnTo>
                    <a:pt x="2222246" y="266700"/>
                  </a:lnTo>
                  <a:lnTo>
                    <a:pt x="2820670" y="266700"/>
                  </a:lnTo>
                  <a:lnTo>
                    <a:pt x="2837954" y="263207"/>
                  </a:lnTo>
                  <a:lnTo>
                    <a:pt x="2852077" y="253669"/>
                  </a:lnTo>
                  <a:lnTo>
                    <a:pt x="2861614" y="239547"/>
                  </a:lnTo>
                  <a:lnTo>
                    <a:pt x="2865120" y="222250"/>
                  </a:lnTo>
                  <a:lnTo>
                    <a:pt x="2865120" y="44450"/>
                  </a:lnTo>
                  <a:close/>
                </a:path>
              </a:pathLst>
            </a:custGeom>
            <a:solidFill>
              <a:srgbClr val="FCD545"/>
            </a:solidFill>
          </p:spPr>
          <p:txBody>
            <a:bodyPr wrap="square" lIns="0" tIns="0" rIns="0" bIns="0" rtlCol="0"/>
            <a:lstStyle/>
            <a:p>
              <a:endParaRPr/>
            </a:p>
          </p:txBody>
        </p:sp>
      </p:grpSp>
      <p:grpSp>
        <p:nvGrpSpPr>
          <p:cNvPr id="12" name="object 12"/>
          <p:cNvGrpSpPr/>
          <p:nvPr/>
        </p:nvGrpSpPr>
        <p:grpSpPr>
          <a:xfrm>
            <a:off x="2385060" y="2516123"/>
            <a:ext cx="2865120" cy="268605"/>
            <a:chOff x="2385060" y="2516123"/>
            <a:chExt cx="2865120" cy="268605"/>
          </a:xfrm>
        </p:grpSpPr>
        <p:sp>
          <p:nvSpPr>
            <p:cNvPr id="13" name="object 13"/>
            <p:cNvSpPr/>
            <p:nvPr/>
          </p:nvSpPr>
          <p:spPr>
            <a:xfrm>
              <a:off x="2385060" y="2517647"/>
              <a:ext cx="685800" cy="266700"/>
            </a:xfrm>
            <a:custGeom>
              <a:avLst/>
              <a:gdLst/>
              <a:ahLst/>
              <a:cxnLst/>
              <a:rect l="l" t="t" r="r" b="b"/>
              <a:pathLst>
                <a:path w="685800" h="266700">
                  <a:moveTo>
                    <a:pt x="641350" y="0"/>
                  </a:moveTo>
                  <a:lnTo>
                    <a:pt x="44450" y="0"/>
                  </a:lnTo>
                  <a:lnTo>
                    <a:pt x="27164" y="3498"/>
                  </a:lnTo>
                  <a:lnTo>
                    <a:pt x="13033" y="13033"/>
                  </a:lnTo>
                  <a:lnTo>
                    <a:pt x="3498" y="27164"/>
                  </a:lnTo>
                  <a:lnTo>
                    <a:pt x="0" y="44450"/>
                  </a:lnTo>
                  <a:lnTo>
                    <a:pt x="0" y="222250"/>
                  </a:lnTo>
                  <a:lnTo>
                    <a:pt x="3498" y="239535"/>
                  </a:lnTo>
                  <a:lnTo>
                    <a:pt x="13033" y="253666"/>
                  </a:lnTo>
                  <a:lnTo>
                    <a:pt x="27164" y="263201"/>
                  </a:lnTo>
                  <a:lnTo>
                    <a:pt x="44450" y="266700"/>
                  </a:lnTo>
                  <a:lnTo>
                    <a:pt x="641350" y="266700"/>
                  </a:lnTo>
                  <a:lnTo>
                    <a:pt x="658635" y="263201"/>
                  </a:lnTo>
                  <a:lnTo>
                    <a:pt x="672766" y="253666"/>
                  </a:lnTo>
                  <a:lnTo>
                    <a:pt x="682301" y="239535"/>
                  </a:lnTo>
                  <a:lnTo>
                    <a:pt x="685800" y="222250"/>
                  </a:lnTo>
                  <a:lnTo>
                    <a:pt x="685800" y="44450"/>
                  </a:lnTo>
                  <a:lnTo>
                    <a:pt x="682301" y="27164"/>
                  </a:lnTo>
                  <a:lnTo>
                    <a:pt x="672766" y="13033"/>
                  </a:lnTo>
                  <a:lnTo>
                    <a:pt x="658635" y="3498"/>
                  </a:lnTo>
                  <a:lnTo>
                    <a:pt x="641350" y="0"/>
                  </a:lnTo>
                  <a:close/>
                </a:path>
              </a:pathLst>
            </a:custGeom>
            <a:solidFill>
              <a:srgbClr val="D2462D"/>
            </a:solidFill>
          </p:spPr>
          <p:txBody>
            <a:bodyPr wrap="square" lIns="0" tIns="0" rIns="0" bIns="0" rtlCol="0"/>
            <a:lstStyle/>
            <a:p>
              <a:endParaRPr/>
            </a:p>
          </p:txBody>
        </p:sp>
        <p:sp>
          <p:nvSpPr>
            <p:cNvPr id="14" name="object 14"/>
            <p:cNvSpPr/>
            <p:nvPr/>
          </p:nvSpPr>
          <p:spPr>
            <a:xfrm>
              <a:off x="3112008" y="2516123"/>
              <a:ext cx="2138680" cy="266700"/>
            </a:xfrm>
            <a:custGeom>
              <a:avLst/>
              <a:gdLst/>
              <a:ahLst/>
              <a:cxnLst/>
              <a:rect l="l" t="t" r="r" b="b"/>
              <a:pathLst>
                <a:path w="2138679" h="266700">
                  <a:moveTo>
                    <a:pt x="685800" y="44450"/>
                  </a:moveTo>
                  <a:lnTo>
                    <a:pt x="682294" y="27165"/>
                  </a:lnTo>
                  <a:lnTo>
                    <a:pt x="672757" y="13042"/>
                  </a:lnTo>
                  <a:lnTo>
                    <a:pt x="658634" y="3505"/>
                  </a:lnTo>
                  <a:lnTo>
                    <a:pt x="641350" y="0"/>
                  </a:lnTo>
                  <a:lnTo>
                    <a:pt x="44450" y="0"/>
                  </a:lnTo>
                  <a:lnTo>
                    <a:pt x="27152" y="3505"/>
                  </a:lnTo>
                  <a:lnTo>
                    <a:pt x="13030" y="13042"/>
                  </a:lnTo>
                  <a:lnTo>
                    <a:pt x="3492" y="27165"/>
                  </a:lnTo>
                  <a:lnTo>
                    <a:pt x="0" y="44450"/>
                  </a:lnTo>
                  <a:lnTo>
                    <a:pt x="0" y="222250"/>
                  </a:lnTo>
                  <a:lnTo>
                    <a:pt x="3492" y="239547"/>
                  </a:lnTo>
                  <a:lnTo>
                    <a:pt x="13030" y="253669"/>
                  </a:lnTo>
                  <a:lnTo>
                    <a:pt x="27152" y="263207"/>
                  </a:lnTo>
                  <a:lnTo>
                    <a:pt x="44450" y="266700"/>
                  </a:lnTo>
                  <a:lnTo>
                    <a:pt x="641350" y="266700"/>
                  </a:lnTo>
                  <a:lnTo>
                    <a:pt x="658634" y="263207"/>
                  </a:lnTo>
                  <a:lnTo>
                    <a:pt x="672757" y="253669"/>
                  </a:lnTo>
                  <a:lnTo>
                    <a:pt x="682294" y="239547"/>
                  </a:lnTo>
                  <a:lnTo>
                    <a:pt x="685800" y="222250"/>
                  </a:lnTo>
                  <a:lnTo>
                    <a:pt x="685800" y="44450"/>
                  </a:lnTo>
                  <a:close/>
                </a:path>
                <a:path w="2138679" h="266700">
                  <a:moveTo>
                    <a:pt x="1412748" y="44450"/>
                  </a:moveTo>
                  <a:lnTo>
                    <a:pt x="1409242" y="27165"/>
                  </a:lnTo>
                  <a:lnTo>
                    <a:pt x="1399705" y="13042"/>
                  </a:lnTo>
                  <a:lnTo>
                    <a:pt x="1385582" y="3505"/>
                  </a:lnTo>
                  <a:lnTo>
                    <a:pt x="1368298" y="0"/>
                  </a:lnTo>
                  <a:lnTo>
                    <a:pt x="771398" y="0"/>
                  </a:lnTo>
                  <a:lnTo>
                    <a:pt x="754100" y="3505"/>
                  </a:lnTo>
                  <a:lnTo>
                    <a:pt x="739978" y="13042"/>
                  </a:lnTo>
                  <a:lnTo>
                    <a:pt x="730440" y="27165"/>
                  </a:lnTo>
                  <a:lnTo>
                    <a:pt x="726948" y="44450"/>
                  </a:lnTo>
                  <a:lnTo>
                    <a:pt x="726948" y="222250"/>
                  </a:lnTo>
                  <a:lnTo>
                    <a:pt x="730440" y="239547"/>
                  </a:lnTo>
                  <a:lnTo>
                    <a:pt x="739978" y="253669"/>
                  </a:lnTo>
                  <a:lnTo>
                    <a:pt x="754100" y="263207"/>
                  </a:lnTo>
                  <a:lnTo>
                    <a:pt x="771398" y="266700"/>
                  </a:lnTo>
                  <a:lnTo>
                    <a:pt x="1368298" y="266700"/>
                  </a:lnTo>
                  <a:lnTo>
                    <a:pt x="1385582" y="263207"/>
                  </a:lnTo>
                  <a:lnTo>
                    <a:pt x="1399705" y="253669"/>
                  </a:lnTo>
                  <a:lnTo>
                    <a:pt x="1409242" y="239547"/>
                  </a:lnTo>
                  <a:lnTo>
                    <a:pt x="1412748" y="222250"/>
                  </a:lnTo>
                  <a:lnTo>
                    <a:pt x="1412748" y="44450"/>
                  </a:lnTo>
                  <a:close/>
                </a:path>
                <a:path w="2138679" h="266700">
                  <a:moveTo>
                    <a:pt x="2138172" y="44196"/>
                  </a:moveTo>
                  <a:lnTo>
                    <a:pt x="2134692" y="27012"/>
                  </a:lnTo>
                  <a:lnTo>
                    <a:pt x="2125218" y="12966"/>
                  </a:lnTo>
                  <a:lnTo>
                    <a:pt x="2111159" y="3479"/>
                  </a:lnTo>
                  <a:lnTo>
                    <a:pt x="2093976" y="0"/>
                  </a:lnTo>
                  <a:lnTo>
                    <a:pt x="1496568" y="0"/>
                  </a:lnTo>
                  <a:lnTo>
                    <a:pt x="1479372" y="3479"/>
                  </a:lnTo>
                  <a:lnTo>
                    <a:pt x="1465313" y="12966"/>
                  </a:lnTo>
                  <a:lnTo>
                    <a:pt x="1455839" y="27012"/>
                  </a:lnTo>
                  <a:lnTo>
                    <a:pt x="1452372" y="44196"/>
                  </a:lnTo>
                  <a:lnTo>
                    <a:pt x="1452372" y="220980"/>
                  </a:lnTo>
                  <a:lnTo>
                    <a:pt x="1455839" y="238175"/>
                  </a:lnTo>
                  <a:lnTo>
                    <a:pt x="1465326" y="252222"/>
                  </a:lnTo>
                  <a:lnTo>
                    <a:pt x="1479372" y="261708"/>
                  </a:lnTo>
                  <a:lnTo>
                    <a:pt x="1496568" y="265176"/>
                  </a:lnTo>
                  <a:lnTo>
                    <a:pt x="2093976" y="265176"/>
                  </a:lnTo>
                  <a:lnTo>
                    <a:pt x="2111159" y="261708"/>
                  </a:lnTo>
                  <a:lnTo>
                    <a:pt x="2125218" y="252222"/>
                  </a:lnTo>
                  <a:lnTo>
                    <a:pt x="2134692" y="238175"/>
                  </a:lnTo>
                  <a:lnTo>
                    <a:pt x="2138172" y="220980"/>
                  </a:lnTo>
                  <a:lnTo>
                    <a:pt x="2138172" y="44196"/>
                  </a:lnTo>
                  <a:close/>
                </a:path>
              </a:pathLst>
            </a:custGeom>
            <a:solidFill>
              <a:srgbClr val="FCD545"/>
            </a:solidFill>
          </p:spPr>
          <p:txBody>
            <a:bodyPr wrap="square" lIns="0" tIns="0" rIns="0" bIns="0" rtlCol="0"/>
            <a:lstStyle/>
            <a:p>
              <a:endParaRPr/>
            </a:p>
          </p:txBody>
        </p:sp>
      </p:grpSp>
      <p:sp>
        <p:nvSpPr>
          <p:cNvPr id="15" name="object 15"/>
          <p:cNvSpPr txBox="1"/>
          <p:nvPr/>
        </p:nvSpPr>
        <p:spPr>
          <a:xfrm>
            <a:off x="1414652" y="3200145"/>
            <a:ext cx="2629535" cy="848994"/>
          </a:xfrm>
          <a:prstGeom prst="rect">
            <a:avLst/>
          </a:prstGeom>
        </p:spPr>
        <p:txBody>
          <a:bodyPr vert="horz" wrap="square" lIns="0" tIns="12700" rIns="0" bIns="0" rtlCol="0">
            <a:spAutoFit/>
          </a:bodyPr>
          <a:lstStyle/>
          <a:p>
            <a:pPr marL="12700" marR="5080" indent="825500">
              <a:lnSpc>
                <a:spcPct val="100000"/>
              </a:lnSpc>
              <a:spcBef>
                <a:spcPts val="100"/>
              </a:spcBef>
            </a:pPr>
            <a:r>
              <a:rPr sz="1800" spc="-5" dirty="0">
                <a:solidFill>
                  <a:srgbClr val="E98E30"/>
                </a:solidFill>
                <a:latin typeface="Arial"/>
                <a:cs typeface="Arial"/>
              </a:rPr>
              <a:t>Hash </a:t>
            </a:r>
            <a:r>
              <a:rPr sz="1800" dirty="0">
                <a:solidFill>
                  <a:srgbClr val="E98E30"/>
                </a:solidFill>
                <a:latin typeface="Arial"/>
                <a:cs typeface="Arial"/>
              </a:rPr>
              <a:t>key  </a:t>
            </a:r>
            <a:r>
              <a:rPr sz="1800" spc="-10" dirty="0">
                <a:solidFill>
                  <a:srgbClr val="E98E30"/>
                </a:solidFill>
                <a:latin typeface="Arial"/>
                <a:cs typeface="Arial"/>
              </a:rPr>
              <a:t>(DynamoDB </a:t>
            </a:r>
            <a:r>
              <a:rPr sz="1800" spc="-5" dirty="0">
                <a:solidFill>
                  <a:srgbClr val="E98E30"/>
                </a:solidFill>
                <a:latin typeface="Arial"/>
                <a:cs typeface="Arial"/>
              </a:rPr>
              <a:t>maintains</a:t>
            </a:r>
            <a:r>
              <a:rPr sz="1800" spc="30" dirty="0">
                <a:solidFill>
                  <a:srgbClr val="E98E30"/>
                </a:solidFill>
                <a:latin typeface="Arial"/>
                <a:cs typeface="Arial"/>
              </a:rPr>
              <a:t> </a:t>
            </a:r>
            <a:r>
              <a:rPr sz="1800" spc="-5" dirty="0">
                <a:solidFill>
                  <a:srgbClr val="E98E30"/>
                </a:solidFill>
                <a:latin typeface="Arial"/>
                <a:cs typeface="Arial"/>
              </a:rPr>
              <a:t>an</a:t>
            </a:r>
            <a:endParaRPr sz="1800">
              <a:latin typeface="Arial"/>
              <a:cs typeface="Arial"/>
            </a:endParaRPr>
          </a:p>
          <a:p>
            <a:pPr marL="451484">
              <a:lnSpc>
                <a:spcPct val="100000"/>
              </a:lnSpc>
            </a:pPr>
            <a:r>
              <a:rPr sz="1800" spc="-10" dirty="0">
                <a:solidFill>
                  <a:srgbClr val="E98E30"/>
                </a:solidFill>
                <a:latin typeface="Arial"/>
                <a:cs typeface="Arial"/>
              </a:rPr>
              <a:t>unordered</a:t>
            </a:r>
            <a:r>
              <a:rPr sz="1800" spc="10" dirty="0">
                <a:solidFill>
                  <a:srgbClr val="E98E30"/>
                </a:solidFill>
                <a:latin typeface="Arial"/>
                <a:cs typeface="Arial"/>
              </a:rPr>
              <a:t> </a:t>
            </a:r>
            <a:r>
              <a:rPr sz="1800" spc="-10" dirty="0">
                <a:solidFill>
                  <a:srgbClr val="E98E30"/>
                </a:solidFill>
                <a:latin typeface="Arial"/>
                <a:cs typeface="Arial"/>
              </a:rPr>
              <a:t>index)</a:t>
            </a:r>
            <a:endParaRPr sz="1800">
              <a:latin typeface="Arial"/>
              <a:cs typeface="Arial"/>
            </a:endParaRPr>
          </a:p>
        </p:txBody>
      </p:sp>
      <p:grpSp>
        <p:nvGrpSpPr>
          <p:cNvPr id="16" name="object 16"/>
          <p:cNvGrpSpPr/>
          <p:nvPr/>
        </p:nvGrpSpPr>
        <p:grpSpPr>
          <a:xfrm>
            <a:off x="2321051" y="2877311"/>
            <a:ext cx="859790" cy="291465"/>
            <a:chOff x="2321051" y="2877311"/>
            <a:chExt cx="859790" cy="291465"/>
          </a:xfrm>
        </p:grpSpPr>
        <p:sp>
          <p:nvSpPr>
            <p:cNvPr id="17" name="object 17"/>
            <p:cNvSpPr/>
            <p:nvPr/>
          </p:nvSpPr>
          <p:spPr>
            <a:xfrm>
              <a:off x="2321051" y="2877311"/>
              <a:ext cx="859536" cy="291083"/>
            </a:xfrm>
            <a:prstGeom prst="rect">
              <a:avLst/>
            </a:prstGeom>
            <a:blipFill>
              <a:blip r:embed="rId2" cstate="print"/>
              <a:stretch>
                <a:fillRect/>
              </a:stretch>
            </a:blipFill>
          </p:spPr>
          <p:txBody>
            <a:bodyPr wrap="square" lIns="0" tIns="0" rIns="0" bIns="0" rtlCol="0"/>
            <a:lstStyle/>
            <a:p>
              <a:endParaRPr/>
            </a:p>
          </p:txBody>
        </p:sp>
        <p:sp>
          <p:nvSpPr>
            <p:cNvPr id="18" name="object 18"/>
            <p:cNvSpPr/>
            <p:nvPr/>
          </p:nvSpPr>
          <p:spPr>
            <a:xfrm>
              <a:off x="2376677" y="2899409"/>
              <a:ext cx="748665" cy="193675"/>
            </a:xfrm>
            <a:custGeom>
              <a:avLst/>
              <a:gdLst/>
              <a:ahLst/>
              <a:cxnLst/>
              <a:rect l="l" t="t" r="r" b="b"/>
              <a:pathLst>
                <a:path w="748664" h="193675">
                  <a:moveTo>
                    <a:pt x="748284" y="0"/>
                  </a:moveTo>
                  <a:lnTo>
                    <a:pt x="747014" y="37677"/>
                  </a:lnTo>
                  <a:lnTo>
                    <a:pt x="743553" y="68437"/>
                  </a:lnTo>
                  <a:lnTo>
                    <a:pt x="738425" y="89171"/>
                  </a:lnTo>
                  <a:lnTo>
                    <a:pt x="732155" y="96773"/>
                  </a:lnTo>
                  <a:lnTo>
                    <a:pt x="390271" y="96773"/>
                  </a:lnTo>
                  <a:lnTo>
                    <a:pt x="384000" y="104376"/>
                  </a:lnTo>
                  <a:lnTo>
                    <a:pt x="378872" y="125110"/>
                  </a:lnTo>
                  <a:lnTo>
                    <a:pt x="375412" y="155870"/>
                  </a:lnTo>
                  <a:lnTo>
                    <a:pt x="374142" y="193547"/>
                  </a:lnTo>
                  <a:lnTo>
                    <a:pt x="372872" y="155870"/>
                  </a:lnTo>
                  <a:lnTo>
                    <a:pt x="369411" y="125110"/>
                  </a:lnTo>
                  <a:lnTo>
                    <a:pt x="364283" y="104376"/>
                  </a:lnTo>
                  <a:lnTo>
                    <a:pt x="358013" y="96773"/>
                  </a:lnTo>
                  <a:lnTo>
                    <a:pt x="16129" y="96773"/>
                  </a:lnTo>
                  <a:lnTo>
                    <a:pt x="9858" y="89171"/>
                  </a:lnTo>
                  <a:lnTo>
                    <a:pt x="4730" y="68437"/>
                  </a:lnTo>
                  <a:lnTo>
                    <a:pt x="1269" y="37677"/>
                  </a:lnTo>
                  <a:lnTo>
                    <a:pt x="0" y="0"/>
                  </a:lnTo>
                </a:path>
              </a:pathLst>
            </a:custGeom>
            <a:ln w="25908">
              <a:solidFill>
                <a:srgbClr val="E98E30"/>
              </a:solidFill>
            </a:ln>
          </p:spPr>
          <p:txBody>
            <a:bodyPr wrap="square" lIns="0" tIns="0" rIns="0" bIns="0" rtlCol="0"/>
            <a:lstStyle/>
            <a:p>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5544" y="214071"/>
            <a:ext cx="4987925"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BABCBA"/>
                </a:solidFill>
              </a:rPr>
              <a:t>Each </a:t>
            </a:r>
            <a:r>
              <a:rPr sz="2800" dirty="0">
                <a:solidFill>
                  <a:srgbClr val="BABCBA"/>
                </a:solidFill>
              </a:rPr>
              <a:t>item </a:t>
            </a:r>
            <a:r>
              <a:rPr sz="2800" spc="-5" dirty="0">
                <a:solidFill>
                  <a:srgbClr val="BABCBA"/>
                </a:solidFill>
              </a:rPr>
              <a:t>must include a</a:t>
            </a:r>
            <a:r>
              <a:rPr sz="2800" spc="-20" dirty="0">
                <a:solidFill>
                  <a:srgbClr val="BABCBA"/>
                </a:solidFill>
              </a:rPr>
              <a:t> </a:t>
            </a:r>
            <a:r>
              <a:rPr sz="2800" dirty="0">
                <a:solidFill>
                  <a:srgbClr val="BABCBA"/>
                </a:solidFill>
              </a:rPr>
              <a:t>key</a:t>
            </a:r>
            <a:endParaRPr sz="2800"/>
          </a:p>
        </p:txBody>
      </p:sp>
      <p:grpSp>
        <p:nvGrpSpPr>
          <p:cNvPr id="3" name="object 3"/>
          <p:cNvGrpSpPr/>
          <p:nvPr/>
        </p:nvGrpSpPr>
        <p:grpSpPr>
          <a:xfrm>
            <a:off x="2386583" y="1524000"/>
            <a:ext cx="2865120" cy="268605"/>
            <a:chOff x="2386583" y="1524000"/>
            <a:chExt cx="2865120" cy="268605"/>
          </a:xfrm>
        </p:grpSpPr>
        <p:sp>
          <p:nvSpPr>
            <p:cNvPr id="4" name="object 4"/>
            <p:cNvSpPr/>
            <p:nvPr/>
          </p:nvSpPr>
          <p:spPr>
            <a:xfrm>
              <a:off x="2386583" y="1525523"/>
              <a:ext cx="685800" cy="266700"/>
            </a:xfrm>
            <a:custGeom>
              <a:avLst/>
              <a:gdLst/>
              <a:ahLst/>
              <a:cxnLst/>
              <a:rect l="l" t="t" r="r" b="b"/>
              <a:pathLst>
                <a:path w="685800" h="266700">
                  <a:moveTo>
                    <a:pt x="641350" y="0"/>
                  </a:moveTo>
                  <a:lnTo>
                    <a:pt x="44450" y="0"/>
                  </a:lnTo>
                  <a:lnTo>
                    <a:pt x="27164" y="3498"/>
                  </a:lnTo>
                  <a:lnTo>
                    <a:pt x="13033" y="13033"/>
                  </a:lnTo>
                  <a:lnTo>
                    <a:pt x="3498" y="27164"/>
                  </a:lnTo>
                  <a:lnTo>
                    <a:pt x="0" y="44450"/>
                  </a:lnTo>
                  <a:lnTo>
                    <a:pt x="0" y="222250"/>
                  </a:lnTo>
                  <a:lnTo>
                    <a:pt x="3498" y="239535"/>
                  </a:lnTo>
                  <a:lnTo>
                    <a:pt x="13033" y="253666"/>
                  </a:lnTo>
                  <a:lnTo>
                    <a:pt x="27164" y="263201"/>
                  </a:lnTo>
                  <a:lnTo>
                    <a:pt x="44450" y="266700"/>
                  </a:lnTo>
                  <a:lnTo>
                    <a:pt x="641350" y="266700"/>
                  </a:lnTo>
                  <a:lnTo>
                    <a:pt x="658635" y="263201"/>
                  </a:lnTo>
                  <a:lnTo>
                    <a:pt x="672766" y="253666"/>
                  </a:lnTo>
                  <a:lnTo>
                    <a:pt x="682301" y="239535"/>
                  </a:lnTo>
                  <a:lnTo>
                    <a:pt x="685800" y="222250"/>
                  </a:lnTo>
                  <a:lnTo>
                    <a:pt x="685800" y="44450"/>
                  </a:lnTo>
                  <a:lnTo>
                    <a:pt x="682301" y="27164"/>
                  </a:lnTo>
                  <a:lnTo>
                    <a:pt x="672766" y="13033"/>
                  </a:lnTo>
                  <a:lnTo>
                    <a:pt x="658635" y="3498"/>
                  </a:lnTo>
                  <a:lnTo>
                    <a:pt x="641350" y="0"/>
                  </a:lnTo>
                  <a:close/>
                </a:path>
              </a:pathLst>
            </a:custGeom>
            <a:solidFill>
              <a:srgbClr val="D2462D"/>
            </a:solidFill>
          </p:spPr>
          <p:txBody>
            <a:bodyPr wrap="square" lIns="0" tIns="0" rIns="0" bIns="0" rtlCol="0"/>
            <a:lstStyle/>
            <a:p>
              <a:endParaRPr/>
            </a:p>
          </p:txBody>
        </p:sp>
        <p:sp>
          <p:nvSpPr>
            <p:cNvPr id="5" name="object 5"/>
            <p:cNvSpPr/>
            <p:nvPr/>
          </p:nvSpPr>
          <p:spPr>
            <a:xfrm>
              <a:off x="3112007" y="1524000"/>
              <a:ext cx="687705" cy="266700"/>
            </a:xfrm>
            <a:custGeom>
              <a:avLst/>
              <a:gdLst/>
              <a:ahLst/>
              <a:cxnLst/>
              <a:rect l="l" t="t" r="r" b="b"/>
              <a:pathLst>
                <a:path w="687704" h="266700">
                  <a:moveTo>
                    <a:pt x="642874" y="0"/>
                  </a:moveTo>
                  <a:lnTo>
                    <a:pt x="44450" y="0"/>
                  </a:lnTo>
                  <a:lnTo>
                    <a:pt x="27164" y="3498"/>
                  </a:lnTo>
                  <a:lnTo>
                    <a:pt x="13033" y="13033"/>
                  </a:lnTo>
                  <a:lnTo>
                    <a:pt x="3498" y="27164"/>
                  </a:lnTo>
                  <a:lnTo>
                    <a:pt x="0" y="44450"/>
                  </a:lnTo>
                  <a:lnTo>
                    <a:pt x="0" y="222250"/>
                  </a:lnTo>
                  <a:lnTo>
                    <a:pt x="3498" y="239535"/>
                  </a:lnTo>
                  <a:lnTo>
                    <a:pt x="13033" y="253666"/>
                  </a:lnTo>
                  <a:lnTo>
                    <a:pt x="27164" y="263201"/>
                  </a:lnTo>
                  <a:lnTo>
                    <a:pt x="44450" y="266700"/>
                  </a:lnTo>
                  <a:lnTo>
                    <a:pt x="642874" y="266700"/>
                  </a:lnTo>
                  <a:lnTo>
                    <a:pt x="660159" y="263201"/>
                  </a:lnTo>
                  <a:lnTo>
                    <a:pt x="674290" y="253666"/>
                  </a:lnTo>
                  <a:lnTo>
                    <a:pt x="683825" y="239535"/>
                  </a:lnTo>
                  <a:lnTo>
                    <a:pt x="687324" y="222250"/>
                  </a:lnTo>
                  <a:lnTo>
                    <a:pt x="687324" y="44450"/>
                  </a:lnTo>
                  <a:lnTo>
                    <a:pt x="683825" y="27164"/>
                  </a:lnTo>
                  <a:lnTo>
                    <a:pt x="674290" y="13033"/>
                  </a:lnTo>
                  <a:lnTo>
                    <a:pt x="660159" y="3498"/>
                  </a:lnTo>
                  <a:lnTo>
                    <a:pt x="642874" y="0"/>
                  </a:lnTo>
                  <a:close/>
                </a:path>
              </a:pathLst>
            </a:custGeom>
            <a:solidFill>
              <a:srgbClr val="54A935"/>
            </a:solidFill>
          </p:spPr>
          <p:txBody>
            <a:bodyPr wrap="square" lIns="0" tIns="0" rIns="0" bIns="0" rtlCol="0"/>
            <a:lstStyle/>
            <a:p>
              <a:endParaRPr/>
            </a:p>
          </p:txBody>
        </p:sp>
        <p:sp>
          <p:nvSpPr>
            <p:cNvPr id="6" name="object 6"/>
            <p:cNvSpPr/>
            <p:nvPr/>
          </p:nvSpPr>
          <p:spPr>
            <a:xfrm>
              <a:off x="3838956" y="1523999"/>
              <a:ext cx="1412875" cy="266700"/>
            </a:xfrm>
            <a:custGeom>
              <a:avLst/>
              <a:gdLst/>
              <a:ahLst/>
              <a:cxnLst/>
              <a:rect l="l" t="t" r="r" b="b"/>
              <a:pathLst>
                <a:path w="1412875" h="266700">
                  <a:moveTo>
                    <a:pt x="687324" y="44450"/>
                  </a:moveTo>
                  <a:lnTo>
                    <a:pt x="683818" y="27165"/>
                  </a:lnTo>
                  <a:lnTo>
                    <a:pt x="674281" y="13042"/>
                  </a:lnTo>
                  <a:lnTo>
                    <a:pt x="660158" y="3505"/>
                  </a:lnTo>
                  <a:lnTo>
                    <a:pt x="642874" y="0"/>
                  </a:lnTo>
                  <a:lnTo>
                    <a:pt x="44450" y="0"/>
                  </a:lnTo>
                  <a:lnTo>
                    <a:pt x="27152" y="3505"/>
                  </a:lnTo>
                  <a:lnTo>
                    <a:pt x="13030" y="13042"/>
                  </a:lnTo>
                  <a:lnTo>
                    <a:pt x="3492" y="27165"/>
                  </a:lnTo>
                  <a:lnTo>
                    <a:pt x="0" y="44450"/>
                  </a:lnTo>
                  <a:lnTo>
                    <a:pt x="0" y="222250"/>
                  </a:lnTo>
                  <a:lnTo>
                    <a:pt x="3492" y="239547"/>
                  </a:lnTo>
                  <a:lnTo>
                    <a:pt x="13030" y="253669"/>
                  </a:lnTo>
                  <a:lnTo>
                    <a:pt x="27152" y="263207"/>
                  </a:lnTo>
                  <a:lnTo>
                    <a:pt x="44450" y="266700"/>
                  </a:lnTo>
                  <a:lnTo>
                    <a:pt x="642874" y="266700"/>
                  </a:lnTo>
                  <a:lnTo>
                    <a:pt x="660158" y="263207"/>
                  </a:lnTo>
                  <a:lnTo>
                    <a:pt x="674281" y="253669"/>
                  </a:lnTo>
                  <a:lnTo>
                    <a:pt x="683818" y="239547"/>
                  </a:lnTo>
                  <a:lnTo>
                    <a:pt x="687324" y="222250"/>
                  </a:lnTo>
                  <a:lnTo>
                    <a:pt x="687324" y="44450"/>
                  </a:lnTo>
                  <a:close/>
                </a:path>
                <a:path w="1412875" h="266700">
                  <a:moveTo>
                    <a:pt x="1412748" y="44196"/>
                  </a:moveTo>
                  <a:lnTo>
                    <a:pt x="1409268" y="27012"/>
                  </a:lnTo>
                  <a:lnTo>
                    <a:pt x="1399794" y="12954"/>
                  </a:lnTo>
                  <a:lnTo>
                    <a:pt x="1385735" y="3479"/>
                  </a:lnTo>
                  <a:lnTo>
                    <a:pt x="1368552" y="0"/>
                  </a:lnTo>
                  <a:lnTo>
                    <a:pt x="771144" y="0"/>
                  </a:lnTo>
                  <a:lnTo>
                    <a:pt x="753948" y="3479"/>
                  </a:lnTo>
                  <a:lnTo>
                    <a:pt x="739889" y="12966"/>
                  </a:lnTo>
                  <a:lnTo>
                    <a:pt x="730415" y="27012"/>
                  </a:lnTo>
                  <a:lnTo>
                    <a:pt x="726948" y="44196"/>
                  </a:lnTo>
                  <a:lnTo>
                    <a:pt x="726948" y="220980"/>
                  </a:lnTo>
                  <a:lnTo>
                    <a:pt x="730415" y="238175"/>
                  </a:lnTo>
                  <a:lnTo>
                    <a:pt x="739902" y="252222"/>
                  </a:lnTo>
                  <a:lnTo>
                    <a:pt x="753948" y="261708"/>
                  </a:lnTo>
                  <a:lnTo>
                    <a:pt x="771144" y="265176"/>
                  </a:lnTo>
                  <a:lnTo>
                    <a:pt x="1368552" y="265176"/>
                  </a:lnTo>
                  <a:lnTo>
                    <a:pt x="1385735" y="261708"/>
                  </a:lnTo>
                  <a:lnTo>
                    <a:pt x="1399794" y="252222"/>
                  </a:lnTo>
                  <a:lnTo>
                    <a:pt x="1409268" y="238175"/>
                  </a:lnTo>
                  <a:lnTo>
                    <a:pt x="1412748" y="220980"/>
                  </a:lnTo>
                  <a:lnTo>
                    <a:pt x="1412748" y="44196"/>
                  </a:lnTo>
                  <a:close/>
                </a:path>
              </a:pathLst>
            </a:custGeom>
            <a:solidFill>
              <a:srgbClr val="FCD545"/>
            </a:solidFill>
          </p:spPr>
          <p:txBody>
            <a:bodyPr wrap="square" lIns="0" tIns="0" rIns="0" bIns="0" rtlCol="0"/>
            <a:lstStyle/>
            <a:p>
              <a:endParaRPr/>
            </a:p>
          </p:txBody>
        </p:sp>
      </p:grpSp>
      <p:grpSp>
        <p:nvGrpSpPr>
          <p:cNvPr id="7" name="object 7"/>
          <p:cNvGrpSpPr/>
          <p:nvPr/>
        </p:nvGrpSpPr>
        <p:grpSpPr>
          <a:xfrm>
            <a:off x="2395727" y="1860804"/>
            <a:ext cx="2139950" cy="268605"/>
            <a:chOff x="2395727" y="1860804"/>
            <a:chExt cx="2139950" cy="268605"/>
          </a:xfrm>
        </p:grpSpPr>
        <p:sp>
          <p:nvSpPr>
            <p:cNvPr id="8" name="object 8"/>
            <p:cNvSpPr/>
            <p:nvPr/>
          </p:nvSpPr>
          <p:spPr>
            <a:xfrm>
              <a:off x="2395727" y="1862328"/>
              <a:ext cx="685800" cy="266700"/>
            </a:xfrm>
            <a:custGeom>
              <a:avLst/>
              <a:gdLst/>
              <a:ahLst/>
              <a:cxnLst/>
              <a:rect l="l" t="t" r="r" b="b"/>
              <a:pathLst>
                <a:path w="685800" h="266700">
                  <a:moveTo>
                    <a:pt x="641350" y="0"/>
                  </a:moveTo>
                  <a:lnTo>
                    <a:pt x="44450" y="0"/>
                  </a:lnTo>
                  <a:lnTo>
                    <a:pt x="27164" y="3498"/>
                  </a:lnTo>
                  <a:lnTo>
                    <a:pt x="13033" y="13033"/>
                  </a:lnTo>
                  <a:lnTo>
                    <a:pt x="3498" y="27164"/>
                  </a:lnTo>
                  <a:lnTo>
                    <a:pt x="0" y="44450"/>
                  </a:lnTo>
                  <a:lnTo>
                    <a:pt x="0" y="222250"/>
                  </a:lnTo>
                  <a:lnTo>
                    <a:pt x="3498" y="239535"/>
                  </a:lnTo>
                  <a:lnTo>
                    <a:pt x="13033" y="253666"/>
                  </a:lnTo>
                  <a:lnTo>
                    <a:pt x="27164" y="263201"/>
                  </a:lnTo>
                  <a:lnTo>
                    <a:pt x="44450" y="266700"/>
                  </a:lnTo>
                  <a:lnTo>
                    <a:pt x="641350" y="266700"/>
                  </a:lnTo>
                  <a:lnTo>
                    <a:pt x="658635" y="263201"/>
                  </a:lnTo>
                  <a:lnTo>
                    <a:pt x="672766" y="253666"/>
                  </a:lnTo>
                  <a:lnTo>
                    <a:pt x="682301" y="239535"/>
                  </a:lnTo>
                  <a:lnTo>
                    <a:pt x="685800" y="222250"/>
                  </a:lnTo>
                  <a:lnTo>
                    <a:pt x="685800" y="44450"/>
                  </a:lnTo>
                  <a:lnTo>
                    <a:pt x="682301" y="27164"/>
                  </a:lnTo>
                  <a:lnTo>
                    <a:pt x="672766" y="13033"/>
                  </a:lnTo>
                  <a:lnTo>
                    <a:pt x="658635" y="3498"/>
                  </a:lnTo>
                  <a:lnTo>
                    <a:pt x="641350" y="0"/>
                  </a:lnTo>
                  <a:close/>
                </a:path>
              </a:pathLst>
            </a:custGeom>
            <a:solidFill>
              <a:srgbClr val="D2462D"/>
            </a:solidFill>
          </p:spPr>
          <p:txBody>
            <a:bodyPr wrap="square" lIns="0" tIns="0" rIns="0" bIns="0" rtlCol="0"/>
            <a:lstStyle/>
            <a:p>
              <a:endParaRPr/>
            </a:p>
          </p:txBody>
        </p:sp>
        <p:sp>
          <p:nvSpPr>
            <p:cNvPr id="9" name="object 9"/>
            <p:cNvSpPr/>
            <p:nvPr/>
          </p:nvSpPr>
          <p:spPr>
            <a:xfrm>
              <a:off x="3121151" y="1860804"/>
              <a:ext cx="687705" cy="266700"/>
            </a:xfrm>
            <a:custGeom>
              <a:avLst/>
              <a:gdLst/>
              <a:ahLst/>
              <a:cxnLst/>
              <a:rect l="l" t="t" r="r" b="b"/>
              <a:pathLst>
                <a:path w="687704" h="266700">
                  <a:moveTo>
                    <a:pt x="642874" y="0"/>
                  </a:moveTo>
                  <a:lnTo>
                    <a:pt x="44450" y="0"/>
                  </a:lnTo>
                  <a:lnTo>
                    <a:pt x="27164" y="3498"/>
                  </a:lnTo>
                  <a:lnTo>
                    <a:pt x="13033" y="13033"/>
                  </a:lnTo>
                  <a:lnTo>
                    <a:pt x="3498" y="27164"/>
                  </a:lnTo>
                  <a:lnTo>
                    <a:pt x="0" y="44450"/>
                  </a:lnTo>
                  <a:lnTo>
                    <a:pt x="0" y="222250"/>
                  </a:lnTo>
                  <a:lnTo>
                    <a:pt x="3498" y="239535"/>
                  </a:lnTo>
                  <a:lnTo>
                    <a:pt x="13033" y="253666"/>
                  </a:lnTo>
                  <a:lnTo>
                    <a:pt x="27164" y="263201"/>
                  </a:lnTo>
                  <a:lnTo>
                    <a:pt x="44450" y="266700"/>
                  </a:lnTo>
                  <a:lnTo>
                    <a:pt x="642874" y="266700"/>
                  </a:lnTo>
                  <a:lnTo>
                    <a:pt x="660159" y="263201"/>
                  </a:lnTo>
                  <a:lnTo>
                    <a:pt x="674290" y="253666"/>
                  </a:lnTo>
                  <a:lnTo>
                    <a:pt x="683825" y="239535"/>
                  </a:lnTo>
                  <a:lnTo>
                    <a:pt x="687324" y="222250"/>
                  </a:lnTo>
                  <a:lnTo>
                    <a:pt x="687324" y="44450"/>
                  </a:lnTo>
                  <a:lnTo>
                    <a:pt x="683825" y="27164"/>
                  </a:lnTo>
                  <a:lnTo>
                    <a:pt x="674290" y="13033"/>
                  </a:lnTo>
                  <a:lnTo>
                    <a:pt x="660159" y="3498"/>
                  </a:lnTo>
                  <a:lnTo>
                    <a:pt x="642874" y="0"/>
                  </a:lnTo>
                  <a:close/>
                </a:path>
              </a:pathLst>
            </a:custGeom>
            <a:solidFill>
              <a:srgbClr val="54A935"/>
            </a:solidFill>
          </p:spPr>
          <p:txBody>
            <a:bodyPr wrap="square" lIns="0" tIns="0" rIns="0" bIns="0" rtlCol="0"/>
            <a:lstStyle/>
            <a:p>
              <a:endParaRPr/>
            </a:p>
          </p:txBody>
        </p:sp>
        <p:sp>
          <p:nvSpPr>
            <p:cNvPr id="10" name="object 10"/>
            <p:cNvSpPr/>
            <p:nvPr/>
          </p:nvSpPr>
          <p:spPr>
            <a:xfrm>
              <a:off x="3848100" y="1860804"/>
              <a:ext cx="687705" cy="266700"/>
            </a:xfrm>
            <a:custGeom>
              <a:avLst/>
              <a:gdLst/>
              <a:ahLst/>
              <a:cxnLst/>
              <a:rect l="l" t="t" r="r" b="b"/>
              <a:pathLst>
                <a:path w="687704" h="266700">
                  <a:moveTo>
                    <a:pt x="642874" y="0"/>
                  </a:moveTo>
                  <a:lnTo>
                    <a:pt x="44450" y="0"/>
                  </a:lnTo>
                  <a:lnTo>
                    <a:pt x="27164" y="3498"/>
                  </a:lnTo>
                  <a:lnTo>
                    <a:pt x="13033" y="13033"/>
                  </a:lnTo>
                  <a:lnTo>
                    <a:pt x="3498" y="27164"/>
                  </a:lnTo>
                  <a:lnTo>
                    <a:pt x="0" y="44450"/>
                  </a:lnTo>
                  <a:lnTo>
                    <a:pt x="0" y="222250"/>
                  </a:lnTo>
                  <a:lnTo>
                    <a:pt x="3498" y="239535"/>
                  </a:lnTo>
                  <a:lnTo>
                    <a:pt x="13033" y="253666"/>
                  </a:lnTo>
                  <a:lnTo>
                    <a:pt x="27164" y="263201"/>
                  </a:lnTo>
                  <a:lnTo>
                    <a:pt x="44450" y="266700"/>
                  </a:lnTo>
                  <a:lnTo>
                    <a:pt x="642874" y="266700"/>
                  </a:lnTo>
                  <a:lnTo>
                    <a:pt x="660159" y="263201"/>
                  </a:lnTo>
                  <a:lnTo>
                    <a:pt x="674290" y="253666"/>
                  </a:lnTo>
                  <a:lnTo>
                    <a:pt x="683825" y="239535"/>
                  </a:lnTo>
                  <a:lnTo>
                    <a:pt x="687324" y="222250"/>
                  </a:lnTo>
                  <a:lnTo>
                    <a:pt x="687324" y="44450"/>
                  </a:lnTo>
                  <a:lnTo>
                    <a:pt x="683825" y="27164"/>
                  </a:lnTo>
                  <a:lnTo>
                    <a:pt x="674290" y="13033"/>
                  </a:lnTo>
                  <a:lnTo>
                    <a:pt x="660159" y="3498"/>
                  </a:lnTo>
                  <a:lnTo>
                    <a:pt x="642874" y="0"/>
                  </a:lnTo>
                  <a:close/>
                </a:path>
              </a:pathLst>
            </a:custGeom>
            <a:solidFill>
              <a:srgbClr val="FCD545"/>
            </a:solidFill>
          </p:spPr>
          <p:txBody>
            <a:bodyPr wrap="square" lIns="0" tIns="0" rIns="0" bIns="0" rtlCol="0"/>
            <a:lstStyle/>
            <a:p>
              <a:endParaRPr/>
            </a:p>
          </p:txBody>
        </p:sp>
      </p:grpSp>
      <p:grpSp>
        <p:nvGrpSpPr>
          <p:cNvPr id="11" name="object 11"/>
          <p:cNvGrpSpPr/>
          <p:nvPr/>
        </p:nvGrpSpPr>
        <p:grpSpPr>
          <a:xfrm>
            <a:off x="2385060" y="2186939"/>
            <a:ext cx="3592195" cy="269875"/>
            <a:chOff x="2385060" y="2186939"/>
            <a:chExt cx="3592195" cy="269875"/>
          </a:xfrm>
        </p:grpSpPr>
        <p:sp>
          <p:nvSpPr>
            <p:cNvPr id="12" name="object 12"/>
            <p:cNvSpPr/>
            <p:nvPr/>
          </p:nvSpPr>
          <p:spPr>
            <a:xfrm>
              <a:off x="2385060" y="2189987"/>
              <a:ext cx="685800" cy="266700"/>
            </a:xfrm>
            <a:custGeom>
              <a:avLst/>
              <a:gdLst/>
              <a:ahLst/>
              <a:cxnLst/>
              <a:rect l="l" t="t" r="r" b="b"/>
              <a:pathLst>
                <a:path w="685800" h="266700">
                  <a:moveTo>
                    <a:pt x="641350" y="0"/>
                  </a:moveTo>
                  <a:lnTo>
                    <a:pt x="44450" y="0"/>
                  </a:lnTo>
                  <a:lnTo>
                    <a:pt x="27164" y="3498"/>
                  </a:lnTo>
                  <a:lnTo>
                    <a:pt x="13033" y="13033"/>
                  </a:lnTo>
                  <a:lnTo>
                    <a:pt x="3498" y="27164"/>
                  </a:lnTo>
                  <a:lnTo>
                    <a:pt x="0" y="44450"/>
                  </a:lnTo>
                  <a:lnTo>
                    <a:pt x="0" y="222250"/>
                  </a:lnTo>
                  <a:lnTo>
                    <a:pt x="3498" y="239535"/>
                  </a:lnTo>
                  <a:lnTo>
                    <a:pt x="13033" y="253666"/>
                  </a:lnTo>
                  <a:lnTo>
                    <a:pt x="27164" y="263201"/>
                  </a:lnTo>
                  <a:lnTo>
                    <a:pt x="44450" y="266700"/>
                  </a:lnTo>
                  <a:lnTo>
                    <a:pt x="641350" y="266700"/>
                  </a:lnTo>
                  <a:lnTo>
                    <a:pt x="658635" y="263201"/>
                  </a:lnTo>
                  <a:lnTo>
                    <a:pt x="672766" y="253666"/>
                  </a:lnTo>
                  <a:lnTo>
                    <a:pt x="682301" y="239535"/>
                  </a:lnTo>
                  <a:lnTo>
                    <a:pt x="685800" y="222250"/>
                  </a:lnTo>
                  <a:lnTo>
                    <a:pt x="685800" y="44450"/>
                  </a:lnTo>
                  <a:lnTo>
                    <a:pt x="682301" y="27164"/>
                  </a:lnTo>
                  <a:lnTo>
                    <a:pt x="672766" y="13033"/>
                  </a:lnTo>
                  <a:lnTo>
                    <a:pt x="658635" y="3498"/>
                  </a:lnTo>
                  <a:lnTo>
                    <a:pt x="641350" y="0"/>
                  </a:lnTo>
                  <a:close/>
                </a:path>
              </a:pathLst>
            </a:custGeom>
            <a:solidFill>
              <a:srgbClr val="D2462D"/>
            </a:solidFill>
          </p:spPr>
          <p:txBody>
            <a:bodyPr wrap="square" lIns="0" tIns="0" rIns="0" bIns="0" rtlCol="0"/>
            <a:lstStyle/>
            <a:p>
              <a:endParaRPr/>
            </a:p>
          </p:txBody>
        </p:sp>
        <p:sp>
          <p:nvSpPr>
            <p:cNvPr id="13" name="object 13"/>
            <p:cNvSpPr/>
            <p:nvPr/>
          </p:nvSpPr>
          <p:spPr>
            <a:xfrm>
              <a:off x="3112008" y="2188463"/>
              <a:ext cx="685800" cy="266700"/>
            </a:xfrm>
            <a:custGeom>
              <a:avLst/>
              <a:gdLst/>
              <a:ahLst/>
              <a:cxnLst/>
              <a:rect l="l" t="t" r="r" b="b"/>
              <a:pathLst>
                <a:path w="685800" h="266700">
                  <a:moveTo>
                    <a:pt x="641350" y="0"/>
                  </a:moveTo>
                  <a:lnTo>
                    <a:pt x="44450" y="0"/>
                  </a:lnTo>
                  <a:lnTo>
                    <a:pt x="27164" y="3498"/>
                  </a:lnTo>
                  <a:lnTo>
                    <a:pt x="13033" y="13033"/>
                  </a:lnTo>
                  <a:lnTo>
                    <a:pt x="3498" y="27164"/>
                  </a:lnTo>
                  <a:lnTo>
                    <a:pt x="0" y="44450"/>
                  </a:lnTo>
                  <a:lnTo>
                    <a:pt x="0" y="222250"/>
                  </a:lnTo>
                  <a:lnTo>
                    <a:pt x="3498" y="239535"/>
                  </a:lnTo>
                  <a:lnTo>
                    <a:pt x="13033" y="253666"/>
                  </a:lnTo>
                  <a:lnTo>
                    <a:pt x="27164" y="263201"/>
                  </a:lnTo>
                  <a:lnTo>
                    <a:pt x="44450" y="266700"/>
                  </a:lnTo>
                  <a:lnTo>
                    <a:pt x="641350" y="266700"/>
                  </a:lnTo>
                  <a:lnTo>
                    <a:pt x="658635" y="263201"/>
                  </a:lnTo>
                  <a:lnTo>
                    <a:pt x="672766" y="253666"/>
                  </a:lnTo>
                  <a:lnTo>
                    <a:pt x="682301" y="239535"/>
                  </a:lnTo>
                  <a:lnTo>
                    <a:pt x="685800" y="222250"/>
                  </a:lnTo>
                  <a:lnTo>
                    <a:pt x="685800" y="44450"/>
                  </a:lnTo>
                  <a:lnTo>
                    <a:pt x="682301" y="27164"/>
                  </a:lnTo>
                  <a:lnTo>
                    <a:pt x="672766" y="13033"/>
                  </a:lnTo>
                  <a:lnTo>
                    <a:pt x="658635" y="3498"/>
                  </a:lnTo>
                  <a:lnTo>
                    <a:pt x="641350" y="0"/>
                  </a:lnTo>
                  <a:close/>
                </a:path>
              </a:pathLst>
            </a:custGeom>
            <a:solidFill>
              <a:srgbClr val="54A935"/>
            </a:solidFill>
          </p:spPr>
          <p:txBody>
            <a:bodyPr wrap="square" lIns="0" tIns="0" rIns="0" bIns="0" rtlCol="0"/>
            <a:lstStyle/>
            <a:p>
              <a:endParaRPr/>
            </a:p>
          </p:txBody>
        </p:sp>
        <p:sp>
          <p:nvSpPr>
            <p:cNvPr id="14" name="object 14"/>
            <p:cNvSpPr/>
            <p:nvPr/>
          </p:nvSpPr>
          <p:spPr>
            <a:xfrm>
              <a:off x="3838956" y="2186939"/>
              <a:ext cx="2138680" cy="268605"/>
            </a:xfrm>
            <a:custGeom>
              <a:avLst/>
              <a:gdLst/>
              <a:ahLst/>
              <a:cxnLst/>
              <a:rect l="l" t="t" r="r" b="b"/>
              <a:pathLst>
                <a:path w="2138679" h="268605">
                  <a:moveTo>
                    <a:pt x="685800" y="45974"/>
                  </a:moveTo>
                  <a:lnTo>
                    <a:pt x="682294" y="28689"/>
                  </a:lnTo>
                  <a:lnTo>
                    <a:pt x="672757" y="14566"/>
                  </a:lnTo>
                  <a:lnTo>
                    <a:pt x="658634" y="5029"/>
                  </a:lnTo>
                  <a:lnTo>
                    <a:pt x="641350" y="1524"/>
                  </a:lnTo>
                  <a:lnTo>
                    <a:pt x="44450" y="1524"/>
                  </a:lnTo>
                  <a:lnTo>
                    <a:pt x="27152" y="5029"/>
                  </a:lnTo>
                  <a:lnTo>
                    <a:pt x="13030" y="14566"/>
                  </a:lnTo>
                  <a:lnTo>
                    <a:pt x="3492" y="28689"/>
                  </a:lnTo>
                  <a:lnTo>
                    <a:pt x="0" y="45974"/>
                  </a:lnTo>
                  <a:lnTo>
                    <a:pt x="0" y="223774"/>
                  </a:lnTo>
                  <a:lnTo>
                    <a:pt x="3492" y="241071"/>
                  </a:lnTo>
                  <a:lnTo>
                    <a:pt x="13030" y="255193"/>
                  </a:lnTo>
                  <a:lnTo>
                    <a:pt x="27152" y="264731"/>
                  </a:lnTo>
                  <a:lnTo>
                    <a:pt x="44450" y="268224"/>
                  </a:lnTo>
                  <a:lnTo>
                    <a:pt x="641350" y="268224"/>
                  </a:lnTo>
                  <a:lnTo>
                    <a:pt x="658634" y="264731"/>
                  </a:lnTo>
                  <a:lnTo>
                    <a:pt x="672757" y="255193"/>
                  </a:lnTo>
                  <a:lnTo>
                    <a:pt x="682294" y="241071"/>
                  </a:lnTo>
                  <a:lnTo>
                    <a:pt x="685800" y="223774"/>
                  </a:lnTo>
                  <a:lnTo>
                    <a:pt x="685800" y="45974"/>
                  </a:lnTo>
                  <a:close/>
                </a:path>
                <a:path w="2138679" h="268605">
                  <a:moveTo>
                    <a:pt x="1411224" y="45720"/>
                  </a:moveTo>
                  <a:lnTo>
                    <a:pt x="1407744" y="28536"/>
                  </a:lnTo>
                  <a:lnTo>
                    <a:pt x="1398270" y="14478"/>
                  </a:lnTo>
                  <a:lnTo>
                    <a:pt x="1384211" y="5003"/>
                  </a:lnTo>
                  <a:lnTo>
                    <a:pt x="1367028" y="1524"/>
                  </a:lnTo>
                  <a:lnTo>
                    <a:pt x="769620" y="1524"/>
                  </a:lnTo>
                  <a:lnTo>
                    <a:pt x="752424" y="5003"/>
                  </a:lnTo>
                  <a:lnTo>
                    <a:pt x="738365" y="14478"/>
                  </a:lnTo>
                  <a:lnTo>
                    <a:pt x="728891" y="28536"/>
                  </a:lnTo>
                  <a:lnTo>
                    <a:pt x="725424" y="45720"/>
                  </a:lnTo>
                  <a:lnTo>
                    <a:pt x="725424" y="222504"/>
                  </a:lnTo>
                  <a:lnTo>
                    <a:pt x="728891" y="239699"/>
                  </a:lnTo>
                  <a:lnTo>
                    <a:pt x="738378" y="253746"/>
                  </a:lnTo>
                  <a:lnTo>
                    <a:pt x="752424" y="263232"/>
                  </a:lnTo>
                  <a:lnTo>
                    <a:pt x="769620" y="266700"/>
                  </a:lnTo>
                  <a:lnTo>
                    <a:pt x="1367028" y="266700"/>
                  </a:lnTo>
                  <a:lnTo>
                    <a:pt x="1384211" y="263232"/>
                  </a:lnTo>
                  <a:lnTo>
                    <a:pt x="1398270" y="253746"/>
                  </a:lnTo>
                  <a:lnTo>
                    <a:pt x="1407744" y="239699"/>
                  </a:lnTo>
                  <a:lnTo>
                    <a:pt x="1411224" y="222504"/>
                  </a:lnTo>
                  <a:lnTo>
                    <a:pt x="1411224" y="45720"/>
                  </a:lnTo>
                  <a:close/>
                </a:path>
                <a:path w="2138679" h="268605">
                  <a:moveTo>
                    <a:pt x="2138172" y="44450"/>
                  </a:moveTo>
                  <a:lnTo>
                    <a:pt x="2134666" y="27165"/>
                  </a:lnTo>
                  <a:lnTo>
                    <a:pt x="2125129" y="13042"/>
                  </a:lnTo>
                  <a:lnTo>
                    <a:pt x="2111006" y="3505"/>
                  </a:lnTo>
                  <a:lnTo>
                    <a:pt x="2093722" y="0"/>
                  </a:lnTo>
                  <a:lnTo>
                    <a:pt x="1495298" y="0"/>
                  </a:lnTo>
                  <a:lnTo>
                    <a:pt x="1478000" y="3505"/>
                  </a:lnTo>
                  <a:lnTo>
                    <a:pt x="1463878" y="13042"/>
                  </a:lnTo>
                  <a:lnTo>
                    <a:pt x="1454340" y="27165"/>
                  </a:lnTo>
                  <a:lnTo>
                    <a:pt x="1450848" y="44450"/>
                  </a:lnTo>
                  <a:lnTo>
                    <a:pt x="1450848" y="222250"/>
                  </a:lnTo>
                  <a:lnTo>
                    <a:pt x="1454340" y="239547"/>
                  </a:lnTo>
                  <a:lnTo>
                    <a:pt x="1463878" y="253669"/>
                  </a:lnTo>
                  <a:lnTo>
                    <a:pt x="1478000" y="263207"/>
                  </a:lnTo>
                  <a:lnTo>
                    <a:pt x="1495298" y="266700"/>
                  </a:lnTo>
                  <a:lnTo>
                    <a:pt x="2093722" y="266700"/>
                  </a:lnTo>
                  <a:lnTo>
                    <a:pt x="2111006" y="263207"/>
                  </a:lnTo>
                  <a:lnTo>
                    <a:pt x="2125129" y="253669"/>
                  </a:lnTo>
                  <a:lnTo>
                    <a:pt x="2134666" y="239547"/>
                  </a:lnTo>
                  <a:lnTo>
                    <a:pt x="2138172" y="222250"/>
                  </a:lnTo>
                  <a:lnTo>
                    <a:pt x="2138172" y="44450"/>
                  </a:lnTo>
                  <a:close/>
                </a:path>
              </a:pathLst>
            </a:custGeom>
            <a:solidFill>
              <a:srgbClr val="FCD545"/>
            </a:solidFill>
          </p:spPr>
          <p:txBody>
            <a:bodyPr wrap="square" lIns="0" tIns="0" rIns="0" bIns="0" rtlCol="0"/>
            <a:lstStyle/>
            <a:p>
              <a:endParaRPr/>
            </a:p>
          </p:txBody>
        </p:sp>
      </p:grpSp>
      <p:grpSp>
        <p:nvGrpSpPr>
          <p:cNvPr id="15" name="object 15"/>
          <p:cNvGrpSpPr/>
          <p:nvPr/>
        </p:nvGrpSpPr>
        <p:grpSpPr>
          <a:xfrm>
            <a:off x="2385060" y="2516123"/>
            <a:ext cx="2865120" cy="268605"/>
            <a:chOff x="2385060" y="2516123"/>
            <a:chExt cx="2865120" cy="268605"/>
          </a:xfrm>
        </p:grpSpPr>
        <p:sp>
          <p:nvSpPr>
            <p:cNvPr id="16" name="object 16"/>
            <p:cNvSpPr/>
            <p:nvPr/>
          </p:nvSpPr>
          <p:spPr>
            <a:xfrm>
              <a:off x="2385060" y="2517647"/>
              <a:ext cx="685800" cy="266700"/>
            </a:xfrm>
            <a:custGeom>
              <a:avLst/>
              <a:gdLst/>
              <a:ahLst/>
              <a:cxnLst/>
              <a:rect l="l" t="t" r="r" b="b"/>
              <a:pathLst>
                <a:path w="685800" h="266700">
                  <a:moveTo>
                    <a:pt x="641350" y="0"/>
                  </a:moveTo>
                  <a:lnTo>
                    <a:pt x="44450" y="0"/>
                  </a:lnTo>
                  <a:lnTo>
                    <a:pt x="27164" y="3498"/>
                  </a:lnTo>
                  <a:lnTo>
                    <a:pt x="13033" y="13033"/>
                  </a:lnTo>
                  <a:lnTo>
                    <a:pt x="3498" y="27164"/>
                  </a:lnTo>
                  <a:lnTo>
                    <a:pt x="0" y="44450"/>
                  </a:lnTo>
                  <a:lnTo>
                    <a:pt x="0" y="222250"/>
                  </a:lnTo>
                  <a:lnTo>
                    <a:pt x="3498" y="239535"/>
                  </a:lnTo>
                  <a:lnTo>
                    <a:pt x="13033" y="253666"/>
                  </a:lnTo>
                  <a:lnTo>
                    <a:pt x="27164" y="263201"/>
                  </a:lnTo>
                  <a:lnTo>
                    <a:pt x="44450" y="266700"/>
                  </a:lnTo>
                  <a:lnTo>
                    <a:pt x="641350" y="266700"/>
                  </a:lnTo>
                  <a:lnTo>
                    <a:pt x="658635" y="263201"/>
                  </a:lnTo>
                  <a:lnTo>
                    <a:pt x="672766" y="253666"/>
                  </a:lnTo>
                  <a:lnTo>
                    <a:pt x="682301" y="239535"/>
                  </a:lnTo>
                  <a:lnTo>
                    <a:pt x="685800" y="222250"/>
                  </a:lnTo>
                  <a:lnTo>
                    <a:pt x="685800" y="44450"/>
                  </a:lnTo>
                  <a:lnTo>
                    <a:pt x="682301" y="27164"/>
                  </a:lnTo>
                  <a:lnTo>
                    <a:pt x="672766" y="13033"/>
                  </a:lnTo>
                  <a:lnTo>
                    <a:pt x="658635" y="3498"/>
                  </a:lnTo>
                  <a:lnTo>
                    <a:pt x="641350" y="0"/>
                  </a:lnTo>
                  <a:close/>
                </a:path>
              </a:pathLst>
            </a:custGeom>
            <a:solidFill>
              <a:srgbClr val="D2462D"/>
            </a:solidFill>
          </p:spPr>
          <p:txBody>
            <a:bodyPr wrap="square" lIns="0" tIns="0" rIns="0" bIns="0" rtlCol="0"/>
            <a:lstStyle/>
            <a:p>
              <a:endParaRPr/>
            </a:p>
          </p:txBody>
        </p:sp>
        <p:sp>
          <p:nvSpPr>
            <p:cNvPr id="17" name="object 17"/>
            <p:cNvSpPr/>
            <p:nvPr/>
          </p:nvSpPr>
          <p:spPr>
            <a:xfrm>
              <a:off x="3112008" y="2516123"/>
              <a:ext cx="685800" cy="266700"/>
            </a:xfrm>
            <a:custGeom>
              <a:avLst/>
              <a:gdLst/>
              <a:ahLst/>
              <a:cxnLst/>
              <a:rect l="l" t="t" r="r" b="b"/>
              <a:pathLst>
                <a:path w="685800" h="266700">
                  <a:moveTo>
                    <a:pt x="641350" y="0"/>
                  </a:moveTo>
                  <a:lnTo>
                    <a:pt x="44450" y="0"/>
                  </a:lnTo>
                  <a:lnTo>
                    <a:pt x="27164" y="3498"/>
                  </a:lnTo>
                  <a:lnTo>
                    <a:pt x="13033" y="13033"/>
                  </a:lnTo>
                  <a:lnTo>
                    <a:pt x="3498" y="27164"/>
                  </a:lnTo>
                  <a:lnTo>
                    <a:pt x="0" y="44450"/>
                  </a:lnTo>
                  <a:lnTo>
                    <a:pt x="0" y="222250"/>
                  </a:lnTo>
                  <a:lnTo>
                    <a:pt x="3498" y="239535"/>
                  </a:lnTo>
                  <a:lnTo>
                    <a:pt x="13033" y="253666"/>
                  </a:lnTo>
                  <a:lnTo>
                    <a:pt x="27164" y="263201"/>
                  </a:lnTo>
                  <a:lnTo>
                    <a:pt x="44450" y="266700"/>
                  </a:lnTo>
                  <a:lnTo>
                    <a:pt x="641350" y="266700"/>
                  </a:lnTo>
                  <a:lnTo>
                    <a:pt x="658635" y="263201"/>
                  </a:lnTo>
                  <a:lnTo>
                    <a:pt x="672766" y="253666"/>
                  </a:lnTo>
                  <a:lnTo>
                    <a:pt x="682301" y="239535"/>
                  </a:lnTo>
                  <a:lnTo>
                    <a:pt x="685800" y="222250"/>
                  </a:lnTo>
                  <a:lnTo>
                    <a:pt x="685800" y="44450"/>
                  </a:lnTo>
                  <a:lnTo>
                    <a:pt x="682301" y="27164"/>
                  </a:lnTo>
                  <a:lnTo>
                    <a:pt x="672766" y="13033"/>
                  </a:lnTo>
                  <a:lnTo>
                    <a:pt x="658635" y="3498"/>
                  </a:lnTo>
                  <a:lnTo>
                    <a:pt x="641350" y="0"/>
                  </a:lnTo>
                  <a:close/>
                </a:path>
              </a:pathLst>
            </a:custGeom>
            <a:solidFill>
              <a:srgbClr val="54A935"/>
            </a:solidFill>
          </p:spPr>
          <p:txBody>
            <a:bodyPr wrap="square" lIns="0" tIns="0" rIns="0" bIns="0" rtlCol="0"/>
            <a:lstStyle/>
            <a:p>
              <a:endParaRPr/>
            </a:p>
          </p:txBody>
        </p:sp>
        <p:sp>
          <p:nvSpPr>
            <p:cNvPr id="18" name="object 18"/>
            <p:cNvSpPr/>
            <p:nvPr/>
          </p:nvSpPr>
          <p:spPr>
            <a:xfrm>
              <a:off x="3838956" y="2516123"/>
              <a:ext cx="1411605" cy="266700"/>
            </a:xfrm>
            <a:custGeom>
              <a:avLst/>
              <a:gdLst/>
              <a:ahLst/>
              <a:cxnLst/>
              <a:rect l="l" t="t" r="r" b="b"/>
              <a:pathLst>
                <a:path w="1411604" h="266700">
                  <a:moveTo>
                    <a:pt x="685800" y="44450"/>
                  </a:moveTo>
                  <a:lnTo>
                    <a:pt x="682294" y="27165"/>
                  </a:lnTo>
                  <a:lnTo>
                    <a:pt x="672757" y="13042"/>
                  </a:lnTo>
                  <a:lnTo>
                    <a:pt x="658634" y="3505"/>
                  </a:lnTo>
                  <a:lnTo>
                    <a:pt x="641350" y="0"/>
                  </a:lnTo>
                  <a:lnTo>
                    <a:pt x="44450" y="0"/>
                  </a:lnTo>
                  <a:lnTo>
                    <a:pt x="27152" y="3505"/>
                  </a:lnTo>
                  <a:lnTo>
                    <a:pt x="13030" y="13042"/>
                  </a:lnTo>
                  <a:lnTo>
                    <a:pt x="3492" y="27165"/>
                  </a:lnTo>
                  <a:lnTo>
                    <a:pt x="0" y="44450"/>
                  </a:lnTo>
                  <a:lnTo>
                    <a:pt x="0" y="222250"/>
                  </a:lnTo>
                  <a:lnTo>
                    <a:pt x="3492" y="239547"/>
                  </a:lnTo>
                  <a:lnTo>
                    <a:pt x="13030" y="253669"/>
                  </a:lnTo>
                  <a:lnTo>
                    <a:pt x="27152" y="263207"/>
                  </a:lnTo>
                  <a:lnTo>
                    <a:pt x="44450" y="266700"/>
                  </a:lnTo>
                  <a:lnTo>
                    <a:pt x="641350" y="266700"/>
                  </a:lnTo>
                  <a:lnTo>
                    <a:pt x="658634" y="263207"/>
                  </a:lnTo>
                  <a:lnTo>
                    <a:pt x="672757" y="253669"/>
                  </a:lnTo>
                  <a:lnTo>
                    <a:pt x="682294" y="239547"/>
                  </a:lnTo>
                  <a:lnTo>
                    <a:pt x="685800" y="222250"/>
                  </a:lnTo>
                  <a:lnTo>
                    <a:pt x="685800" y="44450"/>
                  </a:lnTo>
                  <a:close/>
                </a:path>
                <a:path w="1411604" h="266700">
                  <a:moveTo>
                    <a:pt x="1411224" y="44196"/>
                  </a:moveTo>
                  <a:lnTo>
                    <a:pt x="1407744" y="27012"/>
                  </a:lnTo>
                  <a:lnTo>
                    <a:pt x="1398270" y="12966"/>
                  </a:lnTo>
                  <a:lnTo>
                    <a:pt x="1384211" y="3479"/>
                  </a:lnTo>
                  <a:lnTo>
                    <a:pt x="1367028" y="0"/>
                  </a:lnTo>
                  <a:lnTo>
                    <a:pt x="769620" y="0"/>
                  </a:lnTo>
                  <a:lnTo>
                    <a:pt x="752424" y="3479"/>
                  </a:lnTo>
                  <a:lnTo>
                    <a:pt x="738365" y="12966"/>
                  </a:lnTo>
                  <a:lnTo>
                    <a:pt x="728891" y="27012"/>
                  </a:lnTo>
                  <a:lnTo>
                    <a:pt x="725424" y="44196"/>
                  </a:lnTo>
                  <a:lnTo>
                    <a:pt x="725424" y="220980"/>
                  </a:lnTo>
                  <a:lnTo>
                    <a:pt x="728891" y="238175"/>
                  </a:lnTo>
                  <a:lnTo>
                    <a:pt x="738378" y="252222"/>
                  </a:lnTo>
                  <a:lnTo>
                    <a:pt x="752424" y="261708"/>
                  </a:lnTo>
                  <a:lnTo>
                    <a:pt x="769620" y="265176"/>
                  </a:lnTo>
                  <a:lnTo>
                    <a:pt x="1367028" y="265176"/>
                  </a:lnTo>
                  <a:lnTo>
                    <a:pt x="1384211" y="261708"/>
                  </a:lnTo>
                  <a:lnTo>
                    <a:pt x="1398270" y="252222"/>
                  </a:lnTo>
                  <a:lnTo>
                    <a:pt x="1407744" y="238175"/>
                  </a:lnTo>
                  <a:lnTo>
                    <a:pt x="1411224" y="220980"/>
                  </a:lnTo>
                  <a:lnTo>
                    <a:pt x="1411224" y="44196"/>
                  </a:lnTo>
                  <a:close/>
                </a:path>
              </a:pathLst>
            </a:custGeom>
            <a:solidFill>
              <a:srgbClr val="FCD545"/>
            </a:solidFill>
          </p:spPr>
          <p:txBody>
            <a:bodyPr wrap="square" lIns="0" tIns="0" rIns="0" bIns="0" rtlCol="0"/>
            <a:lstStyle/>
            <a:p>
              <a:endParaRPr/>
            </a:p>
          </p:txBody>
        </p:sp>
      </p:grpSp>
      <p:grpSp>
        <p:nvGrpSpPr>
          <p:cNvPr id="19" name="object 19"/>
          <p:cNvGrpSpPr/>
          <p:nvPr/>
        </p:nvGrpSpPr>
        <p:grpSpPr>
          <a:xfrm>
            <a:off x="2321051" y="2877311"/>
            <a:ext cx="859790" cy="291465"/>
            <a:chOff x="2321051" y="2877311"/>
            <a:chExt cx="859790" cy="291465"/>
          </a:xfrm>
        </p:grpSpPr>
        <p:sp>
          <p:nvSpPr>
            <p:cNvPr id="20" name="object 20"/>
            <p:cNvSpPr/>
            <p:nvPr/>
          </p:nvSpPr>
          <p:spPr>
            <a:xfrm>
              <a:off x="2321051" y="2877311"/>
              <a:ext cx="859536" cy="291083"/>
            </a:xfrm>
            <a:prstGeom prst="rect">
              <a:avLst/>
            </a:prstGeom>
            <a:blipFill>
              <a:blip r:embed="rId2" cstate="print"/>
              <a:stretch>
                <a:fillRect/>
              </a:stretch>
            </a:blipFill>
          </p:spPr>
          <p:txBody>
            <a:bodyPr wrap="square" lIns="0" tIns="0" rIns="0" bIns="0" rtlCol="0"/>
            <a:lstStyle/>
            <a:p>
              <a:endParaRPr/>
            </a:p>
          </p:txBody>
        </p:sp>
        <p:sp>
          <p:nvSpPr>
            <p:cNvPr id="21" name="object 21"/>
            <p:cNvSpPr/>
            <p:nvPr/>
          </p:nvSpPr>
          <p:spPr>
            <a:xfrm>
              <a:off x="2376677" y="2899409"/>
              <a:ext cx="748665" cy="193675"/>
            </a:xfrm>
            <a:custGeom>
              <a:avLst/>
              <a:gdLst/>
              <a:ahLst/>
              <a:cxnLst/>
              <a:rect l="l" t="t" r="r" b="b"/>
              <a:pathLst>
                <a:path w="748664" h="193675">
                  <a:moveTo>
                    <a:pt x="748284" y="0"/>
                  </a:moveTo>
                  <a:lnTo>
                    <a:pt x="747014" y="37677"/>
                  </a:lnTo>
                  <a:lnTo>
                    <a:pt x="743553" y="68437"/>
                  </a:lnTo>
                  <a:lnTo>
                    <a:pt x="738425" y="89171"/>
                  </a:lnTo>
                  <a:lnTo>
                    <a:pt x="732155" y="96773"/>
                  </a:lnTo>
                  <a:lnTo>
                    <a:pt x="390271" y="96773"/>
                  </a:lnTo>
                  <a:lnTo>
                    <a:pt x="384000" y="104376"/>
                  </a:lnTo>
                  <a:lnTo>
                    <a:pt x="378872" y="125110"/>
                  </a:lnTo>
                  <a:lnTo>
                    <a:pt x="375412" y="155870"/>
                  </a:lnTo>
                  <a:lnTo>
                    <a:pt x="374142" y="193547"/>
                  </a:lnTo>
                  <a:lnTo>
                    <a:pt x="372872" y="155870"/>
                  </a:lnTo>
                  <a:lnTo>
                    <a:pt x="369411" y="125110"/>
                  </a:lnTo>
                  <a:lnTo>
                    <a:pt x="364283" y="104376"/>
                  </a:lnTo>
                  <a:lnTo>
                    <a:pt x="358013" y="96773"/>
                  </a:lnTo>
                  <a:lnTo>
                    <a:pt x="16129" y="96773"/>
                  </a:lnTo>
                  <a:lnTo>
                    <a:pt x="9858" y="89171"/>
                  </a:lnTo>
                  <a:lnTo>
                    <a:pt x="4730" y="68437"/>
                  </a:lnTo>
                  <a:lnTo>
                    <a:pt x="1269" y="37677"/>
                  </a:lnTo>
                  <a:lnTo>
                    <a:pt x="0" y="0"/>
                  </a:lnTo>
                </a:path>
              </a:pathLst>
            </a:custGeom>
            <a:ln w="25908">
              <a:solidFill>
                <a:srgbClr val="E98E30"/>
              </a:solidFill>
            </a:ln>
          </p:spPr>
          <p:txBody>
            <a:bodyPr wrap="square" lIns="0" tIns="0" rIns="0" bIns="0" rtlCol="0"/>
            <a:lstStyle/>
            <a:p>
              <a:endParaRPr/>
            </a:p>
          </p:txBody>
        </p:sp>
      </p:grpSp>
      <p:grpSp>
        <p:nvGrpSpPr>
          <p:cNvPr id="22" name="object 22"/>
          <p:cNvGrpSpPr/>
          <p:nvPr/>
        </p:nvGrpSpPr>
        <p:grpSpPr>
          <a:xfrm>
            <a:off x="3048000" y="3511296"/>
            <a:ext cx="858519" cy="291465"/>
            <a:chOff x="3048000" y="3511296"/>
            <a:chExt cx="858519" cy="291465"/>
          </a:xfrm>
        </p:grpSpPr>
        <p:sp>
          <p:nvSpPr>
            <p:cNvPr id="23" name="object 23"/>
            <p:cNvSpPr/>
            <p:nvPr/>
          </p:nvSpPr>
          <p:spPr>
            <a:xfrm>
              <a:off x="3048000" y="3511296"/>
              <a:ext cx="858012" cy="291083"/>
            </a:xfrm>
            <a:prstGeom prst="rect">
              <a:avLst/>
            </a:prstGeom>
            <a:blipFill>
              <a:blip r:embed="rId3" cstate="print"/>
              <a:stretch>
                <a:fillRect/>
              </a:stretch>
            </a:blipFill>
          </p:spPr>
          <p:txBody>
            <a:bodyPr wrap="square" lIns="0" tIns="0" rIns="0" bIns="0" rtlCol="0"/>
            <a:lstStyle/>
            <a:p>
              <a:endParaRPr/>
            </a:p>
          </p:txBody>
        </p:sp>
        <p:sp>
          <p:nvSpPr>
            <p:cNvPr id="24" name="object 24"/>
            <p:cNvSpPr/>
            <p:nvPr/>
          </p:nvSpPr>
          <p:spPr>
            <a:xfrm>
              <a:off x="3103626" y="3533394"/>
              <a:ext cx="746760" cy="193675"/>
            </a:xfrm>
            <a:custGeom>
              <a:avLst/>
              <a:gdLst/>
              <a:ahLst/>
              <a:cxnLst/>
              <a:rect l="l" t="t" r="r" b="b"/>
              <a:pathLst>
                <a:path w="746760" h="193675">
                  <a:moveTo>
                    <a:pt x="746760" y="0"/>
                  </a:moveTo>
                  <a:lnTo>
                    <a:pt x="745489" y="37677"/>
                  </a:lnTo>
                  <a:lnTo>
                    <a:pt x="742029" y="68437"/>
                  </a:lnTo>
                  <a:lnTo>
                    <a:pt x="736901" y="89171"/>
                  </a:lnTo>
                  <a:lnTo>
                    <a:pt x="730631" y="96773"/>
                  </a:lnTo>
                  <a:lnTo>
                    <a:pt x="389509" y="96773"/>
                  </a:lnTo>
                  <a:lnTo>
                    <a:pt x="383238" y="104376"/>
                  </a:lnTo>
                  <a:lnTo>
                    <a:pt x="378110" y="125110"/>
                  </a:lnTo>
                  <a:lnTo>
                    <a:pt x="374650" y="155870"/>
                  </a:lnTo>
                  <a:lnTo>
                    <a:pt x="373379" y="193547"/>
                  </a:lnTo>
                  <a:lnTo>
                    <a:pt x="372109" y="155870"/>
                  </a:lnTo>
                  <a:lnTo>
                    <a:pt x="368649" y="125110"/>
                  </a:lnTo>
                  <a:lnTo>
                    <a:pt x="363521" y="104376"/>
                  </a:lnTo>
                  <a:lnTo>
                    <a:pt x="357250" y="96773"/>
                  </a:lnTo>
                  <a:lnTo>
                    <a:pt x="16129" y="96773"/>
                  </a:lnTo>
                  <a:lnTo>
                    <a:pt x="9858" y="89171"/>
                  </a:lnTo>
                  <a:lnTo>
                    <a:pt x="4730" y="68437"/>
                  </a:lnTo>
                  <a:lnTo>
                    <a:pt x="1269" y="37677"/>
                  </a:lnTo>
                  <a:lnTo>
                    <a:pt x="0" y="0"/>
                  </a:lnTo>
                </a:path>
              </a:pathLst>
            </a:custGeom>
            <a:ln w="25908">
              <a:solidFill>
                <a:srgbClr val="E98E30"/>
              </a:solidFill>
            </a:ln>
          </p:spPr>
          <p:txBody>
            <a:bodyPr wrap="square" lIns="0" tIns="0" rIns="0" bIns="0" rtlCol="0"/>
            <a:lstStyle/>
            <a:p>
              <a:endParaRPr/>
            </a:p>
          </p:txBody>
        </p:sp>
      </p:grpSp>
      <p:sp>
        <p:nvSpPr>
          <p:cNvPr id="25" name="object 25"/>
          <p:cNvSpPr txBox="1"/>
          <p:nvPr/>
        </p:nvSpPr>
        <p:spPr>
          <a:xfrm>
            <a:off x="2223642" y="3200145"/>
            <a:ext cx="2503170" cy="1442085"/>
          </a:xfrm>
          <a:prstGeom prst="rect">
            <a:avLst/>
          </a:prstGeom>
        </p:spPr>
        <p:txBody>
          <a:bodyPr vert="horz" wrap="square" lIns="0" tIns="12700" rIns="0" bIns="0" rtlCol="0">
            <a:spAutoFit/>
          </a:bodyPr>
          <a:lstStyle/>
          <a:p>
            <a:pPr marL="29209">
              <a:lnSpc>
                <a:spcPct val="100000"/>
              </a:lnSpc>
              <a:spcBef>
                <a:spcPts val="100"/>
              </a:spcBef>
            </a:pPr>
            <a:r>
              <a:rPr sz="1800" spc="-5" dirty="0">
                <a:solidFill>
                  <a:srgbClr val="E98E30"/>
                </a:solidFill>
                <a:latin typeface="Arial"/>
                <a:cs typeface="Arial"/>
              </a:rPr>
              <a:t>Hash</a:t>
            </a:r>
            <a:r>
              <a:rPr sz="1800" dirty="0">
                <a:solidFill>
                  <a:srgbClr val="E98E30"/>
                </a:solidFill>
                <a:latin typeface="Arial"/>
                <a:cs typeface="Arial"/>
              </a:rPr>
              <a:t> key</a:t>
            </a:r>
            <a:endParaRPr sz="1800">
              <a:latin typeface="Arial"/>
              <a:cs typeface="Arial"/>
            </a:endParaRPr>
          </a:p>
          <a:p>
            <a:pPr>
              <a:lnSpc>
                <a:spcPct val="100000"/>
              </a:lnSpc>
              <a:spcBef>
                <a:spcPts val="35"/>
              </a:spcBef>
            </a:pPr>
            <a:endParaRPr sz="2150">
              <a:latin typeface="Arial"/>
              <a:cs typeface="Arial"/>
            </a:endParaRPr>
          </a:p>
          <a:p>
            <a:pPr marL="3810" algn="ctr">
              <a:lnSpc>
                <a:spcPct val="100000"/>
              </a:lnSpc>
            </a:pPr>
            <a:r>
              <a:rPr sz="1800" spc="-5" dirty="0">
                <a:solidFill>
                  <a:srgbClr val="E98E30"/>
                </a:solidFill>
                <a:latin typeface="Arial"/>
                <a:cs typeface="Arial"/>
              </a:rPr>
              <a:t>Range </a:t>
            </a:r>
            <a:r>
              <a:rPr sz="1800" dirty="0">
                <a:solidFill>
                  <a:srgbClr val="E98E30"/>
                </a:solidFill>
                <a:latin typeface="Arial"/>
                <a:cs typeface="Arial"/>
              </a:rPr>
              <a:t>key</a:t>
            </a:r>
            <a:endParaRPr sz="1800">
              <a:latin typeface="Arial"/>
              <a:cs typeface="Arial"/>
            </a:endParaRPr>
          </a:p>
          <a:p>
            <a:pPr algn="ctr">
              <a:lnSpc>
                <a:spcPct val="100000"/>
              </a:lnSpc>
            </a:pPr>
            <a:r>
              <a:rPr sz="1800" spc="-10" dirty="0">
                <a:solidFill>
                  <a:srgbClr val="E98E30"/>
                </a:solidFill>
                <a:latin typeface="Arial"/>
                <a:cs typeface="Arial"/>
              </a:rPr>
              <a:t>(DynamoDB </a:t>
            </a:r>
            <a:r>
              <a:rPr sz="1800" spc="-5" dirty="0">
                <a:solidFill>
                  <a:srgbClr val="E98E30"/>
                </a:solidFill>
                <a:latin typeface="Arial"/>
                <a:cs typeface="Arial"/>
              </a:rPr>
              <a:t>maintains</a:t>
            </a:r>
            <a:r>
              <a:rPr sz="1800" spc="5" dirty="0">
                <a:solidFill>
                  <a:srgbClr val="E98E30"/>
                </a:solidFill>
                <a:latin typeface="Arial"/>
                <a:cs typeface="Arial"/>
              </a:rPr>
              <a:t> </a:t>
            </a:r>
            <a:r>
              <a:rPr sz="1800" dirty="0">
                <a:solidFill>
                  <a:srgbClr val="E98E30"/>
                </a:solidFill>
                <a:latin typeface="Arial"/>
                <a:cs typeface="Arial"/>
              </a:rPr>
              <a:t>a</a:t>
            </a:r>
            <a:endParaRPr sz="1800">
              <a:latin typeface="Arial"/>
              <a:cs typeface="Arial"/>
            </a:endParaRPr>
          </a:p>
          <a:p>
            <a:pPr marL="635" algn="ctr">
              <a:lnSpc>
                <a:spcPct val="100000"/>
              </a:lnSpc>
            </a:pPr>
            <a:r>
              <a:rPr sz="1800" spc="-5" dirty="0">
                <a:solidFill>
                  <a:srgbClr val="E98E30"/>
                </a:solidFill>
                <a:latin typeface="Arial"/>
                <a:cs typeface="Arial"/>
              </a:rPr>
              <a:t>sorted</a:t>
            </a:r>
            <a:r>
              <a:rPr sz="1800" spc="-10" dirty="0">
                <a:solidFill>
                  <a:srgbClr val="E98E30"/>
                </a:solidFill>
                <a:latin typeface="Arial"/>
                <a:cs typeface="Arial"/>
              </a:rPr>
              <a:t> index)</a:t>
            </a:r>
            <a:endParaRPr sz="18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5544" y="214071"/>
            <a:ext cx="8103234"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BABCBA"/>
                </a:solidFill>
              </a:rPr>
              <a:t>Local secondary indexes = </a:t>
            </a:r>
            <a:r>
              <a:rPr sz="2800" dirty="0">
                <a:solidFill>
                  <a:srgbClr val="BABCBA"/>
                </a:solidFill>
              </a:rPr>
              <a:t>alternate </a:t>
            </a:r>
            <a:r>
              <a:rPr sz="2800" spc="-5" dirty="0">
                <a:solidFill>
                  <a:srgbClr val="BABCBA"/>
                </a:solidFill>
              </a:rPr>
              <a:t>range</a:t>
            </a:r>
            <a:r>
              <a:rPr sz="2800" spc="80" dirty="0">
                <a:solidFill>
                  <a:srgbClr val="BABCBA"/>
                </a:solidFill>
              </a:rPr>
              <a:t> </a:t>
            </a:r>
            <a:r>
              <a:rPr sz="2800" spc="-10" dirty="0">
                <a:solidFill>
                  <a:srgbClr val="BABCBA"/>
                </a:solidFill>
              </a:rPr>
              <a:t>keys</a:t>
            </a:r>
            <a:endParaRPr sz="2800"/>
          </a:p>
        </p:txBody>
      </p:sp>
      <p:grpSp>
        <p:nvGrpSpPr>
          <p:cNvPr id="3" name="object 3"/>
          <p:cNvGrpSpPr/>
          <p:nvPr/>
        </p:nvGrpSpPr>
        <p:grpSpPr>
          <a:xfrm>
            <a:off x="2386583" y="1524000"/>
            <a:ext cx="2865120" cy="268605"/>
            <a:chOff x="2386583" y="1524000"/>
            <a:chExt cx="2865120" cy="268605"/>
          </a:xfrm>
        </p:grpSpPr>
        <p:sp>
          <p:nvSpPr>
            <p:cNvPr id="4" name="object 4"/>
            <p:cNvSpPr/>
            <p:nvPr/>
          </p:nvSpPr>
          <p:spPr>
            <a:xfrm>
              <a:off x="2386583" y="1525523"/>
              <a:ext cx="685800" cy="266700"/>
            </a:xfrm>
            <a:custGeom>
              <a:avLst/>
              <a:gdLst/>
              <a:ahLst/>
              <a:cxnLst/>
              <a:rect l="l" t="t" r="r" b="b"/>
              <a:pathLst>
                <a:path w="685800" h="266700">
                  <a:moveTo>
                    <a:pt x="641350" y="0"/>
                  </a:moveTo>
                  <a:lnTo>
                    <a:pt x="44450" y="0"/>
                  </a:lnTo>
                  <a:lnTo>
                    <a:pt x="27164" y="3498"/>
                  </a:lnTo>
                  <a:lnTo>
                    <a:pt x="13033" y="13033"/>
                  </a:lnTo>
                  <a:lnTo>
                    <a:pt x="3498" y="27164"/>
                  </a:lnTo>
                  <a:lnTo>
                    <a:pt x="0" y="44450"/>
                  </a:lnTo>
                  <a:lnTo>
                    <a:pt x="0" y="222250"/>
                  </a:lnTo>
                  <a:lnTo>
                    <a:pt x="3498" y="239535"/>
                  </a:lnTo>
                  <a:lnTo>
                    <a:pt x="13033" y="253666"/>
                  </a:lnTo>
                  <a:lnTo>
                    <a:pt x="27164" y="263201"/>
                  </a:lnTo>
                  <a:lnTo>
                    <a:pt x="44450" y="266700"/>
                  </a:lnTo>
                  <a:lnTo>
                    <a:pt x="641350" y="266700"/>
                  </a:lnTo>
                  <a:lnTo>
                    <a:pt x="658635" y="263201"/>
                  </a:lnTo>
                  <a:lnTo>
                    <a:pt x="672766" y="253666"/>
                  </a:lnTo>
                  <a:lnTo>
                    <a:pt x="682301" y="239535"/>
                  </a:lnTo>
                  <a:lnTo>
                    <a:pt x="685800" y="222250"/>
                  </a:lnTo>
                  <a:lnTo>
                    <a:pt x="685800" y="44450"/>
                  </a:lnTo>
                  <a:lnTo>
                    <a:pt x="682301" y="27164"/>
                  </a:lnTo>
                  <a:lnTo>
                    <a:pt x="672766" y="13033"/>
                  </a:lnTo>
                  <a:lnTo>
                    <a:pt x="658635" y="3498"/>
                  </a:lnTo>
                  <a:lnTo>
                    <a:pt x="641350" y="0"/>
                  </a:lnTo>
                  <a:close/>
                </a:path>
              </a:pathLst>
            </a:custGeom>
            <a:solidFill>
              <a:srgbClr val="D2462D"/>
            </a:solidFill>
          </p:spPr>
          <p:txBody>
            <a:bodyPr wrap="square" lIns="0" tIns="0" rIns="0" bIns="0" rtlCol="0"/>
            <a:lstStyle/>
            <a:p>
              <a:endParaRPr/>
            </a:p>
          </p:txBody>
        </p:sp>
        <p:sp>
          <p:nvSpPr>
            <p:cNvPr id="5" name="object 5"/>
            <p:cNvSpPr/>
            <p:nvPr/>
          </p:nvSpPr>
          <p:spPr>
            <a:xfrm>
              <a:off x="3112007" y="1524000"/>
              <a:ext cx="687705" cy="266700"/>
            </a:xfrm>
            <a:custGeom>
              <a:avLst/>
              <a:gdLst/>
              <a:ahLst/>
              <a:cxnLst/>
              <a:rect l="l" t="t" r="r" b="b"/>
              <a:pathLst>
                <a:path w="687704" h="266700">
                  <a:moveTo>
                    <a:pt x="642874" y="0"/>
                  </a:moveTo>
                  <a:lnTo>
                    <a:pt x="44450" y="0"/>
                  </a:lnTo>
                  <a:lnTo>
                    <a:pt x="27164" y="3498"/>
                  </a:lnTo>
                  <a:lnTo>
                    <a:pt x="13033" y="13033"/>
                  </a:lnTo>
                  <a:lnTo>
                    <a:pt x="3498" y="27164"/>
                  </a:lnTo>
                  <a:lnTo>
                    <a:pt x="0" y="44450"/>
                  </a:lnTo>
                  <a:lnTo>
                    <a:pt x="0" y="222250"/>
                  </a:lnTo>
                  <a:lnTo>
                    <a:pt x="3498" y="239535"/>
                  </a:lnTo>
                  <a:lnTo>
                    <a:pt x="13033" y="253666"/>
                  </a:lnTo>
                  <a:lnTo>
                    <a:pt x="27164" y="263201"/>
                  </a:lnTo>
                  <a:lnTo>
                    <a:pt x="44450" y="266700"/>
                  </a:lnTo>
                  <a:lnTo>
                    <a:pt x="642874" y="266700"/>
                  </a:lnTo>
                  <a:lnTo>
                    <a:pt x="660159" y="263201"/>
                  </a:lnTo>
                  <a:lnTo>
                    <a:pt x="674290" y="253666"/>
                  </a:lnTo>
                  <a:lnTo>
                    <a:pt x="683825" y="239535"/>
                  </a:lnTo>
                  <a:lnTo>
                    <a:pt x="687324" y="222250"/>
                  </a:lnTo>
                  <a:lnTo>
                    <a:pt x="687324" y="44450"/>
                  </a:lnTo>
                  <a:lnTo>
                    <a:pt x="683825" y="27164"/>
                  </a:lnTo>
                  <a:lnTo>
                    <a:pt x="674290" y="13033"/>
                  </a:lnTo>
                  <a:lnTo>
                    <a:pt x="660159" y="3498"/>
                  </a:lnTo>
                  <a:lnTo>
                    <a:pt x="642874" y="0"/>
                  </a:lnTo>
                  <a:close/>
                </a:path>
              </a:pathLst>
            </a:custGeom>
            <a:solidFill>
              <a:srgbClr val="54A935"/>
            </a:solidFill>
          </p:spPr>
          <p:txBody>
            <a:bodyPr wrap="square" lIns="0" tIns="0" rIns="0" bIns="0" rtlCol="0"/>
            <a:lstStyle/>
            <a:p>
              <a:endParaRPr/>
            </a:p>
          </p:txBody>
        </p:sp>
        <p:sp>
          <p:nvSpPr>
            <p:cNvPr id="6" name="object 6"/>
            <p:cNvSpPr/>
            <p:nvPr/>
          </p:nvSpPr>
          <p:spPr>
            <a:xfrm>
              <a:off x="3838955" y="1524000"/>
              <a:ext cx="687705" cy="266700"/>
            </a:xfrm>
            <a:custGeom>
              <a:avLst/>
              <a:gdLst/>
              <a:ahLst/>
              <a:cxnLst/>
              <a:rect l="l" t="t" r="r" b="b"/>
              <a:pathLst>
                <a:path w="687704" h="266700">
                  <a:moveTo>
                    <a:pt x="642874" y="0"/>
                  </a:moveTo>
                  <a:lnTo>
                    <a:pt x="44450" y="0"/>
                  </a:lnTo>
                  <a:lnTo>
                    <a:pt x="27164" y="3498"/>
                  </a:lnTo>
                  <a:lnTo>
                    <a:pt x="13033" y="13033"/>
                  </a:lnTo>
                  <a:lnTo>
                    <a:pt x="3498" y="27164"/>
                  </a:lnTo>
                  <a:lnTo>
                    <a:pt x="0" y="44450"/>
                  </a:lnTo>
                  <a:lnTo>
                    <a:pt x="0" y="222250"/>
                  </a:lnTo>
                  <a:lnTo>
                    <a:pt x="3498" y="239535"/>
                  </a:lnTo>
                  <a:lnTo>
                    <a:pt x="13033" y="253666"/>
                  </a:lnTo>
                  <a:lnTo>
                    <a:pt x="27164" y="263201"/>
                  </a:lnTo>
                  <a:lnTo>
                    <a:pt x="44450" y="266700"/>
                  </a:lnTo>
                  <a:lnTo>
                    <a:pt x="642874" y="266700"/>
                  </a:lnTo>
                  <a:lnTo>
                    <a:pt x="660159" y="263201"/>
                  </a:lnTo>
                  <a:lnTo>
                    <a:pt x="674290" y="253666"/>
                  </a:lnTo>
                  <a:lnTo>
                    <a:pt x="683825" y="239535"/>
                  </a:lnTo>
                  <a:lnTo>
                    <a:pt x="687324" y="222250"/>
                  </a:lnTo>
                  <a:lnTo>
                    <a:pt x="687324" y="44450"/>
                  </a:lnTo>
                  <a:lnTo>
                    <a:pt x="683825" y="27164"/>
                  </a:lnTo>
                  <a:lnTo>
                    <a:pt x="674290" y="13033"/>
                  </a:lnTo>
                  <a:lnTo>
                    <a:pt x="660159" y="3498"/>
                  </a:lnTo>
                  <a:lnTo>
                    <a:pt x="642874" y="0"/>
                  </a:lnTo>
                  <a:close/>
                </a:path>
              </a:pathLst>
            </a:custGeom>
            <a:solidFill>
              <a:srgbClr val="FFF8AD"/>
            </a:solidFill>
          </p:spPr>
          <p:txBody>
            <a:bodyPr wrap="square" lIns="0" tIns="0" rIns="0" bIns="0" rtlCol="0"/>
            <a:lstStyle/>
            <a:p>
              <a:endParaRPr/>
            </a:p>
          </p:txBody>
        </p:sp>
        <p:sp>
          <p:nvSpPr>
            <p:cNvPr id="7" name="object 7"/>
            <p:cNvSpPr/>
            <p:nvPr/>
          </p:nvSpPr>
          <p:spPr>
            <a:xfrm>
              <a:off x="4565904" y="1524000"/>
              <a:ext cx="685800" cy="265430"/>
            </a:xfrm>
            <a:custGeom>
              <a:avLst/>
              <a:gdLst/>
              <a:ahLst/>
              <a:cxnLst/>
              <a:rect l="l" t="t" r="r" b="b"/>
              <a:pathLst>
                <a:path w="685800" h="265430">
                  <a:moveTo>
                    <a:pt x="641604" y="0"/>
                  </a:moveTo>
                  <a:lnTo>
                    <a:pt x="44196" y="0"/>
                  </a:lnTo>
                  <a:lnTo>
                    <a:pt x="27003" y="3476"/>
                  </a:lnTo>
                  <a:lnTo>
                    <a:pt x="12953" y="12954"/>
                  </a:lnTo>
                  <a:lnTo>
                    <a:pt x="3476" y="27003"/>
                  </a:lnTo>
                  <a:lnTo>
                    <a:pt x="0" y="44196"/>
                  </a:lnTo>
                  <a:lnTo>
                    <a:pt x="0" y="220979"/>
                  </a:lnTo>
                  <a:lnTo>
                    <a:pt x="3476" y="238172"/>
                  </a:lnTo>
                  <a:lnTo>
                    <a:pt x="12954" y="252222"/>
                  </a:lnTo>
                  <a:lnTo>
                    <a:pt x="27003" y="261699"/>
                  </a:lnTo>
                  <a:lnTo>
                    <a:pt x="44196" y="265175"/>
                  </a:lnTo>
                  <a:lnTo>
                    <a:pt x="641604" y="265175"/>
                  </a:lnTo>
                  <a:lnTo>
                    <a:pt x="658796" y="261699"/>
                  </a:lnTo>
                  <a:lnTo>
                    <a:pt x="672846" y="252221"/>
                  </a:lnTo>
                  <a:lnTo>
                    <a:pt x="682323" y="238172"/>
                  </a:lnTo>
                  <a:lnTo>
                    <a:pt x="685800" y="220979"/>
                  </a:lnTo>
                  <a:lnTo>
                    <a:pt x="685800" y="44196"/>
                  </a:lnTo>
                  <a:lnTo>
                    <a:pt x="682323" y="27003"/>
                  </a:lnTo>
                  <a:lnTo>
                    <a:pt x="672846" y="12953"/>
                  </a:lnTo>
                  <a:lnTo>
                    <a:pt x="658796" y="3476"/>
                  </a:lnTo>
                  <a:lnTo>
                    <a:pt x="641604" y="0"/>
                  </a:lnTo>
                  <a:close/>
                </a:path>
              </a:pathLst>
            </a:custGeom>
            <a:solidFill>
              <a:srgbClr val="FCD545"/>
            </a:solidFill>
          </p:spPr>
          <p:txBody>
            <a:bodyPr wrap="square" lIns="0" tIns="0" rIns="0" bIns="0" rtlCol="0"/>
            <a:lstStyle/>
            <a:p>
              <a:endParaRPr/>
            </a:p>
          </p:txBody>
        </p:sp>
      </p:grpSp>
      <p:grpSp>
        <p:nvGrpSpPr>
          <p:cNvPr id="8" name="object 8"/>
          <p:cNvGrpSpPr/>
          <p:nvPr/>
        </p:nvGrpSpPr>
        <p:grpSpPr>
          <a:xfrm>
            <a:off x="2395727" y="1860804"/>
            <a:ext cx="2139950" cy="268605"/>
            <a:chOff x="2395727" y="1860804"/>
            <a:chExt cx="2139950" cy="268605"/>
          </a:xfrm>
        </p:grpSpPr>
        <p:sp>
          <p:nvSpPr>
            <p:cNvPr id="9" name="object 9"/>
            <p:cNvSpPr/>
            <p:nvPr/>
          </p:nvSpPr>
          <p:spPr>
            <a:xfrm>
              <a:off x="2395727" y="1862328"/>
              <a:ext cx="685800" cy="266700"/>
            </a:xfrm>
            <a:custGeom>
              <a:avLst/>
              <a:gdLst/>
              <a:ahLst/>
              <a:cxnLst/>
              <a:rect l="l" t="t" r="r" b="b"/>
              <a:pathLst>
                <a:path w="685800" h="266700">
                  <a:moveTo>
                    <a:pt x="641350" y="0"/>
                  </a:moveTo>
                  <a:lnTo>
                    <a:pt x="44450" y="0"/>
                  </a:lnTo>
                  <a:lnTo>
                    <a:pt x="27164" y="3498"/>
                  </a:lnTo>
                  <a:lnTo>
                    <a:pt x="13033" y="13033"/>
                  </a:lnTo>
                  <a:lnTo>
                    <a:pt x="3498" y="27164"/>
                  </a:lnTo>
                  <a:lnTo>
                    <a:pt x="0" y="44450"/>
                  </a:lnTo>
                  <a:lnTo>
                    <a:pt x="0" y="222250"/>
                  </a:lnTo>
                  <a:lnTo>
                    <a:pt x="3498" y="239535"/>
                  </a:lnTo>
                  <a:lnTo>
                    <a:pt x="13033" y="253666"/>
                  </a:lnTo>
                  <a:lnTo>
                    <a:pt x="27164" y="263201"/>
                  </a:lnTo>
                  <a:lnTo>
                    <a:pt x="44450" y="266700"/>
                  </a:lnTo>
                  <a:lnTo>
                    <a:pt x="641350" y="266700"/>
                  </a:lnTo>
                  <a:lnTo>
                    <a:pt x="658635" y="263201"/>
                  </a:lnTo>
                  <a:lnTo>
                    <a:pt x="672766" y="253666"/>
                  </a:lnTo>
                  <a:lnTo>
                    <a:pt x="682301" y="239535"/>
                  </a:lnTo>
                  <a:lnTo>
                    <a:pt x="685800" y="222250"/>
                  </a:lnTo>
                  <a:lnTo>
                    <a:pt x="685800" y="44450"/>
                  </a:lnTo>
                  <a:lnTo>
                    <a:pt x="682301" y="27164"/>
                  </a:lnTo>
                  <a:lnTo>
                    <a:pt x="672766" y="13033"/>
                  </a:lnTo>
                  <a:lnTo>
                    <a:pt x="658635" y="3498"/>
                  </a:lnTo>
                  <a:lnTo>
                    <a:pt x="641350" y="0"/>
                  </a:lnTo>
                  <a:close/>
                </a:path>
              </a:pathLst>
            </a:custGeom>
            <a:solidFill>
              <a:srgbClr val="D2462D"/>
            </a:solidFill>
          </p:spPr>
          <p:txBody>
            <a:bodyPr wrap="square" lIns="0" tIns="0" rIns="0" bIns="0" rtlCol="0"/>
            <a:lstStyle/>
            <a:p>
              <a:endParaRPr/>
            </a:p>
          </p:txBody>
        </p:sp>
        <p:sp>
          <p:nvSpPr>
            <p:cNvPr id="10" name="object 10"/>
            <p:cNvSpPr/>
            <p:nvPr/>
          </p:nvSpPr>
          <p:spPr>
            <a:xfrm>
              <a:off x="3121151" y="1860804"/>
              <a:ext cx="687705" cy="266700"/>
            </a:xfrm>
            <a:custGeom>
              <a:avLst/>
              <a:gdLst/>
              <a:ahLst/>
              <a:cxnLst/>
              <a:rect l="l" t="t" r="r" b="b"/>
              <a:pathLst>
                <a:path w="687704" h="266700">
                  <a:moveTo>
                    <a:pt x="642874" y="0"/>
                  </a:moveTo>
                  <a:lnTo>
                    <a:pt x="44450" y="0"/>
                  </a:lnTo>
                  <a:lnTo>
                    <a:pt x="27164" y="3498"/>
                  </a:lnTo>
                  <a:lnTo>
                    <a:pt x="13033" y="13033"/>
                  </a:lnTo>
                  <a:lnTo>
                    <a:pt x="3498" y="27164"/>
                  </a:lnTo>
                  <a:lnTo>
                    <a:pt x="0" y="44450"/>
                  </a:lnTo>
                  <a:lnTo>
                    <a:pt x="0" y="222250"/>
                  </a:lnTo>
                  <a:lnTo>
                    <a:pt x="3498" y="239535"/>
                  </a:lnTo>
                  <a:lnTo>
                    <a:pt x="13033" y="253666"/>
                  </a:lnTo>
                  <a:lnTo>
                    <a:pt x="27164" y="263201"/>
                  </a:lnTo>
                  <a:lnTo>
                    <a:pt x="44450" y="266700"/>
                  </a:lnTo>
                  <a:lnTo>
                    <a:pt x="642874" y="266700"/>
                  </a:lnTo>
                  <a:lnTo>
                    <a:pt x="660159" y="263201"/>
                  </a:lnTo>
                  <a:lnTo>
                    <a:pt x="674290" y="253666"/>
                  </a:lnTo>
                  <a:lnTo>
                    <a:pt x="683825" y="239535"/>
                  </a:lnTo>
                  <a:lnTo>
                    <a:pt x="687324" y="222250"/>
                  </a:lnTo>
                  <a:lnTo>
                    <a:pt x="687324" y="44450"/>
                  </a:lnTo>
                  <a:lnTo>
                    <a:pt x="683825" y="27164"/>
                  </a:lnTo>
                  <a:lnTo>
                    <a:pt x="674290" y="13033"/>
                  </a:lnTo>
                  <a:lnTo>
                    <a:pt x="660159" y="3498"/>
                  </a:lnTo>
                  <a:lnTo>
                    <a:pt x="642874" y="0"/>
                  </a:lnTo>
                  <a:close/>
                </a:path>
              </a:pathLst>
            </a:custGeom>
            <a:solidFill>
              <a:srgbClr val="54A935"/>
            </a:solidFill>
          </p:spPr>
          <p:txBody>
            <a:bodyPr wrap="square" lIns="0" tIns="0" rIns="0" bIns="0" rtlCol="0"/>
            <a:lstStyle/>
            <a:p>
              <a:endParaRPr/>
            </a:p>
          </p:txBody>
        </p:sp>
        <p:sp>
          <p:nvSpPr>
            <p:cNvPr id="11" name="object 11"/>
            <p:cNvSpPr/>
            <p:nvPr/>
          </p:nvSpPr>
          <p:spPr>
            <a:xfrm>
              <a:off x="3848100" y="1860804"/>
              <a:ext cx="687705" cy="266700"/>
            </a:xfrm>
            <a:custGeom>
              <a:avLst/>
              <a:gdLst/>
              <a:ahLst/>
              <a:cxnLst/>
              <a:rect l="l" t="t" r="r" b="b"/>
              <a:pathLst>
                <a:path w="687704" h="266700">
                  <a:moveTo>
                    <a:pt x="642874" y="0"/>
                  </a:moveTo>
                  <a:lnTo>
                    <a:pt x="44450" y="0"/>
                  </a:lnTo>
                  <a:lnTo>
                    <a:pt x="27164" y="3498"/>
                  </a:lnTo>
                  <a:lnTo>
                    <a:pt x="13033" y="13033"/>
                  </a:lnTo>
                  <a:lnTo>
                    <a:pt x="3498" y="27164"/>
                  </a:lnTo>
                  <a:lnTo>
                    <a:pt x="0" y="44450"/>
                  </a:lnTo>
                  <a:lnTo>
                    <a:pt x="0" y="222250"/>
                  </a:lnTo>
                  <a:lnTo>
                    <a:pt x="3498" y="239535"/>
                  </a:lnTo>
                  <a:lnTo>
                    <a:pt x="13033" y="253666"/>
                  </a:lnTo>
                  <a:lnTo>
                    <a:pt x="27164" y="263201"/>
                  </a:lnTo>
                  <a:lnTo>
                    <a:pt x="44450" y="266700"/>
                  </a:lnTo>
                  <a:lnTo>
                    <a:pt x="642874" y="266700"/>
                  </a:lnTo>
                  <a:lnTo>
                    <a:pt x="660159" y="263201"/>
                  </a:lnTo>
                  <a:lnTo>
                    <a:pt x="674290" y="253666"/>
                  </a:lnTo>
                  <a:lnTo>
                    <a:pt x="683825" y="239535"/>
                  </a:lnTo>
                  <a:lnTo>
                    <a:pt x="687324" y="222250"/>
                  </a:lnTo>
                  <a:lnTo>
                    <a:pt x="687324" y="44450"/>
                  </a:lnTo>
                  <a:lnTo>
                    <a:pt x="683825" y="27164"/>
                  </a:lnTo>
                  <a:lnTo>
                    <a:pt x="674290" y="13033"/>
                  </a:lnTo>
                  <a:lnTo>
                    <a:pt x="660159" y="3498"/>
                  </a:lnTo>
                  <a:lnTo>
                    <a:pt x="642874" y="0"/>
                  </a:lnTo>
                  <a:close/>
                </a:path>
              </a:pathLst>
            </a:custGeom>
            <a:solidFill>
              <a:srgbClr val="FFF8AD"/>
            </a:solidFill>
          </p:spPr>
          <p:txBody>
            <a:bodyPr wrap="square" lIns="0" tIns="0" rIns="0" bIns="0" rtlCol="0"/>
            <a:lstStyle/>
            <a:p>
              <a:endParaRPr/>
            </a:p>
          </p:txBody>
        </p:sp>
      </p:grpSp>
      <p:grpSp>
        <p:nvGrpSpPr>
          <p:cNvPr id="12" name="object 12"/>
          <p:cNvGrpSpPr/>
          <p:nvPr/>
        </p:nvGrpSpPr>
        <p:grpSpPr>
          <a:xfrm>
            <a:off x="2385060" y="2186939"/>
            <a:ext cx="3592195" cy="269875"/>
            <a:chOff x="2385060" y="2186939"/>
            <a:chExt cx="3592195" cy="269875"/>
          </a:xfrm>
        </p:grpSpPr>
        <p:sp>
          <p:nvSpPr>
            <p:cNvPr id="13" name="object 13"/>
            <p:cNvSpPr/>
            <p:nvPr/>
          </p:nvSpPr>
          <p:spPr>
            <a:xfrm>
              <a:off x="2385060" y="2189987"/>
              <a:ext cx="685800" cy="266700"/>
            </a:xfrm>
            <a:custGeom>
              <a:avLst/>
              <a:gdLst/>
              <a:ahLst/>
              <a:cxnLst/>
              <a:rect l="l" t="t" r="r" b="b"/>
              <a:pathLst>
                <a:path w="685800" h="266700">
                  <a:moveTo>
                    <a:pt x="641350" y="0"/>
                  </a:moveTo>
                  <a:lnTo>
                    <a:pt x="44450" y="0"/>
                  </a:lnTo>
                  <a:lnTo>
                    <a:pt x="27164" y="3498"/>
                  </a:lnTo>
                  <a:lnTo>
                    <a:pt x="13033" y="13033"/>
                  </a:lnTo>
                  <a:lnTo>
                    <a:pt x="3498" y="27164"/>
                  </a:lnTo>
                  <a:lnTo>
                    <a:pt x="0" y="44450"/>
                  </a:lnTo>
                  <a:lnTo>
                    <a:pt x="0" y="222250"/>
                  </a:lnTo>
                  <a:lnTo>
                    <a:pt x="3498" y="239535"/>
                  </a:lnTo>
                  <a:lnTo>
                    <a:pt x="13033" y="253666"/>
                  </a:lnTo>
                  <a:lnTo>
                    <a:pt x="27164" y="263201"/>
                  </a:lnTo>
                  <a:lnTo>
                    <a:pt x="44450" y="266700"/>
                  </a:lnTo>
                  <a:lnTo>
                    <a:pt x="641350" y="266700"/>
                  </a:lnTo>
                  <a:lnTo>
                    <a:pt x="658635" y="263201"/>
                  </a:lnTo>
                  <a:lnTo>
                    <a:pt x="672766" y="253666"/>
                  </a:lnTo>
                  <a:lnTo>
                    <a:pt x="682301" y="239535"/>
                  </a:lnTo>
                  <a:lnTo>
                    <a:pt x="685800" y="222250"/>
                  </a:lnTo>
                  <a:lnTo>
                    <a:pt x="685800" y="44450"/>
                  </a:lnTo>
                  <a:lnTo>
                    <a:pt x="682301" y="27164"/>
                  </a:lnTo>
                  <a:lnTo>
                    <a:pt x="672766" y="13033"/>
                  </a:lnTo>
                  <a:lnTo>
                    <a:pt x="658635" y="3498"/>
                  </a:lnTo>
                  <a:lnTo>
                    <a:pt x="641350" y="0"/>
                  </a:lnTo>
                  <a:close/>
                </a:path>
              </a:pathLst>
            </a:custGeom>
            <a:solidFill>
              <a:srgbClr val="D2462D"/>
            </a:solidFill>
          </p:spPr>
          <p:txBody>
            <a:bodyPr wrap="square" lIns="0" tIns="0" rIns="0" bIns="0" rtlCol="0"/>
            <a:lstStyle/>
            <a:p>
              <a:endParaRPr/>
            </a:p>
          </p:txBody>
        </p:sp>
        <p:sp>
          <p:nvSpPr>
            <p:cNvPr id="14" name="object 14"/>
            <p:cNvSpPr/>
            <p:nvPr/>
          </p:nvSpPr>
          <p:spPr>
            <a:xfrm>
              <a:off x="3112008" y="2188463"/>
              <a:ext cx="685800" cy="266700"/>
            </a:xfrm>
            <a:custGeom>
              <a:avLst/>
              <a:gdLst/>
              <a:ahLst/>
              <a:cxnLst/>
              <a:rect l="l" t="t" r="r" b="b"/>
              <a:pathLst>
                <a:path w="685800" h="266700">
                  <a:moveTo>
                    <a:pt x="641350" y="0"/>
                  </a:moveTo>
                  <a:lnTo>
                    <a:pt x="44450" y="0"/>
                  </a:lnTo>
                  <a:lnTo>
                    <a:pt x="27164" y="3498"/>
                  </a:lnTo>
                  <a:lnTo>
                    <a:pt x="13033" y="13033"/>
                  </a:lnTo>
                  <a:lnTo>
                    <a:pt x="3498" y="27164"/>
                  </a:lnTo>
                  <a:lnTo>
                    <a:pt x="0" y="44450"/>
                  </a:lnTo>
                  <a:lnTo>
                    <a:pt x="0" y="222250"/>
                  </a:lnTo>
                  <a:lnTo>
                    <a:pt x="3498" y="239535"/>
                  </a:lnTo>
                  <a:lnTo>
                    <a:pt x="13033" y="253666"/>
                  </a:lnTo>
                  <a:lnTo>
                    <a:pt x="27164" y="263201"/>
                  </a:lnTo>
                  <a:lnTo>
                    <a:pt x="44450" y="266700"/>
                  </a:lnTo>
                  <a:lnTo>
                    <a:pt x="641350" y="266700"/>
                  </a:lnTo>
                  <a:lnTo>
                    <a:pt x="658635" y="263201"/>
                  </a:lnTo>
                  <a:lnTo>
                    <a:pt x="672766" y="253666"/>
                  </a:lnTo>
                  <a:lnTo>
                    <a:pt x="682301" y="239535"/>
                  </a:lnTo>
                  <a:lnTo>
                    <a:pt x="685800" y="222250"/>
                  </a:lnTo>
                  <a:lnTo>
                    <a:pt x="685800" y="44450"/>
                  </a:lnTo>
                  <a:lnTo>
                    <a:pt x="682301" y="27164"/>
                  </a:lnTo>
                  <a:lnTo>
                    <a:pt x="672766" y="13033"/>
                  </a:lnTo>
                  <a:lnTo>
                    <a:pt x="658635" y="3498"/>
                  </a:lnTo>
                  <a:lnTo>
                    <a:pt x="641350" y="0"/>
                  </a:lnTo>
                  <a:close/>
                </a:path>
              </a:pathLst>
            </a:custGeom>
            <a:solidFill>
              <a:srgbClr val="54A935"/>
            </a:solidFill>
          </p:spPr>
          <p:txBody>
            <a:bodyPr wrap="square" lIns="0" tIns="0" rIns="0" bIns="0" rtlCol="0"/>
            <a:lstStyle/>
            <a:p>
              <a:endParaRPr/>
            </a:p>
          </p:txBody>
        </p:sp>
        <p:sp>
          <p:nvSpPr>
            <p:cNvPr id="15" name="object 15"/>
            <p:cNvSpPr/>
            <p:nvPr/>
          </p:nvSpPr>
          <p:spPr>
            <a:xfrm>
              <a:off x="3838956" y="2188463"/>
              <a:ext cx="685800" cy="266700"/>
            </a:xfrm>
            <a:custGeom>
              <a:avLst/>
              <a:gdLst/>
              <a:ahLst/>
              <a:cxnLst/>
              <a:rect l="l" t="t" r="r" b="b"/>
              <a:pathLst>
                <a:path w="685800" h="266700">
                  <a:moveTo>
                    <a:pt x="641350" y="0"/>
                  </a:moveTo>
                  <a:lnTo>
                    <a:pt x="44450" y="0"/>
                  </a:lnTo>
                  <a:lnTo>
                    <a:pt x="27164" y="3498"/>
                  </a:lnTo>
                  <a:lnTo>
                    <a:pt x="13033" y="13033"/>
                  </a:lnTo>
                  <a:lnTo>
                    <a:pt x="3498" y="27164"/>
                  </a:lnTo>
                  <a:lnTo>
                    <a:pt x="0" y="44450"/>
                  </a:lnTo>
                  <a:lnTo>
                    <a:pt x="0" y="222250"/>
                  </a:lnTo>
                  <a:lnTo>
                    <a:pt x="3498" y="239535"/>
                  </a:lnTo>
                  <a:lnTo>
                    <a:pt x="13033" y="253666"/>
                  </a:lnTo>
                  <a:lnTo>
                    <a:pt x="27164" y="263201"/>
                  </a:lnTo>
                  <a:lnTo>
                    <a:pt x="44450" y="266700"/>
                  </a:lnTo>
                  <a:lnTo>
                    <a:pt x="641350" y="266700"/>
                  </a:lnTo>
                  <a:lnTo>
                    <a:pt x="658635" y="263201"/>
                  </a:lnTo>
                  <a:lnTo>
                    <a:pt x="672766" y="253666"/>
                  </a:lnTo>
                  <a:lnTo>
                    <a:pt x="682301" y="239535"/>
                  </a:lnTo>
                  <a:lnTo>
                    <a:pt x="685800" y="222250"/>
                  </a:lnTo>
                  <a:lnTo>
                    <a:pt x="685800" y="44450"/>
                  </a:lnTo>
                  <a:lnTo>
                    <a:pt x="682301" y="27164"/>
                  </a:lnTo>
                  <a:lnTo>
                    <a:pt x="672766" y="13033"/>
                  </a:lnTo>
                  <a:lnTo>
                    <a:pt x="658635" y="3498"/>
                  </a:lnTo>
                  <a:lnTo>
                    <a:pt x="641350" y="0"/>
                  </a:lnTo>
                  <a:close/>
                </a:path>
              </a:pathLst>
            </a:custGeom>
            <a:solidFill>
              <a:srgbClr val="FFF8AD"/>
            </a:solidFill>
          </p:spPr>
          <p:txBody>
            <a:bodyPr wrap="square" lIns="0" tIns="0" rIns="0" bIns="0" rtlCol="0"/>
            <a:lstStyle/>
            <a:p>
              <a:endParaRPr/>
            </a:p>
          </p:txBody>
        </p:sp>
        <p:sp>
          <p:nvSpPr>
            <p:cNvPr id="16" name="object 16"/>
            <p:cNvSpPr/>
            <p:nvPr/>
          </p:nvSpPr>
          <p:spPr>
            <a:xfrm>
              <a:off x="4564380" y="2186939"/>
              <a:ext cx="1412875" cy="266700"/>
            </a:xfrm>
            <a:custGeom>
              <a:avLst/>
              <a:gdLst/>
              <a:ahLst/>
              <a:cxnLst/>
              <a:rect l="l" t="t" r="r" b="b"/>
              <a:pathLst>
                <a:path w="1412875" h="266700">
                  <a:moveTo>
                    <a:pt x="685800" y="45720"/>
                  </a:moveTo>
                  <a:lnTo>
                    <a:pt x="682320" y="28536"/>
                  </a:lnTo>
                  <a:lnTo>
                    <a:pt x="672846" y="14478"/>
                  </a:lnTo>
                  <a:lnTo>
                    <a:pt x="658787" y="5003"/>
                  </a:lnTo>
                  <a:lnTo>
                    <a:pt x="641604" y="1524"/>
                  </a:lnTo>
                  <a:lnTo>
                    <a:pt x="44196" y="1524"/>
                  </a:lnTo>
                  <a:lnTo>
                    <a:pt x="27000" y="5003"/>
                  </a:lnTo>
                  <a:lnTo>
                    <a:pt x="12941" y="14478"/>
                  </a:lnTo>
                  <a:lnTo>
                    <a:pt x="3467" y="28536"/>
                  </a:lnTo>
                  <a:lnTo>
                    <a:pt x="0" y="45720"/>
                  </a:lnTo>
                  <a:lnTo>
                    <a:pt x="0" y="222504"/>
                  </a:lnTo>
                  <a:lnTo>
                    <a:pt x="3467" y="239699"/>
                  </a:lnTo>
                  <a:lnTo>
                    <a:pt x="12954" y="253746"/>
                  </a:lnTo>
                  <a:lnTo>
                    <a:pt x="27000" y="263232"/>
                  </a:lnTo>
                  <a:lnTo>
                    <a:pt x="44196" y="266700"/>
                  </a:lnTo>
                  <a:lnTo>
                    <a:pt x="641604" y="266700"/>
                  </a:lnTo>
                  <a:lnTo>
                    <a:pt x="658787" y="263232"/>
                  </a:lnTo>
                  <a:lnTo>
                    <a:pt x="672846" y="253746"/>
                  </a:lnTo>
                  <a:lnTo>
                    <a:pt x="682320" y="239699"/>
                  </a:lnTo>
                  <a:lnTo>
                    <a:pt x="685800" y="222504"/>
                  </a:lnTo>
                  <a:lnTo>
                    <a:pt x="685800" y="45720"/>
                  </a:lnTo>
                  <a:close/>
                </a:path>
                <a:path w="1412875" h="266700">
                  <a:moveTo>
                    <a:pt x="1412748" y="44450"/>
                  </a:moveTo>
                  <a:lnTo>
                    <a:pt x="1409242" y="27165"/>
                  </a:lnTo>
                  <a:lnTo>
                    <a:pt x="1399705" y="13042"/>
                  </a:lnTo>
                  <a:lnTo>
                    <a:pt x="1385582" y="3505"/>
                  </a:lnTo>
                  <a:lnTo>
                    <a:pt x="1368298" y="0"/>
                  </a:lnTo>
                  <a:lnTo>
                    <a:pt x="769874" y="0"/>
                  </a:lnTo>
                  <a:lnTo>
                    <a:pt x="752576" y="3505"/>
                  </a:lnTo>
                  <a:lnTo>
                    <a:pt x="738454" y="13042"/>
                  </a:lnTo>
                  <a:lnTo>
                    <a:pt x="728916" y="27165"/>
                  </a:lnTo>
                  <a:lnTo>
                    <a:pt x="725424" y="44450"/>
                  </a:lnTo>
                  <a:lnTo>
                    <a:pt x="725424" y="222250"/>
                  </a:lnTo>
                  <a:lnTo>
                    <a:pt x="728916" y="239547"/>
                  </a:lnTo>
                  <a:lnTo>
                    <a:pt x="738454" y="253669"/>
                  </a:lnTo>
                  <a:lnTo>
                    <a:pt x="752576" y="263207"/>
                  </a:lnTo>
                  <a:lnTo>
                    <a:pt x="769874" y="266700"/>
                  </a:lnTo>
                  <a:lnTo>
                    <a:pt x="1368298" y="266700"/>
                  </a:lnTo>
                  <a:lnTo>
                    <a:pt x="1385582" y="263207"/>
                  </a:lnTo>
                  <a:lnTo>
                    <a:pt x="1399705" y="253669"/>
                  </a:lnTo>
                  <a:lnTo>
                    <a:pt x="1409242" y="239547"/>
                  </a:lnTo>
                  <a:lnTo>
                    <a:pt x="1412748" y="222250"/>
                  </a:lnTo>
                  <a:lnTo>
                    <a:pt x="1412748" y="44450"/>
                  </a:lnTo>
                  <a:close/>
                </a:path>
              </a:pathLst>
            </a:custGeom>
            <a:solidFill>
              <a:srgbClr val="FCD545"/>
            </a:solidFill>
          </p:spPr>
          <p:txBody>
            <a:bodyPr wrap="square" lIns="0" tIns="0" rIns="0" bIns="0" rtlCol="0"/>
            <a:lstStyle/>
            <a:p>
              <a:endParaRPr/>
            </a:p>
          </p:txBody>
        </p:sp>
      </p:grpSp>
      <p:grpSp>
        <p:nvGrpSpPr>
          <p:cNvPr id="17" name="object 17"/>
          <p:cNvGrpSpPr/>
          <p:nvPr/>
        </p:nvGrpSpPr>
        <p:grpSpPr>
          <a:xfrm>
            <a:off x="2385060" y="2516123"/>
            <a:ext cx="2865120" cy="268605"/>
            <a:chOff x="2385060" y="2516123"/>
            <a:chExt cx="2865120" cy="268605"/>
          </a:xfrm>
        </p:grpSpPr>
        <p:sp>
          <p:nvSpPr>
            <p:cNvPr id="18" name="object 18"/>
            <p:cNvSpPr/>
            <p:nvPr/>
          </p:nvSpPr>
          <p:spPr>
            <a:xfrm>
              <a:off x="2385060" y="2517647"/>
              <a:ext cx="685800" cy="266700"/>
            </a:xfrm>
            <a:custGeom>
              <a:avLst/>
              <a:gdLst/>
              <a:ahLst/>
              <a:cxnLst/>
              <a:rect l="l" t="t" r="r" b="b"/>
              <a:pathLst>
                <a:path w="685800" h="266700">
                  <a:moveTo>
                    <a:pt x="641350" y="0"/>
                  </a:moveTo>
                  <a:lnTo>
                    <a:pt x="44450" y="0"/>
                  </a:lnTo>
                  <a:lnTo>
                    <a:pt x="27164" y="3498"/>
                  </a:lnTo>
                  <a:lnTo>
                    <a:pt x="13033" y="13033"/>
                  </a:lnTo>
                  <a:lnTo>
                    <a:pt x="3498" y="27164"/>
                  </a:lnTo>
                  <a:lnTo>
                    <a:pt x="0" y="44450"/>
                  </a:lnTo>
                  <a:lnTo>
                    <a:pt x="0" y="222250"/>
                  </a:lnTo>
                  <a:lnTo>
                    <a:pt x="3498" y="239535"/>
                  </a:lnTo>
                  <a:lnTo>
                    <a:pt x="13033" y="253666"/>
                  </a:lnTo>
                  <a:lnTo>
                    <a:pt x="27164" y="263201"/>
                  </a:lnTo>
                  <a:lnTo>
                    <a:pt x="44450" y="266700"/>
                  </a:lnTo>
                  <a:lnTo>
                    <a:pt x="641350" y="266700"/>
                  </a:lnTo>
                  <a:lnTo>
                    <a:pt x="658635" y="263201"/>
                  </a:lnTo>
                  <a:lnTo>
                    <a:pt x="672766" y="253666"/>
                  </a:lnTo>
                  <a:lnTo>
                    <a:pt x="682301" y="239535"/>
                  </a:lnTo>
                  <a:lnTo>
                    <a:pt x="685800" y="222250"/>
                  </a:lnTo>
                  <a:lnTo>
                    <a:pt x="685800" y="44450"/>
                  </a:lnTo>
                  <a:lnTo>
                    <a:pt x="682301" y="27164"/>
                  </a:lnTo>
                  <a:lnTo>
                    <a:pt x="672766" y="13033"/>
                  </a:lnTo>
                  <a:lnTo>
                    <a:pt x="658635" y="3498"/>
                  </a:lnTo>
                  <a:lnTo>
                    <a:pt x="641350" y="0"/>
                  </a:lnTo>
                  <a:close/>
                </a:path>
              </a:pathLst>
            </a:custGeom>
            <a:solidFill>
              <a:srgbClr val="D2462D"/>
            </a:solidFill>
          </p:spPr>
          <p:txBody>
            <a:bodyPr wrap="square" lIns="0" tIns="0" rIns="0" bIns="0" rtlCol="0"/>
            <a:lstStyle/>
            <a:p>
              <a:endParaRPr/>
            </a:p>
          </p:txBody>
        </p:sp>
        <p:sp>
          <p:nvSpPr>
            <p:cNvPr id="19" name="object 19"/>
            <p:cNvSpPr/>
            <p:nvPr/>
          </p:nvSpPr>
          <p:spPr>
            <a:xfrm>
              <a:off x="3112008" y="2516123"/>
              <a:ext cx="685800" cy="266700"/>
            </a:xfrm>
            <a:custGeom>
              <a:avLst/>
              <a:gdLst/>
              <a:ahLst/>
              <a:cxnLst/>
              <a:rect l="l" t="t" r="r" b="b"/>
              <a:pathLst>
                <a:path w="685800" h="266700">
                  <a:moveTo>
                    <a:pt x="641350" y="0"/>
                  </a:moveTo>
                  <a:lnTo>
                    <a:pt x="44450" y="0"/>
                  </a:lnTo>
                  <a:lnTo>
                    <a:pt x="27164" y="3498"/>
                  </a:lnTo>
                  <a:lnTo>
                    <a:pt x="13033" y="13033"/>
                  </a:lnTo>
                  <a:lnTo>
                    <a:pt x="3498" y="27164"/>
                  </a:lnTo>
                  <a:lnTo>
                    <a:pt x="0" y="44450"/>
                  </a:lnTo>
                  <a:lnTo>
                    <a:pt x="0" y="222250"/>
                  </a:lnTo>
                  <a:lnTo>
                    <a:pt x="3498" y="239535"/>
                  </a:lnTo>
                  <a:lnTo>
                    <a:pt x="13033" y="253666"/>
                  </a:lnTo>
                  <a:lnTo>
                    <a:pt x="27164" y="263201"/>
                  </a:lnTo>
                  <a:lnTo>
                    <a:pt x="44450" y="266700"/>
                  </a:lnTo>
                  <a:lnTo>
                    <a:pt x="641350" y="266700"/>
                  </a:lnTo>
                  <a:lnTo>
                    <a:pt x="658635" y="263201"/>
                  </a:lnTo>
                  <a:lnTo>
                    <a:pt x="672766" y="253666"/>
                  </a:lnTo>
                  <a:lnTo>
                    <a:pt x="682301" y="239535"/>
                  </a:lnTo>
                  <a:lnTo>
                    <a:pt x="685800" y="222250"/>
                  </a:lnTo>
                  <a:lnTo>
                    <a:pt x="685800" y="44450"/>
                  </a:lnTo>
                  <a:lnTo>
                    <a:pt x="682301" y="27164"/>
                  </a:lnTo>
                  <a:lnTo>
                    <a:pt x="672766" y="13033"/>
                  </a:lnTo>
                  <a:lnTo>
                    <a:pt x="658635" y="3498"/>
                  </a:lnTo>
                  <a:lnTo>
                    <a:pt x="641350" y="0"/>
                  </a:lnTo>
                  <a:close/>
                </a:path>
              </a:pathLst>
            </a:custGeom>
            <a:solidFill>
              <a:srgbClr val="54A935"/>
            </a:solidFill>
          </p:spPr>
          <p:txBody>
            <a:bodyPr wrap="square" lIns="0" tIns="0" rIns="0" bIns="0" rtlCol="0"/>
            <a:lstStyle/>
            <a:p>
              <a:endParaRPr/>
            </a:p>
          </p:txBody>
        </p:sp>
        <p:sp>
          <p:nvSpPr>
            <p:cNvPr id="20" name="object 20"/>
            <p:cNvSpPr/>
            <p:nvPr/>
          </p:nvSpPr>
          <p:spPr>
            <a:xfrm>
              <a:off x="3838956" y="2516123"/>
              <a:ext cx="685800" cy="266700"/>
            </a:xfrm>
            <a:custGeom>
              <a:avLst/>
              <a:gdLst/>
              <a:ahLst/>
              <a:cxnLst/>
              <a:rect l="l" t="t" r="r" b="b"/>
              <a:pathLst>
                <a:path w="685800" h="266700">
                  <a:moveTo>
                    <a:pt x="641350" y="0"/>
                  </a:moveTo>
                  <a:lnTo>
                    <a:pt x="44450" y="0"/>
                  </a:lnTo>
                  <a:lnTo>
                    <a:pt x="27164" y="3498"/>
                  </a:lnTo>
                  <a:lnTo>
                    <a:pt x="13033" y="13033"/>
                  </a:lnTo>
                  <a:lnTo>
                    <a:pt x="3498" y="27164"/>
                  </a:lnTo>
                  <a:lnTo>
                    <a:pt x="0" y="44450"/>
                  </a:lnTo>
                  <a:lnTo>
                    <a:pt x="0" y="222250"/>
                  </a:lnTo>
                  <a:lnTo>
                    <a:pt x="3498" y="239535"/>
                  </a:lnTo>
                  <a:lnTo>
                    <a:pt x="13033" y="253666"/>
                  </a:lnTo>
                  <a:lnTo>
                    <a:pt x="27164" y="263201"/>
                  </a:lnTo>
                  <a:lnTo>
                    <a:pt x="44450" y="266700"/>
                  </a:lnTo>
                  <a:lnTo>
                    <a:pt x="641350" y="266700"/>
                  </a:lnTo>
                  <a:lnTo>
                    <a:pt x="658635" y="263201"/>
                  </a:lnTo>
                  <a:lnTo>
                    <a:pt x="672766" y="253666"/>
                  </a:lnTo>
                  <a:lnTo>
                    <a:pt x="682301" y="239535"/>
                  </a:lnTo>
                  <a:lnTo>
                    <a:pt x="685800" y="222250"/>
                  </a:lnTo>
                  <a:lnTo>
                    <a:pt x="685800" y="44450"/>
                  </a:lnTo>
                  <a:lnTo>
                    <a:pt x="682301" y="27164"/>
                  </a:lnTo>
                  <a:lnTo>
                    <a:pt x="672766" y="13033"/>
                  </a:lnTo>
                  <a:lnTo>
                    <a:pt x="658635" y="3498"/>
                  </a:lnTo>
                  <a:lnTo>
                    <a:pt x="641350" y="0"/>
                  </a:lnTo>
                  <a:close/>
                </a:path>
              </a:pathLst>
            </a:custGeom>
            <a:solidFill>
              <a:srgbClr val="FFF8AD"/>
            </a:solidFill>
          </p:spPr>
          <p:txBody>
            <a:bodyPr wrap="square" lIns="0" tIns="0" rIns="0" bIns="0" rtlCol="0"/>
            <a:lstStyle/>
            <a:p>
              <a:endParaRPr/>
            </a:p>
          </p:txBody>
        </p:sp>
        <p:sp>
          <p:nvSpPr>
            <p:cNvPr id="21" name="object 21"/>
            <p:cNvSpPr/>
            <p:nvPr/>
          </p:nvSpPr>
          <p:spPr>
            <a:xfrm>
              <a:off x="4564380" y="2516123"/>
              <a:ext cx="685800" cy="265430"/>
            </a:xfrm>
            <a:custGeom>
              <a:avLst/>
              <a:gdLst/>
              <a:ahLst/>
              <a:cxnLst/>
              <a:rect l="l" t="t" r="r" b="b"/>
              <a:pathLst>
                <a:path w="685800" h="265430">
                  <a:moveTo>
                    <a:pt x="641604" y="0"/>
                  </a:moveTo>
                  <a:lnTo>
                    <a:pt x="44196" y="0"/>
                  </a:lnTo>
                  <a:lnTo>
                    <a:pt x="27003" y="3476"/>
                  </a:lnTo>
                  <a:lnTo>
                    <a:pt x="12953" y="12954"/>
                  </a:lnTo>
                  <a:lnTo>
                    <a:pt x="3476" y="27003"/>
                  </a:lnTo>
                  <a:lnTo>
                    <a:pt x="0" y="44195"/>
                  </a:lnTo>
                  <a:lnTo>
                    <a:pt x="0" y="220980"/>
                  </a:lnTo>
                  <a:lnTo>
                    <a:pt x="3476" y="238172"/>
                  </a:lnTo>
                  <a:lnTo>
                    <a:pt x="12954" y="252221"/>
                  </a:lnTo>
                  <a:lnTo>
                    <a:pt x="27003" y="261699"/>
                  </a:lnTo>
                  <a:lnTo>
                    <a:pt x="44196" y="265175"/>
                  </a:lnTo>
                  <a:lnTo>
                    <a:pt x="641604" y="265175"/>
                  </a:lnTo>
                  <a:lnTo>
                    <a:pt x="658796" y="261699"/>
                  </a:lnTo>
                  <a:lnTo>
                    <a:pt x="672846" y="252221"/>
                  </a:lnTo>
                  <a:lnTo>
                    <a:pt x="682323" y="238172"/>
                  </a:lnTo>
                  <a:lnTo>
                    <a:pt x="685800" y="220980"/>
                  </a:lnTo>
                  <a:lnTo>
                    <a:pt x="685800" y="44195"/>
                  </a:lnTo>
                  <a:lnTo>
                    <a:pt x="682323" y="27003"/>
                  </a:lnTo>
                  <a:lnTo>
                    <a:pt x="672846" y="12954"/>
                  </a:lnTo>
                  <a:lnTo>
                    <a:pt x="658796" y="3476"/>
                  </a:lnTo>
                  <a:lnTo>
                    <a:pt x="641604" y="0"/>
                  </a:lnTo>
                  <a:close/>
                </a:path>
              </a:pathLst>
            </a:custGeom>
            <a:solidFill>
              <a:srgbClr val="FCD545"/>
            </a:solidFill>
          </p:spPr>
          <p:txBody>
            <a:bodyPr wrap="square" lIns="0" tIns="0" rIns="0" bIns="0" rtlCol="0"/>
            <a:lstStyle/>
            <a:p>
              <a:endParaRPr/>
            </a:p>
          </p:txBody>
        </p:sp>
      </p:grpSp>
      <p:grpSp>
        <p:nvGrpSpPr>
          <p:cNvPr id="22" name="object 22"/>
          <p:cNvGrpSpPr/>
          <p:nvPr/>
        </p:nvGrpSpPr>
        <p:grpSpPr>
          <a:xfrm>
            <a:off x="2321051" y="2877311"/>
            <a:ext cx="859790" cy="291465"/>
            <a:chOff x="2321051" y="2877311"/>
            <a:chExt cx="859790" cy="291465"/>
          </a:xfrm>
        </p:grpSpPr>
        <p:sp>
          <p:nvSpPr>
            <p:cNvPr id="23" name="object 23"/>
            <p:cNvSpPr/>
            <p:nvPr/>
          </p:nvSpPr>
          <p:spPr>
            <a:xfrm>
              <a:off x="2321051" y="2877311"/>
              <a:ext cx="859536" cy="291083"/>
            </a:xfrm>
            <a:prstGeom prst="rect">
              <a:avLst/>
            </a:prstGeom>
            <a:blipFill>
              <a:blip r:embed="rId2" cstate="print"/>
              <a:stretch>
                <a:fillRect/>
              </a:stretch>
            </a:blipFill>
          </p:spPr>
          <p:txBody>
            <a:bodyPr wrap="square" lIns="0" tIns="0" rIns="0" bIns="0" rtlCol="0"/>
            <a:lstStyle/>
            <a:p>
              <a:endParaRPr/>
            </a:p>
          </p:txBody>
        </p:sp>
        <p:sp>
          <p:nvSpPr>
            <p:cNvPr id="24" name="object 24"/>
            <p:cNvSpPr/>
            <p:nvPr/>
          </p:nvSpPr>
          <p:spPr>
            <a:xfrm>
              <a:off x="2376677" y="2899409"/>
              <a:ext cx="748665" cy="193675"/>
            </a:xfrm>
            <a:custGeom>
              <a:avLst/>
              <a:gdLst/>
              <a:ahLst/>
              <a:cxnLst/>
              <a:rect l="l" t="t" r="r" b="b"/>
              <a:pathLst>
                <a:path w="748664" h="193675">
                  <a:moveTo>
                    <a:pt x="748284" y="0"/>
                  </a:moveTo>
                  <a:lnTo>
                    <a:pt x="747014" y="37677"/>
                  </a:lnTo>
                  <a:lnTo>
                    <a:pt x="743553" y="68437"/>
                  </a:lnTo>
                  <a:lnTo>
                    <a:pt x="738425" y="89171"/>
                  </a:lnTo>
                  <a:lnTo>
                    <a:pt x="732155" y="96773"/>
                  </a:lnTo>
                  <a:lnTo>
                    <a:pt x="390271" y="96773"/>
                  </a:lnTo>
                  <a:lnTo>
                    <a:pt x="384000" y="104376"/>
                  </a:lnTo>
                  <a:lnTo>
                    <a:pt x="378872" y="125110"/>
                  </a:lnTo>
                  <a:lnTo>
                    <a:pt x="375412" y="155870"/>
                  </a:lnTo>
                  <a:lnTo>
                    <a:pt x="374142" y="193547"/>
                  </a:lnTo>
                  <a:lnTo>
                    <a:pt x="372872" y="155870"/>
                  </a:lnTo>
                  <a:lnTo>
                    <a:pt x="369411" y="125110"/>
                  </a:lnTo>
                  <a:lnTo>
                    <a:pt x="364283" y="104376"/>
                  </a:lnTo>
                  <a:lnTo>
                    <a:pt x="358013" y="96773"/>
                  </a:lnTo>
                  <a:lnTo>
                    <a:pt x="16129" y="96773"/>
                  </a:lnTo>
                  <a:lnTo>
                    <a:pt x="9858" y="89171"/>
                  </a:lnTo>
                  <a:lnTo>
                    <a:pt x="4730" y="68437"/>
                  </a:lnTo>
                  <a:lnTo>
                    <a:pt x="1269" y="37677"/>
                  </a:lnTo>
                  <a:lnTo>
                    <a:pt x="0" y="0"/>
                  </a:lnTo>
                </a:path>
              </a:pathLst>
            </a:custGeom>
            <a:ln w="25908">
              <a:solidFill>
                <a:srgbClr val="E98E30"/>
              </a:solidFill>
            </a:ln>
          </p:spPr>
          <p:txBody>
            <a:bodyPr wrap="square" lIns="0" tIns="0" rIns="0" bIns="0" rtlCol="0"/>
            <a:lstStyle/>
            <a:p>
              <a:endParaRPr/>
            </a:p>
          </p:txBody>
        </p:sp>
      </p:grpSp>
      <p:grpSp>
        <p:nvGrpSpPr>
          <p:cNvPr id="25" name="object 25"/>
          <p:cNvGrpSpPr/>
          <p:nvPr/>
        </p:nvGrpSpPr>
        <p:grpSpPr>
          <a:xfrm>
            <a:off x="3048000" y="3511296"/>
            <a:ext cx="858519" cy="291465"/>
            <a:chOff x="3048000" y="3511296"/>
            <a:chExt cx="858519" cy="291465"/>
          </a:xfrm>
        </p:grpSpPr>
        <p:sp>
          <p:nvSpPr>
            <p:cNvPr id="26" name="object 26"/>
            <p:cNvSpPr/>
            <p:nvPr/>
          </p:nvSpPr>
          <p:spPr>
            <a:xfrm>
              <a:off x="3048000" y="3511296"/>
              <a:ext cx="858012" cy="291083"/>
            </a:xfrm>
            <a:prstGeom prst="rect">
              <a:avLst/>
            </a:prstGeom>
            <a:blipFill>
              <a:blip r:embed="rId3" cstate="print"/>
              <a:stretch>
                <a:fillRect/>
              </a:stretch>
            </a:blipFill>
          </p:spPr>
          <p:txBody>
            <a:bodyPr wrap="square" lIns="0" tIns="0" rIns="0" bIns="0" rtlCol="0"/>
            <a:lstStyle/>
            <a:p>
              <a:endParaRPr/>
            </a:p>
          </p:txBody>
        </p:sp>
        <p:sp>
          <p:nvSpPr>
            <p:cNvPr id="27" name="object 27"/>
            <p:cNvSpPr/>
            <p:nvPr/>
          </p:nvSpPr>
          <p:spPr>
            <a:xfrm>
              <a:off x="3103626" y="3533394"/>
              <a:ext cx="746760" cy="193675"/>
            </a:xfrm>
            <a:custGeom>
              <a:avLst/>
              <a:gdLst/>
              <a:ahLst/>
              <a:cxnLst/>
              <a:rect l="l" t="t" r="r" b="b"/>
              <a:pathLst>
                <a:path w="746760" h="193675">
                  <a:moveTo>
                    <a:pt x="746760" y="0"/>
                  </a:moveTo>
                  <a:lnTo>
                    <a:pt x="745489" y="37677"/>
                  </a:lnTo>
                  <a:lnTo>
                    <a:pt x="742029" y="68437"/>
                  </a:lnTo>
                  <a:lnTo>
                    <a:pt x="736901" y="89171"/>
                  </a:lnTo>
                  <a:lnTo>
                    <a:pt x="730631" y="96773"/>
                  </a:lnTo>
                  <a:lnTo>
                    <a:pt x="389509" y="96773"/>
                  </a:lnTo>
                  <a:lnTo>
                    <a:pt x="383238" y="104376"/>
                  </a:lnTo>
                  <a:lnTo>
                    <a:pt x="378110" y="125110"/>
                  </a:lnTo>
                  <a:lnTo>
                    <a:pt x="374650" y="155870"/>
                  </a:lnTo>
                  <a:lnTo>
                    <a:pt x="373379" y="193547"/>
                  </a:lnTo>
                  <a:lnTo>
                    <a:pt x="372109" y="155870"/>
                  </a:lnTo>
                  <a:lnTo>
                    <a:pt x="368649" y="125110"/>
                  </a:lnTo>
                  <a:lnTo>
                    <a:pt x="363521" y="104376"/>
                  </a:lnTo>
                  <a:lnTo>
                    <a:pt x="357250" y="96773"/>
                  </a:lnTo>
                  <a:lnTo>
                    <a:pt x="16129" y="96773"/>
                  </a:lnTo>
                  <a:lnTo>
                    <a:pt x="9858" y="89171"/>
                  </a:lnTo>
                  <a:lnTo>
                    <a:pt x="4730" y="68437"/>
                  </a:lnTo>
                  <a:lnTo>
                    <a:pt x="1269" y="37677"/>
                  </a:lnTo>
                  <a:lnTo>
                    <a:pt x="0" y="0"/>
                  </a:lnTo>
                </a:path>
              </a:pathLst>
            </a:custGeom>
            <a:ln w="25908">
              <a:solidFill>
                <a:srgbClr val="E98E30"/>
              </a:solidFill>
            </a:ln>
          </p:spPr>
          <p:txBody>
            <a:bodyPr wrap="square" lIns="0" tIns="0" rIns="0" bIns="0" rtlCol="0"/>
            <a:lstStyle/>
            <a:p>
              <a:endParaRPr/>
            </a:p>
          </p:txBody>
        </p:sp>
      </p:grpSp>
      <p:grpSp>
        <p:nvGrpSpPr>
          <p:cNvPr id="28" name="object 28"/>
          <p:cNvGrpSpPr/>
          <p:nvPr/>
        </p:nvGrpSpPr>
        <p:grpSpPr>
          <a:xfrm>
            <a:off x="3825240" y="4184903"/>
            <a:ext cx="858519" cy="292735"/>
            <a:chOff x="3825240" y="4184903"/>
            <a:chExt cx="858519" cy="292735"/>
          </a:xfrm>
        </p:grpSpPr>
        <p:sp>
          <p:nvSpPr>
            <p:cNvPr id="29" name="object 29"/>
            <p:cNvSpPr/>
            <p:nvPr/>
          </p:nvSpPr>
          <p:spPr>
            <a:xfrm>
              <a:off x="3825240" y="4184903"/>
              <a:ext cx="858012" cy="292607"/>
            </a:xfrm>
            <a:prstGeom prst="rect">
              <a:avLst/>
            </a:prstGeom>
            <a:blipFill>
              <a:blip r:embed="rId4" cstate="print"/>
              <a:stretch>
                <a:fillRect/>
              </a:stretch>
            </a:blipFill>
          </p:spPr>
          <p:txBody>
            <a:bodyPr wrap="square" lIns="0" tIns="0" rIns="0" bIns="0" rtlCol="0"/>
            <a:lstStyle/>
            <a:p>
              <a:endParaRPr/>
            </a:p>
          </p:txBody>
        </p:sp>
        <p:sp>
          <p:nvSpPr>
            <p:cNvPr id="30" name="object 30"/>
            <p:cNvSpPr/>
            <p:nvPr/>
          </p:nvSpPr>
          <p:spPr>
            <a:xfrm>
              <a:off x="3880866" y="4207001"/>
              <a:ext cx="746760" cy="195580"/>
            </a:xfrm>
            <a:custGeom>
              <a:avLst/>
              <a:gdLst/>
              <a:ahLst/>
              <a:cxnLst/>
              <a:rect l="l" t="t" r="r" b="b"/>
              <a:pathLst>
                <a:path w="746760" h="195579">
                  <a:moveTo>
                    <a:pt x="746760" y="0"/>
                  </a:moveTo>
                  <a:lnTo>
                    <a:pt x="745488" y="37967"/>
                  </a:lnTo>
                  <a:lnTo>
                    <a:pt x="742013" y="68970"/>
                  </a:lnTo>
                  <a:lnTo>
                    <a:pt x="736848" y="89871"/>
                  </a:lnTo>
                  <a:lnTo>
                    <a:pt x="730504" y="97536"/>
                  </a:lnTo>
                  <a:lnTo>
                    <a:pt x="389636" y="97536"/>
                  </a:lnTo>
                  <a:lnTo>
                    <a:pt x="383291" y="105200"/>
                  </a:lnTo>
                  <a:lnTo>
                    <a:pt x="378126" y="126101"/>
                  </a:lnTo>
                  <a:lnTo>
                    <a:pt x="374651" y="157104"/>
                  </a:lnTo>
                  <a:lnTo>
                    <a:pt x="373380" y="195072"/>
                  </a:lnTo>
                  <a:lnTo>
                    <a:pt x="372108" y="157104"/>
                  </a:lnTo>
                  <a:lnTo>
                    <a:pt x="368633" y="126101"/>
                  </a:lnTo>
                  <a:lnTo>
                    <a:pt x="363468" y="105200"/>
                  </a:lnTo>
                  <a:lnTo>
                    <a:pt x="357124" y="97536"/>
                  </a:lnTo>
                  <a:lnTo>
                    <a:pt x="16256" y="97536"/>
                  </a:lnTo>
                  <a:lnTo>
                    <a:pt x="9911" y="89871"/>
                  </a:lnTo>
                  <a:lnTo>
                    <a:pt x="4746" y="68970"/>
                  </a:lnTo>
                  <a:lnTo>
                    <a:pt x="1271" y="37967"/>
                  </a:lnTo>
                  <a:lnTo>
                    <a:pt x="0" y="0"/>
                  </a:lnTo>
                </a:path>
              </a:pathLst>
            </a:custGeom>
            <a:ln w="25908">
              <a:solidFill>
                <a:srgbClr val="E98E30"/>
              </a:solidFill>
            </a:ln>
          </p:spPr>
          <p:txBody>
            <a:bodyPr wrap="square" lIns="0" tIns="0" rIns="0" bIns="0" rtlCol="0"/>
            <a:lstStyle/>
            <a:p>
              <a:endParaRPr/>
            </a:p>
          </p:txBody>
        </p:sp>
      </p:grpSp>
      <p:sp>
        <p:nvSpPr>
          <p:cNvPr id="31" name="object 31"/>
          <p:cNvSpPr txBox="1"/>
          <p:nvPr/>
        </p:nvSpPr>
        <p:spPr>
          <a:xfrm>
            <a:off x="2240660" y="3200145"/>
            <a:ext cx="2408555" cy="156781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E98E30"/>
                </a:solidFill>
                <a:latin typeface="Arial"/>
                <a:cs typeface="Arial"/>
              </a:rPr>
              <a:t>Hash</a:t>
            </a:r>
            <a:r>
              <a:rPr sz="1800" dirty="0">
                <a:solidFill>
                  <a:srgbClr val="E98E30"/>
                </a:solidFill>
                <a:latin typeface="Arial"/>
                <a:cs typeface="Arial"/>
              </a:rPr>
              <a:t> key</a:t>
            </a:r>
            <a:endParaRPr sz="1800">
              <a:latin typeface="Arial"/>
              <a:cs typeface="Arial"/>
            </a:endParaRPr>
          </a:p>
          <a:p>
            <a:pPr>
              <a:lnSpc>
                <a:spcPct val="100000"/>
              </a:lnSpc>
              <a:spcBef>
                <a:spcPts val="35"/>
              </a:spcBef>
            </a:pPr>
            <a:endParaRPr sz="2150">
              <a:latin typeface="Arial"/>
              <a:cs typeface="Arial"/>
            </a:endParaRPr>
          </a:p>
          <a:p>
            <a:pPr marL="690245">
              <a:lnSpc>
                <a:spcPct val="100000"/>
              </a:lnSpc>
            </a:pPr>
            <a:r>
              <a:rPr sz="1800" spc="-5" dirty="0">
                <a:solidFill>
                  <a:srgbClr val="E98E30"/>
                </a:solidFill>
                <a:latin typeface="Arial"/>
                <a:cs typeface="Arial"/>
              </a:rPr>
              <a:t>Range </a:t>
            </a:r>
            <a:r>
              <a:rPr sz="1800" dirty="0">
                <a:solidFill>
                  <a:srgbClr val="E98E30"/>
                </a:solidFill>
                <a:latin typeface="Arial"/>
                <a:cs typeface="Arial"/>
              </a:rPr>
              <a:t>key</a:t>
            </a:r>
            <a:endParaRPr sz="1800">
              <a:latin typeface="Arial"/>
              <a:cs typeface="Arial"/>
            </a:endParaRPr>
          </a:p>
          <a:p>
            <a:pPr>
              <a:lnSpc>
                <a:spcPct val="100000"/>
              </a:lnSpc>
              <a:spcBef>
                <a:spcPts val="50"/>
              </a:spcBef>
            </a:pPr>
            <a:endParaRPr sz="2700">
              <a:latin typeface="Arial"/>
              <a:cs typeface="Arial"/>
            </a:endParaRPr>
          </a:p>
          <a:p>
            <a:pPr marR="5080" algn="r">
              <a:lnSpc>
                <a:spcPct val="100000"/>
              </a:lnSpc>
            </a:pPr>
            <a:r>
              <a:rPr sz="1800" spc="-5" dirty="0">
                <a:solidFill>
                  <a:srgbClr val="E98E30"/>
                </a:solidFill>
                <a:latin typeface="Arial"/>
                <a:cs typeface="Arial"/>
              </a:rPr>
              <a:t>LSI</a:t>
            </a:r>
            <a:r>
              <a:rPr sz="1800" spc="-90" dirty="0">
                <a:solidFill>
                  <a:srgbClr val="E98E30"/>
                </a:solidFill>
                <a:latin typeface="Arial"/>
                <a:cs typeface="Arial"/>
              </a:rPr>
              <a:t> </a:t>
            </a:r>
            <a:r>
              <a:rPr sz="1800" dirty="0">
                <a:solidFill>
                  <a:srgbClr val="E98E30"/>
                </a:solidFill>
                <a:latin typeface="Arial"/>
                <a:cs typeface="Arial"/>
              </a:rPr>
              <a:t>key</a:t>
            </a:r>
            <a:endParaRPr sz="18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17394" y="1293114"/>
            <a:ext cx="153606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ourier New"/>
                <a:cs typeface="Courier New"/>
              </a:rPr>
              <a:t>CreateTable</a:t>
            </a:r>
            <a:endParaRPr sz="1800">
              <a:latin typeface="Courier New"/>
              <a:cs typeface="Courier New"/>
            </a:endParaRPr>
          </a:p>
        </p:txBody>
      </p:sp>
      <p:sp>
        <p:nvSpPr>
          <p:cNvPr id="3" name="object 3"/>
          <p:cNvSpPr txBox="1"/>
          <p:nvPr/>
        </p:nvSpPr>
        <p:spPr>
          <a:xfrm>
            <a:off x="2628138" y="1804161"/>
            <a:ext cx="153289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ourier New"/>
                <a:cs typeface="Courier New"/>
              </a:rPr>
              <a:t>UpdateTable</a:t>
            </a:r>
            <a:endParaRPr sz="1800">
              <a:latin typeface="Courier New"/>
              <a:cs typeface="Courier New"/>
            </a:endParaRPr>
          </a:p>
        </p:txBody>
      </p:sp>
      <p:sp>
        <p:nvSpPr>
          <p:cNvPr id="4" name="object 4"/>
          <p:cNvSpPr txBox="1"/>
          <p:nvPr/>
        </p:nvSpPr>
        <p:spPr>
          <a:xfrm>
            <a:off x="2666745" y="2315336"/>
            <a:ext cx="153289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ourier New"/>
                <a:cs typeface="Courier New"/>
              </a:rPr>
              <a:t>DeleteTable</a:t>
            </a:r>
            <a:endParaRPr sz="1800">
              <a:latin typeface="Courier New"/>
              <a:cs typeface="Courier New"/>
            </a:endParaRPr>
          </a:p>
        </p:txBody>
      </p:sp>
      <p:sp>
        <p:nvSpPr>
          <p:cNvPr id="5" name="object 5"/>
          <p:cNvSpPr txBox="1"/>
          <p:nvPr/>
        </p:nvSpPr>
        <p:spPr>
          <a:xfrm>
            <a:off x="4974716" y="1293114"/>
            <a:ext cx="985519"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ourier New"/>
                <a:cs typeface="Courier New"/>
              </a:rPr>
              <a:t>PutItem</a:t>
            </a:r>
            <a:endParaRPr sz="1800">
              <a:latin typeface="Courier New"/>
              <a:cs typeface="Courier New"/>
            </a:endParaRPr>
          </a:p>
        </p:txBody>
      </p:sp>
      <p:sp>
        <p:nvSpPr>
          <p:cNvPr id="6" name="object 6"/>
          <p:cNvSpPr txBox="1"/>
          <p:nvPr/>
        </p:nvSpPr>
        <p:spPr>
          <a:xfrm>
            <a:off x="4911597" y="1905965"/>
            <a:ext cx="985519"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ourier New"/>
                <a:cs typeface="Courier New"/>
              </a:rPr>
              <a:t>GetItem</a:t>
            </a:r>
            <a:endParaRPr sz="1800">
              <a:latin typeface="Courier New"/>
              <a:cs typeface="Courier New"/>
            </a:endParaRPr>
          </a:p>
        </p:txBody>
      </p:sp>
      <p:sp>
        <p:nvSpPr>
          <p:cNvPr id="7" name="object 7"/>
          <p:cNvSpPr txBox="1"/>
          <p:nvPr/>
        </p:nvSpPr>
        <p:spPr>
          <a:xfrm>
            <a:off x="4687315" y="2519933"/>
            <a:ext cx="139573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ourier New"/>
                <a:cs typeface="Courier New"/>
              </a:rPr>
              <a:t>UpdateItem</a:t>
            </a:r>
            <a:endParaRPr sz="1800">
              <a:latin typeface="Courier New"/>
              <a:cs typeface="Courier New"/>
            </a:endParaRPr>
          </a:p>
        </p:txBody>
      </p:sp>
      <p:sp>
        <p:nvSpPr>
          <p:cNvPr id="8" name="object 8"/>
          <p:cNvSpPr txBox="1"/>
          <p:nvPr/>
        </p:nvSpPr>
        <p:spPr>
          <a:xfrm>
            <a:off x="2544826" y="2794254"/>
            <a:ext cx="3500120" cy="843280"/>
          </a:xfrm>
          <a:prstGeom prst="rect">
            <a:avLst/>
          </a:prstGeom>
        </p:spPr>
        <p:txBody>
          <a:bodyPr vert="horz" wrap="square" lIns="0" tIns="44450" rIns="0" bIns="0" rtlCol="0">
            <a:spAutoFit/>
          </a:bodyPr>
          <a:lstStyle/>
          <a:p>
            <a:pPr marL="12700">
              <a:lnSpc>
                <a:spcPct val="100000"/>
              </a:lnSpc>
              <a:spcBef>
                <a:spcPts val="350"/>
              </a:spcBef>
            </a:pPr>
            <a:r>
              <a:rPr sz="1800" spc="-10" dirty="0">
                <a:solidFill>
                  <a:srgbClr val="FFFFFF"/>
                </a:solidFill>
                <a:latin typeface="Courier New"/>
                <a:cs typeface="Courier New"/>
              </a:rPr>
              <a:t>DescribeTable</a:t>
            </a:r>
            <a:endParaRPr sz="1800">
              <a:latin typeface="Courier New"/>
              <a:cs typeface="Courier New"/>
            </a:endParaRPr>
          </a:p>
          <a:p>
            <a:pPr marL="2116455">
              <a:lnSpc>
                <a:spcPts val="1885"/>
              </a:lnSpc>
              <a:spcBef>
                <a:spcPts val="254"/>
              </a:spcBef>
            </a:pPr>
            <a:r>
              <a:rPr sz="1800" spc="-10" dirty="0">
                <a:solidFill>
                  <a:srgbClr val="FFFFFF"/>
                </a:solidFill>
                <a:latin typeface="Courier New"/>
                <a:cs typeface="Courier New"/>
              </a:rPr>
              <a:t>DeleteItem</a:t>
            </a:r>
            <a:endParaRPr sz="1800">
              <a:latin typeface="Courier New"/>
              <a:cs typeface="Courier New"/>
            </a:endParaRPr>
          </a:p>
          <a:p>
            <a:pPr marL="230504">
              <a:lnSpc>
                <a:spcPts val="1885"/>
              </a:lnSpc>
            </a:pPr>
            <a:r>
              <a:rPr sz="1800" spc="-5" dirty="0">
                <a:solidFill>
                  <a:srgbClr val="FFFFFF"/>
                </a:solidFill>
                <a:latin typeface="Courier New"/>
                <a:cs typeface="Courier New"/>
              </a:rPr>
              <a:t>ListTables</a:t>
            </a:r>
            <a:endParaRPr sz="1800">
              <a:latin typeface="Courier New"/>
              <a:cs typeface="Courier New"/>
            </a:endParaRPr>
          </a:p>
        </p:txBody>
      </p:sp>
      <p:sp>
        <p:nvSpPr>
          <p:cNvPr id="9" name="object 9"/>
          <p:cNvSpPr txBox="1"/>
          <p:nvPr/>
        </p:nvSpPr>
        <p:spPr>
          <a:xfrm>
            <a:off x="4411726" y="3746398"/>
            <a:ext cx="167195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ourier New"/>
                <a:cs typeface="Courier New"/>
              </a:rPr>
              <a:t>BatchGetItem</a:t>
            </a:r>
            <a:endParaRPr sz="1800">
              <a:latin typeface="Courier New"/>
              <a:cs typeface="Courier New"/>
            </a:endParaRPr>
          </a:p>
        </p:txBody>
      </p:sp>
      <p:sp>
        <p:nvSpPr>
          <p:cNvPr id="10" name="object 10"/>
          <p:cNvSpPr txBox="1"/>
          <p:nvPr/>
        </p:nvSpPr>
        <p:spPr>
          <a:xfrm>
            <a:off x="4220336" y="4359655"/>
            <a:ext cx="194691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ourier New"/>
                <a:cs typeface="Courier New"/>
              </a:rPr>
              <a:t>BatchWriteItem</a:t>
            </a:r>
            <a:endParaRPr sz="1800">
              <a:latin typeface="Courier New"/>
              <a:cs typeface="Courier New"/>
            </a:endParaRPr>
          </a:p>
        </p:txBody>
      </p:sp>
      <p:sp>
        <p:nvSpPr>
          <p:cNvPr id="11" name="object 11"/>
          <p:cNvSpPr txBox="1"/>
          <p:nvPr/>
        </p:nvSpPr>
        <p:spPr>
          <a:xfrm>
            <a:off x="3093847" y="3828389"/>
            <a:ext cx="7112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ourier New"/>
                <a:cs typeface="Courier New"/>
              </a:rPr>
              <a:t>Query</a:t>
            </a:r>
            <a:endParaRPr sz="1800">
              <a:latin typeface="Courier New"/>
              <a:cs typeface="Courier New"/>
            </a:endParaRPr>
          </a:p>
        </p:txBody>
      </p:sp>
      <p:sp>
        <p:nvSpPr>
          <p:cNvPr id="12" name="object 12"/>
          <p:cNvSpPr txBox="1"/>
          <p:nvPr/>
        </p:nvSpPr>
        <p:spPr>
          <a:xfrm>
            <a:off x="3145027" y="4338929"/>
            <a:ext cx="574040"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DDDEDD"/>
                </a:solidFill>
                <a:latin typeface="Courier New"/>
                <a:cs typeface="Courier New"/>
              </a:rPr>
              <a:t>Scan</a:t>
            </a:r>
            <a:endParaRPr sz="1800">
              <a:latin typeface="Courier New"/>
              <a:cs typeface="Courier New"/>
            </a:endParaRPr>
          </a:p>
        </p:txBody>
      </p:sp>
      <p:sp>
        <p:nvSpPr>
          <p:cNvPr id="13" name="object 13"/>
          <p:cNvSpPr txBox="1"/>
          <p:nvPr/>
        </p:nvSpPr>
        <p:spPr>
          <a:xfrm>
            <a:off x="515823" y="2318766"/>
            <a:ext cx="152209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00"/>
                </a:solidFill>
                <a:latin typeface="Arial"/>
                <a:cs typeface="Arial"/>
              </a:rPr>
              <a:t>Manage</a:t>
            </a:r>
            <a:r>
              <a:rPr sz="1800" spc="-65" dirty="0">
                <a:solidFill>
                  <a:srgbClr val="FFFF00"/>
                </a:solidFill>
                <a:latin typeface="Arial"/>
                <a:cs typeface="Arial"/>
              </a:rPr>
              <a:t> </a:t>
            </a:r>
            <a:r>
              <a:rPr sz="1800" spc="-5" dirty="0">
                <a:solidFill>
                  <a:srgbClr val="FFFF00"/>
                </a:solidFill>
                <a:latin typeface="Arial"/>
                <a:cs typeface="Arial"/>
              </a:rPr>
              <a:t>tables</a:t>
            </a:r>
            <a:endParaRPr sz="1800">
              <a:latin typeface="Arial"/>
              <a:cs typeface="Arial"/>
            </a:endParaRPr>
          </a:p>
        </p:txBody>
      </p:sp>
      <p:sp>
        <p:nvSpPr>
          <p:cNvPr id="14" name="object 14"/>
          <p:cNvSpPr/>
          <p:nvPr/>
        </p:nvSpPr>
        <p:spPr>
          <a:xfrm>
            <a:off x="2090927" y="1351788"/>
            <a:ext cx="433070" cy="2295525"/>
          </a:xfrm>
          <a:custGeom>
            <a:avLst/>
            <a:gdLst/>
            <a:ahLst/>
            <a:cxnLst/>
            <a:rect l="l" t="t" r="r" b="b"/>
            <a:pathLst>
              <a:path w="433069" h="2295525">
                <a:moveTo>
                  <a:pt x="432816" y="2295144"/>
                </a:moveTo>
                <a:lnTo>
                  <a:pt x="364418" y="2293307"/>
                </a:lnTo>
                <a:lnTo>
                  <a:pt x="305013" y="2288190"/>
                </a:lnTo>
                <a:lnTo>
                  <a:pt x="258165" y="2280385"/>
                </a:lnTo>
                <a:lnTo>
                  <a:pt x="216408" y="2259076"/>
                </a:lnTo>
                <a:lnTo>
                  <a:pt x="216408" y="1183639"/>
                </a:lnTo>
                <a:lnTo>
                  <a:pt x="205374" y="1172232"/>
                </a:lnTo>
                <a:lnTo>
                  <a:pt x="174650" y="1162330"/>
                </a:lnTo>
                <a:lnTo>
                  <a:pt x="127802" y="1154525"/>
                </a:lnTo>
                <a:lnTo>
                  <a:pt x="68397" y="1149408"/>
                </a:lnTo>
                <a:lnTo>
                  <a:pt x="0" y="1147572"/>
                </a:lnTo>
                <a:lnTo>
                  <a:pt x="68397" y="1145735"/>
                </a:lnTo>
                <a:lnTo>
                  <a:pt x="127802" y="1140618"/>
                </a:lnTo>
                <a:lnTo>
                  <a:pt x="174650" y="1132813"/>
                </a:lnTo>
                <a:lnTo>
                  <a:pt x="205374" y="1122911"/>
                </a:lnTo>
                <a:lnTo>
                  <a:pt x="216408" y="1111504"/>
                </a:lnTo>
                <a:lnTo>
                  <a:pt x="216408" y="36067"/>
                </a:lnTo>
                <a:lnTo>
                  <a:pt x="227441" y="24660"/>
                </a:lnTo>
                <a:lnTo>
                  <a:pt x="258165" y="14758"/>
                </a:lnTo>
                <a:lnTo>
                  <a:pt x="305013" y="6953"/>
                </a:lnTo>
                <a:lnTo>
                  <a:pt x="364418" y="1836"/>
                </a:lnTo>
                <a:lnTo>
                  <a:pt x="432816" y="0"/>
                </a:lnTo>
              </a:path>
            </a:pathLst>
          </a:custGeom>
          <a:ln w="12192">
            <a:solidFill>
              <a:srgbClr val="FFFF00"/>
            </a:solidFill>
          </a:ln>
        </p:spPr>
        <p:txBody>
          <a:bodyPr wrap="square" lIns="0" tIns="0" rIns="0" bIns="0" rtlCol="0"/>
          <a:lstStyle/>
          <a:p>
            <a:endParaRPr/>
          </a:p>
        </p:txBody>
      </p:sp>
      <p:sp>
        <p:nvSpPr>
          <p:cNvPr id="15" name="object 15"/>
          <p:cNvSpPr/>
          <p:nvPr/>
        </p:nvSpPr>
        <p:spPr>
          <a:xfrm>
            <a:off x="2026920" y="3992879"/>
            <a:ext cx="467995" cy="708660"/>
          </a:xfrm>
          <a:custGeom>
            <a:avLst/>
            <a:gdLst/>
            <a:ahLst/>
            <a:cxnLst/>
            <a:rect l="l" t="t" r="r" b="b"/>
            <a:pathLst>
              <a:path w="467994" h="708660">
                <a:moveTo>
                  <a:pt x="467868" y="708660"/>
                </a:moveTo>
                <a:lnTo>
                  <a:pt x="393941" y="706672"/>
                </a:lnTo>
                <a:lnTo>
                  <a:pt x="329726" y="701139"/>
                </a:lnTo>
                <a:lnTo>
                  <a:pt x="279080" y="692700"/>
                </a:lnTo>
                <a:lnTo>
                  <a:pt x="233934" y="669671"/>
                </a:lnTo>
                <a:lnTo>
                  <a:pt x="233934" y="393319"/>
                </a:lnTo>
                <a:lnTo>
                  <a:pt x="222004" y="380993"/>
                </a:lnTo>
                <a:lnTo>
                  <a:pt x="188787" y="370289"/>
                </a:lnTo>
                <a:lnTo>
                  <a:pt x="138141" y="361850"/>
                </a:lnTo>
                <a:lnTo>
                  <a:pt x="73926" y="356317"/>
                </a:lnTo>
                <a:lnTo>
                  <a:pt x="0" y="354330"/>
                </a:lnTo>
                <a:lnTo>
                  <a:pt x="73926" y="352342"/>
                </a:lnTo>
                <a:lnTo>
                  <a:pt x="138141" y="346809"/>
                </a:lnTo>
                <a:lnTo>
                  <a:pt x="188787" y="338370"/>
                </a:lnTo>
                <a:lnTo>
                  <a:pt x="222004" y="327666"/>
                </a:lnTo>
                <a:lnTo>
                  <a:pt x="233934" y="315341"/>
                </a:lnTo>
                <a:lnTo>
                  <a:pt x="233934" y="38989"/>
                </a:lnTo>
                <a:lnTo>
                  <a:pt x="245863" y="26663"/>
                </a:lnTo>
                <a:lnTo>
                  <a:pt x="279080" y="15959"/>
                </a:lnTo>
                <a:lnTo>
                  <a:pt x="329726" y="7520"/>
                </a:lnTo>
                <a:lnTo>
                  <a:pt x="393941" y="1987"/>
                </a:lnTo>
                <a:lnTo>
                  <a:pt x="467868" y="0"/>
                </a:lnTo>
              </a:path>
            </a:pathLst>
          </a:custGeom>
          <a:ln w="12192">
            <a:solidFill>
              <a:srgbClr val="FFFF00"/>
            </a:solidFill>
          </a:ln>
        </p:spPr>
        <p:txBody>
          <a:bodyPr wrap="square" lIns="0" tIns="0" rIns="0" bIns="0" rtlCol="0"/>
          <a:lstStyle/>
          <a:p>
            <a:endParaRPr/>
          </a:p>
        </p:txBody>
      </p:sp>
      <p:sp>
        <p:nvSpPr>
          <p:cNvPr id="16" name="object 16"/>
          <p:cNvSpPr txBox="1"/>
          <p:nvPr/>
        </p:nvSpPr>
        <p:spPr>
          <a:xfrm>
            <a:off x="439927" y="3901236"/>
            <a:ext cx="1472565" cy="848994"/>
          </a:xfrm>
          <a:prstGeom prst="rect">
            <a:avLst/>
          </a:prstGeom>
        </p:spPr>
        <p:txBody>
          <a:bodyPr vert="horz" wrap="square" lIns="0" tIns="12700" rIns="0" bIns="0" rtlCol="0">
            <a:spAutoFit/>
          </a:bodyPr>
          <a:lstStyle/>
          <a:p>
            <a:pPr marR="5080" algn="r">
              <a:lnSpc>
                <a:spcPct val="100000"/>
              </a:lnSpc>
              <a:spcBef>
                <a:spcPts val="100"/>
              </a:spcBef>
            </a:pPr>
            <a:r>
              <a:rPr sz="1800" spc="-5" dirty="0">
                <a:solidFill>
                  <a:srgbClr val="FFFF00"/>
                </a:solidFill>
                <a:latin typeface="Arial"/>
                <a:cs typeface="Arial"/>
              </a:rPr>
              <a:t>Query</a:t>
            </a:r>
            <a:r>
              <a:rPr sz="1800" spc="-60" dirty="0">
                <a:solidFill>
                  <a:srgbClr val="FFFF00"/>
                </a:solidFill>
                <a:latin typeface="Arial"/>
                <a:cs typeface="Arial"/>
              </a:rPr>
              <a:t> </a:t>
            </a:r>
            <a:r>
              <a:rPr sz="1800" spc="-5" dirty="0">
                <a:solidFill>
                  <a:srgbClr val="FFFF00"/>
                </a:solidFill>
                <a:latin typeface="Arial"/>
                <a:cs typeface="Arial"/>
              </a:rPr>
              <a:t>specific</a:t>
            </a:r>
            <a:endParaRPr sz="1800">
              <a:latin typeface="Arial"/>
              <a:cs typeface="Arial"/>
            </a:endParaRPr>
          </a:p>
          <a:p>
            <a:pPr marR="5080" algn="r">
              <a:lnSpc>
                <a:spcPct val="100000"/>
              </a:lnSpc>
            </a:pPr>
            <a:r>
              <a:rPr sz="1800" spc="-5" dirty="0">
                <a:solidFill>
                  <a:srgbClr val="FFFF00"/>
                </a:solidFill>
                <a:latin typeface="Arial"/>
                <a:cs typeface="Arial"/>
              </a:rPr>
              <a:t>items</a:t>
            </a:r>
            <a:r>
              <a:rPr sz="1800" spc="-70" dirty="0">
                <a:solidFill>
                  <a:srgbClr val="FFFF00"/>
                </a:solidFill>
                <a:latin typeface="Arial"/>
                <a:cs typeface="Arial"/>
              </a:rPr>
              <a:t> </a:t>
            </a:r>
            <a:r>
              <a:rPr sz="1800" spc="-5" dirty="0">
                <a:solidFill>
                  <a:srgbClr val="FFFF00"/>
                </a:solidFill>
                <a:latin typeface="Arial"/>
                <a:cs typeface="Arial"/>
              </a:rPr>
              <a:t>OR</a:t>
            </a:r>
            <a:endParaRPr sz="1800">
              <a:latin typeface="Arial"/>
              <a:cs typeface="Arial"/>
            </a:endParaRPr>
          </a:p>
          <a:p>
            <a:pPr marR="5080" algn="r">
              <a:lnSpc>
                <a:spcPct val="100000"/>
              </a:lnSpc>
            </a:pPr>
            <a:r>
              <a:rPr sz="1800" spc="-5" dirty="0">
                <a:solidFill>
                  <a:srgbClr val="FFFF00"/>
                </a:solidFill>
                <a:latin typeface="Arial"/>
                <a:cs typeface="Arial"/>
              </a:rPr>
              <a:t>scan full</a:t>
            </a:r>
            <a:r>
              <a:rPr sz="1800" spc="-55" dirty="0">
                <a:solidFill>
                  <a:srgbClr val="FFFF00"/>
                </a:solidFill>
                <a:latin typeface="Arial"/>
                <a:cs typeface="Arial"/>
              </a:rPr>
              <a:t> </a:t>
            </a:r>
            <a:r>
              <a:rPr sz="1800" spc="-5" dirty="0">
                <a:solidFill>
                  <a:srgbClr val="FFFF00"/>
                </a:solidFill>
                <a:latin typeface="Arial"/>
                <a:cs typeface="Arial"/>
              </a:rPr>
              <a:t>table</a:t>
            </a:r>
            <a:endParaRPr sz="1800">
              <a:latin typeface="Arial"/>
              <a:cs typeface="Arial"/>
            </a:endParaRPr>
          </a:p>
        </p:txBody>
      </p:sp>
      <p:sp>
        <p:nvSpPr>
          <p:cNvPr id="17" name="object 17"/>
          <p:cNvSpPr txBox="1"/>
          <p:nvPr/>
        </p:nvSpPr>
        <p:spPr>
          <a:xfrm>
            <a:off x="6479962" y="2096516"/>
            <a:ext cx="1951355" cy="574675"/>
          </a:xfrm>
          <a:prstGeom prst="rect">
            <a:avLst/>
          </a:prstGeom>
        </p:spPr>
        <p:txBody>
          <a:bodyPr vert="horz" wrap="square" lIns="0" tIns="12700" rIns="0" bIns="0" rtlCol="0">
            <a:spAutoFit/>
          </a:bodyPr>
          <a:lstStyle/>
          <a:p>
            <a:pPr algn="ctr">
              <a:lnSpc>
                <a:spcPct val="100000"/>
              </a:lnSpc>
              <a:spcBef>
                <a:spcPts val="100"/>
              </a:spcBef>
            </a:pPr>
            <a:r>
              <a:rPr sz="1800" u="heavy" dirty="0">
                <a:solidFill>
                  <a:srgbClr val="FFFF00"/>
                </a:solidFill>
                <a:uFill>
                  <a:solidFill>
                    <a:srgbClr val="FFFF00"/>
                  </a:solidFill>
                </a:uFill>
                <a:latin typeface="Times New Roman"/>
                <a:cs typeface="Times New Roman"/>
              </a:rPr>
              <a:t>  </a:t>
            </a:r>
            <a:r>
              <a:rPr sz="1800" u="heavy" spc="-114" dirty="0">
                <a:solidFill>
                  <a:srgbClr val="FFFF00"/>
                </a:solidFill>
                <a:uFill>
                  <a:solidFill>
                    <a:srgbClr val="FFFF00"/>
                  </a:solidFill>
                </a:uFill>
                <a:latin typeface="Times New Roman"/>
                <a:cs typeface="Times New Roman"/>
              </a:rPr>
              <a:t> </a:t>
            </a:r>
            <a:r>
              <a:rPr sz="1800" spc="185" dirty="0">
                <a:solidFill>
                  <a:srgbClr val="FFFF00"/>
                </a:solidFill>
                <a:latin typeface="Times New Roman"/>
                <a:cs typeface="Times New Roman"/>
              </a:rPr>
              <a:t> </a:t>
            </a:r>
            <a:r>
              <a:rPr sz="1800" spc="-5" dirty="0">
                <a:solidFill>
                  <a:srgbClr val="FFFF00"/>
                </a:solidFill>
                <a:latin typeface="Arial"/>
                <a:cs typeface="Arial"/>
              </a:rPr>
              <a:t>“Select”,</a:t>
            </a:r>
            <a:r>
              <a:rPr sz="1800" spc="-40" dirty="0">
                <a:solidFill>
                  <a:srgbClr val="FFFF00"/>
                </a:solidFill>
                <a:latin typeface="Arial"/>
                <a:cs typeface="Arial"/>
              </a:rPr>
              <a:t> </a:t>
            </a:r>
            <a:r>
              <a:rPr sz="1800" spc="-5" dirty="0">
                <a:solidFill>
                  <a:srgbClr val="FFFF00"/>
                </a:solidFill>
                <a:latin typeface="Arial"/>
                <a:cs typeface="Arial"/>
              </a:rPr>
              <a:t>“insert”,</a:t>
            </a:r>
            <a:endParaRPr sz="1800">
              <a:latin typeface="Arial"/>
              <a:cs typeface="Arial"/>
            </a:endParaRPr>
          </a:p>
          <a:p>
            <a:pPr marL="10160" algn="ctr">
              <a:lnSpc>
                <a:spcPct val="100000"/>
              </a:lnSpc>
            </a:pPr>
            <a:r>
              <a:rPr sz="1800" spc="-5" dirty="0">
                <a:solidFill>
                  <a:srgbClr val="FFFF00"/>
                </a:solidFill>
                <a:latin typeface="Arial"/>
                <a:cs typeface="Arial"/>
              </a:rPr>
              <a:t>“update”</a:t>
            </a:r>
            <a:r>
              <a:rPr sz="1800" spc="-10" dirty="0">
                <a:solidFill>
                  <a:srgbClr val="FFFF00"/>
                </a:solidFill>
                <a:latin typeface="Arial"/>
                <a:cs typeface="Arial"/>
              </a:rPr>
              <a:t> </a:t>
            </a:r>
            <a:r>
              <a:rPr sz="1800" spc="-5" dirty="0">
                <a:solidFill>
                  <a:srgbClr val="FFFF00"/>
                </a:solidFill>
                <a:latin typeface="Arial"/>
                <a:cs typeface="Arial"/>
              </a:rPr>
              <a:t>items</a:t>
            </a:r>
            <a:endParaRPr sz="1800">
              <a:latin typeface="Arial"/>
              <a:cs typeface="Arial"/>
            </a:endParaRPr>
          </a:p>
        </p:txBody>
      </p:sp>
      <p:sp>
        <p:nvSpPr>
          <p:cNvPr id="18" name="object 18"/>
          <p:cNvSpPr/>
          <p:nvPr/>
        </p:nvSpPr>
        <p:spPr>
          <a:xfrm>
            <a:off x="6361176" y="3845052"/>
            <a:ext cx="327660" cy="733425"/>
          </a:xfrm>
          <a:custGeom>
            <a:avLst/>
            <a:gdLst/>
            <a:ahLst/>
            <a:cxnLst/>
            <a:rect l="l" t="t" r="r" b="b"/>
            <a:pathLst>
              <a:path w="327659" h="733425">
                <a:moveTo>
                  <a:pt x="0" y="733044"/>
                </a:moveTo>
                <a:lnTo>
                  <a:pt x="63746" y="730897"/>
                </a:lnTo>
                <a:lnTo>
                  <a:pt x="115824" y="725044"/>
                </a:lnTo>
                <a:lnTo>
                  <a:pt x="150947" y="716365"/>
                </a:lnTo>
                <a:lnTo>
                  <a:pt x="163829" y="705739"/>
                </a:lnTo>
                <a:lnTo>
                  <a:pt x="163829" y="393827"/>
                </a:lnTo>
                <a:lnTo>
                  <a:pt x="176712" y="383200"/>
                </a:lnTo>
                <a:lnTo>
                  <a:pt x="211835" y="374521"/>
                </a:lnTo>
                <a:lnTo>
                  <a:pt x="263913" y="368668"/>
                </a:lnTo>
                <a:lnTo>
                  <a:pt x="327659" y="366522"/>
                </a:lnTo>
                <a:lnTo>
                  <a:pt x="263913" y="364375"/>
                </a:lnTo>
                <a:lnTo>
                  <a:pt x="211835" y="358522"/>
                </a:lnTo>
                <a:lnTo>
                  <a:pt x="176712" y="349843"/>
                </a:lnTo>
                <a:lnTo>
                  <a:pt x="163829" y="339217"/>
                </a:lnTo>
                <a:lnTo>
                  <a:pt x="163829" y="27305"/>
                </a:lnTo>
                <a:lnTo>
                  <a:pt x="150947" y="16662"/>
                </a:lnTo>
                <a:lnTo>
                  <a:pt x="115824" y="7985"/>
                </a:lnTo>
                <a:lnTo>
                  <a:pt x="63746" y="2141"/>
                </a:lnTo>
                <a:lnTo>
                  <a:pt x="0" y="0"/>
                </a:lnTo>
              </a:path>
            </a:pathLst>
          </a:custGeom>
          <a:ln w="12192">
            <a:solidFill>
              <a:srgbClr val="FFFF00"/>
            </a:solidFill>
          </a:ln>
        </p:spPr>
        <p:txBody>
          <a:bodyPr wrap="square" lIns="0" tIns="0" rIns="0" bIns="0" rtlCol="0"/>
          <a:lstStyle/>
          <a:p>
            <a:endParaRPr/>
          </a:p>
        </p:txBody>
      </p:sp>
      <p:sp>
        <p:nvSpPr>
          <p:cNvPr id="19" name="object 19"/>
          <p:cNvSpPr txBox="1"/>
          <p:nvPr/>
        </p:nvSpPr>
        <p:spPr>
          <a:xfrm>
            <a:off x="6958330" y="4078020"/>
            <a:ext cx="1969135" cy="57467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00"/>
                </a:solidFill>
                <a:latin typeface="Arial"/>
                <a:cs typeface="Arial"/>
              </a:rPr>
              <a:t>Bulk select</a:t>
            </a:r>
            <a:r>
              <a:rPr sz="1800" dirty="0">
                <a:solidFill>
                  <a:srgbClr val="FFFF00"/>
                </a:solidFill>
                <a:latin typeface="Arial"/>
                <a:cs typeface="Arial"/>
              </a:rPr>
              <a:t> </a:t>
            </a:r>
            <a:r>
              <a:rPr sz="1800" spc="-5" dirty="0">
                <a:solidFill>
                  <a:srgbClr val="FFFF00"/>
                </a:solidFill>
                <a:latin typeface="Arial"/>
                <a:cs typeface="Arial"/>
              </a:rPr>
              <a:t>or</a:t>
            </a:r>
            <a:endParaRPr sz="1800">
              <a:latin typeface="Arial"/>
              <a:cs typeface="Arial"/>
            </a:endParaRPr>
          </a:p>
          <a:p>
            <a:pPr marL="12700">
              <a:lnSpc>
                <a:spcPct val="100000"/>
              </a:lnSpc>
            </a:pPr>
            <a:r>
              <a:rPr sz="1800" spc="-10" dirty="0">
                <a:solidFill>
                  <a:srgbClr val="FFFF00"/>
                </a:solidFill>
                <a:latin typeface="Arial"/>
                <a:cs typeface="Arial"/>
              </a:rPr>
              <a:t>update </a:t>
            </a:r>
            <a:r>
              <a:rPr sz="1800" spc="-5" dirty="0">
                <a:solidFill>
                  <a:srgbClr val="FFFF00"/>
                </a:solidFill>
                <a:latin typeface="Arial"/>
                <a:cs typeface="Arial"/>
              </a:rPr>
              <a:t>(max </a:t>
            </a:r>
            <a:r>
              <a:rPr sz="1800" dirty="0">
                <a:solidFill>
                  <a:srgbClr val="FFFF00"/>
                </a:solidFill>
                <a:latin typeface="Arial"/>
                <a:cs typeface="Arial"/>
              </a:rPr>
              <a:t>1</a:t>
            </a:r>
            <a:r>
              <a:rPr sz="1800" spc="-30" dirty="0">
                <a:solidFill>
                  <a:srgbClr val="FFFF00"/>
                </a:solidFill>
                <a:latin typeface="Arial"/>
                <a:cs typeface="Arial"/>
              </a:rPr>
              <a:t> </a:t>
            </a:r>
            <a:r>
              <a:rPr sz="1800" dirty="0">
                <a:solidFill>
                  <a:srgbClr val="FFFF00"/>
                </a:solidFill>
                <a:latin typeface="Arial"/>
                <a:cs typeface="Arial"/>
              </a:rPr>
              <a:t>MB)</a:t>
            </a:r>
            <a:endParaRPr sz="1800">
              <a:latin typeface="Arial"/>
              <a:cs typeface="Arial"/>
            </a:endParaRPr>
          </a:p>
        </p:txBody>
      </p:sp>
      <p:sp>
        <p:nvSpPr>
          <p:cNvPr id="20" name="object 20"/>
          <p:cNvSpPr txBox="1">
            <a:spLocks noGrp="1"/>
          </p:cNvSpPr>
          <p:nvPr>
            <p:ph type="title"/>
          </p:nvPr>
        </p:nvSpPr>
        <p:spPr>
          <a:xfrm>
            <a:off x="415544" y="140588"/>
            <a:ext cx="7666355" cy="406400"/>
          </a:xfrm>
          <a:prstGeom prst="rect">
            <a:avLst/>
          </a:prstGeom>
        </p:spPr>
        <p:txBody>
          <a:bodyPr vert="horz" wrap="square" lIns="0" tIns="12065" rIns="0" bIns="0" rtlCol="0">
            <a:spAutoFit/>
          </a:bodyPr>
          <a:lstStyle/>
          <a:p>
            <a:pPr marL="12700">
              <a:lnSpc>
                <a:spcPct val="100000"/>
              </a:lnSpc>
              <a:spcBef>
                <a:spcPts val="95"/>
              </a:spcBef>
            </a:pPr>
            <a:r>
              <a:rPr sz="2500" spc="-10" dirty="0">
                <a:solidFill>
                  <a:srgbClr val="BABCBA"/>
                </a:solidFill>
              </a:rPr>
              <a:t>DynamoDB </a:t>
            </a:r>
            <a:r>
              <a:rPr sz="2500" spc="-5" dirty="0">
                <a:solidFill>
                  <a:srgbClr val="BABCBA"/>
                </a:solidFill>
              </a:rPr>
              <a:t>is optimized for developer</a:t>
            </a:r>
            <a:r>
              <a:rPr sz="2500" spc="145" dirty="0">
                <a:solidFill>
                  <a:srgbClr val="BABCBA"/>
                </a:solidFill>
              </a:rPr>
              <a:t> </a:t>
            </a:r>
            <a:r>
              <a:rPr sz="2500" spc="-5" dirty="0">
                <a:solidFill>
                  <a:srgbClr val="BABCBA"/>
                </a:solidFill>
              </a:rPr>
              <a:t>productivity</a:t>
            </a:r>
            <a:endParaRPr sz="25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0142" y="2154173"/>
            <a:ext cx="3823335"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FF"/>
                </a:solidFill>
              </a:rPr>
              <a:t>What is Amazon</a:t>
            </a:r>
            <a:r>
              <a:rPr sz="2800" spc="-120" dirty="0">
                <a:solidFill>
                  <a:srgbClr val="FFFFFF"/>
                </a:solidFill>
              </a:rPr>
              <a:t> </a:t>
            </a:r>
            <a:r>
              <a:rPr sz="2800" spc="-10" dirty="0">
                <a:solidFill>
                  <a:srgbClr val="FFFFFF"/>
                </a:solidFill>
              </a:rPr>
              <a:t>RDS?</a:t>
            </a:r>
            <a:endParaRPr sz="2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2C32BC-426C-4CD7-9B66-E2DBC82E50E7}"/>
              </a:ext>
            </a:extLst>
          </p:cNvPr>
          <p:cNvSpPr>
            <a:spLocks noGrp="1"/>
          </p:cNvSpPr>
          <p:nvPr>
            <p:ph type="title"/>
          </p:nvPr>
        </p:nvSpPr>
        <p:spPr>
          <a:xfrm>
            <a:off x="267868" y="193989"/>
            <a:ext cx="8237524" cy="777561"/>
          </a:xfrm>
        </p:spPr>
        <p:txBody>
          <a:bodyPr/>
          <a:lstStyle/>
          <a:p>
            <a:r>
              <a:rPr lang="en-US" sz="3200" b="0" dirty="0"/>
              <a:t>Amazon Relational Database Service (RDS)</a:t>
            </a:r>
            <a:br>
              <a:rPr lang="en-US" b="0" dirty="0"/>
            </a:br>
            <a:endParaRPr lang="en-US" dirty="0"/>
          </a:p>
        </p:txBody>
      </p:sp>
      <p:sp>
        <p:nvSpPr>
          <p:cNvPr id="4" name="Text Placeholder 3">
            <a:extLst>
              <a:ext uri="{FF2B5EF4-FFF2-40B4-BE49-F238E27FC236}">
                <a16:creationId xmlns:a16="http://schemas.microsoft.com/office/drawing/2014/main" id="{F6FE960D-0FC6-48FE-A9AE-D998EB28462A}"/>
              </a:ext>
            </a:extLst>
          </p:cNvPr>
          <p:cNvSpPr>
            <a:spLocks noGrp="1"/>
          </p:cNvSpPr>
          <p:nvPr>
            <p:ph type="body" idx="1"/>
          </p:nvPr>
        </p:nvSpPr>
        <p:spPr>
          <a:xfrm>
            <a:off x="210134" y="1123950"/>
            <a:ext cx="8723732" cy="3657600"/>
          </a:xfrm>
        </p:spPr>
        <p:txBody>
          <a:bodyPr/>
          <a:lstStyle/>
          <a:p>
            <a:r>
              <a:rPr lang="en-US" dirty="0">
                <a:solidFill>
                  <a:schemeClr val="bg1"/>
                </a:solidFill>
              </a:rPr>
              <a:t>Amazon Relational Database Service (Amazon RDS) is a web service that makes it easier to set up, operate, and scale a relational database in the AWS Cloud. It provides cost-efficient, resizable capacity for an industry-standard relational database and manages common database administration tasks.</a:t>
            </a:r>
          </a:p>
          <a:p>
            <a:endParaRPr lang="en-US" dirty="0">
              <a:solidFill>
                <a:schemeClr val="bg1"/>
              </a:solidFill>
            </a:endParaRPr>
          </a:p>
          <a:p>
            <a:r>
              <a:rPr lang="en-US" dirty="0">
                <a:solidFill>
                  <a:schemeClr val="bg1"/>
                </a:solidFill>
              </a:rPr>
              <a:t>Amazon RDS is available on several </a:t>
            </a:r>
            <a:r>
              <a:rPr lang="en-US" dirty="0">
                <a:solidFill>
                  <a:schemeClr val="bg1"/>
                </a:solidFill>
                <a:hlinkClick r:id="rId2">
                  <a:extLst>
                    <a:ext uri="{A12FA001-AC4F-418D-AE19-62706E023703}">
                      <ahyp:hlinkClr xmlns:ahyp="http://schemas.microsoft.com/office/drawing/2018/hyperlinkcolor" val="tx"/>
                    </a:ext>
                  </a:extLst>
                </a:hlinkClick>
              </a:rPr>
              <a:t>database instance types</a:t>
            </a:r>
            <a:r>
              <a:rPr lang="en-US" dirty="0">
                <a:solidFill>
                  <a:schemeClr val="bg1"/>
                </a:solidFill>
              </a:rPr>
              <a:t> - optimized for memory, performance or I/O - and provides you with six familiar database engines to choose from, including </a:t>
            </a:r>
            <a:r>
              <a:rPr lang="en-US" dirty="0">
                <a:solidFill>
                  <a:schemeClr val="bg1"/>
                </a:solidFill>
                <a:hlinkClick r:id="rId3">
                  <a:extLst>
                    <a:ext uri="{A12FA001-AC4F-418D-AE19-62706E023703}">
                      <ahyp:hlinkClr xmlns:ahyp="http://schemas.microsoft.com/office/drawing/2018/hyperlinkcolor" val="tx"/>
                    </a:ext>
                  </a:extLst>
                </a:hlinkClick>
              </a:rPr>
              <a:t>Amazon Aurora</a:t>
            </a:r>
            <a:r>
              <a:rPr lang="en-US" dirty="0">
                <a:solidFill>
                  <a:schemeClr val="bg1"/>
                </a:solidFill>
              </a:rPr>
              <a:t>, </a:t>
            </a:r>
            <a:r>
              <a:rPr lang="en-US" dirty="0">
                <a:solidFill>
                  <a:schemeClr val="bg1"/>
                </a:solidFill>
                <a:hlinkClick r:id="rId4">
                  <a:extLst>
                    <a:ext uri="{A12FA001-AC4F-418D-AE19-62706E023703}">
                      <ahyp:hlinkClr xmlns:ahyp="http://schemas.microsoft.com/office/drawing/2018/hyperlinkcolor" val="tx"/>
                    </a:ext>
                  </a:extLst>
                </a:hlinkClick>
              </a:rPr>
              <a:t>PostgreSQL</a:t>
            </a:r>
            <a:r>
              <a:rPr lang="en-US" dirty="0">
                <a:solidFill>
                  <a:schemeClr val="bg1"/>
                </a:solidFill>
              </a:rPr>
              <a:t>, </a:t>
            </a:r>
            <a:r>
              <a:rPr lang="en-US" dirty="0">
                <a:solidFill>
                  <a:schemeClr val="bg1"/>
                </a:solidFill>
                <a:hlinkClick r:id="rId5">
                  <a:extLst>
                    <a:ext uri="{A12FA001-AC4F-418D-AE19-62706E023703}">
                      <ahyp:hlinkClr xmlns:ahyp="http://schemas.microsoft.com/office/drawing/2018/hyperlinkcolor" val="tx"/>
                    </a:ext>
                  </a:extLst>
                </a:hlinkClick>
              </a:rPr>
              <a:t>MySQL</a:t>
            </a:r>
            <a:r>
              <a:rPr lang="en-US" dirty="0">
                <a:solidFill>
                  <a:schemeClr val="bg1"/>
                </a:solidFill>
              </a:rPr>
              <a:t>, </a:t>
            </a:r>
            <a:r>
              <a:rPr lang="en-US" dirty="0">
                <a:solidFill>
                  <a:schemeClr val="bg1"/>
                </a:solidFill>
                <a:hlinkClick r:id="rId6">
                  <a:extLst>
                    <a:ext uri="{A12FA001-AC4F-418D-AE19-62706E023703}">
                      <ahyp:hlinkClr xmlns:ahyp="http://schemas.microsoft.com/office/drawing/2018/hyperlinkcolor" val="tx"/>
                    </a:ext>
                  </a:extLst>
                </a:hlinkClick>
              </a:rPr>
              <a:t>MariaDB</a:t>
            </a:r>
            <a:r>
              <a:rPr lang="en-US" dirty="0">
                <a:solidFill>
                  <a:schemeClr val="bg1"/>
                </a:solidFill>
              </a:rPr>
              <a:t>, </a:t>
            </a:r>
            <a:r>
              <a:rPr lang="en-US" dirty="0">
                <a:solidFill>
                  <a:schemeClr val="bg1"/>
                </a:solidFill>
                <a:hlinkClick r:id="rId7">
                  <a:extLst>
                    <a:ext uri="{A12FA001-AC4F-418D-AE19-62706E023703}">
                      <ahyp:hlinkClr xmlns:ahyp="http://schemas.microsoft.com/office/drawing/2018/hyperlinkcolor" val="tx"/>
                    </a:ext>
                  </a:extLst>
                </a:hlinkClick>
              </a:rPr>
              <a:t>Oracle Database</a:t>
            </a:r>
            <a:r>
              <a:rPr lang="en-US" dirty="0">
                <a:solidFill>
                  <a:schemeClr val="bg1"/>
                </a:solidFill>
              </a:rPr>
              <a:t>, and </a:t>
            </a:r>
            <a:r>
              <a:rPr lang="en-US" dirty="0">
                <a:solidFill>
                  <a:schemeClr val="bg1"/>
                </a:solidFill>
                <a:hlinkClick r:id="rId8">
                  <a:extLst>
                    <a:ext uri="{A12FA001-AC4F-418D-AE19-62706E023703}">
                      <ahyp:hlinkClr xmlns:ahyp="http://schemas.microsoft.com/office/drawing/2018/hyperlinkcolor" val="tx"/>
                    </a:ext>
                  </a:extLst>
                </a:hlinkClick>
              </a:rPr>
              <a:t>SQL Server</a:t>
            </a:r>
            <a:r>
              <a:rPr lang="en-US" dirty="0">
                <a:solidFill>
                  <a:schemeClr val="bg1"/>
                </a:solidFill>
              </a:rPr>
              <a:t>. You can use the </a:t>
            </a:r>
            <a:r>
              <a:rPr lang="en-US" dirty="0">
                <a:solidFill>
                  <a:schemeClr val="bg1"/>
                </a:solidFill>
                <a:hlinkClick r:id="rId9">
                  <a:extLst>
                    <a:ext uri="{A12FA001-AC4F-418D-AE19-62706E023703}">
                      <ahyp:hlinkClr xmlns:ahyp="http://schemas.microsoft.com/office/drawing/2018/hyperlinkcolor" val="tx"/>
                    </a:ext>
                  </a:extLst>
                </a:hlinkClick>
              </a:rPr>
              <a:t>AWS Database Migration Service</a:t>
            </a:r>
            <a:r>
              <a:rPr lang="en-US" dirty="0">
                <a:solidFill>
                  <a:schemeClr val="bg1"/>
                </a:solidFill>
              </a:rPr>
              <a:t> to easily migrate or replicate your existing databases to Amazon RDS.</a:t>
            </a:r>
          </a:p>
        </p:txBody>
      </p:sp>
    </p:spTree>
    <p:extLst>
      <p:ext uri="{BB962C8B-B14F-4D97-AF65-F5344CB8AC3E}">
        <p14:creationId xmlns:p14="http://schemas.microsoft.com/office/powerpoint/2010/main" val="2531700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5544" y="136017"/>
            <a:ext cx="7396480"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FFFFFF"/>
                </a:solidFill>
              </a:rPr>
              <a:t>Amazon RDS</a:t>
            </a:r>
            <a:r>
              <a:rPr sz="3200" dirty="0">
                <a:solidFill>
                  <a:srgbClr val="BABCBA"/>
                </a:solidFill>
              </a:rPr>
              <a:t>: a </a:t>
            </a:r>
            <a:r>
              <a:rPr sz="3200" spc="-5" dirty="0">
                <a:solidFill>
                  <a:srgbClr val="BABCBA"/>
                </a:solidFill>
              </a:rPr>
              <a:t>managed </a:t>
            </a:r>
            <a:r>
              <a:rPr sz="3200" dirty="0">
                <a:solidFill>
                  <a:srgbClr val="BABCBA"/>
                </a:solidFill>
              </a:rPr>
              <a:t>SQL</a:t>
            </a:r>
            <a:r>
              <a:rPr sz="3200" spc="-170" dirty="0">
                <a:solidFill>
                  <a:srgbClr val="BABCBA"/>
                </a:solidFill>
              </a:rPr>
              <a:t> </a:t>
            </a:r>
            <a:r>
              <a:rPr sz="3200" spc="-5" dirty="0">
                <a:solidFill>
                  <a:srgbClr val="BABCBA"/>
                </a:solidFill>
              </a:rPr>
              <a:t>service</a:t>
            </a:r>
            <a:endParaRPr sz="3200"/>
          </a:p>
        </p:txBody>
      </p:sp>
      <p:sp>
        <p:nvSpPr>
          <p:cNvPr id="3" name="object 3"/>
          <p:cNvSpPr txBox="1"/>
          <p:nvPr/>
        </p:nvSpPr>
        <p:spPr>
          <a:xfrm>
            <a:off x="419506" y="962025"/>
            <a:ext cx="7632065" cy="3464560"/>
          </a:xfrm>
          <a:prstGeom prst="rect">
            <a:avLst/>
          </a:prstGeom>
        </p:spPr>
        <p:txBody>
          <a:bodyPr vert="horz" wrap="square" lIns="0" tIns="85725" rIns="0" bIns="0" rtlCol="0">
            <a:spAutoFit/>
          </a:bodyPr>
          <a:lstStyle/>
          <a:p>
            <a:pPr marL="355600" indent="-342900">
              <a:lnSpc>
                <a:spcPct val="100000"/>
              </a:lnSpc>
              <a:spcBef>
                <a:spcPts val="675"/>
              </a:spcBef>
              <a:buChar char="•"/>
              <a:tabLst>
                <a:tab pos="354965" algn="l"/>
                <a:tab pos="355600" algn="l"/>
              </a:tabLst>
            </a:pPr>
            <a:r>
              <a:rPr sz="2400" spc="-5" dirty="0">
                <a:solidFill>
                  <a:srgbClr val="BABCBA"/>
                </a:solidFill>
                <a:latin typeface="Arial"/>
                <a:cs typeface="Arial"/>
              </a:rPr>
              <a:t>Simple and </a:t>
            </a:r>
            <a:r>
              <a:rPr sz="2400" dirty="0">
                <a:solidFill>
                  <a:srgbClr val="BABCBA"/>
                </a:solidFill>
                <a:latin typeface="Arial"/>
                <a:cs typeface="Arial"/>
              </a:rPr>
              <a:t>fast to</a:t>
            </a:r>
            <a:r>
              <a:rPr sz="2400" spc="-5" dirty="0">
                <a:solidFill>
                  <a:srgbClr val="BABCBA"/>
                </a:solidFill>
                <a:latin typeface="Arial"/>
                <a:cs typeface="Arial"/>
              </a:rPr>
              <a:t> deploy</a:t>
            </a:r>
            <a:endParaRPr sz="2400">
              <a:latin typeface="Arial"/>
              <a:cs typeface="Arial"/>
            </a:endParaRPr>
          </a:p>
          <a:p>
            <a:pPr marL="355600" indent="-342900">
              <a:lnSpc>
                <a:spcPct val="100000"/>
              </a:lnSpc>
              <a:spcBef>
                <a:spcPts val="575"/>
              </a:spcBef>
              <a:buChar char="•"/>
              <a:tabLst>
                <a:tab pos="354965" algn="l"/>
                <a:tab pos="355600" algn="l"/>
              </a:tabLst>
            </a:pPr>
            <a:r>
              <a:rPr sz="2400" spc="-5" dirty="0">
                <a:solidFill>
                  <a:srgbClr val="BABCBA"/>
                </a:solidFill>
                <a:latin typeface="Arial"/>
                <a:cs typeface="Arial"/>
              </a:rPr>
              <a:t>Simple and </a:t>
            </a:r>
            <a:r>
              <a:rPr sz="2400" dirty="0">
                <a:solidFill>
                  <a:srgbClr val="BABCBA"/>
                </a:solidFill>
                <a:latin typeface="Arial"/>
                <a:cs typeface="Arial"/>
              </a:rPr>
              <a:t>fast to</a:t>
            </a:r>
            <a:r>
              <a:rPr sz="2400" spc="-5" dirty="0">
                <a:solidFill>
                  <a:srgbClr val="BABCBA"/>
                </a:solidFill>
                <a:latin typeface="Arial"/>
                <a:cs typeface="Arial"/>
              </a:rPr>
              <a:t> scale</a:t>
            </a:r>
            <a:endParaRPr sz="2400">
              <a:latin typeface="Arial"/>
              <a:cs typeface="Arial"/>
            </a:endParaRPr>
          </a:p>
          <a:p>
            <a:pPr marL="355600" indent="-342900">
              <a:lnSpc>
                <a:spcPct val="100000"/>
              </a:lnSpc>
              <a:spcBef>
                <a:spcPts val="580"/>
              </a:spcBef>
              <a:buChar char="•"/>
              <a:tabLst>
                <a:tab pos="354965" algn="l"/>
                <a:tab pos="355600" algn="l"/>
              </a:tabLst>
            </a:pPr>
            <a:r>
              <a:rPr sz="2400" spc="-30" dirty="0">
                <a:solidFill>
                  <a:srgbClr val="BABCBA"/>
                </a:solidFill>
                <a:latin typeface="Arial"/>
                <a:cs typeface="Arial"/>
              </a:rPr>
              <a:t>AWS </a:t>
            </a:r>
            <a:r>
              <a:rPr sz="2400" spc="-5" dirty="0">
                <a:solidFill>
                  <a:srgbClr val="BABCBA"/>
                </a:solidFill>
                <a:latin typeface="Arial"/>
                <a:cs typeface="Arial"/>
              </a:rPr>
              <a:t>handles patching, backups,</a:t>
            </a:r>
            <a:r>
              <a:rPr sz="2400" spc="65" dirty="0">
                <a:solidFill>
                  <a:srgbClr val="BABCBA"/>
                </a:solidFill>
                <a:latin typeface="Arial"/>
                <a:cs typeface="Arial"/>
              </a:rPr>
              <a:t> </a:t>
            </a:r>
            <a:r>
              <a:rPr sz="2400" spc="-5" dirty="0">
                <a:solidFill>
                  <a:srgbClr val="BABCBA"/>
                </a:solidFill>
                <a:latin typeface="Arial"/>
                <a:cs typeface="Arial"/>
              </a:rPr>
              <a:t>replication</a:t>
            </a:r>
            <a:endParaRPr sz="2400">
              <a:latin typeface="Arial"/>
              <a:cs typeface="Arial"/>
            </a:endParaRPr>
          </a:p>
          <a:p>
            <a:pPr marL="355600" indent="-342900">
              <a:lnSpc>
                <a:spcPct val="100000"/>
              </a:lnSpc>
              <a:spcBef>
                <a:spcPts val="575"/>
              </a:spcBef>
              <a:buChar char="•"/>
              <a:tabLst>
                <a:tab pos="354965" algn="l"/>
                <a:tab pos="355600" algn="l"/>
              </a:tabLst>
            </a:pPr>
            <a:r>
              <a:rPr sz="2400" spc="-5" dirty="0">
                <a:solidFill>
                  <a:srgbClr val="BABCBA"/>
                </a:solidFill>
                <a:latin typeface="Arial"/>
                <a:cs typeface="Arial"/>
              </a:rPr>
              <a:t>Compatible with your</a:t>
            </a:r>
            <a:r>
              <a:rPr sz="2400" spc="40" dirty="0">
                <a:solidFill>
                  <a:srgbClr val="BABCBA"/>
                </a:solidFill>
                <a:latin typeface="Arial"/>
                <a:cs typeface="Arial"/>
              </a:rPr>
              <a:t> </a:t>
            </a:r>
            <a:r>
              <a:rPr sz="2400" spc="-5" dirty="0">
                <a:solidFill>
                  <a:srgbClr val="BABCBA"/>
                </a:solidFill>
                <a:latin typeface="Arial"/>
                <a:cs typeface="Arial"/>
              </a:rPr>
              <a:t>applications</a:t>
            </a:r>
            <a:endParaRPr sz="2400">
              <a:latin typeface="Arial"/>
              <a:cs typeface="Arial"/>
            </a:endParaRPr>
          </a:p>
          <a:p>
            <a:pPr marL="469900">
              <a:lnSpc>
                <a:spcPct val="100000"/>
              </a:lnSpc>
              <a:spcBef>
                <a:spcPts val="575"/>
              </a:spcBef>
            </a:pPr>
            <a:r>
              <a:rPr sz="2400" dirty="0">
                <a:solidFill>
                  <a:srgbClr val="BABCBA"/>
                </a:solidFill>
                <a:latin typeface="Arial"/>
                <a:cs typeface="Arial"/>
              </a:rPr>
              <a:t>– </a:t>
            </a:r>
            <a:r>
              <a:rPr sz="2400" spc="-5" dirty="0">
                <a:solidFill>
                  <a:srgbClr val="BABCBA"/>
                </a:solidFill>
                <a:latin typeface="Arial"/>
                <a:cs typeface="Arial"/>
              </a:rPr>
              <a:t>Choose among Amazon Aurora,</a:t>
            </a:r>
            <a:r>
              <a:rPr sz="2400" spc="30" dirty="0">
                <a:solidFill>
                  <a:srgbClr val="BABCBA"/>
                </a:solidFill>
                <a:latin typeface="Arial"/>
                <a:cs typeface="Arial"/>
              </a:rPr>
              <a:t> </a:t>
            </a:r>
            <a:r>
              <a:rPr sz="2400" dirty="0">
                <a:solidFill>
                  <a:srgbClr val="BABCBA"/>
                </a:solidFill>
                <a:latin typeface="Arial"/>
                <a:cs typeface="Arial"/>
              </a:rPr>
              <a:t>MySQL,</a:t>
            </a:r>
            <a:endParaRPr sz="2400">
              <a:latin typeface="Arial"/>
              <a:cs typeface="Arial"/>
            </a:endParaRPr>
          </a:p>
          <a:p>
            <a:pPr marL="756285">
              <a:lnSpc>
                <a:spcPct val="100000"/>
              </a:lnSpc>
              <a:spcBef>
                <a:spcPts val="5"/>
              </a:spcBef>
            </a:pPr>
            <a:r>
              <a:rPr sz="2400" spc="-5" dirty="0">
                <a:solidFill>
                  <a:srgbClr val="BABCBA"/>
                </a:solidFill>
                <a:latin typeface="Arial"/>
                <a:cs typeface="Arial"/>
              </a:rPr>
              <a:t>PostgreSQL, </a:t>
            </a:r>
            <a:r>
              <a:rPr sz="2400" dirty="0">
                <a:solidFill>
                  <a:srgbClr val="BABCBA"/>
                </a:solidFill>
                <a:latin typeface="Arial"/>
                <a:cs typeface="Arial"/>
              </a:rPr>
              <a:t>Oracle, SQL</a:t>
            </a:r>
            <a:r>
              <a:rPr sz="2400" spc="-95" dirty="0">
                <a:solidFill>
                  <a:srgbClr val="BABCBA"/>
                </a:solidFill>
                <a:latin typeface="Arial"/>
                <a:cs typeface="Arial"/>
              </a:rPr>
              <a:t> </a:t>
            </a:r>
            <a:r>
              <a:rPr sz="2400" spc="-5" dirty="0">
                <a:solidFill>
                  <a:srgbClr val="BABCBA"/>
                </a:solidFill>
                <a:latin typeface="Arial"/>
                <a:cs typeface="Arial"/>
              </a:rPr>
              <a:t>Server</a:t>
            </a:r>
            <a:endParaRPr sz="2400">
              <a:latin typeface="Arial"/>
              <a:cs typeface="Arial"/>
            </a:endParaRPr>
          </a:p>
          <a:p>
            <a:pPr marL="355600" indent="-342900">
              <a:lnSpc>
                <a:spcPct val="100000"/>
              </a:lnSpc>
              <a:spcBef>
                <a:spcPts val="575"/>
              </a:spcBef>
              <a:buChar char="•"/>
              <a:tabLst>
                <a:tab pos="354965" algn="l"/>
                <a:tab pos="355600" algn="l"/>
              </a:tabLst>
            </a:pPr>
            <a:r>
              <a:rPr sz="2400" dirty="0">
                <a:solidFill>
                  <a:srgbClr val="BABCBA"/>
                </a:solidFill>
                <a:latin typeface="Arial"/>
                <a:cs typeface="Arial"/>
              </a:rPr>
              <a:t>Fast, </a:t>
            </a:r>
            <a:r>
              <a:rPr sz="2400" spc="-5" dirty="0">
                <a:solidFill>
                  <a:srgbClr val="BABCBA"/>
                </a:solidFill>
                <a:latin typeface="Arial"/>
                <a:cs typeface="Arial"/>
              </a:rPr>
              <a:t>predictable performance</a:t>
            </a:r>
            <a:endParaRPr sz="2400">
              <a:latin typeface="Arial"/>
              <a:cs typeface="Arial"/>
            </a:endParaRPr>
          </a:p>
          <a:p>
            <a:pPr marL="355600" indent="-342900">
              <a:lnSpc>
                <a:spcPct val="100000"/>
              </a:lnSpc>
              <a:spcBef>
                <a:spcPts val="575"/>
              </a:spcBef>
              <a:buChar char="•"/>
              <a:tabLst>
                <a:tab pos="354965" algn="l"/>
                <a:tab pos="355600" algn="l"/>
              </a:tabLst>
            </a:pPr>
            <a:r>
              <a:rPr sz="2400" dirty="0">
                <a:solidFill>
                  <a:srgbClr val="BABCBA"/>
                </a:solidFill>
                <a:latin typeface="Arial"/>
                <a:cs typeface="Arial"/>
              </a:rPr>
              <a:t>No cost to </a:t>
            </a:r>
            <a:r>
              <a:rPr sz="2400" spc="-5" dirty="0">
                <a:solidFill>
                  <a:srgbClr val="BABCBA"/>
                </a:solidFill>
                <a:latin typeface="Arial"/>
                <a:cs typeface="Arial"/>
              </a:rPr>
              <a:t>get started; pay only </a:t>
            </a:r>
            <a:r>
              <a:rPr sz="2400" dirty="0">
                <a:solidFill>
                  <a:srgbClr val="BABCBA"/>
                </a:solidFill>
                <a:latin typeface="Arial"/>
                <a:cs typeface="Arial"/>
              </a:rPr>
              <a:t>for </a:t>
            </a:r>
            <a:r>
              <a:rPr sz="2400" spc="-10" dirty="0">
                <a:solidFill>
                  <a:srgbClr val="BABCBA"/>
                </a:solidFill>
                <a:latin typeface="Arial"/>
                <a:cs typeface="Arial"/>
              </a:rPr>
              <a:t>what </a:t>
            </a:r>
            <a:r>
              <a:rPr sz="2400" dirty="0">
                <a:solidFill>
                  <a:srgbClr val="BABCBA"/>
                </a:solidFill>
                <a:latin typeface="Arial"/>
                <a:cs typeface="Arial"/>
              </a:rPr>
              <a:t>you</a:t>
            </a:r>
            <a:r>
              <a:rPr sz="2400" spc="15" dirty="0">
                <a:solidFill>
                  <a:srgbClr val="BABCBA"/>
                </a:solidFill>
                <a:latin typeface="Arial"/>
                <a:cs typeface="Arial"/>
              </a:rPr>
              <a:t> </a:t>
            </a:r>
            <a:r>
              <a:rPr sz="2400" spc="-5" dirty="0">
                <a:solidFill>
                  <a:srgbClr val="BABCBA"/>
                </a:solidFill>
                <a:latin typeface="Arial"/>
                <a:cs typeface="Arial"/>
              </a:rPr>
              <a:t>consume</a:t>
            </a:r>
            <a:endParaRPr sz="2400">
              <a:latin typeface="Arial"/>
              <a:cs typeface="Arial"/>
            </a:endParaRPr>
          </a:p>
        </p:txBody>
      </p:sp>
      <p:grpSp>
        <p:nvGrpSpPr>
          <p:cNvPr id="4" name="object 4"/>
          <p:cNvGrpSpPr/>
          <p:nvPr/>
        </p:nvGrpSpPr>
        <p:grpSpPr>
          <a:xfrm>
            <a:off x="7147559" y="1066800"/>
            <a:ext cx="1417320" cy="1146175"/>
            <a:chOff x="7147559" y="1066800"/>
            <a:chExt cx="1417320" cy="1146175"/>
          </a:xfrm>
        </p:grpSpPr>
        <p:sp>
          <p:nvSpPr>
            <p:cNvPr id="5" name="object 5"/>
            <p:cNvSpPr/>
            <p:nvPr/>
          </p:nvSpPr>
          <p:spPr>
            <a:xfrm>
              <a:off x="7147559" y="1066800"/>
              <a:ext cx="1417320" cy="114604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190231" y="1086611"/>
              <a:ext cx="1331976" cy="1060704"/>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7193660" y="2243073"/>
            <a:ext cx="14097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272727"/>
                </a:solidFill>
                <a:latin typeface="Arial"/>
                <a:cs typeface="Arial"/>
              </a:rPr>
              <a:t>Amazon</a:t>
            </a:r>
            <a:r>
              <a:rPr sz="1800" spc="-60" dirty="0">
                <a:solidFill>
                  <a:srgbClr val="272727"/>
                </a:solidFill>
                <a:latin typeface="Arial"/>
                <a:cs typeface="Arial"/>
              </a:rPr>
              <a:t> </a:t>
            </a:r>
            <a:r>
              <a:rPr sz="1800" spc="-5" dirty="0">
                <a:solidFill>
                  <a:srgbClr val="272727"/>
                </a:solidFill>
                <a:latin typeface="Arial"/>
                <a:cs typeface="Arial"/>
              </a:rPr>
              <a:t>RDS</a:t>
            </a:r>
            <a:endParaRPr sz="18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15544" y="139065"/>
            <a:ext cx="5996305" cy="3907154"/>
          </a:xfrm>
          <a:prstGeom prst="rect">
            <a:avLst/>
          </a:prstGeom>
        </p:spPr>
        <p:txBody>
          <a:bodyPr vert="horz" wrap="square" lIns="0" tIns="12065" rIns="0" bIns="0" rtlCol="0">
            <a:spAutoFit/>
          </a:bodyPr>
          <a:lstStyle/>
          <a:p>
            <a:pPr marL="12700">
              <a:lnSpc>
                <a:spcPct val="100000"/>
              </a:lnSpc>
              <a:spcBef>
                <a:spcPts val="95"/>
              </a:spcBef>
            </a:pPr>
            <a:r>
              <a:rPr sz="2800" b="1" spc="-55" dirty="0">
                <a:solidFill>
                  <a:srgbClr val="BABCBA"/>
                </a:solidFill>
                <a:latin typeface="Arial"/>
                <a:cs typeface="Arial"/>
              </a:rPr>
              <a:t>Today’s</a:t>
            </a:r>
            <a:r>
              <a:rPr sz="2800" b="1" spc="55" dirty="0">
                <a:solidFill>
                  <a:srgbClr val="BABCBA"/>
                </a:solidFill>
                <a:latin typeface="Arial"/>
                <a:cs typeface="Arial"/>
              </a:rPr>
              <a:t> </a:t>
            </a:r>
            <a:r>
              <a:rPr sz="2800" b="1" spc="-10" dirty="0">
                <a:solidFill>
                  <a:srgbClr val="BABCBA"/>
                </a:solidFill>
                <a:latin typeface="Arial"/>
                <a:cs typeface="Arial"/>
              </a:rPr>
              <a:t>agenda</a:t>
            </a:r>
            <a:endParaRPr sz="2800">
              <a:latin typeface="Arial"/>
              <a:cs typeface="Arial"/>
            </a:endParaRPr>
          </a:p>
          <a:p>
            <a:pPr>
              <a:lnSpc>
                <a:spcPct val="100000"/>
              </a:lnSpc>
              <a:spcBef>
                <a:spcPts val="5"/>
              </a:spcBef>
            </a:pPr>
            <a:endParaRPr sz="3200">
              <a:latin typeface="Arial"/>
              <a:cs typeface="Arial"/>
            </a:endParaRPr>
          </a:p>
          <a:p>
            <a:pPr marL="359410" indent="-343535">
              <a:lnSpc>
                <a:spcPct val="100000"/>
              </a:lnSpc>
              <a:buChar char="•"/>
              <a:tabLst>
                <a:tab pos="359410" algn="l"/>
                <a:tab pos="360045" algn="l"/>
              </a:tabLst>
            </a:pPr>
            <a:r>
              <a:rPr sz="2800" spc="-5" dirty="0">
                <a:solidFill>
                  <a:srgbClr val="BABCBA"/>
                </a:solidFill>
                <a:latin typeface="Arial"/>
                <a:cs typeface="Arial"/>
              </a:rPr>
              <a:t>Why managed </a:t>
            </a:r>
            <a:r>
              <a:rPr sz="2800" dirty="0">
                <a:solidFill>
                  <a:srgbClr val="BABCBA"/>
                </a:solidFill>
                <a:latin typeface="Arial"/>
                <a:cs typeface="Arial"/>
              </a:rPr>
              <a:t>database</a:t>
            </a:r>
            <a:r>
              <a:rPr sz="2800" spc="-10" dirty="0">
                <a:solidFill>
                  <a:srgbClr val="BABCBA"/>
                </a:solidFill>
                <a:latin typeface="Arial"/>
                <a:cs typeface="Arial"/>
              </a:rPr>
              <a:t> </a:t>
            </a:r>
            <a:r>
              <a:rPr sz="2800" dirty="0">
                <a:solidFill>
                  <a:srgbClr val="BABCBA"/>
                </a:solidFill>
                <a:latin typeface="Arial"/>
                <a:cs typeface="Arial"/>
              </a:rPr>
              <a:t>services?</a:t>
            </a:r>
            <a:endParaRPr sz="2800">
              <a:latin typeface="Arial"/>
              <a:cs typeface="Arial"/>
            </a:endParaRPr>
          </a:p>
          <a:p>
            <a:pPr marL="359410" indent="-343535">
              <a:lnSpc>
                <a:spcPct val="100000"/>
              </a:lnSpc>
              <a:spcBef>
                <a:spcPts val="670"/>
              </a:spcBef>
              <a:buChar char="•"/>
              <a:tabLst>
                <a:tab pos="359410" algn="l"/>
                <a:tab pos="360045" algn="l"/>
              </a:tabLst>
            </a:pPr>
            <a:r>
              <a:rPr sz="2800" spc="-5" dirty="0">
                <a:solidFill>
                  <a:srgbClr val="BABCBA"/>
                </a:solidFill>
                <a:latin typeface="Arial"/>
                <a:cs typeface="Arial"/>
              </a:rPr>
              <a:t>A </a:t>
            </a:r>
            <a:r>
              <a:rPr sz="2800" dirty="0">
                <a:solidFill>
                  <a:srgbClr val="BABCBA"/>
                </a:solidFill>
                <a:latin typeface="Arial"/>
                <a:cs typeface="Arial"/>
              </a:rPr>
              <a:t>non-relational </a:t>
            </a:r>
            <a:r>
              <a:rPr sz="2800" spc="-5" dirty="0">
                <a:solidFill>
                  <a:srgbClr val="BABCBA"/>
                </a:solidFill>
                <a:latin typeface="Arial"/>
                <a:cs typeface="Arial"/>
              </a:rPr>
              <a:t>managed</a:t>
            </a:r>
            <a:r>
              <a:rPr sz="2800" spc="-170" dirty="0">
                <a:solidFill>
                  <a:srgbClr val="BABCBA"/>
                </a:solidFill>
                <a:latin typeface="Arial"/>
                <a:cs typeface="Arial"/>
              </a:rPr>
              <a:t> </a:t>
            </a:r>
            <a:r>
              <a:rPr sz="2800" dirty="0">
                <a:solidFill>
                  <a:srgbClr val="BABCBA"/>
                </a:solidFill>
                <a:latin typeface="Arial"/>
                <a:cs typeface="Arial"/>
              </a:rPr>
              <a:t>database</a:t>
            </a:r>
            <a:endParaRPr sz="2800">
              <a:latin typeface="Arial"/>
              <a:cs typeface="Arial"/>
            </a:endParaRPr>
          </a:p>
          <a:p>
            <a:pPr marL="359410" indent="-343535">
              <a:lnSpc>
                <a:spcPct val="100000"/>
              </a:lnSpc>
              <a:spcBef>
                <a:spcPts val="675"/>
              </a:spcBef>
              <a:buChar char="•"/>
              <a:tabLst>
                <a:tab pos="359410" algn="l"/>
                <a:tab pos="360045" algn="l"/>
              </a:tabLst>
            </a:pPr>
            <a:r>
              <a:rPr sz="2800" spc="-5" dirty="0">
                <a:solidFill>
                  <a:srgbClr val="BABCBA"/>
                </a:solidFill>
                <a:latin typeface="Arial"/>
                <a:cs typeface="Arial"/>
              </a:rPr>
              <a:t>A </a:t>
            </a:r>
            <a:r>
              <a:rPr sz="2800" dirty="0">
                <a:solidFill>
                  <a:srgbClr val="BABCBA"/>
                </a:solidFill>
                <a:latin typeface="Arial"/>
                <a:cs typeface="Arial"/>
              </a:rPr>
              <a:t>relational </a:t>
            </a:r>
            <a:r>
              <a:rPr sz="2800" spc="-5" dirty="0">
                <a:solidFill>
                  <a:srgbClr val="BABCBA"/>
                </a:solidFill>
                <a:latin typeface="Arial"/>
                <a:cs typeface="Arial"/>
              </a:rPr>
              <a:t>managed</a:t>
            </a:r>
            <a:r>
              <a:rPr sz="2800" spc="-155" dirty="0">
                <a:solidFill>
                  <a:srgbClr val="BABCBA"/>
                </a:solidFill>
                <a:latin typeface="Arial"/>
                <a:cs typeface="Arial"/>
              </a:rPr>
              <a:t> </a:t>
            </a:r>
            <a:r>
              <a:rPr sz="2800" dirty="0">
                <a:solidFill>
                  <a:srgbClr val="BABCBA"/>
                </a:solidFill>
                <a:latin typeface="Arial"/>
                <a:cs typeface="Arial"/>
              </a:rPr>
              <a:t>database</a:t>
            </a:r>
            <a:endParaRPr sz="2800">
              <a:latin typeface="Arial"/>
              <a:cs typeface="Arial"/>
            </a:endParaRPr>
          </a:p>
          <a:p>
            <a:pPr marL="359410" indent="-343535">
              <a:lnSpc>
                <a:spcPct val="100000"/>
              </a:lnSpc>
              <a:spcBef>
                <a:spcPts val="675"/>
              </a:spcBef>
              <a:buChar char="•"/>
              <a:tabLst>
                <a:tab pos="359410" algn="l"/>
                <a:tab pos="360045" algn="l"/>
              </a:tabLst>
            </a:pPr>
            <a:r>
              <a:rPr sz="2800" spc="-5" dirty="0">
                <a:solidFill>
                  <a:srgbClr val="BABCBA"/>
                </a:solidFill>
                <a:latin typeface="Arial"/>
                <a:cs typeface="Arial"/>
              </a:rPr>
              <a:t>A managed </a:t>
            </a:r>
            <a:r>
              <a:rPr sz="2800" dirty="0">
                <a:solidFill>
                  <a:srgbClr val="BABCBA"/>
                </a:solidFill>
                <a:latin typeface="Arial"/>
                <a:cs typeface="Arial"/>
              </a:rPr>
              <a:t>in-memory</a:t>
            </a:r>
            <a:r>
              <a:rPr sz="2800" spc="-125" dirty="0">
                <a:solidFill>
                  <a:srgbClr val="BABCBA"/>
                </a:solidFill>
                <a:latin typeface="Arial"/>
                <a:cs typeface="Arial"/>
              </a:rPr>
              <a:t> </a:t>
            </a:r>
            <a:r>
              <a:rPr sz="2800" dirty="0">
                <a:solidFill>
                  <a:srgbClr val="BABCBA"/>
                </a:solidFill>
                <a:latin typeface="Arial"/>
                <a:cs typeface="Arial"/>
              </a:rPr>
              <a:t>cache</a:t>
            </a:r>
            <a:endParaRPr sz="2800">
              <a:latin typeface="Arial"/>
              <a:cs typeface="Arial"/>
            </a:endParaRPr>
          </a:p>
          <a:p>
            <a:pPr marL="359410" indent="-343535">
              <a:lnSpc>
                <a:spcPct val="100000"/>
              </a:lnSpc>
              <a:spcBef>
                <a:spcPts val="670"/>
              </a:spcBef>
              <a:buChar char="•"/>
              <a:tabLst>
                <a:tab pos="359410" algn="l"/>
                <a:tab pos="360045" algn="l"/>
              </a:tabLst>
            </a:pPr>
            <a:r>
              <a:rPr sz="2800" spc="-5" dirty="0">
                <a:solidFill>
                  <a:srgbClr val="BABCBA"/>
                </a:solidFill>
                <a:latin typeface="Arial"/>
                <a:cs typeface="Arial"/>
              </a:rPr>
              <a:t>A managed data</a:t>
            </a:r>
            <a:r>
              <a:rPr sz="2800" spc="-135" dirty="0">
                <a:solidFill>
                  <a:srgbClr val="BABCBA"/>
                </a:solidFill>
                <a:latin typeface="Arial"/>
                <a:cs typeface="Arial"/>
              </a:rPr>
              <a:t> </a:t>
            </a:r>
            <a:r>
              <a:rPr sz="2800" spc="-5" dirty="0">
                <a:solidFill>
                  <a:srgbClr val="BABCBA"/>
                </a:solidFill>
                <a:latin typeface="Arial"/>
                <a:cs typeface="Arial"/>
              </a:rPr>
              <a:t>warehouse</a:t>
            </a:r>
            <a:endParaRPr sz="2800">
              <a:latin typeface="Arial"/>
              <a:cs typeface="Arial"/>
            </a:endParaRPr>
          </a:p>
          <a:p>
            <a:pPr marL="359410" indent="-343535">
              <a:lnSpc>
                <a:spcPct val="100000"/>
              </a:lnSpc>
              <a:spcBef>
                <a:spcPts val="675"/>
              </a:spcBef>
              <a:buChar char="•"/>
              <a:tabLst>
                <a:tab pos="359410" algn="l"/>
                <a:tab pos="360045" algn="l"/>
              </a:tabLst>
            </a:pPr>
            <a:r>
              <a:rPr sz="2800" spc="-5" dirty="0">
                <a:solidFill>
                  <a:srgbClr val="BABCBA"/>
                </a:solidFill>
                <a:latin typeface="Arial"/>
                <a:cs typeface="Arial"/>
              </a:rPr>
              <a:t>What to do</a:t>
            </a:r>
            <a:r>
              <a:rPr sz="2800" spc="-15" dirty="0">
                <a:solidFill>
                  <a:srgbClr val="BABCBA"/>
                </a:solidFill>
                <a:latin typeface="Arial"/>
                <a:cs typeface="Arial"/>
              </a:rPr>
              <a:t> </a:t>
            </a:r>
            <a:r>
              <a:rPr sz="2800" dirty="0">
                <a:solidFill>
                  <a:srgbClr val="BABCBA"/>
                </a:solidFill>
                <a:latin typeface="Arial"/>
                <a:cs typeface="Arial"/>
              </a:rPr>
              <a:t>next</a:t>
            </a:r>
            <a:endParaRPr sz="28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5544" y="139065"/>
            <a:ext cx="7637145"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FF"/>
                </a:solidFill>
              </a:rPr>
              <a:t>How Amazon RDS delivers high</a:t>
            </a:r>
            <a:r>
              <a:rPr sz="2800" spc="-60" dirty="0">
                <a:solidFill>
                  <a:srgbClr val="FFFFFF"/>
                </a:solidFill>
              </a:rPr>
              <a:t> </a:t>
            </a:r>
            <a:r>
              <a:rPr sz="2800" spc="-5" dirty="0">
                <a:solidFill>
                  <a:srgbClr val="FFFFFF"/>
                </a:solidFill>
              </a:rPr>
              <a:t>performance</a:t>
            </a:r>
            <a:endParaRPr sz="2800"/>
          </a:p>
        </p:txBody>
      </p:sp>
      <p:sp>
        <p:nvSpPr>
          <p:cNvPr id="3" name="object 3"/>
          <p:cNvSpPr txBox="1"/>
          <p:nvPr/>
        </p:nvSpPr>
        <p:spPr>
          <a:xfrm>
            <a:off x="419506" y="994028"/>
            <a:ext cx="7847330" cy="3320415"/>
          </a:xfrm>
          <a:prstGeom prst="rect">
            <a:avLst/>
          </a:prstGeom>
        </p:spPr>
        <p:txBody>
          <a:bodyPr vert="horz" wrap="square" lIns="0" tIns="57785" rIns="0" bIns="0" rtlCol="0">
            <a:spAutoFit/>
          </a:bodyPr>
          <a:lstStyle/>
          <a:p>
            <a:pPr marL="355600" marR="280670" indent="-342900">
              <a:lnSpc>
                <a:spcPts val="2810"/>
              </a:lnSpc>
              <a:spcBef>
                <a:spcPts val="455"/>
              </a:spcBef>
              <a:buChar char="•"/>
              <a:tabLst>
                <a:tab pos="354965" algn="l"/>
                <a:tab pos="355600" algn="l"/>
              </a:tabLst>
            </a:pPr>
            <a:r>
              <a:rPr sz="2600" dirty="0">
                <a:solidFill>
                  <a:srgbClr val="BABCBA"/>
                </a:solidFill>
                <a:latin typeface="Arial"/>
                <a:cs typeface="Arial"/>
              </a:rPr>
              <a:t>Choose General Purpose (SSD) storage for</a:t>
            </a:r>
            <a:r>
              <a:rPr sz="2600" spc="-55" dirty="0">
                <a:solidFill>
                  <a:srgbClr val="BABCBA"/>
                </a:solidFill>
                <a:latin typeface="Arial"/>
                <a:cs typeface="Arial"/>
              </a:rPr>
              <a:t> </a:t>
            </a:r>
            <a:r>
              <a:rPr sz="2600" dirty="0">
                <a:solidFill>
                  <a:srgbClr val="BABCBA"/>
                </a:solidFill>
                <a:latin typeface="Arial"/>
                <a:cs typeface="Arial"/>
              </a:rPr>
              <a:t>most  workloads</a:t>
            </a:r>
            <a:endParaRPr sz="2600">
              <a:latin typeface="Arial"/>
              <a:cs typeface="Arial"/>
            </a:endParaRPr>
          </a:p>
          <a:p>
            <a:pPr marL="756285" lvl="1" indent="-287020">
              <a:lnSpc>
                <a:spcPct val="100000"/>
              </a:lnSpc>
              <a:spcBef>
                <a:spcPts val="200"/>
              </a:spcBef>
              <a:buChar char="–"/>
              <a:tabLst>
                <a:tab pos="756285" algn="l"/>
                <a:tab pos="756920" algn="l"/>
              </a:tabLst>
            </a:pPr>
            <a:r>
              <a:rPr sz="1900" spc="-5" dirty="0">
                <a:solidFill>
                  <a:srgbClr val="BABCBA"/>
                </a:solidFill>
                <a:latin typeface="Arial"/>
                <a:cs typeface="Arial"/>
              </a:rPr>
              <a:t>3 IOPS per GB provisioned, </a:t>
            </a:r>
            <a:r>
              <a:rPr sz="1900" spc="-10" dirty="0">
                <a:solidFill>
                  <a:srgbClr val="BABCBA"/>
                </a:solidFill>
                <a:latin typeface="Arial"/>
                <a:cs typeface="Arial"/>
              </a:rPr>
              <a:t>with </a:t>
            </a:r>
            <a:r>
              <a:rPr sz="1900" spc="-5" dirty="0">
                <a:solidFill>
                  <a:srgbClr val="BABCBA"/>
                </a:solidFill>
                <a:latin typeface="Arial"/>
                <a:cs typeface="Arial"/>
              </a:rPr>
              <a:t>burst capability up to 3,000</a:t>
            </a:r>
            <a:r>
              <a:rPr sz="1900" spc="275" dirty="0">
                <a:solidFill>
                  <a:srgbClr val="BABCBA"/>
                </a:solidFill>
                <a:latin typeface="Arial"/>
                <a:cs typeface="Arial"/>
              </a:rPr>
              <a:t> </a:t>
            </a:r>
            <a:r>
              <a:rPr sz="1900" spc="-5" dirty="0">
                <a:solidFill>
                  <a:srgbClr val="BABCBA"/>
                </a:solidFill>
                <a:latin typeface="Arial"/>
                <a:cs typeface="Arial"/>
              </a:rPr>
              <a:t>IOPS</a:t>
            </a:r>
            <a:endParaRPr sz="1900">
              <a:latin typeface="Arial"/>
              <a:cs typeface="Arial"/>
            </a:endParaRPr>
          </a:p>
          <a:p>
            <a:pPr marL="355600" marR="170815" indent="-342900">
              <a:lnSpc>
                <a:spcPts val="2810"/>
              </a:lnSpc>
              <a:spcBef>
                <a:spcPts val="650"/>
              </a:spcBef>
              <a:buChar char="•"/>
              <a:tabLst>
                <a:tab pos="354965" algn="l"/>
                <a:tab pos="355600" algn="l"/>
              </a:tabLst>
            </a:pPr>
            <a:r>
              <a:rPr sz="2600" dirty="0">
                <a:solidFill>
                  <a:srgbClr val="BABCBA"/>
                </a:solidFill>
                <a:latin typeface="Arial"/>
                <a:cs typeface="Arial"/>
              </a:rPr>
              <a:t>Choose Provisioned IOPS (SSD) storage for</a:t>
            </a:r>
            <a:r>
              <a:rPr sz="2600" spc="-55" dirty="0">
                <a:solidFill>
                  <a:srgbClr val="BABCBA"/>
                </a:solidFill>
                <a:latin typeface="Arial"/>
                <a:cs typeface="Arial"/>
              </a:rPr>
              <a:t> </a:t>
            </a:r>
            <a:r>
              <a:rPr sz="2600" dirty="0">
                <a:solidFill>
                  <a:srgbClr val="BABCBA"/>
                </a:solidFill>
                <a:latin typeface="Arial"/>
                <a:cs typeface="Arial"/>
              </a:rPr>
              <a:t>high,  predictable</a:t>
            </a:r>
            <a:r>
              <a:rPr sz="2600" spc="-20" dirty="0">
                <a:solidFill>
                  <a:srgbClr val="BABCBA"/>
                </a:solidFill>
                <a:latin typeface="Arial"/>
                <a:cs typeface="Arial"/>
              </a:rPr>
              <a:t> </a:t>
            </a:r>
            <a:r>
              <a:rPr sz="2600" dirty="0">
                <a:solidFill>
                  <a:srgbClr val="BABCBA"/>
                </a:solidFill>
                <a:latin typeface="Arial"/>
                <a:cs typeface="Arial"/>
              </a:rPr>
              <a:t>performance</a:t>
            </a:r>
            <a:endParaRPr sz="2600">
              <a:latin typeface="Arial"/>
              <a:cs typeface="Arial"/>
            </a:endParaRPr>
          </a:p>
          <a:p>
            <a:pPr marL="756285" lvl="1" indent="-287020">
              <a:lnSpc>
                <a:spcPct val="100000"/>
              </a:lnSpc>
              <a:spcBef>
                <a:spcPts val="200"/>
              </a:spcBef>
              <a:buChar char="–"/>
              <a:tabLst>
                <a:tab pos="756285" algn="l"/>
                <a:tab pos="756920" algn="l"/>
              </a:tabLst>
            </a:pPr>
            <a:r>
              <a:rPr sz="1900" spc="-5" dirty="0">
                <a:solidFill>
                  <a:srgbClr val="BABCBA"/>
                </a:solidFill>
                <a:latin typeface="Arial"/>
                <a:cs typeface="Arial"/>
              </a:rPr>
              <a:t>Provision up to 3 TB storage and 30 K IOPS per</a:t>
            </a:r>
            <a:r>
              <a:rPr sz="1900" spc="105" dirty="0">
                <a:solidFill>
                  <a:srgbClr val="BABCBA"/>
                </a:solidFill>
                <a:latin typeface="Arial"/>
                <a:cs typeface="Arial"/>
              </a:rPr>
              <a:t> </a:t>
            </a:r>
            <a:r>
              <a:rPr sz="1900" spc="-5" dirty="0">
                <a:solidFill>
                  <a:srgbClr val="BABCBA"/>
                </a:solidFill>
                <a:latin typeface="Arial"/>
                <a:cs typeface="Arial"/>
              </a:rPr>
              <a:t>instance</a:t>
            </a:r>
            <a:endParaRPr sz="1900">
              <a:latin typeface="Arial"/>
              <a:cs typeface="Arial"/>
            </a:endParaRPr>
          </a:p>
          <a:p>
            <a:pPr marL="756285" lvl="1" indent="-287020">
              <a:lnSpc>
                <a:spcPct val="100000"/>
              </a:lnSpc>
              <a:spcBef>
                <a:spcPts val="229"/>
              </a:spcBef>
              <a:buChar char="–"/>
              <a:tabLst>
                <a:tab pos="756285" algn="l"/>
                <a:tab pos="756920" algn="l"/>
              </a:tabLst>
            </a:pPr>
            <a:r>
              <a:rPr sz="1900" spc="-5" dirty="0">
                <a:solidFill>
                  <a:srgbClr val="BABCBA"/>
                </a:solidFill>
                <a:latin typeface="Arial"/>
                <a:cs typeface="Arial"/>
              </a:rPr>
              <a:t>Scale IOPS up or </a:t>
            </a:r>
            <a:r>
              <a:rPr sz="1900" spc="-10" dirty="0">
                <a:solidFill>
                  <a:srgbClr val="BABCBA"/>
                </a:solidFill>
                <a:latin typeface="Arial"/>
                <a:cs typeface="Arial"/>
              </a:rPr>
              <a:t>down</a:t>
            </a:r>
            <a:r>
              <a:rPr sz="1900" spc="70" dirty="0">
                <a:solidFill>
                  <a:srgbClr val="BABCBA"/>
                </a:solidFill>
                <a:latin typeface="Arial"/>
                <a:cs typeface="Arial"/>
              </a:rPr>
              <a:t> </a:t>
            </a:r>
            <a:r>
              <a:rPr sz="1900" spc="-5" dirty="0">
                <a:solidFill>
                  <a:srgbClr val="BABCBA"/>
                </a:solidFill>
                <a:latin typeface="Arial"/>
                <a:cs typeface="Arial"/>
              </a:rPr>
              <a:t>online</a:t>
            </a:r>
            <a:endParaRPr sz="1900">
              <a:latin typeface="Arial"/>
              <a:cs typeface="Arial"/>
            </a:endParaRPr>
          </a:p>
          <a:p>
            <a:pPr marL="355600" marR="607695" indent="-342900">
              <a:lnSpc>
                <a:spcPts val="2810"/>
              </a:lnSpc>
              <a:spcBef>
                <a:spcPts val="650"/>
              </a:spcBef>
              <a:buChar char="•"/>
              <a:tabLst>
                <a:tab pos="354965" algn="l"/>
                <a:tab pos="355600" algn="l"/>
              </a:tabLst>
            </a:pPr>
            <a:r>
              <a:rPr sz="2600" dirty="0">
                <a:solidFill>
                  <a:srgbClr val="BABCBA"/>
                </a:solidFill>
                <a:latin typeface="Arial"/>
                <a:cs typeface="Arial"/>
              </a:rPr>
              <a:t>Choose a database instance type with the</a:t>
            </a:r>
            <a:r>
              <a:rPr sz="2600" spc="-45" dirty="0">
                <a:solidFill>
                  <a:srgbClr val="BABCBA"/>
                </a:solidFill>
                <a:latin typeface="Arial"/>
                <a:cs typeface="Arial"/>
              </a:rPr>
              <a:t> </a:t>
            </a:r>
            <a:r>
              <a:rPr sz="2600" dirty="0">
                <a:solidFill>
                  <a:srgbClr val="BABCBA"/>
                </a:solidFill>
                <a:latin typeface="Arial"/>
                <a:cs typeface="Arial"/>
              </a:rPr>
              <a:t>right  amount of </a:t>
            </a:r>
            <a:r>
              <a:rPr sz="2600" spc="5" dirty="0">
                <a:solidFill>
                  <a:srgbClr val="BABCBA"/>
                </a:solidFill>
                <a:latin typeface="Arial"/>
                <a:cs typeface="Arial"/>
              </a:rPr>
              <a:t>CPU </a:t>
            </a:r>
            <a:r>
              <a:rPr sz="2600" dirty="0">
                <a:solidFill>
                  <a:srgbClr val="BABCBA"/>
                </a:solidFill>
                <a:latin typeface="Arial"/>
                <a:cs typeface="Arial"/>
              </a:rPr>
              <a:t>and</a:t>
            </a:r>
            <a:r>
              <a:rPr sz="2600" spc="-40" dirty="0">
                <a:solidFill>
                  <a:srgbClr val="BABCBA"/>
                </a:solidFill>
                <a:latin typeface="Arial"/>
                <a:cs typeface="Arial"/>
              </a:rPr>
              <a:t> </a:t>
            </a:r>
            <a:r>
              <a:rPr sz="2600" dirty="0">
                <a:solidFill>
                  <a:srgbClr val="BABCBA"/>
                </a:solidFill>
                <a:latin typeface="Arial"/>
                <a:cs typeface="Arial"/>
              </a:rPr>
              <a:t>memory</a:t>
            </a:r>
            <a:endParaRPr sz="26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5544" y="139065"/>
            <a:ext cx="5564505"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FF"/>
                </a:solidFill>
              </a:rPr>
              <a:t>How Amazon RDS backups</a:t>
            </a:r>
            <a:r>
              <a:rPr sz="2800" spc="-95" dirty="0">
                <a:solidFill>
                  <a:srgbClr val="FFFFFF"/>
                </a:solidFill>
              </a:rPr>
              <a:t> </a:t>
            </a:r>
            <a:r>
              <a:rPr sz="2800" spc="-5" dirty="0">
                <a:solidFill>
                  <a:srgbClr val="FFFFFF"/>
                </a:solidFill>
              </a:rPr>
              <a:t>work</a:t>
            </a:r>
            <a:endParaRPr sz="2800"/>
          </a:p>
        </p:txBody>
      </p:sp>
      <p:sp>
        <p:nvSpPr>
          <p:cNvPr id="3" name="object 3"/>
          <p:cNvSpPr txBox="1"/>
          <p:nvPr/>
        </p:nvSpPr>
        <p:spPr>
          <a:xfrm>
            <a:off x="419506" y="945477"/>
            <a:ext cx="7700009" cy="3317240"/>
          </a:xfrm>
          <a:prstGeom prst="rect">
            <a:avLst/>
          </a:prstGeom>
        </p:spPr>
        <p:txBody>
          <a:bodyPr vert="horz" wrap="square" lIns="0" tIns="57785" rIns="0" bIns="0" rtlCol="0">
            <a:spAutoFit/>
          </a:bodyPr>
          <a:lstStyle/>
          <a:p>
            <a:pPr marL="355600" indent="-342900">
              <a:lnSpc>
                <a:spcPct val="100000"/>
              </a:lnSpc>
              <a:spcBef>
                <a:spcPts val="455"/>
              </a:spcBef>
              <a:buChar char="•"/>
              <a:tabLst>
                <a:tab pos="354965" algn="l"/>
                <a:tab pos="355600" algn="l"/>
              </a:tabLst>
            </a:pPr>
            <a:r>
              <a:rPr sz="2800" spc="-5" dirty="0">
                <a:solidFill>
                  <a:srgbClr val="BABCBA"/>
                </a:solidFill>
                <a:latin typeface="Arial"/>
                <a:cs typeface="Arial"/>
              </a:rPr>
              <a:t>Automated</a:t>
            </a:r>
            <a:r>
              <a:rPr sz="2800" spc="10" dirty="0">
                <a:solidFill>
                  <a:srgbClr val="BABCBA"/>
                </a:solidFill>
                <a:latin typeface="Arial"/>
                <a:cs typeface="Arial"/>
              </a:rPr>
              <a:t> </a:t>
            </a:r>
            <a:r>
              <a:rPr sz="2800" spc="-5" dirty="0">
                <a:solidFill>
                  <a:srgbClr val="BABCBA"/>
                </a:solidFill>
                <a:latin typeface="Arial"/>
                <a:cs typeface="Arial"/>
              </a:rPr>
              <a:t>backups</a:t>
            </a:r>
            <a:endParaRPr sz="2800">
              <a:latin typeface="Arial"/>
              <a:cs typeface="Arial"/>
            </a:endParaRPr>
          </a:p>
          <a:p>
            <a:pPr marL="756285" lvl="1" indent="-287020">
              <a:lnSpc>
                <a:spcPct val="100000"/>
              </a:lnSpc>
              <a:spcBef>
                <a:spcPts val="259"/>
              </a:spcBef>
              <a:buChar char="–"/>
              <a:tabLst>
                <a:tab pos="756285" algn="l"/>
                <a:tab pos="756920" algn="l"/>
              </a:tabLst>
            </a:pPr>
            <a:r>
              <a:rPr sz="2000" dirty="0">
                <a:solidFill>
                  <a:srgbClr val="BABCBA"/>
                </a:solidFill>
                <a:latin typeface="Arial"/>
                <a:cs typeface="Arial"/>
              </a:rPr>
              <a:t>Restore your database to a point in</a:t>
            </a:r>
            <a:r>
              <a:rPr sz="2000" spc="-145" dirty="0">
                <a:solidFill>
                  <a:srgbClr val="BABCBA"/>
                </a:solidFill>
                <a:latin typeface="Arial"/>
                <a:cs typeface="Arial"/>
              </a:rPr>
              <a:t> </a:t>
            </a:r>
            <a:r>
              <a:rPr sz="2000" spc="-5" dirty="0">
                <a:solidFill>
                  <a:srgbClr val="BABCBA"/>
                </a:solidFill>
                <a:latin typeface="Arial"/>
                <a:cs typeface="Arial"/>
              </a:rPr>
              <a:t>time</a:t>
            </a:r>
            <a:endParaRPr sz="2000">
              <a:latin typeface="Arial"/>
              <a:cs typeface="Arial"/>
            </a:endParaRPr>
          </a:p>
          <a:p>
            <a:pPr marL="756285" lvl="1" indent="-287020">
              <a:lnSpc>
                <a:spcPct val="100000"/>
              </a:lnSpc>
              <a:spcBef>
                <a:spcPts val="240"/>
              </a:spcBef>
              <a:buChar char="–"/>
              <a:tabLst>
                <a:tab pos="756285" algn="l"/>
                <a:tab pos="756920" algn="l"/>
              </a:tabLst>
            </a:pPr>
            <a:r>
              <a:rPr sz="2000" dirty="0">
                <a:solidFill>
                  <a:srgbClr val="BABCBA"/>
                </a:solidFill>
                <a:latin typeface="Arial"/>
                <a:cs typeface="Arial"/>
              </a:rPr>
              <a:t>Enabled by</a:t>
            </a:r>
            <a:r>
              <a:rPr sz="2000" spc="-25" dirty="0">
                <a:solidFill>
                  <a:srgbClr val="BABCBA"/>
                </a:solidFill>
                <a:latin typeface="Arial"/>
                <a:cs typeface="Arial"/>
              </a:rPr>
              <a:t> </a:t>
            </a:r>
            <a:r>
              <a:rPr sz="2000" dirty="0">
                <a:solidFill>
                  <a:srgbClr val="BABCBA"/>
                </a:solidFill>
                <a:latin typeface="Arial"/>
                <a:cs typeface="Arial"/>
              </a:rPr>
              <a:t>default</a:t>
            </a:r>
            <a:endParaRPr sz="2000">
              <a:latin typeface="Arial"/>
              <a:cs typeface="Arial"/>
            </a:endParaRPr>
          </a:p>
          <a:p>
            <a:pPr marL="756285" lvl="1" indent="-287020">
              <a:lnSpc>
                <a:spcPct val="100000"/>
              </a:lnSpc>
              <a:spcBef>
                <a:spcPts val="240"/>
              </a:spcBef>
              <a:buChar char="–"/>
              <a:tabLst>
                <a:tab pos="756285" algn="l"/>
                <a:tab pos="756920" algn="l"/>
              </a:tabLst>
            </a:pPr>
            <a:r>
              <a:rPr sz="2000" dirty="0">
                <a:solidFill>
                  <a:srgbClr val="BABCBA"/>
                </a:solidFill>
                <a:latin typeface="Arial"/>
                <a:cs typeface="Arial"/>
              </a:rPr>
              <a:t>Choose a retention period, up </a:t>
            </a:r>
            <a:r>
              <a:rPr sz="2000" spc="-5" dirty="0">
                <a:solidFill>
                  <a:srgbClr val="BABCBA"/>
                </a:solidFill>
                <a:latin typeface="Arial"/>
                <a:cs typeface="Arial"/>
              </a:rPr>
              <a:t>to </a:t>
            </a:r>
            <a:r>
              <a:rPr sz="2000" dirty="0">
                <a:solidFill>
                  <a:srgbClr val="BABCBA"/>
                </a:solidFill>
                <a:latin typeface="Arial"/>
                <a:cs typeface="Arial"/>
              </a:rPr>
              <a:t>35</a:t>
            </a:r>
            <a:r>
              <a:rPr sz="2000" spc="-140" dirty="0">
                <a:solidFill>
                  <a:srgbClr val="BABCBA"/>
                </a:solidFill>
                <a:latin typeface="Arial"/>
                <a:cs typeface="Arial"/>
              </a:rPr>
              <a:t> </a:t>
            </a:r>
            <a:r>
              <a:rPr sz="2000" dirty="0">
                <a:solidFill>
                  <a:srgbClr val="BABCBA"/>
                </a:solidFill>
                <a:latin typeface="Arial"/>
                <a:cs typeface="Arial"/>
              </a:rPr>
              <a:t>days</a:t>
            </a:r>
            <a:endParaRPr sz="2000">
              <a:latin typeface="Arial"/>
              <a:cs typeface="Arial"/>
            </a:endParaRPr>
          </a:p>
          <a:p>
            <a:pPr marL="355600" indent="-342900">
              <a:lnSpc>
                <a:spcPct val="100000"/>
              </a:lnSpc>
              <a:spcBef>
                <a:spcPts val="315"/>
              </a:spcBef>
              <a:buChar char="•"/>
              <a:tabLst>
                <a:tab pos="354965" algn="l"/>
                <a:tab pos="355600" algn="l"/>
              </a:tabLst>
            </a:pPr>
            <a:r>
              <a:rPr sz="2800" spc="-5" dirty="0">
                <a:solidFill>
                  <a:srgbClr val="BABCBA"/>
                </a:solidFill>
                <a:latin typeface="Arial"/>
                <a:cs typeface="Arial"/>
              </a:rPr>
              <a:t>Manual</a:t>
            </a:r>
            <a:r>
              <a:rPr sz="2800" spc="5" dirty="0">
                <a:solidFill>
                  <a:srgbClr val="BABCBA"/>
                </a:solidFill>
                <a:latin typeface="Arial"/>
                <a:cs typeface="Arial"/>
              </a:rPr>
              <a:t> </a:t>
            </a:r>
            <a:r>
              <a:rPr sz="2800" spc="-5" dirty="0">
                <a:solidFill>
                  <a:srgbClr val="BABCBA"/>
                </a:solidFill>
                <a:latin typeface="Arial"/>
                <a:cs typeface="Arial"/>
              </a:rPr>
              <a:t>snapshots</a:t>
            </a:r>
            <a:endParaRPr sz="2800">
              <a:latin typeface="Arial"/>
              <a:cs typeface="Arial"/>
            </a:endParaRPr>
          </a:p>
          <a:p>
            <a:pPr marL="756285" lvl="1" indent="-287020">
              <a:lnSpc>
                <a:spcPct val="100000"/>
              </a:lnSpc>
              <a:spcBef>
                <a:spcPts val="260"/>
              </a:spcBef>
              <a:buChar char="–"/>
              <a:tabLst>
                <a:tab pos="756285" algn="l"/>
                <a:tab pos="756920" algn="l"/>
              </a:tabLst>
            </a:pPr>
            <a:r>
              <a:rPr sz="2000" dirty="0">
                <a:solidFill>
                  <a:srgbClr val="BABCBA"/>
                </a:solidFill>
                <a:latin typeface="Arial"/>
                <a:cs typeface="Arial"/>
              </a:rPr>
              <a:t>Initiated by</a:t>
            </a:r>
            <a:r>
              <a:rPr sz="2000" spc="-30" dirty="0">
                <a:solidFill>
                  <a:srgbClr val="BABCBA"/>
                </a:solidFill>
                <a:latin typeface="Arial"/>
                <a:cs typeface="Arial"/>
              </a:rPr>
              <a:t> </a:t>
            </a:r>
            <a:r>
              <a:rPr sz="2000" spc="-5" dirty="0">
                <a:solidFill>
                  <a:srgbClr val="BABCBA"/>
                </a:solidFill>
                <a:latin typeface="Arial"/>
                <a:cs typeface="Arial"/>
              </a:rPr>
              <a:t>you</a:t>
            </a:r>
            <a:endParaRPr sz="2000">
              <a:latin typeface="Arial"/>
              <a:cs typeface="Arial"/>
            </a:endParaRPr>
          </a:p>
          <a:p>
            <a:pPr marL="756285" lvl="1" indent="-287020">
              <a:lnSpc>
                <a:spcPct val="100000"/>
              </a:lnSpc>
              <a:spcBef>
                <a:spcPts val="245"/>
              </a:spcBef>
              <a:buChar char="–"/>
              <a:tabLst>
                <a:tab pos="756285" algn="l"/>
                <a:tab pos="756920" algn="l"/>
              </a:tabLst>
            </a:pPr>
            <a:r>
              <a:rPr sz="2000" dirty="0">
                <a:solidFill>
                  <a:srgbClr val="BABCBA"/>
                </a:solidFill>
                <a:latin typeface="Arial"/>
                <a:cs typeface="Arial"/>
              </a:rPr>
              <a:t>Persist until you delete</a:t>
            </a:r>
            <a:r>
              <a:rPr sz="2000" spc="-70" dirty="0">
                <a:solidFill>
                  <a:srgbClr val="BABCBA"/>
                </a:solidFill>
                <a:latin typeface="Arial"/>
                <a:cs typeface="Arial"/>
              </a:rPr>
              <a:t> </a:t>
            </a:r>
            <a:r>
              <a:rPr sz="2000" dirty="0">
                <a:solidFill>
                  <a:srgbClr val="BABCBA"/>
                </a:solidFill>
                <a:latin typeface="Arial"/>
                <a:cs typeface="Arial"/>
              </a:rPr>
              <a:t>them</a:t>
            </a:r>
            <a:endParaRPr sz="2000">
              <a:latin typeface="Arial"/>
              <a:cs typeface="Arial"/>
            </a:endParaRPr>
          </a:p>
          <a:p>
            <a:pPr marL="756285" lvl="1" indent="-287020">
              <a:lnSpc>
                <a:spcPct val="100000"/>
              </a:lnSpc>
              <a:spcBef>
                <a:spcPts val="240"/>
              </a:spcBef>
              <a:buChar char="–"/>
              <a:tabLst>
                <a:tab pos="756285" algn="l"/>
                <a:tab pos="756920" algn="l"/>
              </a:tabLst>
            </a:pPr>
            <a:r>
              <a:rPr sz="2000" dirty="0">
                <a:solidFill>
                  <a:srgbClr val="BABCBA"/>
                </a:solidFill>
                <a:latin typeface="Arial"/>
                <a:cs typeface="Arial"/>
              </a:rPr>
              <a:t>Stored in Amazon</a:t>
            </a:r>
            <a:r>
              <a:rPr sz="2000" spc="-160" dirty="0">
                <a:solidFill>
                  <a:srgbClr val="BABCBA"/>
                </a:solidFill>
                <a:latin typeface="Arial"/>
                <a:cs typeface="Arial"/>
              </a:rPr>
              <a:t> </a:t>
            </a:r>
            <a:r>
              <a:rPr sz="2000" dirty="0">
                <a:solidFill>
                  <a:srgbClr val="BABCBA"/>
                </a:solidFill>
                <a:latin typeface="Arial"/>
                <a:cs typeface="Arial"/>
              </a:rPr>
              <a:t>S3</a:t>
            </a:r>
            <a:endParaRPr sz="2000">
              <a:latin typeface="Arial"/>
              <a:cs typeface="Arial"/>
            </a:endParaRPr>
          </a:p>
          <a:p>
            <a:pPr marL="756285" lvl="1" indent="-287020">
              <a:lnSpc>
                <a:spcPct val="100000"/>
              </a:lnSpc>
              <a:spcBef>
                <a:spcPts val="240"/>
              </a:spcBef>
              <a:buChar char="–"/>
              <a:tabLst>
                <a:tab pos="756285" algn="l"/>
                <a:tab pos="756920" algn="l"/>
              </a:tabLst>
            </a:pPr>
            <a:r>
              <a:rPr sz="2000" dirty="0">
                <a:solidFill>
                  <a:srgbClr val="BABCBA"/>
                </a:solidFill>
                <a:latin typeface="Arial"/>
                <a:cs typeface="Arial"/>
              </a:rPr>
              <a:t>Build a new database instance from a snapshot when</a:t>
            </a:r>
            <a:r>
              <a:rPr sz="2000" spc="-160" dirty="0">
                <a:solidFill>
                  <a:srgbClr val="BABCBA"/>
                </a:solidFill>
                <a:latin typeface="Arial"/>
                <a:cs typeface="Arial"/>
              </a:rPr>
              <a:t> </a:t>
            </a:r>
            <a:r>
              <a:rPr sz="2000" dirty="0">
                <a:solidFill>
                  <a:srgbClr val="BABCBA"/>
                </a:solidFill>
                <a:latin typeface="Arial"/>
                <a:cs typeface="Arial"/>
              </a:rPr>
              <a:t>needed</a:t>
            </a:r>
            <a:endParaRPr sz="20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15544" y="214071"/>
            <a:ext cx="8421370" cy="4173854"/>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FFFFFF"/>
                </a:solidFill>
                <a:latin typeface="Arial"/>
                <a:cs typeface="Arial"/>
              </a:rPr>
              <a:t>Choose </a:t>
            </a:r>
            <a:r>
              <a:rPr sz="2800" b="1" spc="-5" dirty="0">
                <a:solidFill>
                  <a:srgbClr val="FFFFFF"/>
                </a:solidFill>
                <a:latin typeface="Arial"/>
                <a:cs typeface="Arial"/>
              </a:rPr>
              <a:t>Multi-AZ </a:t>
            </a:r>
            <a:r>
              <a:rPr sz="2800" b="1" spc="-5" dirty="0">
                <a:solidFill>
                  <a:srgbClr val="BABCBA"/>
                </a:solidFill>
                <a:latin typeface="Arial"/>
                <a:cs typeface="Arial"/>
              </a:rPr>
              <a:t>for greater </a:t>
            </a:r>
            <a:r>
              <a:rPr sz="2800" b="1" spc="-20" dirty="0">
                <a:solidFill>
                  <a:srgbClr val="BABCBA"/>
                </a:solidFill>
                <a:latin typeface="Arial"/>
                <a:cs typeface="Arial"/>
              </a:rPr>
              <a:t>availability,</a:t>
            </a:r>
            <a:r>
              <a:rPr sz="2800" b="1" spc="160" dirty="0">
                <a:solidFill>
                  <a:srgbClr val="BABCBA"/>
                </a:solidFill>
                <a:latin typeface="Arial"/>
                <a:cs typeface="Arial"/>
              </a:rPr>
              <a:t> </a:t>
            </a:r>
            <a:r>
              <a:rPr sz="2800" b="1" spc="-5" dirty="0">
                <a:solidFill>
                  <a:srgbClr val="BABCBA"/>
                </a:solidFill>
                <a:latin typeface="Arial"/>
                <a:cs typeface="Arial"/>
              </a:rPr>
              <a:t>durability</a:t>
            </a:r>
            <a:endParaRPr sz="2800">
              <a:latin typeface="Arial"/>
              <a:cs typeface="Arial"/>
            </a:endParaRPr>
          </a:p>
          <a:p>
            <a:pPr>
              <a:lnSpc>
                <a:spcPct val="100000"/>
              </a:lnSpc>
              <a:spcBef>
                <a:spcPts val="35"/>
              </a:spcBef>
            </a:pPr>
            <a:endParaRPr sz="2700">
              <a:latin typeface="Arial"/>
              <a:cs typeface="Arial"/>
            </a:endParaRPr>
          </a:p>
          <a:p>
            <a:pPr marL="359410" marR="1330325" indent="-342900">
              <a:lnSpc>
                <a:spcPts val="3020"/>
              </a:lnSpc>
              <a:buChar char="•"/>
              <a:tabLst>
                <a:tab pos="359410" algn="l"/>
                <a:tab pos="360045" algn="l"/>
              </a:tabLst>
            </a:pPr>
            <a:r>
              <a:rPr sz="2800" spc="-5" dirty="0">
                <a:solidFill>
                  <a:srgbClr val="BABCBA"/>
                </a:solidFill>
                <a:latin typeface="Arial"/>
                <a:cs typeface="Arial"/>
              </a:rPr>
              <a:t>An </a:t>
            </a:r>
            <a:r>
              <a:rPr sz="2800" i="1" spc="-5" dirty="0">
                <a:solidFill>
                  <a:srgbClr val="BABCBA"/>
                </a:solidFill>
                <a:latin typeface="Arial"/>
                <a:cs typeface="Arial"/>
              </a:rPr>
              <a:t>Availability Zone </a:t>
            </a:r>
            <a:r>
              <a:rPr sz="2800" spc="-5" dirty="0">
                <a:solidFill>
                  <a:srgbClr val="BABCBA"/>
                </a:solidFill>
                <a:latin typeface="Arial"/>
                <a:cs typeface="Arial"/>
              </a:rPr>
              <a:t>is a </a:t>
            </a:r>
            <a:r>
              <a:rPr sz="2800" dirty="0">
                <a:solidFill>
                  <a:srgbClr val="BABCBA"/>
                </a:solidFill>
                <a:latin typeface="Arial"/>
                <a:cs typeface="Arial"/>
              </a:rPr>
              <a:t>physically distinct,  </a:t>
            </a:r>
            <a:r>
              <a:rPr sz="2800" spc="-5" dirty="0">
                <a:solidFill>
                  <a:srgbClr val="BABCBA"/>
                </a:solidFill>
                <a:latin typeface="Arial"/>
                <a:cs typeface="Arial"/>
              </a:rPr>
              <a:t>independent</a:t>
            </a:r>
            <a:r>
              <a:rPr sz="2800" spc="5" dirty="0">
                <a:solidFill>
                  <a:srgbClr val="BABCBA"/>
                </a:solidFill>
                <a:latin typeface="Arial"/>
                <a:cs typeface="Arial"/>
              </a:rPr>
              <a:t> </a:t>
            </a:r>
            <a:r>
              <a:rPr sz="2800" dirty="0">
                <a:solidFill>
                  <a:srgbClr val="BABCBA"/>
                </a:solidFill>
                <a:latin typeface="Arial"/>
                <a:cs typeface="Arial"/>
              </a:rPr>
              <a:t>infrastructure</a:t>
            </a:r>
            <a:endParaRPr sz="2800">
              <a:latin typeface="Arial"/>
              <a:cs typeface="Arial"/>
            </a:endParaRPr>
          </a:p>
          <a:p>
            <a:pPr marL="359410" marR="593725" indent="-342900">
              <a:lnSpc>
                <a:spcPts val="3020"/>
              </a:lnSpc>
              <a:spcBef>
                <a:spcPts val="685"/>
              </a:spcBef>
              <a:buChar char="•"/>
              <a:tabLst>
                <a:tab pos="359410" algn="l"/>
                <a:tab pos="360045" algn="l"/>
              </a:tabLst>
            </a:pPr>
            <a:r>
              <a:rPr sz="2800" spc="-5" dirty="0">
                <a:solidFill>
                  <a:srgbClr val="BABCBA"/>
                </a:solidFill>
                <a:latin typeface="Arial"/>
                <a:cs typeface="Arial"/>
              </a:rPr>
              <a:t>With </a:t>
            </a:r>
            <a:r>
              <a:rPr sz="2800" dirty="0">
                <a:solidFill>
                  <a:srgbClr val="BABCBA"/>
                </a:solidFill>
                <a:latin typeface="Arial"/>
                <a:cs typeface="Arial"/>
              </a:rPr>
              <a:t>Multi-AZ operation, your database </a:t>
            </a:r>
            <a:r>
              <a:rPr sz="2800" spc="-5" dirty="0">
                <a:solidFill>
                  <a:srgbClr val="BABCBA"/>
                </a:solidFill>
                <a:latin typeface="Arial"/>
                <a:cs typeface="Arial"/>
              </a:rPr>
              <a:t>is  </a:t>
            </a:r>
            <a:r>
              <a:rPr sz="2800" dirty="0">
                <a:solidFill>
                  <a:srgbClr val="BABCBA"/>
                </a:solidFill>
                <a:latin typeface="Arial"/>
                <a:cs typeface="Arial"/>
              </a:rPr>
              <a:t>synchronously replicated </a:t>
            </a:r>
            <a:r>
              <a:rPr sz="2800" spc="-5" dirty="0">
                <a:solidFill>
                  <a:srgbClr val="BABCBA"/>
                </a:solidFill>
                <a:latin typeface="Arial"/>
                <a:cs typeface="Arial"/>
              </a:rPr>
              <a:t>to </a:t>
            </a:r>
            <a:r>
              <a:rPr sz="2800" dirty="0">
                <a:solidFill>
                  <a:srgbClr val="BABCBA"/>
                </a:solidFill>
                <a:latin typeface="Arial"/>
                <a:cs typeface="Arial"/>
              </a:rPr>
              <a:t>another zone in</a:t>
            </a:r>
            <a:r>
              <a:rPr sz="2800" spc="-75" dirty="0">
                <a:solidFill>
                  <a:srgbClr val="BABCBA"/>
                </a:solidFill>
                <a:latin typeface="Arial"/>
                <a:cs typeface="Arial"/>
              </a:rPr>
              <a:t> </a:t>
            </a:r>
            <a:r>
              <a:rPr sz="2800" spc="-5" dirty="0">
                <a:solidFill>
                  <a:srgbClr val="BABCBA"/>
                </a:solidFill>
                <a:latin typeface="Arial"/>
                <a:cs typeface="Arial"/>
              </a:rPr>
              <a:t>the  </a:t>
            </a:r>
            <a:r>
              <a:rPr sz="2800" dirty="0">
                <a:solidFill>
                  <a:srgbClr val="BABCBA"/>
                </a:solidFill>
                <a:latin typeface="Arial"/>
                <a:cs typeface="Arial"/>
              </a:rPr>
              <a:t>same </a:t>
            </a:r>
            <a:r>
              <a:rPr sz="2800" spc="-40" dirty="0">
                <a:solidFill>
                  <a:srgbClr val="BABCBA"/>
                </a:solidFill>
                <a:latin typeface="Arial"/>
                <a:cs typeface="Arial"/>
              </a:rPr>
              <a:t>AWS</a:t>
            </a:r>
            <a:r>
              <a:rPr sz="2800" spc="-145" dirty="0">
                <a:solidFill>
                  <a:srgbClr val="BABCBA"/>
                </a:solidFill>
                <a:latin typeface="Arial"/>
                <a:cs typeface="Arial"/>
              </a:rPr>
              <a:t> </a:t>
            </a:r>
            <a:r>
              <a:rPr sz="2800" spc="-5" dirty="0">
                <a:solidFill>
                  <a:srgbClr val="BABCBA"/>
                </a:solidFill>
                <a:latin typeface="Arial"/>
                <a:cs typeface="Arial"/>
              </a:rPr>
              <a:t>region</a:t>
            </a:r>
            <a:endParaRPr sz="2800">
              <a:latin typeface="Arial"/>
              <a:cs typeface="Arial"/>
            </a:endParaRPr>
          </a:p>
          <a:p>
            <a:pPr marL="359410" marR="535305" indent="-342900">
              <a:lnSpc>
                <a:spcPts val="3020"/>
              </a:lnSpc>
              <a:spcBef>
                <a:spcPts val="685"/>
              </a:spcBef>
              <a:buChar char="•"/>
              <a:tabLst>
                <a:tab pos="359410" algn="l"/>
                <a:tab pos="360045" algn="l"/>
              </a:tabLst>
            </a:pPr>
            <a:r>
              <a:rPr sz="2800" spc="-5" dirty="0">
                <a:solidFill>
                  <a:srgbClr val="BABCBA"/>
                </a:solidFill>
                <a:latin typeface="Arial"/>
                <a:cs typeface="Arial"/>
              </a:rPr>
              <a:t>Failover occurs automatically in </a:t>
            </a:r>
            <a:r>
              <a:rPr sz="2800" dirty="0">
                <a:solidFill>
                  <a:srgbClr val="BABCBA"/>
                </a:solidFill>
                <a:latin typeface="Arial"/>
                <a:cs typeface="Arial"/>
              </a:rPr>
              <a:t>response </a:t>
            </a:r>
            <a:r>
              <a:rPr sz="2800" spc="-5" dirty="0">
                <a:solidFill>
                  <a:srgbClr val="BABCBA"/>
                </a:solidFill>
                <a:latin typeface="Arial"/>
                <a:cs typeface="Arial"/>
              </a:rPr>
              <a:t>to the  most </a:t>
            </a:r>
            <a:r>
              <a:rPr sz="2800" dirty="0">
                <a:solidFill>
                  <a:srgbClr val="BABCBA"/>
                </a:solidFill>
                <a:latin typeface="Arial"/>
                <a:cs typeface="Arial"/>
              </a:rPr>
              <a:t>important </a:t>
            </a:r>
            <a:r>
              <a:rPr sz="2800" spc="-5" dirty="0">
                <a:solidFill>
                  <a:srgbClr val="BABCBA"/>
                </a:solidFill>
                <a:latin typeface="Arial"/>
                <a:cs typeface="Arial"/>
              </a:rPr>
              <a:t>failure</a:t>
            </a:r>
            <a:r>
              <a:rPr sz="2800" spc="10" dirty="0">
                <a:solidFill>
                  <a:srgbClr val="BABCBA"/>
                </a:solidFill>
                <a:latin typeface="Arial"/>
                <a:cs typeface="Arial"/>
              </a:rPr>
              <a:t> </a:t>
            </a:r>
            <a:r>
              <a:rPr sz="2800" dirty="0">
                <a:solidFill>
                  <a:srgbClr val="BABCBA"/>
                </a:solidFill>
                <a:latin typeface="Arial"/>
                <a:cs typeface="Arial"/>
              </a:rPr>
              <a:t>scenarios</a:t>
            </a:r>
            <a:endParaRPr sz="2800">
              <a:latin typeface="Arial"/>
              <a:cs typeface="Arial"/>
            </a:endParaRPr>
          </a:p>
          <a:p>
            <a:pPr marL="359410" indent="-343535">
              <a:lnSpc>
                <a:spcPct val="100000"/>
              </a:lnSpc>
              <a:spcBef>
                <a:spcPts val="295"/>
              </a:spcBef>
              <a:buChar char="•"/>
              <a:tabLst>
                <a:tab pos="359410" algn="l"/>
                <a:tab pos="360045" algn="l"/>
              </a:tabLst>
            </a:pPr>
            <a:r>
              <a:rPr sz="2800" spc="-5" dirty="0">
                <a:solidFill>
                  <a:srgbClr val="BABCBA"/>
                </a:solidFill>
                <a:latin typeface="Arial"/>
                <a:cs typeface="Arial"/>
              </a:rPr>
              <a:t>Planned </a:t>
            </a:r>
            <a:r>
              <a:rPr sz="2800" dirty="0">
                <a:solidFill>
                  <a:srgbClr val="BABCBA"/>
                </a:solidFill>
                <a:latin typeface="Arial"/>
                <a:cs typeface="Arial"/>
              </a:rPr>
              <a:t>maintenance </a:t>
            </a:r>
            <a:r>
              <a:rPr sz="2800" spc="-5" dirty="0">
                <a:solidFill>
                  <a:srgbClr val="BABCBA"/>
                </a:solidFill>
                <a:latin typeface="Arial"/>
                <a:cs typeface="Arial"/>
              </a:rPr>
              <a:t>is </a:t>
            </a:r>
            <a:r>
              <a:rPr sz="2800" dirty="0">
                <a:solidFill>
                  <a:srgbClr val="BABCBA"/>
                </a:solidFill>
                <a:latin typeface="Arial"/>
                <a:cs typeface="Arial"/>
              </a:rPr>
              <a:t>applied first </a:t>
            </a:r>
            <a:r>
              <a:rPr sz="2800" spc="-5" dirty="0">
                <a:solidFill>
                  <a:srgbClr val="BABCBA"/>
                </a:solidFill>
                <a:latin typeface="Arial"/>
                <a:cs typeface="Arial"/>
              </a:rPr>
              <a:t>to</a:t>
            </a:r>
            <a:r>
              <a:rPr sz="2800" spc="35" dirty="0">
                <a:solidFill>
                  <a:srgbClr val="BABCBA"/>
                </a:solidFill>
                <a:latin typeface="Arial"/>
                <a:cs typeface="Arial"/>
              </a:rPr>
              <a:t> </a:t>
            </a:r>
            <a:r>
              <a:rPr sz="2800" spc="-5" dirty="0">
                <a:solidFill>
                  <a:srgbClr val="BABCBA"/>
                </a:solidFill>
                <a:latin typeface="Arial"/>
                <a:cs typeface="Arial"/>
              </a:rPr>
              <a:t>backup</a:t>
            </a:r>
            <a:endParaRPr sz="28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809488" y="2186939"/>
            <a:ext cx="2090927" cy="2587752"/>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15544" y="139065"/>
            <a:ext cx="7560945" cy="452120"/>
          </a:xfrm>
          <a:prstGeom prst="rect">
            <a:avLst/>
          </a:prstGeom>
        </p:spPr>
        <p:txBody>
          <a:bodyPr vert="horz" wrap="square" lIns="0" tIns="12065" rIns="0" bIns="0" rtlCol="0">
            <a:spAutoFit/>
          </a:bodyPr>
          <a:lstStyle/>
          <a:p>
            <a:pPr marL="12700">
              <a:lnSpc>
                <a:spcPct val="100000"/>
              </a:lnSpc>
              <a:spcBef>
                <a:spcPts val="95"/>
              </a:spcBef>
            </a:pPr>
            <a:r>
              <a:rPr sz="2800" spc="-10" dirty="0">
                <a:solidFill>
                  <a:srgbClr val="FFFFFF"/>
                </a:solidFill>
              </a:rPr>
              <a:t>Choose </a:t>
            </a:r>
            <a:r>
              <a:rPr sz="2800" spc="-5" dirty="0">
                <a:solidFill>
                  <a:srgbClr val="FFFFFF"/>
                </a:solidFill>
              </a:rPr>
              <a:t>Read Replicas for greater</a:t>
            </a:r>
            <a:r>
              <a:rPr sz="2800" spc="160" dirty="0">
                <a:solidFill>
                  <a:srgbClr val="FFFFFF"/>
                </a:solidFill>
              </a:rPr>
              <a:t> </a:t>
            </a:r>
            <a:r>
              <a:rPr sz="2800" spc="-5" dirty="0">
                <a:solidFill>
                  <a:srgbClr val="FFFFFF"/>
                </a:solidFill>
              </a:rPr>
              <a:t>scalability</a:t>
            </a:r>
            <a:endParaRPr sz="2800"/>
          </a:p>
        </p:txBody>
      </p:sp>
      <p:sp>
        <p:nvSpPr>
          <p:cNvPr id="4" name="object 4"/>
          <p:cNvSpPr txBox="1"/>
          <p:nvPr/>
        </p:nvSpPr>
        <p:spPr>
          <a:xfrm>
            <a:off x="419506" y="813053"/>
            <a:ext cx="6821805" cy="848994"/>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1800" spc="-10" dirty="0">
                <a:solidFill>
                  <a:srgbClr val="BABCBA"/>
                </a:solidFill>
                <a:latin typeface="Arial"/>
                <a:cs typeface="Arial"/>
              </a:rPr>
              <a:t>Offload </a:t>
            </a:r>
            <a:r>
              <a:rPr sz="1800" spc="-5" dirty="0">
                <a:solidFill>
                  <a:srgbClr val="BABCBA"/>
                </a:solidFill>
                <a:latin typeface="Arial"/>
                <a:cs typeface="Arial"/>
              </a:rPr>
              <a:t>read traffic </a:t>
            </a:r>
            <a:r>
              <a:rPr sz="1800" dirty="0">
                <a:solidFill>
                  <a:srgbClr val="BABCBA"/>
                </a:solidFill>
                <a:latin typeface="Arial"/>
                <a:cs typeface="Arial"/>
              </a:rPr>
              <a:t>to </a:t>
            </a:r>
            <a:r>
              <a:rPr sz="1800" spc="-5" dirty="0">
                <a:solidFill>
                  <a:srgbClr val="BABCBA"/>
                </a:solidFill>
                <a:latin typeface="Arial"/>
                <a:cs typeface="Arial"/>
              </a:rPr>
              <a:t>an automatically maintained Read</a:t>
            </a:r>
            <a:r>
              <a:rPr sz="1800" spc="85" dirty="0">
                <a:solidFill>
                  <a:srgbClr val="BABCBA"/>
                </a:solidFill>
                <a:latin typeface="Arial"/>
                <a:cs typeface="Arial"/>
              </a:rPr>
              <a:t> </a:t>
            </a:r>
            <a:r>
              <a:rPr sz="1800" spc="-5" dirty="0">
                <a:solidFill>
                  <a:srgbClr val="BABCBA"/>
                </a:solidFill>
                <a:latin typeface="Arial"/>
                <a:cs typeface="Arial"/>
              </a:rPr>
              <a:t>Replica</a:t>
            </a:r>
            <a:endParaRPr sz="1800">
              <a:latin typeface="Arial"/>
              <a:cs typeface="Arial"/>
            </a:endParaRPr>
          </a:p>
          <a:p>
            <a:pPr marL="355600" indent="-342900">
              <a:lnSpc>
                <a:spcPct val="100000"/>
              </a:lnSpc>
              <a:buChar char="•"/>
              <a:tabLst>
                <a:tab pos="354965" algn="l"/>
                <a:tab pos="355600" algn="l"/>
              </a:tabLst>
            </a:pPr>
            <a:r>
              <a:rPr sz="1800" spc="-5" dirty="0">
                <a:solidFill>
                  <a:srgbClr val="BABCBA"/>
                </a:solidFill>
                <a:latin typeface="Arial"/>
                <a:cs typeface="Arial"/>
              </a:rPr>
              <a:t>Create multiple Read Replicas, load-share</a:t>
            </a:r>
            <a:r>
              <a:rPr sz="1800" spc="65" dirty="0">
                <a:solidFill>
                  <a:srgbClr val="BABCBA"/>
                </a:solidFill>
                <a:latin typeface="Arial"/>
                <a:cs typeface="Arial"/>
              </a:rPr>
              <a:t> </a:t>
            </a:r>
            <a:r>
              <a:rPr sz="1800" spc="-5" dirty="0">
                <a:solidFill>
                  <a:srgbClr val="BABCBA"/>
                </a:solidFill>
                <a:latin typeface="Arial"/>
                <a:cs typeface="Arial"/>
              </a:rPr>
              <a:t>traffic</a:t>
            </a:r>
            <a:endParaRPr sz="1800">
              <a:latin typeface="Arial"/>
              <a:cs typeface="Arial"/>
            </a:endParaRPr>
          </a:p>
          <a:p>
            <a:pPr marL="355600" indent="-342900">
              <a:lnSpc>
                <a:spcPct val="100000"/>
              </a:lnSpc>
              <a:buChar char="•"/>
              <a:tabLst>
                <a:tab pos="354965" algn="l"/>
                <a:tab pos="355600" algn="l"/>
              </a:tabLst>
            </a:pPr>
            <a:r>
              <a:rPr sz="1800" spc="-5" dirty="0">
                <a:solidFill>
                  <a:srgbClr val="BABCBA"/>
                </a:solidFill>
                <a:latin typeface="Arial"/>
                <a:cs typeface="Arial"/>
              </a:rPr>
              <a:t>Easy </a:t>
            </a:r>
            <a:r>
              <a:rPr sz="1800" dirty="0">
                <a:solidFill>
                  <a:srgbClr val="BABCBA"/>
                </a:solidFill>
                <a:latin typeface="Arial"/>
                <a:cs typeface="Arial"/>
              </a:rPr>
              <a:t>to set</a:t>
            </a:r>
            <a:r>
              <a:rPr sz="1800" spc="-10" dirty="0">
                <a:solidFill>
                  <a:srgbClr val="BABCBA"/>
                </a:solidFill>
                <a:latin typeface="Arial"/>
                <a:cs typeface="Arial"/>
              </a:rPr>
              <a:t> </a:t>
            </a:r>
            <a:r>
              <a:rPr sz="1800" spc="-5" dirty="0">
                <a:solidFill>
                  <a:srgbClr val="BABCBA"/>
                </a:solidFill>
                <a:latin typeface="Arial"/>
                <a:cs typeface="Arial"/>
              </a:rPr>
              <a:t>up</a:t>
            </a:r>
            <a:endParaRPr sz="1800">
              <a:latin typeface="Arial"/>
              <a:cs typeface="Arial"/>
            </a:endParaRPr>
          </a:p>
        </p:txBody>
      </p:sp>
      <p:sp>
        <p:nvSpPr>
          <p:cNvPr id="5" name="object 5"/>
          <p:cNvSpPr txBox="1"/>
          <p:nvPr/>
        </p:nvSpPr>
        <p:spPr>
          <a:xfrm>
            <a:off x="419506" y="2444241"/>
            <a:ext cx="3482975" cy="177800"/>
          </a:xfrm>
          <a:prstGeom prst="rect">
            <a:avLst/>
          </a:prstGeom>
        </p:spPr>
        <p:txBody>
          <a:bodyPr vert="horz" wrap="square" lIns="0" tIns="12065" rIns="0" bIns="0" rtlCol="0">
            <a:spAutoFit/>
          </a:bodyPr>
          <a:lstStyle/>
          <a:p>
            <a:pPr marL="355600" indent="-342900">
              <a:lnSpc>
                <a:spcPct val="100000"/>
              </a:lnSpc>
              <a:spcBef>
                <a:spcPts val="95"/>
              </a:spcBef>
              <a:buChar char="•"/>
              <a:tabLst>
                <a:tab pos="354965" algn="l"/>
                <a:tab pos="355600" algn="l"/>
              </a:tabLst>
            </a:pPr>
            <a:r>
              <a:rPr sz="1000" spc="-10" dirty="0">
                <a:solidFill>
                  <a:srgbClr val="BABCBA"/>
                </a:solidFill>
                <a:latin typeface="Arial"/>
                <a:cs typeface="Arial"/>
              </a:rPr>
              <a:t>Available </a:t>
            </a:r>
            <a:r>
              <a:rPr sz="1000" spc="-5" dirty="0">
                <a:solidFill>
                  <a:srgbClr val="BABCBA"/>
                </a:solidFill>
                <a:latin typeface="Arial"/>
                <a:cs typeface="Arial"/>
              </a:rPr>
              <a:t>in Amazon RDS </a:t>
            </a:r>
            <a:r>
              <a:rPr sz="1000" dirty="0">
                <a:solidFill>
                  <a:srgbClr val="BABCBA"/>
                </a:solidFill>
                <a:latin typeface="Arial"/>
                <a:cs typeface="Arial"/>
              </a:rPr>
              <a:t>for </a:t>
            </a:r>
            <a:r>
              <a:rPr sz="1000" spc="-15" dirty="0">
                <a:solidFill>
                  <a:srgbClr val="BABCBA"/>
                </a:solidFill>
                <a:latin typeface="Arial"/>
                <a:cs typeface="Arial"/>
              </a:rPr>
              <a:t>MySQL </a:t>
            </a:r>
            <a:r>
              <a:rPr sz="1000" b="1" u="heavy" spc="-5" dirty="0">
                <a:solidFill>
                  <a:srgbClr val="BABCBA"/>
                </a:solidFill>
                <a:uFill>
                  <a:solidFill>
                    <a:srgbClr val="BABCBA"/>
                  </a:solidFill>
                </a:uFill>
                <a:latin typeface="Arial"/>
                <a:cs typeface="Arial"/>
              </a:rPr>
              <a:t>and</a:t>
            </a:r>
            <a:r>
              <a:rPr sz="1000" b="1" u="heavy" spc="80" dirty="0">
                <a:solidFill>
                  <a:srgbClr val="BABCBA"/>
                </a:solidFill>
                <a:uFill>
                  <a:solidFill>
                    <a:srgbClr val="BABCBA"/>
                  </a:solidFill>
                </a:uFill>
                <a:latin typeface="Arial"/>
                <a:cs typeface="Arial"/>
              </a:rPr>
              <a:t> </a:t>
            </a:r>
            <a:r>
              <a:rPr sz="1000" b="1" u="heavy" spc="-5" dirty="0">
                <a:solidFill>
                  <a:srgbClr val="BABCBA"/>
                </a:solidFill>
                <a:uFill>
                  <a:solidFill>
                    <a:srgbClr val="BABCBA"/>
                  </a:solidFill>
                </a:uFill>
                <a:latin typeface="Arial"/>
                <a:cs typeface="Arial"/>
              </a:rPr>
              <a:t>PostgreSQL</a:t>
            </a:r>
            <a:endParaRPr sz="1000">
              <a:latin typeface="Arial"/>
              <a:cs typeface="Arial"/>
            </a:endParaRPr>
          </a:p>
        </p:txBody>
      </p:sp>
      <p:grpSp>
        <p:nvGrpSpPr>
          <p:cNvPr id="6" name="object 6"/>
          <p:cNvGrpSpPr/>
          <p:nvPr/>
        </p:nvGrpSpPr>
        <p:grpSpPr>
          <a:xfrm>
            <a:off x="763523" y="2269235"/>
            <a:ext cx="5248910" cy="1931035"/>
            <a:chOff x="763523" y="2269235"/>
            <a:chExt cx="5248910" cy="1931035"/>
          </a:xfrm>
        </p:grpSpPr>
        <p:sp>
          <p:nvSpPr>
            <p:cNvPr id="7" name="object 7"/>
            <p:cNvSpPr/>
            <p:nvPr/>
          </p:nvSpPr>
          <p:spPr>
            <a:xfrm>
              <a:off x="763523" y="2726435"/>
              <a:ext cx="3226307" cy="1458467"/>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3506723" y="2269235"/>
              <a:ext cx="1606296" cy="1098803"/>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4384547" y="2898647"/>
              <a:ext cx="1627631" cy="1301495"/>
            </a:xfrm>
            <a:prstGeom prst="rect">
              <a:avLst/>
            </a:prstGeom>
            <a:blipFill>
              <a:blip r:embed="rId5" cstate="print"/>
              <a:stretch>
                <a:fillRect/>
              </a:stretch>
            </a:blipFill>
          </p:spPr>
          <p:txBody>
            <a:bodyPr wrap="square" lIns="0" tIns="0" rIns="0" bIns="0" rtlCol="0"/>
            <a:lstStyle/>
            <a:p>
              <a:endParaRPr/>
            </a:p>
          </p:txBody>
        </p:sp>
      </p:grpSp>
      <p:sp>
        <p:nvSpPr>
          <p:cNvPr id="10" name="object 10"/>
          <p:cNvSpPr txBox="1"/>
          <p:nvPr/>
        </p:nvSpPr>
        <p:spPr>
          <a:xfrm>
            <a:off x="4091178" y="2534869"/>
            <a:ext cx="1183005" cy="1122045"/>
          </a:xfrm>
          <a:prstGeom prst="rect">
            <a:avLst/>
          </a:prstGeom>
        </p:spPr>
        <p:txBody>
          <a:bodyPr vert="horz" wrap="square" lIns="0" tIns="12065" rIns="0" bIns="0" rtlCol="0">
            <a:spAutoFit/>
          </a:bodyPr>
          <a:lstStyle/>
          <a:p>
            <a:pPr marL="56515">
              <a:lnSpc>
                <a:spcPct val="100000"/>
              </a:lnSpc>
              <a:spcBef>
                <a:spcPts val="95"/>
              </a:spcBef>
            </a:pPr>
            <a:r>
              <a:rPr sz="1600" spc="-5" dirty="0">
                <a:solidFill>
                  <a:srgbClr val="DDDEDD"/>
                </a:solidFill>
                <a:latin typeface="Arial"/>
                <a:cs typeface="Arial"/>
              </a:rPr>
              <a:t>Native</a:t>
            </a:r>
            <a:endParaRPr sz="1600">
              <a:latin typeface="Arial"/>
              <a:cs typeface="Arial"/>
            </a:endParaRPr>
          </a:p>
          <a:p>
            <a:pPr marL="12700">
              <a:lnSpc>
                <a:spcPct val="100000"/>
              </a:lnSpc>
              <a:spcBef>
                <a:spcPts val="5"/>
              </a:spcBef>
            </a:pPr>
            <a:r>
              <a:rPr sz="1600" spc="-10" dirty="0">
                <a:solidFill>
                  <a:srgbClr val="DDDEDD"/>
                </a:solidFill>
                <a:latin typeface="Arial"/>
                <a:cs typeface="Arial"/>
              </a:rPr>
              <a:t>MySQL</a:t>
            </a:r>
            <a:endParaRPr sz="1600">
              <a:latin typeface="Arial"/>
              <a:cs typeface="Arial"/>
            </a:endParaRPr>
          </a:p>
          <a:p>
            <a:pPr>
              <a:lnSpc>
                <a:spcPct val="100000"/>
              </a:lnSpc>
            </a:pPr>
            <a:endParaRPr sz="2500">
              <a:latin typeface="Arial"/>
              <a:cs typeface="Arial"/>
            </a:endParaRPr>
          </a:p>
          <a:p>
            <a:pPr marL="741680">
              <a:lnSpc>
                <a:spcPct val="100000"/>
              </a:lnSpc>
            </a:pPr>
            <a:r>
              <a:rPr sz="1600" spc="-10" dirty="0">
                <a:solidFill>
                  <a:srgbClr val="DDDEDD"/>
                </a:solidFill>
                <a:latin typeface="Arial"/>
                <a:cs typeface="Arial"/>
              </a:rPr>
              <a:t>RDS</a:t>
            </a:r>
            <a:endParaRPr sz="16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000500" y="1069847"/>
            <a:ext cx="4855463" cy="3072384"/>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15544" y="140588"/>
            <a:ext cx="8011795" cy="4349750"/>
          </a:xfrm>
          <a:prstGeom prst="rect">
            <a:avLst/>
          </a:prstGeom>
        </p:spPr>
        <p:txBody>
          <a:bodyPr vert="horz" wrap="square" lIns="0" tIns="12065" rIns="0" bIns="0" rtlCol="0">
            <a:spAutoFit/>
          </a:bodyPr>
          <a:lstStyle/>
          <a:p>
            <a:pPr marL="12700" marR="5080">
              <a:lnSpc>
                <a:spcPct val="100000"/>
              </a:lnSpc>
              <a:spcBef>
                <a:spcPts val="95"/>
              </a:spcBef>
            </a:pPr>
            <a:r>
              <a:rPr sz="2500" b="1" spc="-5" dirty="0">
                <a:solidFill>
                  <a:srgbClr val="FFFFFF"/>
                </a:solidFill>
                <a:latin typeface="Arial"/>
                <a:cs typeface="Arial"/>
              </a:rPr>
              <a:t>Choose cross-region snapshot copy for even greater  </a:t>
            </a:r>
            <a:r>
              <a:rPr sz="2500" b="1" spc="-25" dirty="0">
                <a:solidFill>
                  <a:srgbClr val="FFFFFF"/>
                </a:solidFill>
                <a:latin typeface="Arial"/>
                <a:cs typeface="Arial"/>
              </a:rPr>
              <a:t>durability, </a:t>
            </a:r>
            <a:r>
              <a:rPr sz="2500" b="1" spc="-5" dirty="0">
                <a:solidFill>
                  <a:srgbClr val="FFFFFF"/>
                </a:solidFill>
                <a:latin typeface="Arial"/>
                <a:cs typeface="Arial"/>
              </a:rPr>
              <a:t>ease of</a:t>
            </a:r>
            <a:r>
              <a:rPr sz="2500" b="1" spc="80" dirty="0">
                <a:solidFill>
                  <a:srgbClr val="FFFFFF"/>
                </a:solidFill>
                <a:latin typeface="Arial"/>
                <a:cs typeface="Arial"/>
              </a:rPr>
              <a:t> </a:t>
            </a:r>
            <a:r>
              <a:rPr sz="2500" b="1" spc="-5" dirty="0">
                <a:solidFill>
                  <a:srgbClr val="FFFFFF"/>
                </a:solidFill>
                <a:latin typeface="Arial"/>
                <a:cs typeface="Arial"/>
              </a:rPr>
              <a:t>migration</a:t>
            </a:r>
            <a:endParaRPr sz="2500">
              <a:latin typeface="Arial"/>
              <a:cs typeface="Arial"/>
            </a:endParaRPr>
          </a:p>
          <a:p>
            <a:pPr marL="438784" marR="5062220" indent="-342900">
              <a:lnSpc>
                <a:spcPct val="90000"/>
              </a:lnSpc>
              <a:spcBef>
                <a:spcPts val="1525"/>
              </a:spcBef>
              <a:buChar char="•"/>
              <a:tabLst>
                <a:tab pos="438784" algn="l"/>
                <a:tab pos="439420" algn="l"/>
              </a:tabLst>
            </a:pPr>
            <a:r>
              <a:rPr sz="2600" dirty="0">
                <a:solidFill>
                  <a:srgbClr val="BABCBA"/>
                </a:solidFill>
                <a:latin typeface="Arial"/>
                <a:cs typeface="Arial"/>
              </a:rPr>
              <a:t>Copy a</a:t>
            </a:r>
            <a:r>
              <a:rPr sz="2600" spc="-65" dirty="0">
                <a:solidFill>
                  <a:srgbClr val="BABCBA"/>
                </a:solidFill>
                <a:latin typeface="Arial"/>
                <a:cs typeface="Arial"/>
              </a:rPr>
              <a:t> </a:t>
            </a:r>
            <a:r>
              <a:rPr sz="2600" dirty="0">
                <a:solidFill>
                  <a:srgbClr val="BABCBA"/>
                </a:solidFill>
                <a:latin typeface="Arial"/>
                <a:cs typeface="Arial"/>
              </a:rPr>
              <a:t>database  snapshot to a  </a:t>
            </a:r>
            <a:r>
              <a:rPr sz="2600" spc="-5" dirty="0">
                <a:solidFill>
                  <a:srgbClr val="BABCBA"/>
                </a:solidFill>
                <a:latin typeface="Arial"/>
                <a:cs typeface="Arial"/>
              </a:rPr>
              <a:t>different </a:t>
            </a:r>
            <a:r>
              <a:rPr sz="2600" spc="-30" dirty="0">
                <a:solidFill>
                  <a:srgbClr val="BABCBA"/>
                </a:solidFill>
                <a:latin typeface="Arial"/>
                <a:cs typeface="Arial"/>
              </a:rPr>
              <a:t>AWS  </a:t>
            </a:r>
            <a:r>
              <a:rPr sz="2600" dirty="0">
                <a:solidFill>
                  <a:srgbClr val="BABCBA"/>
                </a:solidFill>
                <a:latin typeface="Arial"/>
                <a:cs typeface="Arial"/>
              </a:rPr>
              <a:t>region</a:t>
            </a:r>
            <a:endParaRPr sz="2600">
              <a:latin typeface="Arial"/>
              <a:cs typeface="Arial"/>
            </a:endParaRPr>
          </a:p>
          <a:p>
            <a:pPr marL="438784" marR="4968875" indent="-342900">
              <a:lnSpc>
                <a:spcPts val="2810"/>
              </a:lnSpc>
              <a:spcBef>
                <a:spcPts val="665"/>
              </a:spcBef>
              <a:buChar char="•"/>
              <a:tabLst>
                <a:tab pos="438784" algn="l"/>
                <a:tab pos="439420" algn="l"/>
              </a:tabLst>
            </a:pPr>
            <a:r>
              <a:rPr sz="2600" spc="-25" dirty="0">
                <a:solidFill>
                  <a:srgbClr val="BABCBA"/>
                </a:solidFill>
                <a:latin typeface="Arial"/>
                <a:cs typeface="Arial"/>
              </a:rPr>
              <a:t>Warm </a:t>
            </a:r>
            <a:r>
              <a:rPr sz="2600" dirty="0">
                <a:solidFill>
                  <a:srgbClr val="BABCBA"/>
                </a:solidFill>
                <a:latin typeface="Arial"/>
                <a:cs typeface="Arial"/>
              </a:rPr>
              <a:t>standby</a:t>
            </a:r>
            <a:r>
              <a:rPr sz="2600" spc="-70" dirty="0">
                <a:solidFill>
                  <a:srgbClr val="BABCBA"/>
                </a:solidFill>
                <a:latin typeface="Arial"/>
                <a:cs typeface="Arial"/>
              </a:rPr>
              <a:t> </a:t>
            </a:r>
            <a:r>
              <a:rPr sz="2600" dirty="0">
                <a:solidFill>
                  <a:srgbClr val="BABCBA"/>
                </a:solidFill>
                <a:latin typeface="Arial"/>
                <a:cs typeface="Arial"/>
              </a:rPr>
              <a:t>for  disaster</a:t>
            </a:r>
            <a:r>
              <a:rPr sz="2600" spc="-50" dirty="0">
                <a:solidFill>
                  <a:srgbClr val="BABCBA"/>
                </a:solidFill>
                <a:latin typeface="Arial"/>
                <a:cs typeface="Arial"/>
              </a:rPr>
              <a:t> </a:t>
            </a:r>
            <a:r>
              <a:rPr sz="2600" dirty="0">
                <a:solidFill>
                  <a:srgbClr val="BABCBA"/>
                </a:solidFill>
                <a:latin typeface="Arial"/>
                <a:cs typeface="Arial"/>
              </a:rPr>
              <a:t>recovery</a:t>
            </a:r>
            <a:endParaRPr sz="2600">
              <a:latin typeface="Arial"/>
              <a:cs typeface="Arial"/>
            </a:endParaRPr>
          </a:p>
          <a:p>
            <a:pPr marL="438784" marR="4787265" indent="-342900">
              <a:lnSpc>
                <a:spcPts val="2810"/>
              </a:lnSpc>
              <a:spcBef>
                <a:spcPts val="625"/>
              </a:spcBef>
              <a:buChar char="•"/>
              <a:tabLst>
                <a:tab pos="438784" algn="l"/>
                <a:tab pos="439420" algn="l"/>
              </a:tabLst>
            </a:pPr>
            <a:r>
              <a:rPr sz="2600" dirty="0">
                <a:solidFill>
                  <a:srgbClr val="BABCBA"/>
                </a:solidFill>
                <a:latin typeface="Arial"/>
                <a:cs typeface="Arial"/>
              </a:rPr>
              <a:t>Or use it as a</a:t>
            </a:r>
            <a:r>
              <a:rPr sz="2600" spc="-70" dirty="0">
                <a:solidFill>
                  <a:srgbClr val="BABCBA"/>
                </a:solidFill>
                <a:latin typeface="Arial"/>
                <a:cs typeface="Arial"/>
              </a:rPr>
              <a:t> </a:t>
            </a:r>
            <a:r>
              <a:rPr sz="2600" dirty="0">
                <a:solidFill>
                  <a:srgbClr val="BABCBA"/>
                </a:solidFill>
                <a:latin typeface="Arial"/>
                <a:cs typeface="Arial"/>
              </a:rPr>
              <a:t>base  for migration to a  </a:t>
            </a:r>
            <a:r>
              <a:rPr sz="2600" spc="-5" dirty="0">
                <a:solidFill>
                  <a:srgbClr val="BABCBA"/>
                </a:solidFill>
                <a:latin typeface="Arial"/>
                <a:cs typeface="Arial"/>
              </a:rPr>
              <a:t>different</a:t>
            </a:r>
            <a:r>
              <a:rPr sz="2600" spc="-10" dirty="0">
                <a:solidFill>
                  <a:srgbClr val="BABCBA"/>
                </a:solidFill>
                <a:latin typeface="Arial"/>
                <a:cs typeface="Arial"/>
              </a:rPr>
              <a:t> </a:t>
            </a:r>
            <a:r>
              <a:rPr sz="2600" dirty="0">
                <a:solidFill>
                  <a:srgbClr val="BABCBA"/>
                </a:solidFill>
                <a:latin typeface="Arial"/>
                <a:cs typeface="Arial"/>
              </a:rPr>
              <a:t>region</a:t>
            </a:r>
            <a:endParaRPr sz="26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 y="1424939"/>
            <a:ext cx="4841748" cy="2548127"/>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15544" y="140589"/>
            <a:ext cx="8164195" cy="4137025"/>
          </a:xfrm>
          <a:prstGeom prst="rect">
            <a:avLst/>
          </a:prstGeom>
        </p:spPr>
        <p:txBody>
          <a:bodyPr vert="horz" wrap="square" lIns="0" tIns="12700" rIns="0" bIns="0" rtlCol="0">
            <a:spAutoFit/>
          </a:bodyPr>
          <a:lstStyle/>
          <a:p>
            <a:pPr marL="12700" marR="219075">
              <a:lnSpc>
                <a:spcPct val="100000"/>
              </a:lnSpc>
              <a:spcBef>
                <a:spcPts val="100"/>
              </a:spcBef>
            </a:pPr>
            <a:r>
              <a:rPr sz="2400" b="1" spc="-5" dirty="0">
                <a:solidFill>
                  <a:srgbClr val="FFFFFF"/>
                </a:solidFill>
                <a:latin typeface="Arial"/>
                <a:cs typeface="Arial"/>
              </a:rPr>
              <a:t>Choose cross-region Read Replicas </a:t>
            </a:r>
            <a:r>
              <a:rPr sz="2400" b="1" dirty="0">
                <a:solidFill>
                  <a:srgbClr val="FFFFFF"/>
                </a:solidFill>
                <a:latin typeface="Arial"/>
                <a:cs typeface="Arial"/>
              </a:rPr>
              <a:t>for </a:t>
            </a:r>
            <a:r>
              <a:rPr sz="2400" b="1" spc="-5" dirty="0">
                <a:solidFill>
                  <a:srgbClr val="FFFFFF"/>
                </a:solidFill>
                <a:latin typeface="Arial"/>
                <a:cs typeface="Arial"/>
              </a:rPr>
              <a:t>enhanced data  </a:t>
            </a:r>
            <a:r>
              <a:rPr sz="2400" b="1" spc="-25" dirty="0">
                <a:solidFill>
                  <a:srgbClr val="FFFFFF"/>
                </a:solidFill>
                <a:latin typeface="Arial"/>
                <a:cs typeface="Arial"/>
              </a:rPr>
              <a:t>locality, </a:t>
            </a:r>
            <a:r>
              <a:rPr sz="2400" b="1" spc="-5" dirty="0">
                <a:solidFill>
                  <a:srgbClr val="FFFFFF"/>
                </a:solidFill>
                <a:latin typeface="Arial"/>
                <a:cs typeface="Arial"/>
              </a:rPr>
              <a:t>even more ease </a:t>
            </a:r>
            <a:r>
              <a:rPr sz="2400" b="1" dirty="0">
                <a:solidFill>
                  <a:srgbClr val="FFFFFF"/>
                </a:solidFill>
                <a:latin typeface="Arial"/>
                <a:cs typeface="Arial"/>
              </a:rPr>
              <a:t>of</a:t>
            </a:r>
            <a:r>
              <a:rPr sz="2400" b="1" spc="40" dirty="0">
                <a:solidFill>
                  <a:srgbClr val="FFFFFF"/>
                </a:solidFill>
                <a:latin typeface="Arial"/>
                <a:cs typeface="Arial"/>
              </a:rPr>
              <a:t> </a:t>
            </a:r>
            <a:r>
              <a:rPr sz="2400" b="1" dirty="0">
                <a:solidFill>
                  <a:srgbClr val="FFFFFF"/>
                </a:solidFill>
                <a:latin typeface="Arial"/>
                <a:cs typeface="Arial"/>
              </a:rPr>
              <a:t>migration</a:t>
            </a:r>
            <a:endParaRPr sz="2400">
              <a:latin typeface="Arial"/>
              <a:cs typeface="Arial"/>
            </a:endParaRPr>
          </a:p>
          <a:p>
            <a:pPr marL="4888865" marR="5080" indent="-342900">
              <a:lnSpc>
                <a:spcPct val="100000"/>
              </a:lnSpc>
              <a:spcBef>
                <a:spcPts val="1739"/>
              </a:spcBef>
              <a:buChar char="•"/>
              <a:tabLst>
                <a:tab pos="4888230" algn="l"/>
                <a:tab pos="4888865" algn="l"/>
              </a:tabLst>
            </a:pPr>
            <a:r>
              <a:rPr sz="2800" spc="-5" dirty="0">
                <a:solidFill>
                  <a:srgbClr val="BABCBA"/>
                </a:solidFill>
                <a:latin typeface="Arial"/>
                <a:cs typeface="Arial"/>
              </a:rPr>
              <a:t>Even </a:t>
            </a:r>
            <a:r>
              <a:rPr sz="2800" dirty="0">
                <a:solidFill>
                  <a:srgbClr val="BABCBA"/>
                </a:solidFill>
                <a:latin typeface="Arial"/>
                <a:cs typeface="Arial"/>
              </a:rPr>
              <a:t>faster</a:t>
            </a:r>
            <a:r>
              <a:rPr sz="2800" spc="-50" dirty="0">
                <a:solidFill>
                  <a:srgbClr val="BABCBA"/>
                </a:solidFill>
                <a:latin typeface="Arial"/>
                <a:cs typeface="Arial"/>
              </a:rPr>
              <a:t> </a:t>
            </a:r>
            <a:r>
              <a:rPr sz="2800" spc="-5" dirty="0">
                <a:solidFill>
                  <a:srgbClr val="BABCBA"/>
                </a:solidFill>
                <a:latin typeface="Arial"/>
                <a:cs typeface="Arial"/>
              </a:rPr>
              <a:t>recovery  in the event of  </a:t>
            </a:r>
            <a:r>
              <a:rPr sz="2800" dirty="0">
                <a:solidFill>
                  <a:srgbClr val="BABCBA"/>
                </a:solidFill>
                <a:latin typeface="Arial"/>
                <a:cs typeface="Arial"/>
              </a:rPr>
              <a:t>disaster</a:t>
            </a:r>
            <a:endParaRPr sz="2800">
              <a:latin typeface="Arial"/>
              <a:cs typeface="Arial"/>
            </a:endParaRPr>
          </a:p>
          <a:p>
            <a:pPr marL="4888865" marR="319405" indent="-342900">
              <a:lnSpc>
                <a:spcPct val="100000"/>
              </a:lnSpc>
              <a:spcBef>
                <a:spcPts val="675"/>
              </a:spcBef>
              <a:buChar char="•"/>
              <a:tabLst>
                <a:tab pos="4888230" algn="l"/>
                <a:tab pos="4888865" algn="l"/>
              </a:tabLst>
            </a:pPr>
            <a:r>
              <a:rPr sz="2800" spc="-5" dirty="0">
                <a:solidFill>
                  <a:srgbClr val="BABCBA"/>
                </a:solidFill>
                <a:latin typeface="Arial"/>
                <a:cs typeface="Arial"/>
              </a:rPr>
              <a:t>Bring </a:t>
            </a:r>
            <a:r>
              <a:rPr sz="2800" dirty="0">
                <a:solidFill>
                  <a:srgbClr val="BABCBA"/>
                </a:solidFill>
                <a:latin typeface="Arial"/>
                <a:cs typeface="Arial"/>
              </a:rPr>
              <a:t>data close</a:t>
            </a:r>
            <a:r>
              <a:rPr sz="2800" spc="-50" dirty="0">
                <a:solidFill>
                  <a:srgbClr val="BABCBA"/>
                </a:solidFill>
                <a:latin typeface="Arial"/>
                <a:cs typeface="Arial"/>
              </a:rPr>
              <a:t> </a:t>
            </a:r>
            <a:r>
              <a:rPr sz="2800" spc="-5" dirty="0">
                <a:solidFill>
                  <a:srgbClr val="BABCBA"/>
                </a:solidFill>
                <a:latin typeface="Arial"/>
                <a:cs typeface="Arial"/>
              </a:rPr>
              <a:t>to  your customers</a:t>
            </a:r>
            <a:endParaRPr sz="2800">
              <a:latin typeface="Arial"/>
              <a:cs typeface="Arial"/>
            </a:endParaRPr>
          </a:p>
          <a:p>
            <a:pPr marL="4888865" marR="44450" indent="-342900">
              <a:lnSpc>
                <a:spcPct val="100000"/>
              </a:lnSpc>
              <a:spcBef>
                <a:spcPts val="675"/>
              </a:spcBef>
              <a:buChar char="•"/>
              <a:tabLst>
                <a:tab pos="4888230" algn="l"/>
                <a:tab pos="4888865" algn="l"/>
              </a:tabLst>
            </a:pPr>
            <a:r>
              <a:rPr sz="2800" spc="-5" dirty="0">
                <a:solidFill>
                  <a:srgbClr val="BABCBA"/>
                </a:solidFill>
                <a:latin typeface="Arial"/>
                <a:cs typeface="Arial"/>
              </a:rPr>
              <a:t>Promote to a master  for easy migration</a:t>
            </a:r>
            <a:endParaRPr sz="28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5544" y="139065"/>
            <a:ext cx="532638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BABCBA"/>
                </a:solidFill>
              </a:rPr>
              <a:t>How to scale with Amazon</a:t>
            </a:r>
            <a:r>
              <a:rPr sz="2800" spc="-90" dirty="0">
                <a:solidFill>
                  <a:srgbClr val="BABCBA"/>
                </a:solidFill>
              </a:rPr>
              <a:t> </a:t>
            </a:r>
            <a:r>
              <a:rPr sz="2800" spc="-5" dirty="0">
                <a:solidFill>
                  <a:srgbClr val="BABCBA"/>
                </a:solidFill>
              </a:rPr>
              <a:t>RDS</a:t>
            </a:r>
            <a:endParaRPr sz="2800"/>
          </a:p>
        </p:txBody>
      </p:sp>
      <p:sp>
        <p:nvSpPr>
          <p:cNvPr id="3" name="object 3"/>
          <p:cNvSpPr txBox="1"/>
          <p:nvPr/>
        </p:nvSpPr>
        <p:spPr>
          <a:xfrm>
            <a:off x="415544" y="1036612"/>
            <a:ext cx="8071484" cy="3099435"/>
          </a:xfrm>
          <a:prstGeom prst="rect">
            <a:avLst/>
          </a:prstGeom>
        </p:spPr>
        <p:txBody>
          <a:bodyPr vert="horz" wrap="square" lIns="0" tIns="92075" rIns="0" bIns="0" rtlCol="0">
            <a:spAutoFit/>
          </a:bodyPr>
          <a:lstStyle/>
          <a:p>
            <a:pPr marL="355600" indent="-342900">
              <a:lnSpc>
                <a:spcPct val="100000"/>
              </a:lnSpc>
              <a:spcBef>
                <a:spcPts val="725"/>
              </a:spcBef>
              <a:buChar char="•"/>
              <a:tabLst>
                <a:tab pos="354965" algn="l"/>
                <a:tab pos="355600" algn="l"/>
              </a:tabLst>
            </a:pPr>
            <a:r>
              <a:rPr sz="2600" dirty="0">
                <a:solidFill>
                  <a:srgbClr val="BABCBA"/>
                </a:solidFill>
                <a:latin typeface="Arial"/>
                <a:cs typeface="Arial"/>
              </a:rPr>
              <a:t>Scale up or down with resizable instance</a:t>
            </a:r>
            <a:r>
              <a:rPr sz="2600" spc="-65" dirty="0">
                <a:solidFill>
                  <a:srgbClr val="BABCBA"/>
                </a:solidFill>
                <a:latin typeface="Arial"/>
                <a:cs typeface="Arial"/>
              </a:rPr>
              <a:t> </a:t>
            </a:r>
            <a:r>
              <a:rPr sz="2600" dirty="0">
                <a:solidFill>
                  <a:srgbClr val="BABCBA"/>
                </a:solidFill>
                <a:latin typeface="Arial"/>
                <a:cs typeface="Arial"/>
              </a:rPr>
              <a:t>types</a:t>
            </a:r>
            <a:endParaRPr sz="2600">
              <a:latin typeface="Arial"/>
              <a:cs typeface="Arial"/>
            </a:endParaRPr>
          </a:p>
          <a:p>
            <a:pPr marL="355600" indent="-342900">
              <a:lnSpc>
                <a:spcPct val="100000"/>
              </a:lnSpc>
              <a:spcBef>
                <a:spcPts val="630"/>
              </a:spcBef>
              <a:buChar char="•"/>
              <a:tabLst>
                <a:tab pos="354965" algn="l"/>
                <a:tab pos="355600" algn="l"/>
              </a:tabLst>
            </a:pPr>
            <a:r>
              <a:rPr sz="2600" dirty="0">
                <a:solidFill>
                  <a:srgbClr val="BABCBA"/>
                </a:solidFill>
                <a:latin typeface="Arial"/>
                <a:cs typeface="Arial"/>
              </a:rPr>
              <a:t>Scale your storage up with a </a:t>
            </a:r>
            <a:r>
              <a:rPr sz="2600" spc="-5" dirty="0">
                <a:solidFill>
                  <a:srgbClr val="BABCBA"/>
                </a:solidFill>
                <a:latin typeface="Arial"/>
                <a:cs typeface="Arial"/>
              </a:rPr>
              <a:t>few </a:t>
            </a:r>
            <a:r>
              <a:rPr sz="2600" dirty="0">
                <a:solidFill>
                  <a:srgbClr val="BABCBA"/>
                </a:solidFill>
                <a:latin typeface="Arial"/>
                <a:cs typeface="Arial"/>
              </a:rPr>
              <a:t>clicks while</a:t>
            </a:r>
            <a:r>
              <a:rPr sz="2600" spc="-50" dirty="0">
                <a:solidFill>
                  <a:srgbClr val="BABCBA"/>
                </a:solidFill>
                <a:latin typeface="Arial"/>
                <a:cs typeface="Arial"/>
              </a:rPr>
              <a:t> </a:t>
            </a:r>
            <a:r>
              <a:rPr sz="2600" dirty="0">
                <a:solidFill>
                  <a:srgbClr val="BABCBA"/>
                </a:solidFill>
                <a:latin typeface="Arial"/>
                <a:cs typeface="Arial"/>
              </a:rPr>
              <a:t>online</a:t>
            </a:r>
            <a:endParaRPr sz="2600">
              <a:latin typeface="Arial"/>
              <a:cs typeface="Arial"/>
            </a:endParaRPr>
          </a:p>
          <a:p>
            <a:pPr marL="355600" indent="-342900">
              <a:lnSpc>
                <a:spcPct val="100000"/>
              </a:lnSpc>
              <a:spcBef>
                <a:spcPts val="625"/>
              </a:spcBef>
              <a:buChar char="•"/>
              <a:tabLst>
                <a:tab pos="354965" algn="l"/>
                <a:tab pos="355600" algn="l"/>
              </a:tabLst>
            </a:pPr>
            <a:r>
              <a:rPr sz="2600" spc="-5" dirty="0">
                <a:solidFill>
                  <a:srgbClr val="BABCBA"/>
                </a:solidFill>
                <a:latin typeface="Arial"/>
                <a:cs typeface="Arial"/>
              </a:rPr>
              <a:t>Offload </a:t>
            </a:r>
            <a:r>
              <a:rPr sz="2600" dirty="0">
                <a:solidFill>
                  <a:srgbClr val="BABCBA"/>
                </a:solidFill>
                <a:latin typeface="Arial"/>
                <a:cs typeface="Arial"/>
              </a:rPr>
              <a:t>read </a:t>
            </a:r>
            <a:r>
              <a:rPr sz="2600" spc="-10" dirty="0">
                <a:solidFill>
                  <a:srgbClr val="BABCBA"/>
                </a:solidFill>
                <a:latin typeface="Arial"/>
                <a:cs typeface="Arial"/>
              </a:rPr>
              <a:t>traffic </a:t>
            </a:r>
            <a:r>
              <a:rPr sz="2600" dirty="0">
                <a:solidFill>
                  <a:srgbClr val="BABCBA"/>
                </a:solidFill>
                <a:latin typeface="Arial"/>
                <a:cs typeface="Arial"/>
              </a:rPr>
              <a:t>to read</a:t>
            </a:r>
            <a:r>
              <a:rPr sz="2600" spc="5" dirty="0">
                <a:solidFill>
                  <a:srgbClr val="BABCBA"/>
                </a:solidFill>
                <a:latin typeface="Arial"/>
                <a:cs typeface="Arial"/>
              </a:rPr>
              <a:t> </a:t>
            </a:r>
            <a:r>
              <a:rPr sz="2600" dirty="0">
                <a:solidFill>
                  <a:srgbClr val="BABCBA"/>
                </a:solidFill>
                <a:latin typeface="Arial"/>
                <a:cs typeface="Arial"/>
              </a:rPr>
              <a:t>replicas</a:t>
            </a:r>
            <a:endParaRPr sz="2600">
              <a:latin typeface="Arial"/>
              <a:cs typeface="Arial"/>
            </a:endParaRPr>
          </a:p>
          <a:p>
            <a:pPr marL="355600" indent="-342900">
              <a:lnSpc>
                <a:spcPct val="100000"/>
              </a:lnSpc>
              <a:spcBef>
                <a:spcPts val="625"/>
              </a:spcBef>
              <a:buChar char="•"/>
              <a:tabLst>
                <a:tab pos="354965" algn="l"/>
                <a:tab pos="355600" algn="l"/>
              </a:tabLst>
            </a:pPr>
            <a:r>
              <a:rPr sz="2600" dirty="0">
                <a:solidFill>
                  <a:srgbClr val="BABCBA"/>
                </a:solidFill>
                <a:latin typeface="Arial"/>
                <a:cs typeface="Arial"/>
              </a:rPr>
              <a:t>Put a cache in front of Amazon</a:t>
            </a:r>
            <a:r>
              <a:rPr sz="2600" spc="-185" dirty="0">
                <a:solidFill>
                  <a:srgbClr val="BABCBA"/>
                </a:solidFill>
                <a:latin typeface="Arial"/>
                <a:cs typeface="Arial"/>
              </a:rPr>
              <a:t> </a:t>
            </a:r>
            <a:r>
              <a:rPr sz="2600" dirty="0">
                <a:solidFill>
                  <a:srgbClr val="BABCBA"/>
                </a:solidFill>
                <a:latin typeface="Arial"/>
                <a:cs typeface="Arial"/>
              </a:rPr>
              <a:t>RDS</a:t>
            </a:r>
            <a:endParaRPr sz="2600">
              <a:latin typeface="Arial"/>
              <a:cs typeface="Arial"/>
            </a:endParaRPr>
          </a:p>
          <a:p>
            <a:pPr marL="756285" lvl="1" indent="-287020">
              <a:lnSpc>
                <a:spcPct val="100000"/>
              </a:lnSpc>
              <a:spcBef>
                <a:spcPts val="470"/>
              </a:spcBef>
              <a:buChar char="–"/>
              <a:tabLst>
                <a:tab pos="756285" algn="l"/>
                <a:tab pos="756920" algn="l"/>
              </a:tabLst>
            </a:pPr>
            <a:r>
              <a:rPr sz="1900" spc="-5" dirty="0">
                <a:solidFill>
                  <a:srgbClr val="BABCBA"/>
                </a:solidFill>
                <a:latin typeface="Arial"/>
                <a:cs typeface="Arial"/>
              </a:rPr>
              <a:t>Amazon ElastiCache for Memcached or</a:t>
            </a:r>
            <a:r>
              <a:rPr sz="1900" spc="135" dirty="0">
                <a:solidFill>
                  <a:srgbClr val="BABCBA"/>
                </a:solidFill>
                <a:latin typeface="Arial"/>
                <a:cs typeface="Arial"/>
              </a:rPr>
              <a:t> </a:t>
            </a:r>
            <a:r>
              <a:rPr sz="1900" spc="-5" dirty="0">
                <a:solidFill>
                  <a:srgbClr val="BABCBA"/>
                </a:solidFill>
                <a:latin typeface="Arial"/>
                <a:cs typeface="Arial"/>
              </a:rPr>
              <a:t>Redis</a:t>
            </a:r>
            <a:endParaRPr sz="1900">
              <a:latin typeface="Arial"/>
              <a:cs typeface="Arial"/>
            </a:endParaRPr>
          </a:p>
          <a:p>
            <a:pPr marL="756285" lvl="1" indent="-287020">
              <a:lnSpc>
                <a:spcPct val="100000"/>
              </a:lnSpc>
              <a:spcBef>
                <a:spcPts val="455"/>
              </a:spcBef>
              <a:buChar char="–"/>
              <a:tabLst>
                <a:tab pos="756285" algn="l"/>
                <a:tab pos="756920" algn="l"/>
              </a:tabLst>
            </a:pPr>
            <a:r>
              <a:rPr sz="1900" spc="-5" dirty="0">
                <a:solidFill>
                  <a:srgbClr val="BABCBA"/>
                </a:solidFill>
                <a:latin typeface="Arial"/>
                <a:cs typeface="Arial"/>
              </a:rPr>
              <a:t>Or your favorite cache, self-managed in Amazon</a:t>
            </a:r>
            <a:r>
              <a:rPr sz="1900" spc="45" dirty="0">
                <a:solidFill>
                  <a:srgbClr val="BABCBA"/>
                </a:solidFill>
                <a:latin typeface="Arial"/>
                <a:cs typeface="Arial"/>
              </a:rPr>
              <a:t> </a:t>
            </a:r>
            <a:r>
              <a:rPr sz="1900" spc="-5" dirty="0">
                <a:solidFill>
                  <a:srgbClr val="BABCBA"/>
                </a:solidFill>
                <a:latin typeface="Arial"/>
                <a:cs typeface="Arial"/>
              </a:rPr>
              <a:t>EC2</a:t>
            </a:r>
            <a:endParaRPr sz="1900">
              <a:latin typeface="Arial"/>
              <a:cs typeface="Arial"/>
            </a:endParaRPr>
          </a:p>
          <a:p>
            <a:pPr marL="355600" indent="-342900">
              <a:lnSpc>
                <a:spcPct val="100000"/>
              </a:lnSpc>
              <a:spcBef>
                <a:spcPts val="615"/>
              </a:spcBef>
              <a:buChar char="•"/>
              <a:tabLst>
                <a:tab pos="354965" algn="l"/>
                <a:tab pos="355600" algn="l"/>
              </a:tabLst>
            </a:pPr>
            <a:r>
              <a:rPr sz="2600" dirty="0">
                <a:solidFill>
                  <a:srgbClr val="BABCBA"/>
                </a:solidFill>
                <a:latin typeface="Arial"/>
                <a:cs typeface="Arial"/>
              </a:rPr>
              <a:t>Amazon RDS takes some of the pain out of</a:t>
            </a:r>
            <a:r>
              <a:rPr sz="2600" spc="-40" dirty="0">
                <a:solidFill>
                  <a:srgbClr val="BABCBA"/>
                </a:solidFill>
                <a:latin typeface="Arial"/>
                <a:cs typeface="Arial"/>
              </a:rPr>
              <a:t> </a:t>
            </a:r>
            <a:r>
              <a:rPr sz="2600" dirty="0">
                <a:solidFill>
                  <a:srgbClr val="BABCBA"/>
                </a:solidFill>
                <a:latin typeface="Arial"/>
                <a:cs typeface="Arial"/>
              </a:rPr>
              <a:t>sharding</a:t>
            </a:r>
            <a:endParaRPr sz="26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5544" y="139065"/>
            <a:ext cx="687324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BABCBA"/>
                </a:solidFill>
              </a:rPr>
              <a:t>Now in preview: Amazon RDS for</a:t>
            </a:r>
            <a:r>
              <a:rPr sz="2800" spc="-175" dirty="0">
                <a:solidFill>
                  <a:srgbClr val="BABCBA"/>
                </a:solidFill>
              </a:rPr>
              <a:t> </a:t>
            </a:r>
            <a:r>
              <a:rPr sz="2800" spc="-5" dirty="0">
                <a:solidFill>
                  <a:srgbClr val="BABCBA"/>
                </a:solidFill>
              </a:rPr>
              <a:t>Aurora</a:t>
            </a:r>
            <a:endParaRPr sz="2800"/>
          </a:p>
        </p:txBody>
      </p:sp>
      <p:sp>
        <p:nvSpPr>
          <p:cNvPr id="3" name="object 3"/>
          <p:cNvSpPr txBox="1"/>
          <p:nvPr/>
        </p:nvSpPr>
        <p:spPr>
          <a:xfrm>
            <a:off x="419506" y="973076"/>
            <a:ext cx="7547609" cy="2879725"/>
          </a:xfrm>
          <a:prstGeom prst="rect">
            <a:avLst/>
          </a:prstGeom>
        </p:spPr>
        <p:txBody>
          <a:bodyPr vert="horz" wrap="square" lIns="0" tIns="74930" rIns="0" bIns="0" rtlCol="0">
            <a:spAutoFit/>
          </a:bodyPr>
          <a:lstStyle/>
          <a:p>
            <a:pPr marL="355600" indent="-342900">
              <a:lnSpc>
                <a:spcPct val="100000"/>
              </a:lnSpc>
              <a:spcBef>
                <a:spcPts val="590"/>
              </a:spcBef>
              <a:buChar char="•"/>
              <a:tabLst>
                <a:tab pos="354965" algn="l"/>
                <a:tab pos="355600" algn="l"/>
              </a:tabLst>
            </a:pPr>
            <a:r>
              <a:rPr sz="2000" dirty="0">
                <a:solidFill>
                  <a:srgbClr val="BABCBA"/>
                </a:solidFill>
                <a:latin typeface="Arial"/>
                <a:cs typeface="Arial"/>
              </a:rPr>
              <a:t>Amazon Aurora: the relational database reinvented for the</a:t>
            </a:r>
            <a:r>
              <a:rPr sz="2000" spc="-315" dirty="0">
                <a:solidFill>
                  <a:srgbClr val="BABCBA"/>
                </a:solidFill>
                <a:latin typeface="Arial"/>
                <a:cs typeface="Arial"/>
              </a:rPr>
              <a:t> </a:t>
            </a:r>
            <a:r>
              <a:rPr sz="2000" dirty="0">
                <a:solidFill>
                  <a:srgbClr val="BABCBA"/>
                </a:solidFill>
                <a:latin typeface="Arial"/>
                <a:cs typeface="Arial"/>
              </a:rPr>
              <a:t>cloud</a:t>
            </a:r>
            <a:endParaRPr sz="2000">
              <a:latin typeface="Arial"/>
              <a:cs typeface="Arial"/>
            </a:endParaRPr>
          </a:p>
          <a:p>
            <a:pPr marL="469900" marR="1598295">
              <a:lnSpc>
                <a:spcPct val="120100"/>
              </a:lnSpc>
              <a:spcBef>
                <a:spcPts val="5"/>
              </a:spcBef>
            </a:pPr>
            <a:r>
              <a:rPr sz="1800" b="1" spc="-5" dirty="0">
                <a:solidFill>
                  <a:srgbClr val="6C6F6C"/>
                </a:solidFill>
                <a:latin typeface="Arial"/>
                <a:cs typeface="Arial"/>
              </a:rPr>
              <a:t>Up </a:t>
            </a:r>
            <a:r>
              <a:rPr sz="1800" b="1" dirty="0">
                <a:solidFill>
                  <a:srgbClr val="6C6F6C"/>
                </a:solidFill>
                <a:latin typeface="Arial"/>
                <a:cs typeface="Arial"/>
              </a:rPr>
              <a:t>to </a:t>
            </a:r>
            <a:r>
              <a:rPr sz="1800" b="1" spc="-15" dirty="0">
                <a:solidFill>
                  <a:srgbClr val="6C6F6C"/>
                </a:solidFill>
                <a:latin typeface="Arial"/>
                <a:cs typeface="Arial"/>
              </a:rPr>
              <a:t>five </a:t>
            </a:r>
            <a:r>
              <a:rPr sz="1800" b="1" spc="-5" dirty="0">
                <a:solidFill>
                  <a:srgbClr val="6C6F6C"/>
                </a:solidFill>
                <a:latin typeface="Arial"/>
                <a:cs typeface="Arial"/>
              </a:rPr>
              <a:t>times better performance </a:t>
            </a:r>
            <a:r>
              <a:rPr sz="1800" b="1" dirty="0">
                <a:solidFill>
                  <a:srgbClr val="6C6F6C"/>
                </a:solidFill>
                <a:latin typeface="Arial"/>
                <a:cs typeface="Arial"/>
              </a:rPr>
              <a:t>than </a:t>
            </a:r>
            <a:r>
              <a:rPr sz="1800" b="1" spc="-5" dirty="0">
                <a:solidFill>
                  <a:srgbClr val="6C6F6C"/>
                </a:solidFill>
                <a:latin typeface="Arial"/>
                <a:cs typeface="Arial"/>
              </a:rPr>
              <a:t>MySQL  </a:t>
            </a:r>
            <a:r>
              <a:rPr sz="1800" b="1" spc="-30" dirty="0">
                <a:solidFill>
                  <a:srgbClr val="6C6F6C"/>
                </a:solidFill>
                <a:latin typeface="Arial"/>
                <a:cs typeface="Arial"/>
              </a:rPr>
              <a:t>At </a:t>
            </a:r>
            <a:r>
              <a:rPr sz="1800" b="1" spc="-5" dirty="0">
                <a:solidFill>
                  <a:srgbClr val="6C6F6C"/>
                </a:solidFill>
                <a:latin typeface="Arial"/>
                <a:cs typeface="Arial"/>
              </a:rPr>
              <a:t>a price </a:t>
            </a:r>
            <a:r>
              <a:rPr sz="1800" b="1" dirty="0">
                <a:solidFill>
                  <a:srgbClr val="6C6F6C"/>
                </a:solidFill>
                <a:latin typeface="Arial"/>
                <a:cs typeface="Arial"/>
              </a:rPr>
              <a:t>point </a:t>
            </a:r>
            <a:r>
              <a:rPr sz="1800" b="1" spc="-5" dirty="0">
                <a:solidFill>
                  <a:srgbClr val="6C6F6C"/>
                </a:solidFill>
                <a:latin typeface="Arial"/>
                <a:cs typeface="Arial"/>
              </a:rPr>
              <a:t>1/10 </a:t>
            </a:r>
            <a:r>
              <a:rPr sz="1800" b="1" dirty="0">
                <a:solidFill>
                  <a:srgbClr val="6C6F6C"/>
                </a:solidFill>
                <a:latin typeface="Arial"/>
                <a:cs typeface="Arial"/>
              </a:rPr>
              <a:t>of </a:t>
            </a:r>
            <a:r>
              <a:rPr sz="1800" b="1" spc="-5" dirty="0">
                <a:solidFill>
                  <a:srgbClr val="6C6F6C"/>
                </a:solidFill>
                <a:latin typeface="Arial"/>
                <a:cs typeface="Arial"/>
              </a:rPr>
              <a:t>a commercial database  Designed </a:t>
            </a:r>
            <a:r>
              <a:rPr sz="1800" b="1" dirty="0">
                <a:solidFill>
                  <a:srgbClr val="6C6F6C"/>
                </a:solidFill>
                <a:latin typeface="Arial"/>
                <a:cs typeface="Arial"/>
              </a:rPr>
              <a:t>for drop-in </a:t>
            </a:r>
            <a:r>
              <a:rPr sz="1800" b="1" spc="-5" dirty="0">
                <a:solidFill>
                  <a:srgbClr val="6C6F6C"/>
                </a:solidFill>
                <a:latin typeface="Arial"/>
                <a:cs typeface="Arial"/>
              </a:rPr>
              <a:t>compatibility </a:t>
            </a:r>
            <a:r>
              <a:rPr sz="1800" b="1" spc="5" dirty="0">
                <a:solidFill>
                  <a:srgbClr val="6C6F6C"/>
                </a:solidFill>
                <a:latin typeface="Arial"/>
                <a:cs typeface="Arial"/>
              </a:rPr>
              <a:t>with </a:t>
            </a:r>
            <a:r>
              <a:rPr sz="1800" b="1" spc="-5" dirty="0">
                <a:solidFill>
                  <a:srgbClr val="6C6F6C"/>
                </a:solidFill>
                <a:latin typeface="Arial"/>
                <a:cs typeface="Arial"/>
              </a:rPr>
              <a:t>MySQL</a:t>
            </a:r>
            <a:r>
              <a:rPr sz="1800" b="1" spc="-30" dirty="0">
                <a:solidFill>
                  <a:srgbClr val="6C6F6C"/>
                </a:solidFill>
                <a:latin typeface="Arial"/>
                <a:cs typeface="Arial"/>
              </a:rPr>
              <a:t> </a:t>
            </a:r>
            <a:r>
              <a:rPr sz="1800" b="1" spc="-5" dirty="0">
                <a:solidFill>
                  <a:srgbClr val="6C6F6C"/>
                </a:solidFill>
                <a:latin typeface="Arial"/>
                <a:cs typeface="Arial"/>
              </a:rPr>
              <a:t>5.6</a:t>
            </a:r>
            <a:endParaRPr sz="1800">
              <a:latin typeface="Arial"/>
              <a:cs typeface="Arial"/>
            </a:endParaRPr>
          </a:p>
          <a:p>
            <a:pPr marL="355600" indent="-342900">
              <a:lnSpc>
                <a:spcPct val="100000"/>
              </a:lnSpc>
              <a:spcBef>
                <a:spcPts val="1230"/>
              </a:spcBef>
              <a:buChar char="•"/>
              <a:tabLst>
                <a:tab pos="354965" algn="l"/>
                <a:tab pos="355600" algn="l"/>
              </a:tabLst>
            </a:pPr>
            <a:r>
              <a:rPr sz="2000" dirty="0">
                <a:solidFill>
                  <a:srgbClr val="BABCBA"/>
                </a:solidFill>
                <a:latin typeface="Arial"/>
                <a:cs typeface="Arial"/>
              </a:rPr>
              <a:t>Pay only for the storage you</a:t>
            </a:r>
            <a:r>
              <a:rPr sz="2000" spc="-100" dirty="0">
                <a:solidFill>
                  <a:srgbClr val="BABCBA"/>
                </a:solidFill>
                <a:latin typeface="Arial"/>
                <a:cs typeface="Arial"/>
              </a:rPr>
              <a:t> </a:t>
            </a:r>
            <a:r>
              <a:rPr sz="2000" dirty="0">
                <a:solidFill>
                  <a:srgbClr val="BABCBA"/>
                </a:solidFill>
                <a:latin typeface="Arial"/>
                <a:cs typeface="Arial"/>
              </a:rPr>
              <a:t>use</a:t>
            </a:r>
            <a:endParaRPr sz="2000">
              <a:latin typeface="Arial"/>
              <a:cs typeface="Arial"/>
            </a:endParaRPr>
          </a:p>
          <a:p>
            <a:pPr marL="355600" indent="-342900">
              <a:lnSpc>
                <a:spcPct val="100000"/>
              </a:lnSpc>
              <a:spcBef>
                <a:spcPts val="1680"/>
              </a:spcBef>
              <a:buChar char="•"/>
              <a:tabLst>
                <a:tab pos="354965" algn="l"/>
                <a:tab pos="355600" algn="l"/>
              </a:tabLst>
            </a:pPr>
            <a:r>
              <a:rPr sz="2000" dirty="0">
                <a:solidFill>
                  <a:srgbClr val="BABCBA"/>
                </a:solidFill>
                <a:latin typeface="Arial"/>
                <a:cs typeface="Arial"/>
              </a:rPr>
              <a:t>Runs in Amazon </a:t>
            </a:r>
            <a:r>
              <a:rPr sz="2000" spc="-5" dirty="0">
                <a:solidFill>
                  <a:srgbClr val="BABCBA"/>
                </a:solidFill>
                <a:latin typeface="Arial"/>
                <a:cs typeface="Arial"/>
              </a:rPr>
              <a:t>VPC; </a:t>
            </a:r>
            <a:r>
              <a:rPr sz="2000" spc="-10" dirty="0">
                <a:solidFill>
                  <a:srgbClr val="BABCBA"/>
                </a:solidFill>
                <a:latin typeface="Arial"/>
                <a:cs typeface="Arial"/>
              </a:rPr>
              <a:t>offers </a:t>
            </a:r>
            <a:r>
              <a:rPr sz="2000" dirty="0">
                <a:solidFill>
                  <a:srgbClr val="BABCBA"/>
                </a:solidFill>
                <a:latin typeface="Arial"/>
                <a:cs typeface="Arial"/>
              </a:rPr>
              <a:t>encryption at rest and in</a:t>
            </a:r>
            <a:r>
              <a:rPr sz="2000" spc="-250" dirty="0">
                <a:solidFill>
                  <a:srgbClr val="BABCBA"/>
                </a:solidFill>
                <a:latin typeface="Arial"/>
                <a:cs typeface="Arial"/>
              </a:rPr>
              <a:t> </a:t>
            </a:r>
            <a:r>
              <a:rPr sz="2000" dirty="0">
                <a:solidFill>
                  <a:srgbClr val="BABCBA"/>
                </a:solidFill>
                <a:latin typeface="Arial"/>
                <a:cs typeface="Arial"/>
              </a:rPr>
              <a:t>transit</a:t>
            </a:r>
            <a:endParaRPr sz="2000">
              <a:latin typeface="Arial"/>
              <a:cs typeface="Arial"/>
            </a:endParaRPr>
          </a:p>
          <a:p>
            <a:pPr marL="355600" indent="-342900">
              <a:lnSpc>
                <a:spcPct val="100000"/>
              </a:lnSpc>
              <a:spcBef>
                <a:spcPts val="1680"/>
              </a:spcBef>
              <a:buChar char="•"/>
              <a:tabLst>
                <a:tab pos="354965" algn="l"/>
                <a:tab pos="355600" algn="l"/>
              </a:tabLst>
            </a:pPr>
            <a:r>
              <a:rPr sz="2000" dirty="0">
                <a:solidFill>
                  <a:srgbClr val="BABCBA"/>
                </a:solidFill>
                <a:latin typeface="Arial"/>
                <a:cs typeface="Arial"/>
              </a:rPr>
              <a:t>Amazon RDS handles administrative tasks for</a:t>
            </a:r>
            <a:r>
              <a:rPr sz="2000" spc="-235" dirty="0">
                <a:solidFill>
                  <a:srgbClr val="BABCBA"/>
                </a:solidFill>
                <a:latin typeface="Arial"/>
                <a:cs typeface="Arial"/>
              </a:rPr>
              <a:t> </a:t>
            </a:r>
            <a:r>
              <a:rPr sz="2000" dirty="0">
                <a:solidFill>
                  <a:srgbClr val="BABCBA"/>
                </a:solidFill>
                <a:latin typeface="Arial"/>
                <a:cs typeface="Arial"/>
              </a:rPr>
              <a:t>Aurora</a:t>
            </a:r>
            <a:endParaRPr sz="20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5544" y="139065"/>
            <a:ext cx="7324725"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BABCBA"/>
                </a:solidFill>
              </a:rPr>
              <a:t>Amazon Aurora: high availability by</a:t>
            </a:r>
            <a:r>
              <a:rPr sz="2800" spc="-10" dirty="0">
                <a:solidFill>
                  <a:srgbClr val="BABCBA"/>
                </a:solidFill>
              </a:rPr>
              <a:t> </a:t>
            </a:r>
            <a:r>
              <a:rPr sz="2800" spc="-5" dirty="0">
                <a:solidFill>
                  <a:srgbClr val="BABCBA"/>
                </a:solidFill>
              </a:rPr>
              <a:t>default</a:t>
            </a:r>
            <a:endParaRPr sz="2800"/>
          </a:p>
        </p:txBody>
      </p:sp>
      <p:sp>
        <p:nvSpPr>
          <p:cNvPr id="3" name="object 3"/>
          <p:cNvSpPr txBox="1"/>
          <p:nvPr/>
        </p:nvSpPr>
        <p:spPr>
          <a:xfrm>
            <a:off x="412495" y="1039748"/>
            <a:ext cx="2992755" cy="574675"/>
          </a:xfrm>
          <a:prstGeom prst="rect">
            <a:avLst/>
          </a:prstGeom>
        </p:spPr>
        <p:txBody>
          <a:bodyPr vert="horz" wrap="square" lIns="0" tIns="12700" rIns="0" bIns="0" rtlCol="0">
            <a:spAutoFit/>
          </a:bodyPr>
          <a:lstStyle/>
          <a:p>
            <a:pPr marL="355600" indent="-342900">
              <a:lnSpc>
                <a:spcPct val="100000"/>
              </a:lnSpc>
              <a:spcBef>
                <a:spcPts val="100"/>
              </a:spcBef>
              <a:buFont typeface="Arial"/>
              <a:buChar char="•"/>
              <a:tabLst>
                <a:tab pos="354965" algn="l"/>
                <a:tab pos="355600" algn="l"/>
              </a:tabLst>
            </a:pPr>
            <a:r>
              <a:rPr sz="1800" b="1" spc="-35" dirty="0">
                <a:solidFill>
                  <a:srgbClr val="737471"/>
                </a:solidFill>
                <a:latin typeface="Arial"/>
                <a:cs typeface="Arial"/>
              </a:rPr>
              <a:t>Your </a:t>
            </a:r>
            <a:r>
              <a:rPr sz="1800" b="1" spc="-5" dirty="0">
                <a:solidFill>
                  <a:srgbClr val="737471"/>
                </a:solidFill>
                <a:latin typeface="Arial"/>
                <a:cs typeface="Arial"/>
              </a:rPr>
              <a:t>data is replicated</a:t>
            </a:r>
            <a:r>
              <a:rPr sz="1800" b="1" spc="5" dirty="0">
                <a:solidFill>
                  <a:srgbClr val="737471"/>
                </a:solidFill>
                <a:latin typeface="Arial"/>
                <a:cs typeface="Arial"/>
              </a:rPr>
              <a:t> </a:t>
            </a:r>
            <a:r>
              <a:rPr sz="1800" b="1" spc="-5" dirty="0">
                <a:solidFill>
                  <a:srgbClr val="737471"/>
                </a:solidFill>
                <a:latin typeface="Arial"/>
                <a:cs typeface="Arial"/>
              </a:rPr>
              <a:t>6</a:t>
            </a:r>
            <a:endParaRPr sz="1800">
              <a:latin typeface="Arial"/>
              <a:cs typeface="Arial"/>
            </a:endParaRPr>
          </a:p>
          <a:p>
            <a:pPr marL="355600">
              <a:lnSpc>
                <a:spcPct val="100000"/>
              </a:lnSpc>
            </a:pPr>
            <a:r>
              <a:rPr sz="1800" b="1" dirty="0">
                <a:solidFill>
                  <a:srgbClr val="737471"/>
                </a:solidFill>
                <a:latin typeface="Arial"/>
                <a:cs typeface="Arial"/>
              </a:rPr>
              <a:t>ways </a:t>
            </a:r>
            <a:r>
              <a:rPr sz="1800" b="1" spc="-5" dirty="0">
                <a:solidFill>
                  <a:srgbClr val="737471"/>
                </a:solidFill>
                <a:latin typeface="Arial"/>
                <a:cs typeface="Arial"/>
              </a:rPr>
              <a:t>across </a:t>
            </a:r>
            <a:r>
              <a:rPr sz="1800" b="1" dirty="0">
                <a:solidFill>
                  <a:srgbClr val="737471"/>
                </a:solidFill>
                <a:latin typeface="Arial"/>
                <a:cs typeface="Arial"/>
              </a:rPr>
              <a:t>3</a:t>
            </a:r>
            <a:r>
              <a:rPr sz="1800" b="1" spc="-100" dirty="0">
                <a:solidFill>
                  <a:srgbClr val="737471"/>
                </a:solidFill>
                <a:latin typeface="Arial"/>
                <a:cs typeface="Arial"/>
              </a:rPr>
              <a:t> </a:t>
            </a:r>
            <a:r>
              <a:rPr sz="1800" b="1" spc="-20" dirty="0">
                <a:solidFill>
                  <a:srgbClr val="737471"/>
                </a:solidFill>
                <a:latin typeface="Arial"/>
                <a:cs typeface="Arial"/>
              </a:rPr>
              <a:t>AZs</a:t>
            </a:r>
            <a:endParaRPr sz="1800">
              <a:latin typeface="Arial"/>
              <a:cs typeface="Arial"/>
            </a:endParaRPr>
          </a:p>
        </p:txBody>
      </p:sp>
      <p:sp>
        <p:nvSpPr>
          <p:cNvPr id="4" name="object 4"/>
          <p:cNvSpPr txBox="1"/>
          <p:nvPr/>
        </p:nvSpPr>
        <p:spPr>
          <a:xfrm>
            <a:off x="412495" y="1972817"/>
            <a:ext cx="2576830" cy="574040"/>
          </a:xfrm>
          <a:prstGeom prst="rect">
            <a:avLst/>
          </a:prstGeom>
        </p:spPr>
        <p:txBody>
          <a:bodyPr vert="horz" wrap="square" lIns="0" tIns="12700" rIns="0" bIns="0" rtlCol="0">
            <a:spAutoFit/>
          </a:bodyPr>
          <a:lstStyle/>
          <a:p>
            <a:pPr marL="355600" marR="5080" indent="-342900">
              <a:lnSpc>
                <a:spcPct val="100000"/>
              </a:lnSpc>
              <a:spcBef>
                <a:spcPts val="100"/>
              </a:spcBef>
              <a:buFont typeface="Arial"/>
              <a:buChar char="•"/>
              <a:tabLst>
                <a:tab pos="354965" algn="l"/>
                <a:tab pos="355600" algn="l"/>
              </a:tabLst>
            </a:pPr>
            <a:r>
              <a:rPr sz="1800" b="1" spc="-5" dirty="0">
                <a:solidFill>
                  <a:srgbClr val="737471"/>
                </a:solidFill>
                <a:latin typeface="Arial"/>
                <a:cs typeface="Arial"/>
              </a:rPr>
              <a:t>Storage </a:t>
            </a:r>
            <a:r>
              <a:rPr sz="1800" b="1" dirty="0">
                <a:solidFill>
                  <a:srgbClr val="737471"/>
                </a:solidFill>
                <a:latin typeface="Arial"/>
                <a:cs typeface="Arial"/>
              </a:rPr>
              <a:t>grows up</a:t>
            </a:r>
            <a:r>
              <a:rPr sz="1800" b="1" spc="-95" dirty="0">
                <a:solidFill>
                  <a:srgbClr val="737471"/>
                </a:solidFill>
                <a:latin typeface="Arial"/>
                <a:cs typeface="Arial"/>
              </a:rPr>
              <a:t> </a:t>
            </a:r>
            <a:r>
              <a:rPr sz="1800" b="1" dirty="0">
                <a:solidFill>
                  <a:srgbClr val="737471"/>
                </a:solidFill>
                <a:latin typeface="Arial"/>
                <a:cs typeface="Arial"/>
              </a:rPr>
              <a:t>to  </a:t>
            </a:r>
            <a:r>
              <a:rPr sz="1800" b="1" spc="-5" dirty="0">
                <a:solidFill>
                  <a:srgbClr val="737471"/>
                </a:solidFill>
                <a:latin typeface="Arial"/>
                <a:cs typeface="Arial"/>
              </a:rPr>
              <a:t>64 </a:t>
            </a:r>
            <a:r>
              <a:rPr sz="1800" b="1" dirty="0">
                <a:solidFill>
                  <a:srgbClr val="737471"/>
                </a:solidFill>
                <a:latin typeface="Arial"/>
                <a:cs typeface="Arial"/>
              </a:rPr>
              <a:t>TB</a:t>
            </a:r>
            <a:r>
              <a:rPr sz="1800" b="1" spc="-25" dirty="0">
                <a:solidFill>
                  <a:srgbClr val="737471"/>
                </a:solidFill>
                <a:latin typeface="Arial"/>
                <a:cs typeface="Arial"/>
              </a:rPr>
              <a:t> </a:t>
            </a:r>
            <a:r>
              <a:rPr sz="1800" b="1" spc="-5" dirty="0">
                <a:solidFill>
                  <a:srgbClr val="737471"/>
                </a:solidFill>
                <a:latin typeface="Arial"/>
                <a:cs typeface="Arial"/>
              </a:rPr>
              <a:t>seamlessly</a:t>
            </a:r>
            <a:endParaRPr sz="1800">
              <a:latin typeface="Arial"/>
              <a:cs typeface="Arial"/>
            </a:endParaRPr>
          </a:p>
        </p:txBody>
      </p:sp>
      <p:sp>
        <p:nvSpPr>
          <p:cNvPr id="5" name="object 5"/>
          <p:cNvSpPr txBox="1"/>
          <p:nvPr/>
        </p:nvSpPr>
        <p:spPr>
          <a:xfrm>
            <a:off x="412495" y="2905760"/>
            <a:ext cx="3322320" cy="574040"/>
          </a:xfrm>
          <a:prstGeom prst="rect">
            <a:avLst/>
          </a:prstGeom>
        </p:spPr>
        <p:txBody>
          <a:bodyPr vert="horz" wrap="square" lIns="0" tIns="12700" rIns="0" bIns="0" rtlCol="0">
            <a:spAutoFit/>
          </a:bodyPr>
          <a:lstStyle/>
          <a:p>
            <a:pPr marL="355600" marR="5080" indent="-342900">
              <a:lnSpc>
                <a:spcPct val="100000"/>
              </a:lnSpc>
              <a:spcBef>
                <a:spcPts val="100"/>
              </a:spcBef>
              <a:buFont typeface="Arial"/>
              <a:buChar char="•"/>
              <a:tabLst>
                <a:tab pos="354965" algn="l"/>
                <a:tab pos="355600" algn="l"/>
              </a:tabLst>
            </a:pPr>
            <a:r>
              <a:rPr sz="1800" b="1" spc="-5" dirty="0">
                <a:solidFill>
                  <a:srgbClr val="737471"/>
                </a:solidFill>
                <a:latin typeface="Arial"/>
                <a:cs typeface="Arial"/>
              </a:rPr>
              <a:t>Up </a:t>
            </a:r>
            <a:r>
              <a:rPr sz="1800" b="1" dirty="0">
                <a:solidFill>
                  <a:srgbClr val="737471"/>
                </a:solidFill>
                <a:latin typeface="Arial"/>
                <a:cs typeface="Arial"/>
              </a:rPr>
              <a:t>to </a:t>
            </a:r>
            <a:r>
              <a:rPr sz="1800" b="1" spc="-5" dirty="0">
                <a:solidFill>
                  <a:srgbClr val="737471"/>
                </a:solidFill>
                <a:latin typeface="Arial"/>
                <a:cs typeface="Arial"/>
              </a:rPr>
              <a:t>15 </a:t>
            </a:r>
            <a:r>
              <a:rPr sz="1800" b="1" spc="-10" dirty="0">
                <a:solidFill>
                  <a:srgbClr val="737471"/>
                </a:solidFill>
                <a:latin typeface="Arial"/>
                <a:cs typeface="Arial"/>
              </a:rPr>
              <a:t>Aurora </a:t>
            </a:r>
            <a:r>
              <a:rPr sz="1800" b="1" spc="-5" dirty="0">
                <a:solidFill>
                  <a:srgbClr val="737471"/>
                </a:solidFill>
                <a:latin typeface="Arial"/>
                <a:cs typeface="Arial"/>
              </a:rPr>
              <a:t>Replicas  </a:t>
            </a:r>
            <a:r>
              <a:rPr sz="1800" b="1" spc="5" dirty="0">
                <a:solidFill>
                  <a:srgbClr val="737471"/>
                </a:solidFill>
                <a:latin typeface="Arial"/>
                <a:cs typeface="Arial"/>
              </a:rPr>
              <a:t>with </a:t>
            </a:r>
            <a:r>
              <a:rPr sz="1800" b="1" spc="-5" dirty="0">
                <a:solidFill>
                  <a:srgbClr val="737471"/>
                </a:solidFill>
                <a:latin typeface="Arial"/>
                <a:cs typeface="Arial"/>
              </a:rPr>
              <a:t>instant crash</a:t>
            </a:r>
            <a:r>
              <a:rPr sz="1800" b="1" spc="-50" dirty="0">
                <a:solidFill>
                  <a:srgbClr val="737471"/>
                </a:solidFill>
                <a:latin typeface="Arial"/>
                <a:cs typeface="Arial"/>
              </a:rPr>
              <a:t> </a:t>
            </a:r>
            <a:r>
              <a:rPr sz="1800" b="1" spc="-10" dirty="0">
                <a:solidFill>
                  <a:srgbClr val="737471"/>
                </a:solidFill>
                <a:latin typeface="Arial"/>
                <a:cs typeface="Arial"/>
              </a:rPr>
              <a:t>recovery</a:t>
            </a:r>
            <a:endParaRPr sz="1800">
              <a:latin typeface="Arial"/>
              <a:cs typeface="Arial"/>
            </a:endParaRPr>
          </a:p>
        </p:txBody>
      </p:sp>
      <p:grpSp>
        <p:nvGrpSpPr>
          <p:cNvPr id="6" name="object 6"/>
          <p:cNvGrpSpPr/>
          <p:nvPr/>
        </p:nvGrpSpPr>
        <p:grpSpPr>
          <a:xfrm>
            <a:off x="3966971" y="1143825"/>
            <a:ext cx="4764405" cy="2806700"/>
            <a:chOff x="3966971" y="1143825"/>
            <a:chExt cx="4764405" cy="2806700"/>
          </a:xfrm>
        </p:grpSpPr>
        <p:sp>
          <p:nvSpPr>
            <p:cNvPr id="7" name="object 7"/>
            <p:cNvSpPr/>
            <p:nvPr/>
          </p:nvSpPr>
          <p:spPr>
            <a:xfrm>
              <a:off x="5477827" y="1153668"/>
              <a:ext cx="0" cy="2781300"/>
            </a:xfrm>
            <a:custGeom>
              <a:avLst/>
              <a:gdLst/>
              <a:ahLst/>
              <a:cxnLst/>
              <a:rect l="l" t="t" r="r" b="b"/>
              <a:pathLst>
                <a:path h="2781300">
                  <a:moveTo>
                    <a:pt x="0" y="1863852"/>
                  </a:moveTo>
                  <a:lnTo>
                    <a:pt x="0" y="2780728"/>
                  </a:lnTo>
                </a:path>
                <a:path h="2781300">
                  <a:moveTo>
                    <a:pt x="0" y="0"/>
                  </a:moveTo>
                  <a:lnTo>
                    <a:pt x="0" y="1162812"/>
                  </a:lnTo>
                </a:path>
              </a:pathLst>
            </a:custGeom>
            <a:ln w="19431">
              <a:solidFill>
                <a:srgbClr val="E98E30"/>
              </a:solidFill>
              <a:prstDash val="sysDash"/>
            </a:ln>
          </p:spPr>
          <p:txBody>
            <a:bodyPr wrap="square" lIns="0" tIns="0" rIns="0" bIns="0" rtlCol="0"/>
            <a:lstStyle/>
            <a:p>
              <a:endParaRPr/>
            </a:p>
          </p:txBody>
        </p:sp>
        <p:sp>
          <p:nvSpPr>
            <p:cNvPr id="8" name="object 8"/>
            <p:cNvSpPr/>
            <p:nvPr/>
          </p:nvSpPr>
          <p:spPr>
            <a:xfrm>
              <a:off x="7208519" y="1181100"/>
              <a:ext cx="0" cy="2764155"/>
            </a:xfrm>
            <a:custGeom>
              <a:avLst/>
              <a:gdLst/>
              <a:ahLst/>
              <a:cxnLst/>
              <a:rect l="l" t="t" r="r" b="b"/>
              <a:pathLst>
                <a:path h="2764154">
                  <a:moveTo>
                    <a:pt x="0" y="1836420"/>
                  </a:moveTo>
                  <a:lnTo>
                    <a:pt x="0" y="2764116"/>
                  </a:lnTo>
                </a:path>
                <a:path h="2764154">
                  <a:moveTo>
                    <a:pt x="0" y="0"/>
                  </a:moveTo>
                  <a:lnTo>
                    <a:pt x="0" y="1135379"/>
                  </a:lnTo>
                </a:path>
              </a:pathLst>
            </a:custGeom>
            <a:ln w="9144">
              <a:solidFill>
                <a:srgbClr val="E98E30"/>
              </a:solidFill>
              <a:prstDash val="sysDash"/>
            </a:ln>
          </p:spPr>
          <p:txBody>
            <a:bodyPr wrap="square" lIns="0" tIns="0" rIns="0" bIns="0" rtlCol="0"/>
            <a:lstStyle/>
            <a:p>
              <a:endParaRPr/>
            </a:p>
          </p:txBody>
        </p:sp>
        <p:sp>
          <p:nvSpPr>
            <p:cNvPr id="9" name="object 9"/>
            <p:cNvSpPr/>
            <p:nvPr/>
          </p:nvSpPr>
          <p:spPr>
            <a:xfrm>
              <a:off x="3966971" y="2316480"/>
              <a:ext cx="4764405" cy="701040"/>
            </a:xfrm>
            <a:custGeom>
              <a:avLst/>
              <a:gdLst/>
              <a:ahLst/>
              <a:cxnLst/>
              <a:rect l="l" t="t" r="r" b="b"/>
              <a:pathLst>
                <a:path w="4764405" h="701039">
                  <a:moveTo>
                    <a:pt x="4764024" y="0"/>
                  </a:moveTo>
                  <a:lnTo>
                    <a:pt x="0" y="0"/>
                  </a:lnTo>
                  <a:lnTo>
                    <a:pt x="0" y="701040"/>
                  </a:lnTo>
                  <a:lnTo>
                    <a:pt x="4764024" y="701040"/>
                  </a:lnTo>
                  <a:lnTo>
                    <a:pt x="4764024" y="0"/>
                  </a:lnTo>
                  <a:close/>
                </a:path>
              </a:pathLst>
            </a:custGeom>
            <a:solidFill>
              <a:srgbClr val="FFFFFF"/>
            </a:solidFill>
          </p:spPr>
          <p:txBody>
            <a:bodyPr wrap="square" lIns="0" tIns="0" rIns="0" bIns="0" rtlCol="0"/>
            <a:lstStyle/>
            <a:p>
              <a:endParaRPr/>
            </a:p>
          </p:txBody>
        </p:sp>
        <p:sp>
          <p:nvSpPr>
            <p:cNvPr id="10" name="object 10"/>
            <p:cNvSpPr/>
            <p:nvPr/>
          </p:nvSpPr>
          <p:spPr>
            <a:xfrm>
              <a:off x="4040123" y="2583180"/>
              <a:ext cx="561340" cy="276225"/>
            </a:xfrm>
            <a:custGeom>
              <a:avLst/>
              <a:gdLst/>
              <a:ahLst/>
              <a:cxnLst/>
              <a:rect l="l" t="t" r="r" b="b"/>
              <a:pathLst>
                <a:path w="561339" h="276225">
                  <a:moveTo>
                    <a:pt x="560831" y="0"/>
                  </a:moveTo>
                  <a:lnTo>
                    <a:pt x="0" y="0"/>
                  </a:lnTo>
                  <a:lnTo>
                    <a:pt x="0" y="275844"/>
                  </a:lnTo>
                  <a:lnTo>
                    <a:pt x="560831" y="275844"/>
                  </a:lnTo>
                  <a:lnTo>
                    <a:pt x="560831" y="0"/>
                  </a:lnTo>
                  <a:close/>
                </a:path>
              </a:pathLst>
            </a:custGeom>
            <a:solidFill>
              <a:srgbClr val="5FBE6F"/>
            </a:solidFill>
          </p:spPr>
          <p:txBody>
            <a:bodyPr wrap="square" lIns="0" tIns="0" rIns="0" bIns="0" rtlCol="0"/>
            <a:lstStyle/>
            <a:p>
              <a:endParaRPr/>
            </a:p>
          </p:txBody>
        </p:sp>
        <p:sp>
          <p:nvSpPr>
            <p:cNvPr id="11" name="object 11"/>
            <p:cNvSpPr/>
            <p:nvPr/>
          </p:nvSpPr>
          <p:spPr>
            <a:xfrm>
              <a:off x="4066031" y="2613660"/>
              <a:ext cx="97790" cy="111760"/>
            </a:xfrm>
            <a:custGeom>
              <a:avLst/>
              <a:gdLst/>
              <a:ahLst/>
              <a:cxnLst/>
              <a:rect l="l" t="t" r="r" b="b"/>
              <a:pathLst>
                <a:path w="97789" h="111760">
                  <a:moveTo>
                    <a:pt x="97536" y="0"/>
                  </a:moveTo>
                  <a:lnTo>
                    <a:pt x="0" y="0"/>
                  </a:lnTo>
                  <a:lnTo>
                    <a:pt x="0" y="111251"/>
                  </a:lnTo>
                  <a:lnTo>
                    <a:pt x="97536" y="111251"/>
                  </a:lnTo>
                  <a:lnTo>
                    <a:pt x="97536" y="0"/>
                  </a:lnTo>
                  <a:close/>
                </a:path>
              </a:pathLst>
            </a:custGeom>
            <a:solidFill>
              <a:srgbClr val="E98E30"/>
            </a:solidFill>
          </p:spPr>
          <p:txBody>
            <a:bodyPr wrap="square" lIns="0" tIns="0" rIns="0" bIns="0" rtlCol="0"/>
            <a:lstStyle/>
            <a:p>
              <a:endParaRPr/>
            </a:p>
          </p:txBody>
        </p:sp>
        <p:sp>
          <p:nvSpPr>
            <p:cNvPr id="12" name="object 12"/>
            <p:cNvSpPr/>
            <p:nvPr/>
          </p:nvSpPr>
          <p:spPr>
            <a:xfrm>
              <a:off x="4066031" y="2613660"/>
              <a:ext cx="97790" cy="111760"/>
            </a:xfrm>
            <a:custGeom>
              <a:avLst/>
              <a:gdLst/>
              <a:ahLst/>
              <a:cxnLst/>
              <a:rect l="l" t="t" r="r" b="b"/>
              <a:pathLst>
                <a:path w="97789" h="111760">
                  <a:moveTo>
                    <a:pt x="0" y="111251"/>
                  </a:moveTo>
                  <a:lnTo>
                    <a:pt x="97536" y="111251"/>
                  </a:lnTo>
                  <a:lnTo>
                    <a:pt x="97536" y="0"/>
                  </a:lnTo>
                  <a:lnTo>
                    <a:pt x="0" y="0"/>
                  </a:lnTo>
                  <a:lnTo>
                    <a:pt x="0" y="111251"/>
                  </a:lnTo>
                  <a:close/>
                </a:path>
              </a:pathLst>
            </a:custGeom>
            <a:ln w="9144">
              <a:solidFill>
                <a:srgbClr val="DDDEDD"/>
              </a:solidFill>
            </a:ln>
          </p:spPr>
          <p:txBody>
            <a:bodyPr wrap="square" lIns="0" tIns="0" rIns="0" bIns="0" rtlCol="0"/>
            <a:lstStyle/>
            <a:p>
              <a:endParaRPr/>
            </a:p>
          </p:txBody>
        </p:sp>
        <p:sp>
          <p:nvSpPr>
            <p:cNvPr id="13" name="object 13"/>
            <p:cNvSpPr/>
            <p:nvPr/>
          </p:nvSpPr>
          <p:spPr>
            <a:xfrm>
              <a:off x="4198619" y="2613660"/>
              <a:ext cx="96520" cy="111760"/>
            </a:xfrm>
            <a:custGeom>
              <a:avLst/>
              <a:gdLst/>
              <a:ahLst/>
              <a:cxnLst/>
              <a:rect l="l" t="t" r="r" b="b"/>
              <a:pathLst>
                <a:path w="96520" h="111760">
                  <a:moveTo>
                    <a:pt x="96012" y="0"/>
                  </a:moveTo>
                  <a:lnTo>
                    <a:pt x="0" y="0"/>
                  </a:lnTo>
                  <a:lnTo>
                    <a:pt x="0" y="111251"/>
                  </a:lnTo>
                  <a:lnTo>
                    <a:pt x="96012" y="111251"/>
                  </a:lnTo>
                  <a:lnTo>
                    <a:pt x="96012" y="0"/>
                  </a:lnTo>
                  <a:close/>
                </a:path>
              </a:pathLst>
            </a:custGeom>
            <a:solidFill>
              <a:srgbClr val="BEDFED"/>
            </a:solidFill>
          </p:spPr>
          <p:txBody>
            <a:bodyPr wrap="square" lIns="0" tIns="0" rIns="0" bIns="0" rtlCol="0"/>
            <a:lstStyle/>
            <a:p>
              <a:endParaRPr/>
            </a:p>
          </p:txBody>
        </p:sp>
        <p:sp>
          <p:nvSpPr>
            <p:cNvPr id="14" name="object 14"/>
            <p:cNvSpPr/>
            <p:nvPr/>
          </p:nvSpPr>
          <p:spPr>
            <a:xfrm>
              <a:off x="4198619" y="2613660"/>
              <a:ext cx="96520" cy="111760"/>
            </a:xfrm>
            <a:custGeom>
              <a:avLst/>
              <a:gdLst/>
              <a:ahLst/>
              <a:cxnLst/>
              <a:rect l="l" t="t" r="r" b="b"/>
              <a:pathLst>
                <a:path w="96520" h="111760">
                  <a:moveTo>
                    <a:pt x="0" y="111251"/>
                  </a:moveTo>
                  <a:lnTo>
                    <a:pt x="96012" y="111251"/>
                  </a:lnTo>
                  <a:lnTo>
                    <a:pt x="96012" y="0"/>
                  </a:lnTo>
                  <a:lnTo>
                    <a:pt x="0" y="0"/>
                  </a:lnTo>
                  <a:lnTo>
                    <a:pt x="0" y="111251"/>
                  </a:lnTo>
                  <a:close/>
                </a:path>
              </a:pathLst>
            </a:custGeom>
            <a:ln w="9143">
              <a:solidFill>
                <a:srgbClr val="DDDEDD"/>
              </a:solidFill>
            </a:ln>
          </p:spPr>
          <p:txBody>
            <a:bodyPr wrap="square" lIns="0" tIns="0" rIns="0" bIns="0" rtlCol="0"/>
            <a:lstStyle/>
            <a:p>
              <a:endParaRPr/>
            </a:p>
          </p:txBody>
        </p:sp>
        <p:sp>
          <p:nvSpPr>
            <p:cNvPr id="15" name="object 15"/>
            <p:cNvSpPr/>
            <p:nvPr/>
          </p:nvSpPr>
          <p:spPr>
            <a:xfrm>
              <a:off x="4331207" y="2613660"/>
              <a:ext cx="96520" cy="111760"/>
            </a:xfrm>
            <a:custGeom>
              <a:avLst/>
              <a:gdLst/>
              <a:ahLst/>
              <a:cxnLst/>
              <a:rect l="l" t="t" r="r" b="b"/>
              <a:pathLst>
                <a:path w="96520" h="111760">
                  <a:moveTo>
                    <a:pt x="96012" y="0"/>
                  </a:moveTo>
                  <a:lnTo>
                    <a:pt x="0" y="0"/>
                  </a:lnTo>
                  <a:lnTo>
                    <a:pt x="0" y="111251"/>
                  </a:lnTo>
                  <a:lnTo>
                    <a:pt x="96012" y="111251"/>
                  </a:lnTo>
                  <a:lnTo>
                    <a:pt x="96012" y="0"/>
                  </a:lnTo>
                  <a:close/>
                </a:path>
              </a:pathLst>
            </a:custGeom>
            <a:solidFill>
              <a:srgbClr val="B12391"/>
            </a:solidFill>
          </p:spPr>
          <p:txBody>
            <a:bodyPr wrap="square" lIns="0" tIns="0" rIns="0" bIns="0" rtlCol="0"/>
            <a:lstStyle/>
            <a:p>
              <a:endParaRPr/>
            </a:p>
          </p:txBody>
        </p:sp>
        <p:sp>
          <p:nvSpPr>
            <p:cNvPr id="16" name="object 16"/>
            <p:cNvSpPr/>
            <p:nvPr/>
          </p:nvSpPr>
          <p:spPr>
            <a:xfrm>
              <a:off x="4331207" y="2613660"/>
              <a:ext cx="96520" cy="111760"/>
            </a:xfrm>
            <a:custGeom>
              <a:avLst/>
              <a:gdLst/>
              <a:ahLst/>
              <a:cxnLst/>
              <a:rect l="l" t="t" r="r" b="b"/>
              <a:pathLst>
                <a:path w="96520" h="111760">
                  <a:moveTo>
                    <a:pt x="0" y="111251"/>
                  </a:moveTo>
                  <a:lnTo>
                    <a:pt x="96012" y="111251"/>
                  </a:lnTo>
                  <a:lnTo>
                    <a:pt x="96012" y="0"/>
                  </a:lnTo>
                  <a:lnTo>
                    <a:pt x="0" y="0"/>
                  </a:lnTo>
                  <a:lnTo>
                    <a:pt x="0" y="111251"/>
                  </a:lnTo>
                  <a:close/>
                </a:path>
              </a:pathLst>
            </a:custGeom>
            <a:ln w="9143">
              <a:solidFill>
                <a:srgbClr val="FFFFFF"/>
              </a:solidFill>
            </a:ln>
          </p:spPr>
          <p:txBody>
            <a:bodyPr wrap="square" lIns="0" tIns="0" rIns="0" bIns="0" rtlCol="0"/>
            <a:lstStyle/>
            <a:p>
              <a:endParaRPr/>
            </a:p>
          </p:txBody>
        </p:sp>
        <p:sp>
          <p:nvSpPr>
            <p:cNvPr id="17" name="object 17"/>
            <p:cNvSpPr/>
            <p:nvPr/>
          </p:nvSpPr>
          <p:spPr>
            <a:xfrm>
              <a:off x="5748527" y="2583180"/>
              <a:ext cx="562610" cy="276225"/>
            </a:xfrm>
            <a:custGeom>
              <a:avLst/>
              <a:gdLst/>
              <a:ahLst/>
              <a:cxnLst/>
              <a:rect l="l" t="t" r="r" b="b"/>
              <a:pathLst>
                <a:path w="562610" h="276225">
                  <a:moveTo>
                    <a:pt x="562355" y="0"/>
                  </a:moveTo>
                  <a:lnTo>
                    <a:pt x="0" y="0"/>
                  </a:lnTo>
                  <a:lnTo>
                    <a:pt x="0" y="275844"/>
                  </a:lnTo>
                  <a:lnTo>
                    <a:pt x="562355" y="275844"/>
                  </a:lnTo>
                  <a:lnTo>
                    <a:pt x="562355" y="0"/>
                  </a:lnTo>
                  <a:close/>
                </a:path>
              </a:pathLst>
            </a:custGeom>
            <a:solidFill>
              <a:srgbClr val="5FBE6F"/>
            </a:solidFill>
          </p:spPr>
          <p:txBody>
            <a:bodyPr wrap="square" lIns="0" tIns="0" rIns="0" bIns="0" rtlCol="0"/>
            <a:lstStyle/>
            <a:p>
              <a:endParaRPr/>
            </a:p>
          </p:txBody>
        </p:sp>
        <p:sp>
          <p:nvSpPr>
            <p:cNvPr id="18" name="object 18"/>
            <p:cNvSpPr/>
            <p:nvPr/>
          </p:nvSpPr>
          <p:spPr>
            <a:xfrm>
              <a:off x="5777483" y="2613660"/>
              <a:ext cx="96520" cy="111760"/>
            </a:xfrm>
            <a:custGeom>
              <a:avLst/>
              <a:gdLst/>
              <a:ahLst/>
              <a:cxnLst/>
              <a:rect l="l" t="t" r="r" b="b"/>
              <a:pathLst>
                <a:path w="96520" h="111760">
                  <a:moveTo>
                    <a:pt x="96012" y="0"/>
                  </a:moveTo>
                  <a:lnTo>
                    <a:pt x="0" y="0"/>
                  </a:lnTo>
                  <a:lnTo>
                    <a:pt x="0" y="111251"/>
                  </a:lnTo>
                  <a:lnTo>
                    <a:pt x="96012" y="111251"/>
                  </a:lnTo>
                  <a:lnTo>
                    <a:pt x="96012" y="0"/>
                  </a:lnTo>
                  <a:close/>
                </a:path>
              </a:pathLst>
            </a:custGeom>
            <a:solidFill>
              <a:srgbClr val="BEDFED"/>
            </a:solidFill>
          </p:spPr>
          <p:txBody>
            <a:bodyPr wrap="square" lIns="0" tIns="0" rIns="0" bIns="0" rtlCol="0"/>
            <a:lstStyle/>
            <a:p>
              <a:endParaRPr/>
            </a:p>
          </p:txBody>
        </p:sp>
        <p:sp>
          <p:nvSpPr>
            <p:cNvPr id="19" name="object 19"/>
            <p:cNvSpPr/>
            <p:nvPr/>
          </p:nvSpPr>
          <p:spPr>
            <a:xfrm>
              <a:off x="5777483" y="2613660"/>
              <a:ext cx="96520" cy="111760"/>
            </a:xfrm>
            <a:custGeom>
              <a:avLst/>
              <a:gdLst/>
              <a:ahLst/>
              <a:cxnLst/>
              <a:rect l="l" t="t" r="r" b="b"/>
              <a:pathLst>
                <a:path w="96520" h="111760">
                  <a:moveTo>
                    <a:pt x="0" y="111251"/>
                  </a:moveTo>
                  <a:lnTo>
                    <a:pt x="96012" y="111251"/>
                  </a:lnTo>
                  <a:lnTo>
                    <a:pt x="96012" y="0"/>
                  </a:lnTo>
                  <a:lnTo>
                    <a:pt x="0" y="0"/>
                  </a:lnTo>
                  <a:lnTo>
                    <a:pt x="0" y="111251"/>
                  </a:lnTo>
                  <a:close/>
                </a:path>
              </a:pathLst>
            </a:custGeom>
            <a:ln w="9143">
              <a:solidFill>
                <a:srgbClr val="DDDEDD"/>
              </a:solidFill>
            </a:ln>
          </p:spPr>
          <p:txBody>
            <a:bodyPr wrap="square" lIns="0" tIns="0" rIns="0" bIns="0" rtlCol="0"/>
            <a:lstStyle/>
            <a:p>
              <a:endParaRPr/>
            </a:p>
          </p:txBody>
        </p:sp>
        <p:sp>
          <p:nvSpPr>
            <p:cNvPr id="20" name="object 20"/>
            <p:cNvSpPr/>
            <p:nvPr/>
          </p:nvSpPr>
          <p:spPr>
            <a:xfrm>
              <a:off x="5903975" y="2613660"/>
              <a:ext cx="96520" cy="111760"/>
            </a:xfrm>
            <a:custGeom>
              <a:avLst/>
              <a:gdLst/>
              <a:ahLst/>
              <a:cxnLst/>
              <a:rect l="l" t="t" r="r" b="b"/>
              <a:pathLst>
                <a:path w="96520" h="111760">
                  <a:moveTo>
                    <a:pt x="96012" y="0"/>
                  </a:moveTo>
                  <a:lnTo>
                    <a:pt x="0" y="0"/>
                  </a:lnTo>
                  <a:lnTo>
                    <a:pt x="0" y="111251"/>
                  </a:lnTo>
                  <a:lnTo>
                    <a:pt x="96012" y="111251"/>
                  </a:lnTo>
                  <a:lnTo>
                    <a:pt x="96012" y="0"/>
                  </a:lnTo>
                  <a:close/>
                </a:path>
              </a:pathLst>
            </a:custGeom>
            <a:solidFill>
              <a:srgbClr val="E98E30"/>
            </a:solidFill>
          </p:spPr>
          <p:txBody>
            <a:bodyPr wrap="square" lIns="0" tIns="0" rIns="0" bIns="0" rtlCol="0"/>
            <a:lstStyle/>
            <a:p>
              <a:endParaRPr/>
            </a:p>
          </p:txBody>
        </p:sp>
        <p:sp>
          <p:nvSpPr>
            <p:cNvPr id="21" name="object 21"/>
            <p:cNvSpPr/>
            <p:nvPr/>
          </p:nvSpPr>
          <p:spPr>
            <a:xfrm>
              <a:off x="5903975" y="2613660"/>
              <a:ext cx="96520" cy="111760"/>
            </a:xfrm>
            <a:custGeom>
              <a:avLst/>
              <a:gdLst/>
              <a:ahLst/>
              <a:cxnLst/>
              <a:rect l="l" t="t" r="r" b="b"/>
              <a:pathLst>
                <a:path w="96520" h="111760">
                  <a:moveTo>
                    <a:pt x="0" y="111251"/>
                  </a:moveTo>
                  <a:lnTo>
                    <a:pt x="96012" y="111251"/>
                  </a:lnTo>
                  <a:lnTo>
                    <a:pt x="96012" y="0"/>
                  </a:lnTo>
                  <a:lnTo>
                    <a:pt x="0" y="0"/>
                  </a:lnTo>
                  <a:lnTo>
                    <a:pt x="0" y="111251"/>
                  </a:lnTo>
                  <a:close/>
                </a:path>
              </a:pathLst>
            </a:custGeom>
            <a:ln w="9143">
              <a:solidFill>
                <a:srgbClr val="DDDEDD"/>
              </a:solidFill>
            </a:ln>
          </p:spPr>
          <p:txBody>
            <a:bodyPr wrap="square" lIns="0" tIns="0" rIns="0" bIns="0" rtlCol="0"/>
            <a:lstStyle/>
            <a:p>
              <a:endParaRPr/>
            </a:p>
          </p:txBody>
        </p:sp>
        <p:sp>
          <p:nvSpPr>
            <p:cNvPr id="22" name="object 22"/>
            <p:cNvSpPr/>
            <p:nvPr/>
          </p:nvSpPr>
          <p:spPr>
            <a:xfrm>
              <a:off x="6387083" y="2583180"/>
              <a:ext cx="561340" cy="276225"/>
            </a:xfrm>
            <a:custGeom>
              <a:avLst/>
              <a:gdLst/>
              <a:ahLst/>
              <a:cxnLst/>
              <a:rect l="l" t="t" r="r" b="b"/>
              <a:pathLst>
                <a:path w="561340" h="276225">
                  <a:moveTo>
                    <a:pt x="560832" y="0"/>
                  </a:moveTo>
                  <a:lnTo>
                    <a:pt x="0" y="0"/>
                  </a:lnTo>
                  <a:lnTo>
                    <a:pt x="0" y="275844"/>
                  </a:lnTo>
                  <a:lnTo>
                    <a:pt x="560832" y="275844"/>
                  </a:lnTo>
                  <a:lnTo>
                    <a:pt x="560832" y="0"/>
                  </a:lnTo>
                  <a:close/>
                </a:path>
              </a:pathLst>
            </a:custGeom>
            <a:solidFill>
              <a:srgbClr val="5FBE6F"/>
            </a:solidFill>
          </p:spPr>
          <p:txBody>
            <a:bodyPr wrap="square" lIns="0" tIns="0" rIns="0" bIns="0" rtlCol="0"/>
            <a:lstStyle/>
            <a:p>
              <a:endParaRPr/>
            </a:p>
          </p:txBody>
        </p:sp>
        <p:sp>
          <p:nvSpPr>
            <p:cNvPr id="23" name="object 23"/>
            <p:cNvSpPr/>
            <p:nvPr/>
          </p:nvSpPr>
          <p:spPr>
            <a:xfrm>
              <a:off x="6432803" y="2613660"/>
              <a:ext cx="96520" cy="111760"/>
            </a:xfrm>
            <a:custGeom>
              <a:avLst/>
              <a:gdLst/>
              <a:ahLst/>
              <a:cxnLst/>
              <a:rect l="l" t="t" r="r" b="b"/>
              <a:pathLst>
                <a:path w="96520" h="111760">
                  <a:moveTo>
                    <a:pt x="96011" y="0"/>
                  </a:moveTo>
                  <a:lnTo>
                    <a:pt x="0" y="0"/>
                  </a:lnTo>
                  <a:lnTo>
                    <a:pt x="0" y="111251"/>
                  </a:lnTo>
                  <a:lnTo>
                    <a:pt x="96011" y="111251"/>
                  </a:lnTo>
                  <a:lnTo>
                    <a:pt x="96011" y="0"/>
                  </a:lnTo>
                  <a:close/>
                </a:path>
              </a:pathLst>
            </a:custGeom>
            <a:solidFill>
              <a:srgbClr val="BEDFED"/>
            </a:solidFill>
          </p:spPr>
          <p:txBody>
            <a:bodyPr wrap="square" lIns="0" tIns="0" rIns="0" bIns="0" rtlCol="0"/>
            <a:lstStyle/>
            <a:p>
              <a:endParaRPr/>
            </a:p>
          </p:txBody>
        </p:sp>
        <p:sp>
          <p:nvSpPr>
            <p:cNvPr id="24" name="object 24"/>
            <p:cNvSpPr/>
            <p:nvPr/>
          </p:nvSpPr>
          <p:spPr>
            <a:xfrm>
              <a:off x="6432803" y="2613660"/>
              <a:ext cx="96520" cy="111760"/>
            </a:xfrm>
            <a:custGeom>
              <a:avLst/>
              <a:gdLst/>
              <a:ahLst/>
              <a:cxnLst/>
              <a:rect l="l" t="t" r="r" b="b"/>
              <a:pathLst>
                <a:path w="96520" h="111760">
                  <a:moveTo>
                    <a:pt x="0" y="111251"/>
                  </a:moveTo>
                  <a:lnTo>
                    <a:pt x="96011" y="111251"/>
                  </a:lnTo>
                  <a:lnTo>
                    <a:pt x="96011" y="0"/>
                  </a:lnTo>
                  <a:lnTo>
                    <a:pt x="0" y="0"/>
                  </a:lnTo>
                  <a:lnTo>
                    <a:pt x="0" y="111251"/>
                  </a:lnTo>
                  <a:close/>
                </a:path>
              </a:pathLst>
            </a:custGeom>
            <a:ln w="9144">
              <a:solidFill>
                <a:srgbClr val="DDDEDD"/>
              </a:solidFill>
            </a:ln>
          </p:spPr>
          <p:txBody>
            <a:bodyPr wrap="square" lIns="0" tIns="0" rIns="0" bIns="0" rtlCol="0"/>
            <a:lstStyle/>
            <a:p>
              <a:endParaRPr/>
            </a:p>
          </p:txBody>
        </p:sp>
        <p:sp>
          <p:nvSpPr>
            <p:cNvPr id="25" name="object 25"/>
            <p:cNvSpPr/>
            <p:nvPr/>
          </p:nvSpPr>
          <p:spPr>
            <a:xfrm>
              <a:off x="6681215" y="2613660"/>
              <a:ext cx="96520" cy="111760"/>
            </a:xfrm>
            <a:custGeom>
              <a:avLst/>
              <a:gdLst/>
              <a:ahLst/>
              <a:cxnLst/>
              <a:rect l="l" t="t" r="r" b="b"/>
              <a:pathLst>
                <a:path w="96520" h="111760">
                  <a:moveTo>
                    <a:pt x="96011" y="0"/>
                  </a:moveTo>
                  <a:lnTo>
                    <a:pt x="0" y="0"/>
                  </a:lnTo>
                  <a:lnTo>
                    <a:pt x="0" y="111251"/>
                  </a:lnTo>
                  <a:lnTo>
                    <a:pt x="96011" y="111251"/>
                  </a:lnTo>
                  <a:lnTo>
                    <a:pt x="96011" y="0"/>
                  </a:lnTo>
                  <a:close/>
                </a:path>
              </a:pathLst>
            </a:custGeom>
            <a:solidFill>
              <a:srgbClr val="B12391"/>
            </a:solidFill>
          </p:spPr>
          <p:txBody>
            <a:bodyPr wrap="square" lIns="0" tIns="0" rIns="0" bIns="0" rtlCol="0"/>
            <a:lstStyle/>
            <a:p>
              <a:endParaRPr/>
            </a:p>
          </p:txBody>
        </p:sp>
        <p:sp>
          <p:nvSpPr>
            <p:cNvPr id="26" name="object 26"/>
            <p:cNvSpPr/>
            <p:nvPr/>
          </p:nvSpPr>
          <p:spPr>
            <a:xfrm>
              <a:off x="6681215" y="2613660"/>
              <a:ext cx="96520" cy="111760"/>
            </a:xfrm>
            <a:custGeom>
              <a:avLst/>
              <a:gdLst/>
              <a:ahLst/>
              <a:cxnLst/>
              <a:rect l="l" t="t" r="r" b="b"/>
              <a:pathLst>
                <a:path w="96520" h="111760">
                  <a:moveTo>
                    <a:pt x="0" y="111251"/>
                  </a:moveTo>
                  <a:lnTo>
                    <a:pt x="96011" y="111251"/>
                  </a:lnTo>
                  <a:lnTo>
                    <a:pt x="96011" y="0"/>
                  </a:lnTo>
                  <a:lnTo>
                    <a:pt x="0" y="0"/>
                  </a:lnTo>
                  <a:lnTo>
                    <a:pt x="0" y="111251"/>
                  </a:lnTo>
                  <a:close/>
                </a:path>
              </a:pathLst>
            </a:custGeom>
            <a:ln w="9144">
              <a:solidFill>
                <a:srgbClr val="FFFFFF"/>
              </a:solidFill>
            </a:ln>
          </p:spPr>
          <p:txBody>
            <a:bodyPr wrap="square" lIns="0" tIns="0" rIns="0" bIns="0" rtlCol="0"/>
            <a:lstStyle/>
            <a:p>
              <a:endParaRPr/>
            </a:p>
          </p:txBody>
        </p:sp>
        <p:sp>
          <p:nvSpPr>
            <p:cNvPr id="27" name="object 27"/>
            <p:cNvSpPr/>
            <p:nvPr/>
          </p:nvSpPr>
          <p:spPr>
            <a:xfrm>
              <a:off x="8104631" y="2583180"/>
              <a:ext cx="561340" cy="276225"/>
            </a:xfrm>
            <a:custGeom>
              <a:avLst/>
              <a:gdLst/>
              <a:ahLst/>
              <a:cxnLst/>
              <a:rect l="l" t="t" r="r" b="b"/>
              <a:pathLst>
                <a:path w="561340" h="276225">
                  <a:moveTo>
                    <a:pt x="560831" y="0"/>
                  </a:moveTo>
                  <a:lnTo>
                    <a:pt x="0" y="0"/>
                  </a:lnTo>
                  <a:lnTo>
                    <a:pt x="0" y="275844"/>
                  </a:lnTo>
                  <a:lnTo>
                    <a:pt x="560831" y="275844"/>
                  </a:lnTo>
                  <a:lnTo>
                    <a:pt x="560831" y="0"/>
                  </a:lnTo>
                  <a:close/>
                </a:path>
              </a:pathLst>
            </a:custGeom>
            <a:solidFill>
              <a:srgbClr val="5FBE6F"/>
            </a:solidFill>
          </p:spPr>
          <p:txBody>
            <a:bodyPr wrap="square" lIns="0" tIns="0" rIns="0" bIns="0" rtlCol="0"/>
            <a:lstStyle/>
            <a:p>
              <a:endParaRPr/>
            </a:p>
          </p:txBody>
        </p:sp>
        <p:sp>
          <p:nvSpPr>
            <p:cNvPr id="28" name="object 28"/>
            <p:cNvSpPr/>
            <p:nvPr/>
          </p:nvSpPr>
          <p:spPr>
            <a:xfrm>
              <a:off x="8139683" y="2613660"/>
              <a:ext cx="96520" cy="111760"/>
            </a:xfrm>
            <a:custGeom>
              <a:avLst/>
              <a:gdLst/>
              <a:ahLst/>
              <a:cxnLst/>
              <a:rect l="l" t="t" r="r" b="b"/>
              <a:pathLst>
                <a:path w="96520" h="111760">
                  <a:moveTo>
                    <a:pt x="96011" y="0"/>
                  </a:moveTo>
                  <a:lnTo>
                    <a:pt x="0" y="0"/>
                  </a:lnTo>
                  <a:lnTo>
                    <a:pt x="0" y="111251"/>
                  </a:lnTo>
                  <a:lnTo>
                    <a:pt x="96011" y="111251"/>
                  </a:lnTo>
                  <a:lnTo>
                    <a:pt x="96011" y="0"/>
                  </a:lnTo>
                  <a:close/>
                </a:path>
              </a:pathLst>
            </a:custGeom>
            <a:solidFill>
              <a:srgbClr val="E98E30"/>
            </a:solidFill>
          </p:spPr>
          <p:txBody>
            <a:bodyPr wrap="square" lIns="0" tIns="0" rIns="0" bIns="0" rtlCol="0"/>
            <a:lstStyle/>
            <a:p>
              <a:endParaRPr/>
            </a:p>
          </p:txBody>
        </p:sp>
        <p:sp>
          <p:nvSpPr>
            <p:cNvPr id="29" name="object 29"/>
            <p:cNvSpPr/>
            <p:nvPr/>
          </p:nvSpPr>
          <p:spPr>
            <a:xfrm>
              <a:off x="8139683" y="2613660"/>
              <a:ext cx="96520" cy="111760"/>
            </a:xfrm>
            <a:custGeom>
              <a:avLst/>
              <a:gdLst/>
              <a:ahLst/>
              <a:cxnLst/>
              <a:rect l="l" t="t" r="r" b="b"/>
              <a:pathLst>
                <a:path w="96520" h="111760">
                  <a:moveTo>
                    <a:pt x="0" y="111251"/>
                  </a:moveTo>
                  <a:lnTo>
                    <a:pt x="96011" y="111251"/>
                  </a:lnTo>
                  <a:lnTo>
                    <a:pt x="96011" y="0"/>
                  </a:lnTo>
                  <a:lnTo>
                    <a:pt x="0" y="0"/>
                  </a:lnTo>
                  <a:lnTo>
                    <a:pt x="0" y="111251"/>
                  </a:lnTo>
                  <a:close/>
                </a:path>
              </a:pathLst>
            </a:custGeom>
            <a:ln w="9144">
              <a:solidFill>
                <a:srgbClr val="DDDEDD"/>
              </a:solidFill>
            </a:ln>
          </p:spPr>
          <p:txBody>
            <a:bodyPr wrap="square" lIns="0" tIns="0" rIns="0" bIns="0" rtlCol="0"/>
            <a:lstStyle/>
            <a:p>
              <a:endParaRPr/>
            </a:p>
          </p:txBody>
        </p:sp>
        <p:sp>
          <p:nvSpPr>
            <p:cNvPr id="30" name="object 30"/>
            <p:cNvSpPr/>
            <p:nvPr/>
          </p:nvSpPr>
          <p:spPr>
            <a:xfrm>
              <a:off x="8270747" y="2613660"/>
              <a:ext cx="96520" cy="111760"/>
            </a:xfrm>
            <a:custGeom>
              <a:avLst/>
              <a:gdLst/>
              <a:ahLst/>
              <a:cxnLst/>
              <a:rect l="l" t="t" r="r" b="b"/>
              <a:pathLst>
                <a:path w="96520" h="111760">
                  <a:moveTo>
                    <a:pt x="96011" y="0"/>
                  </a:moveTo>
                  <a:lnTo>
                    <a:pt x="0" y="0"/>
                  </a:lnTo>
                  <a:lnTo>
                    <a:pt x="0" y="111251"/>
                  </a:lnTo>
                  <a:lnTo>
                    <a:pt x="96011" y="111251"/>
                  </a:lnTo>
                  <a:lnTo>
                    <a:pt x="96011" y="0"/>
                  </a:lnTo>
                  <a:close/>
                </a:path>
              </a:pathLst>
            </a:custGeom>
            <a:solidFill>
              <a:srgbClr val="BEDFED"/>
            </a:solidFill>
          </p:spPr>
          <p:txBody>
            <a:bodyPr wrap="square" lIns="0" tIns="0" rIns="0" bIns="0" rtlCol="0"/>
            <a:lstStyle/>
            <a:p>
              <a:endParaRPr/>
            </a:p>
          </p:txBody>
        </p:sp>
        <p:sp>
          <p:nvSpPr>
            <p:cNvPr id="31" name="object 31"/>
            <p:cNvSpPr/>
            <p:nvPr/>
          </p:nvSpPr>
          <p:spPr>
            <a:xfrm>
              <a:off x="8270747" y="2613660"/>
              <a:ext cx="96520" cy="111760"/>
            </a:xfrm>
            <a:custGeom>
              <a:avLst/>
              <a:gdLst/>
              <a:ahLst/>
              <a:cxnLst/>
              <a:rect l="l" t="t" r="r" b="b"/>
              <a:pathLst>
                <a:path w="96520" h="111760">
                  <a:moveTo>
                    <a:pt x="0" y="111251"/>
                  </a:moveTo>
                  <a:lnTo>
                    <a:pt x="96011" y="111251"/>
                  </a:lnTo>
                  <a:lnTo>
                    <a:pt x="96011" y="0"/>
                  </a:lnTo>
                  <a:lnTo>
                    <a:pt x="0" y="0"/>
                  </a:lnTo>
                  <a:lnTo>
                    <a:pt x="0" y="111251"/>
                  </a:lnTo>
                  <a:close/>
                </a:path>
              </a:pathLst>
            </a:custGeom>
            <a:ln w="9144">
              <a:solidFill>
                <a:srgbClr val="DDDEDD"/>
              </a:solidFill>
            </a:ln>
          </p:spPr>
          <p:txBody>
            <a:bodyPr wrap="square" lIns="0" tIns="0" rIns="0" bIns="0" rtlCol="0"/>
            <a:lstStyle/>
            <a:p>
              <a:endParaRPr/>
            </a:p>
          </p:txBody>
        </p:sp>
        <p:sp>
          <p:nvSpPr>
            <p:cNvPr id="32" name="object 32"/>
            <p:cNvSpPr/>
            <p:nvPr/>
          </p:nvSpPr>
          <p:spPr>
            <a:xfrm>
              <a:off x="8403335" y="2613660"/>
              <a:ext cx="96520" cy="111760"/>
            </a:xfrm>
            <a:custGeom>
              <a:avLst/>
              <a:gdLst/>
              <a:ahLst/>
              <a:cxnLst/>
              <a:rect l="l" t="t" r="r" b="b"/>
              <a:pathLst>
                <a:path w="96520" h="111760">
                  <a:moveTo>
                    <a:pt x="96011" y="0"/>
                  </a:moveTo>
                  <a:lnTo>
                    <a:pt x="0" y="0"/>
                  </a:lnTo>
                  <a:lnTo>
                    <a:pt x="0" y="111251"/>
                  </a:lnTo>
                  <a:lnTo>
                    <a:pt x="96011" y="111251"/>
                  </a:lnTo>
                  <a:lnTo>
                    <a:pt x="96011" y="0"/>
                  </a:lnTo>
                  <a:close/>
                </a:path>
              </a:pathLst>
            </a:custGeom>
            <a:solidFill>
              <a:srgbClr val="B12391"/>
            </a:solidFill>
          </p:spPr>
          <p:txBody>
            <a:bodyPr wrap="square" lIns="0" tIns="0" rIns="0" bIns="0" rtlCol="0"/>
            <a:lstStyle/>
            <a:p>
              <a:endParaRPr/>
            </a:p>
          </p:txBody>
        </p:sp>
        <p:sp>
          <p:nvSpPr>
            <p:cNvPr id="33" name="object 33"/>
            <p:cNvSpPr/>
            <p:nvPr/>
          </p:nvSpPr>
          <p:spPr>
            <a:xfrm>
              <a:off x="8403335" y="2613660"/>
              <a:ext cx="96520" cy="111760"/>
            </a:xfrm>
            <a:custGeom>
              <a:avLst/>
              <a:gdLst/>
              <a:ahLst/>
              <a:cxnLst/>
              <a:rect l="l" t="t" r="r" b="b"/>
              <a:pathLst>
                <a:path w="96520" h="111760">
                  <a:moveTo>
                    <a:pt x="0" y="111251"/>
                  </a:moveTo>
                  <a:lnTo>
                    <a:pt x="96011" y="111251"/>
                  </a:lnTo>
                  <a:lnTo>
                    <a:pt x="96011" y="0"/>
                  </a:lnTo>
                  <a:lnTo>
                    <a:pt x="0" y="0"/>
                  </a:lnTo>
                  <a:lnTo>
                    <a:pt x="0" y="111251"/>
                  </a:lnTo>
                  <a:close/>
                </a:path>
              </a:pathLst>
            </a:custGeom>
            <a:ln w="9144">
              <a:solidFill>
                <a:srgbClr val="FFFFFF"/>
              </a:solidFill>
            </a:ln>
          </p:spPr>
          <p:txBody>
            <a:bodyPr wrap="square" lIns="0" tIns="0" rIns="0" bIns="0" rtlCol="0"/>
            <a:lstStyle/>
            <a:p>
              <a:endParaRPr/>
            </a:p>
          </p:txBody>
        </p:sp>
        <p:sp>
          <p:nvSpPr>
            <p:cNvPr id="34" name="object 34"/>
            <p:cNvSpPr/>
            <p:nvPr/>
          </p:nvSpPr>
          <p:spPr>
            <a:xfrm>
              <a:off x="4668011" y="2583180"/>
              <a:ext cx="561340" cy="276225"/>
            </a:xfrm>
            <a:custGeom>
              <a:avLst/>
              <a:gdLst/>
              <a:ahLst/>
              <a:cxnLst/>
              <a:rect l="l" t="t" r="r" b="b"/>
              <a:pathLst>
                <a:path w="561339" h="276225">
                  <a:moveTo>
                    <a:pt x="560832" y="0"/>
                  </a:moveTo>
                  <a:lnTo>
                    <a:pt x="0" y="0"/>
                  </a:lnTo>
                  <a:lnTo>
                    <a:pt x="0" y="275844"/>
                  </a:lnTo>
                  <a:lnTo>
                    <a:pt x="560832" y="275844"/>
                  </a:lnTo>
                  <a:lnTo>
                    <a:pt x="560832" y="0"/>
                  </a:lnTo>
                  <a:close/>
                </a:path>
              </a:pathLst>
            </a:custGeom>
            <a:solidFill>
              <a:srgbClr val="5FBE6F"/>
            </a:solidFill>
          </p:spPr>
          <p:txBody>
            <a:bodyPr wrap="square" lIns="0" tIns="0" rIns="0" bIns="0" rtlCol="0"/>
            <a:lstStyle/>
            <a:p>
              <a:endParaRPr/>
            </a:p>
          </p:txBody>
        </p:sp>
        <p:sp>
          <p:nvSpPr>
            <p:cNvPr id="35" name="object 35"/>
            <p:cNvSpPr/>
            <p:nvPr/>
          </p:nvSpPr>
          <p:spPr>
            <a:xfrm>
              <a:off x="4701539" y="2613660"/>
              <a:ext cx="96520" cy="111760"/>
            </a:xfrm>
            <a:custGeom>
              <a:avLst/>
              <a:gdLst/>
              <a:ahLst/>
              <a:cxnLst/>
              <a:rect l="l" t="t" r="r" b="b"/>
              <a:pathLst>
                <a:path w="96520" h="111760">
                  <a:moveTo>
                    <a:pt x="96012" y="0"/>
                  </a:moveTo>
                  <a:lnTo>
                    <a:pt x="0" y="0"/>
                  </a:lnTo>
                  <a:lnTo>
                    <a:pt x="0" y="111251"/>
                  </a:lnTo>
                  <a:lnTo>
                    <a:pt x="96012" y="111251"/>
                  </a:lnTo>
                  <a:lnTo>
                    <a:pt x="96012" y="0"/>
                  </a:lnTo>
                  <a:close/>
                </a:path>
              </a:pathLst>
            </a:custGeom>
            <a:solidFill>
              <a:srgbClr val="E98E30"/>
            </a:solidFill>
          </p:spPr>
          <p:txBody>
            <a:bodyPr wrap="square" lIns="0" tIns="0" rIns="0" bIns="0" rtlCol="0"/>
            <a:lstStyle/>
            <a:p>
              <a:endParaRPr/>
            </a:p>
          </p:txBody>
        </p:sp>
        <p:sp>
          <p:nvSpPr>
            <p:cNvPr id="36" name="object 36"/>
            <p:cNvSpPr/>
            <p:nvPr/>
          </p:nvSpPr>
          <p:spPr>
            <a:xfrm>
              <a:off x="4701539" y="2613660"/>
              <a:ext cx="96520" cy="111760"/>
            </a:xfrm>
            <a:custGeom>
              <a:avLst/>
              <a:gdLst/>
              <a:ahLst/>
              <a:cxnLst/>
              <a:rect l="l" t="t" r="r" b="b"/>
              <a:pathLst>
                <a:path w="96520" h="111760">
                  <a:moveTo>
                    <a:pt x="0" y="111251"/>
                  </a:moveTo>
                  <a:lnTo>
                    <a:pt x="96012" y="111251"/>
                  </a:lnTo>
                  <a:lnTo>
                    <a:pt x="96012" y="0"/>
                  </a:lnTo>
                  <a:lnTo>
                    <a:pt x="0" y="0"/>
                  </a:lnTo>
                  <a:lnTo>
                    <a:pt x="0" y="111251"/>
                  </a:lnTo>
                  <a:close/>
                </a:path>
              </a:pathLst>
            </a:custGeom>
            <a:ln w="9143">
              <a:solidFill>
                <a:srgbClr val="DDDEDD"/>
              </a:solidFill>
            </a:ln>
          </p:spPr>
          <p:txBody>
            <a:bodyPr wrap="square" lIns="0" tIns="0" rIns="0" bIns="0" rtlCol="0"/>
            <a:lstStyle/>
            <a:p>
              <a:endParaRPr/>
            </a:p>
          </p:txBody>
        </p:sp>
        <p:sp>
          <p:nvSpPr>
            <p:cNvPr id="37" name="object 37"/>
            <p:cNvSpPr/>
            <p:nvPr/>
          </p:nvSpPr>
          <p:spPr>
            <a:xfrm>
              <a:off x="4966715" y="2613660"/>
              <a:ext cx="96520" cy="111760"/>
            </a:xfrm>
            <a:custGeom>
              <a:avLst/>
              <a:gdLst/>
              <a:ahLst/>
              <a:cxnLst/>
              <a:rect l="l" t="t" r="r" b="b"/>
              <a:pathLst>
                <a:path w="96520" h="111760">
                  <a:moveTo>
                    <a:pt x="96012" y="0"/>
                  </a:moveTo>
                  <a:lnTo>
                    <a:pt x="0" y="0"/>
                  </a:lnTo>
                  <a:lnTo>
                    <a:pt x="0" y="111251"/>
                  </a:lnTo>
                  <a:lnTo>
                    <a:pt x="96012" y="111251"/>
                  </a:lnTo>
                  <a:lnTo>
                    <a:pt x="96012" y="0"/>
                  </a:lnTo>
                  <a:close/>
                </a:path>
              </a:pathLst>
            </a:custGeom>
            <a:solidFill>
              <a:srgbClr val="B12391"/>
            </a:solidFill>
          </p:spPr>
          <p:txBody>
            <a:bodyPr wrap="square" lIns="0" tIns="0" rIns="0" bIns="0" rtlCol="0"/>
            <a:lstStyle/>
            <a:p>
              <a:endParaRPr/>
            </a:p>
          </p:txBody>
        </p:sp>
        <p:sp>
          <p:nvSpPr>
            <p:cNvPr id="38" name="object 38"/>
            <p:cNvSpPr/>
            <p:nvPr/>
          </p:nvSpPr>
          <p:spPr>
            <a:xfrm>
              <a:off x="4966715" y="2613660"/>
              <a:ext cx="96520" cy="111760"/>
            </a:xfrm>
            <a:custGeom>
              <a:avLst/>
              <a:gdLst/>
              <a:ahLst/>
              <a:cxnLst/>
              <a:rect l="l" t="t" r="r" b="b"/>
              <a:pathLst>
                <a:path w="96520" h="111760">
                  <a:moveTo>
                    <a:pt x="0" y="111251"/>
                  </a:moveTo>
                  <a:lnTo>
                    <a:pt x="96012" y="111251"/>
                  </a:lnTo>
                  <a:lnTo>
                    <a:pt x="96012" y="0"/>
                  </a:lnTo>
                  <a:lnTo>
                    <a:pt x="0" y="0"/>
                  </a:lnTo>
                  <a:lnTo>
                    <a:pt x="0" y="111251"/>
                  </a:lnTo>
                  <a:close/>
                </a:path>
              </a:pathLst>
            </a:custGeom>
            <a:ln w="9143">
              <a:solidFill>
                <a:srgbClr val="FFFFFF"/>
              </a:solidFill>
            </a:ln>
          </p:spPr>
          <p:txBody>
            <a:bodyPr wrap="square" lIns="0" tIns="0" rIns="0" bIns="0" rtlCol="0"/>
            <a:lstStyle/>
            <a:p>
              <a:endParaRPr/>
            </a:p>
          </p:txBody>
        </p:sp>
        <p:sp>
          <p:nvSpPr>
            <p:cNvPr id="39" name="object 39"/>
            <p:cNvSpPr/>
            <p:nvPr/>
          </p:nvSpPr>
          <p:spPr>
            <a:xfrm>
              <a:off x="4832603" y="2613660"/>
              <a:ext cx="96520" cy="111760"/>
            </a:xfrm>
            <a:custGeom>
              <a:avLst/>
              <a:gdLst/>
              <a:ahLst/>
              <a:cxnLst/>
              <a:rect l="l" t="t" r="r" b="b"/>
              <a:pathLst>
                <a:path w="96520" h="111760">
                  <a:moveTo>
                    <a:pt x="96012" y="0"/>
                  </a:moveTo>
                  <a:lnTo>
                    <a:pt x="0" y="0"/>
                  </a:lnTo>
                  <a:lnTo>
                    <a:pt x="0" y="111251"/>
                  </a:lnTo>
                  <a:lnTo>
                    <a:pt x="96012" y="111251"/>
                  </a:lnTo>
                  <a:lnTo>
                    <a:pt x="96012" y="0"/>
                  </a:lnTo>
                  <a:close/>
                </a:path>
              </a:pathLst>
            </a:custGeom>
            <a:solidFill>
              <a:srgbClr val="BEDFED"/>
            </a:solidFill>
          </p:spPr>
          <p:txBody>
            <a:bodyPr wrap="square" lIns="0" tIns="0" rIns="0" bIns="0" rtlCol="0"/>
            <a:lstStyle/>
            <a:p>
              <a:endParaRPr/>
            </a:p>
          </p:txBody>
        </p:sp>
        <p:sp>
          <p:nvSpPr>
            <p:cNvPr id="40" name="object 40"/>
            <p:cNvSpPr/>
            <p:nvPr/>
          </p:nvSpPr>
          <p:spPr>
            <a:xfrm>
              <a:off x="4832603" y="2613660"/>
              <a:ext cx="96520" cy="111760"/>
            </a:xfrm>
            <a:custGeom>
              <a:avLst/>
              <a:gdLst/>
              <a:ahLst/>
              <a:cxnLst/>
              <a:rect l="l" t="t" r="r" b="b"/>
              <a:pathLst>
                <a:path w="96520" h="111760">
                  <a:moveTo>
                    <a:pt x="0" y="111251"/>
                  </a:moveTo>
                  <a:lnTo>
                    <a:pt x="96012" y="111251"/>
                  </a:lnTo>
                  <a:lnTo>
                    <a:pt x="96012" y="0"/>
                  </a:lnTo>
                  <a:lnTo>
                    <a:pt x="0" y="0"/>
                  </a:lnTo>
                  <a:lnTo>
                    <a:pt x="0" y="111251"/>
                  </a:lnTo>
                  <a:close/>
                </a:path>
              </a:pathLst>
            </a:custGeom>
            <a:ln w="9143">
              <a:solidFill>
                <a:srgbClr val="DDDEDD"/>
              </a:solidFill>
            </a:ln>
          </p:spPr>
          <p:txBody>
            <a:bodyPr wrap="square" lIns="0" tIns="0" rIns="0" bIns="0" rtlCol="0"/>
            <a:lstStyle/>
            <a:p>
              <a:endParaRPr/>
            </a:p>
          </p:txBody>
        </p:sp>
        <p:sp>
          <p:nvSpPr>
            <p:cNvPr id="41" name="object 41"/>
            <p:cNvSpPr/>
            <p:nvPr/>
          </p:nvSpPr>
          <p:spPr>
            <a:xfrm>
              <a:off x="7467600" y="2583180"/>
              <a:ext cx="561340" cy="276225"/>
            </a:xfrm>
            <a:custGeom>
              <a:avLst/>
              <a:gdLst/>
              <a:ahLst/>
              <a:cxnLst/>
              <a:rect l="l" t="t" r="r" b="b"/>
              <a:pathLst>
                <a:path w="561340" h="276225">
                  <a:moveTo>
                    <a:pt x="560831" y="0"/>
                  </a:moveTo>
                  <a:lnTo>
                    <a:pt x="0" y="0"/>
                  </a:lnTo>
                  <a:lnTo>
                    <a:pt x="0" y="275844"/>
                  </a:lnTo>
                  <a:lnTo>
                    <a:pt x="560831" y="275844"/>
                  </a:lnTo>
                  <a:lnTo>
                    <a:pt x="560831" y="0"/>
                  </a:lnTo>
                  <a:close/>
                </a:path>
              </a:pathLst>
            </a:custGeom>
            <a:solidFill>
              <a:srgbClr val="5FBE6F"/>
            </a:solidFill>
          </p:spPr>
          <p:txBody>
            <a:bodyPr wrap="square" lIns="0" tIns="0" rIns="0" bIns="0" rtlCol="0"/>
            <a:lstStyle/>
            <a:p>
              <a:endParaRPr/>
            </a:p>
          </p:txBody>
        </p:sp>
        <p:sp>
          <p:nvSpPr>
            <p:cNvPr id="42" name="object 42"/>
            <p:cNvSpPr/>
            <p:nvPr/>
          </p:nvSpPr>
          <p:spPr>
            <a:xfrm>
              <a:off x="7490459" y="2609088"/>
              <a:ext cx="231648" cy="120396"/>
            </a:xfrm>
            <a:prstGeom prst="rect">
              <a:avLst/>
            </a:prstGeom>
            <a:blipFill>
              <a:blip r:embed="rId2" cstate="print"/>
              <a:stretch>
                <a:fillRect/>
              </a:stretch>
            </a:blipFill>
          </p:spPr>
          <p:txBody>
            <a:bodyPr wrap="square" lIns="0" tIns="0" rIns="0" bIns="0" rtlCol="0"/>
            <a:lstStyle/>
            <a:p>
              <a:endParaRPr/>
            </a:p>
          </p:txBody>
        </p:sp>
        <p:sp>
          <p:nvSpPr>
            <p:cNvPr id="43" name="object 43"/>
            <p:cNvSpPr/>
            <p:nvPr/>
          </p:nvSpPr>
          <p:spPr>
            <a:xfrm>
              <a:off x="7754111" y="2613660"/>
              <a:ext cx="96520" cy="111760"/>
            </a:xfrm>
            <a:custGeom>
              <a:avLst/>
              <a:gdLst/>
              <a:ahLst/>
              <a:cxnLst/>
              <a:rect l="l" t="t" r="r" b="b"/>
              <a:pathLst>
                <a:path w="96520" h="111760">
                  <a:moveTo>
                    <a:pt x="96011" y="0"/>
                  </a:moveTo>
                  <a:lnTo>
                    <a:pt x="0" y="0"/>
                  </a:lnTo>
                  <a:lnTo>
                    <a:pt x="0" y="111251"/>
                  </a:lnTo>
                  <a:lnTo>
                    <a:pt x="96011" y="111251"/>
                  </a:lnTo>
                  <a:lnTo>
                    <a:pt x="96011" y="0"/>
                  </a:lnTo>
                  <a:close/>
                </a:path>
              </a:pathLst>
            </a:custGeom>
            <a:solidFill>
              <a:srgbClr val="BEDFED"/>
            </a:solidFill>
          </p:spPr>
          <p:txBody>
            <a:bodyPr wrap="square" lIns="0" tIns="0" rIns="0" bIns="0" rtlCol="0"/>
            <a:lstStyle/>
            <a:p>
              <a:endParaRPr/>
            </a:p>
          </p:txBody>
        </p:sp>
        <p:sp>
          <p:nvSpPr>
            <p:cNvPr id="44" name="object 44"/>
            <p:cNvSpPr/>
            <p:nvPr/>
          </p:nvSpPr>
          <p:spPr>
            <a:xfrm>
              <a:off x="7754111" y="2613660"/>
              <a:ext cx="96520" cy="111760"/>
            </a:xfrm>
            <a:custGeom>
              <a:avLst/>
              <a:gdLst/>
              <a:ahLst/>
              <a:cxnLst/>
              <a:rect l="l" t="t" r="r" b="b"/>
              <a:pathLst>
                <a:path w="96520" h="111760">
                  <a:moveTo>
                    <a:pt x="0" y="111251"/>
                  </a:moveTo>
                  <a:lnTo>
                    <a:pt x="96011" y="111251"/>
                  </a:lnTo>
                  <a:lnTo>
                    <a:pt x="96011" y="0"/>
                  </a:lnTo>
                  <a:lnTo>
                    <a:pt x="0" y="0"/>
                  </a:lnTo>
                  <a:lnTo>
                    <a:pt x="0" y="111251"/>
                  </a:lnTo>
                  <a:close/>
                </a:path>
              </a:pathLst>
            </a:custGeom>
            <a:ln w="9144">
              <a:solidFill>
                <a:srgbClr val="DDDEDD"/>
              </a:solidFill>
            </a:ln>
          </p:spPr>
          <p:txBody>
            <a:bodyPr wrap="square" lIns="0" tIns="0" rIns="0" bIns="0" rtlCol="0"/>
            <a:lstStyle/>
            <a:p>
              <a:endParaRPr/>
            </a:p>
          </p:txBody>
        </p:sp>
      </p:grpSp>
      <p:sp>
        <p:nvSpPr>
          <p:cNvPr id="45" name="object 45"/>
          <p:cNvSpPr txBox="1"/>
          <p:nvPr/>
        </p:nvSpPr>
        <p:spPr>
          <a:xfrm>
            <a:off x="4545838" y="1101293"/>
            <a:ext cx="410209" cy="240029"/>
          </a:xfrm>
          <a:prstGeom prst="rect">
            <a:avLst/>
          </a:prstGeom>
        </p:spPr>
        <p:txBody>
          <a:bodyPr vert="horz" wrap="square" lIns="0" tIns="13335" rIns="0" bIns="0" rtlCol="0">
            <a:spAutoFit/>
          </a:bodyPr>
          <a:lstStyle/>
          <a:p>
            <a:pPr marL="12700">
              <a:lnSpc>
                <a:spcPct val="100000"/>
              </a:lnSpc>
              <a:spcBef>
                <a:spcPts val="105"/>
              </a:spcBef>
            </a:pPr>
            <a:r>
              <a:rPr sz="1400" b="1" spc="-20" dirty="0">
                <a:solidFill>
                  <a:srgbClr val="E98E30"/>
                </a:solidFill>
                <a:latin typeface="Arial"/>
                <a:cs typeface="Arial"/>
              </a:rPr>
              <a:t>AZ</a:t>
            </a:r>
            <a:r>
              <a:rPr sz="1400" b="1" spc="-55" dirty="0">
                <a:solidFill>
                  <a:srgbClr val="E98E30"/>
                </a:solidFill>
                <a:latin typeface="Arial"/>
                <a:cs typeface="Arial"/>
              </a:rPr>
              <a:t> </a:t>
            </a:r>
            <a:r>
              <a:rPr sz="1400" b="1" dirty="0">
                <a:solidFill>
                  <a:srgbClr val="E98E30"/>
                </a:solidFill>
                <a:latin typeface="Arial"/>
                <a:cs typeface="Arial"/>
              </a:rPr>
              <a:t>1</a:t>
            </a:r>
            <a:endParaRPr sz="1400">
              <a:latin typeface="Arial"/>
              <a:cs typeface="Arial"/>
            </a:endParaRPr>
          </a:p>
        </p:txBody>
      </p:sp>
      <p:sp>
        <p:nvSpPr>
          <p:cNvPr id="46" name="object 46"/>
          <p:cNvSpPr txBox="1"/>
          <p:nvPr/>
        </p:nvSpPr>
        <p:spPr>
          <a:xfrm>
            <a:off x="6138798" y="1101293"/>
            <a:ext cx="410209" cy="240029"/>
          </a:xfrm>
          <a:prstGeom prst="rect">
            <a:avLst/>
          </a:prstGeom>
        </p:spPr>
        <p:txBody>
          <a:bodyPr vert="horz" wrap="square" lIns="0" tIns="13335" rIns="0" bIns="0" rtlCol="0">
            <a:spAutoFit/>
          </a:bodyPr>
          <a:lstStyle/>
          <a:p>
            <a:pPr marL="12700">
              <a:lnSpc>
                <a:spcPct val="100000"/>
              </a:lnSpc>
              <a:spcBef>
                <a:spcPts val="105"/>
              </a:spcBef>
            </a:pPr>
            <a:r>
              <a:rPr sz="1400" b="1" spc="-20" dirty="0">
                <a:solidFill>
                  <a:srgbClr val="E98E30"/>
                </a:solidFill>
                <a:latin typeface="Arial"/>
                <a:cs typeface="Arial"/>
              </a:rPr>
              <a:t>AZ</a:t>
            </a:r>
            <a:r>
              <a:rPr sz="1400" b="1" spc="-55" dirty="0">
                <a:solidFill>
                  <a:srgbClr val="E98E30"/>
                </a:solidFill>
                <a:latin typeface="Arial"/>
                <a:cs typeface="Arial"/>
              </a:rPr>
              <a:t> </a:t>
            </a:r>
            <a:r>
              <a:rPr sz="1400" b="1" dirty="0">
                <a:solidFill>
                  <a:srgbClr val="E98E30"/>
                </a:solidFill>
                <a:latin typeface="Arial"/>
                <a:cs typeface="Arial"/>
              </a:rPr>
              <a:t>2</a:t>
            </a:r>
            <a:endParaRPr sz="1400">
              <a:latin typeface="Arial"/>
              <a:cs typeface="Arial"/>
            </a:endParaRPr>
          </a:p>
        </p:txBody>
      </p:sp>
      <p:sp>
        <p:nvSpPr>
          <p:cNvPr id="47" name="object 47"/>
          <p:cNvSpPr txBox="1"/>
          <p:nvPr/>
        </p:nvSpPr>
        <p:spPr>
          <a:xfrm>
            <a:off x="7768208" y="1101978"/>
            <a:ext cx="409575" cy="239395"/>
          </a:xfrm>
          <a:prstGeom prst="rect">
            <a:avLst/>
          </a:prstGeom>
        </p:spPr>
        <p:txBody>
          <a:bodyPr vert="horz" wrap="square" lIns="0" tIns="13335" rIns="0" bIns="0" rtlCol="0">
            <a:spAutoFit/>
          </a:bodyPr>
          <a:lstStyle/>
          <a:p>
            <a:pPr marL="12700">
              <a:lnSpc>
                <a:spcPct val="100000"/>
              </a:lnSpc>
              <a:spcBef>
                <a:spcPts val="105"/>
              </a:spcBef>
            </a:pPr>
            <a:r>
              <a:rPr sz="1400" b="1" spc="-20" dirty="0">
                <a:solidFill>
                  <a:srgbClr val="E98E30"/>
                </a:solidFill>
                <a:latin typeface="Arial"/>
                <a:cs typeface="Arial"/>
              </a:rPr>
              <a:t>AZ</a:t>
            </a:r>
            <a:r>
              <a:rPr sz="1400" b="1" spc="-60" dirty="0">
                <a:solidFill>
                  <a:srgbClr val="E98E30"/>
                </a:solidFill>
                <a:latin typeface="Arial"/>
                <a:cs typeface="Arial"/>
              </a:rPr>
              <a:t> </a:t>
            </a:r>
            <a:r>
              <a:rPr sz="1400" b="1" dirty="0">
                <a:solidFill>
                  <a:srgbClr val="E98E30"/>
                </a:solidFill>
                <a:latin typeface="Arial"/>
                <a:cs typeface="Arial"/>
              </a:rPr>
              <a:t>3</a:t>
            </a:r>
            <a:endParaRPr sz="1400">
              <a:latin typeface="Arial"/>
              <a:cs typeface="Arial"/>
            </a:endParaRPr>
          </a:p>
        </p:txBody>
      </p:sp>
      <p:sp>
        <p:nvSpPr>
          <p:cNvPr id="48" name="object 48"/>
          <p:cNvSpPr txBox="1"/>
          <p:nvPr/>
        </p:nvSpPr>
        <p:spPr>
          <a:xfrm>
            <a:off x="3966971" y="2316479"/>
            <a:ext cx="4764405" cy="701040"/>
          </a:xfrm>
          <a:prstGeom prst="rect">
            <a:avLst/>
          </a:prstGeom>
          <a:ln w="9144">
            <a:solidFill>
              <a:srgbClr val="8E928E"/>
            </a:solidFill>
          </a:ln>
        </p:spPr>
        <p:txBody>
          <a:bodyPr vert="horz" wrap="square" lIns="0" tIns="33655" rIns="0" bIns="0" rtlCol="0">
            <a:spAutoFit/>
          </a:bodyPr>
          <a:lstStyle/>
          <a:p>
            <a:pPr marL="1087755">
              <a:lnSpc>
                <a:spcPct val="100000"/>
              </a:lnSpc>
              <a:spcBef>
                <a:spcPts val="265"/>
              </a:spcBef>
            </a:pPr>
            <a:r>
              <a:rPr sz="1200" b="1" spc="-5" dirty="0">
                <a:solidFill>
                  <a:srgbClr val="272727"/>
                </a:solidFill>
                <a:latin typeface="Arial"/>
                <a:cs typeface="Arial"/>
              </a:rPr>
              <a:t>Virtualized, cross-AZ storage</a:t>
            </a:r>
            <a:r>
              <a:rPr sz="1200" b="1" spc="5" dirty="0">
                <a:solidFill>
                  <a:srgbClr val="272727"/>
                </a:solidFill>
                <a:latin typeface="Arial"/>
                <a:cs typeface="Arial"/>
              </a:rPr>
              <a:t> </a:t>
            </a:r>
            <a:r>
              <a:rPr sz="1200" b="1" spc="-10" dirty="0">
                <a:solidFill>
                  <a:srgbClr val="272727"/>
                </a:solidFill>
                <a:latin typeface="Arial"/>
                <a:cs typeface="Arial"/>
              </a:rPr>
              <a:t>layer</a:t>
            </a:r>
            <a:endParaRPr sz="1200">
              <a:latin typeface="Arial"/>
              <a:cs typeface="Arial"/>
            </a:endParaRPr>
          </a:p>
        </p:txBody>
      </p:sp>
      <p:grpSp>
        <p:nvGrpSpPr>
          <p:cNvPr id="49" name="object 49"/>
          <p:cNvGrpSpPr/>
          <p:nvPr/>
        </p:nvGrpSpPr>
        <p:grpSpPr>
          <a:xfrm>
            <a:off x="4446778" y="1575805"/>
            <a:ext cx="3787775" cy="2195830"/>
            <a:chOff x="4446778" y="1575805"/>
            <a:chExt cx="3787775" cy="2195830"/>
          </a:xfrm>
        </p:grpSpPr>
        <p:sp>
          <p:nvSpPr>
            <p:cNvPr id="50" name="object 50"/>
            <p:cNvSpPr/>
            <p:nvPr/>
          </p:nvSpPr>
          <p:spPr>
            <a:xfrm>
              <a:off x="4446778" y="2045969"/>
              <a:ext cx="3573779" cy="1203960"/>
            </a:xfrm>
            <a:custGeom>
              <a:avLst/>
              <a:gdLst/>
              <a:ahLst/>
              <a:cxnLst/>
              <a:rect l="l" t="t" r="r" b="b"/>
              <a:pathLst>
                <a:path w="3573779" h="1203960">
                  <a:moveTo>
                    <a:pt x="314198" y="0"/>
                  </a:moveTo>
                  <a:lnTo>
                    <a:pt x="294386" y="0"/>
                  </a:lnTo>
                  <a:lnTo>
                    <a:pt x="294386" y="195453"/>
                  </a:lnTo>
                  <a:lnTo>
                    <a:pt x="19939" y="195453"/>
                  </a:lnTo>
                  <a:lnTo>
                    <a:pt x="15494" y="199898"/>
                  </a:lnTo>
                  <a:lnTo>
                    <a:pt x="15494" y="359918"/>
                  </a:lnTo>
                  <a:lnTo>
                    <a:pt x="0" y="359918"/>
                  </a:lnTo>
                  <a:lnTo>
                    <a:pt x="25400" y="410718"/>
                  </a:lnTo>
                  <a:lnTo>
                    <a:pt x="44450" y="372618"/>
                  </a:lnTo>
                  <a:lnTo>
                    <a:pt x="50800" y="359918"/>
                  </a:lnTo>
                  <a:lnTo>
                    <a:pt x="35306" y="359918"/>
                  </a:lnTo>
                  <a:lnTo>
                    <a:pt x="35306" y="215265"/>
                  </a:lnTo>
                  <a:lnTo>
                    <a:pt x="309753" y="215265"/>
                  </a:lnTo>
                  <a:lnTo>
                    <a:pt x="314198" y="210820"/>
                  </a:lnTo>
                  <a:lnTo>
                    <a:pt x="314198" y="195453"/>
                  </a:lnTo>
                  <a:lnTo>
                    <a:pt x="314198" y="0"/>
                  </a:lnTo>
                  <a:close/>
                </a:path>
                <a:path w="3573779" h="1203960">
                  <a:moveTo>
                    <a:pt x="424688" y="937260"/>
                  </a:moveTo>
                  <a:lnTo>
                    <a:pt x="418338" y="924560"/>
                  </a:lnTo>
                  <a:lnTo>
                    <a:pt x="386588" y="861060"/>
                  </a:lnTo>
                  <a:lnTo>
                    <a:pt x="348488" y="937260"/>
                  </a:lnTo>
                  <a:lnTo>
                    <a:pt x="376682" y="937260"/>
                  </a:lnTo>
                  <a:lnTo>
                    <a:pt x="376682" y="1203833"/>
                  </a:lnTo>
                  <a:lnTo>
                    <a:pt x="396494" y="1203833"/>
                  </a:lnTo>
                  <a:lnTo>
                    <a:pt x="396494" y="937260"/>
                  </a:lnTo>
                  <a:lnTo>
                    <a:pt x="424688" y="937260"/>
                  </a:lnTo>
                  <a:close/>
                </a:path>
                <a:path w="3573779" h="1203960">
                  <a:moveTo>
                    <a:pt x="1534160" y="937260"/>
                  </a:moveTo>
                  <a:lnTo>
                    <a:pt x="1527810" y="924560"/>
                  </a:lnTo>
                  <a:lnTo>
                    <a:pt x="1496060" y="861060"/>
                  </a:lnTo>
                  <a:lnTo>
                    <a:pt x="1457960" y="937260"/>
                  </a:lnTo>
                  <a:lnTo>
                    <a:pt x="1486154" y="937260"/>
                  </a:lnTo>
                  <a:lnTo>
                    <a:pt x="1486154" y="1203833"/>
                  </a:lnTo>
                  <a:lnTo>
                    <a:pt x="1505966" y="1203833"/>
                  </a:lnTo>
                  <a:lnTo>
                    <a:pt x="1505966" y="937260"/>
                  </a:lnTo>
                  <a:lnTo>
                    <a:pt x="1534160" y="937260"/>
                  </a:lnTo>
                  <a:close/>
                </a:path>
                <a:path w="3573779" h="1203960">
                  <a:moveTo>
                    <a:pt x="2320544" y="937260"/>
                  </a:moveTo>
                  <a:lnTo>
                    <a:pt x="2314194" y="924560"/>
                  </a:lnTo>
                  <a:lnTo>
                    <a:pt x="2282444" y="861060"/>
                  </a:lnTo>
                  <a:lnTo>
                    <a:pt x="2244344" y="937260"/>
                  </a:lnTo>
                  <a:lnTo>
                    <a:pt x="2272538" y="937260"/>
                  </a:lnTo>
                  <a:lnTo>
                    <a:pt x="2272538" y="1203833"/>
                  </a:lnTo>
                  <a:lnTo>
                    <a:pt x="2292350" y="1203833"/>
                  </a:lnTo>
                  <a:lnTo>
                    <a:pt x="2292350" y="937260"/>
                  </a:lnTo>
                  <a:lnTo>
                    <a:pt x="2320544" y="937260"/>
                  </a:lnTo>
                  <a:close/>
                </a:path>
                <a:path w="3573779" h="1203960">
                  <a:moveTo>
                    <a:pt x="3573272" y="937260"/>
                  </a:moveTo>
                  <a:lnTo>
                    <a:pt x="3566922" y="924560"/>
                  </a:lnTo>
                  <a:lnTo>
                    <a:pt x="3535172" y="861060"/>
                  </a:lnTo>
                  <a:lnTo>
                    <a:pt x="3497072" y="937260"/>
                  </a:lnTo>
                  <a:lnTo>
                    <a:pt x="3525266" y="937260"/>
                  </a:lnTo>
                  <a:lnTo>
                    <a:pt x="3525266" y="1203833"/>
                  </a:lnTo>
                  <a:lnTo>
                    <a:pt x="3545078" y="1203833"/>
                  </a:lnTo>
                  <a:lnTo>
                    <a:pt x="3545078" y="937260"/>
                  </a:lnTo>
                  <a:lnTo>
                    <a:pt x="3573272" y="937260"/>
                  </a:lnTo>
                  <a:close/>
                </a:path>
              </a:pathLst>
            </a:custGeom>
            <a:solidFill>
              <a:srgbClr val="8AC842"/>
            </a:solidFill>
          </p:spPr>
          <p:txBody>
            <a:bodyPr wrap="square" lIns="0" tIns="0" rIns="0" bIns="0" rtlCol="0"/>
            <a:lstStyle/>
            <a:p>
              <a:endParaRPr/>
            </a:p>
          </p:txBody>
        </p:sp>
        <p:sp>
          <p:nvSpPr>
            <p:cNvPr id="51" name="object 51"/>
            <p:cNvSpPr/>
            <p:nvPr/>
          </p:nvSpPr>
          <p:spPr>
            <a:xfrm>
              <a:off x="4771450" y="1774258"/>
              <a:ext cx="233561" cy="128234"/>
            </a:xfrm>
            <a:prstGeom prst="rect">
              <a:avLst/>
            </a:prstGeom>
            <a:blipFill>
              <a:blip r:embed="rId3" cstate="print"/>
              <a:stretch>
                <a:fillRect/>
              </a:stretch>
            </a:blipFill>
          </p:spPr>
          <p:txBody>
            <a:bodyPr wrap="square" lIns="0" tIns="0" rIns="0" bIns="0" rtlCol="0"/>
            <a:lstStyle/>
            <a:p>
              <a:endParaRPr/>
            </a:p>
          </p:txBody>
        </p:sp>
        <p:sp>
          <p:nvSpPr>
            <p:cNvPr id="52" name="object 52"/>
            <p:cNvSpPr/>
            <p:nvPr/>
          </p:nvSpPr>
          <p:spPr>
            <a:xfrm>
              <a:off x="4500294" y="2035028"/>
              <a:ext cx="506161" cy="76655"/>
            </a:xfrm>
            <a:prstGeom prst="rect">
              <a:avLst/>
            </a:prstGeom>
            <a:blipFill>
              <a:blip r:embed="rId4" cstate="print"/>
              <a:stretch>
                <a:fillRect/>
              </a:stretch>
            </a:blipFill>
          </p:spPr>
          <p:txBody>
            <a:bodyPr wrap="square" lIns="0" tIns="0" rIns="0" bIns="0" rtlCol="0"/>
            <a:lstStyle/>
            <a:p>
              <a:endParaRPr/>
            </a:p>
          </p:txBody>
        </p:sp>
        <p:sp>
          <p:nvSpPr>
            <p:cNvPr id="53" name="object 53"/>
            <p:cNvSpPr/>
            <p:nvPr/>
          </p:nvSpPr>
          <p:spPr>
            <a:xfrm>
              <a:off x="4498848" y="1575805"/>
              <a:ext cx="506095" cy="498475"/>
            </a:xfrm>
            <a:custGeom>
              <a:avLst/>
              <a:gdLst/>
              <a:ahLst/>
              <a:cxnLst/>
              <a:rect l="l" t="t" r="r" b="b"/>
              <a:pathLst>
                <a:path w="506095" h="498475">
                  <a:moveTo>
                    <a:pt x="487264" y="0"/>
                  </a:moveTo>
                  <a:lnTo>
                    <a:pt x="18604" y="0"/>
                  </a:lnTo>
                  <a:lnTo>
                    <a:pt x="11026" y="4842"/>
                  </a:lnTo>
                  <a:lnTo>
                    <a:pt x="2937" y="16640"/>
                  </a:lnTo>
                  <a:lnTo>
                    <a:pt x="0" y="31524"/>
                  </a:lnTo>
                  <a:lnTo>
                    <a:pt x="0" y="459224"/>
                  </a:lnTo>
                  <a:lnTo>
                    <a:pt x="2937" y="474334"/>
                  </a:lnTo>
                  <a:lnTo>
                    <a:pt x="11026" y="486625"/>
                  </a:lnTo>
                  <a:lnTo>
                    <a:pt x="23183" y="494886"/>
                  </a:lnTo>
                  <a:lnTo>
                    <a:pt x="38323" y="497908"/>
                  </a:lnTo>
                  <a:lnTo>
                    <a:pt x="287066" y="497193"/>
                  </a:lnTo>
                  <a:lnTo>
                    <a:pt x="282732" y="493611"/>
                  </a:lnTo>
                  <a:lnTo>
                    <a:pt x="274046" y="488595"/>
                  </a:lnTo>
                  <a:lnTo>
                    <a:pt x="274046" y="235704"/>
                  </a:lnTo>
                  <a:lnTo>
                    <a:pt x="289200" y="225505"/>
                  </a:lnTo>
                  <a:lnTo>
                    <a:pt x="317164" y="216987"/>
                  </a:lnTo>
                  <a:lnTo>
                    <a:pt x="352853" y="211021"/>
                  </a:lnTo>
                  <a:lnTo>
                    <a:pt x="391187" y="208481"/>
                  </a:lnTo>
                  <a:lnTo>
                    <a:pt x="504816" y="208481"/>
                  </a:lnTo>
                  <a:lnTo>
                    <a:pt x="505970" y="56790"/>
                  </a:lnTo>
                  <a:lnTo>
                    <a:pt x="505970" y="30585"/>
                  </a:lnTo>
                  <a:lnTo>
                    <a:pt x="503123" y="16640"/>
                  </a:lnTo>
                  <a:lnTo>
                    <a:pt x="494864" y="4842"/>
                  </a:lnTo>
                  <a:lnTo>
                    <a:pt x="487264" y="0"/>
                  </a:lnTo>
                  <a:close/>
                </a:path>
                <a:path w="506095" h="498475">
                  <a:moveTo>
                    <a:pt x="504816" y="208481"/>
                  </a:moveTo>
                  <a:lnTo>
                    <a:pt x="391187" y="208481"/>
                  </a:lnTo>
                  <a:lnTo>
                    <a:pt x="411164" y="208783"/>
                  </a:lnTo>
                  <a:lnTo>
                    <a:pt x="440903" y="210361"/>
                  </a:lnTo>
                  <a:lnTo>
                    <a:pt x="474168" y="214222"/>
                  </a:lnTo>
                  <a:lnTo>
                    <a:pt x="504718" y="221372"/>
                  </a:lnTo>
                  <a:lnTo>
                    <a:pt x="504816" y="208481"/>
                  </a:lnTo>
                  <a:close/>
                </a:path>
              </a:pathLst>
            </a:custGeom>
            <a:solidFill>
              <a:srgbClr val="2D73B7"/>
            </a:solidFill>
          </p:spPr>
          <p:txBody>
            <a:bodyPr wrap="square" lIns="0" tIns="0" rIns="0" bIns="0" rtlCol="0"/>
            <a:lstStyle/>
            <a:p>
              <a:endParaRPr/>
            </a:p>
          </p:txBody>
        </p:sp>
        <p:sp>
          <p:nvSpPr>
            <p:cNvPr id="54" name="object 54"/>
            <p:cNvSpPr/>
            <p:nvPr/>
          </p:nvSpPr>
          <p:spPr>
            <a:xfrm>
              <a:off x="4800379" y="1898189"/>
              <a:ext cx="206076" cy="186271"/>
            </a:xfrm>
            <a:prstGeom prst="rect">
              <a:avLst/>
            </a:prstGeom>
            <a:blipFill>
              <a:blip r:embed="rId5" cstate="print"/>
              <a:stretch>
                <a:fillRect/>
              </a:stretch>
            </a:blipFill>
          </p:spPr>
          <p:txBody>
            <a:bodyPr wrap="square" lIns="0" tIns="0" rIns="0" bIns="0" rtlCol="0"/>
            <a:lstStyle/>
            <a:p>
              <a:endParaRPr/>
            </a:p>
          </p:txBody>
        </p:sp>
        <p:sp>
          <p:nvSpPr>
            <p:cNvPr id="55" name="object 55"/>
            <p:cNvSpPr/>
            <p:nvPr/>
          </p:nvSpPr>
          <p:spPr>
            <a:xfrm>
              <a:off x="4586342" y="1611625"/>
              <a:ext cx="342744" cy="96717"/>
            </a:xfrm>
            <a:prstGeom prst="rect">
              <a:avLst/>
            </a:prstGeom>
            <a:blipFill>
              <a:blip r:embed="rId6" cstate="print"/>
              <a:stretch>
                <a:fillRect/>
              </a:stretch>
            </a:blipFill>
          </p:spPr>
          <p:txBody>
            <a:bodyPr wrap="square" lIns="0" tIns="0" rIns="0" bIns="0" rtlCol="0"/>
            <a:lstStyle/>
            <a:p>
              <a:endParaRPr/>
            </a:p>
          </p:txBody>
        </p:sp>
        <p:sp>
          <p:nvSpPr>
            <p:cNvPr id="56" name="object 56"/>
            <p:cNvSpPr/>
            <p:nvPr/>
          </p:nvSpPr>
          <p:spPr>
            <a:xfrm>
              <a:off x="4771450" y="3432926"/>
              <a:ext cx="233561" cy="128595"/>
            </a:xfrm>
            <a:prstGeom prst="rect">
              <a:avLst/>
            </a:prstGeom>
            <a:blipFill>
              <a:blip r:embed="rId7" cstate="print"/>
              <a:stretch>
                <a:fillRect/>
              </a:stretch>
            </a:blipFill>
          </p:spPr>
          <p:txBody>
            <a:bodyPr wrap="square" lIns="0" tIns="0" rIns="0" bIns="0" rtlCol="0"/>
            <a:lstStyle/>
            <a:p>
              <a:endParaRPr/>
            </a:p>
          </p:txBody>
        </p:sp>
        <p:sp>
          <p:nvSpPr>
            <p:cNvPr id="57" name="object 57"/>
            <p:cNvSpPr/>
            <p:nvPr/>
          </p:nvSpPr>
          <p:spPr>
            <a:xfrm>
              <a:off x="4500294" y="3694429"/>
              <a:ext cx="506161" cy="76871"/>
            </a:xfrm>
            <a:prstGeom prst="rect">
              <a:avLst/>
            </a:prstGeom>
            <a:blipFill>
              <a:blip r:embed="rId4" cstate="print"/>
              <a:stretch>
                <a:fillRect/>
              </a:stretch>
            </a:blipFill>
          </p:spPr>
          <p:txBody>
            <a:bodyPr wrap="square" lIns="0" tIns="0" rIns="0" bIns="0" rtlCol="0"/>
            <a:lstStyle/>
            <a:p>
              <a:endParaRPr/>
            </a:p>
          </p:txBody>
        </p:sp>
        <p:sp>
          <p:nvSpPr>
            <p:cNvPr id="58" name="object 58"/>
            <p:cNvSpPr/>
            <p:nvPr/>
          </p:nvSpPr>
          <p:spPr>
            <a:xfrm>
              <a:off x="4498848" y="3233915"/>
              <a:ext cx="508000" cy="510540"/>
            </a:xfrm>
            <a:custGeom>
              <a:avLst/>
              <a:gdLst/>
              <a:ahLst/>
              <a:cxnLst/>
              <a:rect l="l" t="t" r="r" b="b"/>
              <a:pathLst>
                <a:path w="508000" h="510539">
                  <a:moveTo>
                    <a:pt x="505968" y="30670"/>
                  </a:moveTo>
                  <a:lnTo>
                    <a:pt x="503123" y="16687"/>
                  </a:lnTo>
                  <a:lnTo>
                    <a:pt x="494855" y="4864"/>
                  </a:lnTo>
                  <a:lnTo>
                    <a:pt x="487260" y="0"/>
                  </a:lnTo>
                  <a:lnTo>
                    <a:pt x="18592" y="0"/>
                  </a:lnTo>
                  <a:lnTo>
                    <a:pt x="11023" y="4864"/>
                  </a:lnTo>
                  <a:lnTo>
                    <a:pt x="2933" y="16687"/>
                  </a:lnTo>
                  <a:lnTo>
                    <a:pt x="0" y="31623"/>
                  </a:lnTo>
                  <a:lnTo>
                    <a:pt x="0" y="460527"/>
                  </a:lnTo>
                  <a:lnTo>
                    <a:pt x="2933" y="475678"/>
                  </a:lnTo>
                  <a:lnTo>
                    <a:pt x="11023" y="487997"/>
                  </a:lnTo>
                  <a:lnTo>
                    <a:pt x="23177" y="496290"/>
                  </a:lnTo>
                  <a:lnTo>
                    <a:pt x="38315" y="499313"/>
                  </a:lnTo>
                  <a:lnTo>
                    <a:pt x="287058" y="498602"/>
                  </a:lnTo>
                  <a:lnTo>
                    <a:pt x="282727" y="495007"/>
                  </a:lnTo>
                  <a:lnTo>
                    <a:pt x="274040" y="489978"/>
                  </a:lnTo>
                  <a:lnTo>
                    <a:pt x="274040" y="236372"/>
                  </a:lnTo>
                  <a:lnTo>
                    <a:pt x="289191" y="226148"/>
                  </a:lnTo>
                  <a:lnTo>
                    <a:pt x="317157" y="217601"/>
                  </a:lnTo>
                  <a:lnTo>
                    <a:pt x="352844" y="211620"/>
                  </a:lnTo>
                  <a:lnTo>
                    <a:pt x="391185" y="209080"/>
                  </a:lnTo>
                  <a:lnTo>
                    <a:pt x="411162" y="209372"/>
                  </a:lnTo>
                  <a:lnTo>
                    <a:pt x="440893" y="210959"/>
                  </a:lnTo>
                  <a:lnTo>
                    <a:pt x="474167" y="214833"/>
                  </a:lnTo>
                  <a:lnTo>
                    <a:pt x="504710" y="221996"/>
                  </a:lnTo>
                  <a:lnTo>
                    <a:pt x="504812" y="209080"/>
                  </a:lnTo>
                  <a:lnTo>
                    <a:pt x="505968" y="56959"/>
                  </a:lnTo>
                  <a:lnTo>
                    <a:pt x="505968" y="30670"/>
                  </a:lnTo>
                  <a:close/>
                </a:path>
                <a:path w="508000" h="510539">
                  <a:moveTo>
                    <a:pt x="507606" y="323291"/>
                  </a:moveTo>
                  <a:lnTo>
                    <a:pt x="498271" y="328409"/>
                  </a:lnTo>
                  <a:lnTo>
                    <a:pt x="486638" y="332905"/>
                  </a:lnTo>
                  <a:lnTo>
                    <a:pt x="472821" y="336740"/>
                  </a:lnTo>
                  <a:lnTo>
                    <a:pt x="456984" y="339826"/>
                  </a:lnTo>
                  <a:lnTo>
                    <a:pt x="454101" y="340537"/>
                  </a:lnTo>
                  <a:lnTo>
                    <a:pt x="451192" y="340537"/>
                  </a:lnTo>
                  <a:lnTo>
                    <a:pt x="448310" y="341261"/>
                  </a:lnTo>
                  <a:lnTo>
                    <a:pt x="445414" y="341261"/>
                  </a:lnTo>
                  <a:lnTo>
                    <a:pt x="443979" y="341985"/>
                  </a:lnTo>
                  <a:lnTo>
                    <a:pt x="438912" y="341985"/>
                  </a:lnTo>
                  <a:lnTo>
                    <a:pt x="436016" y="342696"/>
                  </a:lnTo>
                  <a:lnTo>
                    <a:pt x="427342" y="342696"/>
                  </a:lnTo>
                  <a:lnTo>
                    <a:pt x="423722" y="343420"/>
                  </a:lnTo>
                  <a:lnTo>
                    <a:pt x="403479" y="343420"/>
                  </a:lnTo>
                  <a:lnTo>
                    <a:pt x="372910" y="342214"/>
                  </a:lnTo>
                  <a:lnTo>
                    <a:pt x="344360" y="338658"/>
                  </a:lnTo>
                  <a:lnTo>
                    <a:pt x="319900" y="332816"/>
                  </a:lnTo>
                  <a:lnTo>
                    <a:pt x="301523" y="324739"/>
                  </a:lnTo>
                  <a:lnTo>
                    <a:pt x="301523" y="487108"/>
                  </a:lnTo>
                  <a:lnTo>
                    <a:pt x="341553" y="504329"/>
                  </a:lnTo>
                  <a:lnTo>
                    <a:pt x="383565" y="509346"/>
                  </a:lnTo>
                  <a:lnTo>
                    <a:pt x="409994" y="510095"/>
                  </a:lnTo>
                  <a:lnTo>
                    <a:pt x="454215" y="507606"/>
                  </a:lnTo>
                  <a:lnTo>
                    <a:pt x="484555" y="501472"/>
                  </a:lnTo>
                  <a:lnTo>
                    <a:pt x="502005" y="493725"/>
                  </a:lnTo>
                  <a:lnTo>
                    <a:pt x="507606" y="486384"/>
                  </a:lnTo>
                  <a:lnTo>
                    <a:pt x="507606" y="323291"/>
                  </a:lnTo>
                  <a:close/>
                </a:path>
              </a:pathLst>
            </a:custGeom>
            <a:solidFill>
              <a:srgbClr val="2D73B7"/>
            </a:solidFill>
          </p:spPr>
          <p:txBody>
            <a:bodyPr wrap="square" lIns="0" tIns="0" rIns="0" bIns="0" rtlCol="0"/>
            <a:lstStyle/>
            <a:p>
              <a:endParaRPr/>
            </a:p>
          </p:txBody>
        </p:sp>
        <p:sp>
          <p:nvSpPr>
            <p:cNvPr id="59" name="object 59"/>
            <p:cNvSpPr/>
            <p:nvPr/>
          </p:nvSpPr>
          <p:spPr>
            <a:xfrm>
              <a:off x="4586342" y="3269835"/>
              <a:ext cx="342744" cy="96989"/>
            </a:xfrm>
            <a:prstGeom prst="rect">
              <a:avLst/>
            </a:prstGeom>
            <a:blipFill>
              <a:blip r:embed="rId8" cstate="print"/>
              <a:stretch>
                <a:fillRect/>
              </a:stretch>
            </a:blipFill>
          </p:spPr>
          <p:txBody>
            <a:bodyPr wrap="square" lIns="0" tIns="0" rIns="0" bIns="0" rtlCol="0"/>
            <a:lstStyle/>
            <a:p>
              <a:endParaRPr/>
            </a:p>
          </p:txBody>
        </p:sp>
        <p:sp>
          <p:nvSpPr>
            <p:cNvPr id="60" name="object 60"/>
            <p:cNvSpPr/>
            <p:nvPr/>
          </p:nvSpPr>
          <p:spPr>
            <a:xfrm>
              <a:off x="4853884" y="3597442"/>
              <a:ext cx="106680" cy="122555"/>
            </a:xfrm>
            <a:custGeom>
              <a:avLst/>
              <a:gdLst/>
              <a:ahLst/>
              <a:cxnLst/>
              <a:rect l="l" t="t" r="r" b="b"/>
              <a:pathLst>
                <a:path w="106679" h="122554">
                  <a:moveTo>
                    <a:pt x="66525" y="0"/>
                  </a:moveTo>
                  <a:lnTo>
                    <a:pt x="0" y="0"/>
                  </a:lnTo>
                  <a:lnTo>
                    <a:pt x="0" y="122132"/>
                  </a:lnTo>
                  <a:lnTo>
                    <a:pt x="26752" y="122132"/>
                  </a:lnTo>
                  <a:lnTo>
                    <a:pt x="26752" y="74713"/>
                  </a:lnTo>
                  <a:lnTo>
                    <a:pt x="95944" y="74713"/>
                  </a:lnTo>
                  <a:lnTo>
                    <a:pt x="91368" y="68947"/>
                  </a:lnTo>
                  <a:lnTo>
                    <a:pt x="83156" y="64656"/>
                  </a:lnTo>
                  <a:lnTo>
                    <a:pt x="92004" y="59427"/>
                  </a:lnTo>
                  <a:lnTo>
                    <a:pt x="95575" y="55317"/>
                  </a:lnTo>
                  <a:lnTo>
                    <a:pt x="26752" y="55317"/>
                  </a:lnTo>
                  <a:lnTo>
                    <a:pt x="26752" y="20831"/>
                  </a:lnTo>
                  <a:lnTo>
                    <a:pt x="100125" y="20831"/>
                  </a:lnTo>
                  <a:lnTo>
                    <a:pt x="93008" y="10148"/>
                  </a:lnTo>
                  <a:lnTo>
                    <a:pt x="81632" y="2750"/>
                  </a:lnTo>
                  <a:lnTo>
                    <a:pt x="66525" y="0"/>
                  </a:lnTo>
                  <a:close/>
                </a:path>
                <a:path w="106679" h="122554">
                  <a:moveTo>
                    <a:pt x="95944" y="74713"/>
                  </a:moveTo>
                  <a:lnTo>
                    <a:pt x="54237" y="74713"/>
                  </a:lnTo>
                  <a:lnTo>
                    <a:pt x="62990" y="75813"/>
                  </a:lnTo>
                  <a:lnTo>
                    <a:pt x="68966" y="79204"/>
                  </a:lnTo>
                  <a:lnTo>
                    <a:pt x="72638" y="85020"/>
                  </a:lnTo>
                  <a:lnTo>
                    <a:pt x="74479" y="93395"/>
                  </a:lnTo>
                  <a:lnTo>
                    <a:pt x="75360" y="100815"/>
                  </a:lnTo>
                  <a:lnTo>
                    <a:pt x="76105" y="108571"/>
                  </a:lnTo>
                  <a:lnTo>
                    <a:pt x="77120" y="115924"/>
                  </a:lnTo>
                  <a:lnTo>
                    <a:pt x="78813" y="122132"/>
                  </a:lnTo>
                  <a:lnTo>
                    <a:pt x="106298" y="122132"/>
                  </a:lnTo>
                  <a:lnTo>
                    <a:pt x="103471" y="116025"/>
                  </a:lnTo>
                  <a:lnTo>
                    <a:pt x="102136" y="108302"/>
                  </a:lnTo>
                  <a:lnTo>
                    <a:pt x="101616" y="100310"/>
                  </a:lnTo>
                  <a:lnTo>
                    <a:pt x="101232" y="93395"/>
                  </a:lnTo>
                  <a:lnTo>
                    <a:pt x="99933" y="84258"/>
                  </a:lnTo>
                  <a:lnTo>
                    <a:pt x="96802" y="75794"/>
                  </a:lnTo>
                  <a:lnTo>
                    <a:pt x="95944" y="74713"/>
                  </a:lnTo>
                  <a:close/>
                </a:path>
                <a:path w="106679" h="122554">
                  <a:moveTo>
                    <a:pt x="100125" y="20831"/>
                  </a:moveTo>
                  <a:lnTo>
                    <a:pt x="68692" y="20831"/>
                  </a:lnTo>
                  <a:lnTo>
                    <a:pt x="75202" y="26582"/>
                  </a:lnTo>
                  <a:lnTo>
                    <a:pt x="75202" y="50293"/>
                  </a:lnTo>
                  <a:lnTo>
                    <a:pt x="68692" y="55317"/>
                  </a:lnTo>
                  <a:lnTo>
                    <a:pt x="95575" y="55317"/>
                  </a:lnTo>
                  <a:lnTo>
                    <a:pt x="98070" y="52445"/>
                  </a:lnTo>
                  <a:lnTo>
                    <a:pt x="101559" y="43846"/>
                  </a:lnTo>
                  <a:lnTo>
                    <a:pt x="102677" y="33768"/>
                  </a:lnTo>
                  <a:lnTo>
                    <a:pt x="100181" y="20914"/>
                  </a:lnTo>
                  <a:close/>
                </a:path>
              </a:pathLst>
            </a:custGeom>
            <a:solidFill>
              <a:srgbClr val="FFFFFF"/>
            </a:solidFill>
          </p:spPr>
          <p:txBody>
            <a:bodyPr wrap="square" lIns="0" tIns="0" rIns="0" bIns="0" rtlCol="0"/>
            <a:lstStyle/>
            <a:p>
              <a:endParaRPr/>
            </a:p>
          </p:txBody>
        </p:sp>
        <p:sp>
          <p:nvSpPr>
            <p:cNvPr id="61" name="object 61"/>
            <p:cNvSpPr/>
            <p:nvPr/>
          </p:nvSpPr>
          <p:spPr>
            <a:xfrm>
              <a:off x="5967790" y="3432926"/>
              <a:ext cx="233561" cy="128595"/>
            </a:xfrm>
            <a:prstGeom prst="rect">
              <a:avLst/>
            </a:prstGeom>
            <a:blipFill>
              <a:blip r:embed="rId9" cstate="print"/>
              <a:stretch>
                <a:fillRect/>
              </a:stretch>
            </a:blipFill>
          </p:spPr>
          <p:txBody>
            <a:bodyPr wrap="square" lIns="0" tIns="0" rIns="0" bIns="0" rtlCol="0"/>
            <a:lstStyle/>
            <a:p>
              <a:endParaRPr/>
            </a:p>
          </p:txBody>
        </p:sp>
        <p:sp>
          <p:nvSpPr>
            <p:cNvPr id="62" name="object 62"/>
            <p:cNvSpPr/>
            <p:nvPr/>
          </p:nvSpPr>
          <p:spPr>
            <a:xfrm>
              <a:off x="5696634" y="3694429"/>
              <a:ext cx="506161" cy="76871"/>
            </a:xfrm>
            <a:prstGeom prst="rect">
              <a:avLst/>
            </a:prstGeom>
            <a:blipFill>
              <a:blip r:embed="rId4" cstate="print"/>
              <a:stretch>
                <a:fillRect/>
              </a:stretch>
            </a:blipFill>
          </p:spPr>
          <p:txBody>
            <a:bodyPr wrap="square" lIns="0" tIns="0" rIns="0" bIns="0" rtlCol="0"/>
            <a:lstStyle/>
            <a:p>
              <a:endParaRPr/>
            </a:p>
          </p:txBody>
        </p:sp>
        <p:sp>
          <p:nvSpPr>
            <p:cNvPr id="63" name="object 63"/>
            <p:cNvSpPr/>
            <p:nvPr/>
          </p:nvSpPr>
          <p:spPr>
            <a:xfrm>
              <a:off x="5695188" y="3233915"/>
              <a:ext cx="508000" cy="510540"/>
            </a:xfrm>
            <a:custGeom>
              <a:avLst/>
              <a:gdLst/>
              <a:ahLst/>
              <a:cxnLst/>
              <a:rect l="l" t="t" r="r" b="b"/>
              <a:pathLst>
                <a:path w="508000" h="510539">
                  <a:moveTo>
                    <a:pt x="505968" y="30670"/>
                  </a:moveTo>
                  <a:lnTo>
                    <a:pt x="503123" y="16687"/>
                  </a:lnTo>
                  <a:lnTo>
                    <a:pt x="494855" y="4864"/>
                  </a:lnTo>
                  <a:lnTo>
                    <a:pt x="487260" y="0"/>
                  </a:lnTo>
                  <a:lnTo>
                    <a:pt x="18592" y="0"/>
                  </a:lnTo>
                  <a:lnTo>
                    <a:pt x="11023" y="4864"/>
                  </a:lnTo>
                  <a:lnTo>
                    <a:pt x="2933" y="16687"/>
                  </a:lnTo>
                  <a:lnTo>
                    <a:pt x="0" y="31623"/>
                  </a:lnTo>
                  <a:lnTo>
                    <a:pt x="0" y="460527"/>
                  </a:lnTo>
                  <a:lnTo>
                    <a:pt x="2933" y="475678"/>
                  </a:lnTo>
                  <a:lnTo>
                    <a:pt x="11023" y="487997"/>
                  </a:lnTo>
                  <a:lnTo>
                    <a:pt x="23177" y="496290"/>
                  </a:lnTo>
                  <a:lnTo>
                    <a:pt x="38315" y="499313"/>
                  </a:lnTo>
                  <a:lnTo>
                    <a:pt x="287058" y="498602"/>
                  </a:lnTo>
                  <a:lnTo>
                    <a:pt x="282727" y="495007"/>
                  </a:lnTo>
                  <a:lnTo>
                    <a:pt x="274040" y="489978"/>
                  </a:lnTo>
                  <a:lnTo>
                    <a:pt x="274040" y="236372"/>
                  </a:lnTo>
                  <a:lnTo>
                    <a:pt x="289191" y="226148"/>
                  </a:lnTo>
                  <a:lnTo>
                    <a:pt x="317157" y="217601"/>
                  </a:lnTo>
                  <a:lnTo>
                    <a:pt x="352844" y="211620"/>
                  </a:lnTo>
                  <a:lnTo>
                    <a:pt x="391185" y="209080"/>
                  </a:lnTo>
                  <a:lnTo>
                    <a:pt x="411162" y="209372"/>
                  </a:lnTo>
                  <a:lnTo>
                    <a:pt x="440893" y="210959"/>
                  </a:lnTo>
                  <a:lnTo>
                    <a:pt x="474167" y="214833"/>
                  </a:lnTo>
                  <a:lnTo>
                    <a:pt x="504710" y="221996"/>
                  </a:lnTo>
                  <a:lnTo>
                    <a:pt x="504812" y="209080"/>
                  </a:lnTo>
                  <a:lnTo>
                    <a:pt x="505968" y="56972"/>
                  </a:lnTo>
                  <a:lnTo>
                    <a:pt x="505968" y="30670"/>
                  </a:lnTo>
                  <a:close/>
                </a:path>
                <a:path w="508000" h="510539">
                  <a:moveTo>
                    <a:pt x="507606" y="323291"/>
                  </a:moveTo>
                  <a:lnTo>
                    <a:pt x="498271" y="328409"/>
                  </a:lnTo>
                  <a:lnTo>
                    <a:pt x="486638" y="332905"/>
                  </a:lnTo>
                  <a:lnTo>
                    <a:pt x="472821" y="336740"/>
                  </a:lnTo>
                  <a:lnTo>
                    <a:pt x="456984" y="339826"/>
                  </a:lnTo>
                  <a:lnTo>
                    <a:pt x="454101" y="340537"/>
                  </a:lnTo>
                  <a:lnTo>
                    <a:pt x="451192" y="340537"/>
                  </a:lnTo>
                  <a:lnTo>
                    <a:pt x="448310" y="341261"/>
                  </a:lnTo>
                  <a:lnTo>
                    <a:pt x="445414" y="341261"/>
                  </a:lnTo>
                  <a:lnTo>
                    <a:pt x="443979" y="341985"/>
                  </a:lnTo>
                  <a:lnTo>
                    <a:pt x="438912" y="341985"/>
                  </a:lnTo>
                  <a:lnTo>
                    <a:pt x="436016" y="342696"/>
                  </a:lnTo>
                  <a:lnTo>
                    <a:pt x="427342" y="342696"/>
                  </a:lnTo>
                  <a:lnTo>
                    <a:pt x="423722" y="343420"/>
                  </a:lnTo>
                  <a:lnTo>
                    <a:pt x="403479" y="343420"/>
                  </a:lnTo>
                  <a:lnTo>
                    <a:pt x="372910" y="342214"/>
                  </a:lnTo>
                  <a:lnTo>
                    <a:pt x="344360" y="338658"/>
                  </a:lnTo>
                  <a:lnTo>
                    <a:pt x="319900" y="332816"/>
                  </a:lnTo>
                  <a:lnTo>
                    <a:pt x="301523" y="324739"/>
                  </a:lnTo>
                  <a:lnTo>
                    <a:pt x="301523" y="487108"/>
                  </a:lnTo>
                  <a:lnTo>
                    <a:pt x="341553" y="504329"/>
                  </a:lnTo>
                  <a:lnTo>
                    <a:pt x="383565" y="509346"/>
                  </a:lnTo>
                  <a:lnTo>
                    <a:pt x="409994" y="510095"/>
                  </a:lnTo>
                  <a:lnTo>
                    <a:pt x="454215" y="507606"/>
                  </a:lnTo>
                  <a:lnTo>
                    <a:pt x="484555" y="501472"/>
                  </a:lnTo>
                  <a:lnTo>
                    <a:pt x="502005" y="493725"/>
                  </a:lnTo>
                  <a:lnTo>
                    <a:pt x="507606" y="486384"/>
                  </a:lnTo>
                  <a:lnTo>
                    <a:pt x="507606" y="323291"/>
                  </a:lnTo>
                  <a:close/>
                </a:path>
              </a:pathLst>
            </a:custGeom>
            <a:solidFill>
              <a:srgbClr val="2D73B7"/>
            </a:solidFill>
          </p:spPr>
          <p:txBody>
            <a:bodyPr wrap="square" lIns="0" tIns="0" rIns="0" bIns="0" rtlCol="0"/>
            <a:lstStyle/>
            <a:p>
              <a:endParaRPr/>
            </a:p>
          </p:txBody>
        </p:sp>
        <p:sp>
          <p:nvSpPr>
            <p:cNvPr id="64" name="object 64"/>
            <p:cNvSpPr/>
            <p:nvPr/>
          </p:nvSpPr>
          <p:spPr>
            <a:xfrm>
              <a:off x="5782682" y="3269835"/>
              <a:ext cx="342744" cy="96989"/>
            </a:xfrm>
            <a:prstGeom prst="rect">
              <a:avLst/>
            </a:prstGeom>
            <a:blipFill>
              <a:blip r:embed="rId10" cstate="print"/>
              <a:stretch>
                <a:fillRect/>
              </a:stretch>
            </a:blipFill>
          </p:spPr>
          <p:txBody>
            <a:bodyPr wrap="square" lIns="0" tIns="0" rIns="0" bIns="0" rtlCol="0"/>
            <a:lstStyle/>
            <a:p>
              <a:endParaRPr/>
            </a:p>
          </p:txBody>
        </p:sp>
        <p:sp>
          <p:nvSpPr>
            <p:cNvPr id="65" name="object 65"/>
            <p:cNvSpPr/>
            <p:nvPr/>
          </p:nvSpPr>
          <p:spPr>
            <a:xfrm>
              <a:off x="6050224" y="3597442"/>
              <a:ext cx="106680" cy="122555"/>
            </a:xfrm>
            <a:custGeom>
              <a:avLst/>
              <a:gdLst/>
              <a:ahLst/>
              <a:cxnLst/>
              <a:rect l="l" t="t" r="r" b="b"/>
              <a:pathLst>
                <a:path w="106679" h="122554">
                  <a:moveTo>
                    <a:pt x="66525" y="0"/>
                  </a:moveTo>
                  <a:lnTo>
                    <a:pt x="0" y="0"/>
                  </a:lnTo>
                  <a:lnTo>
                    <a:pt x="0" y="122132"/>
                  </a:lnTo>
                  <a:lnTo>
                    <a:pt x="26752" y="122132"/>
                  </a:lnTo>
                  <a:lnTo>
                    <a:pt x="26752" y="74713"/>
                  </a:lnTo>
                  <a:lnTo>
                    <a:pt x="95944" y="74713"/>
                  </a:lnTo>
                  <a:lnTo>
                    <a:pt x="91368" y="68947"/>
                  </a:lnTo>
                  <a:lnTo>
                    <a:pt x="83156" y="64656"/>
                  </a:lnTo>
                  <a:lnTo>
                    <a:pt x="92004" y="59427"/>
                  </a:lnTo>
                  <a:lnTo>
                    <a:pt x="95575" y="55317"/>
                  </a:lnTo>
                  <a:lnTo>
                    <a:pt x="26752" y="55317"/>
                  </a:lnTo>
                  <a:lnTo>
                    <a:pt x="26752" y="20831"/>
                  </a:lnTo>
                  <a:lnTo>
                    <a:pt x="100125" y="20831"/>
                  </a:lnTo>
                  <a:lnTo>
                    <a:pt x="93008" y="10148"/>
                  </a:lnTo>
                  <a:lnTo>
                    <a:pt x="81632" y="2750"/>
                  </a:lnTo>
                  <a:lnTo>
                    <a:pt x="66525" y="0"/>
                  </a:lnTo>
                  <a:close/>
                </a:path>
                <a:path w="106679" h="122554">
                  <a:moveTo>
                    <a:pt x="95944" y="74713"/>
                  </a:moveTo>
                  <a:lnTo>
                    <a:pt x="54237" y="74713"/>
                  </a:lnTo>
                  <a:lnTo>
                    <a:pt x="62990" y="75813"/>
                  </a:lnTo>
                  <a:lnTo>
                    <a:pt x="68966" y="79204"/>
                  </a:lnTo>
                  <a:lnTo>
                    <a:pt x="72638" y="85020"/>
                  </a:lnTo>
                  <a:lnTo>
                    <a:pt x="74479" y="93395"/>
                  </a:lnTo>
                  <a:lnTo>
                    <a:pt x="75360" y="100815"/>
                  </a:lnTo>
                  <a:lnTo>
                    <a:pt x="76105" y="108571"/>
                  </a:lnTo>
                  <a:lnTo>
                    <a:pt x="77120" y="115924"/>
                  </a:lnTo>
                  <a:lnTo>
                    <a:pt x="78813" y="122132"/>
                  </a:lnTo>
                  <a:lnTo>
                    <a:pt x="106298" y="122132"/>
                  </a:lnTo>
                  <a:lnTo>
                    <a:pt x="103471" y="116025"/>
                  </a:lnTo>
                  <a:lnTo>
                    <a:pt x="102136" y="108302"/>
                  </a:lnTo>
                  <a:lnTo>
                    <a:pt x="101616" y="100310"/>
                  </a:lnTo>
                  <a:lnTo>
                    <a:pt x="101232" y="93395"/>
                  </a:lnTo>
                  <a:lnTo>
                    <a:pt x="99933" y="84258"/>
                  </a:lnTo>
                  <a:lnTo>
                    <a:pt x="96802" y="75794"/>
                  </a:lnTo>
                  <a:lnTo>
                    <a:pt x="95944" y="74713"/>
                  </a:lnTo>
                  <a:close/>
                </a:path>
                <a:path w="106679" h="122554">
                  <a:moveTo>
                    <a:pt x="100125" y="20831"/>
                  </a:moveTo>
                  <a:lnTo>
                    <a:pt x="68692" y="20831"/>
                  </a:lnTo>
                  <a:lnTo>
                    <a:pt x="75202" y="26582"/>
                  </a:lnTo>
                  <a:lnTo>
                    <a:pt x="75202" y="50293"/>
                  </a:lnTo>
                  <a:lnTo>
                    <a:pt x="68692" y="55317"/>
                  </a:lnTo>
                  <a:lnTo>
                    <a:pt x="95575" y="55317"/>
                  </a:lnTo>
                  <a:lnTo>
                    <a:pt x="98070" y="52445"/>
                  </a:lnTo>
                  <a:lnTo>
                    <a:pt x="101559" y="43846"/>
                  </a:lnTo>
                  <a:lnTo>
                    <a:pt x="102677" y="33768"/>
                  </a:lnTo>
                  <a:lnTo>
                    <a:pt x="100181" y="20914"/>
                  </a:lnTo>
                  <a:close/>
                </a:path>
              </a:pathLst>
            </a:custGeom>
            <a:solidFill>
              <a:srgbClr val="FFFFFF"/>
            </a:solidFill>
          </p:spPr>
          <p:txBody>
            <a:bodyPr wrap="square" lIns="0" tIns="0" rIns="0" bIns="0" rtlCol="0"/>
            <a:lstStyle/>
            <a:p>
              <a:endParaRPr/>
            </a:p>
          </p:txBody>
        </p:sp>
        <p:sp>
          <p:nvSpPr>
            <p:cNvPr id="66" name="object 66"/>
            <p:cNvSpPr/>
            <p:nvPr/>
          </p:nvSpPr>
          <p:spPr>
            <a:xfrm>
              <a:off x="6729790" y="3432926"/>
              <a:ext cx="233561" cy="128595"/>
            </a:xfrm>
            <a:prstGeom prst="rect">
              <a:avLst/>
            </a:prstGeom>
            <a:blipFill>
              <a:blip r:embed="rId9" cstate="print"/>
              <a:stretch>
                <a:fillRect/>
              </a:stretch>
            </a:blipFill>
          </p:spPr>
          <p:txBody>
            <a:bodyPr wrap="square" lIns="0" tIns="0" rIns="0" bIns="0" rtlCol="0"/>
            <a:lstStyle/>
            <a:p>
              <a:endParaRPr/>
            </a:p>
          </p:txBody>
        </p:sp>
        <p:sp>
          <p:nvSpPr>
            <p:cNvPr id="67" name="object 67"/>
            <p:cNvSpPr/>
            <p:nvPr/>
          </p:nvSpPr>
          <p:spPr>
            <a:xfrm>
              <a:off x="6458634" y="3694429"/>
              <a:ext cx="506161" cy="76871"/>
            </a:xfrm>
            <a:prstGeom prst="rect">
              <a:avLst/>
            </a:prstGeom>
            <a:blipFill>
              <a:blip r:embed="rId4" cstate="print"/>
              <a:stretch>
                <a:fillRect/>
              </a:stretch>
            </a:blipFill>
          </p:spPr>
          <p:txBody>
            <a:bodyPr wrap="square" lIns="0" tIns="0" rIns="0" bIns="0" rtlCol="0"/>
            <a:lstStyle/>
            <a:p>
              <a:endParaRPr/>
            </a:p>
          </p:txBody>
        </p:sp>
        <p:sp>
          <p:nvSpPr>
            <p:cNvPr id="68" name="object 68"/>
            <p:cNvSpPr/>
            <p:nvPr/>
          </p:nvSpPr>
          <p:spPr>
            <a:xfrm>
              <a:off x="6457188" y="3233915"/>
              <a:ext cx="508000" cy="510540"/>
            </a:xfrm>
            <a:custGeom>
              <a:avLst/>
              <a:gdLst/>
              <a:ahLst/>
              <a:cxnLst/>
              <a:rect l="l" t="t" r="r" b="b"/>
              <a:pathLst>
                <a:path w="508000" h="510539">
                  <a:moveTo>
                    <a:pt x="505968" y="30670"/>
                  </a:moveTo>
                  <a:lnTo>
                    <a:pt x="503123" y="16687"/>
                  </a:lnTo>
                  <a:lnTo>
                    <a:pt x="494855" y="4864"/>
                  </a:lnTo>
                  <a:lnTo>
                    <a:pt x="487260" y="0"/>
                  </a:lnTo>
                  <a:lnTo>
                    <a:pt x="18592" y="0"/>
                  </a:lnTo>
                  <a:lnTo>
                    <a:pt x="11023" y="4864"/>
                  </a:lnTo>
                  <a:lnTo>
                    <a:pt x="2933" y="16687"/>
                  </a:lnTo>
                  <a:lnTo>
                    <a:pt x="0" y="31623"/>
                  </a:lnTo>
                  <a:lnTo>
                    <a:pt x="0" y="460527"/>
                  </a:lnTo>
                  <a:lnTo>
                    <a:pt x="2933" y="475678"/>
                  </a:lnTo>
                  <a:lnTo>
                    <a:pt x="11023" y="487997"/>
                  </a:lnTo>
                  <a:lnTo>
                    <a:pt x="23177" y="496290"/>
                  </a:lnTo>
                  <a:lnTo>
                    <a:pt x="38315" y="499313"/>
                  </a:lnTo>
                  <a:lnTo>
                    <a:pt x="287058" y="498602"/>
                  </a:lnTo>
                  <a:lnTo>
                    <a:pt x="282727" y="495007"/>
                  </a:lnTo>
                  <a:lnTo>
                    <a:pt x="274040" y="489978"/>
                  </a:lnTo>
                  <a:lnTo>
                    <a:pt x="274040" y="236372"/>
                  </a:lnTo>
                  <a:lnTo>
                    <a:pt x="289191" y="226148"/>
                  </a:lnTo>
                  <a:lnTo>
                    <a:pt x="317157" y="217601"/>
                  </a:lnTo>
                  <a:lnTo>
                    <a:pt x="352844" y="211620"/>
                  </a:lnTo>
                  <a:lnTo>
                    <a:pt x="391185" y="209080"/>
                  </a:lnTo>
                  <a:lnTo>
                    <a:pt x="411162" y="209372"/>
                  </a:lnTo>
                  <a:lnTo>
                    <a:pt x="440893" y="210959"/>
                  </a:lnTo>
                  <a:lnTo>
                    <a:pt x="474167" y="214833"/>
                  </a:lnTo>
                  <a:lnTo>
                    <a:pt x="504710" y="221996"/>
                  </a:lnTo>
                  <a:lnTo>
                    <a:pt x="504812" y="209080"/>
                  </a:lnTo>
                  <a:lnTo>
                    <a:pt x="505968" y="56972"/>
                  </a:lnTo>
                  <a:lnTo>
                    <a:pt x="505968" y="30670"/>
                  </a:lnTo>
                  <a:close/>
                </a:path>
                <a:path w="508000" h="510539">
                  <a:moveTo>
                    <a:pt x="507606" y="323291"/>
                  </a:moveTo>
                  <a:lnTo>
                    <a:pt x="498271" y="328409"/>
                  </a:lnTo>
                  <a:lnTo>
                    <a:pt x="486638" y="332905"/>
                  </a:lnTo>
                  <a:lnTo>
                    <a:pt x="472821" y="336740"/>
                  </a:lnTo>
                  <a:lnTo>
                    <a:pt x="456984" y="339826"/>
                  </a:lnTo>
                  <a:lnTo>
                    <a:pt x="454101" y="340537"/>
                  </a:lnTo>
                  <a:lnTo>
                    <a:pt x="451192" y="340537"/>
                  </a:lnTo>
                  <a:lnTo>
                    <a:pt x="448310" y="341261"/>
                  </a:lnTo>
                  <a:lnTo>
                    <a:pt x="445414" y="341261"/>
                  </a:lnTo>
                  <a:lnTo>
                    <a:pt x="443979" y="341985"/>
                  </a:lnTo>
                  <a:lnTo>
                    <a:pt x="438912" y="341985"/>
                  </a:lnTo>
                  <a:lnTo>
                    <a:pt x="436016" y="342696"/>
                  </a:lnTo>
                  <a:lnTo>
                    <a:pt x="427342" y="342696"/>
                  </a:lnTo>
                  <a:lnTo>
                    <a:pt x="423722" y="343420"/>
                  </a:lnTo>
                  <a:lnTo>
                    <a:pt x="403479" y="343420"/>
                  </a:lnTo>
                  <a:lnTo>
                    <a:pt x="372910" y="342214"/>
                  </a:lnTo>
                  <a:lnTo>
                    <a:pt x="344360" y="338658"/>
                  </a:lnTo>
                  <a:lnTo>
                    <a:pt x="319900" y="332816"/>
                  </a:lnTo>
                  <a:lnTo>
                    <a:pt x="301523" y="324739"/>
                  </a:lnTo>
                  <a:lnTo>
                    <a:pt x="301523" y="487108"/>
                  </a:lnTo>
                  <a:lnTo>
                    <a:pt x="341553" y="504329"/>
                  </a:lnTo>
                  <a:lnTo>
                    <a:pt x="383565" y="509346"/>
                  </a:lnTo>
                  <a:lnTo>
                    <a:pt x="409994" y="510095"/>
                  </a:lnTo>
                  <a:lnTo>
                    <a:pt x="454215" y="507606"/>
                  </a:lnTo>
                  <a:lnTo>
                    <a:pt x="484555" y="501472"/>
                  </a:lnTo>
                  <a:lnTo>
                    <a:pt x="502005" y="493725"/>
                  </a:lnTo>
                  <a:lnTo>
                    <a:pt x="507606" y="486384"/>
                  </a:lnTo>
                  <a:lnTo>
                    <a:pt x="507606" y="323291"/>
                  </a:lnTo>
                  <a:close/>
                </a:path>
              </a:pathLst>
            </a:custGeom>
            <a:solidFill>
              <a:srgbClr val="2D73B7"/>
            </a:solidFill>
          </p:spPr>
          <p:txBody>
            <a:bodyPr wrap="square" lIns="0" tIns="0" rIns="0" bIns="0" rtlCol="0"/>
            <a:lstStyle/>
            <a:p>
              <a:endParaRPr/>
            </a:p>
          </p:txBody>
        </p:sp>
        <p:sp>
          <p:nvSpPr>
            <p:cNvPr id="69" name="object 69"/>
            <p:cNvSpPr/>
            <p:nvPr/>
          </p:nvSpPr>
          <p:spPr>
            <a:xfrm>
              <a:off x="6544682" y="3269835"/>
              <a:ext cx="342744" cy="96989"/>
            </a:xfrm>
            <a:prstGeom prst="rect">
              <a:avLst/>
            </a:prstGeom>
            <a:blipFill>
              <a:blip r:embed="rId10" cstate="print"/>
              <a:stretch>
                <a:fillRect/>
              </a:stretch>
            </a:blipFill>
          </p:spPr>
          <p:txBody>
            <a:bodyPr wrap="square" lIns="0" tIns="0" rIns="0" bIns="0" rtlCol="0"/>
            <a:lstStyle/>
            <a:p>
              <a:endParaRPr/>
            </a:p>
          </p:txBody>
        </p:sp>
        <p:sp>
          <p:nvSpPr>
            <p:cNvPr id="70" name="object 70"/>
            <p:cNvSpPr/>
            <p:nvPr/>
          </p:nvSpPr>
          <p:spPr>
            <a:xfrm>
              <a:off x="6812224" y="3597442"/>
              <a:ext cx="106680" cy="122555"/>
            </a:xfrm>
            <a:custGeom>
              <a:avLst/>
              <a:gdLst/>
              <a:ahLst/>
              <a:cxnLst/>
              <a:rect l="l" t="t" r="r" b="b"/>
              <a:pathLst>
                <a:path w="106679" h="122554">
                  <a:moveTo>
                    <a:pt x="66525" y="0"/>
                  </a:moveTo>
                  <a:lnTo>
                    <a:pt x="0" y="0"/>
                  </a:lnTo>
                  <a:lnTo>
                    <a:pt x="0" y="122132"/>
                  </a:lnTo>
                  <a:lnTo>
                    <a:pt x="26752" y="122132"/>
                  </a:lnTo>
                  <a:lnTo>
                    <a:pt x="26752" y="74713"/>
                  </a:lnTo>
                  <a:lnTo>
                    <a:pt x="95944" y="74713"/>
                  </a:lnTo>
                  <a:lnTo>
                    <a:pt x="91368" y="68947"/>
                  </a:lnTo>
                  <a:lnTo>
                    <a:pt x="83156" y="64656"/>
                  </a:lnTo>
                  <a:lnTo>
                    <a:pt x="92004" y="59427"/>
                  </a:lnTo>
                  <a:lnTo>
                    <a:pt x="95575" y="55317"/>
                  </a:lnTo>
                  <a:lnTo>
                    <a:pt x="26752" y="55317"/>
                  </a:lnTo>
                  <a:lnTo>
                    <a:pt x="26752" y="20831"/>
                  </a:lnTo>
                  <a:lnTo>
                    <a:pt x="100125" y="20831"/>
                  </a:lnTo>
                  <a:lnTo>
                    <a:pt x="93008" y="10148"/>
                  </a:lnTo>
                  <a:lnTo>
                    <a:pt x="81632" y="2750"/>
                  </a:lnTo>
                  <a:lnTo>
                    <a:pt x="66525" y="0"/>
                  </a:lnTo>
                  <a:close/>
                </a:path>
                <a:path w="106679" h="122554">
                  <a:moveTo>
                    <a:pt x="95944" y="74713"/>
                  </a:moveTo>
                  <a:lnTo>
                    <a:pt x="54237" y="74713"/>
                  </a:lnTo>
                  <a:lnTo>
                    <a:pt x="62990" y="75813"/>
                  </a:lnTo>
                  <a:lnTo>
                    <a:pt x="68966" y="79204"/>
                  </a:lnTo>
                  <a:lnTo>
                    <a:pt x="72638" y="85020"/>
                  </a:lnTo>
                  <a:lnTo>
                    <a:pt x="74479" y="93395"/>
                  </a:lnTo>
                  <a:lnTo>
                    <a:pt x="75360" y="100815"/>
                  </a:lnTo>
                  <a:lnTo>
                    <a:pt x="76105" y="108571"/>
                  </a:lnTo>
                  <a:lnTo>
                    <a:pt x="77120" y="115924"/>
                  </a:lnTo>
                  <a:lnTo>
                    <a:pt x="78813" y="122132"/>
                  </a:lnTo>
                  <a:lnTo>
                    <a:pt x="106298" y="122132"/>
                  </a:lnTo>
                  <a:lnTo>
                    <a:pt x="103471" y="116025"/>
                  </a:lnTo>
                  <a:lnTo>
                    <a:pt x="102136" y="108302"/>
                  </a:lnTo>
                  <a:lnTo>
                    <a:pt x="101616" y="100310"/>
                  </a:lnTo>
                  <a:lnTo>
                    <a:pt x="101232" y="93395"/>
                  </a:lnTo>
                  <a:lnTo>
                    <a:pt x="99933" y="84258"/>
                  </a:lnTo>
                  <a:lnTo>
                    <a:pt x="96802" y="75794"/>
                  </a:lnTo>
                  <a:lnTo>
                    <a:pt x="95944" y="74713"/>
                  </a:lnTo>
                  <a:close/>
                </a:path>
                <a:path w="106679" h="122554">
                  <a:moveTo>
                    <a:pt x="100125" y="20831"/>
                  </a:moveTo>
                  <a:lnTo>
                    <a:pt x="68692" y="20831"/>
                  </a:lnTo>
                  <a:lnTo>
                    <a:pt x="75202" y="26582"/>
                  </a:lnTo>
                  <a:lnTo>
                    <a:pt x="75202" y="50293"/>
                  </a:lnTo>
                  <a:lnTo>
                    <a:pt x="68692" y="55317"/>
                  </a:lnTo>
                  <a:lnTo>
                    <a:pt x="95575" y="55317"/>
                  </a:lnTo>
                  <a:lnTo>
                    <a:pt x="98070" y="52445"/>
                  </a:lnTo>
                  <a:lnTo>
                    <a:pt x="101559" y="43846"/>
                  </a:lnTo>
                  <a:lnTo>
                    <a:pt x="102677" y="33768"/>
                  </a:lnTo>
                  <a:lnTo>
                    <a:pt x="100181" y="20914"/>
                  </a:lnTo>
                  <a:close/>
                </a:path>
              </a:pathLst>
            </a:custGeom>
            <a:solidFill>
              <a:srgbClr val="FFFFFF"/>
            </a:solidFill>
          </p:spPr>
          <p:txBody>
            <a:bodyPr wrap="square" lIns="0" tIns="0" rIns="0" bIns="0" rtlCol="0"/>
            <a:lstStyle/>
            <a:p>
              <a:endParaRPr/>
            </a:p>
          </p:txBody>
        </p:sp>
        <p:sp>
          <p:nvSpPr>
            <p:cNvPr id="71" name="object 71"/>
            <p:cNvSpPr/>
            <p:nvPr/>
          </p:nvSpPr>
          <p:spPr>
            <a:xfrm>
              <a:off x="7999282" y="3432926"/>
              <a:ext cx="233561" cy="128595"/>
            </a:xfrm>
            <a:prstGeom prst="rect">
              <a:avLst/>
            </a:prstGeom>
            <a:blipFill>
              <a:blip r:embed="rId11" cstate="print"/>
              <a:stretch>
                <a:fillRect/>
              </a:stretch>
            </a:blipFill>
          </p:spPr>
          <p:txBody>
            <a:bodyPr wrap="square" lIns="0" tIns="0" rIns="0" bIns="0" rtlCol="0"/>
            <a:lstStyle/>
            <a:p>
              <a:endParaRPr/>
            </a:p>
          </p:txBody>
        </p:sp>
        <p:sp>
          <p:nvSpPr>
            <p:cNvPr id="72" name="object 72"/>
            <p:cNvSpPr/>
            <p:nvPr/>
          </p:nvSpPr>
          <p:spPr>
            <a:xfrm>
              <a:off x="7728126" y="3694429"/>
              <a:ext cx="506161" cy="76871"/>
            </a:xfrm>
            <a:prstGeom prst="rect">
              <a:avLst/>
            </a:prstGeom>
            <a:blipFill>
              <a:blip r:embed="rId4" cstate="print"/>
              <a:stretch>
                <a:fillRect/>
              </a:stretch>
            </a:blipFill>
          </p:spPr>
          <p:txBody>
            <a:bodyPr wrap="square" lIns="0" tIns="0" rIns="0" bIns="0" rtlCol="0"/>
            <a:lstStyle/>
            <a:p>
              <a:endParaRPr/>
            </a:p>
          </p:txBody>
        </p:sp>
        <p:sp>
          <p:nvSpPr>
            <p:cNvPr id="73" name="object 73"/>
            <p:cNvSpPr/>
            <p:nvPr/>
          </p:nvSpPr>
          <p:spPr>
            <a:xfrm>
              <a:off x="7726680" y="3233915"/>
              <a:ext cx="508000" cy="510540"/>
            </a:xfrm>
            <a:custGeom>
              <a:avLst/>
              <a:gdLst/>
              <a:ahLst/>
              <a:cxnLst/>
              <a:rect l="l" t="t" r="r" b="b"/>
              <a:pathLst>
                <a:path w="508000" h="510539">
                  <a:moveTo>
                    <a:pt x="505968" y="30670"/>
                  </a:moveTo>
                  <a:lnTo>
                    <a:pt x="503123" y="16687"/>
                  </a:lnTo>
                  <a:lnTo>
                    <a:pt x="494855" y="4864"/>
                  </a:lnTo>
                  <a:lnTo>
                    <a:pt x="487260" y="0"/>
                  </a:lnTo>
                  <a:lnTo>
                    <a:pt x="18592" y="0"/>
                  </a:lnTo>
                  <a:lnTo>
                    <a:pt x="11023" y="4864"/>
                  </a:lnTo>
                  <a:lnTo>
                    <a:pt x="2933" y="16687"/>
                  </a:lnTo>
                  <a:lnTo>
                    <a:pt x="0" y="31623"/>
                  </a:lnTo>
                  <a:lnTo>
                    <a:pt x="0" y="460514"/>
                  </a:lnTo>
                  <a:lnTo>
                    <a:pt x="2933" y="475678"/>
                  </a:lnTo>
                  <a:lnTo>
                    <a:pt x="11023" y="487997"/>
                  </a:lnTo>
                  <a:lnTo>
                    <a:pt x="23177" y="496290"/>
                  </a:lnTo>
                  <a:lnTo>
                    <a:pt x="38315" y="499313"/>
                  </a:lnTo>
                  <a:lnTo>
                    <a:pt x="287058" y="498602"/>
                  </a:lnTo>
                  <a:lnTo>
                    <a:pt x="282727" y="495007"/>
                  </a:lnTo>
                  <a:lnTo>
                    <a:pt x="274040" y="489978"/>
                  </a:lnTo>
                  <a:lnTo>
                    <a:pt x="274040" y="236372"/>
                  </a:lnTo>
                  <a:lnTo>
                    <a:pt x="289191" y="226148"/>
                  </a:lnTo>
                  <a:lnTo>
                    <a:pt x="317157" y="217601"/>
                  </a:lnTo>
                  <a:lnTo>
                    <a:pt x="352844" y="211620"/>
                  </a:lnTo>
                  <a:lnTo>
                    <a:pt x="391185" y="209080"/>
                  </a:lnTo>
                  <a:lnTo>
                    <a:pt x="411162" y="209372"/>
                  </a:lnTo>
                  <a:lnTo>
                    <a:pt x="440893" y="210959"/>
                  </a:lnTo>
                  <a:lnTo>
                    <a:pt x="474167" y="214833"/>
                  </a:lnTo>
                  <a:lnTo>
                    <a:pt x="504710" y="221996"/>
                  </a:lnTo>
                  <a:lnTo>
                    <a:pt x="504812" y="209080"/>
                  </a:lnTo>
                  <a:lnTo>
                    <a:pt x="505968" y="56997"/>
                  </a:lnTo>
                  <a:lnTo>
                    <a:pt x="505968" y="30670"/>
                  </a:lnTo>
                  <a:close/>
                </a:path>
                <a:path w="508000" h="510539">
                  <a:moveTo>
                    <a:pt x="507606" y="323291"/>
                  </a:moveTo>
                  <a:lnTo>
                    <a:pt x="498271" y="328409"/>
                  </a:lnTo>
                  <a:lnTo>
                    <a:pt x="486638" y="332905"/>
                  </a:lnTo>
                  <a:lnTo>
                    <a:pt x="472821" y="336740"/>
                  </a:lnTo>
                  <a:lnTo>
                    <a:pt x="456984" y="339826"/>
                  </a:lnTo>
                  <a:lnTo>
                    <a:pt x="454101" y="340537"/>
                  </a:lnTo>
                  <a:lnTo>
                    <a:pt x="451192" y="340537"/>
                  </a:lnTo>
                  <a:lnTo>
                    <a:pt x="448310" y="341261"/>
                  </a:lnTo>
                  <a:lnTo>
                    <a:pt x="445414" y="341261"/>
                  </a:lnTo>
                  <a:lnTo>
                    <a:pt x="443979" y="341985"/>
                  </a:lnTo>
                  <a:lnTo>
                    <a:pt x="438912" y="341985"/>
                  </a:lnTo>
                  <a:lnTo>
                    <a:pt x="436016" y="342696"/>
                  </a:lnTo>
                  <a:lnTo>
                    <a:pt x="427342" y="342696"/>
                  </a:lnTo>
                  <a:lnTo>
                    <a:pt x="423722" y="343420"/>
                  </a:lnTo>
                  <a:lnTo>
                    <a:pt x="403479" y="343420"/>
                  </a:lnTo>
                  <a:lnTo>
                    <a:pt x="372910" y="342214"/>
                  </a:lnTo>
                  <a:lnTo>
                    <a:pt x="344360" y="338658"/>
                  </a:lnTo>
                  <a:lnTo>
                    <a:pt x="319900" y="332816"/>
                  </a:lnTo>
                  <a:lnTo>
                    <a:pt x="301523" y="324739"/>
                  </a:lnTo>
                  <a:lnTo>
                    <a:pt x="301523" y="487108"/>
                  </a:lnTo>
                  <a:lnTo>
                    <a:pt x="341553" y="504329"/>
                  </a:lnTo>
                  <a:lnTo>
                    <a:pt x="383565" y="509346"/>
                  </a:lnTo>
                  <a:lnTo>
                    <a:pt x="409994" y="510095"/>
                  </a:lnTo>
                  <a:lnTo>
                    <a:pt x="454215" y="507606"/>
                  </a:lnTo>
                  <a:lnTo>
                    <a:pt x="484555" y="501472"/>
                  </a:lnTo>
                  <a:lnTo>
                    <a:pt x="502005" y="493725"/>
                  </a:lnTo>
                  <a:lnTo>
                    <a:pt x="507606" y="486384"/>
                  </a:lnTo>
                  <a:lnTo>
                    <a:pt x="507606" y="323291"/>
                  </a:lnTo>
                  <a:close/>
                </a:path>
              </a:pathLst>
            </a:custGeom>
            <a:solidFill>
              <a:srgbClr val="2D73B7"/>
            </a:solidFill>
          </p:spPr>
          <p:txBody>
            <a:bodyPr wrap="square" lIns="0" tIns="0" rIns="0" bIns="0" rtlCol="0"/>
            <a:lstStyle/>
            <a:p>
              <a:endParaRPr/>
            </a:p>
          </p:txBody>
        </p:sp>
        <p:sp>
          <p:nvSpPr>
            <p:cNvPr id="74" name="object 74"/>
            <p:cNvSpPr/>
            <p:nvPr/>
          </p:nvSpPr>
          <p:spPr>
            <a:xfrm>
              <a:off x="7814174" y="3269835"/>
              <a:ext cx="342744" cy="96989"/>
            </a:xfrm>
            <a:prstGeom prst="rect">
              <a:avLst/>
            </a:prstGeom>
            <a:blipFill>
              <a:blip r:embed="rId12" cstate="print"/>
              <a:stretch>
                <a:fillRect/>
              </a:stretch>
            </a:blipFill>
          </p:spPr>
          <p:txBody>
            <a:bodyPr wrap="square" lIns="0" tIns="0" rIns="0" bIns="0" rtlCol="0"/>
            <a:lstStyle/>
            <a:p>
              <a:endParaRPr/>
            </a:p>
          </p:txBody>
        </p:sp>
        <p:sp>
          <p:nvSpPr>
            <p:cNvPr id="75" name="object 75"/>
            <p:cNvSpPr/>
            <p:nvPr/>
          </p:nvSpPr>
          <p:spPr>
            <a:xfrm>
              <a:off x="8081716" y="3597442"/>
              <a:ext cx="106680" cy="122555"/>
            </a:xfrm>
            <a:custGeom>
              <a:avLst/>
              <a:gdLst/>
              <a:ahLst/>
              <a:cxnLst/>
              <a:rect l="l" t="t" r="r" b="b"/>
              <a:pathLst>
                <a:path w="106679" h="122554">
                  <a:moveTo>
                    <a:pt x="66525" y="0"/>
                  </a:moveTo>
                  <a:lnTo>
                    <a:pt x="0" y="0"/>
                  </a:lnTo>
                  <a:lnTo>
                    <a:pt x="0" y="122132"/>
                  </a:lnTo>
                  <a:lnTo>
                    <a:pt x="26752" y="122132"/>
                  </a:lnTo>
                  <a:lnTo>
                    <a:pt x="26752" y="74713"/>
                  </a:lnTo>
                  <a:lnTo>
                    <a:pt x="95944" y="74713"/>
                  </a:lnTo>
                  <a:lnTo>
                    <a:pt x="91368" y="68947"/>
                  </a:lnTo>
                  <a:lnTo>
                    <a:pt x="83156" y="64656"/>
                  </a:lnTo>
                  <a:lnTo>
                    <a:pt x="92004" y="59427"/>
                  </a:lnTo>
                  <a:lnTo>
                    <a:pt x="95575" y="55317"/>
                  </a:lnTo>
                  <a:lnTo>
                    <a:pt x="26752" y="55317"/>
                  </a:lnTo>
                  <a:lnTo>
                    <a:pt x="26752" y="20831"/>
                  </a:lnTo>
                  <a:lnTo>
                    <a:pt x="100125" y="20831"/>
                  </a:lnTo>
                  <a:lnTo>
                    <a:pt x="93008" y="10148"/>
                  </a:lnTo>
                  <a:lnTo>
                    <a:pt x="81632" y="2750"/>
                  </a:lnTo>
                  <a:lnTo>
                    <a:pt x="66525" y="0"/>
                  </a:lnTo>
                  <a:close/>
                </a:path>
                <a:path w="106679" h="122554">
                  <a:moveTo>
                    <a:pt x="95944" y="74713"/>
                  </a:moveTo>
                  <a:lnTo>
                    <a:pt x="54237" y="74713"/>
                  </a:lnTo>
                  <a:lnTo>
                    <a:pt x="62990" y="75813"/>
                  </a:lnTo>
                  <a:lnTo>
                    <a:pt x="68966" y="79204"/>
                  </a:lnTo>
                  <a:lnTo>
                    <a:pt x="72638" y="85020"/>
                  </a:lnTo>
                  <a:lnTo>
                    <a:pt x="74479" y="93395"/>
                  </a:lnTo>
                  <a:lnTo>
                    <a:pt x="75360" y="100815"/>
                  </a:lnTo>
                  <a:lnTo>
                    <a:pt x="76105" y="108571"/>
                  </a:lnTo>
                  <a:lnTo>
                    <a:pt x="77120" y="115924"/>
                  </a:lnTo>
                  <a:lnTo>
                    <a:pt x="78813" y="122132"/>
                  </a:lnTo>
                  <a:lnTo>
                    <a:pt x="106298" y="122132"/>
                  </a:lnTo>
                  <a:lnTo>
                    <a:pt x="103471" y="116025"/>
                  </a:lnTo>
                  <a:lnTo>
                    <a:pt x="102136" y="108302"/>
                  </a:lnTo>
                  <a:lnTo>
                    <a:pt x="101616" y="100310"/>
                  </a:lnTo>
                  <a:lnTo>
                    <a:pt x="101232" y="93395"/>
                  </a:lnTo>
                  <a:lnTo>
                    <a:pt x="99933" y="84258"/>
                  </a:lnTo>
                  <a:lnTo>
                    <a:pt x="96802" y="75794"/>
                  </a:lnTo>
                  <a:lnTo>
                    <a:pt x="95944" y="74713"/>
                  </a:lnTo>
                  <a:close/>
                </a:path>
                <a:path w="106679" h="122554">
                  <a:moveTo>
                    <a:pt x="100125" y="20831"/>
                  </a:moveTo>
                  <a:lnTo>
                    <a:pt x="68692" y="20831"/>
                  </a:lnTo>
                  <a:lnTo>
                    <a:pt x="75202" y="26582"/>
                  </a:lnTo>
                  <a:lnTo>
                    <a:pt x="75202" y="50293"/>
                  </a:lnTo>
                  <a:lnTo>
                    <a:pt x="68692" y="55317"/>
                  </a:lnTo>
                  <a:lnTo>
                    <a:pt x="95575" y="55317"/>
                  </a:lnTo>
                  <a:lnTo>
                    <a:pt x="98070" y="52445"/>
                  </a:lnTo>
                  <a:lnTo>
                    <a:pt x="101559" y="43846"/>
                  </a:lnTo>
                  <a:lnTo>
                    <a:pt x="102677" y="33768"/>
                  </a:lnTo>
                  <a:lnTo>
                    <a:pt x="100181" y="20914"/>
                  </a:lnTo>
                  <a:close/>
                </a:path>
              </a:pathLst>
            </a:custGeom>
            <a:solidFill>
              <a:srgbClr val="FFFFFF"/>
            </a:solidFill>
          </p:spPr>
          <p:txBody>
            <a:bodyPr wrap="square" lIns="0" tIns="0" rIns="0" bIns="0" rtlCol="0"/>
            <a:lstStyle/>
            <a:p>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5544" y="214071"/>
            <a:ext cx="7991475" cy="452120"/>
          </a:xfrm>
          <a:prstGeom prst="rect">
            <a:avLst/>
          </a:prstGeom>
        </p:spPr>
        <p:txBody>
          <a:bodyPr vert="horz" wrap="square" lIns="0" tIns="12065" rIns="0" bIns="0" rtlCol="0">
            <a:spAutoFit/>
          </a:bodyPr>
          <a:lstStyle/>
          <a:p>
            <a:pPr marL="12700">
              <a:lnSpc>
                <a:spcPct val="100000"/>
              </a:lnSpc>
              <a:spcBef>
                <a:spcPts val="95"/>
              </a:spcBef>
            </a:pPr>
            <a:r>
              <a:rPr sz="2800" spc="-10" dirty="0">
                <a:solidFill>
                  <a:srgbClr val="BABCBA"/>
                </a:solidFill>
              </a:rPr>
              <a:t>NoSQL </a:t>
            </a:r>
            <a:r>
              <a:rPr sz="2800" spc="-5" dirty="0">
                <a:solidFill>
                  <a:srgbClr val="BABCBA"/>
                </a:solidFill>
              </a:rPr>
              <a:t>vs. SQL for a new app: </a:t>
            </a:r>
            <a:r>
              <a:rPr sz="2800" spc="-10" dirty="0">
                <a:solidFill>
                  <a:srgbClr val="BABCBA"/>
                </a:solidFill>
              </a:rPr>
              <a:t>How </a:t>
            </a:r>
            <a:r>
              <a:rPr sz="2800" spc="-5" dirty="0">
                <a:solidFill>
                  <a:srgbClr val="BABCBA"/>
                </a:solidFill>
              </a:rPr>
              <a:t>to</a:t>
            </a:r>
            <a:r>
              <a:rPr sz="2800" spc="-10" dirty="0">
                <a:solidFill>
                  <a:srgbClr val="BABCBA"/>
                </a:solidFill>
              </a:rPr>
              <a:t> </a:t>
            </a:r>
            <a:r>
              <a:rPr sz="2800" spc="-5" dirty="0">
                <a:solidFill>
                  <a:srgbClr val="BABCBA"/>
                </a:solidFill>
              </a:rPr>
              <a:t>choose?</a:t>
            </a:r>
            <a:endParaRPr sz="2800"/>
          </a:p>
        </p:txBody>
      </p:sp>
      <p:sp>
        <p:nvSpPr>
          <p:cNvPr id="3" name="object 3"/>
          <p:cNvSpPr txBox="1"/>
          <p:nvPr/>
        </p:nvSpPr>
        <p:spPr>
          <a:xfrm>
            <a:off x="421640" y="1050797"/>
            <a:ext cx="3695065" cy="1562100"/>
          </a:xfrm>
          <a:prstGeom prst="rect">
            <a:avLst/>
          </a:prstGeom>
        </p:spPr>
        <p:txBody>
          <a:bodyPr vert="horz" wrap="square" lIns="0" tIns="12700" rIns="0" bIns="0" rtlCol="0">
            <a:spAutoFit/>
          </a:bodyPr>
          <a:lstStyle/>
          <a:p>
            <a:pPr marL="355600" marR="227965" indent="-342900">
              <a:lnSpc>
                <a:spcPct val="100000"/>
              </a:lnSpc>
              <a:spcBef>
                <a:spcPts val="100"/>
              </a:spcBef>
              <a:buChar char="•"/>
              <a:tabLst>
                <a:tab pos="354965" algn="l"/>
                <a:tab pos="355600" algn="l"/>
              </a:tabLst>
            </a:pPr>
            <a:r>
              <a:rPr sz="2400" spc="-20" dirty="0">
                <a:solidFill>
                  <a:srgbClr val="BABCBA"/>
                </a:solidFill>
                <a:latin typeface="Arial"/>
                <a:cs typeface="Arial"/>
              </a:rPr>
              <a:t>Want </a:t>
            </a:r>
            <a:r>
              <a:rPr sz="2400" spc="-5" dirty="0">
                <a:solidFill>
                  <a:srgbClr val="BABCBA"/>
                </a:solidFill>
                <a:latin typeface="Arial"/>
                <a:cs typeface="Arial"/>
              </a:rPr>
              <a:t>simplest</a:t>
            </a:r>
            <a:r>
              <a:rPr sz="2400" spc="-40" dirty="0">
                <a:solidFill>
                  <a:srgbClr val="BABCBA"/>
                </a:solidFill>
                <a:latin typeface="Arial"/>
                <a:cs typeface="Arial"/>
              </a:rPr>
              <a:t> </a:t>
            </a:r>
            <a:r>
              <a:rPr sz="2400" spc="-5" dirty="0">
                <a:solidFill>
                  <a:srgbClr val="BABCBA"/>
                </a:solidFill>
                <a:latin typeface="Arial"/>
                <a:cs typeface="Arial"/>
              </a:rPr>
              <a:t>possible  DB</a:t>
            </a:r>
            <a:r>
              <a:rPr sz="2400" spc="-15" dirty="0">
                <a:solidFill>
                  <a:srgbClr val="BABCBA"/>
                </a:solidFill>
                <a:latin typeface="Arial"/>
                <a:cs typeface="Arial"/>
              </a:rPr>
              <a:t> </a:t>
            </a:r>
            <a:r>
              <a:rPr sz="2400" spc="-5" dirty="0">
                <a:solidFill>
                  <a:srgbClr val="BABCBA"/>
                </a:solidFill>
                <a:latin typeface="Arial"/>
                <a:cs typeface="Arial"/>
              </a:rPr>
              <a:t>management?</a:t>
            </a:r>
            <a:endParaRPr sz="2400">
              <a:latin typeface="Arial"/>
              <a:cs typeface="Arial"/>
            </a:endParaRPr>
          </a:p>
          <a:p>
            <a:pPr marL="355600" marR="5080" indent="-342900">
              <a:lnSpc>
                <a:spcPct val="100000"/>
              </a:lnSpc>
              <a:spcBef>
                <a:spcPts val="575"/>
              </a:spcBef>
              <a:buChar char="•"/>
              <a:tabLst>
                <a:tab pos="354965" algn="l"/>
                <a:tab pos="355600" algn="l"/>
              </a:tabLst>
            </a:pPr>
            <a:r>
              <a:rPr sz="2400" spc="-20" dirty="0">
                <a:solidFill>
                  <a:srgbClr val="BABCBA"/>
                </a:solidFill>
                <a:latin typeface="Arial"/>
                <a:cs typeface="Arial"/>
              </a:rPr>
              <a:t>Want </a:t>
            </a:r>
            <a:r>
              <a:rPr sz="2400" spc="-5" dirty="0">
                <a:solidFill>
                  <a:srgbClr val="BABCBA"/>
                </a:solidFill>
                <a:latin typeface="Arial"/>
                <a:cs typeface="Arial"/>
              </a:rPr>
              <a:t>app </a:t>
            </a:r>
            <a:r>
              <a:rPr sz="2400" dirty="0">
                <a:solidFill>
                  <a:srgbClr val="BABCBA"/>
                </a:solidFill>
                <a:latin typeface="Arial"/>
                <a:cs typeface="Arial"/>
              </a:rPr>
              <a:t>to </a:t>
            </a:r>
            <a:r>
              <a:rPr sz="2400" spc="-5" dirty="0">
                <a:solidFill>
                  <a:srgbClr val="BABCBA"/>
                </a:solidFill>
                <a:latin typeface="Arial"/>
                <a:cs typeface="Arial"/>
              </a:rPr>
              <a:t>manage</a:t>
            </a:r>
            <a:r>
              <a:rPr sz="2400" spc="-35" dirty="0">
                <a:solidFill>
                  <a:srgbClr val="BABCBA"/>
                </a:solidFill>
                <a:latin typeface="Arial"/>
                <a:cs typeface="Arial"/>
              </a:rPr>
              <a:t> </a:t>
            </a:r>
            <a:r>
              <a:rPr sz="2400" spc="-5" dirty="0">
                <a:solidFill>
                  <a:srgbClr val="BABCBA"/>
                </a:solidFill>
                <a:latin typeface="Arial"/>
                <a:cs typeface="Arial"/>
              </a:rPr>
              <a:t>DB  integrity?</a:t>
            </a:r>
            <a:endParaRPr sz="2400">
              <a:latin typeface="Arial"/>
              <a:cs typeface="Arial"/>
            </a:endParaRPr>
          </a:p>
        </p:txBody>
      </p:sp>
      <p:sp>
        <p:nvSpPr>
          <p:cNvPr id="4" name="object 4"/>
          <p:cNvSpPr txBox="1"/>
          <p:nvPr/>
        </p:nvSpPr>
        <p:spPr>
          <a:xfrm>
            <a:off x="4772025" y="1038225"/>
            <a:ext cx="3706495" cy="2001520"/>
          </a:xfrm>
          <a:prstGeom prst="rect">
            <a:avLst/>
          </a:prstGeom>
        </p:spPr>
        <p:txBody>
          <a:bodyPr vert="horz" wrap="square" lIns="0" tIns="12700" rIns="0" bIns="0" rtlCol="0">
            <a:spAutoFit/>
          </a:bodyPr>
          <a:lstStyle/>
          <a:p>
            <a:pPr marL="355600" marR="5080" indent="-342900">
              <a:lnSpc>
                <a:spcPct val="100000"/>
              </a:lnSpc>
              <a:spcBef>
                <a:spcPts val="100"/>
              </a:spcBef>
              <a:buChar char="•"/>
              <a:tabLst>
                <a:tab pos="354965" algn="l"/>
                <a:tab pos="355600" algn="l"/>
              </a:tabLst>
            </a:pPr>
            <a:r>
              <a:rPr sz="2400" spc="-5" dirty="0">
                <a:solidFill>
                  <a:srgbClr val="BABCBA"/>
                </a:solidFill>
                <a:latin typeface="Arial"/>
                <a:cs typeface="Arial"/>
              </a:rPr>
              <a:t>Need joins, transactions,  frequent table</a:t>
            </a:r>
            <a:r>
              <a:rPr sz="2400" spc="-20" dirty="0">
                <a:solidFill>
                  <a:srgbClr val="BABCBA"/>
                </a:solidFill>
                <a:latin typeface="Arial"/>
                <a:cs typeface="Arial"/>
              </a:rPr>
              <a:t> </a:t>
            </a:r>
            <a:r>
              <a:rPr sz="2400" dirty="0">
                <a:solidFill>
                  <a:srgbClr val="BABCBA"/>
                </a:solidFill>
                <a:latin typeface="Arial"/>
                <a:cs typeface="Arial"/>
              </a:rPr>
              <a:t>scans?</a:t>
            </a:r>
            <a:endParaRPr sz="2400">
              <a:latin typeface="Arial"/>
              <a:cs typeface="Arial"/>
            </a:endParaRPr>
          </a:p>
          <a:p>
            <a:pPr marL="355600" marR="411480" indent="-342900">
              <a:lnSpc>
                <a:spcPct val="100000"/>
              </a:lnSpc>
              <a:spcBef>
                <a:spcPts val="575"/>
              </a:spcBef>
              <a:buChar char="•"/>
              <a:tabLst>
                <a:tab pos="354965" algn="l"/>
                <a:tab pos="355600" algn="l"/>
              </a:tabLst>
            </a:pPr>
            <a:r>
              <a:rPr sz="2400" spc="-25" dirty="0">
                <a:solidFill>
                  <a:srgbClr val="BABCBA"/>
                </a:solidFill>
                <a:latin typeface="Arial"/>
                <a:cs typeface="Arial"/>
              </a:rPr>
              <a:t>Want </a:t>
            </a:r>
            <a:r>
              <a:rPr sz="2400" spc="-5" dirty="0">
                <a:solidFill>
                  <a:srgbClr val="BABCBA"/>
                </a:solidFill>
                <a:latin typeface="Arial"/>
                <a:cs typeface="Arial"/>
              </a:rPr>
              <a:t>DB engine </a:t>
            </a:r>
            <a:r>
              <a:rPr sz="2400" dirty="0">
                <a:solidFill>
                  <a:srgbClr val="BABCBA"/>
                </a:solidFill>
                <a:latin typeface="Arial"/>
                <a:cs typeface="Arial"/>
              </a:rPr>
              <a:t>to  </a:t>
            </a:r>
            <a:r>
              <a:rPr sz="2400" spc="-5" dirty="0">
                <a:solidFill>
                  <a:srgbClr val="BABCBA"/>
                </a:solidFill>
                <a:latin typeface="Arial"/>
                <a:cs typeface="Arial"/>
              </a:rPr>
              <a:t>manage DB</a:t>
            </a:r>
            <a:r>
              <a:rPr sz="2400" spc="-10" dirty="0">
                <a:solidFill>
                  <a:srgbClr val="BABCBA"/>
                </a:solidFill>
                <a:latin typeface="Arial"/>
                <a:cs typeface="Arial"/>
              </a:rPr>
              <a:t> </a:t>
            </a:r>
            <a:r>
              <a:rPr sz="2400" spc="-5" dirty="0">
                <a:solidFill>
                  <a:srgbClr val="BABCBA"/>
                </a:solidFill>
                <a:latin typeface="Arial"/>
                <a:cs typeface="Arial"/>
              </a:rPr>
              <a:t>integrity?</a:t>
            </a:r>
            <a:endParaRPr sz="2400">
              <a:latin typeface="Arial"/>
              <a:cs typeface="Arial"/>
            </a:endParaRPr>
          </a:p>
          <a:p>
            <a:pPr marL="355600" indent="-342900">
              <a:lnSpc>
                <a:spcPct val="100000"/>
              </a:lnSpc>
              <a:spcBef>
                <a:spcPts val="580"/>
              </a:spcBef>
              <a:buChar char="•"/>
              <a:tabLst>
                <a:tab pos="354965" algn="l"/>
                <a:tab pos="355600" algn="l"/>
              </a:tabLst>
            </a:pPr>
            <a:r>
              <a:rPr sz="2400" spc="-70" dirty="0">
                <a:solidFill>
                  <a:srgbClr val="BABCBA"/>
                </a:solidFill>
                <a:latin typeface="Arial"/>
                <a:cs typeface="Arial"/>
              </a:rPr>
              <a:t>Team </a:t>
            </a:r>
            <a:r>
              <a:rPr sz="2400" spc="-5" dirty="0">
                <a:solidFill>
                  <a:srgbClr val="BABCBA"/>
                </a:solidFill>
                <a:latin typeface="Arial"/>
                <a:cs typeface="Arial"/>
              </a:rPr>
              <a:t>has </a:t>
            </a:r>
            <a:r>
              <a:rPr sz="2400" dirty="0">
                <a:solidFill>
                  <a:srgbClr val="BABCBA"/>
                </a:solidFill>
                <a:latin typeface="Arial"/>
                <a:cs typeface="Arial"/>
              </a:rPr>
              <a:t>SQL</a:t>
            </a:r>
            <a:r>
              <a:rPr sz="2400" spc="-55" dirty="0">
                <a:solidFill>
                  <a:srgbClr val="BABCBA"/>
                </a:solidFill>
                <a:latin typeface="Arial"/>
                <a:cs typeface="Arial"/>
              </a:rPr>
              <a:t> </a:t>
            </a:r>
            <a:r>
              <a:rPr sz="2400" spc="-5" dirty="0">
                <a:solidFill>
                  <a:srgbClr val="BABCBA"/>
                </a:solidFill>
                <a:latin typeface="Arial"/>
                <a:cs typeface="Arial"/>
              </a:rPr>
              <a:t>skills?</a:t>
            </a:r>
            <a:endParaRPr sz="2400">
              <a:latin typeface="Arial"/>
              <a:cs typeface="Arial"/>
            </a:endParaRPr>
          </a:p>
        </p:txBody>
      </p:sp>
      <p:sp>
        <p:nvSpPr>
          <p:cNvPr id="5" name="object 5"/>
          <p:cNvSpPr txBox="1"/>
          <p:nvPr/>
        </p:nvSpPr>
        <p:spPr>
          <a:xfrm>
            <a:off x="1138834" y="4296867"/>
            <a:ext cx="209105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Amazon</a:t>
            </a:r>
            <a:r>
              <a:rPr sz="1800" spc="-40" dirty="0">
                <a:solidFill>
                  <a:srgbClr val="FFFFFF"/>
                </a:solidFill>
                <a:latin typeface="Arial"/>
                <a:cs typeface="Arial"/>
              </a:rPr>
              <a:t> </a:t>
            </a:r>
            <a:r>
              <a:rPr sz="1800" spc="-10" dirty="0">
                <a:solidFill>
                  <a:srgbClr val="FFFFFF"/>
                </a:solidFill>
                <a:latin typeface="Arial"/>
                <a:cs typeface="Arial"/>
              </a:rPr>
              <a:t>DynamoDB</a:t>
            </a:r>
            <a:endParaRPr sz="1800">
              <a:latin typeface="Arial"/>
              <a:cs typeface="Arial"/>
            </a:endParaRPr>
          </a:p>
        </p:txBody>
      </p:sp>
      <p:grpSp>
        <p:nvGrpSpPr>
          <p:cNvPr id="6" name="object 6"/>
          <p:cNvGrpSpPr/>
          <p:nvPr/>
        </p:nvGrpSpPr>
        <p:grpSpPr>
          <a:xfrm>
            <a:off x="1476755" y="3119627"/>
            <a:ext cx="1417320" cy="1146175"/>
            <a:chOff x="1476755" y="3119627"/>
            <a:chExt cx="1417320" cy="1146175"/>
          </a:xfrm>
        </p:grpSpPr>
        <p:sp>
          <p:nvSpPr>
            <p:cNvPr id="7" name="object 7"/>
            <p:cNvSpPr/>
            <p:nvPr/>
          </p:nvSpPr>
          <p:spPr>
            <a:xfrm>
              <a:off x="1476755" y="3119627"/>
              <a:ext cx="1417320" cy="1146048"/>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519427" y="3139439"/>
              <a:ext cx="1331976" cy="1060704"/>
            </a:xfrm>
            <a:prstGeom prst="rect">
              <a:avLst/>
            </a:prstGeom>
            <a:blipFill>
              <a:blip r:embed="rId3" cstate="print"/>
              <a:stretch>
                <a:fillRect/>
              </a:stretch>
            </a:blipFill>
          </p:spPr>
          <p:txBody>
            <a:bodyPr wrap="square" lIns="0" tIns="0" rIns="0" bIns="0" rtlCol="0"/>
            <a:lstStyle/>
            <a:p>
              <a:endParaRPr/>
            </a:p>
          </p:txBody>
        </p:sp>
      </p:grpSp>
      <p:grpSp>
        <p:nvGrpSpPr>
          <p:cNvPr id="9" name="object 9"/>
          <p:cNvGrpSpPr/>
          <p:nvPr/>
        </p:nvGrpSpPr>
        <p:grpSpPr>
          <a:xfrm>
            <a:off x="5878067" y="3093720"/>
            <a:ext cx="1417320" cy="1146175"/>
            <a:chOff x="5878067" y="3093720"/>
            <a:chExt cx="1417320" cy="1146175"/>
          </a:xfrm>
        </p:grpSpPr>
        <p:sp>
          <p:nvSpPr>
            <p:cNvPr id="10" name="object 10"/>
            <p:cNvSpPr/>
            <p:nvPr/>
          </p:nvSpPr>
          <p:spPr>
            <a:xfrm>
              <a:off x="5878067" y="3093720"/>
              <a:ext cx="1417319" cy="1146047"/>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5920739" y="3113532"/>
              <a:ext cx="1331976" cy="1060704"/>
            </a:xfrm>
            <a:prstGeom prst="rect">
              <a:avLst/>
            </a:prstGeom>
            <a:blipFill>
              <a:blip r:embed="rId5" cstate="print"/>
              <a:stretch>
                <a:fillRect/>
              </a:stretch>
            </a:blipFill>
          </p:spPr>
          <p:txBody>
            <a:bodyPr wrap="square" lIns="0" tIns="0" rIns="0" bIns="0" rtlCol="0"/>
            <a:lstStyle/>
            <a:p>
              <a:endParaRPr/>
            </a:p>
          </p:txBody>
        </p:sp>
      </p:grpSp>
      <p:sp>
        <p:nvSpPr>
          <p:cNvPr id="12" name="object 12"/>
          <p:cNvSpPr txBox="1"/>
          <p:nvPr/>
        </p:nvSpPr>
        <p:spPr>
          <a:xfrm>
            <a:off x="5923279" y="4270654"/>
            <a:ext cx="14097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Amazon</a:t>
            </a:r>
            <a:r>
              <a:rPr sz="1800" spc="-60" dirty="0">
                <a:solidFill>
                  <a:srgbClr val="FFFFFF"/>
                </a:solidFill>
                <a:latin typeface="Arial"/>
                <a:cs typeface="Arial"/>
              </a:rPr>
              <a:t> </a:t>
            </a:r>
            <a:r>
              <a:rPr sz="1800" spc="-5" dirty="0">
                <a:solidFill>
                  <a:srgbClr val="FFFFFF"/>
                </a:solidFill>
                <a:latin typeface="Arial"/>
                <a:cs typeface="Arial"/>
              </a:rPr>
              <a:t>RDS</a:t>
            </a:r>
            <a:endParaRPr sz="1800">
              <a:latin typeface="Arial"/>
              <a:cs typeface="Arial"/>
            </a:endParaRPr>
          </a:p>
        </p:txBody>
      </p:sp>
      <p:grpSp>
        <p:nvGrpSpPr>
          <p:cNvPr id="13" name="object 13"/>
          <p:cNvGrpSpPr/>
          <p:nvPr/>
        </p:nvGrpSpPr>
        <p:grpSpPr>
          <a:xfrm>
            <a:off x="4308347" y="938783"/>
            <a:ext cx="111760" cy="3938270"/>
            <a:chOff x="4308347" y="938783"/>
            <a:chExt cx="111760" cy="3938270"/>
          </a:xfrm>
        </p:grpSpPr>
        <p:sp>
          <p:nvSpPr>
            <p:cNvPr id="14" name="object 14"/>
            <p:cNvSpPr/>
            <p:nvPr/>
          </p:nvSpPr>
          <p:spPr>
            <a:xfrm>
              <a:off x="4308347" y="938783"/>
              <a:ext cx="111251" cy="3938016"/>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4363973" y="974597"/>
              <a:ext cx="0" cy="3839210"/>
            </a:xfrm>
            <a:custGeom>
              <a:avLst/>
              <a:gdLst/>
              <a:ahLst/>
              <a:cxnLst/>
              <a:rect l="l" t="t" r="r" b="b"/>
              <a:pathLst>
                <a:path h="3839210">
                  <a:moveTo>
                    <a:pt x="0" y="3838829"/>
                  </a:moveTo>
                  <a:lnTo>
                    <a:pt x="0" y="0"/>
                  </a:lnTo>
                </a:path>
              </a:pathLst>
            </a:custGeom>
            <a:ln w="25908">
              <a:solidFill>
                <a:srgbClr val="E98E30"/>
              </a:solidFill>
            </a:ln>
          </p:spPr>
          <p:txBody>
            <a:bodyPr wrap="square" lIns="0" tIns="0" rIns="0" bIns="0" rtlCol="0"/>
            <a:lstStyle/>
            <a:p>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60017" y="2154173"/>
            <a:ext cx="582168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FF"/>
                </a:solidFill>
              </a:rPr>
              <a:t>Why managed database</a:t>
            </a:r>
            <a:r>
              <a:rPr sz="2800" spc="65" dirty="0">
                <a:solidFill>
                  <a:srgbClr val="FFFFFF"/>
                </a:solidFill>
              </a:rPr>
              <a:t> </a:t>
            </a:r>
            <a:r>
              <a:rPr sz="2800" spc="-5" dirty="0">
                <a:solidFill>
                  <a:srgbClr val="FFFFFF"/>
                </a:solidFill>
              </a:rPr>
              <a:t>services?</a:t>
            </a:r>
            <a:endParaRPr sz="2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25776" y="2154173"/>
            <a:ext cx="5089525"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FF"/>
                </a:solidFill>
              </a:rPr>
              <a:t>What is Amazon</a:t>
            </a:r>
            <a:r>
              <a:rPr sz="2800" spc="-95" dirty="0">
                <a:solidFill>
                  <a:srgbClr val="FFFFFF"/>
                </a:solidFill>
              </a:rPr>
              <a:t> </a:t>
            </a:r>
            <a:r>
              <a:rPr sz="2800" spc="-5" dirty="0">
                <a:solidFill>
                  <a:srgbClr val="FFFFFF"/>
                </a:solidFill>
              </a:rPr>
              <a:t>ElastiCache?</a:t>
            </a:r>
            <a:endParaRPr sz="2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5544" y="214071"/>
            <a:ext cx="8295005"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BABCBA"/>
                </a:solidFill>
              </a:rPr>
              <a:t>Amazon ElastiCache: </a:t>
            </a:r>
            <a:r>
              <a:rPr sz="2800" dirty="0">
                <a:solidFill>
                  <a:srgbClr val="BABCBA"/>
                </a:solidFill>
              </a:rPr>
              <a:t>resizable </a:t>
            </a:r>
            <a:r>
              <a:rPr sz="2800" spc="-5" dirty="0">
                <a:solidFill>
                  <a:srgbClr val="BABCBA"/>
                </a:solidFill>
              </a:rPr>
              <a:t>in-memory</a:t>
            </a:r>
            <a:r>
              <a:rPr sz="2800" spc="100" dirty="0">
                <a:solidFill>
                  <a:srgbClr val="BABCBA"/>
                </a:solidFill>
              </a:rPr>
              <a:t> </a:t>
            </a:r>
            <a:r>
              <a:rPr sz="2800" spc="-5" dirty="0">
                <a:solidFill>
                  <a:srgbClr val="BABCBA"/>
                </a:solidFill>
              </a:rPr>
              <a:t>cache</a:t>
            </a:r>
            <a:endParaRPr sz="2800"/>
          </a:p>
        </p:txBody>
      </p:sp>
      <p:sp>
        <p:nvSpPr>
          <p:cNvPr id="3" name="object 3"/>
          <p:cNvSpPr txBox="1"/>
          <p:nvPr/>
        </p:nvSpPr>
        <p:spPr>
          <a:xfrm>
            <a:off x="410362" y="1031239"/>
            <a:ext cx="5325745" cy="3302635"/>
          </a:xfrm>
          <a:prstGeom prst="rect">
            <a:avLst/>
          </a:prstGeom>
        </p:spPr>
        <p:txBody>
          <a:bodyPr vert="horz" wrap="square" lIns="0" tIns="57785" rIns="0" bIns="0" rtlCol="0">
            <a:spAutoFit/>
          </a:bodyPr>
          <a:lstStyle/>
          <a:p>
            <a:pPr marL="355600" marR="367665" indent="-342900">
              <a:lnSpc>
                <a:spcPts val="2810"/>
              </a:lnSpc>
              <a:spcBef>
                <a:spcPts val="455"/>
              </a:spcBef>
              <a:buChar char="•"/>
              <a:tabLst>
                <a:tab pos="354965" algn="l"/>
                <a:tab pos="355600" algn="l"/>
              </a:tabLst>
            </a:pPr>
            <a:r>
              <a:rPr sz="2600" dirty="0">
                <a:solidFill>
                  <a:srgbClr val="BABCBA"/>
                </a:solidFill>
                <a:latin typeface="Arial"/>
                <a:cs typeface="Arial"/>
              </a:rPr>
              <a:t>High performance, resizable</a:t>
            </a:r>
            <a:r>
              <a:rPr sz="2600" spc="-80" dirty="0">
                <a:solidFill>
                  <a:srgbClr val="BABCBA"/>
                </a:solidFill>
                <a:latin typeface="Arial"/>
                <a:cs typeface="Arial"/>
              </a:rPr>
              <a:t> </a:t>
            </a:r>
            <a:r>
              <a:rPr sz="2600" spc="5" dirty="0">
                <a:solidFill>
                  <a:srgbClr val="BABCBA"/>
                </a:solidFill>
                <a:latin typeface="Arial"/>
                <a:cs typeface="Arial"/>
              </a:rPr>
              <a:t>in-  </a:t>
            </a:r>
            <a:r>
              <a:rPr sz="2600" dirty="0">
                <a:solidFill>
                  <a:srgbClr val="BABCBA"/>
                </a:solidFill>
                <a:latin typeface="Arial"/>
                <a:cs typeface="Arial"/>
              </a:rPr>
              <a:t>memory</a:t>
            </a:r>
            <a:r>
              <a:rPr sz="2600" spc="-30" dirty="0">
                <a:solidFill>
                  <a:srgbClr val="BABCBA"/>
                </a:solidFill>
                <a:latin typeface="Arial"/>
                <a:cs typeface="Arial"/>
              </a:rPr>
              <a:t> </a:t>
            </a:r>
            <a:r>
              <a:rPr sz="2600" dirty="0">
                <a:solidFill>
                  <a:srgbClr val="BABCBA"/>
                </a:solidFill>
                <a:latin typeface="Arial"/>
                <a:cs typeface="Arial"/>
              </a:rPr>
              <a:t>caching</a:t>
            </a:r>
            <a:endParaRPr sz="2600">
              <a:latin typeface="Arial"/>
              <a:cs typeface="Arial"/>
            </a:endParaRPr>
          </a:p>
          <a:p>
            <a:pPr marL="355600" marR="255904" indent="-342900">
              <a:lnSpc>
                <a:spcPct val="90000"/>
              </a:lnSpc>
              <a:spcBef>
                <a:spcPts val="580"/>
              </a:spcBef>
              <a:buChar char="•"/>
              <a:tabLst>
                <a:tab pos="354965" algn="l"/>
                <a:tab pos="355600" algn="l"/>
              </a:tabLst>
            </a:pPr>
            <a:r>
              <a:rPr sz="2600" dirty="0">
                <a:solidFill>
                  <a:srgbClr val="BABCBA"/>
                </a:solidFill>
                <a:latin typeface="Arial"/>
                <a:cs typeface="Arial"/>
              </a:rPr>
              <a:t>Speed your application by  bypassing database access</a:t>
            </a:r>
            <a:r>
              <a:rPr sz="2600" spc="-70" dirty="0">
                <a:solidFill>
                  <a:srgbClr val="BABCBA"/>
                </a:solidFill>
                <a:latin typeface="Arial"/>
                <a:cs typeface="Arial"/>
              </a:rPr>
              <a:t> </a:t>
            </a:r>
            <a:r>
              <a:rPr sz="2600" dirty="0">
                <a:solidFill>
                  <a:srgbClr val="BABCBA"/>
                </a:solidFill>
                <a:latin typeface="Arial"/>
                <a:cs typeface="Arial"/>
              </a:rPr>
              <a:t>and  disk</a:t>
            </a:r>
            <a:r>
              <a:rPr sz="2600" spc="-15" dirty="0">
                <a:solidFill>
                  <a:srgbClr val="BABCBA"/>
                </a:solidFill>
                <a:latin typeface="Arial"/>
                <a:cs typeface="Arial"/>
              </a:rPr>
              <a:t> </a:t>
            </a:r>
            <a:r>
              <a:rPr sz="2600" dirty="0">
                <a:solidFill>
                  <a:srgbClr val="BABCBA"/>
                </a:solidFill>
                <a:latin typeface="Arial"/>
                <a:cs typeface="Arial"/>
              </a:rPr>
              <a:t>storage</a:t>
            </a:r>
            <a:endParaRPr sz="2600">
              <a:latin typeface="Arial"/>
              <a:cs typeface="Arial"/>
            </a:endParaRPr>
          </a:p>
          <a:p>
            <a:pPr marL="355600" marR="663575" indent="-342900">
              <a:lnSpc>
                <a:spcPts val="2810"/>
              </a:lnSpc>
              <a:spcBef>
                <a:spcPts val="665"/>
              </a:spcBef>
              <a:buChar char="•"/>
              <a:tabLst>
                <a:tab pos="354965" algn="l"/>
                <a:tab pos="355600" algn="l"/>
              </a:tabLst>
            </a:pPr>
            <a:r>
              <a:rPr sz="2600" dirty="0">
                <a:solidFill>
                  <a:srgbClr val="BABCBA"/>
                </a:solidFill>
                <a:latin typeface="Arial"/>
                <a:cs typeface="Arial"/>
              </a:rPr>
              <a:t>Compatible with your</a:t>
            </a:r>
            <a:r>
              <a:rPr sz="2600" spc="-85" dirty="0">
                <a:solidFill>
                  <a:srgbClr val="BABCBA"/>
                </a:solidFill>
                <a:latin typeface="Arial"/>
                <a:cs typeface="Arial"/>
              </a:rPr>
              <a:t> </a:t>
            </a:r>
            <a:r>
              <a:rPr sz="2600" dirty="0">
                <a:solidFill>
                  <a:srgbClr val="BABCBA"/>
                </a:solidFill>
                <a:latin typeface="Arial"/>
                <a:cs typeface="Arial"/>
              </a:rPr>
              <a:t>existing  applications</a:t>
            </a:r>
            <a:endParaRPr sz="2600">
              <a:latin typeface="Arial"/>
              <a:cs typeface="Arial"/>
            </a:endParaRPr>
          </a:p>
          <a:p>
            <a:pPr marL="469900">
              <a:lnSpc>
                <a:spcPts val="2165"/>
              </a:lnSpc>
              <a:spcBef>
                <a:spcPts val="204"/>
              </a:spcBef>
              <a:tabLst>
                <a:tab pos="756285" algn="l"/>
              </a:tabLst>
            </a:pPr>
            <a:r>
              <a:rPr sz="1900" spc="-5" dirty="0">
                <a:solidFill>
                  <a:srgbClr val="BABCBA"/>
                </a:solidFill>
                <a:latin typeface="Arial"/>
                <a:cs typeface="Arial"/>
              </a:rPr>
              <a:t>–	Choose between the popular</a:t>
            </a:r>
            <a:r>
              <a:rPr sz="1900" spc="120" dirty="0">
                <a:solidFill>
                  <a:srgbClr val="BABCBA"/>
                </a:solidFill>
                <a:latin typeface="Arial"/>
                <a:cs typeface="Arial"/>
              </a:rPr>
              <a:t> </a:t>
            </a:r>
            <a:r>
              <a:rPr sz="1900" b="1" spc="-5" dirty="0">
                <a:solidFill>
                  <a:srgbClr val="BABCBA"/>
                </a:solidFill>
                <a:latin typeface="Arial"/>
                <a:cs typeface="Arial"/>
              </a:rPr>
              <a:t>memcached</a:t>
            </a:r>
            <a:endParaRPr sz="1900">
              <a:latin typeface="Arial"/>
              <a:cs typeface="Arial"/>
            </a:endParaRPr>
          </a:p>
          <a:p>
            <a:pPr marL="756285">
              <a:lnSpc>
                <a:spcPts val="2165"/>
              </a:lnSpc>
            </a:pPr>
            <a:r>
              <a:rPr sz="1900" spc="-5" dirty="0">
                <a:solidFill>
                  <a:srgbClr val="BABCBA"/>
                </a:solidFill>
                <a:latin typeface="Arial"/>
                <a:cs typeface="Arial"/>
              </a:rPr>
              <a:t>and </a:t>
            </a:r>
            <a:r>
              <a:rPr sz="1900" b="1" spc="-5" dirty="0">
                <a:solidFill>
                  <a:srgbClr val="BABCBA"/>
                </a:solidFill>
                <a:latin typeface="Arial"/>
                <a:cs typeface="Arial"/>
              </a:rPr>
              <a:t>Redis</a:t>
            </a:r>
            <a:r>
              <a:rPr sz="1900" b="1" spc="30" dirty="0">
                <a:solidFill>
                  <a:srgbClr val="BABCBA"/>
                </a:solidFill>
                <a:latin typeface="Arial"/>
                <a:cs typeface="Arial"/>
              </a:rPr>
              <a:t> </a:t>
            </a:r>
            <a:r>
              <a:rPr sz="1900" spc="-5" dirty="0">
                <a:solidFill>
                  <a:srgbClr val="BABCBA"/>
                </a:solidFill>
                <a:latin typeface="Arial"/>
                <a:cs typeface="Arial"/>
              </a:rPr>
              <a:t>engines</a:t>
            </a:r>
            <a:endParaRPr sz="1900">
              <a:latin typeface="Arial"/>
              <a:cs typeface="Arial"/>
            </a:endParaRPr>
          </a:p>
        </p:txBody>
      </p:sp>
      <p:sp>
        <p:nvSpPr>
          <p:cNvPr id="4" name="object 4"/>
          <p:cNvSpPr/>
          <p:nvPr/>
        </p:nvSpPr>
        <p:spPr>
          <a:xfrm>
            <a:off x="6184391" y="1078991"/>
            <a:ext cx="2423160" cy="2421636"/>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6817868" y="3552825"/>
            <a:ext cx="124269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272727"/>
                </a:solidFill>
                <a:latin typeface="Arial"/>
                <a:cs typeface="Arial"/>
              </a:rPr>
              <a:t>ElastiCache</a:t>
            </a:r>
            <a:endParaRPr sz="1800">
              <a:latin typeface="Arial"/>
              <a:cs typeface="Arial"/>
            </a:endParaRPr>
          </a:p>
        </p:txBody>
      </p:sp>
      <p:grpSp>
        <p:nvGrpSpPr>
          <p:cNvPr id="6" name="object 6"/>
          <p:cNvGrpSpPr/>
          <p:nvPr/>
        </p:nvGrpSpPr>
        <p:grpSpPr>
          <a:xfrm>
            <a:off x="3730752" y="4107179"/>
            <a:ext cx="878205" cy="858519"/>
            <a:chOff x="3730752" y="4107179"/>
            <a:chExt cx="878205" cy="858519"/>
          </a:xfrm>
        </p:grpSpPr>
        <p:sp>
          <p:nvSpPr>
            <p:cNvPr id="7" name="object 7"/>
            <p:cNvSpPr/>
            <p:nvPr/>
          </p:nvSpPr>
          <p:spPr>
            <a:xfrm>
              <a:off x="3730752" y="4107179"/>
              <a:ext cx="871727" cy="858012"/>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3777996" y="4131563"/>
              <a:ext cx="777240" cy="763905"/>
            </a:xfrm>
            <a:custGeom>
              <a:avLst/>
              <a:gdLst/>
              <a:ahLst/>
              <a:cxnLst/>
              <a:rect l="l" t="t" r="r" b="b"/>
              <a:pathLst>
                <a:path w="777239" h="763904">
                  <a:moveTo>
                    <a:pt x="649986" y="0"/>
                  </a:moveTo>
                  <a:lnTo>
                    <a:pt x="127253" y="0"/>
                  </a:lnTo>
                  <a:lnTo>
                    <a:pt x="77741" y="10000"/>
                  </a:lnTo>
                  <a:lnTo>
                    <a:pt x="37290" y="37271"/>
                  </a:lnTo>
                  <a:lnTo>
                    <a:pt x="10007" y="77720"/>
                  </a:lnTo>
                  <a:lnTo>
                    <a:pt x="0" y="127254"/>
                  </a:lnTo>
                  <a:lnTo>
                    <a:pt x="0" y="636270"/>
                  </a:lnTo>
                  <a:lnTo>
                    <a:pt x="10007" y="685803"/>
                  </a:lnTo>
                  <a:lnTo>
                    <a:pt x="37290" y="726252"/>
                  </a:lnTo>
                  <a:lnTo>
                    <a:pt x="77741" y="753523"/>
                  </a:lnTo>
                  <a:lnTo>
                    <a:pt x="127253" y="763524"/>
                  </a:lnTo>
                  <a:lnTo>
                    <a:pt x="649986" y="763524"/>
                  </a:lnTo>
                  <a:lnTo>
                    <a:pt x="699498" y="753523"/>
                  </a:lnTo>
                  <a:lnTo>
                    <a:pt x="739949" y="726252"/>
                  </a:lnTo>
                  <a:lnTo>
                    <a:pt x="767232" y="685803"/>
                  </a:lnTo>
                  <a:lnTo>
                    <a:pt x="777239" y="636270"/>
                  </a:lnTo>
                  <a:lnTo>
                    <a:pt x="777239" y="127254"/>
                  </a:lnTo>
                  <a:lnTo>
                    <a:pt x="767232" y="77720"/>
                  </a:lnTo>
                  <a:lnTo>
                    <a:pt x="739949" y="37271"/>
                  </a:lnTo>
                  <a:lnTo>
                    <a:pt x="699498" y="10000"/>
                  </a:lnTo>
                  <a:lnTo>
                    <a:pt x="649986" y="0"/>
                  </a:lnTo>
                  <a:close/>
                </a:path>
              </a:pathLst>
            </a:custGeom>
            <a:solidFill>
              <a:srgbClr val="FFFFFF"/>
            </a:solidFill>
          </p:spPr>
          <p:txBody>
            <a:bodyPr wrap="square" lIns="0" tIns="0" rIns="0" bIns="0" rtlCol="0"/>
            <a:lstStyle/>
            <a:p>
              <a:endParaRPr/>
            </a:p>
          </p:txBody>
        </p:sp>
        <p:sp>
          <p:nvSpPr>
            <p:cNvPr id="9" name="object 9"/>
            <p:cNvSpPr/>
            <p:nvPr/>
          </p:nvSpPr>
          <p:spPr>
            <a:xfrm>
              <a:off x="3777996" y="4131563"/>
              <a:ext cx="777240" cy="763905"/>
            </a:xfrm>
            <a:custGeom>
              <a:avLst/>
              <a:gdLst/>
              <a:ahLst/>
              <a:cxnLst/>
              <a:rect l="l" t="t" r="r" b="b"/>
              <a:pathLst>
                <a:path w="777239" h="763904">
                  <a:moveTo>
                    <a:pt x="0" y="127254"/>
                  </a:moveTo>
                  <a:lnTo>
                    <a:pt x="10007" y="77720"/>
                  </a:lnTo>
                  <a:lnTo>
                    <a:pt x="37290" y="37271"/>
                  </a:lnTo>
                  <a:lnTo>
                    <a:pt x="77741" y="10000"/>
                  </a:lnTo>
                  <a:lnTo>
                    <a:pt x="127253" y="0"/>
                  </a:lnTo>
                  <a:lnTo>
                    <a:pt x="649986" y="0"/>
                  </a:lnTo>
                  <a:lnTo>
                    <a:pt x="699498" y="10000"/>
                  </a:lnTo>
                  <a:lnTo>
                    <a:pt x="739949" y="37271"/>
                  </a:lnTo>
                  <a:lnTo>
                    <a:pt x="767232" y="77720"/>
                  </a:lnTo>
                  <a:lnTo>
                    <a:pt x="777239" y="127254"/>
                  </a:lnTo>
                  <a:lnTo>
                    <a:pt x="777239" y="636270"/>
                  </a:lnTo>
                  <a:lnTo>
                    <a:pt x="767232" y="685803"/>
                  </a:lnTo>
                  <a:lnTo>
                    <a:pt x="739949" y="726252"/>
                  </a:lnTo>
                  <a:lnTo>
                    <a:pt x="699498" y="753523"/>
                  </a:lnTo>
                  <a:lnTo>
                    <a:pt x="649986" y="763524"/>
                  </a:lnTo>
                  <a:lnTo>
                    <a:pt x="127253" y="763524"/>
                  </a:lnTo>
                  <a:lnTo>
                    <a:pt x="77741" y="753523"/>
                  </a:lnTo>
                  <a:lnTo>
                    <a:pt x="37290" y="726252"/>
                  </a:lnTo>
                  <a:lnTo>
                    <a:pt x="10007" y="685803"/>
                  </a:lnTo>
                  <a:lnTo>
                    <a:pt x="0" y="636270"/>
                  </a:lnTo>
                  <a:lnTo>
                    <a:pt x="0" y="127254"/>
                  </a:lnTo>
                  <a:close/>
                </a:path>
              </a:pathLst>
            </a:custGeom>
            <a:ln w="9144">
              <a:solidFill>
                <a:srgbClr val="777777"/>
              </a:solidFill>
            </a:ln>
          </p:spPr>
          <p:txBody>
            <a:bodyPr wrap="square" lIns="0" tIns="0" rIns="0" bIns="0" rtlCol="0"/>
            <a:lstStyle/>
            <a:p>
              <a:endParaRPr/>
            </a:p>
          </p:txBody>
        </p:sp>
        <p:sp>
          <p:nvSpPr>
            <p:cNvPr id="10" name="object 10"/>
            <p:cNvSpPr/>
            <p:nvPr/>
          </p:nvSpPr>
          <p:spPr>
            <a:xfrm>
              <a:off x="3730752" y="4107179"/>
              <a:ext cx="877824" cy="858012"/>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3773424" y="4126991"/>
              <a:ext cx="792480" cy="772667"/>
            </a:xfrm>
            <a:prstGeom prst="rect">
              <a:avLst/>
            </a:prstGeom>
            <a:blipFill>
              <a:blip r:embed="rId5" cstate="print"/>
              <a:stretch>
                <a:fillRect/>
              </a:stretch>
            </a:blipFill>
          </p:spPr>
          <p:txBody>
            <a:bodyPr wrap="square" lIns="0" tIns="0" rIns="0" bIns="0" rtlCol="0"/>
            <a:lstStyle/>
            <a:p>
              <a:endParaRPr/>
            </a:p>
          </p:txBody>
        </p:sp>
      </p:grpSp>
      <p:sp>
        <p:nvSpPr>
          <p:cNvPr id="12" name="object 12"/>
          <p:cNvSpPr/>
          <p:nvPr/>
        </p:nvSpPr>
        <p:spPr>
          <a:xfrm>
            <a:off x="4770120" y="4227576"/>
            <a:ext cx="1984248" cy="662940"/>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5544" y="139065"/>
            <a:ext cx="562483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BABCBA"/>
                </a:solidFill>
              </a:rPr>
              <a:t>2U relies on Amazon</a:t>
            </a:r>
            <a:r>
              <a:rPr sz="2800" spc="-75" dirty="0">
                <a:solidFill>
                  <a:srgbClr val="BABCBA"/>
                </a:solidFill>
              </a:rPr>
              <a:t> </a:t>
            </a:r>
            <a:r>
              <a:rPr sz="2800" spc="-5" dirty="0">
                <a:solidFill>
                  <a:srgbClr val="BABCBA"/>
                </a:solidFill>
              </a:rPr>
              <a:t>ElastiCache</a:t>
            </a:r>
            <a:endParaRPr sz="2800"/>
          </a:p>
        </p:txBody>
      </p:sp>
      <p:sp>
        <p:nvSpPr>
          <p:cNvPr id="3" name="object 3"/>
          <p:cNvSpPr txBox="1">
            <a:spLocks noGrp="1"/>
          </p:cNvSpPr>
          <p:nvPr>
            <p:ph sz="half" idx="3"/>
          </p:nvPr>
        </p:nvSpPr>
        <p:spPr>
          <a:prstGeom prst="rect">
            <a:avLst/>
          </a:prstGeom>
        </p:spPr>
        <p:txBody>
          <a:bodyPr vert="horz" wrap="square" lIns="0" tIns="12700" rIns="0" bIns="0" rtlCol="0">
            <a:spAutoFit/>
          </a:bodyPr>
          <a:lstStyle/>
          <a:p>
            <a:pPr marL="355600" marR="5080" indent="-342900" algn="just">
              <a:lnSpc>
                <a:spcPct val="100000"/>
              </a:lnSpc>
              <a:spcBef>
                <a:spcPts val="100"/>
              </a:spcBef>
              <a:buClr>
                <a:srgbClr val="BABCBA"/>
              </a:buClr>
              <a:buChar char="•"/>
              <a:tabLst>
                <a:tab pos="355600" algn="l"/>
              </a:tabLst>
            </a:pPr>
            <a:r>
              <a:rPr u="heavy" spc="-5" dirty="0">
                <a:solidFill>
                  <a:srgbClr val="004A91"/>
                </a:solidFill>
                <a:uFill>
                  <a:solidFill>
                    <a:srgbClr val="004A91"/>
                  </a:solidFill>
                </a:uFill>
                <a:hlinkClick r:id="rId2"/>
              </a:rPr>
              <a:t>2U, </a:t>
            </a:r>
            <a:r>
              <a:rPr u="heavy" dirty="0">
                <a:solidFill>
                  <a:srgbClr val="004A91"/>
                </a:solidFill>
                <a:uFill>
                  <a:solidFill>
                    <a:srgbClr val="004A91"/>
                  </a:solidFill>
                </a:uFill>
                <a:hlinkClick r:id="rId2"/>
              </a:rPr>
              <a:t>Inc.</a:t>
            </a:r>
            <a:r>
              <a:rPr dirty="0">
                <a:solidFill>
                  <a:srgbClr val="004A91"/>
                </a:solidFill>
                <a:hlinkClick r:id="rId2"/>
              </a:rPr>
              <a:t> </a:t>
            </a:r>
            <a:r>
              <a:rPr dirty="0"/>
              <a:t>, </a:t>
            </a:r>
            <a:r>
              <a:rPr spc="-5" dirty="0"/>
              <a:t>is </a:t>
            </a:r>
            <a:r>
              <a:rPr dirty="0"/>
              <a:t>a “School as a </a:t>
            </a:r>
            <a:r>
              <a:rPr spc="-5" dirty="0"/>
              <a:t>Service”  provider </a:t>
            </a:r>
            <a:r>
              <a:rPr dirty="0"/>
              <a:t>that helps </a:t>
            </a:r>
            <a:r>
              <a:rPr spc="-5" dirty="0"/>
              <a:t>universities </a:t>
            </a:r>
            <a:r>
              <a:rPr dirty="0"/>
              <a:t>take  their degrees</a:t>
            </a:r>
            <a:r>
              <a:rPr spc="-40" dirty="0"/>
              <a:t> </a:t>
            </a:r>
            <a:r>
              <a:rPr spc="-5" dirty="0"/>
              <a:t>online.</a:t>
            </a:r>
          </a:p>
          <a:p>
            <a:pPr marL="355600" marR="5080" indent="-342900">
              <a:lnSpc>
                <a:spcPct val="100000"/>
              </a:lnSpc>
              <a:spcBef>
                <a:spcPts val="360"/>
              </a:spcBef>
              <a:buChar char="•"/>
              <a:tabLst>
                <a:tab pos="354965" algn="l"/>
                <a:tab pos="355600" algn="l"/>
              </a:tabLst>
            </a:pPr>
            <a:r>
              <a:rPr spc="-90" dirty="0"/>
              <a:t>To </a:t>
            </a:r>
            <a:r>
              <a:rPr dirty="0"/>
              <a:t>support collaboration and  learning, the </a:t>
            </a:r>
            <a:r>
              <a:rPr spc="-5" dirty="0"/>
              <a:t>company’s</a:t>
            </a:r>
            <a:r>
              <a:rPr spc="-125" dirty="0"/>
              <a:t> </a:t>
            </a:r>
            <a:r>
              <a:rPr dirty="0"/>
              <a:t>technology  platform </a:t>
            </a:r>
            <a:r>
              <a:rPr spc="-5" dirty="0"/>
              <a:t>uses </a:t>
            </a:r>
            <a:r>
              <a:rPr dirty="0"/>
              <a:t>ElastiCache to</a:t>
            </a:r>
            <a:r>
              <a:rPr spc="-114" dirty="0"/>
              <a:t> </a:t>
            </a:r>
            <a:r>
              <a:rPr spc="-5" dirty="0"/>
              <a:t>cache  data </a:t>
            </a:r>
            <a:r>
              <a:rPr dirty="0"/>
              <a:t>that </a:t>
            </a:r>
            <a:r>
              <a:rPr spc="-5" dirty="0"/>
              <a:t>grows exponentially </a:t>
            </a:r>
            <a:r>
              <a:rPr dirty="0"/>
              <a:t>as  students communicate </a:t>
            </a:r>
            <a:r>
              <a:rPr spc="-5" dirty="0"/>
              <a:t>with  </a:t>
            </a:r>
            <a:r>
              <a:rPr dirty="0"/>
              <a:t>instructors </a:t>
            </a:r>
            <a:r>
              <a:rPr spc="-5" dirty="0"/>
              <a:t>and with each</a:t>
            </a:r>
            <a:r>
              <a:rPr spc="-65" dirty="0"/>
              <a:t> </a:t>
            </a:r>
            <a:r>
              <a:rPr spc="-15" dirty="0"/>
              <a:t>other.</a:t>
            </a:r>
          </a:p>
          <a:p>
            <a:pPr marL="355600" marR="50800" indent="-342900">
              <a:lnSpc>
                <a:spcPct val="100000"/>
              </a:lnSpc>
              <a:spcBef>
                <a:spcPts val="365"/>
              </a:spcBef>
              <a:buChar char="•"/>
              <a:tabLst>
                <a:tab pos="354965" algn="l"/>
                <a:tab pos="355600" algn="l"/>
              </a:tabLst>
            </a:pPr>
            <a:r>
              <a:rPr dirty="0"/>
              <a:t>ElastiCache </a:t>
            </a:r>
            <a:r>
              <a:rPr spc="-5" dirty="0"/>
              <a:t>is used </a:t>
            </a:r>
            <a:r>
              <a:rPr dirty="0"/>
              <a:t>to </a:t>
            </a:r>
            <a:r>
              <a:rPr spc="-5" dirty="0"/>
              <a:t>cache</a:t>
            </a:r>
            <a:r>
              <a:rPr spc="-100" dirty="0"/>
              <a:t> </a:t>
            </a:r>
            <a:r>
              <a:rPr spc="-5" dirty="0"/>
              <a:t>news  </a:t>
            </a:r>
            <a:r>
              <a:rPr dirty="0"/>
              <a:t>feeds </a:t>
            </a:r>
            <a:r>
              <a:rPr spc="-5" dirty="0"/>
              <a:t>and data </a:t>
            </a:r>
            <a:r>
              <a:rPr dirty="0"/>
              <a:t>from </a:t>
            </a:r>
            <a:r>
              <a:rPr spc="-5" dirty="0"/>
              <a:t>RDS</a:t>
            </a:r>
            <a:r>
              <a:rPr spc="-95" dirty="0"/>
              <a:t> </a:t>
            </a:r>
            <a:r>
              <a:rPr spc="-5" dirty="0"/>
              <a:t>MySQL.</a:t>
            </a:r>
          </a:p>
        </p:txBody>
      </p:sp>
      <p:grpSp>
        <p:nvGrpSpPr>
          <p:cNvPr id="4" name="object 4"/>
          <p:cNvGrpSpPr/>
          <p:nvPr/>
        </p:nvGrpSpPr>
        <p:grpSpPr>
          <a:xfrm>
            <a:off x="694944" y="1216152"/>
            <a:ext cx="3601720" cy="3331845"/>
            <a:chOff x="694944" y="1216152"/>
            <a:chExt cx="3601720" cy="3331845"/>
          </a:xfrm>
        </p:grpSpPr>
        <p:sp>
          <p:nvSpPr>
            <p:cNvPr id="5" name="object 5"/>
            <p:cNvSpPr/>
            <p:nvPr/>
          </p:nvSpPr>
          <p:spPr>
            <a:xfrm>
              <a:off x="694944" y="1216152"/>
              <a:ext cx="3601211" cy="333146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818388" y="1635252"/>
              <a:ext cx="3422904" cy="252374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742188" y="1240536"/>
              <a:ext cx="3506724" cy="3236976"/>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742188" y="1240536"/>
              <a:ext cx="3507104" cy="3237230"/>
            </a:xfrm>
            <a:custGeom>
              <a:avLst/>
              <a:gdLst/>
              <a:ahLst/>
              <a:cxnLst/>
              <a:rect l="l" t="t" r="r" b="b"/>
              <a:pathLst>
                <a:path w="3507104" h="3237229">
                  <a:moveTo>
                    <a:pt x="0" y="539496"/>
                  </a:moveTo>
                  <a:lnTo>
                    <a:pt x="2204" y="490392"/>
                  </a:lnTo>
                  <a:lnTo>
                    <a:pt x="8692" y="442524"/>
                  </a:lnTo>
                  <a:lnTo>
                    <a:pt x="19271" y="396081"/>
                  </a:lnTo>
                  <a:lnTo>
                    <a:pt x="33752" y="351253"/>
                  </a:lnTo>
                  <a:lnTo>
                    <a:pt x="51944" y="308232"/>
                  </a:lnTo>
                  <a:lnTo>
                    <a:pt x="73657" y="267208"/>
                  </a:lnTo>
                  <a:lnTo>
                    <a:pt x="98700" y="228370"/>
                  </a:lnTo>
                  <a:lnTo>
                    <a:pt x="126882" y="191911"/>
                  </a:lnTo>
                  <a:lnTo>
                    <a:pt x="158014" y="158019"/>
                  </a:lnTo>
                  <a:lnTo>
                    <a:pt x="191905" y="126887"/>
                  </a:lnTo>
                  <a:lnTo>
                    <a:pt x="228365" y="98703"/>
                  </a:lnTo>
                  <a:lnTo>
                    <a:pt x="267202" y="73660"/>
                  </a:lnTo>
                  <a:lnTo>
                    <a:pt x="308227" y="51946"/>
                  </a:lnTo>
                  <a:lnTo>
                    <a:pt x="351248" y="33753"/>
                  </a:lnTo>
                  <a:lnTo>
                    <a:pt x="396076" y="19272"/>
                  </a:lnTo>
                  <a:lnTo>
                    <a:pt x="442521" y="8692"/>
                  </a:lnTo>
                  <a:lnTo>
                    <a:pt x="490390" y="2204"/>
                  </a:lnTo>
                  <a:lnTo>
                    <a:pt x="539496" y="0"/>
                  </a:lnTo>
                  <a:lnTo>
                    <a:pt x="2967228" y="0"/>
                  </a:lnTo>
                  <a:lnTo>
                    <a:pt x="3016331" y="2204"/>
                  </a:lnTo>
                  <a:lnTo>
                    <a:pt x="3064199" y="8692"/>
                  </a:lnTo>
                  <a:lnTo>
                    <a:pt x="3110642" y="19272"/>
                  </a:lnTo>
                  <a:lnTo>
                    <a:pt x="3155470" y="33753"/>
                  </a:lnTo>
                  <a:lnTo>
                    <a:pt x="3198491" y="51946"/>
                  </a:lnTo>
                  <a:lnTo>
                    <a:pt x="3239515" y="73660"/>
                  </a:lnTo>
                  <a:lnTo>
                    <a:pt x="3278353" y="98703"/>
                  </a:lnTo>
                  <a:lnTo>
                    <a:pt x="3314812" y="126887"/>
                  </a:lnTo>
                  <a:lnTo>
                    <a:pt x="3348704" y="158019"/>
                  </a:lnTo>
                  <a:lnTo>
                    <a:pt x="3379836" y="191911"/>
                  </a:lnTo>
                  <a:lnTo>
                    <a:pt x="3408020" y="228370"/>
                  </a:lnTo>
                  <a:lnTo>
                    <a:pt x="3433063" y="267208"/>
                  </a:lnTo>
                  <a:lnTo>
                    <a:pt x="3454777" y="308232"/>
                  </a:lnTo>
                  <a:lnTo>
                    <a:pt x="3472970" y="351253"/>
                  </a:lnTo>
                  <a:lnTo>
                    <a:pt x="3487451" y="396081"/>
                  </a:lnTo>
                  <a:lnTo>
                    <a:pt x="3498031" y="442524"/>
                  </a:lnTo>
                  <a:lnTo>
                    <a:pt x="3504519" y="490392"/>
                  </a:lnTo>
                  <a:lnTo>
                    <a:pt x="3506724" y="539496"/>
                  </a:lnTo>
                  <a:lnTo>
                    <a:pt x="3506724" y="2697467"/>
                  </a:lnTo>
                  <a:lnTo>
                    <a:pt x="3504519" y="2746574"/>
                  </a:lnTo>
                  <a:lnTo>
                    <a:pt x="3498031" y="2794445"/>
                  </a:lnTo>
                  <a:lnTo>
                    <a:pt x="3487451" y="2840891"/>
                  </a:lnTo>
                  <a:lnTo>
                    <a:pt x="3472970" y="2885721"/>
                  </a:lnTo>
                  <a:lnTo>
                    <a:pt x="3454777" y="2928744"/>
                  </a:lnTo>
                  <a:lnTo>
                    <a:pt x="3433064" y="2969769"/>
                  </a:lnTo>
                  <a:lnTo>
                    <a:pt x="3408020" y="3008607"/>
                  </a:lnTo>
                  <a:lnTo>
                    <a:pt x="3379836" y="3045067"/>
                  </a:lnTo>
                  <a:lnTo>
                    <a:pt x="3348704" y="3078959"/>
                  </a:lnTo>
                  <a:lnTo>
                    <a:pt x="3314812" y="3110091"/>
                  </a:lnTo>
                  <a:lnTo>
                    <a:pt x="3278353" y="3138275"/>
                  </a:lnTo>
                  <a:lnTo>
                    <a:pt x="3239516" y="3163318"/>
                  </a:lnTo>
                  <a:lnTo>
                    <a:pt x="3198491" y="3185031"/>
                  </a:lnTo>
                  <a:lnTo>
                    <a:pt x="3155470" y="3203223"/>
                  </a:lnTo>
                  <a:lnTo>
                    <a:pt x="3110642" y="3217704"/>
                  </a:lnTo>
                  <a:lnTo>
                    <a:pt x="3064199" y="3228283"/>
                  </a:lnTo>
                  <a:lnTo>
                    <a:pt x="3016331" y="3234771"/>
                  </a:lnTo>
                  <a:lnTo>
                    <a:pt x="2967228" y="3236976"/>
                  </a:lnTo>
                  <a:lnTo>
                    <a:pt x="539496" y="3236976"/>
                  </a:lnTo>
                  <a:lnTo>
                    <a:pt x="490390" y="3234771"/>
                  </a:lnTo>
                  <a:lnTo>
                    <a:pt x="442521" y="3228283"/>
                  </a:lnTo>
                  <a:lnTo>
                    <a:pt x="396076" y="3217704"/>
                  </a:lnTo>
                  <a:lnTo>
                    <a:pt x="351248" y="3203223"/>
                  </a:lnTo>
                  <a:lnTo>
                    <a:pt x="308227" y="3185031"/>
                  </a:lnTo>
                  <a:lnTo>
                    <a:pt x="267202" y="3163318"/>
                  </a:lnTo>
                  <a:lnTo>
                    <a:pt x="228365" y="3138275"/>
                  </a:lnTo>
                  <a:lnTo>
                    <a:pt x="191905" y="3110091"/>
                  </a:lnTo>
                  <a:lnTo>
                    <a:pt x="158014" y="3078959"/>
                  </a:lnTo>
                  <a:lnTo>
                    <a:pt x="126882" y="3045067"/>
                  </a:lnTo>
                  <a:lnTo>
                    <a:pt x="98700" y="3008607"/>
                  </a:lnTo>
                  <a:lnTo>
                    <a:pt x="73657" y="2969769"/>
                  </a:lnTo>
                  <a:lnTo>
                    <a:pt x="51944" y="2928744"/>
                  </a:lnTo>
                  <a:lnTo>
                    <a:pt x="33752" y="2885721"/>
                  </a:lnTo>
                  <a:lnTo>
                    <a:pt x="19271" y="2840891"/>
                  </a:lnTo>
                  <a:lnTo>
                    <a:pt x="8692" y="2794445"/>
                  </a:lnTo>
                  <a:lnTo>
                    <a:pt x="2204" y="2746574"/>
                  </a:lnTo>
                  <a:lnTo>
                    <a:pt x="0" y="2697467"/>
                  </a:lnTo>
                  <a:lnTo>
                    <a:pt x="0" y="539496"/>
                  </a:lnTo>
                  <a:close/>
                </a:path>
              </a:pathLst>
            </a:custGeom>
            <a:ln w="9144">
              <a:solidFill>
                <a:srgbClr val="E88A2B"/>
              </a:solidFill>
            </a:ln>
          </p:spPr>
          <p:txBody>
            <a:bodyPr wrap="square" lIns="0" tIns="0" rIns="0" bIns="0" rtlCol="0"/>
            <a:lstStyle/>
            <a:p>
              <a:endParaRPr/>
            </a:p>
          </p:txBody>
        </p:sp>
      </p:grpSp>
      <p:sp>
        <p:nvSpPr>
          <p:cNvPr id="9" name="object 9"/>
          <p:cNvSpPr txBox="1"/>
          <p:nvPr/>
        </p:nvSpPr>
        <p:spPr>
          <a:xfrm>
            <a:off x="1000455" y="1711833"/>
            <a:ext cx="2988945" cy="2283460"/>
          </a:xfrm>
          <a:prstGeom prst="rect">
            <a:avLst/>
          </a:prstGeom>
        </p:spPr>
        <p:txBody>
          <a:bodyPr vert="horz" wrap="square" lIns="0" tIns="13335" rIns="0" bIns="0" rtlCol="0">
            <a:spAutoFit/>
          </a:bodyPr>
          <a:lstStyle/>
          <a:p>
            <a:pPr marL="12700" marR="5080" indent="-635" algn="ctr">
              <a:lnSpc>
                <a:spcPct val="100000"/>
              </a:lnSpc>
              <a:spcBef>
                <a:spcPts val="105"/>
              </a:spcBef>
            </a:pPr>
            <a:r>
              <a:rPr sz="2000" dirty="0">
                <a:solidFill>
                  <a:srgbClr val="DDDEDD"/>
                </a:solidFill>
                <a:latin typeface="Arial"/>
                <a:cs typeface="Arial"/>
              </a:rPr>
              <a:t>“ElastiCache helps us  specifically a lot around  our social and  collaborative tools.…It</a:t>
            </a:r>
            <a:r>
              <a:rPr sz="2000" spc="-125" dirty="0">
                <a:solidFill>
                  <a:srgbClr val="DDDEDD"/>
                </a:solidFill>
                <a:latin typeface="Arial"/>
                <a:cs typeface="Arial"/>
              </a:rPr>
              <a:t> </a:t>
            </a:r>
            <a:r>
              <a:rPr sz="2000" spc="-5" dirty="0">
                <a:solidFill>
                  <a:srgbClr val="DDDEDD"/>
                </a:solidFill>
                <a:latin typeface="Arial"/>
                <a:cs typeface="Arial"/>
              </a:rPr>
              <a:t>just  </a:t>
            </a:r>
            <a:r>
              <a:rPr sz="2000" dirty="0">
                <a:solidFill>
                  <a:srgbClr val="DDDEDD"/>
                </a:solidFill>
                <a:latin typeface="Arial"/>
                <a:cs typeface="Arial"/>
              </a:rPr>
              <a:t>works. </a:t>
            </a:r>
            <a:r>
              <a:rPr sz="2000" spc="-15" dirty="0">
                <a:solidFill>
                  <a:srgbClr val="DDDEDD"/>
                </a:solidFill>
                <a:latin typeface="Arial"/>
                <a:cs typeface="Arial"/>
              </a:rPr>
              <a:t>We </a:t>
            </a:r>
            <a:r>
              <a:rPr sz="2000" spc="-5" dirty="0">
                <a:solidFill>
                  <a:srgbClr val="DDDEDD"/>
                </a:solidFill>
                <a:latin typeface="Arial"/>
                <a:cs typeface="Arial"/>
              </a:rPr>
              <a:t>don’t even  </a:t>
            </a:r>
            <a:r>
              <a:rPr sz="2000" dirty="0">
                <a:solidFill>
                  <a:srgbClr val="DDDEDD"/>
                </a:solidFill>
                <a:latin typeface="Arial"/>
                <a:cs typeface="Arial"/>
              </a:rPr>
              <a:t>know </a:t>
            </a:r>
            <a:r>
              <a:rPr sz="2000" spc="-5" dirty="0">
                <a:solidFill>
                  <a:srgbClr val="DDDEDD"/>
                </a:solidFill>
                <a:latin typeface="Arial"/>
                <a:cs typeface="Arial"/>
              </a:rPr>
              <a:t>its</a:t>
            </a:r>
            <a:r>
              <a:rPr sz="2000" spc="-40" dirty="0">
                <a:solidFill>
                  <a:srgbClr val="DDDEDD"/>
                </a:solidFill>
                <a:latin typeface="Arial"/>
                <a:cs typeface="Arial"/>
              </a:rPr>
              <a:t> </a:t>
            </a:r>
            <a:r>
              <a:rPr sz="2000" spc="-5" dirty="0">
                <a:solidFill>
                  <a:srgbClr val="DDDEDD"/>
                </a:solidFill>
                <a:latin typeface="Arial"/>
                <a:cs typeface="Arial"/>
              </a:rPr>
              <a:t>there.”</a:t>
            </a:r>
            <a:endParaRPr sz="2000">
              <a:latin typeface="Arial"/>
              <a:cs typeface="Arial"/>
            </a:endParaRPr>
          </a:p>
          <a:p>
            <a:pPr marL="524510" marR="516890" algn="ctr">
              <a:lnSpc>
                <a:spcPct val="100000"/>
              </a:lnSpc>
              <a:spcBef>
                <a:spcPts val="15"/>
              </a:spcBef>
            </a:pPr>
            <a:r>
              <a:rPr sz="1200" i="1" dirty="0">
                <a:solidFill>
                  <a:srgbClr val="DDDEDD"/>
                </a:solidFill>
                <a:latin typeface="Arial"/>
                <a:cs typeface="Arial"/>
              </a:rPr>
              <a:t>—</a:t>
            </a:r>
            <a:r>
              <a:rPr sz="1400" i="1" dirty="0">
                <a:solidFill>
                  <a:srgbClr val="DDDEDD"/>
                </a:solidFill>
                <a:latin typeface="Arial"/>
                <a:cs typeface="Arial"/>
              </a:rPr>
              <a:t>James Kenigsberg  </a:t>
            </a:r>
            <a:r>
              <a:rPr sz="1400" i="1" spc="-5" dirty="0">
                <a:solidFill>
                  <a:srgbClr val="DDDEDD"/>
                </a:solidFill>
                <a:latin typeface="Arial"/>
                <a:cs typeface="Arial"/>
              </a:rPr>
              <a:t>Chief </a:t>
            </a:r>
            <a:r>
              <a:rPr sz="1400" i="1" spc="-15" dirty="0">
                <a:solidFill>
                  <a:srgbClr val="DDDEDD"/>
                </a:solidFill>
                <a:latin typeface="Arial"/>
                <a:cs typeface="Arial"/>
              </a:rPr>
              <a:t>Technology</a:t>
            </a:r>
            <a:r>
              <a:rPr sz="1400" i="1" spc="-85" dirty="0">
                <a:solidFill>
                  <a:srgbClr val="DDDEDD"/>
                </a:solidFill>
                <a:latin typeface="Arial"/>
                <a:cs typeface="Arial"/>
              </a:rPr>
              <a:t> </a:t>
            </a:r>
            <a:r>
              <a:rPr sz="1400" i="1" dirty="0">
                <a:solidFill>
                  <a:srgbClr val="DDDEDD"/>
                </a:solidFill>
                <a:latin typeface="Arial"/>
                <a:cs typeface="Arial"/>
              </a:rPr>
              <a:t>Officer</a:t>
            </a:r>
            <a:endParaRPr sz="1400">
              <a:latin typeface="Arial"/>
              <a:cs typeface="Arial"/>
            </a:endParaRPr>
          </a:p>
        </p:txBody>
      </p:sp>
      <p:sp>
        <p:nvSpPr>
          <p:cNvPr id="10" name="object 10"/>
          <p:cNvSpPr/>
          <p:nvPr/>
        </p:nvSpPr>
        <p:spPr>
          <a:xfrm>
            <a:off x="6158484" y="565404"/>
            <a:ext cx="1181100" cy="885444"/>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15544" y="139065"/>
            <a:ext cx="6464935" cy="279781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BABCBA"/>
                </a:solidFill>
                <a:latin typeface="Arial"/>
                <a:cs typeface="Arial"/>
              </a:rPr>
              <a:t>Use cases </a:t>
            </a:r>
            <a:r>
              <a:rPr sz="2800" b="1" dirty="0">
                <a:solidFill>
                  <a:srgbClr val="BABCBA"/>
                </a:solidFill>
                <a:latin typeface="Arial"/>
                <a:cs typeface="Arial"/>
              </a:rPr>
              <a:t>for </a:t>
            </a:r>
            <a:r>
              <a:rPr sz="2800" b="1" spc="-5" dirty="0">
                <a:solidFill>
                  <a:srgbClr val="BABCBA"/>
                </a:solidFill>
                <a:latin typeface="Arial"/>
                <a:cs typeface="Arial"/>
              </a:rPr>
              <a:t>Amazon</a:t>
            </a:r>
            <a:r>
              <a:rPr sz="2800" b="1" spc="-65" dirty="0">
                <a:solidFill>
                  <a:srgbClr val="BABCBA"/>
                </a:solidFill>
                <a:latin typeface="Arial"/>
                <a:cs typeface="Arial"/>
              </a:rPr>
              <a:t> </a:t>
            </a:r>
            <a:r>
              <a:rPr sz="2800" b="1" spc="-5" dirty="0">
                <a:solidFill>
                  <a:srgbClr val="BABCBA"/>
                </a:solidFill>
                <a:latin typeface="Arial"/>
                <a:cs typeface="Arial"/>
              </a:rPr>
              <a:t>ElastiCache</a:t>
            </a:r>
            <a:endParaRPr sz="2800">
              <a:latin typeface="Arial"/>
              <a:cs typeface="Arial"/>
            </a:endParaRPr>
          </a:p>
          <a:p>
            <a:pPr>
              <a:lnSpc>
                <a:spcPct val="100000"/>
              </a:lnSpc>
              <a:spcBef>
                <a:spcPts val="5"/>
              </a:spcBef>
            </a:pPr>
            <a:endParaRPr sz="3200">
              <a:latin typeface="Arial"/>
              <a:cs typeface="Arial"/>
            </a:endParaRPr>
          </a:p>
          <a:p>
            <a:pPr marL="359410" marR="5080" indent="-342900">
              <a:lnSpc>
                <a:spcPct val="100000"/>
              </a:lnSpc>
              <a:buChar char="•"/>
              <a:tabLst>
                <a:tab pos="359410" algn="l"/>
                <a:tab pos="360045" algn="l"/>
              </a:tabLst>
            </a:pPr>
            <a:r>
              <a:rPr sz="2800" spc="-5" dirty="0">
                <a:solidFill>
                  <a:srgbClr val="BABCBA"/>
                </a:solidFill>
                <a:latin typeface="Arial"/>
                <a:cs typeface="Arial"/>
              </a:rPr>
              <a:t>Performance or </a:t>
            </a:r>
            <a:r>
              <a:rPr sz="2800" dirty="0">
                <a:solidFill>
                  <a:srgbClr val="BABCBA"/>
                </a:solidFill>
                <a:latin typeface="Arial"/>
                <a:cs typeface="Arial"/>
              </a:rPr>
              <a:t>cost </a:t>
            </a:r>
            <a:r>
              <a:rPr sz="2800" spc="-5" dirty="0">
                <a:solidFill>
                  <a:srgbClr val="BABCBA"/>
                </a:solidFill>
                <a:latin typeface="Arial"/>
                <a:cs typeface="Arial"/>
              </a:rPr>
              <a:t>optimization </a:t>
            </a:r>
            <a:r>
              <a:rPr sz="2800" dirty="0">
                <a:solidFill>
                  <a:srgbClr val="BABCBA"/>
                </a:solidFill>
                <a:latin typeface="Arial"/>
                <a:cs typeface="Arial"/>
              </a:rPr>
              <a:t>of </a:t>
            </a:r>
            <a:r>
              <a:rPr sz="2800" spc="-5" dirty="0">
                <a:solidFill>
                  <a:srgbClr val="BABCBA"/>
                </a:solidFill>
                <a:latin typeface="Arial"/>
                <a:cs typeface="Arial"/>
              </a:rPr>
              <a:t>an  </a:t>
            </a:r>
            <a:r>
              <a:rPr sz="2800" dirty="0">
                <a:solidFill>
                  <a:srgbClr val="BABCBA"/>
                </a:solidFill>
                <a:latin typeface="Arial"/>
                <a:cs typeface="Arial"/>
              </a:rPr>
              <a:t>underlying</a:t>
            </a:r>
            <a:r>
              <a:rPr sz="2800" spc="10" dirty="0">
                <a:solidFill>
                  <a:srgbClr val="BABCBA"/>
                </a:solidFill>
                <a:latin typeface="Arial"/>
                <a:cs typeface="Arial"/>
              </a:rPr>
              <a:t> </a:t>
            </a:r>
            <a:r>
              <a:rPr sz="2800" dirty="0">
                <a:solidFill>
                  <a:srgbClr val="BABCBA"/>
                </a:solidFill>
                <a:latin typeface="Arial"/>
                <a:cs typeface="Arial"/>
              </a:rPr>
              <a:t>database</a:t>
            </a:r>
            <a:endParaRPr sz="2800">
              <a:latin typeface="Arial"/>
              <a:cs typeface="Arial"/>
            </a:endParaRPr>
          </a:p>
          <a:p>
            <a:pPr marL="359410" indent="-343535">
              <a:lnSpc>
                <a:spcPct val="100000"/>
              </a:lnSpc>
              <a:spcBef>
                <a:spcPts val="675"/>
              </a:spcBef>
              <a:buChar char="•"/>
              <a:tabLst>
                <a:tab pos="359410" algn="l"/>
                <a:tab pos="360045" algn="l"/>
              </a:tabLst>
            </a:pPr>
            <a:r>
              <a:rPr sz="2800" spc="-5" dirty="0">
                <a:solidFill>
                  <a:srgbClr val="BABCBA"/>
                </a:solidFill>
                <a:latin typeface="Arial"/>
                <a:cs typeface="Arial"/>
              </a:rPr>
              <a:t>Storage of ephemeral </a:t>
            </a:r>
            <a:r>
              <a:rPr sz="2800" dirty="0">
                <a:solidFill>
                  <a:srgbClr val="BABCBA"/>
                </a:solidFill>
                <a:latin typeface="Arial"/>
                <a:cs typeface="Arial"/>
              </a:rPr>
              <a:t>key-value</a:t>
            </a:r>
            <a:r>
              <a:rPr sz="2800" spc="60" dirty="0">
                <a:solidFill>
                  <a:srgbClr val="BABCBA"/>
                </a:solidFill>
                <a:latin typeface="Arial"/>
                <a:cs typeface="Arial"/>
              </a:rPr>
              <a:t> </a:t>
            </a:r>
            <a:r>
              <a:rPr sz="2800" spc="-5" dirty="0">
                <a:solidFill>
                  <a:srgbClr val="BABCBA"/>
                </a:solidFill>
                <a:latin typeface="Arial"/>
                <a:cs typeface="Arial"/>
              </a:rPr>
              <a:t>data</a:t>
            </a:r>
            <a:endParaRPr sz="2800">
              <a:latin typeface="Arial"/>
              <a:cs typeface="Arial"/>
            </a:endParaRPr>
          </a:p>
          <a:p>
            <a:pPr marL="359410" indent="-343535">
              <a:lnSpc>
                <a:spcPct val="100000"/>
              </a:lnSpc>
              <a:spcBef>
                <a:spcPts val="670"/>
              </a:spcBef>
              <a:buChar char="•"/>
              <a:tabLst>
                <a:tab pos="359410" algn="l"/>
                <a:tab pos="360045" algn="l"/>
              </a:tabLst>
            </a:pPr>
            <a:r>
              <a:rPr sz="2800" spc="-5" dirty="0">
                <a:solidFill>
                  <a:srgbClr val="BABCBA"/>
                </a:solidFill>
                <a:latin typeface="Arial"/>
                <a:cs typeface="Arial"/>
              </a:rPr>
              <a:t>High-performance application</a:t>
            </a:r>
            <a:r>
              <a:rPr sz="2800" spc="75" dirty="0">
                <a:solidFill>
                  <a:srgbClr val="BABCBA"/>
                </a:solidFill>
                <a:latin typeface="Arial"/>
                <a:cs typeface="Arial"/>
              </a:rPr>
              <a:t> </a:t>
            </a:r>
            <a:r>
              <a:rPr sz="2800" dirty="0">
                <a:solidFill>
                  <a:srgbClr val="BABCBA"/>
                </a:solidFill>
                <a:latin typeface="Arial"/>
                <a:cs typeface="Arial"/>
              </a:rPr>
              <a:t>patterns</a:t>
            </a:r>
            <a:endParaRPr sz="280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1620" y="229565"/>
            <a:ext cx="7736205"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BABCBA"/>
                </a:solidFill>
              </a:rPr>
              <a:t>Amazon ElastiCache: simple </a:t>
            </a:r>
            <a:r>
              <a:rPr sz="2800" dirty="0">
                <a:solidFill>
                  <a:srgbClr val="BABCBA"/>
                </a:solidFill>
              </a:rPr>
              <a:t>app</a:t>
            </a:r>
            <a:r>
              <a:rPr sz="2800" spc="105" dirty="0">
                <a:solidFill>
                  <a:srgbClr val="BABCBA"/>
                </a:solidFill>
              </a:rPr>
              <a:t> </a:t>
            </a:r>
            <a:r>
              <a:rPr sz="2800" spc="-5" dirty="0">
                <a:solidFill>
                  <a:srgbClr val="BABCBA"/>
                </a:solidFill>
              </a:rPr>
              <a:t>architecture</a:t>
            </a:r>
            <a:endParaRPr sz="2800"/>
          </a:p>
        </p:txBody>
      </p:sp>
      <p:sp>
        <p:nvSpPr>
          <p:cNvPr id="3" name="object 3"/>
          <p:cNvSpPr txBox="1"/>
          <p:nvPr/>
        </p:nvSpPr>
        <p:spPr>
          <a:xfrm>
            <a:off x="3254502" y="3073653"/>
            <a:ext cx="714375" cy="330200"/>
          </a:xfrm>
          <a:prstGeom prst="rect">
            <a:avLst/>
          </a:prstGeom>
        </p:spPr>
        <p:txBody>
          <a:bodyPr vert="horz" wrap="square" lIns="0" tIns="12065" rIns="0" bIns="0" rtlCol="0">
            <a:spAutoFit/>
          </a:bodyPr>
          <a:lstStyle/>
          <a:p>
            <a:pPr marL="79375" marR="5080" indent="-67310">
              <a:lnSpc>
                <a:spcPct val="100000"/>
              </a:lnSpc>
              <a:spcBef>
                <a:spcPts val="95"/>
              </a:spcBef>
            </a:pPr>
            <a:r>
              <a:rPr sz="1000" spc="-5" dirty="0">
                <a:solidFill>
                  <a:srgbClr val="FFFFFF"/>
                </a:solidFill>
                <a:latin typeface="Arial"/>
                <a:cs typeface="Arial"/>
              </a:rPr>
              <a:t>Elastic</a:t>
            </a:r>
            <a:r>
              <a:rPr sz="1000" spc="-75" dirty="0">
                <a:solidFill>
                  <a:srgbClr val="FFFFFF"/>
                </a:solidFill>
                <a:latin typeface="Arial"/>
                <a:cs typeface="Arial"/>
              </a:rPr>
              <a:t> </a:t>
            </a:r>
            <a:r>
              <a:rPr sz="1000" spc="-5" dirty="0">
                <a:solidFill>
                  <a:srgbClr val="FFFFFF"/>
                </a:solidFill>
                <a:latin typeface="Arial"/>
                <a:cs typeface="Arial"/>
              </a:rPr>
              <a:t>Load  Balancing</a:t>
            </a:r>
            <a:endParaRPr sz="1000">
              <a:latin typeface="Arial"/>
              <a:cs typeface="Arial"/>
            </a:endParaRPr>
          </a:p>
        </p:txBody>
      </p:sp>
      <p:sp>
        <p:nvSpPr>
          <p:cNvPr id="4" name="object 4"/>
          <p:cNvSpPr/>
          <p:nvPr/>
        </p:nvSpPr>
        <p:spPr>
          <a:xfrm>
            <a:off x="4709159" y="2287523"/>
            <a:ext cx="966215" cy="967739"/>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4863465" y="3200145"/>
            <a:ext cx="803910" cy="330200"/>
          </a:xfrm>
          <a:prstGeom prst="rect">
            <a:avLst/>
          </a:prstGeom>
        </p:spPr>
        <p:txBody>
          <a:bodyPr vert="horz" wrap="square" lIns="0" tIns="12065" rIns="0" bIns="0" rtlCol="0">
            <a:spAutoFit/>
          </a:bodyPr>
          <a:lstStyle/>
          <a:p>
            <a:pPr marL="12700" marR="5080" indent="17780">
              <a:lnSpc>
                <a:spcPct val="100000"/>
              </a:lnSpc>
              <a:spcBef>
                <a:spcPts val="95"/>
              </a:spcBef>
            </a:pPr>
            <a:r>
              <a:rPr sz="1000" spc="-5" dirty="0">
                <a:solidFill>
                  <a:srgbClr val="FFFFFF"/>
                </a:solidFill>
                <a:latin typeface="Arial"/>
                <a:cs typeface="Arial"/>
              </a:rPr>
              <a:t>Amazon EC2  app</a:t>
            </a:r>
            <a:r>
              <a:rPr sz="1000" spc="-90" dirty="0">
                <a:solidFill>
                  <a:srgbClr val="FFFFFF"/>
                </a:solidFill>
                <a:latin typeface="Arial"/>
                <a:cs typeface="Arial"/>
              </a:rPr>
              <a:t> </a:t>
            </a:r>
            <a:r>
              <a:rPr sz="1000" spc="-5" dirty="0">
                <a:solidFill>
                  <a:srgbClr val="FFFFFF"/>
                </a:solidFill>
                <a:latin typeface="Arial"/>
                <a:cs typeface="Arial"/>
              </a:rPr>
              <a:t>instances</a:t>
            </a:r>
            <a:endParaRPr sz="1000">
              <a:latin typeface="Arial"/>
              <a:cs typeface="Arial"/>
            </a:endParaRPr>
          </a:p>
        </p:txBody>
      </p:sp>
      <p:sp>
        <p:nvSpPr>
          <p:cNvPr id="6" name="object 6"/>
          <p:cNvSpPr/>
          <p:nvPr/>
        </p:nvSpPr>
        <p:spPr>
          <a:xfrm>
            <a:off x="1045463" y="3364991"/>
            <a:ext cx="731519" cy="73151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034796" y="2505455"/>
            <a:ext cx="731520" cy="731519"/>
          </a:xfrm>
          <a:prstGeom prst="rect">
            <a:avLst/>
          </a:prstGeom>
          <a:blipFill>
            <a:blip r:embed="rId4" cstate="print"/>
            <a:stretch>
              <a:fillRect/>
            </a:stretch>
          </a:blipFill>
        </p:spPr>
        <p:txBody>
          <a:bodyPr wrap="square" lIns="0" tIns="0" rIns="0" bIns="0" rtlCol="0"/>
          <a:lstStyle/>
          <a:p>
            <a:endParaRPr/>
          </a:p>
        </p:txBody>
      </p:sp>
      <p:grpSp>
        <p:nvGrpSpPr>
          <p:cNvPr id="8" name="object 8"/>
          <p:cNvGrpSpPr/>
          <p:nvPr/>
        </p:nvGrpSpPr>
        <p:grpSpPr>
          <a:xfrm>
            <a:off x="3813047" y="2089404"/>
            <a:ext cx="2461260" cy="861060"/>
            <a:chOff x="3813047" y="2089404"/>
            <a:chExt cx="2461260" cy="861060"/>
          </a:xfrm>
        </p:grpSpPr>
        <p:sp>
          <p:nvSpPr>
            <p:cNvPr id="9" name="object 9"/>
            <p:cNvSpPr/>
            <p:nvPr/>
          </p:nvSpPr>
          <p:spPr>
            <a:xfrm>
              <a:off x="3813047" y="2601468"/>
              <a:ext cx="1199388" cy="315468"/>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3970781" y="2679319"/>
              <a:ext cx="884555" cy="120650"/>
            </a:xfrm>
            <a:custGeom>
              <a:avLst/>
              <a:gdLst/>
              <a:ahLst/>
              <a:cxnLst/>
              <a:rect l="l" t="t" r="r" b="b"/>
              <a:pathLst>
                <a:path w="884554" h="120650">
                  <a:moveTo>
                    <a:pt x="102996" y="0"/>
                  </a:moveTo>
                  <a:lnTo>
                    <a:pt x="0" y="60070"/>
                  </a:lnTo>
                  <a:lnTo>
                    <a:pt x="102996" y="120142"/>
                  </a:lnTo>
                  <a:lnTo>
                    <a:pt x="110997" y="118110"/>
                  </a:lnTo>
                  <a:lnTo>
                    <a:pt x="114553" y="111887"/>
                  </a:lnTo>
                  <a:lnTo>
                    <a:pt x="118109" y="105791"/>
                  </a:lnTo>
                  <a:lnTo>
                    <a:pt x="116077" y="97789"/>
                  </a:lnTo>
                  <a:lnTo>
                    <a:pt x="109854" y="94233"/>
                  </a:lnTo>
                  <a:lnTo>
                    <a:pt x="73496" y="73025"/>
                  </a:lnTo>
                  <a:lnTo>
                    <a:pt x="25653" y="73025"/>
                  </a:lnTo>
                  <a:lnTo>
                    <a:pt x="25653" y="47117"/>
                  </a:lnTo>
                  <a:lnTo>
                    <a:pt x="73496" y="47117"/>
                  </a:lnTo>
                  <a:lnTo>
                    <a:pt x="109854" y="25907"/>
                  </a:lnTo>
                  <a:lnTo>
                    <a:pt x="116077" y="22351"/>
                  </a:lnTo>
                  <a:lnTo>
                    <a:pt x="118109" y="14350"/>
                  </a:lnTo>
                  <a:lnTo>
                    <a:pt x="114553" y="8255"/>
                  </a:lnTo>
                  <a:lnTo>
                    <a:pt x="110997" y="2031"/>
                  </a:lnTo>
                  <a:lnTo>
                    <a:pt x="102996" y="0"/>
                  </a:lnTo>
                  <a:close/>
                </a:path>
                <a:path w="884554" h="120650">
                  <a:moveTo>
                    <a:pt x="832884" y="60070"/>
                  </a:moveTo>
                  <a:lnTo>
                    <a:pt x="774318" y="94233"/>
                  </a:lnTo>
                  <a:lnTo>
                    <a:pt x="768095" y="97789"/>
                  </a:lnTo>
                  <a:lnTo>
                    <a:pt x="766063" y="105791"/>
                  </a:lnTo>
                  <a:lnTo>
                    <a:pt x="769619" y="111887"/>
                  </a:lnTo>
                  <a:lnTo>
                    <a:pt x="773302" y="118110"/>
                  </a:lnTo>
                  <a:lnTo>
                    <a:pt x="781176" y="120142"/>
                  </a:lnTo>
                  <a:lnTo>
                    <a:pt x="787400" y="116586"/>
                  </a:lnTo>
                  <a:lnTo>
                    <a:pt x="862089" y="73025"/>
                  </a:lnTo>
                  <a:lnTo>
                    <a:pt x="858519" y="73025"/>
                  </a:lnTo>
                  <a:lnTo>
                    <a:pt x="858519" y="71247"/>
                  </a:lnTo>
                  <a:lnTo>
                    <a:pt x="852042" y="71247"/>
                  </a:lnTo>
                  <a:lnTo>
                    <a:pt x="832884" y="60070"/>
                  </a:lnTo>
                  <a:close/>
                </a:path>
                <a:path w="884554" h="120650">
                  <a:moveTo>
                    <a:pt x="73496" y="47117"/>
                  </a:moveTo>
                  <a:lnTo>
                    <a:pt x="25653" y="47117"/>
                  </a:lnTo>
                  <a:lnTo>
                    <a:pt x="25653" y="73025"/>
                  </a:lnTo>
                  <a:lnTo>
                    <a:pt x="73496" y="73025"/>
                  </a:lnTo>
                  <a:lnTo>
                    <a:pt x="70448" y="71247"/>
                  </a:lnTo>
                  <a:lnTo>
                    <a:pt x="32130" y="71247"/>
                  </a:lnTo>
                  <a:lnTo>
                    <a:pt x="32130" y="48894"/>
                  </a:lnTo>
                  <a:lnTo>
                    <a:pt x="70448" y="48894"/>
                  </a:lnTo>
                  <a:lnTo>
                    <a:pt x="73496" y="47117"/>
                  </a:lnTo>
                  <a:close/>
                </a:path>
                <a:path w="884554" h="120650">
                  <a:moveTo>
                    <a:pt x="810677" y="47117"/>
                  </a:moveTo>
                  <a:lnTo>
                    <a:pt x="73496" y="47117"/>
                  </a:lnTo>
                  <a:lnTo>
                    <a:pt x="51289" y="60070"/>
                  </a:lnTo>
                  <a:lnTo>
                    <a:pt x="73496" y="73025"/>
                  </a:lnTo>
                  <a:lnTo>
                    <a:pt x="810677" y="73025"/>
                  </a:lnTo>
                  <a:lnTo>
                    <a:pt x="832884" y="60070"/>
                  </a:lnTo>
                  <a:lnTo>
                    <a:pt x="810677" y="47117"/>
                  </a:lnTo>
                  <a:close/>
                </a:path>
                <a:path w="884554" h="120650">
                  <a:moveTo>
                    <a:pt x="862089" y="47117"/>
                  </a:moveTo>
                  <a:lnTo>
                    <a:pt x="858519" y="47117"/>
                  </a:lnTo>
                  <a:lnTo>
                    <a:pt x="858519" y="73025"/>
                  </a:lnTo>
                  <a:lnTo>
                    <a:pt x="862089" y="73025"/>
                  </a:lnTo>
                  <a:lnTo>
                    <a:pt x="884301" y="60070"/>
                  </a:lnTo>
                  <a:lnTo>
                    <a:pt x="862089" y="47117"/>
                  </a:lnTo>
                  <a:close/>
                </a:path>
                <a:path w="884554" h="120650">
                  <a:moveTo>
                    <a:pt x="32130" y="48894"/>
                  </a:moveTo>
                  <a:lnTo>
                    <a:pt x="32130" y="71247"/>
                  </a:lnTo>
                  <a:lnTo>
                    <a:pt x="51289" y="60070"/>
                  </a:lnTo>
                  <a:lnTo>
                    <a:pt x="32130" y="48894"/>
                  </a:lnTo>
                  <a:close/>
                </a:path>
                <a:path w="884554" h="120650">
                  <a:moveTo>
                    <a:pt x="51289" y="60070"/>
                  </a:moveTo>
                  <a:lnTo>
                    <a:pt x="32130" y="71247"/>
                  </a:lnTo>
                  <a:lnTo>
                    <a:pt x="70448" y="71247"/>
                  </a:lnTo>
                  <a:lnTo>
                    <a:pt x="51289" y="60070"/>
                  </a:lnTo>
                  <a:close/>
                </a:path>
                <a:path w="884554" h="120650">
                  <a:moveTo>
                    <a:pt x="852042" y="48894"/>
                  </a:moveTo>
                  <a:lnTo>
                    <a:pt x="832884" y="60070"/>
                  </a:lnTo>
                  <a:lnTo>
                    <a:pt x="852042" y="71247"/>
                  </a:lnTo>
                  <a:lnTo>
                    <a:pt x="852042" y="48894"/>
                  </a:lnTo>
                  <a:close/>
                </a:path>
                <a:path w="884554" h="120650">
                  <a:moveTo>
                    <a:pt x="858519" y="48894"/>
                  </a:moveTo>
                  <a:lnTo>
                    <a:pt x="852042" y="48894"/>
                  </a:lnTo>
                  <a:lnTo>
                    <a:pt x="852042" y="71247"/>
                  </a:lnTo>
                  <a:lnTo>
                    <a:pt x="858519" y="71247"/>
                  </a:lnTo>
                  <a:lnTo>
                    <a:pt x="858519" y="48894"/>
                  </a:lnTo>
                  <a:close/>
                </a:path>
                <a:path w="884554" h="120650">
                  <a:moveTo>
                    <a:pt x="70448" y="48894"/>
                  </a:moveTo>
                  <a:lnTo>
                    <a:pt x="32130" y="48894"/>
                  </a:lnTo>
                  <a:lnTo>
                    <a:pt x="51289" y="60070"/>
                  </a:lnTo>
                  <a:lnTo>
                    <a:pt x="70448" y="48894"/>
                  </a:lnTo>
                  <a:close/>
                </a:path>
                <a:path w="884554" h="120650">
                  <a:moveTo>
                    <a:pt x="781176" y="0"/>
                  </a:moveTo>
                  <a:lnTo>
                    <a:pt x="773302" y="2031"/>
                  </a:lnTo>
                  <a:lnTo>
                    <a:pt x="769619" y="8255"/>
                  </a:lnTo>
                  <a:lnTo>
                    <a:pt x="766063" y="14350"/>
                  </a:lnTo>
                  <a:lnTo>
                    <a:pt x="768095" y="22351"/>
                  </a:lnTo>
                  <a:lnTo>
                    <a:pt x="774318" y="25907"/>
                  </a:lnTo>
                  <a:lnTo>
                    <a:pt x="832884" y="60070"/>
                  </a:lnTo>
                  <a:lnTo>
                    <a:pt x="852042" y="48894"/>
                  </a:lnTo>
                  <a:lnTo>
                    <a:pt x="858519" y="48894"/>
                  </a:lnTo>
                  <a:lnTo>
                    <a:pt x="858519" y="47117"/>
                  </a:lnTo>
                  <a:lnTo>
                    <a:pt x="862089" y="47117"/>
                  </a:lnTo>
                  <a:lnTo>
                    <a:pt x="787400" y="3556"/>
                  </a:lnTo>
                  <a:lnTo>
                    <a:pt x="781176" y="0"/>
                  </a:lnTo>
                  <a:close/>
                </a:path>
              </a:pathLst>
            </a:custGeom>
            <a:solidFill>
              <a:srgbClr val="E98E30"/>
            </a:solidFill>
          </p:spPr>
          <p:txBody>
            <a:bodyPr wrap="square" lIns="0" tIns="0" rIns="0" bIns="0" rtlCol="0"/>
            <a:lstStyle/>
            <a:p>
              <a:endParaRPr/>
            </a:p>
          </p:txBody>
        </p:sp>
        <p:sp>
          <p:nvSpPr>
            <p:cNvPr id="11" name="object 11"/>
            <p:cNvSpPr/>
            <p:nvPr/>
          </p:nvSpPr>
          <p:spPr>
            <a:xfrm>
              <a:off x="5518403" y="2089404"/>
              <a:ext cx="755903" cy="861060"/>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5676137" y="2227326"/>
              <a:ext cx="440690" cy="545465"/>
            </a:xfrm>
            <a:custGeom>
              <a:avLst/>
              <a:gdLst/>
              <a:ahLst/>
              <a:cxnLst/>
              <a:rect l="l" t="t" r="r" b="b"/>
              <a:pathLst>
                <a:path w="440689" h="545464">
                  <a:moveTo>
                    <a:pt x="24511" y="422275"/>
                  </a:moveTo>
                  <a:lnTo>
                    <a:pt x="17907" y="427100"/>
                  </a:lnTo>
                  <a:lnTo>
                    <a:pt x="16890" y="434086"/>
                  </a:lnTo>
                  <a:lnTo>
                    <a:pt x="0" y="545084"/>
                  </a:lnTo>
                  <a:lnTo>
                    <a:pt x="31365" y="533146"/>
                  </a:lnTo>
                  <a:lnTo>
                    <a:pt x="26162" y="533146"/>
                  </a:lnTo>
                  <a:lnTo>
                    <a:pt x="6096" y="516890"/>
                  </a:lnTo>
                  <a:lnTo>
                    <a:pt x="36195" y="479621"/>
                  </a:lnTo>
                  <a:lnTo>
                    <a:pt x="42545" y="438023"/>
                  </a:lnTo>
                  <a:lnTo>
                    <a:pt x="43561" y="431038"/>
                  </a:lnTo>
                  <a:lnTo>
                    <a:pt x="38735" y="424434"/>
                  </a:lnTo>
                  <a:lnTo>
                    <a:pt x="31623" y="423291"/>
                  </a:lnTo>
                  <a:lnTo>
                    <a:pt x="24511" y="422275"/>
                  </a:lnTo>
                  <a:close/>
                </a:path>
                <a:path w="440689" h="545464">
                  <a:moveTo>
                    <a:pt x="36195" y="479621"/>
                  </a:moveTo>
                  <a:lnTo>
                    <a:pt x="6096" y="516890"/>
                  </a:lnTo>
                  <a:lnTo>
                    <a:pt x="26162" y="533146"/>
                  </a:lnTo>
                  <a:lnTo>
                    <a:pt x="31086" y="527050"/>
                  </a:lnTo>
                  <a:lnTo>
                    <a:pt x="28956" y="527050"/>
                  </a:lnTo>
                  <a:lnTo>
                    <a:pt x="11557" y="512953"/>
                  </a:lnTo>
                  <a:lnTo>
                    <a:pt x="32313" y="505051"/>
                  </a:lnTo>
                  <a:lnTo>
                    <a:pt x="36195" y="479621"/>
                  </a:lnTo>
                  <a:close/>
                </a:path>
                <a:path w="440689" h="545464">
                  <a:moveTo>
                    <a:pt x="102362" y="478409"/>
                  </a:moveTo>
                  <a:lnTo>
                    <a:pt x="56207" y="495956"/>
                  </a:lnTo>
                  <a:lnTo>
                    <a:pt x="26162" y="533146"/>
                  </a:lnTo>
                  <a:lnTo>
                    <a:pt x="31365" y="533146"/>
                  </a:lnTo>
                  <a:lnTo>
                    <a:pt x="111506" y="502666"/>
                  </a:lnTo>
                  <a:lnTo>
                    <a:pt x="114935" y="495173"/>
                  </a:lnTo>
                  <a:lnTo>
                    <a:pt x="112395" y="488442"/>
                  </a:lnTo>
                  <a:lnTo>
                    <a:pt x="109727" y="481838"/>
                  </a:lnTo>
                  <a:lnTo>
                    <a:pt x="102362" y="478409"/>
                  </a:lnTo>
                  <a:close/>
                </a:path>
                <a:path w="440689" h="545464">
                  <a:moveTo>
                    <a:pt x="32313" y="505051"/>
                  </a:moveTo>
                  <a:lnTo>
                    <a:pt x="11557" y="512953"/>
                  </a:lnTo>
                  <a:lnTo>
                    <a:pt x="28956" y="527050"/>
                  </a:lnTo>
                  <a:lnTo>
                    <a:pt x="32313" y="505051"/>
                  </a:lnTo>
                  <a:close/>
                </a:path>
                <a:path w="440689" h="545464">
                  <a:moveTo>
                    <a:pt x="56207" y="495956"/>
                  </a:moveTo>
                  <a:lnTo>
                    <a:pt x="32313" y="505051"/>
                  </a:lnTo>
                  <a:lnTo>
                    <a:pt x="28956" y="527050"/>
                  </a:lnTo>
                  <a:lnTo>
                    <a:pt x="31086" y="527050"/>
                  </a:lnTo>
                  <a:lnTo>
                    <a:pt x="56207" y="495956"/>
                  </a:lnTo>
                  <a:close/>
                </a:path>
                <a:path w="440689" h="545464">
                  <a:moveTo>
                    <a:pt x="407911" y="39925"/>
                  </a:moveTo>
                  <a:lnTo>
                    <a:pt x="383961" y="49028"/>
                  </a:lnTo>
                  <a:lnTo>
                    <a:pt x="36195" y="479621"/>
                  </a:lnTo>
                  <a:lnTo>
                    <a:pt x="32313" y="505051"/>
                  </a:lnTo>
                  <a:lnTo>
                    <a:pt x="56207" y="495956"/>
                  </a:lnTo>
                  <a:lnTo>
                    <a:pt x="404053" y="65397"/>
                  </a:lnTo>
                  <a:lnTo>
                    <a:pt x="407911" y="39925"/>
                  </a:lnTo>
                  <a:close/>
                </a:path>
                <a:path w="440689" h="545464">
                  <a:moveTo>
                    <a:pt x="438382" y="11811"/>
                  </a:moveTo>
                  <a:lnTo>
                    <a:pt x="414020" y="11811"/>
                  </a:lnTo>
                  <a:lnTo>
                    <a:pt x="434213" y="28067"/>
                  </a:lnTo>
                  <a:lnTo>
                    <a:pt x="404053" y="65397"/>
                  </a:lnTo>
                  <a:lnTo>
                    <a:pt x="397763" y="106934"/>
                  </a:lnTo>
                  <a:lnTo>
                    <a:pt x="396621" y="114046"/>
                  </a:lnTo>
                  <a:lnTo>
                    <a:pt x="401447" y="120650"/>
                  </a:lnTo>
                  <a:lnTo>
                    <a:pt x="408559" y="121666"/>
                  </a:lnTo>
                  <a:lnTo>
                    <a:pt x="415671" y="122809"/>
                  </a:lnTo>
                  <a:lnTo>
                    <a:pt x="422275" y="117982"/>
                  </a:lnTo>
                  <a:lnTo>
                    <a:pt x="423290" y="110871"/>
                  </a:lnTo>
                  <a:lnTo>
                    <a:pt x="438382" y="11811"/>
                  </a:lnTo>
                  <a:close/>
                </a:path>
                <a:path w="440689" h="545464">
                  <a:moveTo>
                    <a:pt x="440182" y="0"/>
                  </a:moveTo>
                  <a:lnTo>
                    <a:pt x="335281" y="39925"/>
                  </a:lnTo>
                  <a:lnTo>
                    <a:pt x="328675" y="42418"/>
                  </a:lnTo>
                  <a:lnTo>
                    <a:pt x="325374" y="49784"/>
                  </a:lnTo>
                  <a:lnTo>
                    <a:pt x="330453" y="63246"/>
                  </a:lnTo>
                  <a:lnTo>
                    <a:pt x="337947" y="66548"/>
                  </a:lnTo>
                  <a:lnTo>
                    <a:pt x="383961" y="49028"/>
                  </a:lnTo>
                  <a:lnTo>
                    <a:pt x="414020" y="11811"/>
                  </a:lnTo>
                  <a:lnTo>
                    <a:pt x="438382" y="11811"/>
                  </a:lnTo>
                  <a:lnTo>
                    <a:pt x="440182" y="0"/>
                  </a:lnTo>
                  <a:close/>
                </a:path>
                <a:path w="440689" h="545464">
                  <a:moveTo>
                    <a:pt x="421750" y="18034"/>
                  </a:moveTo>
                  <a:lnTo>
                    <a:pt x="411225" y="18034"/>
                  </a:lnTo>
                  <a:lnTo>
                    <a:pt x="428751" y="32004"/>
                  </a:lnTo>
                  <a:lnTo>
                    <a:pt x="407911" y="39925"/>
                  </a:lnTo>
                  <a:lnTo>
                    <a:pt x="404053" y="65397"/>
                  </a:lnTo>
                  <a:lnTo>
                    <a:pt x="434213" y="28067"/>
                  </a:lnTo>
                  <a:lnTo>
                    <a:pt x="421750" y="18034"/>
                  </a:lnTo>
                  <a:close/>
                </a:path>
                <a:path w="440689" h="545464">
                  <a:moveTo>
                    <a:pt x="414020" y="11811"/>
                  </a:moveTo>
                  <a:lnTo>
                    <a:pt x="383961" y="49028"/>
                  </a:lnTo>
                  <a:lnTo>
                    <a:pt x="407911" y="39925"/>
                  </a:lnTo>
                  <a:lnTo>
                    <a:pt x="411225" y="18034"/>
                  </a:lnTo>
                  <a:lnTo>
                    <a:pt x="421750" y="18034"/>
                  </a:lnTo>
                  <a:lnTo>
                    <a:pt x="414020" y="11811"/>
                  </a:lnTo>
                  <a:close/>
                </a:path>
                <a:path w="440689" h="545464">
                  <a:moveTo>
                    <a:pt x="411225" y="18034"/>
                  </a:moveTo>
                  <a:lnTo>
                    <a:pt x="407911" y="39925"/>
                  </a:lnTo>
                  <a:lnTo>
                    <a:pt x="428751" y="32004"/>
                  </a:lnTo>
                  <a:lnTo>
                    <a:pt x="411225" y="18034"/>
                  </a:lnTo>
                  <a:close/>
                </a:path>
              </a:pathLst>
            </a:custGeom>
            <a:solidFill>
              <a:srgbClr val="E98E30"/>
            </a:solidFill>
          </p:spPr>
          <p:txBody>
            <a:bodyPr wrap="square" lIns="0" tIns="0" rIns="0" bIns="0" rtlCol="0"/>
            <a:lstStyle/>
            <a:p>
              <a:endParaRPr/>
            </a:p>
          </p:txBody>
        </p:sp>
      </p:grpSp>
      <p:sp>
        <p:nvSpPr>
          <p:cNvPr id="13" name="object 13"/>
          <p:cNvSpPr txBox="1"/>
          <p:nvPr/>
        </p:nvSpPr>
        <p:spPr>
          <a:xfrm>
            <a:off x="1205280" y="4091736"/>
            <a:ext cx="410845"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FFFFFF"/>
                </a:solidFill>
                <a:latin typeface="Arial"/>
                <a:cs typeface="Arial"/>
              </a:rPr>
              <a:t>C</a:t>
            </a:r>
            <a:r>
              <a:rPr sz="1000" spc="-10" dirty="0">
                <a:solidFill>
                  <a:srgbClr val="FFFFFF"/>
                </a:solidFill>
                <a:latin typeface="Arial"/>
                <a:cs typeface="Arial"/>
              </a:rPr>
              <a:t>li</a:t>
            </a:r>
            <a:r>
              <a:rPr sz="1000" spc="-5" dirty="0">
                <a:solidFill>
                  <a:srgbClr val="FFFFFF"/>
                </a:solidFill>
                <a:latin typeface="Arial"/>
                <a:cs typeface="Arial"/>
              </a:rPr>
              <a:t>e</a:t>
            </a:r>
            <a:r>
              <a:rPr sz="1000" spc="-10" dirty="0">
                <a:solidFill>
                  <a:srgbClr val="FFFFFF"/>
                </a:solidFill>
                <a:latin typeface="Arial"/>
                <a:cs typeface="Arial"/>
              </a:rPr>
              <a:t>n</a:t>
            </a:r>
            <a:r>
              <a:rPr sz="1000" spc="-5" dirty="0">
                <a:solidFill>
                  <a:srgbClr val="FFFFFF"/>
                </a:solidFill>
                <a:latin typeface="Arial"/>
                <a:cs typeface="Arial"/>
              </a:rPr>
              <a:t>ts</a:t>
            </a:r>
            <a:endParaRPr sz="1000">
              <a:latin typeface="Arial"/>
              <a:cs typeface="Arial"/>
            </a:endParaRPr>
          </a:p>
        </p:txBody>
      </p:sp>
      <p:sp>
        <p:nvSpPr>
          <p:cNvPr id="14" name="object 14"/>
          <p:cNvSpPr/>
          <p:nvPr/>
        </p:nvSpPr>
        <p:spPr>
          <a:xfrm>
            <a:off x="1048511" y="1635251"/>
            <a:ext cx="731519" cy="731520"/>
          </a:xfrm>
          <a:prstGeom prst="rect">
            <a:avLst/>
          </a:prstGeom>
          <a:blipFill>
            <a:blip r:embed="rId4" cstate="print"/>
            <a:stretch>
              <a:fillRect/>
            </a:stretch>
          </a:blipFill>
        </p:spPr>
        <p:txBody>
          <a:bodyPr wrap="square" lIns="0" tIns="0" rIns="0" bIns="0" rtlCol="0"/>
          <a:lstStyle/>
          <a:p>
            <a:endParaRPr/>
          </a:p>
        </p:txBody>
      </p:sp>
      <p:sp>
        <p:nvSpPr>
          <p:cNvPr id="15" name="object 15"/>
          <p:cNvSpPr txBox="1"/>
          <p:nvPr/>
        </p:nvSpPr>
        <p:spPr>
          <a:xfrm>
            <a:off x="7415276" y="3210509"/>
            <a:ext cx="791210"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FFFFFF"/>
                </a:solidFill>
                <a:latin typeface="Arial"/>
                <a:cs typeface="Arial"/>
              </a:rPr>
              <a:t>Amazon</a:t>
            </a:r>
            <a:r>
              <a:rPr sz="1000" spc="-55" dirty="0">
                <a:solidFill>
                  <a:srgbClr val="FFFFFF"/>
                </a:solidFill>
                <a:latin typeface="Arial"/>
                <a:cs typeface="Arial"/>
              </a:rPr>
              <a:t> </a:t>
            </a:r>
            <a:r>
              <a:rPr sz="1000" spc="-5" dirty="0">
                <a:solidFill>
                  <a:srgbClr val="FFFFFF"/>
                </a:solidFill>
                <a:latin typeface="Arial"/>
                <a:cs typeface="Arial"/>
              </a:rPr>
              <a:t>RDS</a:t>
            </a:r>
            <a:endParaRPr sz="1000">
              <a:latin typeface="Arial"/>
              <a:cs typeface="Arial"/>
            </a:endParaRPr>
          </a:p>
        </p:txBody>
      </p:sp>
      <p:grpSp>
        <p:nvGrpSpPr>
          <p:cNvPr id="16" name="object 16"/>
          <p:cNvGrpSpPr/>
          <p:nvPr/>
        </p:nvGrpSpPr>
        <p:grpSpPr>
          <a:xfrm>
            <a:off x="2314829" y="906780"/>
            <a:ext cx="6151245" cy="3371215"/>
            <a:chOff x="2314829" y="906780"/>
            <a:chExt cx="6151245" cy="3371215"/>
          </a:xfrm>
        </p:grpSpPr>
        <p:sp>
          <p:nvSpPr>
            <p:cNvPr id="17" name="object 17"/>
            <p:cNvSpPr/>
            <p:nvPr/>
          </p:nvSpPr>
          <p:spPr>
            <a:xfrm>
              <a:off x="2318004" y="1292352"/>
              <a:ext cx="6144895" cy="2982595"/>
            </a:xfrm>
            <a:custGeom>
              <a:avLst/>
              <a:gdLst/>
              <a:ahLst/>
              <a:cxnLst/>
              <a:rect l="l" t="t" r="r" b="b"/>
              <a:pathLst>
                <a:path w="6144895" h="2982595">
                  <a:moveTo>
                    <a:pt x="0" y="292862"/>
                  </a:moveTo>
                  <a:lnTo>
                    <a:pt x="3831" y="245344"/>
                  </a:lnTo>
                  <a:lnTo>
                    <a:pt x="14925" y="200273"/>
                  </a:lnTo>
                  <a:lnTo>
                    <a:pt x="32678" y="158250"/>
                  </a:lnTo>
                  <a:lnTo>
                    <a:pt x="56489" y="119877"/>
                  </a:lnTo>
                  <a:lnTo>
                    <a:pt x="85756" y="85756"/>
                  </a:lnTo>
                  <a:lnTo>
                    <a:pt x="119877" y="56489"/>
                  </a:lnTo>
                  <a:lnTo>
                    <a:pt x="158250" y="32678"/>
                  </a:lnTo>
                  <a:lnTo>
                    <a:pt x="200273" y="14925"/>
                  </a:lnTo>
                  <a:lnTo>
                    <a:pt x="245344" y="3831"/>
                  </a:lnTo>
                  <a:lnTo>
                    <a:pt x="292862" y="0"/>
                  </a:lnTo>
                  <a:lnTo>
                    <a:pt x="5851906" y="0"/>
                  </a:lnTo>
                  <a:lnTo>
                    <a:pt x="5899423" y="3831"/>
                  </a:lnTo>
                  <a:lnTo>
                    <a:pt x="5944494" y="14925"/>
                  </a:lnTo>
                  <a:lnTo>
                    <a:pt x="5986517" y="32678"/>
                  </a:lnTo>
                  <a:lnTo>
                    <a:pt x="6024890" y="56489"/>
                  </a:lnTo>
                  <a:lnTo>
                    <a:pt x="6059011" y="85756"/>
                  </a:lnTo>
                  <a:lnTo>
                    <a:pt x="6088278" y="119877"/>
                  </a:lnTo>
                  <a:lnTo>
                    <a:pt x="6112089" y="158250"/>
                  </a:lnTo>
                  <a:lnTo>
                    <a:pt x="6129842" y="200273"/>
                  </a:lnTo>
                  <a:lnTo>
                    <a:pt x="6140936" y="245344"/>
                  </a:lnTo>
                  <a:lnTo>
                    <a:pt x="6144768" y="292862"/>
                  </a:lnTo>
                  <a:lnTo>
                    <a:pt x="6144768" y="2689644"/>
                  </a:lnTo>
                  <a:lnTo>
                    <a:pt x="6140936" y="2737141"/>
                  </a:lnTo>
                  <a:lnTo>
                    <a:pt x="6129842" y="2782198"/>
                  </a:lnTo>
                  <a:lnTo>
                    <a:pt x="6112089" y="2824213"/>
                  </a:lnTo>
                  <a:lnTo>
                    <a:pt x="6088278" y="2862581"/>
                  </a:lnTo>
                  <a:lnTo>
                    <a:pt x="6059011" y="2896701"/>
                  </a:lnTo>
                  <a:lnTo>
                    <a:pt x="6024890" y="2925969"/>
                  </a:lnTo>
                  <a:lnTo>
                    <a:pt x="5986517" y="2949783"/>
                  </a:lnTo>
                  <a:lnTo>
                    <a:pt x="5944494" y="2967539"/>
                  </a:lnTo>
                  <a:lnTo>
                    <a:pt x="5899423" y="2978635"/>
                  </a:lnTo>
                  <a:lnTo>
                    <a:pt x="5851906" y="2982468"/>
                  </a:lnTo>
                  <a:lnTo>
                    <a:pt x="292862" y="2982468"/>
                  </a:lnTo>
                  <a:lnTo>
                    <a:pt x="245344" y="2978635"/>
                  </a:lnTo>
                  <a:lnTo>
                    <a:pt x="200273" y="2967539"/>
                  </a:lnTo>
                  <a:lnTo>
                    <a:pt x="158250" y="2949783"/>
                  </a:lnTo>
                  <a:lnTo>
                    <a:pt x="119877" y="2925969"/>
                  </a:lnTo>
                  <a:lnTo>
                    <a:pt x="85756" y="2896701"/>
                  </a:lnTo>
                  <a:lnTo>
                    <a:pt x="56489" y="2862581"/>
                  </a:lnTo>
                  <a:lnTo>
                    <a:pt x="32678" y="2824213"/>
                  </a:lnTo>
                  <a:lnTo>
                    <a:pt x="14925" y="2782198"/>
                  </a:lnTo>
                  <a:lnTo>
                    <a:pt x="3831" y="2737141"/>
                  </a:lnTo>
                  <a:lnTo>
                    <a:pt x="0" y="2689644"/>
                  </a:lnTo>
                  <a:lnTo>
                    <a:pt x="0" y="292862"/>
                  </a:lnTo>
                  <a:close/>
                </a:path>
              </a:pathLst>
            </a:custGeom>
            <a:ln w="6096">
              <a:solidFill>
                <a:srgbClr val="DDDEDD"/>
              </a:solidFill>
            </a:ln>
          </p:spPr>
          <p:txBody>
            <a:bodyPr wrap="square" lIns="0" tIns="0" rIns="0" bIns="0" rtlCol="0"/>
            <a:lstStyle/>
            <a:p>
              <a:endParaRPr/>
            </a:p>
          </p:txBody>
        </p:sp>
        <p:sp>
          <p:nvSpPr>
            <p:cNvPr id="18" name="object 18"/>
            <p:cNvSpPr/>
            <p:nvPr/>
          </p:nvSpPr>
          <p:spPr>
            <a:xfrm>
              <a:off x="4440936" y="906780"/>
              <a:ext cx="603503" cy="603503"/>
            </a:xfrm>
            <a:prstGeom prst="rect">
              <a:avLst/>
            </a:prstGeom>
            <a:blipFill>
              <a:blip r:embed="rId7" cstate="print"/>
              <a:stretch>
                <a:fillRect/>
              </a:stretch>
            </a:blipFill>
          </p:spPr>
          <p:txBody>
            <a:bodyPr wrap="square" lIns="0" tIns="0" rIns="0" bIns="0" rtlCol="0"/>
            <a:lstStyle/>
            <a:p>
              <a:endParaRPr/>
            </a:p>
          </p:txBody>
        </p:sp>
        <p:sp>
          <p:nvSpPr>
            <p:cNvPr id="19" name="object 19"/>
            <p:cNvSpPr/>
            <p:nvPr/>
          </p:nvSpPr>
          <p:spPr>
            <a:xfrm>
              <a:off x="6085332" y="1568196"/>
              <a:ext cx="731519" cy="731519"/>
            </a:xfrm>
            <a:prstGeom prst="rect">
              <a:avLst/>
            </a:prstGeom>
            <a:blipFill>
              <a:blip r:embed="rId8" cstate="print"/>
              <a:stretch>
                <a:fillRect/>
              </a:stretch>
            </a:blipFill>
          </p:spPr>
          <p:txBody>
            <a:bodyPr wrap="square" lIns="0" tIns="0" rIns="0" bIns="0" rtlCol="0"/>
            <a:lstStyle/>
            <a:p>
              <a:endParaRPr/>
            </a:p>
          </p:txBody>
        </p:sp>
        <p:sp>
          <p:nvSpPr>
            <p:cNvPr id="20" name="object 20"/>
            <p:cNvSpPr/>
            <p:nvPr/>
          </p:nvSpPr>
          <p:spPr>
            <a:xfrm>
              <a:off x="6217919" y="1781555"/>
              <a:ext cx="731520" cy="731520"/>
            </a:xfrm>
            <a:prstGeom prst="rect">
              <a:avLst/>
            </a:prstGeom>
            <a:blipFill>
              <a:blip r:embed="rId8" cstate="print"/>
              <a:stretch>
                <a:fillRect/>
              </a:stretch>
            </a:blipFill>
          </p:spPr>
          <p:txBody>
            <a:bodyPr wrap="square" lIns="0" tIns="0" rIns="0" bIns="0" rtlCol="0"/>
            <a:lstStyle/>
            <a:p>
              <a:endParaRPr/>
            </a:p>
          </p:txBody>
        </p:sp>
        <p:sp>
          <p:nvSpPr>
            <p:cNvPr id="21" name="object 21"/>
            <p:cNvSpPr/>
            <p:nvPr/>
          </p:nvSpPr>
          <p:spPr>
            <a:xfrm>
              <a:off x="6390132" y="2016252"/>
              <a:ext cx="731519" cy="731519"/>
            </a:xfrm>
            <a:prstGeom prst="rect">
              <a:avLst/>
            </a:prstGeom>
            <a:blipFill>
              <a:blip r:embed="rId8" cstate="print"/>
              <a:stretch>
                <a:fillRect/>
              </a:stretch>
            </a:blipFill>
          </p:spPr>
          <p:txBody>
            <a:bodyPr wrap="square" lIns="0" tIns="0" rIns="0" bIns="0" rtlCol="0"/>
            <a:lstStyle/>
            <a:p>
              <a:endParaRPr/>
            </a:p>
          </p:txBody>
        </p:sp>
      </p:grpSp>
      <p:sp>
        <p:nvSpPr>
          <p:cNvPr id="22" name="object 22"/>
          <p:cNvSpPr txBox="1"/>
          <p:nvPr/>
        </p:nvSpPr>
        <p:spPr>
          <a:xfrm>
            <a:off x="6244590" y="3187445"/>
            <a:ext cx="699770" cy="330200"/>
          </a:xfrm>
          <a:prstGeom prst="rect">
            <a:avLst/>
          </a:prstGeom>
        </p:spPr>
        <p:txBody>
          <a:bodyPr vert="horz" wrap="square" lIns="0" tIns="12065" rIns="0" bIns="0" rtlCol="0">
            <a:spAutoFit/>
          </a:bodyPr>
          <a:lstStyle/>
          <a:p>
            <a:pPr marL="12700" marR="5080" indent="104775">
              <a:lnSpc>
                <a:spcPct val="100000"/>
              </a:lnSpc>
              <a:spcBef>
                <a:spcPts val="95"/>
              </a:spcBef>
            </a:pPr>
            <a:r>
              <a:rPr sz="1000" spc="-5" dirty="0">
                <a:solidFill>
                  <a:srgbClr val="FFFFFF"/>
                </a:solidFill>
                <a:latin typeface="Arial"/>
                <a:cs typeface="Arial"/>
              </a:rPr>
              <a:t>Amazon  </a:t>
            </a:r>
            <a:r>
              <a:rPr sz="1000" spc="-10" dirty="0">
                <a:solidFill>
                  <a:srgbClr val="FFFFFF"/>
                </a:solidFill>
                <a:latin typeface="Arial"/>
                <a:cs typeface="Arial"/>
              </a:rPr>
              <a:t>El</a:t>
            </a:r>
            <a:r>
              <a:rPr sz="1000" spc="-5" dirty="0">
                <a:solidFill>
                  <a:srgbClr val="FFFFFF"/>
                </a:solidFill>
                <a:latin typeface="Arial"/>
                <a:cs typeface="Arial"/>
              </a:rPr>
              <a:t>ast</a:t>
            </a:r>
            <a:r>
              <a:rPr sz="1000" spc="-15" dirty="0">
                <a:solidFill>
                  <a:srgbClr val="FFFFFF"/>
                </a:solidFill>
                <a:latin typeface="Arial"/>
                <a:cs typeface="Arial"/>
              </a:rPr>
              <a:t>i</a:t>
            </a:r>
            <a:r>
              <a:rPr sz="1000" spc="-5" dirty="0">
                <a:solidFill>
                  <a:srgbClr val="FFFFFF"/>
                </a:solidFill>
                <a:latin typeface="Arial"/>
                <a:cs typeface="Arial"/>
              </a:rPr>
              <a:t>Cache</a:t>
            </a:r>
            <a:endParaRPr sz="1000">
              <a:latin typeface="Arial"/>
              <a:cs typeface="Arial"/>
            </a:endParaRPr>
          </a:p>
        </p:txBody>
      </p:sp>
      <p:grpSp>
        <p:nvGrpSpPr>
          <p:cNvPr id="23" name="object 23"/>
          <p:cNvGrpSpPr/>
          <p:nvPr/>
        </p:nvGrpSpPr>
        <p:grpSpPr>
          <a:xfrm>
            <a:off x="5576315" y="2423160"/>
            <a:ext cx="2589530" cy="731520"/>
            <a:chOff x="5576315" y="2423160"/>
            <a:chExt cx="2589530" cy="731520"/>
          </a:xfrm>
        </p:grpSpPr>
        <p:sp>
          <p:nvSpPr>
            <p:cNvPr id="24" name="object 24"/>
            <p:cNvSpPr/>
            <p:nvPr/>
          </p:nvSpPr>
          <p:spPr>
            <a:xfrm>
              <a:off x="7434071" y="2423160"/>
              <a:ext cx="731520" cy="731519"/>
            </a:xfrm>
            <a:prstGeom prst="rect">
              <a:avLst/>
            </a:prstGeom>
            <a:blipFill>
              <a:blip r:embed="rId9" cstate="print"/>
              <a:stretch>
                <a:fillRect/>
              </a:stretch>
            </a:blipFill>
          </p:spPr>
          <p:txBody>
            <a:bodyPr wrap="square" lIns="0" tIns="0" rIns="0" bIns="0" rtlCol="0"/>
            <a:lstStyle/>
            <a:p>
              <a:endParaRPr/>
            </a:p>
          </p:txBody>
        </p:sp>
        <p:sp>
          <p:nvSpPr>
            <p:cNvPr id="25" name="object 25"/>
            <p:cNvSpPr/>
            <p:nvPr/>
          </p:nvSpPr>
          <p:spPr>
            <a:xfrm>
              <a:off x="5576315" y="2619756"/>
              <a:ext cx="2016251" cy="348995"/>
            </a:xfrm>
            <a:prstGeom prst="rect">
              <a:avLst/>
            </a:prstGeom>
            <a:blipFill>
              <a:blip r:embed="rId10" cstate="print"/>
              <a:stretch>
                <a:fillRect/>
              </a:stretch>
            </a:blipFill>
          </p:spPr>
          <p:txBody>
            <a:bodyPr wrap="square" lIns="0" tIns="0" rIns="0" bIns="0" rtlCol="0"/>
            <a:lstStyle/>
            <a:p>
              <a:endParaRPr/>
            </a:p>
          </p:txBody>
        </p:sp>
        <p:sp>
          <p:nvSpPr>
            <p:cNvPr id="26" name="object 26"/>
            <p:cNvSpPr/>
            <p:nvPr/>
          </p:nvSpPr>
          <p:spPr>
            <a:xfrm>
              <a:off x="5734049" y="2699512"/>
              <a:ext cx="1701164" cy="149860"/>
            </a:xfrm>
            <a:custGeom>
              <a:avLst/>
              <a:gdLst/>
              <a:ahLst/>
              <a:cxnLst/>
              <a:rect l="l" t="t" r="r" b="b"/>
              <a:pathLst>
                <a:path w="1701165" h="149860">
                  <a:moveTo>
                    <a:pt x="1627128" y="102703"/>
                  </a:moveTo>
                  <a:lnTo>
                    <a:pt x="1584071" y="126745"/>
                  </a:lnTo>
                  <a:lnTo>
                    <a:pt x="1581911" y="134619"/>
                  </a:lnTo>
                  <a:lnTo>
                    <a:pt x="1585341" y="140843"/>
                  </a:lnTo>
                  <a:lnTo>
                    <a:pt x="1588897" y="147065"/>
                  </a:lnTo>
                  <a:lnTo>
                    <a:pt x="1596771" y="149351"/>
                  </a:lnTo>
                  <a:lnTo>
                    <a:pt x="1678646" y="103631"/>
                  </a:lnTo>
                  <a:lnTo>
                    <a:pt x="1675002" y="103631"/>
                  </a:lnTo>
                  <a:lnTo>
                    <a:pt x="1627128" y="102703"/>
                  </a:lnTo>
                  <a:close/>
                </a:path>
                <a:path w="1701165" h="149860">
                  <a:moveTo>
                    <a:pt x="104139" y="0"/>
                  </a:moveTo>
                  <a:lnTo>
                    <a:pt x="97916" y="3556"/>
                  </a:lnTo>
                  <a:lnTo>
                    <a:pt x="0" y="58165"/>
                  </a:lnTo>
                  <a:lnTo>
                    <a:pt x="101853" y="120268"/>
                  </a:lnTo>
                  <a:lnTo>
                    <a:pt x="109854" y="118363"/>
                  </a:lnTo>
                  <a:lnTo>
                    <a:pt x="117221" y="106171"/>
                  </a:lnTo>
                  <a:lnTo>
                    <a:pt x="115315" y="98170"/>
                  </a:lnTo>
                  <a:lnTo>
                    <a:pt x="73261" y="72556"/>
                  </a:lnTo>
                  <a:lnTo>
                    <a:pt x="25400" y="71627"/>
                  </a:lnTo>
                  <a:lnTo>
                    <a:pt x="25908" y="45719"/>
                  </a:lnTo>
                  <a:lnTo>
                    <a:pt x="75455" y="45719"/>
                  </a:lnTo>
                  <a:lnTo>
                    <a:pt x="110489" y="26162"/>
                  </a:lnTo>
                  <a:lnTo>
                    <a:pt x="116839" y="22732"/>
                  </a:lnTo>
                  <a:lnTo>
                    <a:pt x="118999" y="14731"/>
                  </a:lnTo>
                  <a:lnTo>
                    <a:pt x="115570" y="8508"/>
                  </a:lnTo>
                  <a:lnTo>
                    <a:pt x="112013" y="2286"/>
                  </a:lnTo>
                  <a:lnTo>
                    <a:pt x="104139" y="0"/>
                  </a:lnTo>
                  <a:close/>
                </a:path>
                <a:path w="1701165" h="149860">
                  <a:moveTo>
                    <a:pt x="1649467" y="90229"/>
                  </a:moveTo>
                  <a:lnTo>
                    <a:pt x="1627128" y="102703"/>
                  </a:lnTo>
                  <a:lnTo>
                    <a:pt x="1675002" y="103631"/>
                  </a:lnTo>
                  <a:lnTo>
                    <a:pt x="1675037" y="101854"/>
                  </a:lnTo>
                  <a:lnTo>
                    <a:pt x="1668526" y="101854"/>
                  </a:lnTo>
                  <a:lnTo>
                    <a:pt x="1649467" y="90229"/>
                  </a:lnTo>
                  <a:close/>
                </a:path>
                <a:path w="1701165" h="149860">
                  <a:moveTo>
                    <a:pt x="1599056" y="29082"/>
                  </a:moveTo>
                  <a:lnTo>
                    <a:pt x="1591055" y="30987"/>
                  </a:lnTo>
                  <a:lnTo>
                    <a:pt x="1587373" y="37083"/>
                  </a:lnTo>
                  <a:lnTo>
                    <a:pt x="1583690" y="43306"/>
                  </a:lnTo>
                  <a:lnTo>
                    <a:pt x="1585595" y="51181"/>
                  </a:lnTo>
                  <a:lnTo>
                    <a:pt x="1591691" y="54990"/>
                  </a:lnTo>
                  <a:lnTo>
                    <a:pt x="1627433" y="76791"/>
                  </a:lnTo>
                  <a:lnTo>
                    <a:pt x="1675510" y="77724"/>
                  </a:lnTo>
                  <a:lnTo>
                    <a:pt x="1675002" y="103631"/>
                  </a:lnTo>
                  <a:lnTo>
                    <a:pt x="1678646" y="103631"/>
                  </a:lnTo>
                  <a:lnTo>
                    <a:pt x="1700910" y="91186"/>
                  </a:lnTo>
                  <a:lnTo>
                    <a:pt x="1599056" y="29082"/>
                  </a:lnTo>
                  <a:close/>
                </a:path>
                <a:path w="1701165" h="149860">
                  <a:moveTo>
                    <a:pt x="73791" y="46648"/>
                  </a:moveTo>
                  <a:lnTo>
                    <a:pt x="51337" y="59184"/>
                  </a:lnTo>
                  <a:lnTo>
                    <a:pt x="73261" y="72556"/>
                  </a:lnTo>
                  <a:lnTo>
                    <a:pt x="1627128" y="102703"/>
                  </a:lnTo>
                  <a:lnTo>
                    <a:pt x="1649467" y="90229"/>
                  </a:lnTo>
                  <a:lnTo>
                    <a:pt x="1627433" y="76791"/>
                  </a:lnTo>
                  <a:lnTo>
                    <a:pt x="73791" y="46648"/>
                  </a:lnTo>
                  <a:close/>
                </a:path>
                <a:path w="1701165" h="149860">
                  <a:moveTo>
                    <a:pt x="1668906" y="79375"/>
                  </a:moveTo>
                  <a:lnTo>
                    <a:pt x="1649467" y="90229"/>
                  </a:lnTo>
                  <a:lnTo>
                    <a:pt x="1668526" y="101854"/>
                  </a:lnTo>
                  <a:lnTo>
                    <a:pt x="1668906" y="79375"/>
                  </a:lnTo>
                  <a:close/>
                </a:path>
                <a:path w="1701165" h="149860">
                  <a:moveTo>
                    <a:pt x="1675478" y="79375"/>
                  </a:moveTo>
                  <a:lnTo>
                    <a:pt x="1668906" y="79375"/>
                  </a:lnTo>
                  <a:lnTo>
                    <a:pt x="1668526" y="101854"/>
                  </a:lnTo>
                  <a:lnTo>
                    <a:pt x="1675037" y="101854"/>
                  </a:lnTo>
                  <a:lnTo>
                    <a:pt x="1675478" y="79375"/>
                  </a:lnTo>
                  <a:close/>
                </a:path>
                <a:path w="1701165" h="149860">
                  <a:moveTo>
                    <a:pt x="1627433" y="76791"/>
                  </a:moveTo>
                  <a:lnTo>
                    <a:pt x="1649467" y="90229"/>
                  </a:lnTo>
                  <a:lnTo>
                    <a:pt x="1668906" y="79375"/>
                  </a:lnTo>
                  <a:lnTo>
                    <a:pt x="1675478" y="79375"/>
                  </a:lnTo>
                  <a:lnTo>
                    <a:pt x="1675510" y="77724"/>
                  </a:lnTo>
                  <a:lnTo>
                    <a:pt x="1627433" y="76791"/>
                  </a:lnTo>
                  <a:close/>
                </a:path>
                <a:path w="1701165" h="149860">
                  <a:moveTo>
                    <a:pt x="25908" y="45719"/>
                  </a:moveTo>
                  <a:lnTo>
                    <a:pt x="25400" y="71627"/>
                  </a:lnTo>
                  <a:lnTo>
                    <a:pt x="73261" y="72556"/>
                  </a:lnTo>
                  <a:lnTo>
                    <a:pt x="69032" y="69976"/>
                  </a:lnTo>
                  <a:lnTo>
                    <a:pt x="32003" y="69976"/>
                  </a:lnTo>
                  <a:lnTo>
                    <a:pt x="32385" y="47625"/>
                  </a:lnTo>
                  <a:lnTo>
                    <a:pt x="72043" y="47625"/>
                  </a:lnTo>
                  <a:lnTo>
                    <a:pt x="73791" y="46648"/>
                  </a:lnTo>
                  <a:lnTo>
                    <a:pt x="25908" y="45719"/>
                  </a:lnTo>
                  <a:close/>
                </a:path>
                <a:path w="1701165" h="149860">
                  <a:moveTo>
                    <a:pt x="32385" y="47625"/>
                  </a:moveTo>
                  <a:lnTo>
                    <a:pt x="32003" y="69976"/>
                  </a:lnTo>
                  <a:lnTo>
                    <a:pt x="51337" y="59184"/>
                  </a:lnTo>
                  <a:lnTo>
                    <a:pt x="32385" y="47625"/>
                  </a:lnTo>
                  <a:close/>
                </a:path>
                <a:path w="1701165" h="149860">
                  <a:moveTo>
                    <a:pt x="51337" y="59184"/>
                  </a:moveTo>
                  <a:lnTo>
                    <a:pt x="32003" y="69976"/>
                  </a:lnTo>
                  <a:lnTo>
                    <a:pt x="69032" y="69976"/>
                  </a:lnTo>
                  <a:lnTo>
                    <a:pt x="51337" y="59184"/>
                  </a:lnTo>
                  <a:close/>
                </a:path>
                <a:path w="1701165" h="149860">
                  <a:moveTo>
                    <a:pt x="72043" y="47625"/>
                  </a:moveTo>
                  <a:lnTo>
                    <a:pt x="32385" y="47625"/>
                  </a:lnTo>
                  <a:lnTo>
                    <a:pt x="51337" y="59184"/>
                  </a:lnTo>
                  <a:lnTo>
                    <a:pt x="72043" y="47625"/>
                  </a:lnTo>
                  <a:close/>
                </a:path>
                <a:path w="1701165" h="149860">
                  <a:moveTo>
                    <a:pt x="75455" y="45719"/>
                  </a:moveTo>
                  <a:lnTo>
                    <a:pt x="25908" y="45719"/>
                  </a:lnTo>
                  <a:lnTo>
                    <a:pt x="73791" y="46648"/>
                  </a:lnTo>
                  <a:lnTo>
                    <a:pt x="75455" y="45719"/>
                  </a:lnTo>
                  <a:close/>
                </a:path>
              </a:pathLst>
            </a:custGeom>
            <a:solidFill>
              <a:srgbClr val="E98E30"/>
            </a:solidFill>
          </p:spPr>
          <p:txBody>
            <a:bodyPr wrap="square" lIns="0" tIns="0" rIns="0" bIns="0" rtlCol="0"/>
            <a:lstStyle/>
            <a:p>
              <a:endParaRPr/>
            </a:p>
          </p:txBody>
        </p:sp>
      </p:grpSp>
      <p:grpSp>
        <p:nvGrpSpPr>
          <p:cNvPr id="27" name="object 27"/>
          <p:cNvGrpSpPr/>
          <p:nvPr/>
        </p:nvGrpSpPr>
        <p:grpSpPr>
          <a:xfrm>
            <a:off x="1543811" y="1842516"/>
            <a:ext cx="2406650" cy="2066925"/>
            <a:chOff x="1543811" y="1842516"/>
            <a:chExt cx="2406650" cy="2066925"/>
          </a:xfrm>
        </p:grpSpPr>
        <p:sp>
          <p:nvSpPr>
            <p:cNvPr id="28" name="object 28"/>
            <p:cNvSpPr/>
            <p:nvPr/>
          </p:nvSpPr>
          <p:spPr>
            <a:xfrm>
              <a:off x="3218688" y="2389632"/>
              <a:ext cx="731520" cy="731519"/>
            </a:xfrm>
            <a:prstGeom prst="rect">
              <a:avLst/>
            </a:prstGeom>
            <a:blipFill>
              <a:blip r:embed="rId11" cstate="print"/>
              <a:stretch>
                <a:fillRect/>
              </a:stretch>
            </a:blipFill>
          </p:spPr>
          <p:txBody>
            <a:bodyPr wrap="square" lIns="0" tIns="0" rIns="0" bIns="0" rtlCol="0"/>
            <a:lstStyle/>
            <a:p>
              <a:endParaRPr/>
            </a:p>
          </p:txBody>
        </p:sp>
        <p:sp>
          <p:nvSpPr>
            <p:cNvPr id="29" name="object 29"/>
            <p:cNvSpPr/>
            <p:nvPr/>
          </p:nvSpPr>
          <p:spPr>
            <a:xfrm>
              <a:off x="1620011" y="2618232"/>
              <a:ext cx="1758695" cy="1290828"/>
            </a:xfrm>
            <a:prstGeom prst="rect">
              <a:avLst/>
            </a:prstGeom>
            <a:blipFill>
              <a:blip r:embed="rId12" cstate="print"/>
              <a:stretch>
                <a:fillRect/>
              </a:stretch>
            </a:blipFill>
          </p:spPr>
          <p:txBody>
            <a:bodyPr wrap="square" lIns="0" tIns="0" rIns="0" bIns="0" rtlCol="0"/>
            <a:lstStyle/>
            <a:p>
              <a:endParaRPr/>
            </a:p>
          </p:txBody>
        </p:sp>
        <p:sp>
          <p:nvSpPr>
            <p:cNvPr id="30" name="object 30"/>
            <p:cNvSpPr/>
            <p:nvPr/>
          </p:nvSpPr>
          <p:spPr>
            <a:xfrm>
              <a:off x="1777745" y="2756154"/>
              <a:ext cx="1442720" cy="974725"/>
            </a:xfrm>
            <a:custGeom>
              <a:avLst/>
              <a:gdLst/>
              <a:ahLst/>
              <a:cxnLst/>
              <a:rect l="l" t="t" r="r" b="b"/>
              <a:pathLst>
                <a:path w="1442720" h="974725">
                  <a:moveTo>
                    <a:pt x="59436" y="864234"/>
                  </a:moveTo>
                  <a:lnTo>
                    <a:pt x="51689" y="867029"/>
                  </a:lnTo>
                  <a:lnTo>
                    <a:pt x="48641" y="873505"/>
                  </a:lnTo>
                  <a:lnTo>
                    <a:pt x="0" y="974597"/>
                  </a:lnTo>
                  <a:lnTo>
                    <a:pt x="54995" y="970914"/>
                  </a:lnTo>
                  <a:lnTo>
                    <a:pt x="28448" y="970914"/>
                  </a:lnTo>
                  <a:lnTo>
                    <a:pt x="13970" y="949451"/>
                  </a:lnTo>
                  <a:lnTo>
                    <a:pt x="53696" y="922616"/>
                  </a:lnTo>
                  <a:lnTo>
                    <a:pt x="72009" y="884682"/>
                  </a:lnTo>
                  <a:lnTo>
                    <a:pt x="75056" y="878204"/>
                  </a:lnTo>
                  <a:lnTo>
                    <a:pt x="72390" y="870457"/>
                  </a:lnTo>
                  <a:lnTo>
                    <a:pt x="65912" y="867409"/>
                  </a:lnTo>
                  <a:lnTo>
                    <a:pt x="59436" y="864234"/>
                  </a:lnTo>
                  <a:close/>
                </a:path>
                <a:path w="1442720" h="974725">
                  <a:moveTo>
                    <a:pt x="53696" y="922616"/>
                  </a:moveTo>
                  <a:lnTo>
                    <a:pt x="13970" y="949451"/>
                  </a:lnTo>
                  <a:lnTo>
                    <a:pt x="28448" y="970914"/>
                  </a:lnTo>
                  <a:lnTo>
                    <a:pt x="36156" y="965707"/>
                  </a:lnTo>
                  <a:lnTo>
                    <a:pt x="32893" y="965707"/>
                  </a:lnTo>
                  <a:lnTo>
                    <a:pt x="20447" y="947165"/>
                  </a:lnTo>
                  <a:lnTo>
                    <a:pt x="42538" y="945728"/>
                  </a:lnTo>
                  <a:lnTo>
                    <a:pt x="53696" y="922616"/>
                  </a:lnTo>
                  <a:close/>
                </a:path>
                <a:path w="1442720" h="974725">
                  <a:moveTo>
                    <a:pt x="117348" y="940815"/>
                  </a:moveTo>
                  <a:lnTo>
                    <a:pt x="68204" y="944058"/>
                  </a:lnTo>
                  <a:lnTo>
                    <a:pt x="28448" y="970914"/>
                  </a:lnTo>
                  <a:lnTo>
                    <a:pt x="54995" y="970914"/>
                  </a:lnTo>
                  <a:lnTo>
                    <a:pt x="111887" y="967104"/>
                  </a:lnTo>
                  <a:lnTo>
                    <a:pt x="118999" y="966723"/>
                  </a:lnTo>
                  <a:lnTo>
                    <a:pt x="124460" y="960501"/>
                  </a:lnTo>
                  <a:lnTo>
                    <a:pt x="123443" y="946276"/>
                  </a:lnTo>
                  <a:lnTo>
                    <a:pt x="117348" y="940815"/>
                  </a:lnTo>
                  <a:close/>
                </a:path>
                <a:path w="1442720" h="974725">
                  <a:moveTo>
                    <a:pt x="42538" y="945728"/>
                  </a:moveTo>
                  <a:lnTo>
                    <a:pt x="20447" y="947165"/>
                  </a:lnTo>
                  <a:lnTo>
                    <a:pt x="32893" y="965707"/>
                  </a:lnTo>
                  <a:lnTo>
                    <a:pt x="42538" y="945728"/>
                  </a:lnTo>
                  <a:close/>
                </a:path>
                <a:path w="1442720" h="974725">
                  <a:moveTo>
                    <a:pt x="68204" y="944058"/>
                  </a:moveTo>
                  <a:lnTo>
                    <a:pt x="42538" y="945728"/>
                  </a:lnTo>
                  <a:lnTo>
                    <a:pt x="32893" y="965707"/>
                  </a:lnTo>
                  <a:lnTo>
                    <a:pt x="36156" y="965707"/>
                  </a:lnTo>
                  <a:lnTo>
                    <a:pt x="68204" y="944058"/>
                  </a:lnTo>
                  <a:close/>
                </a:path>
                <a:path w="1442720" h="974725">
                  <a:moveTo>
                    <a:pt x="1399940" y="28781"/>
                  </a:moveTo>
                  <a:lnTo>
                    <a:pt x="1374345" y="30482"/>
                  </a:lnTo>
                  <a:lnTo>
                    <a:pt x="53696" y="922616"/>
                  </a:lnTo>
                  <a:lnTo>
                    <a:pt x="42538" y="945728"/>
                  </a:lnTo>
                  <a:lnTo>
                    <a:pt x="68204" y="944058"/>
                  </a:lnTo>
                  <a:lnTo>
                    <a:pt x="1388779" y="51975"/>
                  </a:lnTo>
                  <a:lnTo>
                    <a:pt x="1399940" y="28781"/>
                  </a:lnTo>
                  <a:close/>
                </a:path>
                <a:path w="1442720" h="974725">
                  <a:moveTo>
                    <a:pt x="1440820" y="3682"/>
                  </a:moveTo>
                  <a:lnTo>
                    <a:pt x="1414018" y="3682"/>
                  </a:lnTo>
                  <a:lnTo>
                    <a:pt x="1428496" y="25145"/>
                  </a:lnTo>
                  <a:lnTo>
                    <a:pt x="1388779" y="51975"/>
                  </a:lnTo>
                  <a:lnTo>
                    <a:pt x="1370584" y="89788"/>
                  </a:lnTo>
                  <a:lnTo>
                    <a:pt x="1367409" y="96265"/>
                  </a:lnTo>
                  <a:lnTo>
                    <a:pt x="1370203" y="104012"/>
                  </a:lnTo>
                  <a:lnTo>
                    <a:pt x="1376553" y="107060"/>
                  </a:lnTo>
                  <a:lnTo>
                    <a:pt x="1383030" y="110235"/>
                  </a:lnTo>
                  <a:lnTo>
                    <a:pt x="1390777" y="107441"/>
                  </a:lnTo>
                  <a:lnTo>
                    <a:pt x="1393952" y="101091"/>
                  </a:lnTo>
                  <a:lnTo>
                    <a:pt x="1440820" y="3682"/>
                  </a:lnTo>
                  <a:close/>
                </a:path>
                <a:path w="1442720" h="974725">
                  <a:moveTo>
                    <a:pt x="1417444" y="8762"/>
                  </a:moveTo>
                  <a:lnTo>
                    <a:pt x="1409573" y="8762"/>
                  </a:lnTo>
                  <a:lnTo>
                    <a:pt x="1422146" y="27304"/>
                  </a:lnTo>
                  <a:lnTo>
                    <a:pt x="1399940" y="28781"/>
                  </a:lnTo>
                  <a:lnTo>
                    <a:pt x="1388779" y="51975"/>
                  </a:lnTo>
                  <a:lnTo>
                    <a:pt x="1428496" y="25145"/>
                  </a:lnTo>
                  <a:lnTo>
                    <a:pt x="1417444" y="8762"/>
                  </a:lnTo>
                  <a:close/>
                </a:path>
                <a:path w="1442720" h="974725">
                  <a:moveTo>
                    <a:pt x="1442593" y="0"/>
                  </a:moveTo>
                  <a:lnTo>
                    <a:pt x="1323467" y="7873"/>
                  </a:lnTo>
                  <a:lnTo>
                    <a:pt x="1318006" y="13969"/>
                  </a:lnTo>
                  <a:lnTo>
                    <a:pt x="1319022" y="28320"/>
                  </a:lnTo>
                  <a:lnTo>
                    <a:pt x="1325245" y="33654"/>
                  </a:lnTo>
                  <a:lnTo>
                    <a:pt x="1332357" y="33273"/>
                  </a:lnTo>
                  <a:lnTo>
                    <a:pt x="1374345" y="30482"/>
                  </a:lnTo>
                  <a:lnTo>
                    <a:pt x="1414018" y="3682"/>
                  </a:lnTo>
                  <a:lnTo>
                    <a:pt x="1440820" y="3682"/>
                  </a:lnTo>
                  <a:lnTo>
                    <a:pt x="1442593" y="0"/>
                  </a:lnTo>
                  <a:close/>
                </a:path>
                <a:path w="1442720" h="974725">
                  <a:moveTo>
                    <a:pt x="1414018" y="3682"/>
                  </a:moveTo>
                  <a:lnTo>
                    <a:pt x="1374345" y="30482"/>
                  </a:lnTo>
                  <a:lnTo>
                    <a:pt x="1399940" y="28781"/>
                  </a:lnTo>
                  <a:lnTo>
                    <a:pt x="1409573" y="8762"/>
                  </a:lnTo>
                  <a:lnTo>
                    <a:pt x="1417444" y="8762"/>
                  </a:lnTo>
                  <a:lnTo>
                    <a:pt x="1414018" y="3682"/>
                  </a:lnTo>
                  <a:close/>
                </a:path>
                <a:path w="1442720" h="974725">
                  <a:moveTo>
                    <a:pt x="1409573" y="8762"/>
                  </a:moveTo>
                  <a:lnTo>
                    <a:pt x="1399940" y="28781"/>
                  </a:lnTo>
                  <a:lnTo>
                    <a:pt x="1422146" y="27304"/>
                  </a:lnTo>
                  <a:lnTo>
                    <a:pt x="1409573" y="8762"/>
                  </a:lnTo>
                  <a:close/>
                </a:path>
              </a:pathLst>
            </a:custGeom>
            <a:solidFill>
              <a:srgbClr val="E98E30"/>
            </a:solidFill>
          </p:spPr>
          <p:txBody>
            <a:bodyPr wrap="square" lIns="0" tIns="0" rIns="0" bIns="0" rtlCol="0"/>
            <a:lstStyle/>
            <a:p>
              <a:endParaRPr/>
            </a:p>
          </p:txBody>
        </p:sp>
        <p:sp>
          <p:nvSpPr>
            <p:cNvPr id="31" name="object 31"/>
            <p:cNvSpPr/>
            <p:nvPr/>
          </p:nvSpPr>
          <p:spPr>
            <a:xfrm>
              <a:off x="1568195" y="2618232"/>
              <a:ext cx="1808988" cy="425195"/>
            </a:xfrm>
            <a:prstGeom prst="rect">
              <a:avLst/>
            </a:prstGeom>
            <a:blipFill>
              <a:blip r:embed="rId13" cstate="print"/>
              <a:stretch>
                <a:fillRect/>
              </a:stretch>
            </a:blipFill>
          </p:spPr>
          <p:txBody>
            <a:bodyPr wrap="square" lIns="0" tIns="0" rIns="0" bIns="0" rtlCol="0"/>
            <a:lstStyle/>
            <a:p>
              <a:endParaRPr/>
            </a:p>
          </p:txBody>
        </p:sp>
        <p:sp>
          <p:nvSpPr>
            <p:cNvPr id="32" name="object 32"/>
            <p:cNvSpPr/>
            <p:nvPr/>
          </p:nvSpPr>
          <p:spPr>
            <a:xfrm>
              <a:off x="1725929" y="2703702"/>
              <a:ext cx="1494155" cy="213995"/>
            </a:xfrm>
            <a:custGeom>
              <a:avLst/>
              <a:gdLst/>
              <a:ahLst/>
              <a:cxnLst/>
              <a:rect l="l" t="t" r="r" b="b"/>
              <a:pathLst>
                <a:path w="1494155" h="213994">
                  <a:moveTo>
                    <a:pt x="98425" y="94107"/>
                  </a:moveTo>
                  <a:lnTo>
                    <a:pt x="0" y="161544"/>
                  </a:lnTo>
                  <a:lnTo>
                    <a:pt x="100711" y="210947"/>
                  </a:lnTo>
                  <a:lnTo>
                    <a:pt x="107187" y="213995"/>
                  </a:lnTo>
                  <a:lnTo>
                    <a:pt x="114934" y="211455"/>
                  </a:lnTo>
                  <a:lnTo>
                    <a:pt x="117982" y="204978"/>
                  </a:lnTo>
                  <a:lnTo>
                    <a:pt x="121157" y="198501"/>
                  </a:lnTo>
                  <a:lnTo>
                    <a:pt x="118490" y="190754"/>
                  </a:lnTo>
                  <a:lnTo>
                    <a:pt x="112140" y="187579"/>
                  </a:lnTo>
                  <a:lnTo>
                    <a:pt x="81446" y="172593"/>
                  </a:lnTo>
                  <a:lnTo>
                    <a:pt x="26543" y="172593"/>
                  </a:lnTo>
                  <a:lnTo>
                    <a:pt x="24637" y="146812"/>
                  </a:lnTo>
                  <a:lnTo>
                    <a:pt x="72375" y="143323"/>
                  </a:lnTo>
                  <a:lnTo>
                    <a:pt x="113030" y="115443"/>
                  </a:lnTo>
                  <a:lnTo>
                    <a:pt x="114553" y="107442"/>
                  </a:lnTo>
                  <a:lnTo>
                    <a:pt x="110489" y="101473"/>
                  </a:lnTo>
                  <a:lnTo>
                    <a:pt x="106425" y="95631"/>
                  </a:lnTo>
                  <a:lnTo>
                    <a:pt x="98425" y="94107"/>
                  </a:lnTo>
                  <a:close/>
                </a:path>
                <a:path w="1494155" h="213994">
                  <a:moveTo>
                    <a:pt x="72375" y="143323"/>
                  </a:moveTo>
                  <a:lnTo>
                    <a:pt x="24637" y="146812"/>
                  </a:lnTo>
                  <a:lnTo>
                    <a:pt x="26543" y="172593"/>
                  </a:lnTo>
                  <a:lnTo>
                    <a:pt x="56090" y="170434"/>
                  </a:lnTo>
                  <a:lnTo>
                    <a:pt x="32893" y="170434"/>
                  </a:lnTo>
                  <a:lnTo>
                    <a:pt x="31242" y="148082"/>
                  </a:lnTo>
                  <a:lnTo>
                    <a:pt x="65445" y="148082"/>
                  </a:lnTo>
                  <a:lnTo>
                    <a:pt x="72375" y="143323"/>
                  </a:lnTo>
                  <a:close/>
                </a:path>
                <a:path w="1494155" h="213994">
                  <a:moveTo>
                    <a:pt x="74298" y="169103"/>
                  </a:moveTo>
                  <a:lnTo>
                    <a:pt x="26543" y="172593"/>
                  </a:lnTo>
                  <a:lnTo>
                    <a:pt x="81446" y="172593"/>
                  </a:lnTo>
                  <a:lnTo>
                    <a:pt x="74298" y="169103"/>
                  </a:lnTo>
                  <a:close/>
                </a:path>
                <a:path w="1494155" h="213994">
                  <a:moveTo>
                    <a:pt x="31242" y="148082"/>
                  </a:moveTo>
                  <a:lnTo>
                    <a:pt x="32893" y="170434"/>
                  </a:lnTo>
                  <a:lnTo>
                    <a:pt x="51231" y="157841"/>
                  </a:lnTo>
                  <a:lnTo>
                    <a:pt x="31242" y="148082"/>
                  </a:lnTo>
                  <a:close/>
                </a:path>
                <a:path w="1494155" h="213994">
                  <a:moveTo>
                    <a:pt x="51231" y="157841"/>
                  </a:moveTo>
                  <a:lnTo>
                    <a:pt x="32893" y="170434"/>
                  </a:lnTo>
                  <a:lnTo>
                    <a:pt x="56090" y="170434"/>
                  </a:lnTo>
                  <a:lnTo>
                    <a:pt x="74298" y="169103"/>
                  </a:lnTo>
                  <a:lnTo>
                    <a:pt x="51231" y="157841"/>
                  </a:lnTo>
                  <a:close/>
                </a:path>
                <a:path w="1494155" h="213994">
                  <a:moveTo>
                    <a:pt x="1419475" y="44891"/>
                  </a:moveTo>
                  <a:lnTo>
                    <a:pt x="72375" y="143323"/>
                  </a:lnTo>
                  <a:lnTo>
                    <a:pt x="51231" y="157841"/>
                  </a:lnTo>
                  <a:lnTo>
                    <a:pt x="74298" y="169103"/>
                  </a:lnTo>
                  <a:lnTo>
                    <a:pt x="1421420" y="70669"/>
                  </a:lnTo>
                  <a:lnTo>
                    <a:pt x="1442605" y="56184"/>
                  </a:lnTo>
                  <a:lnTo>
                    <a:pt x="1419475" y="44891"/>
                  </a:lnTo>
                  <a:close/>
                </a:path>
                <a:path w="1494155" h="213994">
                  <a:moveTo>
                    <a:pt x="65445" y="148082"/>
                  </a:moveTo>
                  <a:lnTo>
                    <a:pt x="31242" y="148082"/>
                  </a:lnTo>
                  <a:lnTo>
                    <a:pt x="51231" y="157841"/>
                  </a:lnTo>
                  <a:lnTo>
                    <a:pt x="65445" y="148082"/>
                  </a:lnTo>
                  <a:close/>
                </a:path>
                <a:path w="1494155" h="213994">
                  <a:moveTo>
                    <a:pt x="1471194" y="41402"/>
                  </a:moveTo>
                  <a:lnTo>
                    <a:pt x="1467231" y="41402"/>
                  </a:lnTo>
                  <a:lnTo>
                    <a:pt x="1469136" y="67183"/>
                  </a:lnTo>
                  <a:lnTo>
                    <a:pt x="1421420" y="70669"/>
                  </a:lnTo>
                  <a:lnTo>
                    <a:pt x="1386586" y="94488"/>
                  </a:lnTo>
                  <a:lnTo>
                    <a:pt x="1380744" y="98552"/>
                  </a:lnTo>
                  <a:lnTo>
                    <a:pt x="1379220" y="106680"/>
                  </a:lnTo>
                  <a:lnTo>
                    <a:pt x="1387347" y="118364"/>
                  </a:lnTo>
                  <a:lnTo>
                    <a:pt x="1395349" y="119888"/>
                  </a:lnTo>
                  <a:lnTo>
                    <a:pt x="1493774" y="52451"/>
                  </a:lnTo>
                  <a:lnTo>
                    <a:pt x="1471194" y="41402"/>
                  </a:lnTo>
                  <a:close/>
                </a:path>
                <a:path w="1494155" h="213994">
                  <a:moveTo>
                    <a:pt x="1442605" y="56184"/>
                  </a:moveTo>
                  <a:lnTo>
                    <a:pt x="1421420" y="70669"/>
                  </a:lnTo>
                  <a:lnTo>
                    <a:pt x="1469136" y="67183"/>
                  </a:lnTo>
                  <a:lnTo>
                    <a:pt x="1469042" y="65913"/>
                  </a:lnTo>
                  <a:lnTo>
                    <a:pt x="1462532" y="65913"/>
                  </a:lnTo>
                  <a:lnTo>
                    <a:pt x="1442605" y="56184"/>
                  </a:lnTo>
                  <a:close/>
                </a:path>
                <a:path w="1494155" h="213994">
                  <a:moveTo>
                    <a:pt x="1460881" y="43688"/>
                  </a:moveTo>
                  <a:lnTo>
                    <a:pt x="1442605" y="56184"/>
                  </a:lnTo>
                  <a:lnTo>
                    <a:pt x="1462532" y="65913"/>
                  </a:lnTo>
                  <a:lnTo>
                    <a:pt x="1460881" y="43688"/>
                  </a:lnTo>
                  <a:close/>
                </a:path>
                <a:path w="1494155" h="213994">
                  <a:moveTo>
                    <a:pt x="1467399" y="43688"/>
                  </a:moveTo>
                  <a:lnTo>
                    <a:pt x="1460881" y="43688"/>
                  </a:lnTo>
                  <a:lnTo>
                    <a:pt x="1462532" y="65913"/>
                  </a:lnTo>
                  <a:lnTo>
                    <a:pt x="1469042" y="65913"/>
                  </a:lnTo>
                  <a:lnTo>
                    <a:pt x="1467399" y="43688"/>
                  </a:lnTo>
                  <a:close/>
                </a:path>
                <a:path w="1494155" h="213994">
                  <a:moveTo>
                    <a:pt x="1467231" y="41402"/>
                  </a:moveTo>
                  <a:lnTo>
                    <a:pt x="1419475" y="44891"/>
                  </a:lnTo>
                  <a:lnTo>
                    <a:pt x="1442605" y="56184"/>
                  </a:lnTo>
                  <a:lnTo>
                    <a:pt x="1460881" y="43688"/>
                  </a:lnTo>
                  <a:lnTo>
                    <a:pt x="1467399" y="43688"/>
                  </a:lnTo>
                  <a:lnTo>
                    <a:pt x="1467231" y="41402"/>
                  </a:lnTo>
                  <a:close/>
                </a:path>
                <a:path w="1494155" h="213994">
                  <a:moveTo>
                    <a:pt x="1386586" y="0"/>
                  </a:moveTo>
                  <a:lnTo>
                    <a:pt x="1378839" y="2667"/>
                  </a:lnTo>
                  <a:lnTo>
                    <a:pt x="1375664" y="9017"/>
                  </a:lnTo>
                  <a:lnTo>
                    <a:pt x="1372615" y="15494"/>
                  </a:lnTo>
                  <a:lnTo>
                    <a:pt x="1375283" y="23241"/>
                  </a:lnTo>
                  <a:lnTo>
                    <a:pt x="1381633" y="26416"/>
                  </a:lnTo>
                  <a:lnTo>
                    <a:pt x="1419475" y="44891"/>
                  </a:lnTo>
                  <a:lnTo>
                    <a:pt x="1467231" y="41402"/>
                  </a:lnTo>
                  <a:lnTo>
                    <a:pt x="1471194" y="41402"/>
                  </a:lnTo>
                  <a:lnTo>
                    <a:pt x="1386586" y="0"/>
                  </a:lnTo>
                  <a:close/>
                </a:path>
              </a:pathLst>
            </a:custGeom>
            <a:solidFill>
              <a:srgbClr val="E98E30"/>
            </a:solidFill>
          </p:spPr>
          <p:txBody>
            <a:bodyPr wrap="square" lIns="0" tIns="0" rIns="0" bIns="0" rtlCol="0"/>
            <a:lstStyle/>
            <a:p>
              <a:endParaRPr/>
            </a:p>
          </p:txBody>
        </p:sp>
        <p:sp>
          <p:nvSpPr>
            <p:cNvPr id="33" name="object 33"/>
            <p:cNvSpPr/>
            <p:nvPr/>
          </p:nvSpPr>
          <p:spPr>
            <a:xfrm>
              <a:off x="1543811" y="1842516"/>
              <a:ext cx="1834895" cy="1092708"/>
            </a:xfrm>
            <a:prstGeom prst="rect">
              <a:avLst/>
            </a:prstGeom>
            <a:blipFill>
              <a:blip r:embed="rId14" cstate="print"/>
              <a:stretch>
                <a:fillRect/>
              </a:stretch>
            </a:blipFill>
          </p:spPr>
          <p:txBody>
            <a:bodyPr wrap="square" lIns="0" tIns="0" rIns="0" bIns="0" rtlCol="0"/>
            <a:lstStyle/>
            <a:p>
              <a:endParaRPr/>
            </a:p>
          </p:txBody>
        </p:sp>
        <p:sp>
          <p:nvSpPr>
            <p:cNvPr id="34" name="object 34"/>
            <p:cNvSpPr/>
            <p:nvPr/>
          </p:nvSpPr>
          <p:spPr>
            <a:xfrm>
              <a:off x="1701545" y="1973834"/>
              <a:ext cx="1518920" cy="790575"/>
            </a:xfrm>
            <a:custGeom>
              <a:avLst/>
              <a:gdLst/>
              <a:ahLst/>
              <a:cxnLst/>
              <a:rect l="l" t="t" r="r" b="b"/>
              <a:pathLst>
                <a:path w="1518920" h="790575">
                  <a:moveTo>
                    <a:pt x="1446966" y="761715"/>
                  </a:moveTo>
                  <a:lnTo>
                    <a:pt x="1397889" y="764413"/>
                  </a:lnTo>
                  <a:lnTo>
                    <a:pt x="1392428" y="770509"/>
                  </a:lnTo>
                  <a:lnTo>
                    <a:pt x="1393190" y="784860"/>
                  </a:lnTo>
                  <a:lnTo>
                    <a:pt x="1399286" y="790321"/>
                  </a:lnTo>
                  <a:lnTo>
                    <a:pt x="1518412" y="783717"/>
                  </a:lnTo>
                  <a:lnTo>
                    <a:pt x="1489710" y="783590"/>
                  </a:lnTo>
                  <a:lnTo>
                    <a:pt x="1446966" y="761715"/>
                  </a:lnTo>
                  <a:close/>
                </a:path>
                <a:path w="1518920" h="790575">
                  <a:moveTo>
                    <a:pt x="1472656" y="760302"/>
                  </a:moveTo>
                  <a:lnTo>
                    <a:pt x="1446966" y="761715"/>
                  </a:lnTo>
                  <a:lnTo>
                    <a:pt x="1489710" y="783590"/>
                  </a:lnTo>
                  <a:lnTo>
                    <a:pt x="1492046" y="779018"/>
                  </a:lnTo>
                  <a:lnTo>
                    <a:pt x="1484630" y="779018"/>
                  </a:lnTo>
                  <a:lnTo>
                    <a:pt x="1472656" y="760302"/>
                  </a:lnTo>
                  <a:close/>
                </a:path>
                <a:path w="1518920" h="790575">
                  <a:moveTo>
                    <a:pt x="1446149" y="681482"/>
                  </a:moveTo>
                  <a:lnTo>
                    <a:pt x="1440053" y="685292"/>
                  </a:lnTo>
                  <a:lnTo>
                    <a:pt x="1434084" y="689229"/>
                  </a:lnTo>
                  <a:lnTo>
                    <a:pt x="1432306" y="697230"/>
                  </a:lnTo>
                  <a:lnTo>
                    <a:pt x="1458771" y="738597"/>
                  </a:lnTo>
                  <a:lnTo>
                    <a:pt x="1501521" y="760476"/>
                  </a:lnTo>
                  <a:lnTo>
                    <a:pt x="1489710" y="783590"/>
                  </a:lnTo>
                  <a:lnTo>
                    <a:pt x="1518330" y="783590"/>
                  </a:lnTo>
                  <a:lnTo>
                    <a:pt x="1454150" y="683260"/>
                  </a:lnTo>
                  <a:lnTo>
                    <a:pt x="1446149" y="681482"/>
                  </a:lnTo>
                  <a:close/>
                </a:path>
                <a:path w="1518920" h="790575">
                  <a:moveTo>
                    <a:pt x="1494917" y="759079"/>
                  </a:moveTo>
                  <a:lnTo>
                    <a:pt x="1472656" y="760302"/>
                  </a:lnTo>
                  <a:lnTo>
                    <a:pt x="1484630" y="779018"/>
                  </a:lnTo>
                  <a:lnTo>
                    <a:pt x="1494917" y="759079"/>
                  </a:lnTo>
                  <a:close/>
                </a:path>
                <a:path w="1518920" h="790575">
                  <a:moveTo>
                    <a:pt x="1498791" y="759079"/>
                  </a:moveTo>
                  <a:lnTo>
                    <a:pt x="1494917" y="759079"/>
                  </a:lnTo>
                  <a:lnTo>
                    <a:pt x="1484630" y="779018"/>
                  </a:lnTo>
                  <a:lnTo>
                    <a:pt x="1492046" y="779018"/>
                  </a:lnTo>
                  <a:lnTo>
                    <a:pt x="1501521" y="760476"/>
                  </a:lnTo>
                  <a:lnTo>
                    <a:pt x="1498791" y="759079"/>
                  </a:lnTo>
                  <a:close/>
                </a:path>
                <a:path w="1518920" h="790575">
                  <a:moveTo>
                    <a:pt x="71445" y="28605"/>
                  </a:moveTo>
                  <a:lnTo>
                    <a:pt x="45755" y="30018"/>
                  </a:lnTo>
                  <a:lnTo>
                    <a:pt x="59640" y="51723"/>
                  </a:lnTo>
                  <a:lnTo>
                    <a:pt x="1446966" y="761715"/>
                  </a:lnTo>
                  <a:lnTo>
                    <a:pt x="1472656" y="760302"/>
                  </a:lnTo>
                  <a:lnTo>
                    <a:pt x="1458771" y="738597"/>
                  </a:lnTo>
                  <a:lnTo>
                    <a:pt x="71445" y="28605"/>
                  </a:lnTo>
                  <a:close/>
                </a:path>
                <a:path w="1518920" h="790575">
                  <a:moveTo>
                    <a:pt x="1458771" y="738597"/>
                  </a:moveTo>
                  <a:lnTo>
                    <a:pt x="1472656" y="760302"/>
                  </a:lnTo>
                  <a:lnTo>
                    <a:pt x="1494917" y="759079"/>
                  </a:lnTo>
                  <a:lnTo>
                    <a:pt x="1498791" y="759079"/>
                  </a:lnTo>
                  <a:lnTo>
                    <a:pt x="1458771" y="738597"/>
                  </a:lnTo>
                  <a:close/>
                </a:path>
                <a:path w="1518920" h="790575">
                  <a:moveTo>
                    <a:pt x="119126" y="0"/>
                  </a:moveTo>
                  <a:lnTo>
                    <a:pt x="0" y="6604"/>
                  </a:lnTo>
                  <a:lnTo>
                    <a:pt x="64262" y="107061"/>
                  </a:lnTo>
                  <a:lnTo>
                    <a:pt x="72390" y="108839"/>
                  </a:lnTo>
                  <a:lnTo>
                    <a:pt x="78359" y="105029"/>
                  </a:lnTo>
                  <a:lnTo>
                    <a:pt x="84328" y="101092"/>
                  </a:lnTo>
                  <a:lnTo>
                    <a:pt x="86106" y="93091"/>
                  </a:lnTo>
                  <a:lnTo>
                    <a:pt x="59640" y="51723"/>
                  </a:lnTo>
                  <a:lnTo>
                    <a:pt x="16891" y="29845"/>
                  </a:lnTo>
                  <a:lnTo>
                    <a:pt x="28702" y="6731"/>
                  </a:lnTo>
                  <a:lnTo>
                    <a:pt x="125289" y="6731"/>
                  </a:lnTo>
                  <a:lnTo>
                    <a:pt x="125222" y="5461"/>
                  </a:lnTo>
                  <a:lnTo>
                    <a:pt x="119126" y="0"/>
                  </a:lnTo>
                  <a:close/>
                </a:path>
                <a:path w="1518920" h="790575">
                  <a:moveTo>
                    <a:pt x="28702" y="6731"/>
                  </a:moveTo>
                  <a:lnTo>
                    <a:pt x="16891" y="29845"/>
                  </a:lnTo>
                  <a:lnTo>
                    <a:pt x="59640" y="51723"/>
                  </a:lnTo>
                  <a:lnTo>
                    <a:pt x="46538" y="31242"/>
                  </a:lnTo>
                  <a:lnTo>
                    <a:pt x="23495" y="31242"/>
                  </a:lnTo>
                  <a:lnTo>
                    <a:pt x="33781" y="11303"/>
                  </a:lnTo>
                  <a:lnTo>
                    <a:pt x="37635" y="11303"/>
                  </a:lnTo>
                  <a:lnTo>
                    <a:pt x="28702" y="6731"/>
                  </a:lnTo>
                  <a:close/>
                </a:path>
                <a:path w="1518920" h="790575">
                  <a:moveTo>
                    <a:pt x="33781" y="11303"/>
                  </a:moveTo>
                  <a:lnTo>
                    <a:pt x="23495" y="31242"/>
                  </a:lnTo>
                  <a:lnTo>
                    <a:pt x="45755" y="30018"/>
                  </a:lnTo>
                  <a:lnTo>
                    <a:pt x="33781" y="11303"/>
                  </a:lnTo>
                  <a:close/>
                </a:path>
                <a:path w="1518920" h="790575">
                  <a:moveTo>
                    <a:pt x="45755" y="30018"/>
                  </a:moveTo>
                  <a:lnTo>
                    <a:pt x="23495" y="31242"/>
                  </a:lnTo>
                  <a:lnTo>
                    <a:pt x="46538" y="31242"/>
                  </a:lnTo>
                  <a:lnTo>
                    <a:pt x="45755" y="30018"/>
                  </a:lnTo>
                  <a:close/>
                </a:path>
                <a:path w="1518920" h="790575">
                  <a:moveTo>
                    <a:pt x="37635" y="11303"/>
                  </a:moveTo>
                  <a:lnTo>
                    <a:pt x="33781" y="11303"/>
                  </a:lnTo>
                  <a:lnTo>
                    <a:pt x="45755" y="30018"/>
                  </a:lnTo>
                  <a:lnTo>
                    <a:pt x="71445" y="28605"/>
                  </a:lnTo>
                  <a:lnTo>
                    <a:pt x="37635" y="11303"/>
                  </a:lnTo>
                  <a:close/>
                </a:path>
                <a:path w="1518920" h="790575">
                  <a:moveTo>
                    <a:pt x="125289" y="6731"/>
                  </a:moveTo>
                  <a:lnTo>
                    <a:pt x="28702" y="6731"/>
                  </a:lnTo>
                  <a:lnTo>
                    <a:pt x="71445" y="28605"/>
                  </a:lnTo>
                  <a:lnTo>
                    <a:pt x="120523" y="25908"/>
                  </a:lnTo>
                  <a:lnTo>
                    <a:pt x="125984" y="19812"/>
                  </a:lnTo>
                  <a:lnTo>
                    <a:pt x="125289" y="6731"/>
                  </a:lnTo>
                  <a:close/>
                </a:path>
              </a:pathLst>
            </a:custGeom>
            <a:solidFill>
              <a:srgbClr val="E98E30"/>
            </a:solidFill>
          </p:spPr>
          <p:txBody>
            <a:bodyPr wrap="square" lIns="0" tIns="0" rIns="0" bIns="0" rtlCol="0"/>
            <a:lstStyle/>
            <a:p>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1620" y="229565"/>
            <a:ext cx="7973695"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BABCBA"/>
                </a:solidFill>
                <a:latin typeface="Arial"/>
                <a:cs typeface="Arial"/>
              </a:rPr>
              <a:t>Amazon ElastiCache: </a:t>
            </a:r>
            <a:r>
              <a:rPr sz="2800" b="1" dirty="0">
                <a:solidFill>
                  <a:srgbClr val="BABCBA"/>
                </a:solidFill>
                <a:latin typeface="Arial"/>
                <a:cs typeface="Arial"/>
              </a:rPr>
              <a:t>resilient </a:t>
            </a:r>
            <a:r>
              <a:rPr sz="2800" b="1" spc="-5" dirty="0">
                <a:solidFill>
                  <a:srgbClr val="BABCBA"/>
                </a:solidFill>
                <a:latin typeface="Arial"/>
                <a:cs typeface="Arial"/>
              </a:rPr>
              <a:t>app</a:t>
            </a:r>
            <a:r>
              <a:rPr sz="2800" b="1" spc="75" dirty="0">
                <a:solidFill>
                  <a:srgbClr val="BABCBA"/>
                </a:solidFill>
                <a:latin typeface="Arial"/>
                <a:cs typeface="Arial"/>
              </a:rPr>
              <a:t> </a:t>
            </a:r>
            <a:r>
              <a:rPr sz="2800" b="1" spc="-5" dirty="0">
                <a:solidFill>
                  <a:srgbClr val="BABCBA"/>
                </a:solidFill>
                <a:latin typeface="Arial"/>
                <a:cs typeface="Arial"/>
              </a:rPr>
              <a:t>architecture</a:t>
            </a:r>
            <a:endParaRPr sz="2800">
              <a:latin typeface="Arial"/>
              <a:cs typeface="Arial"/>
            </a:endParaRPr>
          </a:p>
        </p:txBody>
      </p:sp>
      <p:sp>
        <p:nvSpPr>
          <p:cNvPr id="3" name="object 3"/>
          <p:cNvSpPr/>
          <p:nvPr/>
        </p:nvSpPr>
        <p:spPr>
          <a:xfrm>
            <a:off x="3218688" y="2389632"/>
            <a:ext cx="731520" cy="73151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3254502" y="3073653"/>
            <a:ext cx="714375" cy="330200"/>
          </a:xfrm>
          <a:prstGeom prst="rect">
            <a:avLst/>
          </a:prstGeom>
        </p:spPr>
        <p:txBody>
          <a:bodyPr vert="horz" wrap="square" lIns="0" tIns="12065" rIns="0" bIns="0" rtlCol="0">
            <a:spAutoFit/>
          </a:bodyPr>
          <a:lstStyle/>
          <a:p>
            <a:pPr marL="79375" marR="5080" indent="-67310">
              <a:lnSpc>
                <a:spcPct val="100000"/>
              </a:lnSpc>
              <a:spcBef>
                <a:spcPts val="95"/>
              </a:spcBef>
            </a:pPr>
            <a:r>
              <a:rPr sz="1000" spc="-5" dirty="0">
                <a:solidFill>
                  <a:srgbClr val="FFFFFF"/>
                </a:solidFill>
                <a:latin typeface="Arial"/>
                <a:cs typeface="Arial"/>
              </a:rPr>
              <a:t>Elastic</a:t>
            </a:r>
            <a:r>
              <a:rPr sz="1000" spc="-75" dirty="0">
                <a:solidFill>
                  <a:srgbClr val="FFFFFF"/>
                </a:solidFill>
                <a:latin typeface="Arial"/>
                <a:cs typeface="Arial"/>
              </a:rPr>
              <a:t> </a:t>
            </a:r>
            <a:r>
              <a:rPr sz="1000" spc="-5" dirty="0">
                <a:solidFill>
                  <a:srgbClr val="FFFFFF"/>
                </a:solidFill>
                <a:latin typeface="Arial"/>
                <a:cs typeface="Arial"/>
              </a:rPr>
              <a:t>Load  Balancing</a:t>
            </a:r>
            <a:endParaRPr sz="1000">
              <a:latin typeface="Arial"/>
              <a:cs typeface="Arial"/>
            </a:endParaRPr>
          </a:p>
        </p:txBody>
      </p:sp>
      <p:grpSp>
        <p:nvGrpSpPr>
          <p:cNvPr id="5" name="object 5"/>
          <p:cNvGrpSpPr/>
          <p:nvPr/>
        </p:nvGrpSpPr>
        <p:grpSpPr>
          <a:xfrm>
            <a:off x="1034796" y="2505455"/>
            <a:ext cx="742315" cy="1591310"/>
            <a:chOff x="1034796" y="2505455"/>
            <a:chExt cx="742315" cy="1591310"/>
          </a:xfrm>
        </p:grpSpPr>
        <p:sp>
          <p:nvSpPr>
            <p:cNvPr id="6" name="object 6"/>
            <p:cNvSpPr/>
            <p:nvPr/>
          </p:nvSpPr>
          <p:spPr>
            <a:xfrm>
              <a:off x="1045464" y="3364991"/>
              <a:ext cx="731519" cy="73151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034796" y="2505455"/>
              <a:ext cx="731520" cy="731519"/>
            </a:xfrm>
            <a:prstGeom prst="rect">
              <a:avLst/>
            </a:prstGeom>
            <a:blipFill>
              <a:blip r:embed="rId4" cstate="print"/>
              <a:stretch>
                <a:fillRect/>
              </a:stretch>
            </a:blipFill>
          </p:spPr>
          <p:txBody>
            <a:bodyPr wrap="square" lIns="0" tIns="0" rIns="0" bIns="0" rtlCol="0"/>
            <a:lstStyle/>
            <a:p>
              <a:endParaRPr/>
            </a:p>
          </p:txBody>
        </p:sp>
      </p:grpSp>
      <p:sp>
        <p:nvSpPr>
          <p:cNvPr id="8" name="object 8"/>
          <p:cNvSpPr txBox="1"/>
          <p:nvPr/>
        </p:nvSpPr>
        <p:spPr>
          <a:xfrm>
            <a:off x="1205280" y="4091736"/>
            <a:ext cx="410845"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FFFFFF"/>
                </a:solidFill>
                <a:latin typeface="Arial"/>
                <a:cs typeface="Arial"/>
              </a:rPr>
              <a:t>C</a:t>
            </a:r>
            <a:r>
              <a:rPr sz="1000" spc="-10" dirty="0">
                <a:solidFill>
                  <a:srgbClr val="FFFFFF"/>
                </a:solidFill>
                <a:latin typeface="Arial"/>
                <a:cs typeface="Arial"/>
              </a:rPr>
              <a:t>li</a:t>
            </a:r>
            <a:r>
              <a:rPr sz="1000" spc="-5" dirty="0">
                <a:solidFill>
                  <a:srgbClr val="FFFFFF"/>
                </a:solidFill>
                <a:latin typeface="Arial"/>
                <a:cs typeface="Arial"/>
              </a:rPr>
              <a:t>e</a:t>
            </a:r>
            <a:r>
              <a:rPr sz="1000" spc="-10" dirty="0">
                <a:solidFill>
                  <a:srgbClr val="FFFFFF"/>
                </a:solidFill>
                <a:latin typeface="Arial"/>
                <a:cs typeface="Arial"/>
              </a:rPr>
              <a:t>n</a:t>
            </a:r>
            <a:r>
              <a:rPr sz="1000" spc="-5" dirty="0">
                <a:solidFill>
                  <a:srgbClr val="FFFFFF"/>
                </a:solidFill>
                <a:latin typeface="Arial"/>
                <a:cs typeface="Arial"/>
              </a:rPr>
              <a:t>ts</a:t>
            </a:r>
            <a:endParaRPr sz="1000">
              <a:latin typeface="Arial"/>
              <a:cs typeface="Arial"/>
            </a:endParaRPr>
          </a:p>
        </p:txBody>
      </p:sp>
      <p:grpSp>
        <p:nvGrpSpPr>
          <p:cNvPr id="9" name="object 9"/>
          <p:cNvGrpSpPr/>
          <p:nvPr/>
        </p:nvGrpSpPr>
        <p:grpSpPr>
          <a:xfrm>
            <a:off x="1048511" y="906780"/>
            <a:ext cx="7417434" cy="3371215"/>
            <a:chOff x="1048511" y="906780"/>
            <a:chExt cx="7417434" cy="3371215"/>
          </a:xfrm>
        </p:grpSpPr>
        <p:sp>
          <p:nvSpPr>
            <p:cNvPr id="10" name="object 10"/>
            <p:cNvSpPr/>
            <p:nvPr/>
          </p:nvSpPr>
          <p:spPr>
            <a:xfrm>
              <a:off x="2318003" y="1292352"/>
              <a:ext cx="6144895" cy="2982595"/>
            </a:xfrm>
            <a:custGeom>
              <a:avLst/>
              <a:gdLst/>
              <a:ahLst/>
              <a:cxnLst/>
              <a:rect l="l" t="t" r="r" b="b"/>
              <a:pathLst>
                <a:path w="6144895" h="2982595">
                  <a:moveTo>
                    <a:pt x="0" y="292862"/>
                  </a:moveTo>
                  <a:lnTo>
                    <a:pt x="3831" y="245344"/>
                  </a:lnTo>
                  <a:lnTo>
                    <a:pt x="14925" y="200273"/>
                  </a:lnTo>
                  <a:lnTo>
                    <a:pt x="32678" y="158250"/>
                  </a:lnTo>
                  <a:lnTo>
                    <a:pt x="56489" y="119877"/>
                  </a:lnTo>
                  <a:lnTo>
                    <a:pt x="85756" y="85756"/>
                  </a:lnTo>
                  <a:lnTo>
                    <a:pt x="119877" y="56489"/>
                  </a:lnTo>
                  <a:lnTo>
                    <a:pt x="158250" y="32678"/>
                  </a:lnTo>
                  <a:lnTo>
                    <a:pt x="200273" y="14925"/>
                  </a:lnTo>
                  <a:lnTo>
                    <a:pt x="245344" y="3831"/>
                  </a:lnTo>
                  <a:lnTo>
                    <a:pt x="292862" y="0"/>
                  </a:lnTo>
                  <a:lnTo>
                    <a:pt x="5851906" y="0"/>
                  </a:lnTo>
                  <a:lnTo>
                    <a:pt x="5899423" y="3831"/>
                  </a:lnTo>
                  <a:lnTo>
                    <a:pt x="5944494" y="14925"/>
                  </a:lnTo>
                  <a:lnTo>
                    <a:pt x="5986517" y="32678"/>
                  </a:lnTo>
                  <a:lnTo>
                    <a:pt x="6024890" y="56489"/>
                  </a:lnTo>
                  <a:lnTo>
                    <a:pt x="6059011" y="85756"/>
                  </a:lnTo>
                  <a:lnTo>
                    <a:pt x="6088278" y="119877"/>
                  </a:lnTo>
                  <a:lnTo>
                    <a:pt x="6112089" y="158250"/>
                  </a:lnTo>
                  <a:lnTo>
                    <a:pt x="6129842" y="200273"/>
                  </a:lnTo>
                  <a:lnTo>
                    <a:pt x="6140936" y="245344"/>
                  </a:lnTo>
                  <a:lnTo>
                    <a:pt x="6144768" y="292862"/>
                  </a:lnTo>
                  <a:lnTo>
                    <a:pt x="6144768" y="2689644"/>
                  </a:lnTo>
                  <a:lnTo>
                    <a:pt x="6140936" y="2737141"/>
                  </a:lnTo>
                  <a:lnTo>
                    <a:pt x="6129842" y="2782198"/>
                  </a:lnTo>
                  <a:lnTo>
                    <a:pt x="6112089" y="2824213"/>
                  </a:lnTo>
                  <a:lnTo>
                    <a:pt x="6088278" y="2862581"/>
                  </a:lnTo>
                  <a:lnTo>
                    <a:pt x="6059011" y="2896701"/>
                  </a:lnTo>
                  <a:lnTo>
                    <a:pt x="6024890" y="2925969"/>
                  </a:lnTo>
                  <a:lnTo>
                    <a:pt x="5986517" y="2949783"/>
                  </a:lnTo>
                  <a:lnTo>
                    <a:pt x="5944494" y="2967539"/>
                  </a:lnTo>
                  <a:lnTo>
                    <a:pt x="5899423" y="2978635"/>
                  </a:lnTo>
                  <a:lnTo>
                    <a:pt x="5851906" y="2982468"/>
                  </a:lnTo>
                  <a:lnTo>
                    <a:pt x="292862" y="2982468"/>
                  </a:lnTo>
                  <a:lnTo>
                    <a:pt x="245344" y="2978635"/>
                  </a:lnTo>
                  <a:lnTo>
                    <a:pt x="200273" y="2967539"/>
                  </a:lnTo>
                  <a:lnTo>
                    <a:pt x="158250" y="2949783"/>
                  </a:lnTo>
                  <a:lnTo>
                    <a:pt x="119877" y="2925969"/>
                  </a:lnTo>
                  <a:lnTo>
                    <a:pt x="85756" y="2896701"/>
                  </a:lnTo>
                  <a:lnTo>
                    <a:pt x="56489" y="2862581"/>
                  </a:lnTo>
                  <a:lnTo>
                    <a:pt x="32678" y="2824213"/>
                  </a:lnTo>
                  <a:lnTo>
                    <a:pt x="14925" y="2782198"/>
                  </a:lnTo>
                  <a:lnTo>
                    <a:pt x="3831" y="2737141"/>
                  </a:lnTo>
                  <a:lnTo>
                    <a:pt x="0" y="2689644"/>
                  </a:lnTo>
                  <a:lnTo>
                    <a:pt x="0" y="292862"/>
                  </a:lnTo>
                  <a:close/>
                </a:path>
              </a:pathLst>
            </a:custGeom>
            <a:ln w="6096">
              <a:solidFill>
                <a:srgbClr val="DDDEDD"/>
              </a:solidFill>
            </a:ln>
          </p:spPr>
          <p:txBody>
            <a:bodyPr wrap="square" lIns="0" tIns="0" rIns="0" bIns="0" rtlCol="0"/>
            <a:lstStyle/>
            <a:p>
              <a:endParaRPr/>
            </a:p>
          </p:txBody>
        </p:sp>
        <p:sp>
          <p:nvSpPr>
            <p:cNvPr id="11" name="object 11"/>
            <p:cNvSpPr/>
            <p:nvPr/>
          </p:nvSpPr>
          <p:spPr>
            <a:xfrm>
              <a:off x="4440935" y="906780"/>
              <a:ext cx="603503" cy="603503"/>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1656587" y="2654808"/>
              <a:ext cx="1684019" cy="1216152"/>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1777745" y="2756153"/>
              <a:ext cx="1442720" cy="974725"/>
            </a:xfrm>
            <a:custGeom>
              <a:avLst/>
              <a:gdLst/>
              <a:ahLst/>
              <a:cxnLst/>
              <a:rect l="l" t="t" r="r" b="b"/>
              <a:pathLst>
                <a:path w="1442720" h="974725">
                  <a:moveTo>
                    <a:pt x="42672" y="898779"/>
                  </a:moveTo>
                  <a:lnTo>
                    <a:pt x="0" y="974470"/>
                  </a:lnTo>
                  <a:lnTo>
                    <a:pt x="86106" y="963167"/>
                  </a:lnTo>
                  <a:lnTo>
                    <a:pt x="76511" y="948943"/>
                  </a:lnTo>
                  <a:lnTo>
                    <a:pt x="60960" y="948943"/>
                  </a:lnTo>
                  <a:lnTo>
                    <a:pt x="46355" y="927480"/>
                  </a:lnTo>
                  <a:lnTo>
                    <a:pt x="57125" y="920205"/>
                  </a:lnTo>
                  <a:lnTo>
                    <a:pt x="42672" y="898779"/>
                  </a:lnTo>
                  <a:close/>
                </a:path>
                <a:path w="1442720" h="974725">
                  <a:moveTo>
                    <a:pt x="57125" y="920205"/>
                  </a:moveTo>
                  <a:lnTo>
                    <a:pt x="46355" y="927480"/>
                  </a:lnTo>
                  <a:lnTo>
                    <a:pt x="60960" y="948943"/>
                  </a:lnTo>
                  <a:lnTo>
                    <a:pt x="71642" y="941727"/>
                  </a:lnTo>
                  <a:lnTo>
                    <a:pt x="57125" y="920205"/>
                  </a:lnTo>
                  <a:close/>
                </a:path>
                <a:path w="1442720" h="974725">
                  <a:moveTo>
                    <a:pt x="71642" y="941727"/>
                  </a:moveTo>
                  <a:lnTo>
                    <a:pt x="60960" y="948943"/>
                  </a:lnTo>
                  <a:lnTo>
                    <a:pt x="76511" y="948943"/>
                  </a:lnTo>
                  <a:lnTo>
                    <a:pt x="71642" y="941727"/>
                  </a:lnTo>
                  <a:close/>
                </a:path>
                <a:path w="1442720" h="974725">
                  <a:moveTo>
                    <a:pt x="1370862" y="32802"/>
                  </a:moveTo>
                  <a:lnTo>
                    <a:pt x="57125" y="920205"/>
                  </a:lnTo>
                  <a:lnTo>
                    <a:pt x="71642" y="941727"/>
                  </a:lnTo>
                  <a:lnTo>
                    <a:pt x="1385340" y="54265"/>
                  </a:lnTo>
                  <a:lnTo>
                    <a:pt x="1370862" y="32802"/>
                  </a:lnTo>
                  <a:close/>
                </a:path>
                <a:path w="1442720" h="974725">
                  <a:moveTo>
                    <a:pt x="1428074" y="25526"/>
                  </a:moveTo>
                  <a:lnTo>
                    <a:pt x="1381633" y="25526"/>
                  </a:lnTo>
                  <a:lnTo>
                    <a:pt x="1396111" y="46989"/>
                  </a:lnTo>
                  <a:lnTo>
                    <a:pt x="1385340" y="54265"/>
                  </a:lnTo>
                  <a:lnTo>
                    <a:pt x="1399794" y="75691"/>
                  </a:lnTo>
                  <a:lnTo>
                    <a:pt x="1428074" y="25526"/>
                  </a:lnTo>
                  <a:close/>
                </a:path>
                <a:path w="1442720" h="974725">
                  <a:moveTo>
                    <a:pt x="1381633" y="25526"/>
                  </a:moveTo>
                  <a:lnTo>
                    <a:pt x="1370862" y="32802"/>
                  </a:lnTo>
                  <a:lnTo>
                    <a:pt x="1385340" y="54265"/>
                  </a:lnTo>
                  <a:lnTo>
                    <a:pt x="1396111" y="46989"/>
                  </a:lnTo>
                  <a:lnTo>
                    <a:pt x="1381633" y="25526"/>
                  </a:lnTo>
                  <a:close/>
                </a:path>
                <a:path w="1442720" h="974725">
                  <a:moveTo>
                    <a:pt x="1442466" y="0"/>
                  </a:moveTo>
                  <a:lnTo>
                    <a:pt x="1356360" y="11302"/>
                  </a:lnTo>
                  <a:lnTo>
                    <a:pt x="1370862" y="32802"/>
                  </a:lnTo>
                  <a:lnTo>
                    <a:pt x="1381633" y="25526"/>
                  </a:lnTo>
                  <a:lnTo>
                    <a:pt x="1428074" y="25526"/>
                  </a:lnTo>
                  <a:lnTo>
                    <a:pt x="1442466" y="0"/>
                  </a:lnTo>
                  <a:close/>
                </a:path>
              </a:pathLst>
            </a:custGeom>
            <a:solidFill>
              <a:srgbClr val="E98E30"/>
            </a:solidFill>
          </p:spPr>
          <p:txBody>
            <a:bodyPr wrap="square" lIns="0" tIns="0" rIns="0" bIns="0" rtlCol="0"/>
            <a:lstStyle/>
            <a:p>
              <a:endParaRPr/>
            </a:p>
          </p:txBody>
        </p:sp>
        <p:sp>
          <p:nvSpPr>
            <p:cNvPr id="14" name="object 14"/>
            <p:cNvSpPr/>
            <p:nvPr/>
          </p:nvSpPr>
          <p:spPr>
            <a:xfrm>
              <a:off x="1604771" y="2654808"/>
              <a:ext cx="1735836" cy="352044"/>
            </a:xfrm>
            <a:prstGeom prst="rect">
              <a:avLst/>
            </a:prstGeom>
            <a:blipFill>
              <a:blip r:embed="rId7" cstate="print"/>
              <a:stretch>
                <a:fillRect/>
              </a:stretch>
            </a:blipFill>
          </p:spPr>
          <p:txBody>
            <a:bodyPr wrap="square" lIns="0" tIns="0" rIns="0" bIns="0" rtlCol="0"/>
            <a:lstStyle/>
            <a:p>
              <a:endParaRPr/>
            </a:p>
          </p:txBody>
        </p:sp>
        <p:sp>
          <p:nvSpPr>
            <p:cNvPr id="15" name="object 15"/>
            <p:cNvSpPr/>
            <p:nvPr/>
          </p:nvSpPr>
          <p:spPr>
            <a:xfrm>
              <a:off x="1725929" y="2723006"/>
              <a:ext cx="1494155" cy="175895"/>
            </a:xfrm>
            <a:custGeom>
              <a:avLst/>
              <a:gdLst/>
              <a:ahLst/>
              <a:cxnLst/>
              <a:rect l="l" t="t" r="r" b="b"/>
              <a:pathLst>
                <a:path w="1494155" h="175894">
                  <a:moveTo>
                    <a:pt x="74675" y="97917"/>
                  </a:moveTo>
                  <a:lnTo>
                    <a:pt x="0" y="142240"/>
                  </a:lnTo>
                  <a:lnTo>
                    <a:pt x="80390" y="175387"/>
                  </a:lnTo>
                  <a:lnTo>
                    <a:pt x="78554" y="150494"/>
                  </a:lnTo>
                  <a:lnTo>
                    <a:pt x="65531" y="150494"/>
                  </a:lnTo>
                  <a:lnTo>
                    <a:pt x="63626" y="124587"/>
                  </a:lnTo>
                  <a:lnTo>
                    <a:pt x="76573" y="123641"/>
                  </a:lnTo>
                  <a:lnTo>
                    <a:pt x="74675" y="97917"/>
                  </a:lnTo>
                  <a:close/>
                </a:path>
                <a:path w="1494155" h="175894">
                  <a:moveTo>
                    <a:pt x="76573" y="123641"/>
                  </a:moveTo>
                  <a:lnTo>
                    <a:pt x="63626" y="124587"/>
                  </a:lnTo>
                  <a:lnTo>
                    <a:pt x="65531" y="150494"/>
                  </a:lnTo>
                  <a:lnTo>
                    <a:pt x="78484" y="149548"/>
                  </a:lnTo>
                  <a:lnTo>
                    <a:pt x="76573" y="123641"/>
                  </a:lnTo>
                  <a:close/>
                </a:path>
                <a:path w="1494155" h="175894">
                  <a:moveTo>
                    <a:pt x="78484" y="149548"/>
                  </a:moveTo>
                  <a:lnTo>
                    <a:pt x="65531" y="150494"/>
                  </a:lnTo>
                  <a:lnTo>
                    <a:pt x="78554" y="150494"/>
                  </a:lnTo>
                  <a:lnTo>
                    <a:pt x="78484" y="149548"/>
                  </a:lnTo>
                  <a:close/>
                </a:path>
                <a:path w="1494155" h="175894">
                  <a:moveTo>
                    <a:pt x="1415286" y="25838"/>
                  </a:moveTo>
                  <a:lnTo>
                    <a:pt x="76573" y="123641"/>
                  </a:lnTo>
                  <a:lnTo>
                    <a:pt x="78484" y="149548"/>
                  </a:lnTo>
                  <a:lnTo>
                    <a:pt x="1417194" y="51746"/>
                  </a:lnTo>
                  <a:lnTo>
                    <a:pt x="1415286" y="25838"/>
                  </a:lnTo>
                  <a:close/>
                </a:path>
                <a:path w="1494155" h="175894">
                  <a:moveTo>
                    <a:pt x="1473753" y="24892"/>
                  </a:moveTo>
                  <a:lnTo>
                    <a:pt x="1428242" y="24892"/>
                  </a:lnTo>
                  <a:lnTo>
                    <a:pt x="1430146" y="50800"/>
                  </a:lnTo>
                  <a:lnTo>
                    <a:pt x="1417194" y="51746"/>
                  </a:lnTo>
                  <a:lnTo>
                    <a:pt x="1419097" y="77597"/>
                  </a:lnTo>
                  <a:lnTo>
                    <a:pt x="1493774" y="33147"/>
                  </a:lnTo>
                  <a:lnTo>
                    <a:pt x="1473753" y="24892"/>
                  </a:lnTo>
                  <a:close/>
                </a:path>
                <a:path w="1494155" h="175894">
                  <a:moveTo>
                    <a:pt x="1428242" y="24892"/>
                  </a:moveTo>
                  <a:lnTo>
                    <a:pt x="1415286" y="25838"/>
                  </a:lnTo>
                  <a:lnTo>
                    <a:pt x="1417194" y="51746"/>
                  </a:lnTo>
                  <a:lnTo>
                    <a:pt x="1430146" y="50800"/>
                  </a:lnTo>
                  <a:lnTo>
                    <a:pt x="1428242" y="24892"/>
                  </a:lnTo>
                  <a:close/>
                </a:path>
                <a:path w="1494155" h="175894">
                  <a:moveTo>
                    <a:pt x="1413383" y="0"/>
                  </a:moveTo>
                  <a:lnTo>
                    <a:pt x="1415286" y="25838"/>
                  </a:lnTo>
                  <a:lnTo>
                    <a:pt x="1428242" y="24892"/>
                  </a:lnTo>
                  <a:lnTo>
                    <a:pt x="1473753" y="24892"/>
                  </a:lnTo>
                  <a:lnTo>
                    <a:pt x="1413383" y="0"/>
                  </a:lnTo>
                  <a:close/>
                </a:path>
              </a:pathLst>
            </a:custGeom>
            <a:solidFill>
              <a:srgbClr val="E98E30"/>
            </a:solidFill>
          </p:spPr>
          <p:txBody>
            <a:bodyPr wrap="square" lIns="0" tIns="0" rIns="0" bIns="0" rtlCol="0"/>
            <a:lstStyle/>
            <a:p>
              <a:endParaRPr/>
            </a:p>
          </p:txBody>
        </p:sp>
        <p:sp>
          <p:nvSpPr>
            <p:cNvPr id="16" name="object 16"/>
            <p:cNvSpPr/>
            <p:nvPr/>
          </p:nvSpPr>
          <p:spPr>
            <a:xfrm>
              <a:off x="1048511" y="1635252"/>
              <a:ext cx="731519" cy="731520"/>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1580387" y="1879091"/>
              <a:ext cx="1760219" cy="1019555"/>
            </a:xfrm>
            <a:prstGeom prst="rect">
              <a:avLst/>
            </a:prstGeom>
            <a:blipFill>
              <a:blip r:embed="rId8" cstate="print"/>
              <a:stretch>
                <a:fillRect/>
              </a:stretch>
            </a:blipFill>
          </p:spPr>
          <p:txBody>
            <a:bodyPr wrap="square" lIns="0" tIns="0" rIns="0" bIns="0" rtlCol="0"/>
            <a:lstStyle/>
            <a:p>
              <a:endParaRPr/>
            </a:p>
          </p:txBody>
        </p:sp>
        <p:sp>
          <p:nvSpPr>
            <p:cNvPr id="18" name="object 18"/>
            <p:cNvSpPr/>
            <p:nvPr/>
          </p:nvSpPr>
          <p:spPr>
            <a:xfrm>
              <a:off x="1701545" y="1980438"/>
              <a:ext cx="1518920" cy="777240"/>
            </a:xfrm>
            <a:custGeom>
              <a:avLst/>
              <a:gdLst/>
              <a:ahLst/>
              <a:cxnLst/>
              <a:rect l="l" t="t" r="r" b="b"/>
              <a:pathLst>
                <a:path w="1518920" h="777239">
                  <a:moveTo>
                    <a:pt x="1443367" y="753170"/>
                  </a:moveTo>
                  <a:lnTo>
                    <a:pt x="1431544" y="776224"/>
                  </a:lnTo>
                  <a:lnTo>
                    <a:pt x="1518412" y="777113"/>
                  </a:lnTo>
                  <a:lnTo>
                    <a:pt x="1505156" y="759079"/>
                  </a:lnTo>
                  <a:lnTo>
                    <a:pt x="1454912" y="759079"/>
                  </a:lnTo>
                  <a:lnTo>
                    <a:pt x="1443367" y="753170"/>
                  </a:lnTo>
                  <a:close/>
                </a:path>
                <a:path w="1518920" h="777239">
                  <a:moveTo>
                    <a:pt x="1455134" y="730226"/>
                  </a:moveTo>
                  <a:lnTo>
                    <a:pt x="1443367" y="753170"/>
                  </a:lnTo>
                  <a:lnTo>
                    <a:pt x="1454912" y="759079"/>
                  </a:lnTo>
                  <a:lnTo>
                    <a:pt x="1466596" y="736092"/>
                  </a:lnTo>
                  <a:lnTo>
                    <a:pt x="1455134" y="730226"/>
                  </a:lnTo>
                  <a:close/>
                </a:path>
                <a:path w="1518920" h="777239">
                  <a:moveTo>
                    <a:pt x="1466977" y="707136"/>
                  </a:moveTo>
                  <a:lnTo>
                    <a:pt x="1455134" y="730226"/>
                  </a:lnTo>
                  <a:lnTo>
                    <a:pt x="1466596" y="736092"/>
                  </a:lnTo>
                  <a:lnTo>
                    <a:pt x="1454912" y="759079"/>
                  </a:lnTo>
                  <a:lnTo>
                    <a:pt x="1505156" y="759079"/>
                  </a:lnTo>
                  <a:lnTo>
                    <a:pt x="1466977" y="707136"/>
                  </a:lnTo>
                  <a:close/>
                </a:path>
                <a:path w="1518920" h="777239">
                  <a:moveTo>
                    <a:pt x="75010" y="23924"/>
                  </a:moveTo>
                  <a:lnTo>
                    <a:pt x="63260" y="46877"/>
                  </a:lnTo>
                  <a:lnTo>
                    <a:pt x="1443367" y="753170"/>
                  </a:lnTo>
                  <a:lnTo>
                    <a:pt x="1455134" y="730226"/>
                  </a:lnTo>
                  <a:lnTo>
                    <a:pt x="75010" y="23924"/>
                  </a:lnTo>
                  <a:close/>
                </a:path>
                <a:path w="1518920" h="777239">
                  <a:moveTo>
                    <a:pt x="0" y="0"/>
                  </a:moveTo>
                  <a:lnTo>
                    <a:pt x="51435" y="69976"/>
                  </a:lnTo>
                  <a:lnTo>
                    <a:pt x="63260" y="46877"/>
                  </a:lnTo>
                  <a:lnTo>
                    <a:pt x="51816" y="41020"/>
                  </a:lnTo>
                  <a:lnTo>
                    <a:pt x="63500" y="18034"/>
                  </a:lnTo>
                  <a:lnTo>
                    <a:pt x="78026" y="18034"/>
                  </a:lnTo>
                  <a:lnTo>
                    <a:pt x="86868" y="762"/>
                  </a:lnTo>
                  <a:lnTo>
                    <a:pt x="0" y="0"/>
                  </a:lnTo>
                  <a:close/>
                </a:path>
                <a:path w="1518920" h="777239">
                  <a:moveTo>
                    <a:pt x="63500" y="18034"/>
                  </a:moveTo>
                  <a:lnTo>
                    <a:pt x="51816" y="41020"/>
                  </a:lnTo>
                  <a:lnTo>
                    <a:pt x="63260" y="46877"/>
                  </a:lnTo>
                  <a:lnTo>
                    <a:pt x="75010" y="23924"/>
                  </a:lnTo>
                  <a:lnTo>
                    <a:pt x="63500" y="18034"/>
                  </a:lnTo>
                  <a:close/>
                </a:path>
                <a:path w="1518920" h="777239">
                  <a:moveTo>
                    <a:pt x="78026" y="18034"/>
                  </a:moveTo>
                  <a:lnTo>
                    <a:pt x="63500" y="18034"/>
                  </a:lnTo>
                  <a:lnTo>
                    <a:pt x="75010" y="23924"/>
                  </a:lnTo>
                  <a:lnTo>
                    <a:pt x="78026" y="18034"/>
                  </a:lnTo>
                  <a:close/>
                </a:path>
              </a:pathLst>
            </a:custGeom>
            <a:solidFill>
              <a:srgbClr val="E98E30"/>
            </a:solidFill>
          </p:spPr>
          <p:txBody>
            <a:bodyPr wrap="square" lIns="0" tIns="0" rIns="0" bIns="0" rtlCol="0"/>
            <a:lstStyle/>
            <a:p>
              <a:endParaRPr/>
            </a:p>
          </p:txBody>
        </p:sp>
        <p:sp>
          <p:nvSpPr>
            <p:cNvPr id="19" name="object 19"/>
            <p:cNvSpPr/>
            <p:nvPr/>
          </p:nvSpPr>
          <p:spPr>
            <a:xfrm>
              <a:off x="4492752" y="1434084"/>
              <a:ext cx="3645535" cy="1259205"/>
            </a:xfrm>
            <a:custGeom>
              <a:avLst/>
              <a:gdLst/>
              <a:ahLst/>
              <a:cxnLst/>
              <a:rect l="l" t="t" r="r" b="b"/>
              <a:pathLst>
                <a:path w="3645534" h="1259205">
                  <a:moveTo>
                    <a:pt x="0" y="123570"/>
                  </a:moveTo>
                  <a:lnTo>
                    <a:pt x="9717" y="75491"/>
                  </a:lnTo>
                  <a:lnTo>
                    <a:pt x="36210" y="36210"/>
                  </a:lnTo>
                  <a:lnTo>
                    <a:pt x="75491" y="9717"/>
                  </a:lnTo>
                  <a:lnTo>
                    <a:pt x="123571" y="0"/>
                  </a:lnTo>
                  <a:lnTo>
                    <a:pt x="3521837" y="0"/>
                  </a:lnTo>
                  <a:lnTo>
                    <a:pt x="3569916" y="9717"/>
                  </a:lnTo>
                  <a:lnTo>
                    <a:pt x="3609197" y="36210"/>
                  </a:lnTo>
                  <a:lnTo>
                    <a:pt x="3635690" y="75491"/>
                  </a:lnTo>
                  <a:lnTo>
                    <a:pt x="3645407" y="123570"/>
                  </a:lnTo>
                  <a:lnTo>
                    <a:pt x="3645407" y="1135252"/>
                  </a:lnTo>
                  <a:lnTo>
                    <a:pt x="3635690" y="1183332"/>
                  </a:lnTo>
                  <a:lnTo>
                    <a:pt x="3609197" y="1222613"/>
                  </a:lnTo>
                  <a:lnTo>
                    <a:pt x="3569916" y="1249106"/>
                  </a:lnTo>
                  <a:lnTo>
                    <a:pt x="3521837" y="1258823"/>
                  </a:lnTo>
                  <a:lnTo>
                    <a:pt x="123571" y="1258823"/>
                  </a:lnTo>
                  <a:lnTo>
                    <a:pt x="75491" y="1249106"/>
                  </a:lnTo>
                  <a:lnTo>
                    <a:pt x="36210" y="1222613"/>
                  </a:lnTo>
                  <a:lnTo>
                    <a:pt x="9717" y="1183332"/>
                  </a:lnTo>
                  <a:lnTo>
                    <a:pt x="0" y="1135252"/>
                  </a:lnTo>
                  <a:lnTo>
                    <a:pt x="0" y="123570"/>
                  </a:lnTo>
                  <a:close/>
                </a:path>
              </a:pathLst>
            </a:custGeom>
            <a:ln w="6096">
              <a:solidFill>
                <a:srgbClr val="DDDEDD"/>
              </a:solidFill>
            </a:ln>
          </p:spPr>
          <p:txBody>
            <a:bodyPr wrap="square" lIns="0" tIns="0" rIns="0" bIns="0" rtlCol="0"/>
            <a:lstStyle/>
            <a:p>
              <a:endParaRPr/>
            </a:p>
          </p:txBody>
        </p:sp>
        <p:sp>
          <p:nvSpPr>
            <p:cNvPr id="20" name="object 20"/>
            <p:cNvSpPr/>
            <p:nvPr/>
          </p:nvSpPr>
          <p:spPr>
            <a:xfrm>
              <a:off x="4532376" y="2814828"/>
              <a:ext cx="3647440" cy="1320165"/>
            </a:xfrm>
            <a:custGeom>
              <a:avLst/>
              <a:gdLst/>
              <a:ahLst/>
              <a:cxnLst/>
              <a:rect l="l" t="t" r="r" b="b"/>
              <a:pathLst>
                <a:path w="3647440" h="1320164">
                  <a:moveTo>
                    <a:pt x="0" y="129540"/>
                  </a:moveTo>
                  <a:lnTo>
                    <a:pt x="10185" y="79134"/>
                  </a:lnTo>
                  <a:lnTo>
                    <a:pt x="37957" y="37957"/>
                  </a:lnTo>
                  <a:lnTo>
                    <a:pt x="79134" y="10185"/>
                  </a:lnTo>
                  <a:lnTo>
                    <a:pt x="129539" y="0"/>
                  </a:lnTo>
                  <a:lnTo>
                    <a:pt x="3517392" y="0"/>
                  </a:lnTo>
                  <a:lnTo>
                    <a:pt x="3567797" y="10185"/>
                  </a:lnTo>
                  <a:lnTo>
                    <a:pt x="3608974" y="37957"/>
                  </a:lnTo>
                  <a:lnTo>
                    <a:pt x="3636746" y="79134"/>
                  </a:lnTo>
                  <a:lnTo>
                    <a:pt x="3646931" y="129540"/>
                  </a:lnTo>
                  <a:lnTo>
                    <a:pt x="3646931" y="1190205"/>
                  </a:lnTo>
                  <a:lnTo>
                    <a:pt x="3636746" y="1240643"/>
                  </a:lnTo>
                  <a:lnTo>
                    <a:pt x="3608974" y="1281831"/>
                  </a:lnTo>
                  <a:lnTo>
                    <a:pt x="3567797" y="1309601"/>
                  </a:lnTo>
                  <a:lnTo>
                    <a:pt x="3517392" y="1319784"/>
                  </a:lnTo>
                  <a:lnTo>
                    <a:pt x="129539" y="1319784"/>
                  </a:lnTo>
                  <a:lnTo>
                    <a:pt x="79134" y="1309601"/>
                  </a:lnTo>
                  <a:lnTo>
                    <a:pt x="37957" y="1281831"/>
                  </a:lnTo>
                  <a:lnTo>
                    <a:pt x="10185" y="1240643"/>
                  </a:lnTo>
                  <a:lnTo>
                    <a:pt x="0" y="1190205"/>
                  </a:lnTo>
                  <a:lnTo>
                    <a:pt x="0" y="129540"/>
                  </a:lnTo>
                  <a:close/>
                </a:path>
              </a:pathLst>
            </a:custGeom>
            <a:ln w="12700">
              <a:solidFill>
                <a:srgbClr val="DDDEDD"/>
              </a:solidFill>
            </a:ln>
          </p:spPr>
          <p:txBody>
            <a:bodyPr wrap="square" lIns="0" tIns="0" rIns="0" bIns="0" rtlCol="0"/>
            <a:lstStyle/>
            <a:p>
              <a:endParaRPr/>
            </a:p>
          </p:txBody>
        </p:sp>
      </p:grpSp>
      <p:sp>
        <p:nvSpPr>
          <p:cNvPr id="21" name="object 21"/>
          <p:cNvSpPr txBox="1"/>
          <p:nvPr/>
        </p:nvSpPr>
        <p:spPr>
          <a:xfrm>
            <a:off x="6594347" y="1412747"/>
            <a:ext cx="579120" cy="203200"/>
          </a:xfrm>
          <a:prstGeom prst="rect">
            <a:avLst/>
          </a:prstGeom>
          <a:solidFill>
            <a:srgbClr val="E98E30"/>
          </a:solidFill>
        </p:spPr>
        <p:txBody>
          <a:bodyPr vert="horz" wrap="square" lIns="0" tIns="5080" rIns="0" bIns="0" rtlCol="0">
            <a:spAutoFit/>
          </a:bodyPr>
          <a:lstStyle/>
          <a:p>
            <a:pPr marL="127000">
              <a:lnSpc>
                <a:spcPct val="100000"/>
              </a:lnSpc>
              <a:spcBef>
                <a:spcPts val="40"/>
              </a:spcBef>
            </a:pPr>
            <a:r>
              <a:rPr sz="1200" dirty="0">
                <a:solidFill>
                  <a:srgbClr val="DDDEDD"/>
                </a:solidFill>
                <a:latin typeface="Arial"/>
                <a:cs typeface="Arial"/>
              </a:rPr>
              <a:t>AZ</a:t>
            </a:r>
            <a:r>
              <a:rPr sz="1200" spc="-25" dirty="0">
                <a:solidFill>
                  <a:srgbClr val="DDDEDD"/>
                </a:solidFill>
                <a:latin typeface="Arial"/>
                <a:cs typeface="Arial"/>
              </a:rPr>
              <a:t> </a:t>
            </a:r>
            <a:r>
              <a:rPr sz="1200" spc="-5" dirty="0">
                <a:solidFill>
                  <a:srgbClr val="DDDEDD"/>
                </a:solidFill>
                <a:latin typeface="Arial"/>
                <a:cs typeface="Arial"/>
              </a:rPr>
              <a:t>a</a:t>
            </a:r>
            <a:endParaRPr sz="1200">
              <a:latin typeface="Arial"/>
              <a:cs typeface="Arial"/>
            </a:endParaRPr>
          </a:p>
        </p:txBody>
      </p:sp>
      <p:sp>
        <p:nvSpPr>
          <p:cNvPr id="22" name="object 22"/>
          <p:cNvSpPr/>
          <p:nvPr/>
        </p:nvSpPr>
        <p:spPr>
          <a:xfrm>
            <a:off x="6594347" y="2793492"/>
            <a:ext cx="579120" cy="204470"/>
          </a:xfrm>
          <a:custGeom>
            <a:avLst/>
            <a:gdLst/>
            <a:ahLst/>
            <a:cxnLst/>
            <a:rect l="l" t="t" r="r" b="b"/>
            <a:pathLst>
              <a:path w="579120" h="204469">
                <a:moveTo>
                  <a:pt x="579120" y="0"/>
                </a:moveTo>
                <a:lnTo>
                  <a:pt x="0" y="0"/>
                </a:lnTo>
                <a:lnTo>
                  <a:pt x="0" y="204216"/>
                </a:lnTo>
                <a:lnTo>
                  <a:pt x="579120" y="204216"/>
                </a:lnTo>
                <a:lnTo>
                  <a:pt x="579120" y="0"/>
                </a:lnTo>
                <a:close/>
              </a:path>
            </a:pathLst>
          </a:custGeom>
          <a:solidFill>
            <a:srgbClr val="E98E30"/>
          </a:solidFill>
        </p:spPr>
        <p:txBody>
          <a:bodyPr wrap="square" lIns="0" tIns="0" rIns="0" bIns="0" rtlCol="0"/>
          <a:lstStyle/>
          <a:p>
            <a:endParaRPr/>
          </a:p>
        </p:txBody>
      </p:sp>
      <p:sp>
        <p:nvSpPr>
          <p:cNvPr id="23" name="object 23"/>
          <p:cNvSpPr txBox="1"/>
          <p:nvPr/>
        </p:nvSpPr>
        <p:spPr>
          <a:xfrm>
            <a:off x="6709029" y="2787776"/>
            <a:ext cx="34798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DDDEDD"/>
                </a:solidFill>
                <a:latin typeface="Arial"/>
                <a:cs typeface="Arial"/>
              </a:rPr>
              <a:t>AZ</a:t>
            </a:r>
            <a:r>
              <a:rPr sz="1200" spc="-75" dirty="0">
                <a:solidFill>
                  <a:srgbClr val="DDDEDD"/>
                </a:solidFill>
                <a:latin typeface="Arial"/>
                <a:cs typeface="Arial"/>
              </a:rPr>
              <a:t> </a:t>
            </a:r>
            <a:r>
              <a:rPr sz="1200" spc="-5" dirty="0">
                <a:solidFill>
                  <a:srgbClr val="DDDEDD"/>
                </a:solidFill>
                <a:latin typeface="Arial"/>
                <a:cs typeface="Arial"/>
              </a:rPr>
              <a:t>b</a:t>
            </a:r>
            <a:endParaRPr sz="1200">
              <a:latin typeface="Arial"/>
              <a:cs typeface="Arial"/>
            </a:endParaRPr>
          </a:p>
        </p:txBody>
      </p:sp>
      <p:sp>
        <p:nvSpPr>
          <p:cNvPr id="24" name="object 24"/>
          <p:cNvSpPr/>
          <p:nvPr/>
        </p:nvSpPr>
        <p:spPr>
          <a:xfrm>
            <a:off x="5528309" y="3190494"/>
            <a:ext cx="233679" cy="132080"/>
          </a:xfrm>
          <a:prstGeom prst="rect">
            <a:avLst/>
          </a:prstGeom>
          <a:blipFill>
            <a:blip r:embed="rId9" cstate="print"/>
            <a:stretch>
              <a:fillRect/>
            </a:stretch>
          </a:blipFill>
        </p:spPr>
        <p:txBody>
          <a:bodyPr wrap="square" lIns="0" tIns="0" rIns="0" bIns="0" rtlCol="0"/>
          <a:lstStyle/>
          <a:p>
            <a:endParaRPr/>
          </a:p>
        </p:txBody>
      </p:sp>
      <p:grpSp>
        <p:nvGrpSpPr>
          <p:cNvPr id="25" name="object 25"/>
          <p:cNvGrpSpPr/>
          <p:nvPr/>
        </p:nvGrpSpPr>
        <p:grpSpPr>
          <a:xfrm>
            <a:off x="3829811" y="1395983"/>
            <a:ext cx="4145279" cy="2677795"/>
            <a:chOff x="3829811" y="1395983"/>
            <a:chExt cx="4145279" cy="2677795"/>
          </a:xfrm>
        </p:grpSpPr>
        <p:sp>
          <p:nvSpPr>
            <p:cNvPr id="26" name="object 26"/>
            <p:cNvSpPr/>
            <p:nvPr/>
          </p:nvSpPr>
          <p:spPr>
            <a:xfrm>
              <a:off x="4607051" y="1758695"/>
              <a:ext cx="966215" cy="967739"/>
            </a:xfrm>
            <a:prstGeom prst="rect">
              <a:avLst/>
            </a:prstGeom>
            <a:blipFill>
              <a:blip r:embed="rId10" cstate="print"/>
              <a:stretch>
                <a:fillRect/>
              </a:stretch>
            </a:blipFill>
          </p:spPr>
          <p:txBody>
            <a:bodyPr wrap="square" lIns="0" tIns="0" rIns="0" bIns="0" rtlCol="0"/>
            <a:lstStyle/>
            <a:p>
              <a:endParaRPr/>
            </a:p>
          </p:txBody>
        </p:sp>
        <p:sp>
          <p:nvSpPr>
            <p:cNvPr id="27" name="object 27"/>
            <p:cNvSpPr/>
            <p:nvPr/>
          </p:nvSpPr>
          <p:spPr>
            <a:xfrm>
              <a:off x="5516879" y="1395983"/>
              <a:ext cx="487679" cy="451103"/>
            </a:xfrm>
            <a:prstGeom prst="rect">
              <a:avLst/>
            </a:prstGeom>
            <a:blipFill>
              <a:blip r:embed="rId11" cstate="print"/>
              <a:stretch>
                <a:fillRect/>
              </a:stretch>
            </a:blipFill>
          </p:spPr>
          <p:txBody>
            <a:bodyPr wrap="square" lIns="0" tIns="0" rIns="0" bIns="0" rtlCol="0"/>
            <a:lstStyle/>
            <a:p>
              <a:endParaRPr/>
            </a:p>
          </p:txBody>
        </p:sp>
        <p:sp>
          <p:nvSpPr>
            <p:cNvPr id="28" name="object 28"/>
            <p:cNvSpPr/>
            <p:nvPr/>
          </p:nvSpPr>
          <p:spPr>
            <a:xfrm>
              <a:off x="5605272" y="1527047"/>
              <a:ext cx="487679" cy="452627"/>
            </a:xfrm>
            <a:prstGeom prst="rect">
              <a:avLst/>
            </a:prstGeom>
            <a:blipFill>
              <a:blip r:embed="rId11" cstate="print"/>
              <a:stretch>
                <a:fillRect/>
              </a:stretch>
            </a:blipFill>
          </p:spPr>
          <p:txBody>
            <a:bodyPr wrap="square" lIns="0" tIns="0" rIns="0" bIns="0" rtlCol="0"/>
            <a:lstStyle/>
            <a:p>
              <a:endParaRPr/>
            </a:p>
          </p:txBody>
        </p:sp>
        <p:sp>
          <p:nvSpPr>
            <p:cNvPr id="29" name="object 29"/>
            <p:cNvSpPr/>
            <p:nvPr/>
          </p:nvSpPr>
          <p:spPr>
            <a:xfrm>
              <a:off x="5719572" y="1671827"/>
              <a:ext cx="487679" cy="451104"/>
            </a:xfrm>
            <a:prstGeom prst="rect">
              <a:avLst/>
            </a:prstGeom>
            <a:blipFill>
              <a:blip r:embed="rId11" cstate="print"/>
              <a:stretch>
                <a:fillRect/>
              </a:stretch>
            </a:blipFill>
          </p:spPr>
          <p:txBody>
            <a:bodyPr wrap="square" lIns="0" tIns="0" rIns="0" bIns="0" rtlCol="0"/>
            <a:lstStyle/>
            <a:p>
              <a:endParaRPr/>
            </a:p>
          </p:txBody>
        </p:sp>
        <p:sp>
          <p:nvSpPr>
            <p:cNvPr id="30" name="object 30"/>
            <p:cNvSpPr/>
            <p:nvPr/>
          </p:nvSpPr>
          <p:spPr>
            <a:xfrm>
              <a:off x="4668011" y="2775203"/>
              <a:ext cx="966215" cy="967740"/>
            </a:xfrm>
            <a:prstGeom prst="rect">
              <a:avLst/>
            </a:prstGeom>
            <a:blipFill>
              <a:blip r:embed="rId10" cstate="print"/>
              <a:stretch>
                <a:fillRect/>
              </a:stretch>
            </a:blipFill>
          </p:spPr>
          <p:txBody>
            <a:bodyPr wrap="square" lIns="0" tIns="0" rIns="0" bIns="0" rtlCol="0"/>
            <a:lstStyle/>
            <a:p>
              <a:endParaRPr/>
            </a:p>
          </p:txBody>
        </p:sp>
        <p:sp>
          <p:nvSpPr>
            <p:cNvPr id="31" name="object 31"/>
            <p:cNvSpPr/>
            <p:nvPr/>
          </p:nvSpPr>
          <p:spPr>
            <a:xfrm>
              <a:off x="5588507" y="3346704"/>
              <a:ext cx="487679" cy="451103"/>
            </a:xfrm>
            <a:prstGeom prst="rect">
              <a:avLst/>
            </a:prstGeom>
            <a:blipFill>
              <a:blip r:embed="rId11" cstate="print"/>
              <a:stretch>
                <a:fillRect/>
              </a:stretch>
            </a:blipFill>
          </p:spPr>
          <p:txBody>
            <a:bodyPr wrap="square" lIns="0" tIns="0" rIns="0" bIns="0" rtlCol="0"/>
            <a:lstStyle/>
            <a:p>
              <a:endParaRPr/>
            </a:p>
          </p:txBody>
        </p:sp>
        <p:sp>
          <p:nvSpPr>
            <p:cNvPr id="32" name="object 32"/>
            <p:cNvSpPr/>
            <p:nvPr/>
          </p:nvSpPr>
          <p:spPr>
            <a:xfrm>
              <a:off x="5675376" y="3477767"/>
              <a:ext cx="487679" cy="452628"/>
            </a:xfrm>
            <a:prstGeom prst="rect">
              <a:avLst/>
            </a:prstGeom>
            <a:blipFill>
              <a:blip r:embed="rId11" cstate="print"/>
              <a:stretch>
                <a:fillRect/>
              </a:stretch>
            </a:blipFill>
          </p:spPr>
          <p:txBody>
            <a:bodyPr wrap="square" lIns="0" tIns="0" rIns="0" bIns="0" rtlCol="0"/>
            <a:lstStyle/>
            <a:p>
              <a:endParaRPr/>
            </a:p>
          </p:txBody>
        </p:sp>
        <p:sp>
          <p:nvSpPr>
            <p:cNvPr id="33" name="object 33"/>
            <p:cNvSpPr/>
            <p:nvPr/>
          </p:nvSpPr>
          <p:spPr>
            <a:xfrm>
              <a:off x="5791200" y="3622548"/>
              <a:ext cx="487679" cy="451103"/>
            </a:xfrm>
            <a:prstGeom prst="rect">
              <a:avLst/>
            </a:prstGeom>
            <a:blipFill>
              <a:blip r:embed="rId11" cstate="print"/>
              <a:stretch>
                <a:fillRect/>
              </a:stretch>
            </a:blipFill>
          </p:spPr>
          <p:txBody>
            <a:bodyPr wrap="square" lIns="0" tIns="0" rIns="0" bIns="0" rtlCol="0"/>
            <a:lstStyle/>
            <a:p>
              <a:endParaRPr/>
            </a:p>
          </p:txBody>
        </p:sp>
        <p:sp>
          <p:nvSpPr>
            <p:cNvPr id="34" name="object 34"/>
            <p:cNvSpPr/>
            <p:nvPr/>
          </p:nvSpPr>
          <p:spPr>
            <a:xfrm>
              <a:off x="3829811" y="2142743"/>
              <a:ext cx="897636" cy="755904"/>
            </a:xfrm>
            <a:prstGeom prst="rect">
              <a:avLst/>
            </a:prstGeom>
            <a:blipFill>
              <a:blip r:embed="rId12" cstate="print"/>
              <a:stretch>
                <a:fillRect/>
              </a:stretch>
            </a:blipFill>
          </p:spPr>
          <p:txBody>
            <a:bodyPr wrap="square" lIns="0" tIns="0" rIns="0" bIns="0" rtlCol="0"/>
            <a:lstStyle/>
            <a:p>
              <a:endParaRPr/>
            </a:p>
          </p:txBody>
        </p:sp>
        <p:sp>
          <p:nvSpPr>
            <p:cNvPr id="35" name="object 35"/>
            <p:cNvSpPr/>
            <p:nvPr/>
          </p:nvSpPr>
          <p:spPr>
            <a:xfrm>
              <a:off x="3950969" y="2244089"/>
              <a:ext cx="656590" cy="513715"/>
            </a:xfrm>
            <a:custGeom>
              <a:avLst/>
              <a:gdLst/>
              <a:ahLst/>
              <a:cxnLst/>
              <a:rect l="l" t="t" r="r" b="b"/>
              <a:pathLst>
                <a:path w="656589" h="513714">
                  <a:moveTo>
                    <a:pt x="37337" y="434721"/>
                  </a:moveTo>
                  <a:lnTo>
                    <a:pt x="0" y="513207"/>
                  </a:lnTo>
                  <a:lnTo>
                    <a:pt x="85216" y="495935"/>
                  </a:lnTo>
                  <a:lnTo>
                    <a:pt x="75482" y="483489"/>
                  </a:lnTo>
                  <a:lnTo>
                    <a:pt x="59054" y="483489"/>
                  </a:lnTo>
                  <a:lnTo>
                    <a:pt x="43052" y="463042"/>
                  </a:lnTo>
                  <a:lnTo>
                    <a:pt x="53250" y="455065"/>
                  </a:lnTo>
                  <a:lnTo>
                    <a:pt x="37337" y="434721"/>
                  </a:lnTo>
                  <a:close/>
                </a:path>
                <a:path w="656589" h="513714">
                  <a:moveTo>
                    <a:pt x="53250" y="455065"/>
                  </a:moveTo>
                  <a:lnTo>
                    <a:pt x="43052" y="463042"/>
                  </a:lnTo>
                  <a:lnTo>
                    <a:pt x="59054" y="483489"/>
                  </a:lnTo>
                  <a:lnTo>
                    <a:pt x="69246" y="475516"/>
                  </a:lnTo>
                  <a:lnTo>
                    <a:pt x="53250" y="455065"/>
                  </a:lnTo>
                  <a:close/>
                </a:path>
                <a:path w="656589" h="513714">
                  <a:moveTo>
                    <a:pt x="69246" y="475516"/>
                  </a:moveTo>
                  <a:lnTo>
                    <a:pt x="59054" y="483489"/>
                  </a:lnTo>
                  <a:lnTo>
                    <a:pt x="75482" y="483489"/>
                  </a:lnTo>
                  <a:lnTo>
                    <a:pt x="69246" y="475516"/>
                  </a:lnTo>
                  <a:close/>
                </a:path>
                <a:path w="656589" h="513714">
                  <a:moveTo>
                    <a:pt x="586835" y="37690"/>
                  </a:moveTo>
                  <a:lnTo>
                    <a:pt x="53250" y="455065"/>
                  </a:lnTo>
                  <a:lnTo>
                    <a:pt x="69246" y="475516"/>
                  </a:lnTo>
                  <a:lnTo>
                    <a:pt x="602831" y="58141"/>
                  </a:lnTo>
                  <a:lnTo>
                    <a:pt x="586835" y="37690"/>
                  </a:lnTo>
                  <a:close/>
                </a:path>
                <a:path w="656589" h="513714">
                  <a:moveTo>
                    <a:pt x="641944" y="29718"/>
                  </a:moveTo>
                  <a:lnTo>
                    <a:pt x="597026" y="29718"/>
                  </a:lnTo>
                  <a:lnTo>
                    <a:pt x="613028" y="50165"/>
                  </a:lnTo>
                  <a:lnTo>
                    <a:pt x="602831" y="58141"/>
                  </a:lnTo>
                  <a:lnTo>
                    <a:pt x="618743" y="78486"/>
                  </a:lnTo>
                  <a:lnTo>
                    <a:pt x="641944" y="29718"/>
                  </a:lnTo>
                  <a:close/>
                </a:path>
                <a:path w="656589" h="513714">
                  <a:moveTo>
                    <a:pt x="597026" y="29718"/>
                  </a:moveTo>
                  <a:lnTo>
                    <a:pt x="586835" y="37690"/>
                  </a:lnTo>
                  <a:lnTo>
                    <a:pt x="602831" y="58141"/>
                  </a:lnTo>
                  <a:lnTo>
                    <a:pt x="613028" y="50165"/>
                  </a:lnTo>
                  <a:lnTo>
                    <a:pt x="597026" y="29718"/>
                  </a:lnTo>
                  <a:close/>
                </a:path>
                <a:path w="656589" h="513714">
                  <a:moveTo>
                    <a:pt x="656081" y="0"/>
                  </a:moveTo>
                  <a:lnTo>
                    <a:pt x="570864" y="17272"/>
                  </a:lnTo>
                  <a:lnTo>
                    <a:pt x="586835" y="37690"/>
                  </a:lnTo>
                  <a:lnTo>
                    <a:pt x="597026" y="29718"/>
                  </a:lnTo>
                  <a:lnTo>
                    <a:pt x="641944" y="29718"/>
                  </a:lnTo>
                  <a:lnTo>
                    <a:pt x="656081" y="0"/>
                  </a:lnTo>
                  <a:close/>
                </a:path>
              </a:pathLst>
            </a:custGeom>
            <a:solidFill>
              <a:srgbClr val="E98E30"/>
            </a:solidFill>
          </p:spPr>
          <p:txBody>
            <a:bodyPr wrap="square" lIns="0" tIns="0" rIns="0" bIns="0" rtlCol="0"/>
            <a:lstStyle/>
            <a:p>
              <a:endParaRPr/>
            </a:p>
          </p:txBody>
        </p:sp>
        <p:sp>
          <p:nvSpPr>
            <p:cNvPr id="36" name="object 36"/>
            <p:cNvSpPr/>
            <p:nvPr/>
          </p:nvSpPr>
          <p:spPr>
            <a:xfrm>
              <a:off x="3829811" y="2654808"/>
              <a:ext cx="934212" cy="565404"/>
            </a:xfrm>
            <a:prstGeom prst="rect">
              <a:avLst/>
            </a:prstGeom>
            <a:blipFill>
              <a:blip r:embed="rId13" cstate="print"/>
              <a:stretch>
                <a:fillRect/>
              </a:stretch>
            </a:blipFill>
          </p:spPr>
          <p:txBody>
            <a:bodyPr wrap="square" lIns="0" tIns="0" rIns="0" bIns="0" rtlCol="0"/>
            <a:lstStyle/>
            <a:p>
              <a:endParaRPr/>
            </a:p>
          </p:txBody>
        </p:sp>
        <p:sp>
          <p:nvSpPr>
            <p:cNvPr id="37" name="object 37"/>
            <p:cNvSpPr/>
            <p:nvPr/>
          </p:nvSpPr>
          <p:spPr>
            <a:xfrm>
              <a:off x="3950969" y="2753741"/>
              <a:ext cx="692785" cy="327660"/>
            </a:xfrm>
            <a:custGeom>
              <a:avLst/>
              <a:gdLst/>
              <a:ahLst/>
              <a:cxnLst/>
              <a:rect l="l" t="t" r="r" b="b"/>
              <a:pathLst>
                <a:path w="692785" h="327660">
                  <a:moveTo>
                    <a:pt x="616345" y="303752"/>
                  </a:moveTo>
                  <a:lnTo>
                    <a:pt x="605408" y="327278"/>
                  </a:lnTo>
                  <a:lnTo>
                    <a:pt x="692276" y="324865"/>
                  </a:lnTo>
                  <a:lnTo>
                    <a:pt x="679861" y="309244"/>
                  </a:lnTo>
                  <a:lnTo>
                    <a:pt x="628141" y="309244"/>
                  </a:lnTo>
                  <a:lnTo>
                    <a:pt x="616345" y="303752"/>
                  </a:lnTo>
                  <a:close/>
                </a:path>
                <a:path w="692785" h="327660">
                  <a:moveTo>
                    <a:pt x="627267" y="280257"/>
                  </a:moveTo>
                  <a:lnTo>
                    <a:pt x="616345" y="303752"/>
                  </a:lnTo>
                  <a:lnTo>
                    <a:pt x="628141" y="309244"/>
                  </a:lnTo>
                  <a:lnTo>
                    <a:pt x="639063" y="285750"/>
                  </a:lnTo>
                  <a:lnTo>
                    <a:pt x="627267" y="280257"/>
                  </a:lnTo>
                  <a:close/>
                </a:path>
                <a:path w="692785" h="327660">
                  <a:moveTo>
                    <a:pt x="638175" y="256794"/>
                  </a:moveTo>
                  <a:lnTo>
                    <a:pt x="627267" y="280257"/>
                  </a:lnTo>
                  <a:lnTo>
                    <a:pt x="639063" y="285750"/>
                  </a:lnTo>
                  <a:lnTo>
                    <a:pt x="628141" y="309244"/>
                  </a:lnTo>
                  <a:lnTo>
                    <a:pt x="679861" y="309244"/>
                  </a:lnTo>
                  <a:lnTo>
                    <a:pt x="638175" y="256794"/>
                  </a:lnTo>
                  <a:close/>
                </a:path>
                <a:path w="692785" h="327660">
                  <a:moveTo>
                    <a:pt x="75931" y="23526"/>
                  </a:moveTo>
                  <a:lnTo>
                    <a:pt x="65009" y="47021"/>
                  </a:lnTo>
                  <a:lnTo>
                    <a:pt x="616345" y="303752"/>
                  </a:lnTo>
                  <a:lnTo>
                    <a:pt x="627267" y="280257"/>
                  </a:lnTo>
                  <a:lnTo>
                    <a:pt x="75931" y="23526"/>
                  </a:lnTo>
                  <a:close/>
                </a:path>
                <a:path w="692785" h="327660">
                  <a:moveTo>
                    <a:pt x="86867" y="0"/>
                  </a:moveTo>
                  <a:lnTo>
                    <a:pt x="0" y="2412"/>
                  </a:lnTo>
                  <a:lnTo>
                    <a:pt x="54101" y="70484"/>
                  </a:lnTo>
                  <a:lnTo>
                    <a:pt x="65009" y="47021"/>
                  </a:lnTo>
                  <a:lnTo>
                    <a:pt x="53212" y="41528"/>
                  </a:lnTo>
                  <a:lnTo>
                    <a:pt x="64134" y="18033"/>
                  </a:lnTo>
                  <a:lnTo>
                    <a:pt x="78484" y="18033"/>
                  </a:lnTo>
                  <a:lnTo>
                    <a:pt x="86867" y="0"/>
                  </a:lnTo>
                  <a:close/>
                </a:path>
                <a:path w="692785" h="327660">
                  <a:moveTo>
                    <a:pt x="64134" y="18033"/>
                  </a:moveTo>
                  <a:lnTo>
                    <a:pt x="53212" y="41528"/>
                  </a:lnTo>
                  <a:lnTo>
                    <a:pt x="65009" y="47021"/>
                  </a:lnTo>
                  <a:lnTo>
                    <a:pt x="75931" y="23526"/>
                  </a:lnTo>
                  <a:lnTo>
                    <a:pt x="64134" y="18033"/>
                  </a:lnTo>
                  <a:close/>
                </a:path>
                <a:path w="692785" h="327660">
                  <a:moveTo>
                    <a:pt x="78484" y="18033"/>
                  </a:moveTo>
                  <a:lnTo>
                    <a:pt x="64134" y="18033"/>
                  </a:lnTo>
                  <a:lnTo>
                    <a:pt x="75931" y="23526"/>
                  </a:lnTo>
                  <a:lnTo>
                    <a:pt x="78484" y="18033"/>
                  </a:lnTo>
                  <a:close/>
                </a:path>
              </a:pathLst>
            </a:custGeom>
            <a:solidFill>
              <a:srgbClr val="E98E30"/>
            </a:solidFill>
          </p:spPr>
          <p:txBody>
            <a:bodyPr wrap="square" lIns="0" tIns="0" rIns="0" bIns="0" rtlCol="0"/>
            <a:lstStyle/>
            <a:p>
              <a:endParaRPr/>
            </a:p>
          </p:txBody>
        </p:sp>
        <p:sp>
          <p:nvSpPr>
            <p:cNvPr id="38" name="object 38"/>
            <p:cNvSpPr/>
            <p:nvPr/>
          </p:nvSpPr>
          <p:spPr>
            <a:xfrm>
              <a:off x="5283708" y="1758695"/>
              <a:ext cx="496824" cy="448055"/>
            </a:xfrm>
            <a:prstGeom prst="rect">
              <a:avLst/>
            </a:prstGeom>
            <a:blipFill>
              <a:blip r:embed="rId14" cstate="print"/>
              <a:stretch>
                <a:fillRect/>
              </a:stretch>
            </a:blipFill>
          </p:spPr>
          <p:txBody>
            <a:bodyPr wrap="square" lIns="0" tIns="0" rIns="0" bIns="0" rtlCol="0"/>
            <a:lstStyle/>
            <a:p>
              <a:endParaRPr/>
            </a:p>
          </p:txBody>
        </p:sp>
        <p:sp>
          <p:nvSpPr>
            <p:cNvPr id="39" name="object 39"/>
            <p:cNvSpPr/>
            <p:nvPr/>
          </p:nvSpPr>
          <p:spPr>
            <a:xfrm>
              <a:off x="5404865" y="1860041"/>
              <a:ext cx="255904" cy="206375"/>
            </a:xfrm>
            <a:custGeom>
              <a:avLst/>
              <a:gdLst/>
              <a:ahLst/>
              <a:cxnLst/>
              <a:rect l="l" t="t" r="r" b="b"/>
              <a:pathLst>
                <a:path w="255904" h="206375">
                  <a:moveTo>
                    <a:pt x="36068" y="126873"/>
                  </a:moveTo>
                  <a:lnTo>
                    <a:pt x="0" y="205867"/>
                  </a:lnTo>
                  <a:lnTo>
                    <a:pt x="84962" y="187325"/>
                  </a:lnTo>
                  <a:lnTo>
                    <a:pt x="75204" y="175260"/>
                  </a:lnTo>
                  <a:lnTo>
                    <a:pt x="58547" y="175260"/>
                  </a:lnTo>
                  <a:lnTo>
                    <a:pt x="42291" y="155194"/>
                  </a:lnTo>
                  <a:lnTo>
                    <a:pt x="52390" y="147053"/>
                  </a:lnTo>
                  <a:lnTo>
                    <a:pt x="36068" y="126873"/>
                  </a:lnTo>
                  <a:close/>
                </a:path>
                <a:path w="255904" h="206375">
                  <a:moveTo>
                    <a:pt x="52390" y="147053"/>
                  </a:moveTo>
                  <a:lnTo>
                    <a:pt x="42291" y="155194"/>
                  </a:lnTo>
                  <a:lnTo>
                    <a:pt x="58547" y="175260"/>
                  </a:lnTo>
                  <a:lnTo>
                    <a:pt x="68630" y="167131"/>
                  </a:lnTo>
                  <a:lnTo>
                    <a:pt x="52390" y="147053"/>
                  </a:lnTo>
                  <a:close/>
                </a:path>
                <a:path w="255904" h="206375">
                  <a:moveTo>
                    <a:pt x="68630" y="167131"/>
                  </a:moveTo>
                  <a:lnTo>
                    <a:pt x="58547" y="175260"/>
                  </a:lnTo>
                  <a:lnTo>
                    <a:pt x="75204" y="175260"/>
                  </a:lnTo>
                  <a:lnTo>
                    <a:pt x="68630" y="167131"/>
                  </a:lnTo>
                  <a:close/>
                </a:path>
                <a:path w="255904" h="206375">
                  <a:moveTo>
                    <a:pt x="186817" y="38693"/>
                  </a:moveTo>
                  <a:lnTo>
                    <a:pt x="52390" y="147053"/>
                  </a:lnTo>
                  <a:lnTo>
                    <a:pt x="68630" y="167131"/>
                  </a:lnTo>
                  <a:lnTo>
                    <a:pt x="203032" y="58793"/>
                  </a:lnTo>
                  <a:lnTo>
                    <a:pt x="186817" y="38693"/>
                  </a:lnTo>
                  <a:close/>
                </a:path>
                <a:path w="255904" h="206375">
                  <a:moveTo>
                    <a:pt x="241422" y="30607"/>
                  </a:moveTo>
                  <a:lnTo>
                    <a:pt x="196850" y="30607"/>
                  </a:lnTo>
                  <a:lnTo>
                    <a:pt x="213106" y="50673"/>
                  </a:lnTo>
                  <a:lnTo>
                    <a:pt x="203032" y="58793"/>
                  </a:lnTo>
                  <a:lnTo>
                    <a:pt x="219329" y="78994"/>
                  </a:lnTo>
                  <a:lnTo>
                    <a:pt x="241422" y="30607"/>
                  </a:lnTo>
                  <a:close/>
                </a:path>
                <a:path w="255904" h="206375">
                  <a:moveTo>
                    <a:pt x="196850" y="30607"/>
                  </a:moveTo>
                  <a:lnTo>
                    <a:pt x="186817" y="38693"/>
                  </a:lnTo>
                  <a:lnTo>
                    <a:pt x="203032" y="58793"/>
                  </a:lnTo>
                  <a:lnTo>
                    <a:pt x="213106" y="50673"/>
                  </a:lnTo>
                  <a:lnTo>
                    <a:pt x="196850" y="30607"/>
                  </a:lnTo>
                  <a:close/>
                </a:path>
                <a:path w="255904" h="206375">
                  <a:moveTo>
                    <a:pt x="255397" y="0"/>
                  </a:moveTo>
                  <a:lnTo>
                    <a:pt x="170561" y="18542"/>
                  </a:lnTo>
                  <a:lnTo>
                    <a:pt x="186817" y="38693"/>
                  </a:lnTo>
                  <a:lnTo>
                    <a:pt x="196850" y="30607"/>
                  </a:lnTo>
                  <a:lnTo>
                    <a:pt x="241422" y="30607"/>
                  </a:lnTo>
                  <a:lnTo>
                    <a:pt x="255397" y="0"/>
                  </a:lnTo>
                  <a:close/>
                </a:path>
              </a:pathLst>
            </a:custGeom>
            <a:solidFill>
              <a:srgbClr val="E98E30"/>
            </a:solidFill>
          </p:spPr>
          <p:txBody>
            <a:bodyPr wrap="square" lIns="0" tIns="0" rIns="0" bIns="0" rtlCol="0"/>
            <a:lstStyle/>
            <a:p>
              <a:endParaRPr/>
            </a:p>
          </p:txBody>
        </p:sp>
        <p:sp>
          <p:nvSpPr>
            <p:cNvPr id="40" name="object 40"/>
            <p:cNvSpPr/>
            <p:nvPr/>
          </p:nvSpPr>
          <p:spPr>
            <a:xfrm>
              <a:off x="5407151" y="3089148"/>
              <a:ext cx="475488" cy="374904"/>
            </a:xfrm>
            <a:prstGeom prst="rect">
              <a:avLst/>
            </a:prstGeom>
            <a:blipFill>
              <a:blip r:embed="rId15" cstate="print"/>
              <a:stretch>
                <a:fillRect/>
              </a:stretch>
            </a:blipFill>
          </p:spPr>
          <p:txBody>
            <a:bodyPr wrap="square" lIns="0" tIns="0" rIns="0" bIns="0" rtlCol="0"/>
            <a:lstStyle/>
            <a:p>
              <a:endParaRPr/>
            </a:p>
          </p:txBody>
        </p:sp>
        <p:sp>
          <p:nvSpPr>
            <p:cNvPr id="41" name="object 41"/>
            <p:cNvSpPr/>
            <p:nvPr/>
          </p:nvSpPr>
          <p:spPr>
            <a:xfrm>
              <a:off x="7240523" y="1935479"/>
              <a:ext cx="731520" cy="731519"/>
            </a:xfrm>
            <a:prstGeom prst="rect">
              <a:avLst/>
            </a:prstGeom>
            <a:blipFill>
              <a:blip r:embed="rId16" cstate="print"/>
              <a:stretch>
                <a:fillRect/>
              </a:stretch>
            </a:blipFill>
          </p:spPr>
          <p:txBody>
            <a:bodyPr wrap="square" lIns="0" tIns="0" rIns="0" bIns="0" rtlCol="0"/>
            <a:lstStyle/>
            <a:p>
              <a:endParaRPr/>
            </a:p>
          </p:txBody>
        </p:sp>
        <p:sp>
          <p:nvSpPr>
            <p:cNvPr id="42" name="object 42"/>
            <p:cNvSpPr/>
            <p:nvPr/>
          </p:nvSpPr>
          <p:spPr>
            <a:xfrm>
              <a:off x="5394959" y="2276855"/>
              <a:ext cx="2081784" cy="245363"/>
            </a:xfrm>
            <a:prstGeom prst="rect">
              <a:avLst/>
            </a:prstGeom>
            <a:blipFill>
              <a:blip r:embed="rId17" cstate="print"/>
              <a:stretch>
                <a:fillRect/>
              </a:stretch>
            </a:blipFill>
          </p:spPr>
          <p:txBody>
            <a:bodyPr wrap="square" lIns="0" tIns="0" rIns="0" bIns="0" rtlCol="0"/>
            <a:lstStyle/>
            <a:p>
              <a:endParaRPr/>
            </a:p>
          </p:txBody>
        </p:sp>
        <p:sp>
          <p:nvSpPr>
            <p:cNvPr id="43" name="object 43"/>
            <p:cNvSpPr/>
            <p:nvPr/>
          </p:nvSpPr>
          <p:spPr>
            <a:xfrm>
              <a:off x="7243571" y="2814827"/>
              <a:ext cx="731520" cy="731520"/>
            </a:xfrm>
            <a:prstGeom prst="rect">
              <a:avLst/>
            </a:prstGeom>
            <a:blipFill>
              <a:blip r:embed="rId18" cstate="print"/>
              <a:stretch>
                <a:fillRect/>
              </a:stretch>
            </a:blipFill>
          </p:spPr>
          <p:txBody>
            <a:bodyPr wrap="square" lIns="0" tIns="0" rIns="0" bIns="0" rtlCol="0"/>
            <a:lstStyle/>
            <a:p>
              <a:endParaRPr/>
            </a:p>
          </p:txBody>
        </p:sp>
        <p:sp>
          <p:nvSpPr>
            <p:cNvPr id="44" name="object 44"/>
            <p:cNvSpPr/>
            <p:nvPr/>
          </p:nvSpPr>
          <p:spPr>
            <a:xfrm>
              <a:off x="5516117" y="2339466"/>
              <a:ext cx="1840864" cy="80645"/>
            </a:xfrm>
            <a:custGeom>
              <a:avLst/>
              <a:gdLst/>
              <a:ahLst/>
              <a:cxnLst/>
              <a:rect l="l" t="t" r="r" b="b"/>
              <a:pathLst>
                <a:path w="1840865" h="80644">
                  <a:moveTo>
                    <a:pt x="77724" y="2412"/>
                  </a:moveTo>
                  <a:lnTo>
                    <a:pt x="0" y="41401"/>
                  </a:lnTo>
                  <a:lnTo>
                    <a:pt x="77724" y="80137"/>
                  </a:lnTo>
                  <a:lnTo>
                    <a:pt x="77724" y="54228"/>
                  </a:lnTo>
                  <a:lnTo>
                    <a:pt x="64770" y="54228"/>
                  </a:lnTo>
                  <a:lnTo>
                    <a:pt x="64770" y="28320"/>
                  </a:lnTo>
                  <a:lnTo>
                    <a:pt x="77724" y="28302"/>
                  </a:lnTo>
                  <a:lnTo>
                    <a:pt x="77724" y="2412"/>
                  </a:lnTo>
                  <a:close/>
                </a:path>
                <a:path w="1840865" h="80644">
                  <a:moveTo>
                    <a:pt x="1814618" y="25907"/>
                  </a:moveTo>
                  <a:lnTo>
                    <a:pt x="1775587" y="25907"/>
                  </a:lnTo>
                  <a:lnTo>
                    <a:pt x="1775587" y="51815"/>
                  </a:lnTo>
                  <a:lnTo>
                    <a:pt x="1762633" y="51834"/>
                  </a:lnTo>
                  <a:lnTo>
                    <a:pt x="1762633" y="77724"/>
                  </a:lnTo>
                  <a:lnTo>
                    <a:pt x="1840357" y="38734"/>
                  </a:lnTo>
                  <a:lnTo>
                    <a:pt x="1814618" y="25907"/>
                  </a:lnTo>
                  <a:close/>
                </a:path>
                <a:path w="1840865" h="80644">
                  <a:moveTo>
                    <a:pt x="77724" y="28302"/>
                  </a:moveTo>
                  <a:lnTo>
                    <a:pt x="64770" y="28320"/>
                  </a:lnTo>
                  <a:lnTo>
                    <a:pt x="64770" y="54228"/>
                  </a:lnTo>
                  <a:lnTo>
                    <a:pt x="77724" y="54210"/>
                  </a:lnTo>
                  <a:lnTo>
                    <a:pt x="77724" y="28302"/>
                  </a:lnTo>
                  <a:close/>
                </a:path>
                <a:path w="1840865" h="80644">
                  <a:moveTo>
                    <a:pt x="77724" y="54210"/>
                  </a:moveTo>
                  <a:lnTo>
                    <a:pt x="64770" y="54228"/>
                  </a:lnTo>
                  <a:lnTo>
                    <a:pt x="77724" y="54228"/>
                  </a:lnTo>
                  <a:close/>
                </a:path>
                <a:path w="1840865" h="80644">
                  <a:moveTo>
                    <a:pt x="1762633" y="25926"/>
                  </a:moveTo>
                  <a:lnTo>
                    <a:pt x="77724" y="28302"/>
                  </a:lnTo>
                  <a:lnTo>
                    <a:pt x="77724" y="54210"/>
                  </a:lnTo>
                  <a:lnTo>
                    <a:pt x="1762633" y="51834"/>
                  </a:lnTo>
                  <a:lnTo>
                    <a:pt x="1762633" y="25926"/>
                  </a:lnTo>
                  <a:close/>
                </a:path>
                <a:path w="1840865" h="80644">
                  <a:moveTo>
                    <a:pt x="1775587" y="25907"/>
                  </a:moveTo>
                  <a:lnTo>
                    <a:pt x="1762633" y="25926"/>
                  </a:lnTo>
                  <a:lnTo>
                    <a:pt x="1762633" y="51834"/>
                  </a:lnTo>
                  <a:lnTo>
                    <a:pt x="1775587" y="51815"/>
                  </a:lnTo>
                  <a:lnTo>
                    <a:pt x="1775587" y="25907"/>
                  </a:lnTo>
                  <a:close/>
                </a:path>
                <a:path w="1840865" h="80644">
                  <a:moveTo>
                    <a:pt x="1762633" y="0"/>
                  </a:moveTo>
                  <a:lnTo>
                    <a:pt x="1762633" y="25926"/>
                  </a:lnTo>
                  <a:lnTo>
                    <a:pt x="1814618" y="25907"/>
                  </a:lnTo>
                  <a:lnTo>
                    <a:pt x="1762633" y="0"/>
                  </a:lnTo>
                  <a:close/>
                </a:path>
              </a:pathLst>
            </a:custGeom>
            <a:solidFill>
              <a:srgbClr val="E98E30"/>
            </a:solidFill>
          </p:spPr>
          <p:txBody>
            <a:bodyPr wrap="square" lIns="0" tIns="0" rIns="0" bIns="0" rtlCol="0"/>
            <a:lstStyle/>
            <a:p>
              <a:endParaRPr/>
            </a:p>
          </p:txBody>
        </p:sp>
        <p:sp>
          <p:nvSpPr>
            <p:cNvPr id="45" name="object 45"/>
            <p:cNvSpPr/>
            <p:nvPr/>
          </p:nvSpPr>
          <p:spPr>
            <a:xfrm>
              <a:off x="5762244" y="2022347"/>
              <a:ext cx="252984" cy="1350264"/>
            </a:xfrm>
            <a:prstGeom prst="rect">
              <a:avLst/>
            </a:prstGeom>
            <a:blipFill>
              <a:blip r:embed="rId19" cstate="print"/>
              <a:stretch>
                <a:fillRect/>
              </a:stretch>
            </a:blipFill>
          </p:spPr>
          <p:txBody>
            <a:bodyPr wrap="square" lIns="0" tIns="0" rIns="0" bIns="0" rtlCol="0"/>
            <a:lstStyle/>
            <a:p>
              <a:endParaRPr/>
            </a:p>
          </p:txBody>
        </p:sp>
        <p:sp>
          <p:nvSpPr>
            <p:cNvPr id="46" name="object 46"/>
            <p:cNvSpPr/>
            <p:nvPr/>
          </p:nvSpPr>
          <p:spPr>
            <a:xfrm>
              <a:off x="5845301" y="2123693"/>
              <a:ext cx="86995" cy="1107440"/>
            </a:xfrm>
            <a:custGeom>
              <a:avLst/>
              <a:gdLst/>
              <a:ahLst/>
              <a:cxnLst/>
              <a:rect l="l" t="t" r="r" b="b"/>
              <a:pathLst>
                <a:path w="86995" h="1107439">
                  <a:moveTo>
                    <a:pt x="34678" y="1029842"/>
                  </a:moveTo>
                  <a:lnTo>
                    <a:pt x="8762" y="1030097"/>
                  </a:lnTo>
                  <a:lnTo>
                    <a:pt x="48387" y="1107439"/>
                  </a:lnTo>
                  <a:lnTo>
                    <a:pt x="79920" y="1042797"/>
                  </a:lnTo>
                  <a:lnTo>
                    <a:pt x="34798" y="1042797"/>
                  </a:lnTo>
                  <a:lnTo>
                    <a:pt x="34678" y="1029842"/>
                  </a:lnTo>
                  <a:close/>
                </a:path>
                <a:path w="86995" h="1107439">
                  <a:moveTo>
                    <a:pt x="60586" y="1029588"/>
                  </a:moveTo>
                  <a:lnTo>
                    <a:pt x="34678" y="1029842"/>
                  </a:lnTo>
                  <a:lnTo>
                    <a:pt x="34798" y="1042797"/>
                  </a:lnTo>
                  <a:lnTo>
                    <a:pt x="60706" y="1042543"/>
                  </a:lnTo>
                  <a:lnTo>
                    <a:pt x="60586" y="1029588"/>
                  </a:lnTo>
                  <a:close/>
                </a:path>
                <a:path w="86995" h="1107439">
                  <a:moveTo>
                    <a:pt x="86487" y="1029335"/>
                  </a:moveTo>
                  <a:lnTo>
                    <a:pt x="60586" y="1029588"/>
                  </a:lnTo>
                  <a:lnTo>
                    <a:pt x="60706" y="1042543"/>
                  </a:lnTo>
                  <a:lnTo>
                    <a:pt x="34798" y="1042797"/>
                  </a:lnTo>
                  <a:lnTo>
                    <a:pt x="79920" y="1042797"/>
                  </a:lnTo>
                  <a:lnTo>
                    <a:pt x="86487" y="1029335"/>
                  </a:lnTo>
                  <a:close/>
                </a:path>
                <a:path w="86995" h="1107439">
                  <a:moveTo>
                    <a:pt x="51808" y="77597"/>
                  </a:moveTo>
                  <a:lnTo>
                    <a:pt x="25900" y="77851"/>
                  </a:lnTo>
                  <a:lnTo>
                    <a:pt x="34678" y="1029842"/>
                  </a:lnTo>
                  <a:lnTo>
                    <a:pt x="60586" y="1029588"/>
                  </a:lnTo>
                  <a:lnTo>
                    <a:pt x="51808" y="77597"/>
                  </a:lnTo>
                  <a:close/>
                </a:path>
                <a:path w="86995" h="1107439">
                  <a:moveTo>
                    <a:pt x="38100" y="0"/>
                  </a:moveTo>
                  <a:lnTo>
                    <a:pt x="0" y="78105"/>
                  </a:lnTo>
                  <a:lnTo>
                    <a:pt x="25900" y="77851"/>
                  </a:lnTo>
                  <a:lnTo>
                    <a:pt x="25781" y="64897"/>
                  </a:lnTo>
                  <a:lnTo>
                    <a:pt x="71217" y="64643"/>
                  </a:lnTo>
                  <a:lnTo>
                    <a:pt x="38100" y="0"/>
                  </a:lnTo>
                  <a:close/>
                </a:path>
                <a:path w="86995" h="1107439">
                  <a:moveTo>
                    <a:pt x="51688" y="64643"/>
                  </a:moveTo>
                  <a:lnTo>
                    <a:pt x="25781" y="64897"/>
                  </a:lnTo>
                  <a:lnTo>
                    <a:pt x="25900" y="77851"/>
                  </a:lnTo>
                  <a:lnTo>
                    <a:pt x="51808" y="77597"/>
                  </a:lnTo>
                  <a:lnTo>
                    <a:pt x="51688" y="64643"/>
                  </a:lnTo>
                  <a:close/>
                </a:path>
                <a:path w="86995" h="1107439">
                  <a:moveTo>
                    <a:pt x="71217" y="64643"/>
                  </a:moveTo>
                  <a:lnTo>
                    <a:pt x="51688" y="64643"/>
                  </a:lnTo>
                  <a:lnTo>
                    <a:pt x="51808" y="77597"/>
                  </a:lnTo>
                  <a:lnTo>
                    <a:pt x="77724" y="77343"/>
                  </a:lnTo>
                  <a:lnTo>
                    <a:pt x="71217" y="64643"/>
                  </a:lnTo>
                  <a:close/>
                </a:path>
              </a:pathLst>
            </a:custGeom>
            <a:solidFill>
              <a:srgbClr val="E98E30"/>
            </a:solidFill>
          </p:spPr>
          <p:txBody>
            <a:bodyPr wrap="square" lIns="0" tIns="0" rIns="0" bIns="0" rtlCol="0"/>
            <a:lstStyle/>
            <a:p>
              <a:endParaRPr/>
            </a:p>
          </p:txBody>
        </p:sp>
        <p:sp>
          <p:nvSpPr>
            <p:cNvPr id="47" name="object 47"/>
            <p:cNvSpPr/>
            <p:nvPr/>
          </p:nvSpPr>
          <p:spPr>
            <a:xfrm>
              <a:off x="5385815" y="2327147"/>
              <a:ext cx="2040636" cy="841247"/>
            </a:xfrm>
            <a:prstGeom prst="rect">
              <a:avLst/>
            </a:prstGeom>
            <a:blipFill>
              <a:blip r:embed="rId20" cstate="print"/>
              <a:stretch>
                <a:fillRect/>
              </a:stretch>
            </a:blipFill>
          </p:spPr>
          <p:txBody>
            <a:bodyPr wrap="square" lIns="0" tIns="0" rIns="0" bIns="0" rtlCol="0"/>
            <a:lstStyle/>
            <a:p>
              <a:endParaRPr/>
            </a:p>
          </p:txBody>
        </p:sp>
        <p:sp>
          <p:nvSpPr>
            <p:cNvPr id="48" name="object 48"/>
            <p:cNvSpPr/>
            <p:nvPr/>
          </p:nvSpPr>
          <p:spPr>
            <a:xfrm>
              <a:off x="5506973" y="2416175"/>
              <a:ext cx="1798320" cy="624205"/>
            </a:xfrm>
            <a:custGeom>
              <a:avLst/>
              <a:gdLst/>
              <a:ahLst/>
              <a:cxnLst/>
              <a:rect l="l" t="t" r="r" b="b"/>
              <a:pathLst>
                <a:path w="1798320" h="624205">
                  <a:moveTo>
                    <a:pt x="61467" y="550291"/>
                  </a:moveTo>
                  <a:lnTo>
                    <a:pt x="0" y="611758"/>
                  </a:lnTo>
                  <a:lnTo>
                    <a:pt x="85978" y="624077"/>
                  </a:lnTo>
                  <a:lnTo>
                    <a:pt x="79144" y="603504"/>
                  </a:lnTo>
                  <a:lnTo>
                    <a:pt x="65531" y="603504"/>
                  </a:lnTo>
                  <a:lnTo>
                    <a:pt x="57403" y="578993"/>
                  </a:lnTo>
                  <a:lnTo>
                    <a:pt x="69646" y="574912"/>
                  </a:lnTo>
                  <a:lnTo>
                    <a:pt x="61467" y="550291"/>
                  </a:lnTo>
                  <a:close/>
                </a:path>
                <a:path w="1798320" h="624205">
                  <a:moveTo>
                    <a:pt x="69646" y="574912"/>
                  </a:moveTo>
                  <a:lnTo>
                    <a:pt x="57403" y="578993"/>
                  </a:lnTo>
                  <a:lnTo>
                    <a:pt x="65531" y="603504"/>
                  </a:lnTo>
                  <a:lnTo>
                    <a:pt x="77787" y="599419"/>
                  </a:lnTo>
                  <a:lnTo>
                    <a:pt x="69646" y="574912"/>
                  </a:lnTo>
                  <a:close/>
                </a:path>
                <a:path w="1798320" h="624205">
                  <a:moveTo>
                    <a:pt x="77787" y="599419"/>
                  </a:moveTo>
                  <a:lnTo>
                    <a:pt x="65531" y="603504"/>
                  </a:lnTo>
                  <a:lnTo>
                    <a:pt x="79144" y="603504"/>
                  </a:lnTo>
                  <a:lnTo>
                    <a:pt x="77787" y="599419"/>
                  </a:lnTo>
                  <a:close/>
                </a:path>
                <a:path w="1798320" h="624205">
                  <a:moveTo>
                    <a:pt x="1720532" y="24658"/>
                  </a:moveTo>
                  <a:lnTo>
                    <a:pt x="69646" y="574912"/>
                  </a:lnTo>
                  <a:lnTo>
                    <a:pt x="77787" y="599419"/>
                  </a:lnTo>
                  <a:lnTo>
                    <a:pt x="1728673" y="49165"/>
                  </a:lnTo>
                  <a:lnTo>
                    <a:pt x="1720532" y="24658"/>
                  </a:lnTo>
                  <a:close/>
                </a:path>
                <a:path w="1798320" h="624205">
                  <a:moveTo>
                    <a:pt x="1790065" y="20574"/>
                  </a:moveTo>
                  <a:lnTo>
                    <a:pt x="1732787" y="20574"/>
                  </a:lnTo>
                  <a:lnTo>
                    <a:pt x="1740916" y="45085"/>
                  </a:lnTo>
                  <a:lnTo>
                    <a:pt x="1728673" y="49165"/>
                  </a:lnTo>
                  <a:lnTo>
                    <a:pt x="1736852" y="73787"/>
                  </a:lnTo>
                  <a:lnTo>
                    <a:pt x="1790065" y="20574"/>
                  </a:lnTo>
                  <a:close/>
                </a:path>
                <a:path w="1798320" h="624205">
                  <a:moveTo>
                    <a:pt x="1732787" y="20574"/>
                  </a:moveTo>
                  <a:lnTo>
                    <a:pt x="1720532" y="24658"/>
                  </a:lnTo>
                  <a:lnTo>
                    <a:pt x="1728673" y="49165"/>
                  </a:lnTo>
                  <a:lnTo>
                    <a:pt x="1740916" y="45085"/>
                  </a:lnTo>
                  <a:lnTo>
                    <a:pt x="1732787" y="20574"/>
                  </a:lnTo>
                  <a:close/>
                </a:path>
                <a:path w="1798320" h="624205">
                  <a:moveTo>
                    <a:pt x="1712341" y="0"/>
                  </a:moveTo>
                  <a:lnTo>
                    <a:pt x="1720532" y="24658"/>
                  </a:lnTo>
                  <a:lnTo>
                    <a:pt x="1732787" y="20574"/>
                  </a:lnTo>
                  <a:lnTo>
                    <a:pt x="1790065" y="20574"/>
                  </a:lnTo>
                  <a:lnTo>
                    <a:pt x="1798320" y="12318"/>
                  </a:lnTo>
                  <a:lnTo>
                    <a:pt x="1712341" y="0"/>
                  </a:lnTo>
                  <a:close/>
                </a:path>
              </a:pathLst>
            </a:custGeom>
            <a:solidFill>
              <a:srgbClr val="E98E30"/>
            </a:solidFill>
          </p:spPr>
          <p:txBody>
            <a:bodyPr wrap="square" lIns="0" tIns="0" rIns="0" bIns="0" rtlCol="0"/>
            <a:lstStyle/>
            <a:p>
              <a:endParaRPr/>
            </a:p>
          </p:txBody>
        </p:sp>
        <p:sp>
          <p:nvSpPr>
            <p:cNvPr id="49" name="object 49"/>
            <p:cNvSpPr/>
            <p:nvPr/>
          </p:nvSpPr>
          <p:spPr>
            <a:xfrm>
              <a:off x="7479791" y="2439923"/>
              <a:ext cx="242316" cy="679704"/>
            </a:xfrm>
            <a:prstGeom prst="rect">
              <a:avLst/>
            </a:prstGeom>
            <a:blipFill>
              <a:blip r:embed="rId21" cstate="print"/>
              <a:stretch>
                <a:fillRect/>
              </a:stretch>
            </a:blipFill>
          </p:spPr>
          <p:txBody>
            <a:bodyPr wrap="square" lIns="0" tIns="0" rIns="0" bIns="0" rtlCol="0"/>
            <a:lstStyle/>
            <a:p>
              <a:endParaRPr/>
            </a:p>
          </p:txBody>
        </p:sp>
        <p:sp>
          <p:nvSpPr>
            <p:cNvPr id="50" name="object 50"/>
            <p:cNvSpPr/>
            <p:nvPr/>
          </p:nvSpPr>
          <p:spPr>
            <a:xfrm>
              <a:off x="7562088" y="2541269"/>
              <a:ext cx="78105" cy="436880"/>
            </a:xfrm>
            <a:custGeom>
              <a:avLst/>
              <a:gdLst/>
              <a:ahLst/>
              <a:cxnLst/>
              <a:rect l="l" t="t" r="r" b="b"/>
              <a:pathLst>
                <a:path w="78104" h="436880">
                  <a:moveTo>
                    <a:pt x="25907" y="359156"/>
                  </a:moveTo>
                  <a:lnTo>
                    <a:pt x="0" y="359156"/>
                  </a:lnTo>
                  <a:lnTo>
                    <a:pt x="38861" y="436880"/>
                  </a:lnTo>
                  <a:lnTo>
                    <a:pt x="71246" y="372110"/>
                  </a:lnTo>
                  <a:lnTo>
                    <a:pt x="25907" y="372110"/>
                  </a:lnTo>
                  <a:lnTo>
                    <a:pt x="25907" y="359156"/>
                  </a:lnTo>
                  <a:close/>
                </a:path>
                <a:path w="78104" h="436880">
                  <a:moveTo>
                    <a:pt x="51815" y="64769"/>
                  </a:moveTo>
                  <a:lnTo>
                    <a:pt x="25907" y="64769"/>
                  </a:lnTo>
                  <a:lnTo>
                    <a:pt x="25907" y="372110"/>
                  </a:lnTo>
                  <a:lnTo>
                    <a:pt x="51815" y="372110"/>
                  </a:lnTo>
                  <a:lnTo>
                    <a:pt x="51815" y="64769"/>
                  </a:lnTo>
                  <a:close/>
                </a:path>
                <a:path w="78104" h="436880">
                  <a:moveTo>
                    <a:pt x="77723" y="359156"/>
                  </a:moveTo>
                  <a:lnTo>
                    <a:pt x="51815" y="359156"/>
                  </a:lnTo>
                  <a:lnTo>
                    <a:pt x="51815" y="372110"/>
                  </a:lnTo>
                  <a:lnTo>
                    <a:pt x="71246" y="372110"/>
                  </a:lnTo>
                  <a:lnTo>
                    <a:pt x="77723" y="359156"/>
                  </a:lnTo>
                  <a:close/>
                </a:path>
                <a:path w="78104" h="436880">
                  <a:moveTo>
                    <a:pt x="38861" y="0"/>
                  </a:moveTo>
                  <a:lnTo>
                    <a:pt x="0" y="77724"/>
                  </a:lnTo>
                  <a:lnTo>
                    <a:pt x="25907" y="77724"/>
                  </a:lnTo>
                  <a:lnTo>
                    <a:pt x="25907" y="64769"/>
                  </a:lnTo>
                  <a:lnTo>
                    <a:pt x="71246" y="64769"/>
                  </a:lnTo>
                  <a:lnTo>
                    <a:pt x="38861" y="0"/>
                  </a:lnTo>
                  <a:close/>
                </a:path>
                <a:path w="78104" h="436880">
                  <a:moveTo>
                    <a:pt x="71246" y="64769"/>
                  </a:moveTo>
                  <a:lnTo>
                    <a:pt x="51815" y="64769"/>
                  </a:lnTo>
                  <a:lnTo>
                    <a:pt x="51815" y="77724"/>
                  </a:lnTo>
                  <a:lnTo>
                    <a:pt x="77723" y="77724"/>
                  </a:lnTo>
                  <a:lnTo>
                    <a:pt x="71246" y="64769"/>
                  </a:lnTo>
                  <a:close/>
                </a:path>
              </a:pathLst>
            </a:custGeom>
            <a:solidFill>
              <a:srgbClr val="E98E30"/>
            </a:solidFill>
          </p:spPr>
          <p:txBody>
            <a:bodyPr wrap="square" lIns="0" tIns="0" rIns="0" bIns="0" rtlCol="0"/>
            <a:lstStyle/>
            <a:p>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2957" y="2154173"/>
            <a:ext cx="4496435"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FF"/>
                </a:solidFill>
              </a:rPr>
              <a:t>What is Amazon</a:t>
            </a:r>
            <a:r>
              <a:rPr sz="2800" spc="-105" dirty="0">
                <a:solidFill>
                  <a:srgbClr val="FFFFFF"/>
                </a:solidFill>
              </a:rPr>
              <a:t> </a:t>
            </a:r>
            <a:r>
              <a:rPr sz="2800" spc="-5" dirty="0">
                <a:solidFill>
                  <a:srgbClr val="FFFFFF"/>
                </a:solidFill>
              </a:rPr>
              <a:t>Redshift?</a:t>
            </a:r>
            <a:endParaRPr sz="2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5544" y="214071"/>
            <a:ext cx="779653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FF"/>
                </a:solidFill>
              </a:rPr>
              <a:t>Amazon </a:t>
            </a:r>
            <a:r>
              <a:rPr sz="2800" dirty="0">
                <a:solidFill>
                  <a:srgbClr val="FFFFFF"/>
                </a:solidFill>
              </a:rPr>
              <a:t>Redshift</a:t>
            </a:r>
            <a:r>
              <a:rPr sz="2800" dirty="0">
                <a:solidFill>
                  <a:srgbClr val="BABCBA"/>
                </a:solidFill>
              </a:rPr>
              <a:t>: </a:t>
            </a:r>
            <a:r>
              <a:rPr sz="2800" spc="-5" dirty="0">
                <a:solidFill>
                  <a:srgbClr val="BABCBA"/>
                </a:solidFill>
              </a:rPr>
              <a:t>a managed data</a:t>
            </a:r>
            <a:r>
              <a:rPr sz="2800" spc="65" dirty="0">
                <a:solidFill>
                  <a:srgbClr val="BABCBA"/>
                </a:solidFill>
              </a:rPr>
              <a:t> </a:t>
            </a:r>
            <a:r>
              <a:rPr sz="2800" spc="-5" dirty="0">
                <a:solidFill>
                  <a:srgbClr val="BABCBA"/>
                </a:solidFill>
              </a:rPr>
              <a:t>warehouse</a:t>
            </a:r>
            <a:endParaRPr sz="2800"/>
          </a:p>
        </p:txBody>
      </p:sp>
      <p:sp>
        <p:nvSpPr>
          <p:cNvPr id="3" name="object 3"/>
          <p:cNvSpPr txBox="1"/>
          <p:nvPr/>
        </p:nvSpPr>
        <p:spPr>
          <a:xfrm>
            <a:off x="419506" y="1033653"/>
            <a:ext cx="4841240" cy="2695575"/>
          </a:xfrm>
          <a:prstGeom prst="rect">
            <a:avLst/>
          </a:prstGeom>
        </p:spPr>
        <p:txBody>
          <a:bodyPr vert="horz" wrap="square" lIns="0" tIns="12065" rIns="0" bIns="0" rtlCol="0">
            <a:spAutoFit/>
          </a:bodyPr>
          <a:lstStyle/>
          <a:p>
            <a:pPr marL="355600" marR="560705" indent="-342900">
              <a:lnSpc>
                <a:spcPct val="100000"/>
              </a:lnSpc>
              <a:spcBef>
                <a:spcPts val="95"/>
              </a:spcBef>
              <a:buChar char="•"/>
              <a:tabLst>
                <a:tab pos="354965" algn="l"/>
                <a:tab pos="355600" algn="l"/>
              </a:tabLst>
            </a:pPr>
            <a:r>
              <a:rPr sz="2800" dirty="0">
                <a:solidFill>
                  <a:srgbClr val="BABCBA"/>
                </a:solidFill>
                <a:latin typeface="Arial"/>
                <a:cs typeface="Arial"/>
              </a:rPr>
              <a:t>Petabyte-scale</a:t>
            </a:r>
            <a:r>
              <a:rPr sz="2800" spc="-55" dirty="0">
                <a:solidFill>
                  <a:srgbClr val="BABCBA"/>
                </a:solidFill>
                <a:latin typeface="Arial"/>
                <a:cs typeface="Arial"/>
              </a:rPr>
              <a:t> </a:t>
            </a:r>
            <a:r>
              <a:rPr sz="2800" spc="-5" dirty="0">
                <a:solidFill>
                  <a:srgbClr val="BABCBA"/>
                </a:solidFill>
                <a:latin typeface="Arial"/>
                <a:cs typeface="Arial"/>
              </a:rPr>
              <a:t>columnar  </a:t>
            </a:r>
            <a:r>
              <a:rPr sz="2800" dirty="0">
                <a:solidFill>
                  <a:srgbClr val="BABCBA"/>
                </a:solidFill>
                <a:latin typeface="Arial"/>
                <a:cs typeface="Arial"/>
              </a:rPr>
              <a:t>database</a:t>
            </a:r>
            <a:endParaRPr sz="2800">
              <a:latin typeface="Arial"/>
              <a:cs typeface="Arial"/>
            </a:endParaRPr>
          </a:p>
          <a:p>
            <a:pPr marL="355600" indent="-342900">
              <a:lnSpc>
                <a:spcPct val="100000"/>
              </a:lnSpc>
              <a:spcBef>
                <a:spcPts val="675"/>
              </a:spcBef>
              <a:buChar char="•"/>
              <a:tabLst>
                <a:tab pos="354965" algn="l"/>
                <a:tab pos="355600" algn="l"/>
              </a:tabLst>
            </a:pPr>
            <a:r>
              <a:rPr sz="2800" spc="-5" dirty="0">
                <a:solidFill>
                  <a:srgbClr val="BABCBA"/>
                </a:solidFill>
                <a:latin typeface="Arial"/>
                <a:cs typeface="Arial"/>
              </a:rPr>
              <a:t>Fast </a:t>
            </a:r>
            <a:r>
              <a:rPr sz="2800" dirty="0">
                <a:solidFill>
                  <a:srgbClr val="BABCBA"/>
                </a:solidFill>
                <a:latin typeface="Arial"/>
                <a:cs typeface="Arial"/>
              </a:rPr>
              <a:t>response</a:t>
            </a:r>
            <a:r>
              <a:rPr sz="2800" spc="5" dirty="0">
                <a:solidFill>
                  <a:srgbClr val="BABCBA"/>
                </a:solidFill>
                <a:latin typeface="Arial"/>
                <a:cs typeface="Arial"/>
              </a:rPr>
              <a:t> </a:t>
            </a:r>
            <a:r>
              <a:rPr sz="2800" spc="-5" dirty="0">
                <a:solidFill>
                  <a:srgbClr val="BABCBA"/>
                </a:solidFill>
                <a:latin typeface="Arial"/>
                <a:cs typeface="Arial"/>
              </a:rPr>
              <a:t>time</a:t>
            </a:r>
            <a:endParaRPr sz="2800">
              <a:latin typeface="Arial"/>
              <a:cs typeface="Arial"/>
            </a:endParaRPr>
          </a:p>
          <a:p>
            <a:pPr marL="469900">
              <a:lnSpc>
                <a:spcPct val="100000"/>
              </a:lnSpc>
              <a:spcBef>
                <a:spcPts val="500"/>
              </a:spcBef>
              <a:tabLst>
                <a:tab pos="756285" algn="l"/>
              </a:tabLst>
            </a:pPr>
            <a:r>
              <a:rPr sz="2000" dirty="0">
                <a:solidFill>
                  <a:srgbClr val="BABCBA"/>
                </a:solidFill>
                <a:latin typeface="Arial"/>
                <a:cs typeface="Arial"/>
              </a:rPr>
              <a:t>–	~10x that of </a:t>
            </a:r>
            <a:r>
              <a:rPr sz="2000" spc="-5" dirty="0">
                <a:solidFill>
                  <a:srgbClr val="BABCBA"/>
                </a:solidFill>
                <a:latin typeface="Arial"/>
                <a:cs typeface="Arial"/>
              </a:rPr>
              <a:t>typical </a:t>
            </a:r>
            <a:r>
              <a:rPr sz="2000" dirty="0">
                <a:solidFill>
                  <a:srgbClr val="BABCBA"/>
                </a:solidFill>
                <a:latin typeface="Arial"/>
                <a:cs typeface="Arial"/>
              </a:rPr>
              <a:t>relational</a:t>
            </a:r>
            <a:r>
              <a:rPr sz="2000" spc="-100" dirty="0">
                <a:solidFill>
                  <a:srgbClr val="BABCBA"/>
                </a:solidFill>
                <a:latin typeface="Arial"/>
                <a:cs typeface="Arial"/>
              </a:rPr>
              <a:t> </a:t>
            </a:r>
            <a:r>
              <a:rPr sz="2000" dirty="0">
                <a:solidFill>
                  <a:srgbClr val="BABCBA"/>
                </a:solidFill>
                <a:latin typeface="Arial"/>
                <a:cs typeface="Arial"/>
              </a:rPr>
              <a:t>stores</a:t>
            </a:r>
            <a:endParaRPr sz="2000">
              <a:latin typeface="Arial"/>
              <a:cs typeface="Arial"/>
            </a:endParaRPr>
          </a:p>
          <a:p>
            <a:pPr marL="355600" marR="5080" indent="-342900">
              <a:lnSpc>
                <a:spcPct val="100000"/>
              </a:lnSpc>
              <a:spcBef>
                <a:spcPts val="650"/>
              </a:spcBef>
              <a:buChar char="•"/>
              <a:tabLst>
                <a:tab pos="354965" algn="l"/>
                <a:tab pos="355600" algn="l"/>
              </a:tabLst>
            </a:pPr>
            <a:r>
              <a:rPr sz="2800" spc="-5" dirty="0">
                <a:solidFill>
                  <a:srgbClr val="BABCBA"/>
                </a:solidFill>
                <a:latin typeface="Arial"/>
                <a:cs typeface="Arial"/>
              </a:rPr>
              <a:t>Pricing </a:t>
            </a:r>
            <a:r>
              <a:rPr sz="2800" dirty="0">
                <a:solidFill>
                  <a:srgbClr val="BABCBA"/>
                </a:solidFill>
                <a:latin typeface="Arial"/>
                <a:cs typeface="Arial"/>
              </a:rPr>
              <a:t>as low </a:t>
            </a:r>
            <a:r>
              <a:rPr sz="2800" spc="-5" dirty="0">
                <a:solidFill>
                  <a:srgbClr val="BABCBA"/>
                </a:solidFill>
                <a:latin typeface="Arial"/>
                <a:cs typeface="Arial"/>
              </a:rPr>
              <a:t>as </a:t>
            </a:r>
            <a:r>
              <a:rPr sz="2800" dirty="0">
                <a:solidFill>
                  <a:srgbClr val="BABCBA"/>
                </a:solidFill>
                <a:latin typeface="Arial"/>
                <a:cs typeface="Arial"/>
              </a:rPr>
              <a:t>$1,000 </a:t>
            </a:r>
            <a:r>
              <a:rPr sz="2800" spc="-5" dirty="0">
                <a:solidFill>
                  <a:srgbClr val="BABCBA"/>
                </a:solidFill>
                <a:latin typeface="Arial"/>
                <a:cs typeface="Arial"/>
              </a:rPr>
              <a:t>per  TB </a:t>
            </a:r>
            <a:r>
              <a:rPr sz="2800" dirty="0">
                <a:solidFill>
                  <a:srgbClr val="BABCBA"/>
                </a:solidFill>
                <a:latin typeface="Arial"/>
                <a:cs typeface="Arial"/>
              </a:rPr>
              <a:t>per </a:t>
            </a:r>
            <a:r>
              <a:rPr sz="2800" spc="-5" dirty="0">
                <a:solidFill>
                  <a:srgbClr val="BABCBA"/>
                </a:solidFill>
                <a:latin typeface="Arial"/>
                <a:cs typeface="Arial"/>
              </a:rPr>
              <a:t>year</a:t>
            </a:r>
            <a:endParaRPr sz="2800">
              <a:latin typeface="Arial"/>
              <a:cs typeface="Arial"/>
            </a:endParaRPr>
          </a:p>
        </p:txBody>
      </p:sp>
      <p:sp>
        <p:nvSpPr>
          <p:cNvPr id="4" name="object 4"/>
          <p:cNvSpPr txBox="1"/>
          <p:nvPr/>
        </p:nvSpPr>
        <p:spPr>
          <a:xfrm>
            <a:off x="6688328" y="2819145"/>
            <a:ext cx="176403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272727"/>
                </a:solidFill>
                <a:latin typeface="Arial"/>
                <a:cs typeface="Arial"/>
              </a:rPr>
              <a:t>Amazon</a:t>
            </a:r>
            <a:r>
              <a:rPr sz="1800" spc="-50" dirty="0">
                <a:solidFill>
                  <a:srgbClr val="272727"/>
                </a:solidFill>
                <a:latin typeface="Arial"/>
                <a:cs typeface="Arial"/>
              </a:rPr>
              <a:t> </a:t>
            </a:r>
            <a:r>
              <a:rPr sz="1800" spc="-5" dirty="0">
                <a:solidFill>
                  <a:srgbClr val="272727"/>
                </a:solidFill>
                <a:latin typeface="Arial"/>
                <a:cs typeface="Arial"/>
              </a:rPr>
              <a:t>Redshift</a:t>
            </a:r>
            <a:endParaRPr sz="1800">
              <a:latin typeface="Arial"/>
              <a:cs typeface="Arial"/>
            </a:endParaRPr>
          </a:p>
        </p:txBody>
      </p:sp>
      <p:sp>
        <p:nvSpPr>
          <p:cNvPr id="5" name="object 5"/>
          <p:cNvSpPr/>
          <p:nvPr/>
        </p:nvSpPr>
        <p:spPr>
          <a:xfrm>
            <a:off x="6633971" y="1133855"/>
            <a:ext cx="1606296" cy="160629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06673" y="995933"/>
            <a:ext cx="0" cy="3356610"/>
          </a:xfrm>
          <a:custGeom>
            <a:avLst/>
            <a:gdLst/>
            <a:ahLst/>
            <a:cxnLst/>
            <a:rect l="l" t="t" r="r" b="b"/>
            <a:pathLst>
              <a:path h="3356610">
                <a:moveTo>
                  <a:pt x="0" y="0"/>
                </a:moveTo>
                <a:lnTo>
                  <a:pt x="0" y="3356355"/>
                </a:lnTo>
              </a:path>
            </a:pathLst>
          </a:custGeom>
          <a:ln w="25908">
            <a:solidFill>
              <a:srgbClr val="F9A634"/>
            </a:solidFill>
          </a:ln>
        </p:spPr>
        <p:txBody>
          <a:bodyPr wrap="square" lIns="0" tIns="0" rIns="0" bIns="0" rtlCol="0"/>
          <a:lstStyle/>
          <a:p>
            <a:endParaRPr/>
          </a:p>
        </p:txBody>
      </p:sp>
      <p:sp>
        <p:nvSpPr>
          <p:cNvPr id="3" name="object 3"/>
          <p:cNvSpPr/>
          <p:nvPr/>
        </p:nvSpPr>
        <p:spPr>
          <a:xfrm>
            <a:off x="6037326" y="1008125"/>
            <a:ext cx="0" cy="3356610"/>
          </a:xfrm>
          <a:custGeom>
            <a:avLst/>
            <a:gdLst/>
            <a:ahLst/>
            <a:cxnLst/>
            <a:rect l="l" t="t" r="r" b="b"/>
            <a:pathLst>
              <a:path h="3356610">
                <a:moveTo>
                  <a:pt x="0" y="0"/>
                </a:moveTo>
                <a:lnTo>
                  <a:pt x="0" y="3356355"/>
                </a:lnTo>
              </a:path>
            </a:pathLst>
          </a:custGeom>
          <a:ln w="25908">
            <a:solidFill>
              <a:srgbClr val="F9A634"/>
            </a:solidFill>
          </a:ln>
        </p:spPr>
        <p:txBody>
          <a:bodyPr wrap="square" lIns="0" tIns="0" rIns="0" bIns="0" rtlCol="0"/>
          <a:lstStyle/>
          <a:p>
            <a:endParaRPr/>
          </a:p>
        </p:txBody>
      </p:sp>
      <p:sp>
        <p:nvSpPr>
          <p:cNvPr id="4" name="object 4"/>
          <p:cNvSpPr txBox="1">
            <a:spLocks noGrp="1"/>
          </p:cNvSpPr>
          <p:nvPr>
            <p:ph type="title"/>
          </p:nvPr>
        </p:nvSpPr>
        <p:spPr>
          <a:xfrm>
            <a:off x="415544" y="136016"/>
            <a:ext cx="6307455"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BABCBA"/>
                </a:solidFill>
              </a:rPr>
              <a:t>Who </a:t>
            </a:r>
            <a:r>
              <a:rPr sz="3600" spc="-5" dirty="0">
                <a:solidFill>
                  <a:srgbClr val="BABCBA"/>
                </a:solidFill>
              </a:rPr>
              <a:t>uses </a:t>
            </a:r>
            <a:r>
              <a:rPr sz="3600" dirty="0">
                <a:solidFill>
                  <a:srgbClr val="BABCBA"/>
                </a:solidFill>
              </a:rPr>
              <a:t>Amazon</a:t>
            </a:r>
            <a:r>
              <a:rPr sz="3600" spc="-185" dirty="0">
                <a:solidFill>
                  <a:srgbClr val="BABCBA"/>
                </a:solidFill>
              </a:rPr>
              <a:t> </a:t>
            </a:r>
            <a:r>
              <a:rPr sz="3600" spc="-5" dirty="0">
                <a:solidFill>
                  <a:srgbClr val="BABCBA"/>
                </a:solidFill>
              </a:rPr>
              <a:t>Redshift?</a:t>
            </a:r>
            <a:endParaRPr sz="3600"/>
          </a:p>
        </p:txBody>
      </p:sp>
      <p:sp>
        <p:nvSpPr>
          <p:cNvPr id="5" name="object 5"/>
          <p:cNvSpPr txBox="1"/>
          <p:nvPr/>
        </p:nvSpPr>
        <p:spPr>
          <a:xfrm>
            <a:off x="346963" y="2413508"/>
            <a:ext cx="2499995" cy="452755"/>
          </a:xfrm>
          <a:prstGeom prst="rect">
            <a:avLst/>
          </a:prstGeom>
        </p:spPr>
        <p:txBody>
          <a:bodyPr vert="horz" wrap="square" lIns="0" tIns="12700" rIns="0" bIns="0" rtlCol="0">
            <a:spAutoFit/>
          </a:bodyPr>
          <a:lstStyle/>
          <a:p>
            <a:pPr marL="355600" marR="5080" indent="-342900">
              <a:lnSpc>
                <a:spcPct val="100000"/>
              </a:lnSpc>
              <a:spcBef>
                <a:spcPts val="100"/>
              </a:spcBef>
              <a:buChar char="•"/>
              <a:tabLst>
                <a:tab pos="354965" algn="l"/>
                <a:tab pos="355600" algn="l"/>
              </a:tabLst>
            </a:pPr>
            <a:r>
              <a:rPr sz="1400" dirty="0">
                <a:solidFill>
                  <a:srgbClr val="BABCBA"/>
                </a:solidFill>
                <a:latin typeface="Arial"/>
                <a:cs typeface="Arial"/>
              </a:rPr>
              <a:t>Reduce costs by</a:t>
            </a:r>
            <a:r>
              <a:rPr sz="1400" spc="-120" dirty="0">
                <a:solidFill>
                  <a:srgbClr val="BABCBA"/>
                </a:solidFill>
                <a:latin typeface="Arial"/>
                <a:cs typeface="Arial"/>
              </a:rPr>
              <a:t> </a:t>
            </a:r>
            <a:r>
              <a:rPr sz="1400" spc="-5" dirty="0">
                <a:solidFill>
                  <a:srgbClr val="BABCBA"/>
                </a:solidFill>
                <a:latin typeface="Arial"/>
                <a:cs typeface="Arial"/>
              </a:rPr>
              <a:t>extending  DW </a:t>
            </a:r>
            <a:r>
              <a:rPr sz="1400" dirty="0">
                <a:solidFill>
                  <a:srgbClr val="BABCBA"/>
                </a:solidFill>
                <a:latin typeface="Arial"/>
                <a:cs typeface="Arial"/>
              </a:rPr>
              <a:t>rather than adding</a:t>
            </a:r>
            <a:r>
              <a:rPr sz="1400" spc="-160" dirty="0">
                <a:solidFill>
                  <a:srgbClr val="BABCBA"/>
                </a:solidFill>
                <a:latin typeface="Arial"/>
                <a:cs typeface="Arial"/>
              </a:rPr>
              <a:t> </a:t>
            </a:r>
            <a:r>
              <a:rPr sz="1400" spc="-5" dirty="0">
                <a:solidFill>
                  <a:srgbClr val="BABCBA"/>
                </a:solidFill>
                <a:latin typeface="Arial"/>
                <a:cs typeface="Arial"/>
              </a:rPr>
              <a:t>HW</a:t>
            </a:r>
            <a:endParaRPr sz="1400">
              <a:latin typeface="Arial"/>
              <a:cs typeface="Arial"/>
            </a:endParaRPr>
          </a:p>
        </p:txBody>
      </p:sp>
      <p:sp>
        <p:nvSpPr>
          <p:cNvPr id="6" name="object 6"/>
          <p:cNvSpPr txBox="1"/>
          <p:nvPr/>
        </p:nvSpPr>
        <p:spPr>
          <a:xfrm>
            <a:off x="346963" y="3139186"/>
            <a:ext cx="2261235" cy="452755"/>
          </a:xfrm>
          <a:prstGeom prst="rect">
            <a:avLst/>
          </a:prstGeom>
        </p:spPr>
        <p:txBody>
          <a:bodyPr vert="horz" wrap="square" lIns="0" tIns="12700" rIns="0" bIns="0" rtlCol="0">
            <a:spAutoFit/>
          </a:bodyPr>
          <a:lstStyle/>
          <a:p>
            <a:pPr marL="355600" marR="5080" indent="-342900">
              <a:lnSpc>
                <a:spcPct val="100000"/>
              </a:lnSpc>
              <a:spcBef>
                <a:spcPts val="100"/>
              </a:spcBef>
              <a:buChar char="•"/>
              <a:tabLst>
                <a:tab pos="354965" algn="l"/>
                <a:tab pos="355600" algn="l"/>
              </a:tabLst>
            </a:pPr>
            <a:r>
              <a:rPr sz="1400" dirty="0">
                <a:solidFill>
                  <a:srgbClr val="BABCBA"/>
                </a:solidFill>
                <a:latin typeface="Arial"/>
                <a:cs typeface="Arial"/>
              </a:rPr>
              <a:t>Migrate completely</a:t>
            </a:r>
            <a:r>
              <a:rPr sz="1400" spc="-160" dirty="0">
                <a:solidFill>
                  <a:srgbClr val="BABCBA"/>
                </a:solidFill>
                <a:latin typeface="Arial"/>
                <a:cs typeface="Arial"/>
              </a:rPr>
              <a:t> </a:t>
            </a:r>
            <a:r>
              <a:rPr sz="1400" dirty="0">
                <a:solidFill>
                  <a:srgbClr val="BABCBA"/>
                </a:solidFill>
                <a:latin typeface="Arial"/>
                <a:cs typeface="Arial"/>
              </a:rPr>
              <a:t>from  </a:t>
            </a:r>
            <a:r>
              <a:rPr sz="1400" spc="-5" dirty="0">
                <a:solidFill>
                  <a:srgbClr val="BABCBA"/>
                </a:solidFill>
                <a:latin typeface="Arial"/>
                <a:cs typeface="Arial"/>
              </a:rPr>
              <a:t>existing DW</a:t>
            </a:r>
            <a:r>
              <a:rPr sz="1400" spc="-35" dirty="0">
                <a:solidFill>
                  <a:srgbClr val="BABCBA"/>
                </a:solidFill>
                <a:latin typeface="Arial"/>
                <a:cs typeface="Arial"/>
              </a:rPr>
              <a:t> </a:t>
            </a:r>
            <a:r>
              <a:rPr sz="1400" spc="-5" dirty="0">
                <a:solidFill>
                  <a:srgbClr val="BABCBA"/>
                </a:solidFill>
                <a:latin typeface="Arial"/>
                <a:cs typeface="Arial"/>
              </a:rPr>
              <a:t>systems</a:t>
            </a:r>
            <a:endParaRPr sz="1400">
              <a:latin typeface="Arial"/>
              <a:cs typeface="Arial"/>
            </a:endParaRPr>
          </a:p>
        </p:txBody>
      </p:sp>
      <p:sp>
        <p:nvSpPr>
          <p:cNvPr id="7" name="object 7"/>
          <p:cNvSpPr txBox="1"/>
          <p:nvPr/>
        </p:nvSpPr>
        <p:spPr>
          <a:xfrm>
            <a:off x="346963" y="3864661"/>
            <a:ext cx="2569210" cy="452755"/>
          </a:xfrm>
          <a:prstGeom prst="rect">
            <a:avLst/>
          </a:prstGeom>
        </p:spPr>
        <p:txBody>
          <a:bodyPr vert="horz" wrap="square" lIns="0" tIns="12700" rIns="0" bIns="0" rtlCol="0">
            <a:spAutoFit/>
          </a:bodyPr>
          <a:lstStyle/>
          <a:p>
            <a:pPr marL="355600" marR="5080" indent="-342900">
              <a:lnSpc>
                <a:spcPct val="100000"/>
              </a:lnSpc>
              <a:spcBef>
                <a:spcPts val="100"/>
              </a:spcBef>
              <a:buChar char="•"/>
              <a:tabLst>
                <a:tab pos="354965" algn="l"/>
                <a:tab pos="355600" algn="l"/>
              </a:tabLst>
            </a:pPr>
            <a:r>
              <a:rPr sz="1400" dirty="0">
                <a:solidFill>
                  <a:srgbClr val="BABCBA"/>
                </a:solidFill>
                <a:latin typeface="Arial"/>
                <a:cs typeface="Arial"/>
              </a:rPr>
              <a:t>Respond faster to</a:t>
            </a:r>
            <a:r>
              <a:rPr sz="1400" spc="-175" dirty="0">
                <a:solidFill>
                  <a:srgbClr val="BABCBA"/>
                </a:solidFill>
                <a:latin typeface="Arial"/>
                <a:cs typeface="Arial"/>
              </a:rPr>
              <a:t> </a:t>
            </a:r>
            <a:r>
              <a:rPr sz="1400" dirty="0">
                <a:solidFill>
                  <a:srgbClr val="BABCBA"/>
                </a:solidFill>
                <a:latin typeface="Arial"/>
                <a:cs typeface="Arial"/>
              </a:rPr>
              <a:t>business;  </a:t>
            </a:r>
            <a:r>
              <a:rPr sz="1400" spc="-5" dirty="0">
                <a:solidFill>
                  <a:srgbClr val="BABCBA"/>
                </a:solidFill>
                <a:latin typeface="Arial"/>
                <a:cs typeface="Arial"/>
              </a:rPr>
              <a:t>provision </a:t>
            </a:r>
            <a:r>
              <a:rPr sz="1400" dirty="0">
                <a:solidFill>
                  <a:srgbClr val="BABCBA"/>
                </a:solidFill>
                <a:latin typeface="Arial"/>
                <a:cs typeface="Arial"/>
              </a:rPr>
              <a:t>in</a:t>
            </a:r>
            <a:r>
              <a:rPr sz="1400" spc="-35" dirty="0">
                <a:solidFill>
                  <a:srgbClr val="BABCBA"/>
                </a:solidFill>
                <a:latin typeface="Arial"/>
                <a:cs typeface="Arial"/>
              </a:rPr>
              <a:t> </a:t>
            </a:r>
            <a:r>
              <a:rPr sz="1400" dirty="0">
                <a:solidFill>
                  <a:srgbClr val="BABCBA"/>
                </a:solidFill>
                <a:latin typeface="Arial"/>
                <a:cs typeface="Arial"/>
              </a:rPr>
              <a:t>minutes</a:t>
            </a:r>
            <a:endParaRPr sz="1400">
              <a:latin typeface="Arial"/>
              <a:cs typeface="Arial"/>
            </a:endParaRPr>
          </a:p>
        </p:txBody>
      </p:sp>
      <p:sp>
        <p:nvSpPr>
          <p:cNvPr id="8" name="object 8"/>
          <p:cNvSpPr txBox="1"/>
          <p:nvPr/>
        </p:nvSpPr>
        <p:spPr>
          <a:xfrm>
            <a:off x="3270250" y="2413508"/>
            <a:ext cx="2535555" cy="452755"/>
          </a:xfrm>
          <a:prstGeom prst="rect">
            <a:avLst/>
          </a:prstGeom>
        </p:spPr>
        <p:txBody>
          <a:bodyPr vert="horz" wrap="square" lIns="0" tIns="12700" rIns="0" bIns="0" rtlCol="0">
            <a:spAutoFit/>
          </a:bodyPr>
          <a:lstStyle/>
          <a:p>
            <a:pPr marL="355600" marR="5080" indent="-342900">
              <a:lnSpc>
                <a:spcPct val="100000"/>
              </a:lnSpc>
              <a:spcBef>
                <a:spcPts val="100"/>
              </a:spcBef>
              <a:buChar char="•"/>
              <a:tabLst>
                <a:tab pos="354965" algn="l"/>
                <a:tab pos="355600" algn="l"/>
              </a:tabLst>
            </a:pPr>
            <a:r>
              <a:rPr sz="1400" spc="-5" dirty="0">
                <a:solidFill>
                  <a:srgbClr val="BABCBA"/>
                </a:solidFill>
                <a:latin typeface="Arial"/>
                <a:cs typeface="Arial"/>
              </a:rPr>
              <a:t>Improve performance </a:t>
            </a:r>
            <a:r>
              <a:rPr sz="1400" dirty="0">
                <a:solidFill>
                  <a:srgbClr val="BABCBA"/>
                </a:solidFill>
                <a:latin typeface="Arial"/>
                <a:cs typeface="Arial"/>
              </a:rPr>
              <a:t>by</a:t>
            </a:r>
            <a:r>
              <a:rPr sz="1400" spc="-95" dirty="0">
                <a:solidFill>
                  <a:srgbClr val="BABCBA"/>
                </a:solidFill>
                <a:latin typeface="Arial"/>
                <a:cs typeface="Arial"/>
              </a:rPr>
              <a:t> </a:t>
            </a:r>
            <a:r>
              <a:rPr sz="1400" dirty="0">
                <a:solidFill>
                  <a:srgbClr val="BABCBA"/>
                </a:solidFill>
                <a:latin typeface="Arial"/>
                <a:cs typeface="Arial"/>
              </a:rPr>
              <a:t>an  order of</a:t>
            </a:r>
            <a:r>
              <a:rPr sz="1400" spc="-55" dirty="0">
                <a:solidFill>
                  <a:srgbClr val="BABCBA"/>
                </a:solidFill>
                <a:latin typeface="Arial"/>
                <a:cs typeface="Arial"/>
              </a:rPr>
              <a:t> </a:t>
            </a:r>
            <a:r>
              <a:rPr sz="1400" dirty="0">
                <a:solidFill>
                  <a:srgbClr val="BABCBA"/>
                </a:solidFill>
                <a:latin typeface="Arial"/>
                <a:cs typeface="Arial"/>
              </a:rPr>
              <a:t>magnitude</a:t>
            </a:r>
            <a:endParaRPr sz="1400">
              <a:latin typeface="Arial"/>
              <a:cs typeface="Arial"/>
            </a:endParaRPr>
          </a:p>
        </p:txBody>
      </p:sp>
      <p:sp>
        <p:nvSpPr>
          <p:cNvPr id="9" name="object 9"/>
          <p:cNvSpPr txBox="1"/>
          <p:nvPr/>
        </p:nvSpPr>
        <p:spPr>
          <a:xfrm>
            <a:off x="3270250" y="3095955"/>
            <a:ext cx="2399030" cy="453390"/>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1400" dirty="0">
                <a:solidFill>
                  <a:srgbClr val="BABCBA"/>
                </a:solidFill>
                <a:latin typeface="Arial"/>
                <a:cs typeface="Arial"/>
              </a:rPr>
              <a:t>Make more data</a:t>
            </a:r>
            <a:r>
              <a:rPr sz="1400" spc="-120" dirty="0">
                <a:solidFill>
                  <a:srgbClr val="BABCBA"/>
                </a:solidFill>
                <a:latin typeface="Arial"/>
                <a:cs typeface="Arial"/>
              </a:rPr>
              <a:t> </a:t>
            </a:r>
            <a:r>
              <a:rPr sz="1400" spc="-5" dirty="0">
                <a:solidFill>
                  <a:srgbClr val="BABCBA"/>
                </a:solidFill>
                <a:latin typeface="Arial"/>
                <a:cs typeface="Arial"/>
              </a:rPr>
              <a:t>available</a:t>
            </a:r>
            <a:endParaRPr sz="1400">
              <a:latin typeface="Arial"/>
              <a:cs typeface="Arial"/>
            </a:endParaRPr>
          </a:p>
          <a:p>
            <a:pPr marL="355600">
              <a:lnSpc>
                <a:spcPct val="100000"/>
              </a:lnSpc>
            </a:pPr>
            <a:r>
              <a:rPr sz="1400" dirty="0">
                <a:solidFill>
                  <a:srgbClr val="BABCBA"/>
                </a:solidFill>
                <a:latin typeface="Arial"/>
                <a:cs typeface="Arial"/>
              </a:rPr>
              <a:t>for</a:t>
            </a:r>
            <a:r>
              <a:rPr sz="1400" spc="-25" dirty="0">
                <a:solidFill>
                  <a:srgbClr val="BABCBA"/>
                </a:solidFill>
                <a:latin typeface="Arial"/>
                <a:cs typeface="Arial"/>
              </a:rPr>
              <a:t> </a:t>
            </a:r>
            <a:r>
              <a:rPr sz="1400" spc="-5" dirty="0">
                <a:solidFill>
                  <a:srgbClr val="BABCBA"/>
                </a:solidFill>
                <a:latin typeface="Arial"/>
                <a:cs typeface="Arial"/>
              </a:rPr>
              <a:t>analysis</a:t>
            </a:r>
            <a:endParaRPr sz="1400">
              <a:latin typeface="Arial"/>
              <a:cs typeface="Arial"/>
            </a:endParaRPr>
          </a:p>
        </p:txBody>
      </p:sp>
      <p:sp>
        <p:nvSpPr>
          <p:cNvPr id="10" name="object 10"/>
          <p:cNvSpPr txBox="1"/>
          <p:nvPr/>
        </p:nvSpPr>
        <p:spPr>
          <a:xfrm>
            <a:off x="3270250" y="3821988"/>
            <a:ext cx="2357755" cy="452755"/>
          </a:xfrm>
          <a:prstGeom prst="rect">
            <a:avLst/>
          </a:prstGeom>
        </p:spPr>
        <p:txBody>
          <a:bodyPr vert="horz" wrap="square" lIns="0" tIns="12700" rIns="0" bIns="0" rtlCol="0">
            <a:spAutoFit/>
          </a:bodyPr>
          <a:lstStyle/>
          <a:p>
            <a:pPr marL="355600" marR="5080" indent="-342900">
              <a:lnSpc>
                <a:spcPct val="100000"/>
              </a:lnSpc>
              <a:spcBef>
                <a:spcPts val="100"/>
              </a:spcBef>
              <a:buChar char="•"/>
              <a:tabLst>
                <a:tab pos="354965" algn="l"/>
                <a:tab pos="355600" algn="l"/>
              </a:tabLst>
            </a:pPr>
            <a:r>
              <a:rPr sz="1400" dirty="0">
                <a:solidFill>
                  <a:srgbClr val="BABCBA"/>
                </a:solidFill>
                <a:latin typeface="Arial"/>
                <a:cs typeface="Arial"/>
              </a:rPr>
              <a:t>Access business data</a:t>
            </a:r>
            <a:r>
              <a:rPr sz="1400" spc="-160" dirty="0">
                <a:solidFill>
                  <a:srgbClr val="BABCBA"/>
                </a:solidFill>
                <a:latin typeface="Arial"/>
                <a:cs typeface="Arial"/>
              </a:rPr>
              <a:t> </a:t>
            </a:r>
            <a:r>
              <a:rPr sz="1400" spc="-10" dirty="0">
                <a:solidFill>
                  <a:srgbClr val="BABCBA"/>
                </a:solidFill>
                <a:latin typeface="Arial"/>
                <a:cs typeface="Arial"/>
              </a:rPr>
              <a:t>via  </a:t>
            </a:r>
            <a:r>
              <a:rPr sz="1400" dirty="0">
                <a:solidFill>
                  <a:srgbClr val="BABCBA"/>
                </a:solidFill>
                <a:latin typeface="Arial"/>
                <a:cs typeface="Arial"/>
              </a:rPr>
              <a:t>standard reporting</a:t>
            </a:r>
            <a:r>
              <a:rPr sz="1400" spc="-125" dirty="0">
                <a:solidFill>
                  <a:srgbClr val="BABCBA"/>
                </a:solidFill>
                <a:latin typeface="Arial"/>
                <a:cs typeface="Arial"/>
              </a:rPr>
              <a:t> </a:t>
            </a:r>
            <a:r>
              <a:rPr sz="1400" dirty="0">
                <a:solidFill>
                  <a:srgbClr val="BABCBA"/>
                </a:solidFill>
                <a:latin typeface="Arial"/>
                <a:cs typeface="Arial"/>
              </a:rPr>
              <a:t>tools</a:t>
            </a:r>
            <a:endParaRPr sz="1400">
              <a:latin typeface="Arial"/>
              <a:cs typeface="Arial"/>
            </a:endParaRPr>
          </a:p>
        </p:txBody>
      </p:sp>
      <p:sp>
        <p:nvSpPr>
          <p:cNvPr id="11" name="object 11"/>
          <p:cNvSpPr txBox="1"/>
          <p:nvPr/>
        </p:nvSpPr>
        <p:spPr>
          <a:xfrm>
            <a:off x="6181090" y="2413508"/>
            <a:ext cx="2519045" cy="452755"/>
          </a:xfrm>
          <a:prstGeom prst="rect">
            <a:avLst/>
          </a:prstGeom>
        </p:spPr>
        <p:txBody>
          <a:bodyPr vert="horz" wrap="square" lIns="0" tIns="12700" rIns="0" bIns="0" rtlCol="0">
            <a:spAutoFit/>
          </a:bodyPr>
          <a:lstStyle/>
          <a:p>
            <a:pPr marL="355600" marR="5080" indent="-342900">
              <a:lnSpc>
                <a:spcPct val="100000"/>
              </a:lnSpc>
              <a:spcBef>
                <a:spcPts val="100"/>
              </a:spcBef>
              <a:buChar char="•"/>
              <a:tabLst>
                <a:tab pos="354965" algn="l"/>
                <a:tab pos="355600" algn="l"/>
              </a:tabLst>
            </a:pPr>
            <a:r>
              <a:rPr sz="1400" dirty="0">
                <a:solidFill>
                  <a:srgbClr val="BABCBA"/>
                </a:solidFill>
                <a:latin typeface="Arial"/>
                <a:cs typeface="Arial"/>
              </a:rPr>
              <a:t>Add </a:t>
            </a:r>
            <a:r>
              <a:rPr sz="1400" spc="-5" dirty="0">
                <a:solidFill>
                  <a:srgbClr val="BABCBA"/>
                </a:solidFill>
                <a:latin typeface="Arial"/>
                <a:cs typeface="Arial"/>
              </a:rPr>
              <a:t>analytic functionality</a:t>
            </a:r>
            <a:r>
              <a:rPr sz="1400" spc="-60" dirty="0">
                <a:solidFill>
                  <a:srgbClr val="BABCBA"/>
                </a:solidFill>
                <a:latin typeface="Arial"/>
                <a:cs typeface="Arial"/>
              </a:rPr>
              <a:t> </a:t>
            </a:r>
            <a:r>
              <a:rPr sz="1400" dirty="0">
                <a:solidFill>
                  <a:srgbClr val="BABCBA"/>
                </a:solidFill>
                <a:latin typeface="Arial"/>
                <a:cs typeface="Arial"/>
              </a:rPr>
              <a:t>to  applications</a:t>
            </a:r>
            <a:endParaRPr sz="1400">
              <a:latin typeface="Arial"/>
              <a:cs typeface="Arial"/>
            </a:endParaRPr>
          </a:p>
        </p:txBody>
      </p:sp>
      <p:sp>
        <p:nvSpPr>
          <p:cNvPr id="12" name="object 12"/>
          <p:cNvSpPr txBox="1"/>
          <p:nvPr/>
        </p:nvSpPr>
        <p:spPr>
          <a:xfrm>
            <a:off x="6181090" y="3139186"/>
            <a:ext cx="2094864" cy="452755"/>
          </a:xfrm>
          <a:prstGeom prst="rect">
            <a:avLst/>
          </a:prstGeom>
        </p:spPr>
        <p:txBody>
          <a:bodyPr vert="horz" wrap="square" lIns="0" tIns="12700" rIns="0" bIns="0" rtlCol="0">
            <a:spAutoFit/>
          </a:bodyPr>
          <a:lstStyle/>
          <a:p>
            <a:pPr marL="355600" marR="5080" indent="-342900">
              <a:lnSpc>
                <a:spcPct val="100000"/>
              </a:lnSpc>
              <a:spcBef>
                <a:spcPts val="100"/>
              </a:spcBef>
              <a:buChar char="•"/>
              <a:tabLst>
                <a:tab pos="354965" algn="l"/>
                <a:tab pos="355600" algn="l"/>
              </a:tabLst>
            </a:pPr>
            <a:r>
              <a:rPr sz="1400" dirty="0">
                <a:solidFill>
                  <a:srgbClr val="BABCBA"/>
                </a:solidFill>
                <a:latin typeface="Arial"/>
                <a:cs typeface="Arial"/>
              </a:rPr>
              <a:t>Scale </a:t>
            </a:r>
            <a:r>
              <a:rPr sz="1400" spc="-5" dirty="0">
                <a:solidFill>
                  <a:srgbClr val="BABCBA"/>
                </a:solidFill>
                <a:latin typeface="Arial"/>
                <a:cs typeface="Arial"/>
              </a:rPr>
              <a:t>DW </a:t>
            </a:r>
            <a:r>
              <a:rPr sz="1400" dirty="0">
                <a:solidFill>
                  <a:srgbClr val="BABCBA"/>
                </a:solidFill>
                <a:latin typeface="Arial"/>
                <a:cs typeface="Arial"/>
              </a:rPr>
              <a:t>capacity</a:t>
            </a:r>
            <a:r>
              <a:rPr sz="1400" spc="-135" dirty="0">
                <a:solidFill>
                  <a:srgbClr val="BABCBA"/>
                </a:solidFill>
                <a:latin typeface="Arial"/>
                <a:cs typeface="Arial"/>
              </a:rPr>
              <a:t> </a:t>
            </a:r>
            <a:r>
              <a:rPr sz="1400" dirty="0">
                <a:solidFill>
                  <a:srgbClr val="BABCBA"/>
                </a:solidFill>
                <a:latin typeface="Arial"/>
                <a:cs typeface="Arial"/>
              </a:rPr>
              <a:t>as  demand</a:t>
            </a:r>
            <a:r>
              <a:rPr sz="1400" spc="-45" dirty="0">
                <a:solidFill>
                  <a:srgbClr val="BABCBA"/>
                </a:solidFill>
                <a:latin typeface="Arial"/>
                <a:cs typeface="Arial"/>
              </a:rPr>
              <a:t> </a:t>
            </a:r>
            <a:r>
              <a:rPr sz="1400" spc="-5" dirty="0">
                <a:solidFill>
                  <a:srgbClr val="BABCBA"/>
                </a:solidFill>
                <a:latin typeface="Arial"/>
                <a:cs typeface="Arial"/>
              </a:rPr>
              <a:t>grows</a:t>
            </a:r>
            <a:endParaRPr sz="1400">
              <a:latin typeface="Arial"/>
              <a:cs typeface="Arial"/>
            </a:endParaRPr>
          </a:p>
        </p:txBody>
      </p:sp>
      <p:sp>
        <p:nvSpPr>
          <p:cNvPr id="13" name="object 13"/>
          <p:cNvSpPr txBox="1"/>
          <p:nvPr/>
        </p:nvSpPr>
        <p:spPr>
          <a:xfrm>
            <a:off x="6181090" y="3864661"/>
            <a:ext cx="2473325" cy="452755"/>
          </a:xfrm>
          <a:prstGeom prst="rect">
            <a:avLst/>
          </a:prstGeom>
        </p:spPr>
        <p:txBody>
          <a:bodyPr vert="horz" wrap="square" lIns="0" tIns="12700" rIns="0" bIns="0" rtlCol="0">
            <a:spAutoFit/>
          </a:bodyPr>
          <a:lstStyle/>
          <a:p>
            <a:pPr marL="355600" marR="5080" indent="-342900">
              <a:lnSpc>
                <a:spcPct val="100000"/>
              </a:lnSpc>
              <a:spcBef>
                <a:spcPts val="100"/>
              </a:spcBef>
              <a:buChar char="•"/>
              <a:tabLst>
                <a:tab pos="354965" algn="l"/>
                <a:tab pos="355600" algn="l"/>
              </a:tabLst>
            </a:pPr>
            <a:r>
              <a:rPr sz="1400" dirty="0">
                <a:solidFill>
                  <a:srgbClr val="BABCBA"/>
                </a:solidFill>
                <a:latin typeface="Arial"/>
                <a:cs typeface="Arial"/>
              </a:rPr>
              <a:t>Reduce </a:t>
            </a:r>
            <a:r>
              <a:rPr sz="1400" spc="-5" dirty="0">
                <a:solidFill>
                  <a:srgbClr val="BABCBA"/>
                </a:solidFill>
                <a:latin typeface="Arial"/>
                <a:cs typeface="Arial"/>
              </a:rPr>
              <a:t>HW </a:t>
            </a:r>
            <a:r>
              <a:rPr sz="1400" dirty="0">
                <a:solidFill>
                  <a:srgbClr val="BABCBA"/>
                </a:solidFill>
                <a:latin typeface="Arial"/>
                <a:cs typeface="Arial"/>
              </a:rPr>
              <a:t>and SW</a:t>
            </a:r>
            <a:r>
              <a:rPr sz="1400" spc="-125" dirty="0">
                <a:solidFill>
                  <a:srgbClr val="BABCBA"/>
                </a:solidFill>
                <a:latin typeface="Arial"/>
                <a:cs typeface="Arial"/>
              </a:rPr>
              <a:t> </a:t>
            </a:r>
            <a:r>
              <a:rPr sz="1400" dirty="0">
                <a:solidFill>
                  <a:srgbClr val="BABCBA"/>
                </a:solidFill>
                <a:latin typeface="Arial"/>
                <a:cs typeface="Arial"/>
              </a:rPr>
              <a:t>costs  by an order of</a:t>
            </a:r>
            <a:r>
              <a:rPr sz="1400" spc="-114" dirty="0">
                <a:solidFill>
                  <a:srgbClr val="BABCBA"/>
                </a:solidFill>
                <a:latin typeface="Arial"/>
                <a:cs typeface="Arial"/>
              </a:rPr>
              <a:t> </a:t>
            </a:r>
            <a:r>
              <a:rPr sz="1400" dirty="0">
                <a:solidFill>
                  <a:srgbClr val="BABCBA"/>
                </a:solidFill>
                <a:latin typeface="Arial"/>
                <a:cs typeface="Arial"/>
              </a:rPr>
              <a:t>magnitude</a:t>
            </a:r>
            <a:endParaRPr sz="1400">
              <a:latin typeface="Arial"/>
              <a:cs typeface="Arial"/>
            </a:endParaRPr>
          </a:p>
        </p:txBody>
      </p:sp>
      <p:sp>
        <p:nvSpPr>
          <p:cNvPr id="14" name="object 14"/>
          <p:cNvSpPr txBox="1"/>
          <p:nvPr/>
        </p:nvSpPr>
        <p:spPr>
          <a:xfrm>
            <a:off x="569772" y="2012696"/>
            <a:ext cx="2170430" cy="239395"/>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DDDEDD"/>
                </a:solidFill>
                <a:latin typeface="Arial"/>
                <a:cs typeface="Arial"/>
              </a:rPr>
              <a:t>Traditional </a:t>
            </a:r>
            <a:r>
              <a:rPr sz="1400" b="1" spc="-5" dirty="0">
                <a:solidFill>
                  <a:srgbClr val="DDDEDD"/>
                </a:solidFill>
                <a:latin typeface="Arial"/>
                <a:cs typeface="Arial"/>
              </a:rPr>
              <a:t>enterprise</a:t>
            </a:r>
            <a:r>
              <a:rPr sz="1400" b="1" spc="-114" dirty="0">
                <a:solidFill>
                  <a:srgbClr val="DDDEDD"/>
                </a:solidFill>
                <a:latin typeface="Arial"/>
                <a:cs typeface="Arial"/>
              </a:rPr>
              <a:t> </a:t>
            </a:r>
            <a:r>
              <a:rPr sz="1400" b="1" spc="-5" dirty="0">
                <a:solidFill>
                  <a:srgbClr val="DDDEDD"/>
                </a:solidFill>
                <a:latin typeface="Arial"/>
                <a:cs typeface="Arial"/>
              </a:rPr>
              <a:t>DW</a:t>
            </a:r>
            <a:endParaRPr sz="1400">
              <a:latin typeface="Arial"/>
              <a:cs typeface="Arial"/>
            </a:endParaRPr>
          </a:p>
        </p:txBody>
      </p:sp>
      <p:sp>
        <p:nvSpPr>
          <p:cNvPr id="15" name="object 15"/>
          <p:cNvSpPr txBox="1"/>
          <p:nvPr/>
        </p:nvSpPr>
        <p:spPr>
          <a:xfrm>
            <a:off x="3522345" y="2012696"/>
            <a:ext cx="2113280" cy="239395"/>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DDDEDD"/>
                </a:solidFill>
                <a:latin typeface="Arial"/>
                <a:cs typeface="Arial"/>
              </a:rPr>
              <a:t>Companies </a:t>
            </a:r>
            <a:r>
              <a:rPr sz="1400" b="1" spc="5" dirty="0">
                <a:solidFill>
                  <a:srgbClr val="DDDEDD"/>
                </a:solidFill>
                <a:latin typeface="Arial"/>
                <a:cs typeface="Arial"/>
              </a:rPr>
              <a:t>with </a:t>
            </a:r>
            <a:r>
              <a:rPr sz="1400" b="1" spc="-5" dirty="0">
                <a:solidFill>
                  <a:srgbClr val="DDDEDD"/>
                </a:solidFill>
                <a:latin typeface="Arial"/>
                <a:cs typeface="Arial"/>
              </a:rPr>
              <a:t>big</a:t>
            </a:r>
            <a:r>
              <a:rPr sz="1400" b="1" spc="-140" dirty="0">
                <a:solidFill>
                  <a:srgbClr val="DDDEDD"/>
                </a:solidFill>
                <a:latin typeface="Arial"/>
                <a:cs typeface="Arial"/>
              </a:rPr>
              <a:t> </a:t>
            </a:r>
            <a:r>
              <a:rPr sz="1400" b="1" spc="-5" dirty="0">
                <a:solidFill>
                  <a:srgbClr val="DDDEDD"/>
                </a:solidFill>
                <a:latin typeface="Arial"/>
                <a:cs typeface="Arial"/>
              </a:rPr>
              <a:t>data</a:t>
            </a:r>
            <a:endParaRPr sz="1400">
              <a:latin typeface="Arial"/>
              <a:cs typeface="Arial"/>
            </a:endParaRPr>
          </a:p>
        </p:txBody>
      </p:sp>
      <p:sp>
        <p:nvSpPr>
          <p:cNvPr id="16" name="object 16"/>
          <p:cNvSpPr txBox="1"/>
          <p:nvPr/>
        </p:nvSpPr>
        <p:spPr>
          <a:xfrm>
            <a:off x="6769989" y="2023364"/>
            <a:ext cx="1439545" cy="239395"/>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DDDEDD"/>
                </a:solidFill>
                <a:latin typeface="Arial"/>
                <a:cs typeface="Arial"/>
              </a:rPr>
              <a:t>SaaS</a:t>
            </a:r>
            <a:r>
              <a:rPr sz="1400" b="1" spc="-50" dirty="0">
                <a:solidFill>
                  <a:srgbClr val="DDDEDD"/>
                </a:solidFill>
                <a:latin typeface="Arial"/>
                <a:cs typeface="Arial"/>
              </a:rPr>
              <a:t> </a:t>
            </a:r>
            <a:r>
              <a:rPr sz="1400" b="1" spc="-5" dirty="0">
                <a:solidFill>
                  <a:srgbClr val="DDDEDD"/>
                </a:solidFill>
                <a:latin typeface="Arial"/>
                <a:cs typeface="Arial"/>
              </a:rPr>
              <a:t>companies</a:t>
            </a:r>
            <a:endParaRPr sz="1400">
              <a:latin typeface="Arial"/>
              <a:cs typeface="Arial"/>
            </a:endParaRPr>
          </a:p>
        </p:txBody>
      </p:sp>
      <p:sp>
        <p:nvSpPr>
          <p:cNvPr id="17" name="object 17"/>
          <p:cNvSpPr/>
          <p:nvPr/>
        </p:nvSpPr>
        <p:spPr>
          <a:xfrm>
            <a:off x="6943343" y="1072896"/>
            <a:ext cx="1103376" cy="739139"/>
          </a:xfrm>
          <a:prstGeom prst="rect">
            <a:avLst/>
          </a:prstGeom>
          <a:blipFill>
            <a:blip r:embed="rId2" cstate="print"/>
            <a:stretch>
              <a:fillRect/>
            </a:stretch>
          </a:blipFill>
        </p:spPr>
        <p:txBody>
          <a:bodyPr wrap="square" lIns="0" tIns="0" rIns="0" bIns="0" rtlCol="0"/>
          <a:lstStyle/>
          <a:p>
            <a:endParaRPr/>
          </a:p>
        </p:txBody>
      </p:sp>
      <p:sp>
        <p:nvSpPr>
          <p:cNvPr id="18" name="object 18"/>
          <p:cNvSpPr/>
          <p:nvPr/>
        </p:nvSpPr>
        <p:spPr>
          <a:xfrm>
            <a:off x="1371600" y="993647"/>
            <a:ext cx="554736" cy="897636"/>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4245864" y="1118616"/>
            <a:ext cx="669036" cy="6477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344923" y="1505711"/>
            <a:ext cx="1544320" cy="2545080"/>
            <a:chOff x="4344923" y="1505711"/>
            <a:chExt cx="1544320" cy="2545080"/>
          </a:xfrm>
        </p:grpSpPr>
        <p:sp>
          <p:nvSpPr>
            <p:cNvPr id="3" name="object 3"/>
            <p:cNvSpPr/>
            <p:nvPr/>
          </p:nvSpPr>
          <p:spPr>
            <a:xfrm>
              <a:off x="5777483" y="1505711"/>
              <a:ext cx="111251" cy="254507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833109" y="1541525"/>
              <a:ext cx="0" cy="2447290"/>
            </a:xfrm>
            <a:custGeom>
              <a:avLst/>
              <a:gdLst/>
              <a:ahLst/>
              <a:cxnLst/>
              <a:rect l="l" t="t" r="r" b="b"/>
              <a:pathLst>
                <a:path h="2447290">
                  <a:moveTo>
                    <a:pt x="0" y="2447036"/>
                  </a:moveTo>
                  <a:lnTo>
                    <a:pt x="0" y="0"/>
                  </a:lnTo>
                </a:path>
              </a:pathLst>
            </a:custGeom>
            <a:ln w="25908">
              <a:solidFill>
                <a:srgbClr val="E98E30"/>
              </a:solidFill>
            </a:ln>
          </p:spPr>
          <p:txBody>
            <a:bodyPr wrap="square" lIns="0" tIns="0" rIns="0" bIns="0" rtlCol="0"/>
            <a:lstStyle/>
            <a:p>
              <a:endParaRPr/>
            </a:p>
          </p:txBody>
        </p:sp>
        <p:sp>
          <p:nvSpPr>
            <p:cNvPr id="5" name="object 5"/>
            <p:cNvSpPr/>
            <p:nvPr/>
          </p:nvSpPr>
          <p:spPr>
            <a:xfrm>
              <a:off x="4344923" y="2543555"/>
              <a:ext cx="513588" cy="513588"/>
            </a:xfrm>
            <a:prstGeom prst="rect">
              <a:avLst/>
            </a:prstGeom>
            <a:blipFill>
              <a:blip r:embed="rId3" cstate="print"/>
              <a:stretch>
                <a:fillRect/>
              </a:stretch>
            </a:blipFill>
          </p:spPr>
          <p:txBody>
            <a:bodyPr wrap="square" lIns="0" tIns="0" rIns="0" bIns="0" rtlCol="0"/>
            <a:lstStyle/>
            <a:p>
              <a:endParaRPr/>
            </a:p>
          </p:txBody>
        </p:sp>
      </p:grpSp>
      <p:sp>
        <p:nvSpPr>
          <p:cNvPr id="6" name="object 6"/>
          <p:cNvSpPr txBox="1">
            <a:spLocks noGrp="1"/>
          </p:cNvSpPr>
          <p:nvPr>
            <p:ph type="title"/>
          </p:nvPr>
        </p:nvSpPr>
        <p:spPr>
          <a:xfrm>
            <a:off x="415544" y="139065"/>
            <a:ext cx="506603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BABCBA"/>
                </a:solidFill>
              </a:rPr>
              <a:t>Amazon Redshift</a:t>
            </a:r>
            <a:r>
              <a:rPr sz="2800" spc="40" dirty="0">
                <a:solidFill>
                  <a:srgbClr val="BABCBA"/>
                </a:solidFill>
              </a:rPr>
              <a:t> </a:t>
            </a:r>
            <a:r>
              <a:rPr sz="2800" spc="-5" dirty="0">
                <a:solidFill>
                  <a:srgbClr val="BABCBA"/>
                </a:solidFill>
              </a:rPr>
              <a:t>architecture</a:t>
            </a:r>
            <a:endParaRPr sz="2800"/>
          </a:p>
        </p:txBody>
      </p:sp>
      <p:sp>
        <p:nvSpPr>
          <p:cNvPr id="7" name="object 7"/>
          <p:cNvSpPr txBox="1"/>
          <p:nvPr/>
        </p:nvSpPr>
        <p:spPr>
          <a:xfrm>
            <a:off x="4194428" y="3040760"/>
            <a:ext cx="735330" cy="57467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L</a:t>
            </a:r>
            <a:r>
              <a:rPr sz="1800" spc="-15" dirty="0">
                <a:solidFill>
                  <a:srgbClr val="FFFFFF"/>
                </a:solidFill>
                <a:latin typeface="Arial"/>
                <a:cs typeface="Arial"/>
              </a:rPr>
              <a:t>e</a:t>
            </a:r>
            <a:r>
              <a:rPr sz="1800" spc="-5" dirty="0">
                <a:solidFill>
                  <a:srgbClr val="FFFFFF"/>
                </a:solidFill>
                <a:latin typeface="Arial"/>
                <a:cs typeface="Arial"/>
              </a:rPr>
              <a:t>a</a:t>
            </a:r>
            <a:r>
              <a:rPr sz="1800" spc="-15" dirty="0">
                <a:solidFill>
                  <a:srgbClr val="FFFFFF"/>
                </a:solidFill>
                <a:latin typeface="Arial"/>
                <a:cs typeface="Arial"/>
              </a:rPr>
              <a:t>d</a:t>
            </a:r>
            <a:r>
              <a:rPr sz="1800" spc="-5" dirty="0">
                <a:solidFill>
                  <a:srgbClr val="FFFFFF"/>
                </a:solidFill>
                <a:latin typeface="Arial"/>
                <a:cs typeface="Arial"/>
              </a:rPr>
              <a:t>er</a:t>
            </a:r>
            <a:endParaRPr sz="1800">
              <a:latin typeface="Arial"/>
              <a:cs typeface="Arial"/>
            </a:endParaRPr>
          </a:p>
          <a:p>
            <a:pPr marL="146685">
              <a:lnSpc>
                <a:spcPct val="100000"/>
              </a:lnSpc>
            </a:pPr>
            <a:r>
              <a:rPr sz="1800" spc="-10" dirty="0">
                <a:solidFill>
                  <a:srgbClr val="FFFFFF"/>
                </a:solidFill>
                <a:latin typeface="Arial"/>
                <a:cs typeface="Arial"/>
              </a:rPr>
              <a:t>node</a:t>
            </a:r>
            <a:endParaRPr sz="1800">
              <a:latin typeface="Arial"/>
              <a:cs typeface="Arial"/>
            </a:endParaRPr>
          </a:p>
        </p:txBody>
      </p:sp>
      <p:grpSp>
        <p:nvGrpSpPr>
          <p:cNvPr id="8" name="object 8"/>
          <p:cNvGrpSpPr/>
          <p:nvPr/>
        </p:nvGrpSpPr>
        <p:grpSpPr>
          <a:xfrm>
            <a:off x="5442203" y="1118616"/>
            <a:ext cx="767080" cy="3164205"/>
            <a:chOff x="5442203" y="1118616"/>
            <a:chExt cx="767080" cy="3164205"/>
          </a:xfrm>
        </p:grpSpPr>
        <p:sp>
          <p:nvSpPr>
            <p:cNvPr id="9" name="object 9"/>
            <p:cNvSpPr/>
            <p:nvPr/>
          </p:nvSpPr>
          <p:spPr>
            <a:xfrm>
              <a:off x="5452871" y="1118616"/>
              <a:ext cx="731520" cy="731520"/>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5442203" y="1981200"/>
              <a:ext cx="731520" cy="731519"/>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5457443" y="2763011"/>
              <a:ext cx="731520" cy="731519"/>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5477255" y="3550920"/>
              <a:ext cx="731520" cy="731520"/>
            </a:xfrm>
            <a:prstGeom prst="rect">
              <a:avLst/>
            </a:prstGeom>
            <a:blipFill>
              <a:blip r:embed="rId3" cstate="print"/>
              <a:stretch>
                <a:fillRect/>
              </a:stretch>
            </a:blipFill>
          </p:spPr>
          <p:txBody>
            <a:bodyPr wrap="square" lIns="0" tIns="0" rIns="0" bIns="0" rtlCol="0"/>
            <a:lstStyle/>
            <a:p>
              <a:endParaRPr/>
            </a:p>
          </p:txBody>
        </p:sp>
      </p:grpSp>
      <p:sp>
        <p:nvSpPr>
          <p:cNvPr id="13" name="object 13"/>
          <p:cNvSpPr txBox="1"/>
          <p:nvPr/>
        </p:nvSpPr>
        <p:spPr>
          <a:xfrm>
            <a:off x="5038725" y="4360570"/>
            <a:ext cx="163639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Compute</a:t>
            </a:r>
            <a:r>
              <a:rPr sz="1800" spc="-60" dirty="0">
                <a:solidFill>
                  <a:srgbClr val="FFFFFF"/>
                </a:solidFill>
                <a:latin typeface="Arial"/>
                <a:cs typeface="Arial"/>
              </a:rPr>
              <a:t> </a:t>
            </a:r>
            <a:r>
              <a:rPr sz="1800" spc="-5" dirty="0">
                <a:solidFill>
                  <a:srgbClr val="FFFFFF"/>
                </a:solidFill>
                <a:latin typeface="Arial"/>
                <a:cs typeface="Arial"/>
              </a:rPr>
              <a:t>nodes</a:t>
            </a:r>
            <a:endParaRPr sz="1800">
              <a:latin typeface="Arial"/>
              <a:cs typeface="Arial"/>
            </a:endParaRPr>
          </a:p>
        </p:txBody>
      </p:sp>
      <p:sp>
        <p:nvSpPr>
          <p:cNvPr id="14" name="object 14"/>
          <p:cNvSpPr txBox="1"/>
          <p:nvPr/>
        </p:nvSpPr>
        <p:spPr>
          <a:xfrm>
            <a:off x="399288" y="2273807"/>
            <a:ext cx="2022475" cy="1138555"/>
          </a:xfrm>
          <a:prstGeom prst="rect">
            <a:avLst/>
          </a:prstGeom>
          <a:solidFill>
            <a:srgbClr val="93C8E1"/>
          </a:solidFill>
        </p:spPr>
        <p:txBody>
          <a:bodyPr vert="horz" wrap="square" lIns="0" tIns="4445" rIns="0" bIns="0" rtlCol="0">
            <a:spAutoFit/>
          </a:bodyPr>
          <a:lstStyle/>
          <a:p>
            <a:pPr>
              <a:lnSpc>
                <a:spcPct val="100000"/>
              </a:lnSpc>
              <a:spcBef>
                <a:spcPts val="35"/>
              </a:spcBef>
            </a:pPr>
            <a:endParaRPr sz="1950">
              <a:latin typeface="Times New Roman"/>
              <a:cs typeface="Times New Roman"/>
            </a:endParaRPr>
          </a:p>
          <a:p>
            <a:pPr marL="128905">
              <a:lnSpc>
                <a:spcPct val="100000"/>
              </a:lnSpc>
            </a:pPr>
            <a:r>
              <a:rPr sz="1800" spc="-5" dirty="0">
                <a:solidFill>
                  <a:srgbClr val="DDDEDD"/>
                </a:solidFill>
                <a:latin typeface="Arial"/>
                <a:cs typeface="Arial"/>
              </a:rPr>
              <a:t>Existing</a:t>
            </a:r>
            <a:r>
              <a:rPr sz="1800" spc="-10" dirty="0">
                <a:solidFill>
                  <a:srgbClr val="DDDEDD"/>
                </a:solidFill>
                <a:latin typeface="Arial"/>
                <a:cs typeface="Arial"/>
              </a:rPr>
              <a:t> </a:t>
            </a:r>
            <a:r>
              <a:rPr sz="1800" spc="-5" dirty="0">
                <a:solidFill>
                  <a:srgbClr val="DDDEDD"/>
                </a:solidFill>
                <a:latin typeface="Arial"/>
                <a:cs typeface="Arial"/>
              </a:rPr>
              <a:t>business</a:t>
            </a:r>
            <a:endParaRPr sz="1800">
              <a:latin typeface="Arial"/>
              <a:cs typeface="Arial"/>
            </a:endParaRPr>
          </a:p>
          <a:p>
            <a:pPr marL="165735">
              <a:lnSpc>
                <a:spcPct val="100000"/>
              </a:lnSpc>
              <a:spcBef>
                <a:spcPts val="5"/>
              </a:spcBef>
            </a:pPr>
            <a:r>
              <a:rPr sz="1800" spc="-5" dirty="0">
                <a:solidFill>
                  <a:srgbClr val="DDDEDD"/>
                </a:solidFill>
                <a:latin typeface="Arial"/>
                <a:cs typeface="Arial"/>
              </a:rPr>
              <a:t>intelligence</a:t>
            </a:r>
            <a:r>
              <a:rPr sz="1800" spc="10" dirty="0">
                <a:solidFill>
                  <a:srgbClr val="DDDEDD"/>
                </a:solidFill>
                <a:latin typeface="Arial"/>
                <a:cs typeface="Arial"/>
              </a:rPr>
              <a:t> </a:t>
            </a:r>
            <a:r>
              <a:rPr sz="1800" spc="-5" dirty="0">
                <a:solidFill>
                  <a:srgbClr val="DDDEDD"/>
                </a:solidFill>
                <a:latin typeface="Arial"/>
                <a:cs typeface="Arial"/>
              </a:rPr>
              <a:t>tools</a:t>
            </a:r>
            <a:endParaRPr sz="1800">
              <a:latin typeface="Arial"/>
              <a:cs typeface="Arial"/>
            </a:endParaRPr>
          </a:p>
        </p:txBody>
      </p:sp>
      <p:grpSp>
        <p:nvGrpSpPr>
          <p:cNvPr id="15" name="object 15"/>
          <p:cNvGrpSpPr/>
          <p:nvPr/>
        </p:nvGrpSpPr>
        <p:grpSpPr>
          <a:xfrm>
            <a:off x="2542032" y="2756916"/>
            <a:ext cx="1815464" cy="120650"/>
            <a:chOff x="2542032" y="2756916"/>
            <a:chExt cx="1815464" cy="120650"/>
          </a:xfrm>
        </p:grpSpPr>
        <p:sp>
          <p:nvSpPr>
            <p:cNvPr id="16" name="object 16"/>
            <p:cNvSpPr/>
            <p:nvPr/>
          </p:nvSpPr>
          <p:spPr>
            <a:xfrm>
              <a:off x="2542032" y="2756916"/>
              <a:ext cx="1815083" cy="120395"/>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2585466" y="2792730"/>
              <a:ext cx="1716405" cy="9525"/>
            </a:xfrm>
            <a:custGeom>
              <a:avLst/>
              <a:gdLst/>
              <a:ahLst/>
              <a:cxnLst/>
              <a:rect l="l" t="t" r="r" b="b"/>
              <a:pathLst>
                <a:path w="1716404" h="9525">
                  <a:moveTo>
                    <a:pt x="0" y="0"/>
                  </a:moveTo>
                  <a:lnTo>
                    <a:pt x="1716278" y="9143"/>
                  </a:lnTo>
                </a:path>
              </a:pathLst>
            </a:custGeom>
            <a:ln w="25908">
              <a:solidFill>
                <a:srgbClr val="E98E30"/>
              </a:solidFill>
            </a:ln>
          </p:spPr>
          <p:txBody>
            <a:bodyPr wrap="square" lIns="0" tIns="0" rIns="0" bIns="0" rtlCol="0"/>
            <a:lstStyle/>
            <a:p>
              <a:endParaRPr/>
            </a:p>
          </p:txBody>
        </p:sp>
      </p:grpSp>
      <p:sp>
        <p:nvSpPr>
          <p:cNvPr id="18" name="object 18"/>
          <p:cNvSpPr txBox="1"/>
          <p:nvPr/>
        </p:nvSpPr>
        <p:spPr>
          <a:xfrm>
            <a:off x="2838450" y="2173985"/>
            <a:ext cx="1346200" cy="574040"/>
          </a:xfrm>
          <a:prstGeom prst="rect">
            <a:avLst/>
          </a:prstGeom>
        </p:spPr>
        <p:txBody>
          <a:bodyPr vert="horz" wrap="square" lIns="0" tIns="12700" rIns="0" bIns="0" rtlCol="0">
            <a:spAutoFit/>
          </a:bodyPr>
          <a:lstStyle/>
          <a:p>
            <a:pPr marL="12700" marR="5080">
              <a:lnSpc>
                <a:spcPct val="100000"/>
              </a:lnSpc>
              <a:spcBef>
                <a:spcPts val="100"/>
              </a:spcBef>
            </a:pPr>
            <a:r>
              <a:rPr sz="1800" i="1" spc="-5" dirty="0">
                <a:solidFill>
                  <a:srgbClr val="FFFFFF"/>
                </a:solidFill>
                <a:latin typeface="Arial"/>
                <a:cs typeface="Arial"/>
              </a:rPr>
              <a:t>PostgreSQL  JDB</a:t>
            </a:r>
            <a:r>
              <a:rPr sz="1800" i="1" spc="-15" dirty="0">
                <a:solidFill>
                  <a:srgbClr val="FFFFFF"/>
                </a:solidFill>
                <a:latin typeface="Arial"/>
                <a:cs typeface="Arial"/>
              </a:rPr>
              <a:t>C</a:t>
            </a:r>
            <a:r>
              <a:rPr sz="1800" i="1" dirty="0">
                <a:solidFill>
                  <a:srgbClr val="FFFFFF"/>
                </a:solidFill>
                <a:latin typeface="Arial"/>
                <a:cs typeface="Arial"/>
              </a:rPr>
              <a:t>/</a:t>
            </a:r>
            <a:r>
              <a:rPr sz="1800" i="1" spc="5" dirty="0">
                <a:solidFill>
                  <a:srgbClr val="FFFFFF"/>
                </a:solidFill>
                <a:latin typeface="Arial"/>
                <a:cs typeface="Arial"/>
              </a:rPr>
              <a:t>O</a:t>
            </a:r>
            <a:r>
              <a:rPr sz="1800" i="1" spc="-5" dirty="0">
                <a:solidFill>
                  <a:srgbClr val="FFFFFF"/>
                </a:solidFill>
                <a:latin typeface="Arial"/>
                <a:cs typeface="Arial"/>
              </a:rPr>
              <a:t>DBC</a:t>
            </a:r>
            <a:endParaRPr sz="1800">
              <a:latin typeface="Arial"/>
              <a:cs typeface="Arial"/>
            </a:endParaRPr>
          </a:p>
        </p:txBody>
      </p:sp>
      <p:sp>
        <p:nvSpPr>
          <p:cNvPr id="19" name="object 19"/>
          <p:cNvSpPr/>
          <p:nvPr/>
        </p:nvSpPr>
        <p:spPr>
          <a:xfrm>
            <a:off x="7405116" y="240791"/>
            <a:ext cx="731520" cy="731520"/>
          </a:xfrm>
          <a:prstGeom prst="rect">
            <a:avLst/>
          </a:prstGeom>
          <a:blipFill>
            <a:blip r:embed="rId5" cstate="print"/>
            <a:stretch>
              <a:fillRect/>
            </a:stretch>
          </a:blipFill>
        </p:spPr>
        <p:txBody>
          <a:bodyPr wrap="square" lIns="0" tIns="0" rIns="0" bIns="0" rtlCol="0"/>
          <a:lstStyle/>
          <a:p>
            <a:endParaRPr/>
          </a:p>
        </p:txBody>
      </p:sp>
      <p:grpSp>
        <p:nvGrpSpPr>
          <p:cNvPr id="20" name="object 20"/>
          <p:cNvGrpSpPr/>
          <p:nvPr/>
        </p:nvGrpSpPr>
        <p:grpSpPr>
          <a:xfrm>
            <a:off x="4878323" y="984503"/>
            <a:ext cx="1417320" cy="3377565"/>
            <a:chOff x="4878323" y="984503"/>
            <a:chExt cx="1417320" cy="3377565"/>
          </a:xfrm>
        </p:grpSpPr>
        <p:sp>
          <p:nvSpPr>
            <p:cNvPr id="21" name="object 21"/>
            <p:cNvSpPr/>
            <p:nvPr/>
          </p:nvSpPr>
          <p:spPr>
            <a:xfrm>
              <a:off x="4884419" y="1490471"/>
              <a:ext cx="644651" cy="1350264"/>
            </a:xfrm>
            <a:prstGeom prst="rect">
              <a:avLst/>
            </a:prstGeom>
            <a:blipFill>
              <a:blip r:embed="rId6" cstate="print"/>
              <a:stretch>
                <a:fillRect/>
              </a:stretch>
            </a:blipFill>
          </p:spPr>
          <p:txBody>
            <a:bodyPr wrap="square" lIns="0" tIns="0" rIns="0" bIns="0" rtlCol="0"/>
            <a:lstStyle/>
            <a:p>
              <a:endParaRPr/>
            </a:p>
          </p:txBody>
        </p:sp>
        <p:sp>
          <p:nvSpPr>
            <p:cNvPr id="22" name="object 22"/>
            <p:cNvSpPr/>
            <p:nvPr/>
          </p:nvSpPr>
          <p:spPr>
            <a:xfrm>
              <a:off x="4938521" y="1526285"/>
              <a:ext cx="535940" cy="1247775"/>
            </a:xfrm>
            <a:custGeom>
              <a:avLst/>
              <a:gdLst/>
              <a:ahLst/>
              <a:cxnLst/>
              <a:rect l="l" t="t" r="r" b="b"/>
              <a:pathLst>
                <a:path w="535939" h="1247775">
                  <a:moveTo>
                    <a:pt x="0" y="1247394"/>
                  </a:moveTo>
                  <a:lnTo>
                    <a:pt x="535558" y="0"/>
                  </a:lnTo>
                </a:path>
              </a:pathLst>
            </a:custGeom>
            <a:ln w="25908">
              <a:solidFill>
                <a:srgbClr val="E98E30"/>
              </a:solidFill>
            </a:ln>
          </p:spPr>
          <p:txBody>
            <a:bodyPr wrap="square" lIns="0" tIns="0" rIns="0" bIns="0" rtlCol="0"/>
            <a:lstStyle/>
            <a:p>
              <a:endParaRPr/>
            </a:p>
          </p:txBody>
        </p:sp>
        <p:sp>
          <p:nvSpPr>
            <p:cNvPr id="23" name="object 23"/>
            <p:cNvSpPr/>
            <p:nvPr/>
          </p:nvSpPr>
          <p:spPr>
            <a:xfrm>
              <a:off x="4878323" y="2749296"/>
              <a:ext cx="655320" cy="1243583"/>
            </a:xfrm>
            <a:prstGeom prst="rect">
              <a:avLst/>
            </a:prstGeom>
            <a:blipFill>
              <a:blip r:embed="rId7" cstate="print"/>
              <a:stretch>
                <a:fillRect/>
              </a:stretch>
            </a:blipFill>
          </p:spPr>
          <p:txBody>
            <a:bodyPr wrap="square" lIns="0" tIns="0" rIns="0" bIns="0" rtlCol="0"/>
            <a:lstStyle/>
            <a:p>
              <a:endParaRPr/>
            </a:p>
          </p:txBody>
        </p:sp>
        <p:sp>
          <p:nvSpPr>
            <p:cNvPr id="24" name="object 24"/>
            <p:cNvSpPr/>
            <p:nvPr/>
          </p:nvSpPr>
          <p:spPr>
            <a:xfrm>
              <a:off x="4932425" y="2777489"/>
              <a:ext cx="545465" cy="1140460"/>
            </a:xfrm>
            <a:custGeom>
              <a:avLst/>
              <a:gdLst/>
              <a:ahLst/>
              <a:cxnLst/>
              <a:rect l="l" t="t" r="r" b="b"/>
              <a:pathLst>
                <a:path w="545464" h="1140460">
                  <a:moveTo>
                    <a:pt x="0" y="0"/>
                  </a:moveTo>
                  <a:lnTo>
                    <a:pt x="545084" y="1140015"/>
                  </a:lnTo>
                </a:path>
              </a:pathLst>
            </a:custGeom>
            <a:ln w="25908">
              <a:solidFill>
                <a:srgbClr val="E98E30"/>
              </a:solidFill>
            </a:ln>
          </p:spPr>
          <p:txBody>
            <a:bodyPr wrap="square" lIns="0" tIns="0" rIns="0" bIns="0" rtlCol="0"/>
            <a:lstStyle/>
            <a:p>
              <a:endParaRPr/>
            </a:p>
          </p:txBody>
        </p:sp>
        <p:sp>
          <p:nvSpPr>
            <p:cNvPr id="25" name="object 25"/>
            <p:cNvSpPr/>
            <p:nvPr/>
          </p:nvSpPr>
          <p:spPr>
            <a:xfrm>
              <a:off x="4913375" y="2781299"/>
              <a:ext cx="600455" cy="403860"/>
            </a:xfrm>
            <a:prstGeom prst="rect">
              <a:avLst/>
            </a:prstGeom>
            <a:blipFill>
              <a:blip r:embed="rId8" cstate="print"/>
              <a:stretch>
                <a:fillRect/>
              </a:stretch>
            </a:blipFill>
          </p:spPr>
          <p:txBody>
            <a:bodyPr wrap="square" lIns="0" tIns="0" rIns="0" bIns="0" rtlCol="0"/>
            <a:lstStyle/>
            <a:p>
              <a:endParaRPr/>
            </a:p>
          </p:txBody>
        </p:sp>
        <p:sp>
          <p:nvSpPr>
            <p:cNvPr id="26" name="object 26"/>
            <p:cNvSpPr/>
            <p:nvPr/>
          </p:nvSpPr>
          <p:spPr>
            <a:xfrm>
              <a:off x="4962905" y="2815589"/>
              <a:ext cx="496570" cy="294005"/>
            </a:xfrm>
            <a:custGeom>
              <a:avLst/>
              <a:gdLst/>
              <a:ahLst/>
              <a:cxnLst/>
              <a:rect l="l" t="t" r="r" b="b"/>
              <a:pathLst>
                <a:path w="496570" h="294005">
                  <a:moveTo>
                    <a:pt x="0" y="0"/>
                  </a:moveTo>
                  <a:lnTo>
                    <a:pt x="496062" y="293497"/>
                  </a:lnTo>
                </a:path>
              </a:pathLst>
            </a:custGeom>
            <a:ln w="25908">
              <a:solidFill>
                <a:srgbClr val="E98E30"/>
              </a:solidFill>
            </a:ln>
          </p:spPr>
          <p:txBody>
            <a:bodyPr wrap="square" lIns="0" tIns="0" rIns="0" bIns="0" rtlCol="0"/>
            <a:lstStyle/>
            <a:p>
              <a:endParaRPr/>
            </a:p>
          </p:txBody>
        </p:sp>
        <p:sp>
          <p:nvSpPr>
            <p:cNvPr id="27" name="object 27"/>
            <p:cNvSpPr/>
            <p:nvPr/>
          </p:nvSpPr>
          <p:spPr>
            <a:xfrm>
              <a:off x="4881371" y="2316479"/>
              <a:ext cx="665988" cy="563880"/>
            </a:xfrm>
            <a:prstGeom prst="rect">
              <a:avLst/>
            </a:prstGeom>
            <a:blipFill>
              <a:blip r:embed="rId9" cstate="print"/>
              <a:stretch>
                <a:fillRect/>
              </a:stretch>
            </a:blipFill>
          </p:spPr>
          <p:txBody>
            <a:bodyPr wrap="square" lIns="0" tIns="0" rIns="0" bIns="0" rtlCol="0"/>
            <a:lstStyle/>
            <a:p>
              <a:endParaRPr/>
            </a:p>
          </p:txBody>
        </p:sp>
        <p:sp>
          <p:nvSpPr>
            <p:cNvPr id="28" name="object 28"/>
            <p:cNvSpPr/>
            <p:nvPr/>
          </p:nvSpPr>
          <p:spPr>
            <a:xfrm>
              <a:off x="4932425" y="2352293"/>
              <a:ext cx="560070" cy="455295"/>
            </a:xfrm>
            <a:custGeom>
              <a:avLst/>
              <a:gdLst/>
              <a:ahLst/>
              <a:cxnLst/>
              <a:rect l="l" t="t" r="r" b="b"/>
              <a:pathLst>
                <a:path w="560070" h="455294">
                  <a:moveTo>
                    <a:pt x="0" y="455168"/>
                  </a:moveTo>
                  <a:lnTo>
                    <a:pt x="559815" y="0"/>
                  </a:lnTo>
                </a:path>
              </a:pathLst>
            </a:custGeom>
            <a:ln w="25908">
              <a:solidFill>
                <a:srgbClr val="E98E30"/>
              </a:solidFill>
            </a:ln>
          </p:spPr>
          <p:txBody>
            <a:bodyPr wrap="square" lIns="0" tIns="0" rIns="0" bIns="0" rtlCol="0"/>
            <a:lstStyle/>
            <a:p>
              <a:endParaRPr/>
            </a:p>
          </p:txBody>
        </p:sp>
        <p:sp>
          <p:nvSpPr>
            <p:cNvPr id="29" name="object 29"/>
            <p:cNvSpPr/>
            <p:nvPr/>
          </p:nvSpPr>
          <p:spPr>
            <a:xfrm>
              <a:off x="5330951" y="989075"/>
              <a:ext cx="960119" cy="3368040"/>
            </a:xfrm>
            <a:custGeom>
              <a:avLst/>
              <a:gdLst/>
              <a:ahLst/>
              <a:cxnLst/>
              <a:rect l="l" t="t" r="r" b="b"/>
              <a:pathLst>
                <a:path w="960120" h="3368040">
                  <a:moveTo>
                    <a:pt x="0" y="3368040"/>
                  </a:moveTo>
                  <a:lnTo>
                    <a:pt x="960120" y="3368040"/>
                  </a:lnTo>
                  <a:lnTo>
                    <a:pt x="960120" y="0"/>
                  </a:lnTo>
                  <a:lnTo>
                    <a:pt x="0" y="0"/>
                  </a:lnTo>
                  <a:lnTo>
                    <a:pt x="0" y="3368040"/>
                  </a:lnTo>
                  <a:close/>
                </a:path>
              </a:pathLst>
            </a:custGeom>
            <a:ln w="9144">
              <a:solidFill>
                <a:srgbClr val="8E928E"/>
              </a:solidFill>
              <a:prstDash val="sysDash"/>
            </a:ln>
          </p:spPr>
          <p:txBody>
            <a:bodyPr wrap="square" lIns="0" tIns="0" rIns="0" bIns="0" rtlCol="0"/>
            <a:lstStyle/>
            <a:p>
              <a:endParaRPr/>
            </a:p>
          </p:txBody>
        </p:sp>
      </p:grpSp>
      <p:sp>
        <p:nvSpPr>
          <p:cNvPr id="30" name="object 30"/>
          <p:cNvSpPr txBox="1"/>
          <p:nvPr/>
        </p:nvSpPr>
        <p:spPr>
          <a:xfrm>
            <a:off x="7294880" y="1040130"/>
            <a:ext cx="942975" cy="239395"/>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FFFFFF"/>
                </a:solidFill>
                <a:latin typeface="Arial"/>
                <a:cs typeface="Arial"/>
              </a:rPr>
              <a:t>Amazon</a:t>
            </a:r>
            <a:r>
              <a:rPr sz="1400" spc="-100" dirty="0">
                <a:solidFill>
                  <a:srgbClr val="FFFFFF"/>
                </a:solidFill>
                <a:latin typeface="Arial"/>
                <a:cs typeface="Arial"/>
              </a:rPr>
              <a:t> </a:t>
            </a:r>
            <a:r>
              <a:rPr sz="1400" dirty="0">
                <a:solidFill>
                  <a:srgbClr val="FFFFFF"/>
                </a:solidFill>
                <a:latin typeface="Arial"/>
                <a:cs typeface="Arial"/>
              </a:rPr>
              <a:t>S3</a:t>
            </a:r>
            <a:endParaRPr sz="1400">
              <a:latin typeface="Arial"/>
              <a:cs typeface="Arial"/>
            </a:endParaRPr>
          </a:p>
        </p:txBody>
      </p:sp>
      <p:sp>
        <p:nvSpPr>
          <p:cNvPr id="31" name="object 31"/>
          <p:cNvSpPr/>
          <p:nvPr/>
        </p:nvSpPr>
        <p:spPr>
          <a:xfrm>
            <a:off x="7383780" y="1274063"/>
            <a:ext cx="731520" cy="731519"/>
          </a:xfrm>
          <a:prstGeom prst="rect">
            <a:avLst/>
          </a:prstGeom>
          <a:blipFill>
            <a:blip r:embed="rId10" cstate="print"/>
            <a:stretch>
              <a:fillRect/>
            </a:stretch>
          </a:blipFill>
        </p:spPr>
        <p:txBody>
          <a:bodyPr wrap="square" lIns="0" tIns="0" rIns="0" bIns="0" rtlCol="0"/>
          <a:lstStyle/>
          <a:p>
            <a:endParaRPr/>
          </a:p>
        </p:txBody>
      </p:sp>
      <p:sp>
        <p:nvSpPr>
          <p:cNvPr id="32" name="object 32"/>
          <p:cNvSpPr txBox="1"/>
          <p:nvPr/>
        </p:nvSpPr>
        <p:spPr>
          <a:xfrm>
            <a:off x="6949567" y="2108073"/>
            <a:ext cx="163195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FFFF"/>
                </a:solidFill>
                <a:latin typeface="Arial"/>
                <a:cs typeface="Arial"/>
              </a:rPr>
              <a:t>Amazon</a:t>
            </a:r>
            <a:r>
              <a:rPr sz="1400" spc="-95" dirty="0">
                <a:solidFill>
                  <a:srgbClr val="FFFFFF"/>
                </a:solidFill>
                <a:latin typeface="Arial"/>
                <a:cs typeface="Arial"/>
              </a:rPr>
              <a:t> </a:t>
            </a:r>
            <a:r>
              <a:rPr sz="1400" spc="-5" dirty="0">
                <a:solidFill>
                  <a:srgbClr val="FFFFFF"/>
                </a:solidFill>
                <a:latin typeface="Arial"/>
                <a:cs typeface="Arial"/>
              </a:rPr>
              <a:t>DynamoDB</a:t>
            </a:r>
            <a:endParaRPr sz="1400">
              <a:latin typeface="Arial"/>
              <a:cs typeface="Arial"/>
            </a:endParaRPr>
          </a:p>
        </p:txBody>
      </p:sp>
      <p:sp>
        <p:nvSpPr>
          <p:cNvPr id="33" name="object 33"/>
          <p:cNvSpPr/>
          <p:nvPr/>
        </p:nvSpPr>
        <p:spPr>
          <a:xfrm>
            <a:off x="7432547" y="3621023"/>
            <a:ext cx="731520" cy="731519"/>
          </a:xfrm>
          <a:prstGeom prst="rect">
            <a:avLst/>
          </a:prstGeom>
          <a:blipFill>
            <a:blip r:embed="rId11" cstate="print"/>
            <a:stretch>
              <a:fillRect/>
            </a:stretch>
          </a:blipFill>
        </p:spPr>
        <p:txBody>
          <a:bodyPr wrap="square" lIns="0" tIns="0" rIns="0" bIns="0" rtlCol="0"/>
          <a:lstStyle/>
          <a:p>
            <a:endParaRPr/>
          </a:p>
        </p:txBody>
      </p:sp>
      <p:sp>
        <p:nvSpPr>
          <p:cNvPr id="34" name="object 34"/>
          <p:cNvSpPr txBox="1"/>
          <p:nvPr/>
        </p:nvSpPr>
        <p:spPr>
          <a:xfrm>
            <a:off x="7030593" y="4389526"/>
            <a:ext cx="1532890" cy="239395"/>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FFFF"/>
                </a:solidFill>
                <a:latin typeface="Arial"/>
                <a:cs typeface="Arial"/>
              </a:rPr>
              <a:t>AWS </a:t>
            </a:r>
            <a:r>
              <a:rPr sz="1400" spc="-5" dirty="0">
                <a:solidFill>
                  <a:srgbClr val="FFFFFF"/>
                </a:solidFill>
                <a:latin typeface="Arial"/>
                <a:cs typeface="Arial"/>
              </a:rPr>
              <a:t>Data</a:t>
            </a:r>
            <a:r>
              <a:rPr sz="1400" spc="-90" dirty="0">
                <a:solidFill>
                  <a:srgbClr val="FFFFFF"/>
                </a:solidFill>
                <a:latin typeface="Arial"/>
                <a:cs typeface="Arial"/>
              </a:rPr>
              <a:t> </a:t>
            </a:r>
            <a:r>
              <a:rPr sz="1400" dirty="0">
                <a:solidFill>
                  <a:srgbClr val="FFFFFF"/>
                </a:solidFill>
                <a:latin typeface="Arial"/>
                <a:cs typeface="Arial"/>
              </a:rPr>
              <a:t>Pipeline</a:t>
            </a:r>
            <a:endParaRPr sz="1400">
              <a:latin typeface="Arial"/>
              <a:cs typeface="Arial"/>
            </a:endParaRPr>
          </a:p>
        </p:txBody>
      </p:sp>
      <p:grpSp>
        <p:nvGrpSpPr>
          <p:cNvPr id="35" name="object 35"/>
          <p:cNvGrpSpPr/>
          <p:nvPr/>
        </p:nvGrpSpPr>
        <p:grpSpPr>
          <a:xfrm>
            <a:off x="6531864" y="573023"/>
            <a:ext cx="922019" cy="577850"/>
            <a:chOff x="6531864" y="573023"/>
            <a:chExt cx="922019" cy="577850"/>
          </a:xfrm>
        </p:grpSpPr>
        <p:sp>
          <p:nvSpPr>
            <p:cNvPr id="36" name="object 36"/>
            <p:cNvSpPr/>
            <p:nvPr/>
          </p:nvSpPr>
          <p:spPr>
            <a:xfrm>
              <a:off x="6531864" y="573023"/>
              <a:ext cx="922020" cy="577596"/>
            </a:xfrm>
            <a:prstGeom prst="rect">
              <a:avLst/>
            </a:prstGeom>
            <a:blipFill>
              <a:blip r:embed="rId12" cstate="print"/>
              <a:stretch>
                <a:fillRect/>
              </a:stretch>
            </a:blipFill>
          </p:spPr>
          <p:txBody>
            <a:bodyPr wrap="square" lIns="0" tIns="0" rIns="0" bIns="0" rtlCol="0"/>
            <a:lstStyle/>
            <a:p>
              <a:endParaRPr/>
            </a:p>
          </p:txBody>
        </p:sp>
        <p:sp>
          <p:nvSpPr>
            <p:cNvPr id="37" name="object 37"/>
            <p:cNvSpPr/>
            <p:nvPr/>
          </p:nvSpPr>
          <p:spPr>
            <a:xfrm>
              <a:off x="6689598" y="595756"/>
              <a:ext cx="722630" cy="384175"/>
            </a:xfrm>
            <a:custGeom>
              <a:avLst/>
              <a:gdLst/>
              <a:ahLst/>
              <a:cxnLst/>
              <a:rect l="l" t="t" r="r" b="b"/>
              <a:pathLst>
                <a:path w="722629" h="384175">
                  <a:moveTo>
                    <a:pt x="72390" y="275208"/>
                  </a:moveTo>
                  <a:lnTo>
                    <a:pt x="64388" y="276859"/>
                  </a:lnTo>
                  <a:lnTo>
                    <a:pt x="60578" y="282955"/>
                  </a:lnTo>
                  <a:lnTo>
                    <a:pt x="0" y="377316"/>
                  </a:lnTo>
                  <a:lnTo>
                    <a:pt x="119125" y="384047"/>
                  </a:lnTo>
                  <a:lnTo>
                    <a:pt x="125222" y="378587"/>
                  </a:lnTo>
                  <a:lnTo>
                    <a:pt x="125296" y="377189"/>
                  </a:lnTo>
                  <a:lnTo>
                    <a:pt x="28701" y="377189"/>
                  </a:lnTo>
                  <a:lnTo>
                    <a:pt x="16891" y="354075"/>
                  </a:lnTo>
                  <a:lnTo>
                    <a:pt x="59657" y="332246"/>
                  </a:lnTo>
                  <a:lnTo>
                    <a:pt x="82296" y="296925"/>
                  </a:lnTo>
                  <a:lnTo>
                    <a:pt x="86232" y="290956"/>
                  </a:lnTo>
                  <a:lnTo>
                    <a:pt x="84454" y="282955"/>
                  </a:lnTo>
                  <a:lnTo>
                    <a:pt x="78485" y="279018"/>
                  </a:lnTo>
                  <a:lnTo>
                    <a:pt x="72390" y="275208"/>
                  </a:lnTo>
                  <a:close/>
                </a:path>
                <a:path w="722629" h="384175">
                  <a:moveTo>
                    <a:pt x="59657" y="332246"/>
                  </a:moveTo>
                  <a:lnTo>
                    <a:pt x="16891" y="354075"/>
                  </a:lnTo>
                  <a:lnTo>
                    <a:pt x="28701" y="377189"/>
                  </a:lnTo>
                  <a:lnTo>
                    <a:pt x="37657" y="372617"/>
                  </a:lnTo>
                  <a:lnTo>
                    <a:pt x="33781" y="372617"/>
                  </a:lnTo>
                  <a:lnTo>
                    <a:pt x="23622" y="352678"/>
                  </a:lnTo>
                  <a:lnTo>
                    <a:pt x="46561" y="352678"/>
                  </a:lnTo>
                  <a:lnTo>
                    <a:pt x="59657" y="332246"/>
                  </a:lnTo>
                  <a:close/>
                </a:path>
                <a:path w="722629" h="384175">
                  <a:moveTo>
                    <a:pt x="71416" y="355383"/>
                  </a:moveTo>
                  <a:lnTo>
                    <a:pt x="28701" y="377189"/>
                  </a:lnTo>
                  <a:lnTo>
                    <a:pt x="125296" y="377189"/>
                  </a:lnTo>
                  <a:lnTo>
                    <a:pt x="125983" y="364235"/>
                  </a:lnTo>
                  <a:lnTo>
                    <a:pt x="120523" y="358139"/>
                  </a:lnTo>
                  <a:lnTo>
                    <a:pt x="71416" y="355383"/>
                  </a:lnTo>
                  <a:close/>
                </a:path>
                <a:path w="722629" h="384175">
                  <a:moveTo>
                    <a:pt x="23622" y="352678"/>
                  </a:moveTo>
                  <a:lnTo>
                    <a:pt x="33781" y="372617"/>
                  </a:lnTo>
                  <a:lnTo>
                    <a:pt x="45758" y="353931"/>
                  </a:lnTo>
                  <a:lnTo>
                    <a:pt x="23622" y="352678"/>
                  </a:lnTo>
                  <a:close/>
                </a:path>
                <a:path w="722629" h="384175">
                  <a:moveTo>
                    <a:pt x="45758" y="353931"/>
                  </a:moveTo>
                  <a:lnTo>
                    <a:pt x="33781" y="372617"/>
                  </a:lnTo>
                  <a:lnTo>
                    <a:pt x="37657" y="372617"/>
                  </a:lnTo>
                  <a:lnTo>
                    <a:pt x="71416" y="355383"/>
                  </a:lnTo>
                  <a:lnTo>
                    <a:pt x="45758" y="353931"/>
                  </a:lnTo>
                  <a:close/>
                </a:path>
                <a:path w="722629" h="384175">
                  <a:moveTo>
                    <a:pt x="710565" y="0"/>
                  </a:moveTo>
                  <a:lnTo>
                    <a:pt x="59657" y="332246"/>
                  </a:lnTo>
                  <a:lnTo>
                    <a:pt x="45758" y="353931"/>
                  </a:lnTo>
                  <a:lnTo>
                    <a:pt x="71416" y="355383"/>
                  </a:lnTo>
                  <a:lnTo>
                    <a:pt x="722249" y="23113"/>
                  </a:lnTo>
                  <a:lnTo>
                    <a:pt x="710565" y="0"/>
                  </a:lnTo>
                  <a:close/>
                </a:path>
                <a:path w="722629" h="384175">
                  <a:moveTo>
                    <a:pt x="46561" y="352678"/>
                  </a:moveTo>
                  <a:lnTo>
                    <a:pt x="23622" y="352678"/>
                  </a:lnTo>
                  <a:lnTo>
                    <a:pt x="45758" y="353931"/>
                  </a:lnTo>
                  <a:lnTo>
                    <a:pt x="46561" y="352678"/>
                  </a:lnTo>
                  <a:close/>
                </a:path>
              </a:pathLst>
            </a:custGeom>
            <a:solidFill>
              <a:srgbClr val="E98E30"/>
            </a:solidFill>
          </p:spPr>
          <p:txBody>
            <a:bodyPr wrap="square" lIns="0" tIns="0" rIns="0" bIns="0" rtlCol="0"/>
            <a:lstStyle/>
            <a:p>
              <a:endParaRPr/>
            </a:p>
          </p:txBody>
        </p:sp>
      </p:grpSp>
      <p:grpSp>
        <p:nvGrpSpPr>
          <p:cNvPr id="38" name="object 38"/>
          <p:cNvGrpSpPr/>
          <p:nvPr/>
        </p:nvGrpSpPr>
        <p:grpSpPr>
          <a:xfrm>
            <a:off x="6527292" y="1606296"/>
            <a:ext cx="906780" cy="553720"/>
            <a:chOff x="6527292" y="1606296"/>
            <a:chExt cx="906780" cy="553720"/>
          </a:xfrm>
        </p:grpSpPr>
        <p:sp>
          <p:nvSpPr>
            <p:cNvPr id="39" name="object 39"/>
            <p:cNvSpPr/>
            <p:nvPr/>
          </p:nvSpPr>
          <p:spPr>
            <a:xfrm>
              <a:off x="6527292" y="1606296"/>
              <a:ext cx="906779" cy="553211"/>
            </a:xfrm>
            <a:prstGeom prst="rect">
              <a:avLst/>
            </a:prstGeom>
            <a:blipFill>
              <a:blip r:embed="rId13" cstate="print"/>
              <a:stretch>
                <a:fillRect/>
              </a:stretch>
            </a:blipFill>
          </p:spPr>
          <p:txBody>
            <a:bodyPr wrap="square" lIns="0" tIns="0" rIns="0" bIns="0" rtlCol="0"/>
            <a:lstStyle/>
            <a:p>
              <a:endParaRPr/>
            </a:p>
          </p:txBody>
        </p:sp>
        <p:sp>
          <p:nvSpPr>
            <p:cNvPr id="40" name="object 40"/>
            <p:cNvSpPr/>
            <p:nvPr/>
          </p:nvSpPr>
          <p:spPr>
            <a:xfrm>
              <a:off x="6685026" y="1628902"/>
              <a:ext cx="706120" cy="361950"/>
            </a:xfrm>
            <a:custGeom>
              <a:avLst/>
              <a:gdLst/>
              <a:ahLst/>
              <a:cxnLst/>
              <a:rect l="l" t="t" r="r" b="b"/>
              <a:pathLst>
                <a:path w="706120" h="361950">
                  <a:moveTo>
                    <a:pt x="74295" y="252349"/>
                  </a:moveTo>
                  <a:lnTo>
                    <a:pt x="66294" y="253873"/>
                  </a:lnTo>
                  <a:lnTo>
                    <a:pt x="62229" y="259842"/>
                  </a:lnTo>
                  <a:lnTo>
                    <a:pt x="0" y="353187"/>
                  </a:lnTo>
                  <a:lnTo>
                    <a:pt x="118999" y="361950"/>
                  </a:lnTo>
                  <a:lnTo>
                    <a:pt x="125222" y="356616"/>
                  </a:lnTo>
                  <a:lnTo>
                    <a:pt x="125439" y="353568"/>
                  </a:lnTo>
                  <a:lnTo>
                    <a:pt x="28701" y="353568"/>
                  </a:lnTo>
                  <a:lnTo>
                    <a:pt x="17399" y="330200"/>
                  </a:lnTo>
                  <a:lnTo>
                    <a:pt x="60435" y="309210"/>
                  </a:lnTo>
                  <a:lnTo>
                    <a:pt x="83820" y="274193"/>
                  </a:lnTo>
                  <a:lnTo>
                    <a:pt x="87756" y="268350"/>
                  </a:lnTo>
                  <a:lnTo>
                    <a:pt x="86232" y="260223"/>
                  </a:lnTo>
                  <a:lnTo>
                    <a:pt x="74295" y="252349"/>
                  </a:lnTo>
                  <a:close/>
                </a:path>
                <a:path w="706120" h="361950">
                  <a:moveTo>
                    <a:pt x="60435" y="309210"/>
                  </a:moveTo>
                  <a:lnTo>
                    <a:pt x="17399" y="330200"/>
                  </a:lnTo>
                  <a:lnTo>
                    <a:pt x="28701" y="353568"/>
                  </a:lnTo>
                  <a:lnTo>
                    <a:pt x="37817" y="349123"/>
                  </a:lnTo>
                  <a:lnTo>
                    <a:pt x="33781" y="349123"/>
                  </a:lnTo>
                  <a:lnTo>
                    <a:pt x="24002" y="328930"/>
                  </a:lnTo>
                  <a:lnTo>
                    <a:pt x="47266" y="328930"/>
                  </a:lnTo>
                  <a:lnTo>
                    <a:pt x="60435" y="309210"/>
                  </a:lnTo>
                  <a:close/>
                </a:path>
                <a:path w="706120" h="361950">
                  <a:moveTo>
                    <a:pt x="71870" y="332518"/>
                  </a:moveTo>
                  <a:lnTo>
                    <a:pt x="28701" y="353568"/>
                  </a:lnTo>
                  <a:lnTo>
                    <a:pt x="125439" y="353568"/>
                  </a:lnTo>
                  <a:lnTo>
                    <a:pt x="126238" y="342392"/>
                  </a:lnTo>
                  <a:lnTo>
                    <a:pt x="120903" y="336169"/>
                  </a:lnTo>
                  <a:lnTo>
                    <a:pt x="71870" y="332518"/>
                  </a:lnTo>
                  <a:close/>
                </a:path>
                <a:path w="706120" h="361950">
                  <a:moveTo>
                    <a:pt x="24002" y="328930"/>
                  </a:moveTo>
                  <a:lnTo>
                    <a:pt x="33781" y="349123"/>
                  </a:lnTo>
                  <a:lnTo>
                    <a:pt x="46157" y="330590"/>
                  </a:lnTo>
                  <a:lnTo>
                    <a:pt x="24002" y="328930"/>
                  </a:lnTo>
                  <a:close/>
                </a:path>
                <a:path w="706120" h="361950">
                  <a:moveTo>
                    <a:pt x="46157" y="330590"/>
                  </a:moveTo>
                  <a:lnTo>
                    <a:pt x="33781" y="349123"/>
                  </a:lnTo>
                  <a:lnTo>
                    <a:pt x="37817" y="349123"/>
                  </a:lnTo>
                  <a:lnTo>
                    <a:pt x="71870" y="332518"/>
                  </a:lnTo>
                  <a:lnTo>
                    <a:pt x="46157" y="330590"/>
                  </a:lnTo>
                  <a:close/>
                </a:path>
                <a:path w="706120" h="361950">
                  <a:moveTo>
                    <a:pt x="694435" y="0"/>
                  </a:moveTo>
                  <a:lnTo>
                    <a:pt x="60435" y="309210"/>
                  </a:lnTo>
                  <a:lnTo>
                    <a:pt x="46157" y="330590"/>
                  </a:lnTo>
                  <a:lnTo>
                    <a:pt x="71870" y="332518"/>
                  </a:lnTo>
                  <a:lnTo>
                    <a:pt x="705866" y="23368"/>
                  </a:lnTo>
                  <a:lnTo>
                    <a:pt x="694435" y="0"/>
                  </a:lnTo>
                  <a:close/>
                </a:path>
                <a:path w="706120" h="361950">
                  <a:moveTo>
                    <a:pt x="47266" y="328930"/>
                  </a:moveTo>
                  <a:lnTo>
                    <a:pt x="24002" y="328930"/>
                  </a:lnTo>
                  <a:lnTo>
                    <a:pt x="46157" y="330590"/>
                  </a:lnTo>
                  <a:lnTo>
                    <a:pt x="47266" y="328930"/>
                  </a:lnTo>
                  <a:close/>
                </a:path>
              </a:pathLst>
            </a:custGeom>
            <a:solidFill>
              <a:srgbClr val="E98E30"/>
            </a:solidFill>
          </p:spPr>
          <p:txBody>
            <a:bodyPr wrap="square" lIns="0" tIns="0" rIns="0" bIns="0" rtlCol="0"/>
            <a:lstStyle/>
            <a:p>
              <a:endParaRPr/>
            </a:p>
          </p:txBody>
        </p:sp>
      </p:grpSp>
      <p:grpSp>
        <p:nvGrpSpPr>
          <p:cNvPr id="41" name="object 41"/>
          <p:cNvGrpSpPr/>
          <p:nvPr/>
        </p:nvGrpSpPr>
        <p:grpSpPr>
          <a:xfrm>
            <a:off x="6419088" y="3851147"/>
            <a:ext cx="1057910" cy="315595"/>
            <a:chOff x="6419088" y="3851147"/>
            <a:chExt cx="1057910" cy="315595"/>
          </a:xfrm>
        </p:grpSpPr>
        <p:sp>
          <p:nvSpPr>
            <p:cNvPr id="42" name="object 42"/>
            <p:cNvSpPr/>
            <p:nvPr/>
          </p:nvSpPr>
          <p:spPr>
            <a:xfrm>
              <a:off x="6419088" y="3851147"/>
              <a:ext cx="1057656" cy="315468"/>
            </a:xfrm>
            <a:prstGeom prst="rect">
              <a:avLst/>
            </a:prstGeom>
            <a:blipFill>
              <a:blip r:embed="rId14" cstate="print"/>
              <a:stretch>
                <a:fillRect/>
              </a:stretch>
            </a:blipFill>
          </p:spPr>
          <p:txBody>
            <a:bodyPr wrap="square" lIns="0" tIns="0" rIns="0" bIns="0" rtlCol="0"/>
            <a:lstStyle/>
            <a:p>
              <a:endParaRPr/>
            </a:p>
          </p:txBody>
        </p:sp>
        <p:sp>
          <p:nvSpPr>
            <p:cNvPr id="43" name="object 43"/>
            <p:cNvSpPr/>
            <p:nvPr/>
          </p:nvSpPr>
          <p:spPr>
            <a:xfrm>
              <a:off x="6576822" y="3928541"/>
              <a:ext cx="857250" cy="120650"/>
            </a:xfrm>
            <a:custGeom>
              <a:avLst/>
              <a:gdLst/>
              <a:ahLst/>
              <a:cxnLst/>
              <a:rect l="l" t="t" r="r" b="b"/>
              <a:pathLst>
                <a:path w="857250" h="120650">
                  <a:moveTo>
                    <a:pt x="102997" y="0"/>
                  </a:moveTo>
                  <a:lnTo>
                    <a:pt x="0" y="60286"/>
                  </a:lnTo>
                  <a:lnTo>
                    <a:pt x="103124" y="120268"/>
                  </a:lnTo>
                  <a:lnTo>
                    <a:pt x="110998" y="118173"/>
                  </a:lnTo>
                  <a:lnTo>
                    <a:pt x="114680" y="111988"/>
                  </a:lnTo>
                  <a:lnTo>
                    <a:pt x="118236" y="105790"/>
                  </a:lnTo>
                  <a:lnTo>
                    <a:pt x="116077" y="97866"/>
                  </a:lnTo>
                  <a:lnTo>
                    <a:pt x="73712" y="73202"/>
                  </a:lnTo>
                  <a:lnTo>
                    <a:pt x="25653" y="73202"/>
                  </a:lnTo>
                  <a:lnTo>
                    <a:pt x="25653" y="47294"/>
                  </a:lnTo>
                  <a:lnTo>
                    <a:pt x="73515" y="47223"/>
                  </a:lnTo>
                  <a:lnTo>
                    <a:pt x="116077" y="22364"/>
                  </a:lnTo>
                  <a:lnTo>
                    <a:pt x="118109" y="14427"/>
                  </a:lnTo>
                  <a:lnTo>
                    <a:pt x="114426" y="8254"/>
                  </a:lnTo>
                  <a:lnTo>
                    <a:pt x="110871" y="2070"/>
                  </a:lnTo>
                  <a:lnTo>
                    <a:pt x="102997" y="0"/>
                  </a:lnTo>
                  <a:close/>
                </a:path>
                <a:path w="857250" h="120650">
                  <a:moveTo>
                    <a:pt x="73515" y="47223"/>
                  </a:moveTo>
                  <a:lnTo>
                    <a:pt x="25653" y="47294"/>
                  </a:lnTo>
                  <a:lnTo>
                    <a:pt x="25653" y="73202"/>
                  </a:lnTo>
                  <a:lnTo>
                    <a:pt x="73589" y="73131"/>
                  </a:lnTo>
                  <a:lnTo>
                    <a:pt x="70652" y="71424"/>
                  </a:lnTo>
                  <a:lnTo>
                    <a:pt x="32130" y="71424"/>
                  </a:lnTo>
                  <a:lnTo>
                    <a:pt x="32130" y="49047"/>
                  </a:lnTo>
                  <a:lnTo>
                    <a:pt x="70395" y="49047"/>
                  </a:lnTo>
                  <a:lnTo>
                    <a:pt x="73515" y="47223"/>
                  </a:lnTo>
                  <a:close/>
                </a:path>
                <a:path w="857250" h="120650">
                  <a:moveTo>
                    <a:pt x="73589" y="73131"/>
                  </a:moveTo>
                  <a:lnTo>
                    <a:pt x="25653" y="73202"/>
                  </a:lnTo>
                  <a:lnTo>
                    <a:pt x="73712" y="73202"/>
                  </a:lnTo>
                  <a:close/>
                </a:path>
                <a:path w="857250" h="120650">
                  <a:moveTo>
                    <a:pt x="856869" y="46050"/>
                  </a:moveTo>
                  <a:lnTo>
                    <a:pt x="73515" y="47223"/>
                  </a:lnTo>
                  <a:lnTo>
                    <a:pt x="51327" y="60198"/>
                  </a:lnTo>
                  <a:lnTo>
                    <a:pt x="73589" y="73131"/>
                  </a:lnTo>
                  <a:lnTo>
                    <a:pt x="856996" y="71958"/>
                  </a:lnTo>
                  <a:lnTo>
                    <a:pt x="856869" y="46050"/>
                  </a:lnTo>
                  <a:close/>
                </a:path>
                <a:path w="857250" h="120650">
                  <a:moveTo>
                    <a:pt x="32130" y="49047"/>
                  </a:moveTo>
                  <a:lnTo>
                    <a:pt x="32130" y="71424"/>
                  </a:lnTo>
                  <a:lnTo>
                    <a:pt x="51327" y="60198"/>
                  </a:lnTo>
                  <a:lnTo>
                    <a:pt x="32130" y="49047"/>
                  </a:lnTo>
                  <a:close/>
                </a:path>
                <a:path w="857250" h="120650">
                  <a:moveTo>
                    <a:pt x="51327" y="60198"/>
                  </a:moveTo>
                  <a:lnTo>
                    <a:pt x="32130" y="71424"/>
                  </a:lnTo>
                  <a:lnTo>
                    <a:pt x="70652" y="71424"/>
                  </a:lnTo>
                  <a:lnTo>
                    <a:pt x="51327" y="60198"/>
                  </a:lnTo>
                  <a:close/>
                </a:path>
                <a:path w="857250" h="120650">
                  <a:moveTo>
                    <a:pt x="70395" y="49047"/>
                  </a:moveTo>
                  <a:lnTo>
                    <a:pt x="32130" y="49047"/>
                  </a:lnTo>
                  <a:lnTo>
                    <a:pt x="51327" y="60198"/>
                  </a:lnTo>
                  <a:lnTo>
                    <a:pt x="70395" y="49047"/>
                  </a:lnTo>
                  <a:close/>
                </a:path>
              </a:pathLst>
            </a:custGeom>
            <a:solidFill>
              <a:srgbClr val="E98E30"/>
            </a:solidFill>
          </p:spPr>
          <p:txBody>
            <a:bodyPr wrap="square" lIns="0" tIns="0" rIns="0" bIns="0" rtlCol="0"/>
            <a:lstStyle/>
            <a:p>
              <a:endParaRPr/>
            </a:p>
          </p:txBody>
        </p:sp>
      </p:grpSp>
      <p:grpSp>
        <p:nvGrpSpPr>
          <p:cNvPr id="44" name="object 44"/>
          <p:cNvGrpSpPr/>
          <p:nvPr/>
        </p:nvGrpSpPr>
        <p:grpSpPr>
          <a:xfrm>
            <a:off x="6527292" y="2485644"/>
            <a:ext cx="1641475" cy="731520"/>
            <a:chOff x="6527292" y="2485644"/>
            <a:chExt cx="1641475" cy="731520"/>
          </a:xfrm>
        </p:grpSpPr>
        <p:sp>
          <p:nvSpPr>
            <p:cNvPr id="45" name="object 45"/>
            <p:cNvSpPr/>
            <p:nvPr/>
          </p:nvSpPr>
          <p:spPr>
            <a:xfrm>
              <a:off x="7437120" y="2485644"/>
              <a:ext cx="731520" cy="731519"/>
            </a:xfrm>
            <a:prstGeom prst="rect">
              <a:avLst/>
            </a:prstGeom>
            <a:blipFill>
              <a:blip r:embed="rId15" cstate="print"/>
              <a:stretch>
                <a:fillRect/>
              </a:stretch>
            </a:blipFill>
          </p:spPr>
          <p:txBody>
            <a:bodyPr wrap="square" lIns="0" tIns="0" rIns="0" bIns="0" rtlCol="0"/>
            <a:lstStyle/>
            <a:p>
              <a:endParaRPr/>
            </a:p>
          </p:txBody>
        </p:sp>
        <p:sp>
          <p:nvSpPr>
            <p:cNvPr id="46" name="object 46"/>
            <p:cNvSpPr/>
            <p:nvPr/>
          </p:nvSpPr>
          <p:spPr>
            <a:xfrm>
              <a:off x="6527292" y="2854452"/>
              <a:ext cx="922020" cy="315468"/>
            </a:xfrm>
            <a:prstGeom prst="rect">
              <a:avLst/>
            </a:prstGeom>
            <a:blipFill>
              <a:blip r:embed="rId16" cstate="print"/>
              <a:stretch>
                <a:fillRect/>
              </a:stretch>
            </a:blipFill>
          </p:spPr>
          <p:txBody>
            <a:bodyPr wrap="square" lIns="0" tIns="0" rIns="0" bIns="0" rtlCol="0"/>
            <a:lstStyle/>
            <a:p>
              <a:endParaRPr/>
            </a:p>
          </p:txBody>
        </p:sp>
        <p:sp>
          <p:nvSpPr>
            <p:cNvPr id="47" name="object 47"/>
            <p:cNvSpPr/>
            <p:nvPr/>
          </p:nvSpPr>
          <p:spPr>
            <a:xfrm>
              <a:off x="6685026" y="2877439"/>
              <a:ext cx="722630" cy="160655"/>
            </a:xfrm>
            <a:custGeom>
              <a:avLst/>
              <a:gdLst/>
              <a:ahLst/>
              <a:cxnLst/>
              <a:rect l="l" t="t" r="r" b="b"/>
              <a:pathLst>
                <a:path w="722629" h="160655">
                  <a:moveTo>
                    <a:pt x="93599" y="41021"/>
                  </a:moveTo>
                  <a:lnTo>
                    <a:pt x="87883" y="45466"/>
                  </a:lnTo>
                  <a:lnTo>
                    <a:pt x="0" y="115062"/>
                  </a:lnTo>
                  <a:lnTo>
                    <a:pt x="110490" y="160147"/>
                  </a:lnTo>
                  <a:lnTo>
                    <a:pt x="117982" y="156972"/>
                  </a:lnTo>
                  <a:lnTo>
                    <a:pt x="120650" y="150241"/>
                  </a:lnTo>
                  <a:lnTo>
                    <a:pt x="123444" y="143637"/>
                  </a:lnTo>
                  <a:lnTo>
                    <a:pt x="120269" y="136144"/>
                  </a:lnTo>
                  <a:lnTo>
                    <a:pt x="113665" y="133350"/>
                  </a:lnTo>
                  <a:lnTo>
                    <a:pt x="91164" y="124206"/>
                  </a:lnTo>
                  <a:lnTo>
                    <a:pt x="27177" y="124206"/>
                  </a:lnTo>
                  <a:lnTo>
                    <a:pt x="23622" y="98552"/>
                  </a:lnTo>
                  <a:lnTo>
                    <a:pt x="71027" y="91830"/>
                  </a:lnTo>
                  <a:lnTo>
                    <a:pt x="109600" y="61341"/>
                  </a:lnTo>
                  <a:lnTo>
                    <a:pt x="110617" y="53212"/>
                  </a:lnTo>
                  <a:lnTo>
                    <a:pt x="106172" y="47625"/>
                  </a:lnTo>
                  <a:lnTo>
                    <a:pt x="101726" y="41910"/>
                  </a:lnTo>
                  <a:lnTo>
                    <a:pt x="93599" y="41021"/>
                  </a:lnTo>
                  <a:close/>
                </a:path>
                <a:path w="722629" h="160655">
                  <a:moveTo>
                    <a:pt x="71027" y="91830"/>
                  </a:moveTo>
                  <a:lnTo>
                    <a:pt x="23622" y="98552"/>
                  </a:lnTo>
                  <a:lnTo>
                    <a:pt x="27177" y="124206"/>
                  </a:lnTo>
                  <a:lnTo>
                    <a:pt x="45987" y="121538"/>
                  </a:lnTo>
                  <a:lnTo>
                    <a:pt x="33400" y="121538"/>
                  </a:lnTo>
                  <a:lnTo>
                    <a:pt x="30225" y="99441"/>
                  </a:lnTo>
                  <a:lnTo>
                    <a:pt x="61388" y="99441"/>
                  </a:lnTo>
                  <a:lnTo>
                    <a:pt x="71027" y="91830"/>
                  </a:lnTo>
                  <a:close/>
                </a:path>
                <a:path w="722629" h="160655">
                  <a:moveTo>
                    <a:pt x="74614" y="117480"/>
                  </a:moveTo>
                  <a:lnTo>
                    <a:pt x="27177" y="124206"/>
                  </a:lnTo>
                  <a:lnTo>
                    <a:pt x="91164" y="124206"/>
                  </a:lnTo>
                  <a:lnTo>
                    <a:pt x="74614" y="117480"/>
                  </a:lnTo>
                  <a:close/>
                </a:path>
                <a:path w="722629" h="160655">
                  <a:moveTo>
                    <a:pt x="30225" y="99441"/>
                  </a:moveTo>
                  <a:lnTo>
                    <a:pt x="33400" y="121538"/>
                  </a:lnTo>
                  <a:lnTo>
                    <a:pt x="50799" y="107801"/>
                  </a:lnTo>
                  <a:lnTo>
                    <a:pt x="30225" y="99441"/>
                  </a:lnTo>
                  <a:close/>
                </a:path>
                <a:path w="722629" h="160655">
                  <a:moveTo>
                    <a:pt x="50799" y="107801"/>
                  </a:moveTo>
                  <a:lnTo>
                    <a:pt x="33400" y="121538"/>
                  </a:lnTo>
                  <a:lnTo>
                    <a:pt x="45987" y="121538"/>
                  </a:lnTo>
                  <a:lnTo>
                    <a:pt x="74614" y="117480"/>
                  </a:lnTo>
                  <a:lnTo>
                    <a:pt x="50799" y="107801"/>
                  </a:lnTo>
                  <a:close/>
                </a:path>
                <a:path w="722629" h="160655">
                  <a:moveTo>
                    <a:pt x="718693" y="0"/>
                  </a:moveTo>
                  <a:lnTo>
                    <a:pt x="71027" y="91830"/>
                  </a:lnTo>
                  <a:lnTo>
                    <a:pt x="50799" y="107801"/>
                  </a:lnTo>
                  <a:lnTo>
                    <a:pt x="74614" y="117480"/>
                  </a:lnTo>
                  <a:lnTo>
                    <a:pt x="722249" y="25654"/>
                  </a:lnTo>
                  <a:lnTo>
                    <a:pt x="718693" y="0"/>
                  </a:lnTo>
                  <a:close/>
                </a:path>
                <a:path w="722629" h="160655">
                  <a:moveTo>
                    <a:pt x="61388" y="99441"/>
                  </a:moveTo>
                  <a:lnTo>
                    <a:pt x="30225" y="99441"/>
                  </a:lnTo>
                  <a:lnTo>
                    <a:pt x="50799" y="107801"/>
                  </a:lnTo>
                  <a:lnTo>
                    <a:pt x="61388" y="99441"/>
                  </a:lnTo>
                  <a:close/>
                </a:path>
              </a:pathLst>
            </a:custGeom>
            <a:solidFill>
              <a:srgbClr val="E98E30"/>
            </a:solidFill>
          </p:spPr>
          <p:txBody>
            <a:bodyPr wrap="square" lIns="0" tIns="0" rIns="0" bIns="0" rtlCol="0"/>
            <a:lstStyle/>
            <a:p>
              <a:endParaRPr/>
            </a:p>
          </p:txBody>
        </p:sp>
      </p:grpSp>
      <p:sp>
        <p:nvSpPr>
          <p:cNvPr id="48" name="object 48"/>
          <p:cNvSpPr txBox="1"/>
          <p:nvPr/>
        </p:nvSpPr>
        <p:spPr>
          <a:xfrm>
            <a:off x="7188834" y="3268217"/>
            <a:ext cx="1120775"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DDDEDD"/>
                </a:solidFill>
                <a:latin typeface="Arial"/>
                <a:cs typeface="Arial"/>
              </a:rPr>
              <a:t>Amazon</a:t>
            </a:r>
            <a:r>
              <a:rPr sz="1400" spc="-95" dirty="0">
                <a:solidFill>
                  <a:srgbClr val="DDDEDD"/>
                </a:solidFill>
                <a:latin typeface="Arial"/>
                <a:cs typeface="Arial"/>
              </a:rPr>
              <a:t> </a:t>
            </a:r>
            <a:r>
              <a:rPr sz="1400" spc="-5" dirty="0">
                <a:solidFill>
                  <a:srgbClr val="DDDEDD"/>
                </a:solidFill>
                <a:latin typeface="Arial"/>
                <a:cs typeface="Arial"/>
              </a:rPr>
              <a:t>EMR</a:t>
            </a:r>
            <a:endParaRPr sz="14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62811" y="3622547"/>
            <a:ext cx="2208530" cy="1396365"/>
            <a:chOff x="1162811" y="3622547"/>
            <a:chExt cx="2208530" cy="1396365"/>
          </a:xfrm>
        </p:grpSpPr>
        <p:sp>
          <p:nvSpPr>
            <p:cNvPr id="3" name="object 3"/>
            <p:cNvSpPr/>
            <p:nvPr/>
          </p:nvSpPr>
          <p:spPr>
            <a:xfrm>
              <a:off x="1245107" y="3698747"/>
              <a:ext cx="729996" cy="131978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542287" y="3622547"/>
              <a:ext cx="1828800" cy="228600"/>
            </a:xfrm>
            <a:custGeom>
              <a:avLst/>
              <a:gdLst/>
              <a:ahLst/>
              <a:cxnLst/>
              <a:rect l="l" t="t" r="r" b="b"/>
              <a:pathLst>
                <a:path w="1828800" h="228600">
                  <a:moveTo>
                    <a:pt x="1790700" y="0"/>
                  </a:moveTo>
                  <a:lnTo>
                    <a:pt x="38100" y="0"/>
                  </a:lnTo>
                  <a:lnTo>
                    <a:pt x="23252" y="2988"/>
                  </a:lnTo>
                  <a:lnTo>
                    <a:pt x="11144" y="11144"/>
                  </a:lnTo>
                  <a:lnTo>
                    <a:pt x="2988" y="23252"/>
                  </a:lnTo>
                  <a:lnTo>
                    <a:pt x="0" y="38099"/>
                  </a:lnTo>
                  <a:lnTo>
                    <a:pt x="0" y="190499"/>
                  </a:lnTo>
                  <a:lnTo>
                    <a:pt x="2988" y="205347"/>
                  </a:lnTo>
                  <a:lnTo>
                    <a:pt x="11144" y="217455"/>
                  </a:lnTo>
                  <a:lnTo>
                    <a:pt x="23252" y="225611"/>
                  </a:lnTo>
                  <a:lnTo>
                    <a:pt x="38100" y="228599"/>
                  </a:lnTo>
                  <a:lnTo>
                    <a:pt x="1790700" y="228599"/>
                  </a:lnTo>
                  <a:lnTo>
                    <a:pt x="1805547" y="225611"/>
                  </a:lnTo>
                  <a:lnTo>
                    <a:pt x="1817655" y="217455"/>
                  </a:lnTo>
                  <a:lnTo>
                    <a:pt x="1825811" y="205347"/>
                  </a:lnTo>
                  <a:lnTo>
                    <a:pt x="1828800" y="190499"/>
                  </a:lnTo>
                  <a:lnTo>
                    <a:pt x="1828800" y="38099"/>
                  </a:lnTo>
                  <a:lnTo>
                    <a:pt x="1825811" y="23252"/>
                  </a:lnTo>
                  <a:lnTo>
                    <a:pt x="1817655" y="11144"/>
                  </a:lnTo>
                  <a:lnTo>
                    <a:pt x="1805547" y="2988"/>
                  </a:lnTo>
                  <a:lnTo>
                    <a:pt x="1790700" y="0"/>
                  </a:lnTo>
                  <a:close/>
                </a:path>
              </a:pathLst>
            </a:custGeom>
            <a:solidFill>
              <a:srgbClr val="E98E30"/>
            </a:solidFill>
          </p:spPr>
          <p:txBody>
            <a:bodyPr wrap="square" lIns="0" tIns="0" rIns="0" bIns="0" rtlCol="0"/>
            <a:lstStyle/>
            <a:p>
              <a:endParaRPr/>
            </a:p>
          </p:txBody>
        </p:sp>
        <p:sp>
          <p:nvSpPr>
            <p:cNvPr id="5" name="object 5"/>
            <p:cNvSpPr/>
            <p:nvPr/>
          </p:nvSpPr>
          <p:spPr>
            <a:xfrm>
              <a:off x="1162811" y="4038599"/>
              <a:ext cx="614680" cy="187960"/>
            </a:xfrm>
            <a:custGeom>
              <a:avLst/>
              <a:gdLst/>
              <a:ahLst/>
              <a:cxnLst/>
              <a:rect l="l" t="t" r="r" b="b"/>
              <a:pathLst>
                <a:path w="614680" h="187960">
                  <a:moveTo>
                    <a:pt x="582930" y="0"/>
                  </a:moveTo>
                  <a:lnTo>
                    <a:pt x="31241" y="0"/>
                  </a:lnTo>
                  <a:lnTo>
                    <a:pt x="19079" y="2454"/>
                  </a:lnTo>
                  <a:lnTo>
                    <a:pt x="9148" y="9148"/>
                  </a:lnTo>
                  <a:lnTo>
                    <a:pt x="2454" y="19079"/>
                  </a:lnTo>
                  <a:lnTo>
                    <a:pt x="0" y="31241"/>
                  </a:lnTo>
                  <a:lnTo>
                    <a:pt x="0" y="156209"/>
                  </a:lnTo>
                  <a:lnTo>
                    <a:pt x="2454" y="168372"/>
                  </a:lnTo>
                  <a:lnTo>
                    <a:pt x="9148" y="178303"/>
                  </a:lnTo>
                  <a:lnTo>
                    <a:pt x="19079" y="184997"/>
                  </a:lnTo>
                  <a:lnTo>
                    <a:pt x="31241" y="187452"/>
                  </a:lnTo>
                  <a:lnTo>
                    <a:pt x="582930" y="187452"/>
                  </a:lnTo>
                  <a:lnTo>
                    <a:pt x="595098" y="184997"/>
                  </a:lnTo>
                  <a:lnTo>
                    <a:pt x="605027" y="178303"/>
                  </a:lnTo>
                  <a:lnTo>
                    <a:pt x="611719" y="168372"/>
                  </a:lnTo>
                  <a:lnTo>
                    <a:pt x="614171" y="156209"/>
                  </a:lnTo>
                  <a:lnTo>
                    <a:pt x="614171" y="31241"/>
                  </a:lnTo>
                  <a:lnTo>
                    <a:pt x="611719" y="19079"/>
                  </a:lnTo>
                  <a:lnTo>
                    <a:pt x="605027" y="9148"/>
                  </a:lnTo>
                  <a:lnTo>
                    <a:pt x="595098" y="2454"/>
                  </a:lnTo>
                  <a:lnTo>
                    <a:pt x="582930" y="0"/>
                  </a:lnTo>
                  <a:close/>
                </a:path>
              </a:pathLst>
            </a:custGeom>
            <a:solidFill>
              <a:srgbClr val="FF0000"/>
            </a:solidFill>
          </p:spPr>
          <p:txBody>
            <a:bodyPr wrap="square" lIns="0" tIns="0" rIns="0" bIns="0" rtlCol="0"/>
            <a:lstStyle/>
            <a:p>
              <a:endParaRPr/>
            </a:p>
          </p:txBody>
        </p:sp>
      </p:grpSp>
      <p:sp>
        <p:nvSpPr>
          <p:cNvPr id="6" name="object 6"/>
          <p:cNvSpPr txBox="1">
            <a:spLocks noGrp="1"/>
          </p:cNvSpPr>
          <p:nvPr>
            <p:ph type="title"/>
          </p:nvPr>
        </p:nvSpPr>
        <p:spPr>
          <a:xfrm>
            <a:off x="415544" y="139065"/>
            <a:ext cx="675005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BABCBA"/>
                </a:solidFill>
              </a:rPr>
              <a:t>If </a:t>
            </a:r>
            <a:r>
              <a:rPr sz="2800" spc="-15" dirty="0">
                <a:solidFill>
                  <a:srgbClr val="BABCBA"/>
                </a:solidFill>
              </a:rPr>
              <a:t>you </a:t>
            </a:r>
            <a:r>
              <a:rPr sz="2800" spc="-5" dirty="0">
                <a:solidFill>
                  <a:srgbClr val="BABCBA"/>
                </a:solidFill>
              </a:rPr>
              <a:t>host </a:t>
            </a:r>
            <a:r>
              <a:rPr sz="2800" spc="-15" dirty="0">
                <a:solidFill>
                  <a:srgbClr val="BABCBA"/>
                </a:solidFill>
              </a:rPr>
              <a:t>your </a:t>
            </a:r>
            <a:r>
              <a:rPr sz="2800" spc="-5" dirty="0">
                <a:solidFill>
                  <a:srgbClr val="BABCBA"/>
                </a:solidFill>
              </a:rPr>
              <a:t>databases</a:t>
            </a:r>
            <a:r>
              <a:rPr sz="2800" spc="170" dirty="0">
                <a:solidFill>
                  <a:srgbClr val="BABCBA"/>
                </a:solidFill>
              </a:rPr>
              <a:t> </a:t>
            </a:r>
            <a:r>
              <a:rPr sz="2800" spc="-5" dirty="0">
                <a:solidFill>
                  <a:srgbClr val="BABCBA"/>
                </a:solidFill>
              </a:rPr>
              <a:t>on-premises</a:t>
            </a:r>
            <a:endParaRPr sz="2800"/>
          </a:p>
        </p:txBody>
      </p:sp>
      <p:sp>
        <p:nvSpPr>
          <p:cNvPr id="7" name="object 7"/>
          <p:cNvSpPr/>
          <p:nvPr/>
        </p:nvSpPr>
        <p:spPr>
          <a:xfrm>
            <a:off x="1542288" y="3348228"/>
            <a:ext cx="1828800" cy="228600"/>
          </a:xfrm>
          <a:custGeom>
            <a:avLst/>
            <a:gdLst/>
            <a:ahLst/>
            <a:cxnLst/>
            <a:rect l="l" t="t" r="r" b="b"/>
            <a:pathLst>
              <a:path w="1828800" h="228600">
                <a:moveTo>
                  <a:pt x="1790700" y="0"/>
                </a:moveTo>
                <a:lnTo>
                  <a:pt x="38100" y="0"/>
                </a:lnTo>
                <a:lnTo>
                  <a:pt x="23252" y="2988"/>
                </a:lnTo>
                <a:lnTo>
                  <a:pt x="11144" y="11144"/>
                </a:lnTo>
                <a:lnTo>
                  <a:pt x="2988" y="23252"/>
                </a:lnTo>
                <a:lnTo>
                  <a:pt x="0" y="38100"/>
                </a:lnTo>
                <a:lnTo>
                  <a:pt x="0" y="190500"/>
                </a:lnTo>
                <a:lnTo>
                  <a:pt x="2988" y="205347"/>
                </a:lnTo>
                <a:lnTo>
                  <a:pt x="11144" y="217455"/>
                </a:lnTo>
                <a:lnTo>
                  <a:pt x="23252" y="225611"/>
                </a:lnTo>
                <a:lnTo>
                  <a:pt x="38100" y="228600"/>
                </a:lnTo>
                <a:lnTo>
                  <a:pt x="1790700" y="228600"/>
                </a:lnTo>
                <a:lnTo>
                  <a:pt x="1805547" y="225611"/>
                </a:lnTo>
                <a:lnTo>
                  <a:pt x="1817655" y="217455"/>
                </a:lnTo>
                <a:lnTo>
                  <a:pt x="1825811" y="205347"/>
                </a:lnTo>
                <a:lnTo>
                  <a:pt x="1828800" y="190500"/>
                </a:lnTo>
                <a:lnTo>
                  <a:pt x="1828800" y="38100"/>
                </a:lnTo>
                <a:lnTo>
                  <a:pt x="1825811" y="23252"/>
                </a:lnTo>
                <a:lnTo>
                  <a:pt x="1817655" y="11144"/>
                </a:lnTo>
                <a:lnTo>
                  <a:pt x="1805547" y="2988"/>
                </a:lnTo>
                <a:lnTo>
                  <a:pt x="1790700" y="0"/>
                </a:lnTo>
                <a:close/>
              </a:path>
            </a:pathLst>
          </a:custGeom>
          <a:solidFill>
            <a:srgbClr val="E98E30"/>
          </a:solidFill>
        </p:spPr>
        <p:txBody>
          <a:bodyPr wrap="square" lIns="0" tIns="0" rIns="0" bIns="0" rtlCol="0"/>
          <a:lstStyle/>
          <a:p>
            <a:endParaRPr/>
          </a:p>
        </p:txBody>
      </p:sp>
      <p:sp>
        <p:nvSpPr>
          <p:cNvPr id="8" name="object 8"/>
          <p:cNvSpPr/>
          <p:nvPr/>
        </p:nvSpPr>
        <p:spPr>
          <a:xfrm>
            <a:off x="1542288" y="3052572"/>
            <a:ext cx="1828800" cy="228600"/>
          </a:xfrm>
          <a:custGeom>
            <a:avLst/>
            <a:gdLst/>
            <a:ahLst/>
            <a:cxnLst/>
            <a:rect l="l" t="t" r="r" b="b"/>
            <a:pathLst>
              <a:path w="1828800" h="228600">
                <a:moveTo>
                  <a:pt x="1790700" y="0"/>
                </a:moveTo>
                <a:lnTo>
                  <a:pt x="38100" y="0"/>
                </a:lnTo>
                <a:lnTo>
                  <a:pt x="23252" y="2988"/>
                </a:lnTo>
                <a:lnTo>
                  <a:pt x="11144" y="11144"/>
                </a:lnTo>
                <a:lnTo>
                  <a:pt x="2988" y="23252"/>
                </a:lnTo>
                <a:lnTo>
                  <a:pt x="0" y="38100"/>
                </a:lnTo>
                <a:lnTo>
                  <a:pt x="0" y="190500"/>
                </a:lnTo>
                <a:lnTo>
                  <a:pt x="2988" y="205347"/>
                </a:lnTo>
                <a:lnTo>
                  <a:pt x="11144" y="217455"/>
                </a:lnTo>
                <a:lnTo>
                  <a:pt x="23252" y="225611"/>
                </a:lnTo>
                <a:lnTo>
                  <a:pt x="38100" y="228600"/>
                </a:lnTo>
                <a:lnTo>
                  <a:pt x="1790700" y="228600"/>
                </a:lnTo>
                <a:lnTo>
                  <a:pt x="1805547" y="225611"/>
                </a:lnTo>
                <a:lnTo>
                  <a:pt x="1817655" y="217455"/>
                </a:lnTo>
                <a:lnTo>
                  <a:pt x="1825811" y="205347"/>
                </a:lnTo>
                <a:lnTo>
                  <a:pt x="1828800" y="190500"/>
                </a:lnTo>
                <a:lnTo>
                  <a:pt x="1828800" y="38100"/>
                </a:lnTo>
                <a:lnTo>
                  <a:pt x="1825811" y="23252"/>
                </a:lnTo>
                <a:lnTo>
                  <a:pt x="1817655" y="11144"/>
                </a:lnTo>
                <a:lnTo>
                  <a:pt x="1805547" y="2988"/>
                </a:lnTo>
                <a:lnTo>
                  <a:pt x="1790700" y="0"/>
                </a:lnTo>
                <a:close/>
              </a:path>
            </a:pathLst>
          </a:custGeom>
          <a:solidFill>
            <a:srgbClr val="E98E30"/>
          </a:solidFill>
        </p:spPr>
        <p:txBody>
          <a:bodyPr wrap="square" lIns="0" tIns="0" rIns="0" bIns="0" rtlCol="0"/>
          <a:lstStyle/>
          <a:p>
            <a:endParaRPr/>
          </a:p>
        </p:txBody>
      </p:sp>
      <p:sp>
        <p:nvSpPr>
          <p:cNvPr id="9" name="object 9"/>
          <p:cNvSpPr/>
          <p:nvPr/>
        </p:nvSpPr>
        <p:spPr>
          <a:xfrm>
            <a:off x="1542288" y="2764535"/>
            <a:ext cx="1828800" cy="228600"/>
          </a:xfrm>
          <a:custGeom>
            <a:avLst/>
            <a:gdLst/>
            <a:ahLst/>
            <a:cxnLst/>
            <a:rect l="l" t="t" r="r" b="b"/>
            <a:pathLst>
              <a:path w="1828800" h="228600">
                <a:moveTo>
                  <a:pt x="1790700" y="0"/>
                </a:moveTo>
                <a:lnTo>
                  <a:pt x="38100" y="0"/>
                </a:lnTo>
                <a:lnTo>
                  <a:pt x="23252" y="2988"/>
                </a:lnTo>
                <a:lnTo>
                  <a:pt x="11144" y="11144"/>
                </a:lnTo>
                <a:lnTo>
                  <a:pt x="2988" y="23252"/>
                </a:lnTo>
                <a:lnTo>
                  <a:pt x="0" y="38100"/>
                </a:lnTo>
                <a:lnTo>
                  <a:pt x="0" y="190500"/>
                </a:lnTo>
                <a:lnTo>
                  <a:pt x="2988" y="205347"/>
                </a:lnTo>
                <a:lnTo>
                  <a:pt x="11144" y="217455"/>
                </a:lnTo>
                <a:lnTo>
                  <a:pt x="23252" y="225611"/>
                </a:lnTo>
                <a:lnTo>
                  <a:pt x="38100" y="228600"/>
                </a:lnTo>
                <a:lnTo>
                  <a:pt x="1790700" y="228600"/>
                </a:lnTo>
                <a:lnTo>
                  <a:pt x="1805547" y="225611"/>
                </a:lnTo>
                <a:lnTo>
                  <a:pt x="1817655" y="217455"/>
                </a:lnTo>
                <a:lnTo>
                  <a:pt x="1825811" y="205347"/>
                </a:lnTo>
                <a:lnTo>
                  <a:pt x="1828800" y="190500"/>
                </a:lnTo>
                <a:lnTo>
                  <a:pt x="1828800" y="38100"/>
                </a:lnTo>
                <a:lnTo>
                  <a:pt x="1825811" y="23252"/>
                </a:lnTo>
                <a:lnTo>
                  <a:pt x="1817655" y="11144"/>
                </a:lnTo>
                <a:lnTo>
                  <a:pt x="1805547" y="2988"/>
                </a:lnTo>
                <a:lnTo>
                  <a:pt x="1790700" y="0"/>
                </a:lnTo>
                <a:close/>
              </a:path>
            </a:pathLst>
          </a:custGeom>
          <a:solidFill>
            <a:srgbClr val="E98E30"/>
          </a:solidFill>
        </p:spPr>
        <p:txBody>
          <a:bodyPr wrap="square" lIns="0" tIns="0" rIns="0" bIns="0" rtlCol="0"/>
          <a:lstStyle/>
          <a:p>
            <a:endParaRPr/>
          </a:p>
        </p:txBody>
      </p:sp>
      <p:sp>
        <p:nvSpPr>
          <p:cNvPr id="10" name="object 10"/>
          <p:cNvSpPr/>
          <p:nvPr/>
        </p:nvSpPr>
        <p:spPr>
          <a:xfrm>
            <a:off x="1537716" y="900683"/>
            <a:ext cx="1833880" cy="1815464"/>
          </a:xfrm>
          <a:custGeom>
            <a:avLst/>
            <a:gdLst/>
            <a:ahLst/>
            <a:cxnLst/>
            <a:rect l="l" t="t" r="r" b="b"/>
            <a:pathLst>
              <a:path w="1833879" h="1815464">
                <a:moveTo>
                  <a:pt x="1828800" y="38100"/>
                </a:moveTo>
                <a:lnTo>
                  <a:pt x="1825802" y="23253"/>
                </a:lnTo>
                <a:lnTo>
                  <a:pt x="1817649" y="11150"/>
                </a:lnTo>
                <a:lnTo>
                  <a:pt x="1805546" y="2997"/>
                </a:lnTo>
                <a:lnTo>
                  <a:pt x="1790687" y="0"/>
                </a:lnTo>
                <a:lnTo>
                  <a:pt x="38100" y="0"/>
                </a:lnTo>
                <a:lnTo>
                  <a:pt x="23241" y="2997"/>
                </a:lnTo>
                <a:lnTo>
                  <a:pt x="11137" y="11150"/>
                </a:lnTo>
                <a:lnTo>
                  <a:pt x="2984" y="23253"/>
                </a:lnTo>
                <a:lnTo>
                  <a:pt x="0" y="38100"/>
                </a:lnTo>
                <a:lnTo>
                  <a:pt x="0" y="190500"/>
                </a:lnTo>
                <a:lnTo>
                  <a:pt x="2984" y="205359"/>
                </a:lnTo>
                <a:lnTo>
                  <a:pt x="11137" y="217462"/>
                </a:lnTo>
                <a:lnTo>
                  <a:pt x="23241" y="225615"/>
                </a:lnTo>
                <a:lnTo>
                  <a:pt x="38100" y="228600"/>
                </a:lnTo>
                <a:lnTo>
                  <a:pt x="1790687" y="228600"/>
                </a:lnTo>
                <a:lnTo>
                  <a:pt x="1805546" y="225615"/>
                </a:lnTo>
                <a:lnTo>
                  <a:pt x="1817649" y="217462"/>
                </a:lnTo>
                <a:lnTo>
                  <a:pt x="1825802" y="205359"/>
                </a:lnTo>
                <a:lnTo>
                  <a:pt x="1828800" y="190500"/>
                </a:lnTo>
                <a:lnTo>
                  <a:pt x="1828800" y="38100"/>
                </a:lnTo>
                <a:close/>
              </a:path>
              <a:path w="1833879" h="1815464">
                <a:moveTo>
                  <a:pt x="1833372" y="1624584"/>
                </a:moveTo>
                <a:lnTo>
                  <a:pt x="1830374" y="1609737"/>
                </a:lnTo>
                <a:lnTo>
                  <a:pt x="1822221" y="1597634"/>
                </a:lnTo>
                <a:lnTo>
                  <a:pt x="1810118" y="1589481"/>
                </a:lnTo>
                <a:lnTo>
                  <a:pt x="1795272" y="1586484"/>
                </a:lnTo>
                <a:lnTo>
                  <a:pt x="42672" y="1586484"/>
                </a:lnTo>
                <a:lnTo>
                  <a:pt x="27813" y="1589481"/>
                </a:lnTo>
                <a:lnTo>
                  <a:pt x="15709" y="1597634"/>
                </a:lnTo>
                <a:lnTo>
                  <a:pt x="7556" y="1609737"/>
                </a:lnTo>
                <a:lnTo>
                  <a:pt x="4572" y="1624584"/>
                </a:lnTo>
                <a:lnTo>
                  <a:pt x="4572" y="1776984"/>
                </a:lnTo>
                <a:lnTo>
                  <a:pt x="7556" y="1791843"/>
                </a:lnTo>
                <a:lnTo>
                  <a:pt x="15709" y="1803946"/>
                </a:lnTo>
                <a:lnTo>
                  <a:pt x="27813" y="1812099"/>
                </a:lnTo>
                <a:lnTo>
                  <a:pt x="42672" y="1815084"/>
                </a:lnTo>
                <a:lnTo>
                  <a:pt x="1795272" y="1815084"/>
                </a:lnTo>
                <a:lnTo>
                  <a:pt x="1810118" y="1812099"/>
                </a:lnTo>
                <a:lnTo>
                  <a:pt x="1822221" y="1803946"/>
                </a:lnTo>
                <a:lnTo>
                  <a:pt x="1830374" y="1791843"/>
                </a:lnTo>
                <a:lnTo>
                  <a:pt x="1833372" y="1776984"/>
                </a:lnTo>
                <a:lnTo>
                  <a:pt x="1833372" y="1624584"/>
                </a:lnTo>
                <a:close/>
              </a:path>
              <a:path w="1833879" h="1815464">
                <a:moveTo>
                  <a:pt x="1833372" y="1356360"/>
                </a:moveTo>
                <a:lnTo>
                  <a:pt x="1830374" y="1341513"/>
                </a:lnTo>
                <a:lnTo>
                  <a:pt x="1822221" y="1329410"/>
                </a:lnTo>
                <a:lnTo>
                  <a:pt x="1810118" y="1321257"/>
                </a:lnTo>
                <a:lnTo>
                  <a:pt x="1795272" y="1318260"/>
                </a:lnTo>
                <a:lnTo>
                  <a:pt x="42672" y="1318260"/>
                </a:lnTo>
                <a:lnTo>
                  <a:pt x="27813" y="1321257"/>
                </a:lnTo>
                <a:lnTo>
                  <a:pt x="15709" y="1329410"/>
                </a:lnTo>
                <a:lnTo>
                  <a:pt x="7556" y="1341513"/>
                </a:lnTo>
                <a:lnTo>
                  <a:pt x="4572" y="1356360"/>
                </a:lnTo>
                <a:lnTo>
                  <a:pt x="4572" y="1508760"/>
                </a:lnTo>
                <a:lnTo>
                  <a:pt x="7556" y="1523619"/>
                </a:lnTo>
                <a:lnTo>
                  <a:pt x="15709" y="1535722"/>
                </a:lnTo>
                <a:lnTo>
                  <a:pt x="27813" y="1543875"/>
                </a:lnTo>
                <a:lnTo>
                  <a:pt x="42672" y="1546860"/>
                </a:lnTo>
                <a:lnTo>
                  <a:pt x="1795272" y="1546860"/>
                </a:lnTo>
                <a:lnTo>
                  <a:pt x="1810118" y="1543875"/>
                </a:lnTo>
                <a:lnTo>
                  <a:pt x="1822221" y="1535722"/>
                </a:lnTo>
                <a:lnTo>
                  <a:pt x="1830374" y="1523619"/>
                </a:lnTo>
                <a:lnTo>
                  <a:pt x="1833372" y="1508760"/>
                </a:lnTo>
                <a:lnTo>
                  <a:pt x="1833372" y="1356360"/>
                </a:lnTo>
                <a:close/>
              </a:path>
              <a:path w="1833879" h="1815464">
                <a:moveTo>
                  <a:pt x="1833372" y="1089660"/>
                </a:moveTo>
                <a:lnTo>
                  <a:pt x="1830374" y="1074813"/>
                </a:lnTo>
                <a:lnTo>
                  <a:pt x="1822221" y="1062710"/>
                </a:lnTo>
                <a:lnTo>
                  <a:pt x="1810118" y="1054557"/>
                </a:lnTo>
                <a:lnTo>
                  <a:pt x="1795272" y="1051560"/>
                </a:lnTo>
                <a:lnTo>
                  <a:pt x="42672" y="1051560"/>
                </a:lnTo>
                <a:lnTo>
                  <a:pt x="27813" y="1054557"/>
                </a:lnTo>
                <a:lnTo>
                  <a:pt x="15709" y="1062710"/>
                </a:lnTo>
                <a:lnTo>
                  <a:pt x="7556" y="1074813"/>
                </a:lnTo>
                <a:lnTo>
                  <a:pt x="4572" y="1089660"/>
                </a:lnTo>
                <a:lnTo>
                  <a:pt x="4572" y="1242060"/>
                </a:lnTo>
                <a:lnTo>
                  <a:pt x="7556" y="1256919"/>
                </a:lnTo>
                <a:lnTo>
                  <a:pt x="15709" y="1269022"/>
                </a:lnTo>
                <a:lnTo>
                  <a:pt x="27813" y="1277175"/>
                </a:lnTo>
                <a:lnTo>
                  <a:pt x="42672" y="1280160"/>
                </a:lnTo>
                <a:lnTo>
                  <a:pt x="1795272" y="1280160"/>
                </a:lnTo>
                <a:lnTo>
                  <a:pt x="1810118" y="1277175"/>
                </a:lnTo>
                <a:lnTo>
                  <a:pt x="1822221" y="1269022"/>
                </a:lnTo>
                <a:lnTo>
                  <a:pt x="1830374" y="1256919"/>
                </a:lnTo>
                <a:lnTo>
                  <a:pt x="1833372" y="1242060"/>
                </a:lnTo>
                <a:lnTo>
                  <a:pt x="1833372" y="1089660"/>
                </a:lnTo>
                <a:close/>
              </a:path>
              <a:path w="1833879" h="1815464">
                <a:moveTo>
                  <a:pt x="1833372" y="826008"/>
                </a:moveTo>
                <a:lnTo>
                  <a:pt x="1830374" y="811161"/>
                </a:lnTo>
                <a:lnTo>
                  <a:pt x="1822221" y="799058"/>
                </a:lnTo>
                <a:lnTo>
                  <a:pt x="1810118" y="790905"/>
                </a:lnTo>
                <a:lnTo>
                  <a:pt x="1795272" y="787908"/>
                </a:lnTo>
                <a:lnTo>
                  <a:pt x="42672" y="787908"/>
                </a:lnTo>
                <a:lnTo>
                  <a:pt x="27813" y="790905"/>
                </a:lnTo>
                <a:lnTo>
                  <a:pt x="15709" y="799058"/>
                </a:lnTo>
                <a:lnTo>
                  <a:pt x="7556" y="811161"/>
                </a:lnTo>
                <a:lnTo>
                  <a:pt x="4572" y="826008"/>
                </a:lnTo>
                <a:lnTo>
                  <a:pt x="4572" y="978408"/>
                </a:lnTo>
                <a:lnTo>
                  <a:pt x="7556" y="993267"/>
                </a:lnTo>
                <a:lnTo>
                  <a:pt x="15709" y="1005370"/>
                </a:lnTo>
                <a:lnTo>
                  <a:pt x="27813" y="1013523"/>
                </a:lnTo>
                <a:lnTo>
                  <a:pt x="42672" y="1016508"/>
                </a:lnTo>
                <a:lnTo>
                  <a:pt x="1795272" y="1016508"/>
                </a:lnTo>
                <a:lnTo>
                  <a:pt x="1810118" y="1013523"/>
                </a:lnTo>
                <a:lnTo>
                  <a:pt x="1822221" y="1005370"/>
                </a:lnTo>
                <a:lnTo>
                  <a:pt x="1830374" y="993267"/>
                </a:lnTo>
                <a:lnTo>
                  <a:pt x="1833372" y="978408"/>
                </a:lnTo>
                <a:lnTo>
                  <a:pt x="1833372" y="826008"/>
                </a:lnTo>
                <a:close/>
              </a:path>
              <a:path w="1833879" h="1815464">
                <a:moveTo>
                  <a:pt x="1833372" y="562356"/>
                </a:moveTo>
                <a:lnTo>
                  <a:pt x="1830374" y="547509"/>
                </a:lnTo>
                <a:lnTo>
                  <a:pt x="1822221" y="535406"/>
                </a:lnTo>
                <a:lnTo>
                  <a:pt x="1810118" y="527253"/>
                </a:lnTo>
                <a:lnTo>
                  <a:pt x="1795272" y="524256"/>
                </a:lnTo>
                <a:lnTo>
                  <a:pt x="42672" y="524256"/>
                </a:lnTo>
                <a:lnTo>
                  <a:pt x="27813" y="527253"/>
                </a:lnTo>
                <a:lnTo>
                  <a:pt x="15709" y="535406"/>
                </a:lnTo>
                <a:lnTo>
                  <a:pt x="7556" y="547509"/>
                </a:lnTo>
                <a:lnTo>
                  <a:pt x="4572" y="562356"/>
                </a:lnTo>
                <a:lnTo>
                  <a:pt x="4572" y="714756"/>
                </a:lnTo>
                <a:lnTo>
                  <a:pt x="7556" y="729615"/>
                </a:lnTo>
                <a:lnTo>
                  <a:pt x="15709" y="741718"/>
                </a:lnTo>
                <a:lnTo>
                  <a:pt x="27813" y="749871"/>
                </a:lnTo>
                <a:lnTo>
                  <a:pt x="42672" y="752856"/>
                </a:lnTo>
                <a:lnTo>
                  <a:pt x="1795272" y="752856"/>
                </a:lnTo>
                <a:lnTo>
                  <a:pt x="1810118" y="749871"/>
                </a:lnTo>
                <a:lnTo>
                  <a:pt x="1822221" y="741718"/>
                </a:lnTo>
                <a:lnTo>
                  <a:pt x="1830374" y="729615"/>
                </a:lnTo>
                <a:lnTo>
                  <a:pt x="1833372" y="714756"/>
                </a:lnTo>
                <a:lnTo>
                  <a:pt x="1833372" y="562356"/>
                </a:lnTo>
                <a:close/>
              </a:path>
              <a:path w="1833879" h="1815464">
                <a:moveTo>
                  <a:pt x="1833372" y="301752"/>
                </a:moveTo>
                <a:lnTo>
                  <a:pt x="1830374" y="286905"/>
                </a:lnTo>
                <a:lnTo>
                  <a:pt x="1822221" y="274802"/>
                </a:lnTo>
                <a:lnTo>
                  <a:pt x="1810118" y="266649"/>
                </a:lnTo>
                <a:lnTo>
                  <a:pt x="1795272" y="263652"/>
                </a:lnTo>
                <a:lnTo>
                  <a:pt x="42672" y="263652"/>
                </a:lnTo>
                <a:lnTo>
                  <a:pt x="27813" y="266649"/>
                </a:lnTo>
                <a:lnTo>
                  <a:pt x="15709" y="274802"/>
                </a:lnTo>
                <a:lnTo>
                  <a:pt x="7556" y="286905"/>
                </a:lnTo>
                <a:lnTo>
                  <a:pt x="4572" y="301752"/>
                </a:lnTo>
                <a:lnTo>
                  <a:pt x="4572" y="454152"/>
                </a:lnTo>
                <a:lnTo>
                  <a:pt x="7556" y="469011"/>
                </a:lnTo>
                <a:lnTo>
                  <a:pt x="15709" y="481114"/>
                </a:lnTo>
                <a:lnTo>
                  <a:pt x="27813" y="489267"/>
                </a:lnTo>
                <a:lnTo>
                  <a:pt x="42672" y="492252"/>
                </a:lnTo>
                <a:lnTo>
                  <a:pt x="1795272" y="492252"/>
                </a:lnTo>
                <a:lnTo>
                  <a:pt x="1810118" y="489267"/>
                </a:lnTo>
                <a:lnTo>
                  <a:pt x="1822221" y="481114"/>
                </a:lnTo>
                <a:lnTo>
                  <a:pt x="1830374" y="469011"/>
                </a:lnTo>
                <a:lnTo>
                  <a:pt x="1833372" y="454152"/>
                </a:lnTo>
                <a:lnTo>
                  <a:pt x="1833372" y="301752"/>
                </a:lnTo>
                <a:close/>
              </a:path>
            </a:pathLst>
          </a:custGeom>
          <a:solidFill>
            <a:srgbClr val="737471"/>
          </a:solidFill>
        </p:spPr>
        <p:txBody>
          <a:bodyPr wrap="square" lIns="0" tIns="0" rIns="0" bIns="0" rtlCol="0"/>
          <a:lstStyle/>
          <a:p>
            <a:endParaRPr/>
          </a:p>
        </p:txBody>
      </p:sp>
      <p:sp>
        <p:nvSpPr>
          <p:cNvPr id="11" name="object 11"/>
          <p:cNvSpPr txBox="1"/>
          <p:nvPr/>
        </p:nvSpPr>
        <p:spPr>
          <a:xfrm>
            <a:off x="1313180" y="839571"/>
            <a:ext cx="1951355" cy="3408045"/>
          </a:xfrm>
          <a:prstGeom prst="rect">
            <a:avLst/>
          </a:prstGeom>
        </p:spPr>
        <p:txBody>
          <a:bodyPr vert="horz" wrap="square" lIns="0" tIns="12700" rIns="0" bIns="0" rtlCol="0">
            <a:spAutoFit/>
          </a:bodyPr>
          <a:lstStyle/>
          <a:p>
            <a:pPr marL="481965" marR="144145" algn="ctr">
              <a:lnSpc>
                <a:spcPct val="123700"/>
              </a:lnSpc>
              <a:spcBef>
                <a:spcPts val="100"/>
              </a:spcBef>
            </a:pPr>
            <a:r>
              <a:rPr sz="1400" dirty="0">
                <a:solidFill>
                  <a:srgbClr val="DDDEDD"/>
                </a:solidFill>
                <a:latin typeface="Arial"/>
                <a:cs typeface="Arial"/>
              </a:rPr>
              <a:t>App</a:t>
            </a:r>
            <a:r>
              <a:rPr sz="1400" spc="-100" dirty="0">
                <a:solidFill>
                  <a:srgbClr val="DDDEDD"/>
                </a:solidFill>
                <a:latin typeface="Arial"/>
                <a:cs typeface="Arial"/>
              </a:rPr>
              <a:t> </a:t>
            </a:r>
            <a:r>
              <a:rPr sz="1400" dirty="0">
                <a:solidFill>
                  <a:srgbClr val="DDDEDD"/>
                </a:solidFill>
                <a:latin typeface="Arial"/>
                <a:cs typeface="Arial"/>
              </a:rPr>
              <a:t>optimization  Scaling</a:t>
            </a:r>
            <a:endParaRPr sz="1400">
              <a:latin typeface="Arial"/>
              <a:cs typeface="Arial"/>
            </a:endParaRPr>
          </a:p>
          <a:p>
            <a:pPr marL="406400" marR="63500" indent="3175" algn="ctr">
              <a:lnSpc>
                <a:spcPts val="2080"/>
              </a:lnSpc>
              <a:spcBef>
                <a:spcPts val="105"/>
              </a:spcBef>
            </a:pPr>
            <a:r>
              <a:rPr sz="1400" spc="-5" dirty="0">
                <a:solidFill>
                  <a:srgbClr val="DDDEDD"/>
                </a:solidFill>
                <a:latin typeface="Arial"/>
                <a:cs typeface="Arial"/>
              </a:rPr>
              <a:t>High availability  </a:t>
            </a:r>
            <a:r>
              <a:rPr sz="1400" dirty="0">
                <a:solidFill>
                  <a:srgbClr val="DDDEDD"/>
                </a:solidFill>
                <a:latin typeface="Arial"/>
                <a:cs typeface="Arial"/>
              </a:rPr>
              <a:t>Database</a:t>
            </a:r>
            <a:r>
              <a:rPr sz="1400" spc="-120" dirty="0">
                <a:solidFill>
                  <a:srgbClr val="DDDEDD"/>
                </a:solidFill>
                <a:latin typeface="Arial"/>
                <a:cs typeface="Arial"/>
              </a:rPr>
              <a:t> </a:t>
            </a:r>
            <a:r>
              <a:rPr sz="1400" dirty="0">
                <a:solidFill>
                  <a:srgbClr val="DDDEDD"/>
                </a:solidFill>
                <a:latin typeface="Arial"/>
                <a:cs typeface="Arial"/>
              </a:rPr>
              <a:t>backups</a:t>
            </a:r>
            <a:endParaRPr sz="1400">
              <a:latin typeface="Arial"/>
              <a:cs typeface="Arial"/>
            </a:endParaRPr>
          </a:p>
          <a:p>
            <a:pPr marL="339725" algn="ctr">
              <a:lnSpc>
                <a:spcPct val="100000"/>
              </a:lnSpc>
              <a:spcBef>
                <a:spcPts val="260"/>
              </a:spcBef>
            </a:pPr>
            <a:r>
              <a:rPr sz="1400" spc="-20" dirty="0">
                <a:solidFill>
                  <a:srgbClr val="DDDEDD"/>
                </a:solidFill>
                <a:latin typeface="Arial"/>
                <a:cs typeface="Arial"/>
              </a:rPr>
              <a:t>DB </a:t>
            </a:r>
            <a:r>
              <a:rPr sz="1400" spc="-35" dirty="0">
                <a:solidFill>
                  <a:srgbClr val="DDDEDD"/>
                </a:solidFill>
                <a:latin typeface="Arial"/>
                <a:cs typeface="Arial"/>
              </a:rPr>
              <a:t>software</a:t>
            </a:r>
            <a:r>
              <a:rPr sz="1400" spc="-130" dirty="0">
                <a:solidFill>
                  <a:srgbClr val="DDDEDD"/>
                </a:solidFill>
                <a:latin typeface="Arial"/>
                <a:cs typeface="Arial"/>
              </a:rPr>
              <a:t> </a:t>
            </a:r>
            <a:r>
              <a:rPr sz="1400" spc="-35" dirty="0">
                <a:solidFill>
                  <a:srgbClr val="DDDEDD"/>
                </a:solidFill>
                <a:latin typeface="Arial"/>
                <a:cs typeface="Arial"/>
              </a:rPr>
              <a:t>patches</a:t>
            </a:r>
            <a:endParaRPr sz="1400">
              <a:latin typeface="Arial"/>
              <a:cs typeface="Arial"/>
            </a:endParaRPr>
          </a:p>
          <a:p>
            <a:pPr marL="334010" algn="ctr">
              <a:lnSpc>
                <a:spcPct val="100000"/>
              </a:lnSpc>
              <a:spcBef>
                <a:spcPts val="420"/>
              </a:spcBef>
            </a:pPr>
            <a:r>
              <a:rPr sz="1400" spc="-5" dirty="0">
                <a:solidFill>
                  <a:srgbClr val="DDDEDD"/>
                </a:solidFill>
                <a:latin typeface="Arial"/>
                <a:cs typeface="Arial"/>
              </a:rPr>
              <a:t>DB </a:t>
            </a:r>
            <a:r>
              <a:rPr sz="1400" dirty="0">
                <a:solidFill>
                  <a:srgbClr val="DDDEDD"/>
                </a:solidFill>
                <a:latin typeface="Arial"/>
                <a:cs typeface="Arial"/>
              </a:rPr>
              <a:t>software</a:t>
            </a:r>
            <a:r>
              <a:rPr sz="1400" spc="-85" dirty="0">
                <a:solidFill>
                  <a:srgbClr val="DDDEDD"/>
                </a:solidFill>
                <a:latin typeface="Arial"/>
                <a:cs typeface="Arial"/>
              </a:rPr>
              <a:t> </a:t>
            </a:r>
            <a:r>
              <a:rPr sz="1400" dirty="0">
                <a:solidFill>
                  <a:srgbClr val="DDDEDD"/>
                </a:solidFill>
                <a:latin typeface="Arial"/>
                <a:cs typeface="Arial"/>
              </a:rPr>
              <a:t>installs</a:t>
            </a:r>
            <a:endParaRPr sz="1400">
              <a:latin typeface="Arial"/>
              <a:cs typeface="Arial"/>
            </a:endParaRPr>
          </a:p>
          <a:p>
            <a:pPr marL="567690" marR="226060" indent="1905" algn="ctr">
              <a:lnSpc>
                <a:spcPts val="2180"/>
              </a:lnSpc>
              <a:spcBef>
                <a:spcPts val="90"/>
              </a:spcBef>
            </a:pPr>
            <a:r>
              <a:rPr sz="1400" dirty="0">
                <a:solidFill>
                  <a:srgbClr val="DDDEDD"/>
                </a:solidFill>
                <a:latin typeface="Arial"/>
                <a:cs typeface="Arial"/>
              </a:rPr>
              <a:t>OS patches  OS</a:t>
            </a:r>
            <a:r>
              <a:rPr sz="1400" spc="-100" dirty="0">
                <a:solidFill>
                  <a:srgbClr val="DDDEDD"/>
                </a:solidFill>
                <a:latin typeface="Arial"/>
                <a:cs typeface="Arial"/>
              </a:rPr>
              <a:t> </a:t>
            </a:r>
            <a:r>
              <a:rPr sz="1400" dirty="0">
                <a:solidFill>
                  <a:srgbClr val="DDDEDD"/>
                </a:solidFill>
                <a:latin typeface="Arial"/>
                <a:cs typeface="Arial"/>
              </a:rPr>
              <a:t>installation</a:t>
            </a:r>
            <a:endParaRPr sz="1400">
              <a:latin typeface="Arial"/>
              <a:cs typeface="Arial"/>
            </a:endParaRPr>
          </a:p>
          <a:p>
            <a:pPr marL="334010" algn="ctr">
              <a:lnSpc>
                <a:spcPct val="100000"/>
              </a:lnSpc>
              <a:spcBef>
                <a:spcPts val="440"/>
              </a:spcBef>
            </a:pPr>
            <a:r>
              <a:rPr sz="1400" spc="-5" dirty="0">
                <a:solidFill>
                  <a:srgbClr val="DDDEDD"/>
                </a:solidFill>
                <a:latin typeface="Arial"/>
                <a:cs typeface="Arial"/>
              </a:rPr>
              <a:t>Server</a:t>
            </a:r>
            <a:r>
              <a:rPr sz="1400" spc="-70" dirty="0">
                <a:solidFill>
                  <a:srgbClr val="DDDEDD"/>
                </a:solidFill>
                <a:latin typeface="Arial"/>
                <a:cs typeface="Arial"/>
              </a:rPr>
              <a:t> </a:t>
            </a:r>
            <a:r>
              <a:rPr sz="1400" dirty="0">
                <a:solidFill>
                  <a:srgbClr val="DDDEDD"/>
                </a:solidFill>
                <a:latin typeface="Arial"/>
                <a:cs typeface="Arial"/>
              </a:rPr>
              <a:t>maintenance</a:t>
            </a:r>
            <a:endParaRPr sz="1400">
              <a:latin typeface="Arial"/>
              <a:cs typeface="Arial"/>
            </a:endParaRPr>
          </a:p>
          <a:p>
            <a:pPr marL="432434" marR="90805" indent="635" algn="ctr">
              <a:lnSpc>
                <a:spcPct val="128600"/>
              </a:lnSpc>
              <a:spcBef>
                <a:spcPts val="165"/>
              </a:spcBef>
            </a:pPr>
            <a:r>
              <a:rPr sz="1400" spc="-5" dirty="0">
                <a:solidFill>
                  <a:srgbClr val="DDDEDD"/>
                </a:solidFill>
                <a:latin typeface="Arial"/>
                <a:cs typeface="Arial"/>
              </a:rPr>
              <a:t>Rack </a:t>
            </a:r>
            <a:r>
              <a:rPr sz="1400" dirty="0">
                <a:solidFill>
                  <a:srgbClr val="DDDEDD"/>
                </a:solidFill>
                <a:latin typeface="Arial"/>
                <a:cs typeface="Arial"/>
              </a:rPr>
              <a:t>and stack  </a:t>
            </a:r>
            <a:r>
              <a:rPr sz="1400" spc="-15" dirty="0">
                <a:solidFill>
                  <a:srgbClr val="DDDEDD"/>
                </a:solidFill>
                <a:latin typeface="Arial"/>
                <a:cs typeface="Arial"/>
              </a:rPr>
              <a:t>Power, </a:t>
            </a:r>
            <a:r>
              <a:rPr sz="1400" spc="-25" dirty="0">
                <a:solidFill>
                  <a:srgbClr val="DDDEDD"/>
                </a:solidFill>
                <a:latin typeface="Arial"/>
                <a:cs typeface="Arial"/>
              </a:rPr>
              <a:t>HVAC,</a:t>
            </a:r>
            <a:r>
              <a:rPr sz="1400" spc="-75" dirty="0">
                <a:solidFill>
                  <a:srgbClr val="DDDEDD"/>
                </a:solidFill>
                <a:latin typeface="Arial"/>
                <a:cs typeface="Arial"/>
              </a:rPr>
              <a:t> </a:t>
            </a:r>
            <a:r>
              <a:rPr sz="1400" dirty="0">
                <a:solidFill>
                  <a:srgbClr val="DDDEDD"/>
                </a:solidFill>
                <a:latin typeface="Arial"/>
                <a:cs typeface="Arial"/>
              </a:rPr>
              <a:t>net</a:t>
            </a:r>
            <a:endParaRPr sz="1400">
              <a:latin typeface="Arial"/>
              <a:cs typeface="Arial"/>
            </a:endParaRPr>
          </a:p>
          <a:p>
            <a:pPr>
              <a:lnSpc>
                <a:spcPct val="100000"/>
              </a:lnSpc>
              <a:spcBef>
                <a:spcPts val="55"/>
              </a:spcBef>
            </a:pPr>
            <a:endParaRPr sz="1200">
              <a:latin typeface="Arial"/>
              <a:cs typeface="Arial"/>
            </a:endParaRPr>
          </a:p>
          <a:p>
            <a:pPr marL="12700">
              <a:lnSpc>
                <a:spcPct val="100000"/>
              </a:lnSpc>
            </a:pPr>
            <a:r>
              <a:rPr sz="1400" i="1" dirty="0">
                <a:solidFill>
                  <a:srgbClr val="DDDEDD"/>
                </a:solidFill>
                <a:latin typeface="Arial"/>
                <a:cs typeface="Arial"/>
              </a:rPr>
              <a:t>you</a:t>
            </a:r>
            <a:endParaRPr sz="140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5544" y="139065"/>
            <a:ext cx="714883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BABCBA"/>
                </a:solidFill>
              </a:rPr>
              <a:t>Amazon Redshift dramatically reduces</a:t>
            </a:r>
            <a:r>
              <a:rPr sz="2800" spc="145" dirty="0">
                <a:solidFill>
                  <a:srgbClr val="BABCBA"/>
                </a:solidFill>
              </a:rPr>
              <a:t> </a:t>
            </a:r>
            <a:r>
              <a:rPr sz="2800" spc="-5" dirty="0">
                <a:solidFill>
                  <a:srgbClr val="BABCBA"/>
                </a:solidFill>
              </a:rPr>
              <a:t>I/O</a:t>
            </a:r>
            <a:endParaRPr sz="2800"/>
          </a:p>
        </p:txBody>
      </p:sp>
      <p:sp>
        <p:nvSpPr>
          <p:cNvPr id="3" name="object 3"/>
          <p:cNvSpPr txBox="1"/>
          <p:nvPr/>
        </p:nvSpPr>
        <p:spPr>
          <a:xfrm>
            <a:off x="481583" y="1124711"/>
            <a:ext cx="4291965" cy="422275"/>
          </a:xfrm>
          <a:prstGeom prst="rect">
            <a:avLst/>
          </a:prstGeom>
          <a:ln w="3175">
            <a:solidFill>
              <a:srgbClr val="999A97"/>
            </a:solidFill>
          </a:ln>
        </p:spPr>
        <p:txBody>
          <a:bodyPr vert="horz" wrap="square" lIns="0" tIns="29845" rIns="0" bIns="0" rtlCol="0">
            <a:spAutoFit/>
          </a:bodyPr>
          <a:lstStyle/>
          <a:p>
            <a:pPr marL="545465" indent="-343535">
              <a:lnSpc>
                <a:spcPct val="100000"/>
              </a:lnSpc>
              <a:spcBef>
                <a:spcPts val="235"/>
              </a:spcBef>
              <a:buSzPct val="90000"/>
              <a:buFont typeface="Arial"/>
              <a:buChar char="•"/>
              <a:tabLst>
                <a:tab pos="545465" algn="l"/>
                <a:tab pos="546100" algn="l"/>
              </a:tabLst>
            </a:pPr>
            <a:r>
              <a:rPr sz="2000" b="1" dirty="0">
                <a:solidFill>
                  <a:srgbClr val="BABCBA"/>
                </a:solidFill>
                <a:latin typeface="Arial"/>
                <a:cs typeface="Arial"/>
              </a:rPr>
              <a:t>Column</a:t>
            </a:r>
            <a:r>
              <a:rPr sz="2000" b="1" spc="-5" dirty="0">
                <a:solidFill>
                  <a:srgbClr val="BABCBA"/>
                </a:solidFill>
                <a:latin typeface="Arial"/>
                <a:cs typeface="Arial"/>
              </a:rPr>
              <a:t> </a:t>
            </a:r>
            <a:r>
              <a:rPr sz="2000" b="1" dirty="0">
                <a:solidFill>
                  <a:srgbClr val="BABCBA"/>
                </a:solidFill>
                <a:latin typeface="Arial"/>
                <a:cs typeface="Arial"/>
              </a:rPr>
              <a:t>storage</a:t>
            </a:r>
            <a:endParaRPr sz="2000">
              <a:latin typeface="Arial"/>
              <a:cs typeface="Arial"/>
            </a:endParaRPr>
          </a:p>
        </p:txBody>
      </p:sp>
      <p:sp>
        <p:nvSpPr>
          <p:cNvPr id="4" name="object 4"/>
          <p:cNvSpPr txBox="1"/>
          <p:nvPr/>
        </p:nvSpPr>
        <p:spPr>
          <a:xfrm>
            <a:off x="671576" y="1811858"/>
            <a:ext cx="2419350" cy="1002030"/>
          </a:xfrm>
          <a:prstGeom prst="rect">
            <a:avLst/>
          </a:prstGeom>
        </p:spPr>
        <p:txBody>
          <a:bodyPr vert="horz" wrap="square" lIns="0" tIns="13335" rIns="0" bIns="0" rtlCol="0">
            <a:spAutoFit/>
          </a:bodyPr>
          <a:lstStyle/>
          <a:p>
            <a:pPr marL="355600" indent="-342900">
              <a:lnSpc>
                <a:spcPct val="100000"/>
              </a:lnSpc>
              <a:spcBef>
                <a:spcPts val="105"/>
              </a:spcBef>
              <a:buSzPct val="90000"/>
              <a:buChar char="•"/>
              <a:tabLst>
                <a:tab pos="354965" algn="l"/>
                <a:tab pos="355600" algn="l"/>
              </a:tabLst>
            </a:pPr>
            <a:r>
              <a:rPr sz="2000" dirty="0">
                <a:solidFill>
                  <a:srgbClr val="BABCBA"/>
                </a:solidFill>
                <a:latin typeface="Arial"/>
                <a:cs typeface="Arial"/>
              </a:rPr>
              <a:t>Data</a:t>
            </a:r>
            <a:r>
              <a:rPr sz="2000" spc="-75" dirty="0">
                <a:solidFill>
                  <a:srgbClr val="BABCBA"/>
                </a:solidFill>
                <a:latin typeface="Arial"/>
                <a:cs typeface="Arial"/>
              </a:rPr>
              <a:t> </a:t>
            </a:r>
            <a:r>
              <a:rPr sz="2000" dirty="0">
                <a:solidFill>
                  <a:srgbClr val="BABCBA"/>
                </a:solidFill>
                <a:latin typeface="Arial"/>
                <a:cs typeface="Arial"/>
              </a:rPr>
              <a:t>compression</a:t>
            </a:r>
            <a:endParaRPr sz="2000">
              <a:latin typeface="Arial"/>
              <a:cs typeface="Arial"/>
            </a:endParaRPr>
          </a:p>
          <a:p>
            <a:pPr>
              <a:lnSpc>
                <a:spcPct val="100000"/>
              </a:lnSpc>
              <a:spcBef>
                <a:spcPts val="5"/>
              </a:spcBef>
              <a:buClr>
                <a:srgbClr val="BABCBA"/>
              </a:buClr>
              <a:buFont typeface="Arial"/>
              <a:buChar char="•"/>
            </a:pPr>
            <a:endParaRPr sz="2500">
              <a:latin typeface="Arial"/>
              <a:cs typeface="Arial"/>
            </a:endParaRPr>
          </a:p>
          <a:p>
            <a:pPr marL="355600" indent="-342900">
              <a:lnSpc>
                <a:spcPct val="100000"/>
              </a:lnSpc>
              <a:buSzPct val="90000"/>
              <a:buChar char="•"/>
              <a:tabLst>
                <a:tab pos="354965" algn="l"/>
                <a:tab pos="355600" algn="l"/>
              </a:tabLst>
            </a:pPr>
            <a:r>
              <a:rPr sz="2000" dirty="0">
                <a:solidFill>
                  <a:srgbClr val="BABCBA"/>
                </a:solidFill>
                <a:latin typeface="Arial"/>
                <a:cs typeface="Arial"/>
              </a:rPr>
              <a:t>Zone</a:t>
            </a:r>
            <a:r>
              <a:rPr sz="2000" spc="-25" dirty="0">
                <a:solidFill>
                  <a:srgbClr val="BABCBA"/>
                </a:solidFill>
                <a:latin typeface="Arial"/>
                <a:cs typeface="Arial"/>
              </a:rPr>
              <a:t> </a:t>
            </a:r>
            <a:r>
              <a:rPr sz="2000" dirty="0">
                <a:solidFill>
                  <a:srgbClr val="BABCBA"/>
                </a:solidFill>
                <a:latin typeface="Arial"/>
                <a:cs typeface="Arial"/>
              </a:rPr>
              <a:t>maps</a:t>
            </a:r>
            <a:endParaRPr sz="2000">
              <a:latin typeface="Arial"/>
              <a:cs typeface="Arial"/>
            </a:endParaRPr>
          </a:p>
        </p:txBody>
      </p:sp>
      <p:sp>
        <p:nvSpPr>
          <p:cNvPr id="5" name="object 5"/>
          <p:cNvSpPr txBox="1"/>
          <p:nvPr/>
        </p:nvSpPr>
        <p:spPr>
          <a:xfrm>
            <a:off x="671576" y="3153918"/>
            <a:ext cx="3008630" cy="330835"/>
          </a:xfrm>
          <a:prstGeom prst="rect">
            <a:avLst/>
          </a:prstGeom>
        </p:spPr>
        <p:txBody>
          <a:bodyPr vert="horz" wrap="square" lIns="0" tIns="12700" rIns="0" bIns="0" rtlCol="0">
            <a:spAutoFit/>
          </a:bodyPr>
          <a:lstStyle/>
          <a:p>
            <a:pPr marL="355600" indent="-342900">
              <a:lnSpc>
                <a:spcPct val="100000"/>
              </a:lnSpc>
              <a:spcBef>
                <a:spcPts val="100"/>
              </a:spcBef>
              <a:buSzPct val="90000"/>
              <a:buChar char="•"/>
              <a:tabLst>
                <a:tab pos="354965" algn="l"/>
                <a:tab pos="355600" algn="l"/>
              </a:tabLst>
            </a:pPr>
            <a:r>
              <a:rPr sz="2000" dirty="0">
                <a:solidFill>
                  <a:srgbClr val="BABCBA"/>
                </a:solidFill>
                <a:latin typeface="Arial"/>
                <a:cs typeface="Arial"/>
              </a:rPr>
              <a:t>Direct-attached</a:t>
            </a:r>
            <a:r>
              <a:rPr sz="2000" spc="-105" dirty="0">
                <a:solidFill>
                  <a:srgbClr val="BABCBA"/>
                </a:solidFill>
                <a:latin typeface="Arial"/>
                <a:cs typeface="Arial"/>
              </a:rPr>
              <a:t> </a:t>
            </a:r>
            <a:r>
              <a:rPr sz="2000" dirty="0">
                <a:solidFill>
                  <a:srgbClr val="BABCBA"/>
                </a:solidFill>
                <a:latin typeface="Arial"/>
                <a:cs typeface="Arial"/>
              </a:rPr>
              <a:t>storage</a:t>
            </a:r>
            <a:endParaRPr sz="2000">
              <a:latin typeface="Arial"/>
              <a:cs typeface="Arial"/>
            </a:endParaRPr>
          </a:p>
        </p:txBody>
      </p:sp>
      <p:sp>
        <p:nvSpPr>
          <p:cNvPr id="6" name="object 6"/>
          <p:cNvSpPr txBox="1"/>
          <p:nvPr/>
        </p:nvSpPr>
        <p:spPr>
          <a:xfrm>
            <a:off x="5548629" y="3215792"/>
            <a:ext cx="2618105" cy="561975"/>
          </a:xfrm>
          <a:prstGeom prst="rect">
            <a:avLst/>
          </a:prstGeom>
        </p:spPr>
        <p:txBody>
          <a:bodyPr vert="horz" wrap="square" lIns="0" tIns="12700" rIns="0" bIns="0" rtlCol="0">
            <a:spAutoFit/>
          </a:bodyPr>
          <a:lstStyle/>
          <a:p>
            <a:pPr marL="355600" marR="5080" indent="-342900">
              <a:lnSpc>
                <a:spcPct val="110000"/>
              </a:lnSpc>
              <a:spcBef>
                <a:spcPts val="100"/>
              </a:spcBef>
              <a:buChar char="•"/>
              <a:tabLst>
                <a:tab pos="354965" algn="l"/>
                <a:tab pos="355600" algn="l"/>
              </a:tabLst>
            </a:pPr>
            <a:r>
              <a:rPr sz="1600" spc="-5" dirty="0">
                <a:solidFill>
                  <a:srgbClr val="FFFFFF"/>
                </a:solidFill>
                <a:latin typeface="Arial"/>
                <a:cs typeface="Arial"/>
              </a:rPr>
              <a:t>With row storage, </a:t>
            </a:r>
            <a:r>
              <a:rPr sz="1600" spc="-10" dirty="0">
                <a:solidFill>
                  <a:srgbClr val="FFFFFF"/>
                </a:solidFill>
                <a:latin typeface="Arial"/>
                <a:cs typeface="Arial"/>
              </a:rPr>
              <a:t>you </a:t>
            </a:r>
            <a:r>
              <a:rPr sz="1600" spc="-5" dirty="0">
                <a:solidFill>
                  <a:srgbClr val="FFFFFF"/>
                </a:solidFill>
                <a:latin typeface="Arial"/>
                <a:cs typeface="Arial"/>
              </a:rPr>
              <a:t>do  unnecessary </a:t>
            </a:r>
            <a:r>
              <a:rPr sz="1600" dirty="0">
                <a:solidFill>
                  <a:srgbClr val="FFFFFF"/>
                </a:solidFill>
                <a:latin typeface="Arial"/>
                <a:cs typeface="Arial"/>
              </a:rPr>
              <a:t>I/O</a:t>
            </a:r>
            <a:endParaRPr sz="1600">
              <a:latin typeface="Arial"/>
              <a:cs typeface="Arial"/>
            </a:endParaRPr>
          </a:p>
        </p:txBody>
      </p:sp>
      <p:sp>
        <p:nvSpPr>
          <p:cNvPr id="7" name="object 7"/>
          <p:cNvSpPr txBox="1"/>
          <p:nvPr/>
        </p:nvSpPr>
        <p:spPr>
          <a:xfrm>
            <a:off x="5548629" y="3942103"/>
            <a:ext cx="3035935" cy="563245"/>
          </a:xfrm>
          <a:prstGeom prst="rect">
            <a:avLst/>
          </a:prstGeom>
        </p:spPr>
        <p:txBody>
          <a:bodyPr vert="horz" wrap="square" lIns="0" tIns="37465" rIns="0" bIns="0" rtlCol="0">
            <a:spAutoFit/>
          </a:bodyPr>
          <a:lstStyle/>
          <a:p>
            <a:pPr marL="355600" indent="-342900">
              <a:lnSpc>
                <a:spcPct val="100000"/>
              </a:lnSpc>
              <a:spcBef>
                <a:spcPts val="295"/>
              </a:spcBef>
              <a:buChar char="•"/>
              <a:tabLst>
                <a:tab pos="354965" algn="l"/>
                <a:tab pos="355600" algn="l"/>
              </a:tabLst>
            </a:pPr>
            <a:r>
              <a:rPr sz="1600" spc="-100" dirty="0">
                <a:solidFill>
                  <a:srgbClr val="FFFFFF"/>
                </a:solidFill>
                <a:latin typeface="Arial"/>
                <a:cs typeface="Arial"/>
              </a:rPr>
              <a:t>To </a:t>
            </a:r>
            <a:r>
              <a:rPr sz="1600" spc="-5" dirty="0">
                <a:solidFill>
                  <a:srgbClr val="FFFFFF"/>
                </a:solidFill>
                <a:latin typeface="Arial"/>
                <a:cs typeface="Arial"/>
              </a:rPr>
              <a:t>get total amount, </a:t>
            </a:r>
            <a:r>
              <a:rPr sz="1600" spc="-10" dirty="0">
                <a:solidFill>
                  <a:srgbClr val="FFFFFF"/>
                </a:solidFill>
                <a:latin typeface="Arial"/>
                <a:cs typeface="Arial"/>
              </a:rPr>
              <a:t>you</a:t>
            </a:r>
            <a:r>
              <a:rPr sz="1600" spc="150" dirty="0">
                <a:solidFill>
                  <a:srgbClr val="FFFFFF"/>
                </a:solidFill>
                <a:latin typeface="Arial"/>
                <a:cs typeface="Arial"/>
              </a:rPr>
              <a:t> </a:t>
            </a:r>
            <a:r>
              <a:rPr sz="1600" spc="-5" dirty="0">
                <a:solidFill>
                  <a:srgbClr val="FFFFFF"/>
                </a:solidFill>
                <a:latin typeface="Arial"/>
                <a:cs typeface="Arial"/>
              </a:rPr>
              <a:t>have</a:t>
            </a:r>
            <a:endParaRPr sz="1600">
              <a:latin typeface="Arial"/>
              <a:cs typeface="Arial"/>
            </a:endParaRPr>
          </a:p>
          <a:p>
            <a:pPr marL="355600">
              <a:lnSpc>
                <a:spcPct val="100000"/>
              </a:lnSpc>
              <a:spcBef>
                <a:spcPts val="195"/>
              </a:spcBef>
            </a:pPr>
            <a:r>
              <a:rPr sz="1600" spc="-5" dirty="0">
                <a:solidFill>
                  <a:srgbClr val="FFFFFF"/>
                </a:solidFill>
                <a:latin typeface="Arial"/>
                <a:cs typeface="Arial"/>
              </a:rPr>
              <a:t>to read</a:t>
            </a:r>
            <a:r>
              <a:rPr sz="1600" spc="10" dirty="0">
                <a:solidFill>
                  <a:srgbClr val="FFFFFF"/>
                </a:solidFill>
                <a:latin typeface="Arial"/>
                <a:cs typeface="Arial"/>
              </a:rPr>
              <a:t> </a:t>
            </a:r>
            <a:r>
              <a:rPr sz="1600" spc="-5" dirty="0">
                <a:solidFill>
                  <a:srgbClr val="FFFFFF"/>
                </a:solidFill>
                <a:latin typeface="Arial"/>
                <a:cs typeface="Arial"/>
              </a:rPr>
              <a:t>everything</a:t>
            </a:r>
            <a:endParaRPr sz="1600">
              <a:latin typeface="Arial"/>
              <a:cs typeface="Arial"/>
            </a:endParaRPr>
          </a:p>
        </p:txBody>
      </p:sp>
      <p:sp>
        <p:nvSpPr>
          <p:cNvPr id="8" name="object 8"/>
          <p:cNvSpPr/>
          <p:nvPr/>
        </p:nvSpPr>
        <p:spPr>
          <a:xfrm>
            <a:off x="5420867" y="1110996"/>
            <a:ext cx="3473195" cy="1895855"/>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5469001" y="1137792"/>
            <a:ext cx="3364991" cy="1796795"/>
          </a:xfrm>
          <a:prstGeom prst="rect">
            <a:avLst/>
          </a:prstGeom>
          <a:blipFill>
            <a:blip r:embed="rId3" cstate="print"/>
            <a:stretch>
              <a:fillRect/>
            </a:stretch>
          </a:blipFill>
        </p:spPr>
        <p:txBody>
          <a:bodyPr wrap="square" lIns="0" tIns="0" rIns="0" bIns="0" rtlCol="0"/>
          <a:lstStyle/>
          <a:p>
            <a:endParaRPr/>
          </a:p>
        </p:txBody>
      </p:sp>
      <p:graphicFrame>
        <p:nvGraphicFramePr>
          <p:cNvPr id="10" name="object 10"/>
          <p:cNvGraphicFramePr>
            <a:graphicFrameLocks noGrp="1"/>
          </p:cNvGraphicFramePr>
          <p:nvPr/>
        </p:nvGraphicFramePr>
        <p:xfrm>
          <a:off x="5464238" y="1133030"/>
          <a:ext cx="3365500" cy="1796159"/>
        </p:xfrm>
        <a:graphic>
          <a:graphicData uri="http://schemas.openxmlformats.org/drawingml/2006/table">
            <a:tbl>
              <a:tblPr firstRow="1" bandRow="1">
                <a:tableStyleId>{2D5ABB26-0587-4C30-8999-92F81FD0307C}</a:tableStyleId>
              </a:tblPr>
              <a:tblGrid>
                <a:gridCol w="841375">
                  <a:extLst>
                    <a:ext uri="{9D8B030D-6E8A-4147-A177-3AD203B41FA5}">
                      <a16:colId xmlns:a16="http://schemas.microsoft.com/office/drawing/2014/main" val="20000"/>
                    </a:ext>
                  </a:extLst>
                </a:gridCol>
                <a:gridCol w="841375">
                  <a:extLst>
                    <a:ext uri="{9D8B030D-6E8A-4147-A177-3AD203B41FA5}">
                      <a16:colId xmlns:a16="http://schemas.microsoft.com/office/drawing/2014/main" val="20001"/>
                    </a:ext>
                  </a:extLst>
                </a:gridCol>
                <a:gridCol w="841375">
                  <a:extLst>
                    <a:ext uri="{9D8B030D-6E8A-4147-A177-3AD203B41FA5}">
                      <a16:colId xmlns:a16="http://schemas.microsoft.com/office/drawing/2014/main" val="20002"/>
                    </a:ext>
                  </a:extLst>
                </a:gridCol>
                <a:gridCol w="841375">
                  <a:extLst>
                    <a:ext uri="{9D8B030D-6E8A-4147-A177-3AD203B41FA5}">
                      <a16:colId xmlns:a16="http://schemas.microsoft.com/office/drawing/2014/main" val="20003"/>
                    </a:ext>
                  </a:extLst>
                </a:gridCol>
              </a:tblGrid>
              <a:tr h="359156">
                <a:tc>
                  <a:txBody>
                    <a:bodyPr/>
                    <a:lstStyle/>
                    <a:p>
                      <a:pPr marL="69215">
                        <a:lnSpc>
                          <a:spcPct val="100000"/>
                        </a:lnSpc>
                        <a:spcBef>
                          <a:spcPts val="235"/>
                        </a:spcBef>
                      </a:pPr>
                      <a:r>
                        <a:rPr sz="1200" b="1" spc="-5" dirty="0">
                          <a:solidFill>
                            <a:srgbClr val="DDDEDD"/>
                          </a:solidFill>
                          <a:latin typeface="Arial"/>
                          <a:cs typeface="Arial"/>
                        </a:rPr>
                        <a:t>ID</a:t>
                      </a:r>
                      <a:endParaRPr sz="1200">
                        <a:latin typeface="Arial"/>
                        <a:cs typeface="Arial"/>
                      </a:endParaRPr>
                    </a:p>
                  </a:txBody>
                  <a:tcPr marL="0" marR="0" marT="29845" marB="0">
                    <a:lnL w="9525">
                      <a:solidFill>
                        <a:srgbClr val="E88A2B"/>
                      </a:solidFill>
                      <a:prstDash val="solid"/>
                    </a:lnL>
                    <a:lnT w="9525">
                      <a:solidFill>
                        <a:srgbClr val="E88A2B"/>
                      </a:solidFill>
                      <a:prstDash val="solid"/>
                    </a:lnT>
                    <a:lnB w="28575">
                      <a:solidFill>
                        <a:srgbClr val="DDDEDD"/>
                      </a:solidFill>
                      <a:prstDash val="solid"/>
                    </a:lnB>
                    <a:solidFill>
                      <a:srgbClr val="E98E30"/>
                    </a:solidFill>
                  </a:tcPr>
                </a:tc>
                <a:tc>
                  <a:txBody>
                    <a:bodyPr/>
                    <a:lstStyle/>
                    <a:p>
                      <a:pPr marL="69215">
                        <a:lnSpc>
                          <a:spcPct val="100000"/>
                        </a:lnSpc>
                        <a:spcBef>
                          <a:spcPts val="235"/>
                        </a:spcBef>
                      </a:pPr>
                      <a:r>
                        <a:rPr sz="1200" b="1" spc="-15" dirty="0">
                          <a:solidFill>
                            <a:srgbClr val="DDDEDD"/>
                          </a:solidFill>
                          <a:latin typeface="Arial"/>
                          <a:cs typeface="Arial"/>
                        </a:rPr>
                        <a:t>Age</a:t>
                      </a:r>
                      <a:endParaRPr sz="1200">
                        <a:latin typeface="Arial"/>
                        <a:cs typeface="Arial"/>
                      </a:endParaRPr>
                    </a:p>
                  </a:txBody>
                  <a:tcPr marL="0" marR="0" marT="29845" marB="0">
                    <a:lnT w="9525">
                      <a:solidFill>
                        <a:srgbClr val="E88A2B"/>
                      </a:solidFill>
                      <a:prstDash val="solid"/>
                    </a:lnT>
                    <a:lnB w="28575">
                      <a:solidFill>
                        <a:srgbClr val="DDDEDD"/>
                      </a:solidFill>
                      <a:prstDash val="solid"/>
                    </a:lnB>
                    <a:solidFill>
                      <a:srgbClr val="E98E30"/>
                    </a:solidFill>
                  </a:tcPr>
                </a:tc>
                <a:tc>
                  <a:txBody>
                    <a:bodyPr/>
                    <a:lstStyle/>
                    <a:p>
                      <a:pPr marL="69215">
                        <a:lnSpc>
                          <a:spcPct val="100000"/>
                        </a:lnSpc>
                        <a:spcBef>
                          <a:spcPts val="235"/>
                        </a:spcBef>
                      </a:pPr>
                      <a:r>
                        <a:rPr sz="1200" b="1" spc="-5" dirty="0">
                          <a:solidFill>
                            <a:srgbClr val="DDDEDD"/>
                          </a:solidFill>
                          <a:latin typeface="Arial"/>
                          <a:cs typeface="Arial"/>
                        </a:rPr>
                        <a:t>State</a:t>
                      </a:r>
                      <a:endParaRPr sz="1200">
                        <a:latin typeface="Arial"/>
                        <a:cs typeface="Arial"/>
                      </a:endParaRPr>
                    </a:p>
                  </a:txBody>
                  <a:tcPr marL="0" marR="0" marT="29845" marB="0">
                    <a:lnT w="9525">
                      <a:solidFill>
                        <a:srgbClr val="E88A2B"/>
                      </a:solidFill>
                      <a:prstDash val="solid"/>
                    </a:lnT>
                    <a:lnB w="28575">
                      <a:solidFill>
                        <a:srgbClr val="DDDEDD"/>
                      </a:solidFill>
                      <a:prstDash val="solid"/>
                    </a:lnB>
                    <a:solidFill>
                      <a:srgbClr val="E98E30"/>
                    </a:solidFill>
                  </a:tcPr>
                </a:tc>
                <a:tc>
                  <a:txBody>
                    <a:bodyPr/>
                    <a:lstStyle/>
                    <a:p>
                      <a:pPr marL="69215">
                        <a:lnSpc>
                          <a:spcPct val="100000"/>
                        </a:lnSpc>
                        <a:spcBef>
                          <a:spcPts val="235"/>
                        </a:spcBef>
                      </a:pPr>
                      <a:r>
                        <a:rPr sz="1200" b="1" spc="-10" dirty="0">
                          <a:solidFill>
                            <a:srgbClr val="DDDEDD"/>
                          </a:solidFill>
                          <a:latin typeface="Arial"/>
                          <a:cs typeface="Arial"/>
                        </a:rPr>
                        <a:t>Amount</a:t>
                      </a:r>
                      <a:endParaRPr sz="1200">
                        <a:latin typeface="Arial"/>
                        <a:cs typeface="Arial"/>
                      </a:endParaRPr>
                    </a:p>
                  </a:txBody>
                  <a:tcPr marL="0" marR="0" marT="29845" marB="0">
                    <a:lnR w="9525">
                      <a:solidFill>
                        <a:srgbClr val="E88A2B"/>
                      </a:solidFill>
                      <a:prstDash val="solid"/>
                    </a:lnR>
                    <a:lnT w="9525">
                      <a:solidFill>
                        <a:srgbClr val="E88A2B"/>
                      </a:solidFill>
                      <a:prstDash val="solid"/>
                    </a:lnT>
                    <a:lnB w="28575">
                      <a:solidFill>
                        <a:srgbClr val="DDDEDD"/>
                      </a:solidFill>
                      <a:prstDash val="solid"/>
                    </a:lnB>
                    <a:solidFill>
                      <a:srgbClr val="E98E30"/>
                    </a:solidFill>
                  </a:tcPr>
                </a:tc>
                <a:extLst>
                  <a:ext uri="{0D108BD9-81ED-4DB2-BD59-A6C34878D82A}">
                    <a16:rowId xmlns:a16="http://schemas.microsoft.com/office/drawing/2014/main" val="10000"/>
                  </a:ext>
                </a:extLst>
              </a:tr>
              <a:tr h="359283">
                <a:tc>
                  <a:txBody>
                    <a:bodyPr/>
                    <a:lstStyle/>
                    <a:p>
                      <a:pPr marL="69215">
                        <a:lnSpc>
                          <a:spcPct val="100000"/>
                        </a:lnSpc>
                        <a:spcBef>
                          <a:spcPts val="235"/>
                        </a:spcBef>
                      </a:pPr>
                      <a:r>
                        <a:rPr sz="1200" dirty="0">
                          <a:solidFill>
                            <a:srgbClr val="2B2A2A"/>
                          </a:solidFill>
                          <a:latin typeface="Arial"/>
                          <a:cs typeface="Arial"/>
                        </a:rPr>
                        <a:t>123</a:t>
                      </a:r>
                      <a:endParaRPr sz="1200">
                        <a:latin typeface="Arial"/>
                        <a:cs typeface="Arial"/>
                      </a:endParaRPr>
                    </a:p>
                  </a:txBody>
                  <a:tcPr marL="0" marR="0" marT="29845" marB="0">
                    <a:lnL w="9525">
                      <a:solidFill>
                        <a:srgbClr val="E88A2B"/>
                      </a:solidFill>
                      <a:prstDash val="solid"/>
                    </a:lnL>
                    <a:lnR w="9525">
                      <a:solidFill>
                        <a:srgbClr val="E88A2B"/>
                      </a:solidFill>
                      <a:prstDash val="solid"/>
                    </a:lnR>
                    <a:lnT w="28575">
                      <a:solidFill>
                        <a:srgbClr val="DDDEDD"/>
                      </a:solidFill>
                      <a:prstDash val="solid"/>
                    </a:lnT>
                    <a:lnB w="9525">
                      <a:solidFill>
                        <a:srgbClr val="E88A2B"/>
                      </a:solidFill>
                      <a:prstDash val="solid"/>
                    </a:lnB>
                  </a:tcPr>
                </a:tc>
                <a:tc>
                  <a:txBody>
                    <a:bodyPr/>
                    <a:lstStyle/>
                    <a:p>
                      <a:pPr marL="69215">
                        <a:lnSpc>
                          <a:spcPct val="100000"/>
                        </a:lnSpc>
                        <a:spcBef>
                          <a:spcPts val="235"/>
                        </a:spcBef>
                      </a:pPr>
                      <a:r>
                        <a:rPr sz="1200" dirty="0">
                          <a:solidFill>
                            <a:srgbClr val="2B2A2A"/>
                          </a:solidFill>
                          <a:latin typeface="Arial"/>
                          <a:cs typeface="Arial"/>
                        </a:rPr>
                        <a:t>20</a:t>
                      </a:r>
                      <a:endParaRPr sz="1200">
                        <a:latin typeface="Arial"/>
                        <a:cs typeface="Arial"/>
                      </a:endParaRPr>
                    </a:p>
                  </a:txBody>
                  <a:tcPr marL="0" marR="0" marT="29845" marB="0">
                    <a:lnL w="9525">
                      <a:solidFill>
                        <a:srgbClr val="E88A2B"/>
                      </a:solidFill>
                      <a:prstDash val="solid"/>
                    </a:lnL>
                    <a:lnR w="9525">
                      <a:solidFill>
                        <a:srgbClr val="E88A2B"/>
                      </a:solidFill>
                      <a:prstDash val="solid"/>
                    </a:lnR>
                    <a:lnT w="28575">
                      <a:solidFill>
                        <a:srgbClr val="DDDEDD"/>
                      </a:solidFill>
                      <a:prstDash val="solid"/>
                    </a:lnT>
                    <a:lnB w="9525">
                      <a:solidFill>
                        <a:srgbClr val="E88A2B"/>
                      </a:solidFill>
                      <a:prstDash val="solid"/>
                    </a:lnB>
                  </a:tcPr>
                </a:tc>
                <a:tc>
                  <a:txBody>
                    <a:bodyPr/>
                    <a:lstStyle/>
                    <a:p>
                      <a:pPr marL="69215">
                        <a:lnSpc>
                          <a:spcPct val="100000"/>
                        </a:lnSpc>
                        <a:spcBef>
                          <a:spcPts val="235"/>
                        </a:spcBef>
                      </a:pPr>
                      <a:r>
                        <a:rPr sz="1200" spc="-5" dirty="0">
                          <a:solidFill>
                            <a:srgbClr val="2B2A2A"/>
                          </a:solidFill>
                          <a:latin typeface="Arial"/>
                          <a:cs typeface="Arial"/>
                        </a:rPr>
                        <a:t>CA</a:t>
                      </a:r>
                      <a:endParaRPr sz="1200">
                        <a:latin typeface="Arial"/>
                        <a:cs typeface="Arial"/>
                      </a:endParaRPr>
                    </a:p>
                  </a:txBody>
                  <a:tcPr marL="0" marR="0" marT="29845" marB="0">
                    <a:lnL w="9525">
                      <a:solidFill>
                        <a:srgbClr val="E88A2B"/>
                      </a:solidFill>
                      <a:prstDash val="solid"/>
                    </a:lnL>
                    <a:lnR w="9525">
                      <a:solidFill>
                        <a:srgbClr val="E88A2B"/>
                      </a:solidFill>
                      <a:prstDash val="solid"/>
                    </a:lnR>
                    <a:lnT w="28575">
                      <a:solidFill>
                        <a:srgbClr val="DDDEDD"/>
                      </a:solidFill>
                      <a:prstDash val="solid"/>
                    </a:lnT>
                    <a:lnB w="9525">
                      <a:solidFill>
                        <a:srgbClr val="E88A2B"/>
                      </a:solidFill>
                      <a:prstDash val="solid"/>
                    </a:lnB>
                  </a:tcPr>
                </a:tc>
                <a:tc>
                  <a:txBody>
                    <a:bodyPr/>
                    <a:lstStyle/>
                    <a:p>
                      <a:pPr marL="69215">
                        <a:lnSpc>
                          <a:spcPct val="100000"/>
                        </a:lnSpc>
                        <a:spcBef>
                          <a:spcPts val="235"/>
                        </a:spcBef>
                      </a:pPr>
                      <a:r>
                        <a:rPr sz="1200" dirty="0">
                          <a:solidFill>
                            <a:srgbClr val="2B2A2A"/>
                          </a:solidFill>
                          <a:latin typeface="Arial"/>
                          <a:cs typeface="Arial"/>
                        </a:rPr>
                        <a:t>500</a:t>
                      </a:r>
                      <a:endParaRPr sz="1200">
                        <a:latin typeface="Arial"/>
                        <a:cs typeface="Arial"/>
                      </a:endParaRPr>
                    </a:p>
                  </a:txBody>
                  <a:tcPr marL="0" marR="0" marT="29845" marB="0">
                    <a:lnL w="9525">
                      <a:solidFill>
                        <a:srgbClr val="E88A2B"/>
                      </a:solidFill>
                      <a:prstDash val="solid"/>
                    </a:lnL>
                    <a:lnR w="9525">
                      <a:solidFill>
                        <a:srgbClr val="E88A2B"/>
                      </a:solidFill>
                      <a:prstDash val="solid"/>
                    </a:lnR>
                    <a:lnT w="28575">
                      <a:solidFill>
                        <a:srgbClr val="DDDEDD"/>
                      </a:solidFill>
                      <a:prstDash val="solid"/>
                    </a:lnT>
                    <a:lnB w="9525">
                      <a:solidFill>
                        <a:srgbClr val="E88A2B"/>
                      </a:solidFill>
                      <a:prstDash val="solid"/>
                    </a:lnB>
                  </a:tcPr>
                </a:tc>
                <a:extLst>
                  <a:ext uri="{0D108BD9-81ED-4DB2-BD59-A6C34878D82A}">
                    <a16:rowId xmlns:a16="http://schemas.microsoft.com/office/drawing/2014/main" val="10001"/>
                  </a:ext>
                </a:extLst>
              </a:tr>
              <a:tr h="359155">
                <a:tc>
                  <a:txBody>
                    <a:bodyPr/>
                    <a:lstStyle/>
                    <a:p>
                      <a:pPr marL="69215">
                        <a:lnSpc>
                          <a:spcPct val="100000"/>
                        </a:lnSpc>
                        <a:spcBef>
                          <a:spcPts val="235"/>
                        </a:spcBef>
                      </a:pPr>
                      <a:r>
                        <a:rPr sz="1200" spc="-5" dirty="0">
                          <a:solidFill>
                            <a:srgbClr val="2B2A2A"/>
                          </a:solidFill>
                          <a:latin typeface="Arial"/>
                          <a:cs typeface="Arial"/>
                        </a:rPr>
                        <a:t>345</a:t>
                      </a:r>
                      <a:endParaRPr sz="1200">
                        <a:latin typeface="Arial"/>
                        <a:cs typeface="Arial"/>
                      </a:endParaRPr>
                    </a:p>
                  </a:txBody>
                  <a:tcPr marL="0" marR="0" marT="29845" marB="0">
                    <a:lnL w="9525">
                      <a:solidFill>
                        <a:srgbClr val="E88A2B"/>
                      </a:solidFill>
                      <a:prstDash val="solid"/>
                    </a:lnL>
                    <a:lnR w="9525">
                      <a:solidFill>
                        <a:srgbClr val="E88A2B"/>
                      </a:solidFill>
                      <a:prstDash val="solid"/>
                    </a:lnR>
                    <a:lnT w="9525">
                      <a:solidFill>
                        <a:srgbClr val="E88A2B"/>
                      </a:solidFill>
                      <a:prstDash val="solid"/>
                    </a:lnT>
                    <a:lnB w="9525">
                      <a:solidFill>
                        <a:srgbClr val="E88A2B"/>
                      </a:solidFill>
                      <a:prstDash val="solid"/>
                    </a:lnB>
                  </a:tcPr>
                </a:tc>
                <a:tc>
                  <a:txBody>
                    <a:bodyPr/>
                    <a:lstStyle/>
                    <a:p>
                      <a:pPr marL="69215">
                        <a:lnSpc>
                          <a:spcPct val="100000"/>
                        </a:lnSpc>
                        <a:spcBef>
                          <a:spcPts val="235"/>
                        </a:spcBef>
                      </a:pPr>
                      <a:r>
                        <a:rPr sz="1200" spc="-5" dirty="0">
                          <a:solidFill>
                            <a:srgbClr val="2B2A2A"/>
                          </a:solidFill>
                          <a:latin typeface="Arial"/>
                          <a:cs typeface="Arial"/>
                        </a:rPr>
                        <a:t>25</a:t>
                      </a:r>
                      <a:endParaRPr sz="1200">
                        <a:latin typeface="Arial"/>
                        <a:cs typeface="Arial"/>
                      </a:endParaRPr>
                    </a:p>
                  </a:txBody>
                  <a:tcPr marL="0" marR="0" marT="29845" marB="0">
                    <a:lnL w="9525">
                      <a:solidFill>
                        <a:srgbClr val="E88A2B"/>
                      </a:solidFill>
                      <a:prstDash val="solid"/>
                    </a:lnL>
                    <a:lnR w="9525">
                      <a:solidFill>
                        <a:srgbClr val="E88A2B"/>
                      </a:solidFill>
                      <a:prstDash val="solid"/>
                    </a:lnR>
                    <a:lnT w="9525">
                      <a:solidFill>
                        <a:srgbClr val="E88A2B"/>
                      </a:solidFill>
                      <a:prstDash val="solid"/>
                    </a:lnT>
                    <a:lnB w="9525">
                      <a:solidFill>
                        <a:srgbClr val="E88A2B"/>
                      </a:solidFill>
                      <a:prstDash val="solid"/>
                    </a:lnB>
                  </a:tcPr>
                </a:tc>
                <a:tc>
                  <a:txBody>
                    <a:bodyPr/>
                    <a:lstStyle/>
                    <a:p>
                      <a:pPr marL="69215">
                        <a:lnSpc>
                          <a:spcPct val="100000"/>
                        </a:lnSpc>
                        <a:spcBef>
                          <a:spcPts val="235"/>
                        </a:spcBef>
                      </a:pPr>
                      <a:r>
                        <a:rPr sz="1200" spc="-5" dirty="0">
                          <a:solidFill>
                            <a:srgbClr val="2B2A2A"/>
                          </a:solidFill>
                          <a:latin typeface="Arial"/>
                          <a:cs typeface="Arial"/>
                        </a:rPr>
                        <a:t>WA</a:t>
                      </a:r>
                      <a:endParaRPr sz="1200">
                        <a:latin typeface="Arial"/>
                        <a:cs typeface="Arial"/>
                      </a:endParaRPr>
                    </a:p>
                  </a:txBody>
                  <a:tcPr marL="0" marR="0" marT="29845" marB="0">
                    <a:lnL w="9525">
                      <a:solidFill>
                        <a:srgbClr val="E88A2B"/>
                      </a:solidFill>
                      <a:prstDash val="solid"/>
                    </a:lnL>
                    <a:lnR w="9525">
                      <a:solidFill>
                        <a:srgbClr val="E88A2B"/>
                      </a:solidFill>
                      <a:prstDash val="solid"/>
                    </a:lnR>
                    <a:lnT w="9525">
                      <a:solidFill>
                        <a:srgbClr val="E88A2B"/>
                      </a:solidFill>
                      <a:prstDash val="solid"/>
                    </a:lnT>
                    <a:lnB w="9525">
                      <a:solidFill>
                        <a:srgbClr val="E88A2B"/>
                      </a:solidFill>
                      <a:prstDash val="solid"/>
                    </a:lnB>
                  </a:tcPr>
                </a:tc>
                <a:tc>
                  <a:txBody>
                    <a:bodyPr/>
                    <a:lstStyle/>
                    <a:p>
                      <a:pPr marL="69215">
                        <a:lnSpc>
                          <a:spcPct val="100000"/>
                        </a:lnSpc>
                        <a:spcBef>
                          <a:spcPts val="235"/>
                        </a:spcBef>
                      </a:pPr>
                      <a:r>
                        <a:rPr sz="1200" spc="-5" dirty="0">
                          <a:solidFill>
                            <a:srgbClr val="2B2A2A"/>
                          </a:solidFill>
                          <a:latin typeface="Arial"/>
                          <a:cs typeface="Arial"/>
                        </a:rPr>
                        <a:t>250</a:t>
                      </a:r>
                      <a:endParaRPr sz="1200">
                        <a:latin typeface="Arial"/>
                        <a:cs typeface="Arial"/>
                      </a:endParaRPr>
                    </a:p>
                  </a:txBody>
                  <a:tcPr marL="0" marR="0" marT="29845" marB="0">
                    <a:lnL w="9525">
                      <a:solidFill>
                        <a:srgbClr val="E88A2B"/>
                      </a:solidFill>
                      <a:prstDash val="solid"/>
                    </a:lnL>
                    <a:lnR w="9525">
                      <a:solidFill>
                        <a:srgbClr val="E88A2B"/>
                      </a:solidFill>
                      <a:prstDash val="solid"/>
                    </a:lnR>
                    <a:lnT w="9525">
                      <a:solidFill>
                        <a:srgbClr val="E88A2B"/>
                      </a:solidFill>
                      <a:prstDash val="solid"/>
                    </a:lnT>
                    <a:lnB w="9525">
                      <a:solidFill>
                        <a:srgbClr val="E88A2B"/>
                      </a:solidFill>
                      <a:prstDash val="solid"/>
                    </a:lnB>
                  </a:tcPr>
                </a:tc>
                <a:extLst>
                  <a:ext uri="{0D108BD9-81ED-4DB2-BD59-A6C34878D82A}">
                    <a16:rowId xmlns:a16="http://schemas.microsoft.com/office/drawing/2014/main" val="10002"/>
                  </a:ext>
                </a:extLst>
              </a:tr>
              <a:tr h="359282">
                <a:tc>
                  <a:txBody>
                    <a:bodyPr/>
                    <a:lstStyle/>
                    <a:p>
                      <a:pPr marL="69215">
                        <a:lnSpc>
                          <a:spcPct val="100000"/>
                        </a:lnSpc>
                        <a:spcBef>
                          <a:spcPts val="240"/>
                        </a:spcBef>
                      </a:pPr>
                      <a:r>
                        <a:rPr sz="1200" spc="-5" dirty="0">
                          <a:solidFill>
                            <a:srgbClr val="2B2A2A"/>
                          </a:solidFill>
                          <a:latin typeface="Arial"/>
                          <a:cs typeface="Arial"/>
                        </a:rPr>
                        <a:t>678</a:t>
                      </a:r>
                      <a:endParaRPr sz="1200">
                        <a:latin typeface="Arial"/>
                        <a:cs typeface="Arial"/>
                      </a:endParaRPr>
                    </a:p>
                  </a:txBody>
                  <a:tcPr marL="0" marR="0" marT="30480" marB="0">
                    <a:lnL w="9525">
                      <a:solidFill>
                        <a:srgbClr val="E88A2B"/>
                      </a:solidFill>
                      <a:prstDash val="solid"/>
                    </a:lnL>
                    <a:lnR w="9525">
                      <a:solidFill>
                        <a:srgbClr val="E88A2B"/>
                      </a:solidFill>
                      <a:prstDash val="solid"/>
                    </a:lnR>
                    <a:lnT w="9525">
                      <a:solidFill>
                        <a:srgbClr val="E88A2B"/>
                      </a:solidFill>
                      <a:prstDash val="solid"/>
                    </a:lnT>
                    <a:lnB w="9525">
                      <a:solidFill>
                        <a:srgbClr val="E88A2B"/>
                      </a:solidFill>
                      <a:prstDash val="solid"/>
                    </a:lnB>
                  </a:tcPr>
                </a:tc>
                <a:tc>
                  <a:txBody>
                    <a:bodyPr/>
                    <a:lstStyle/>
                    <a:p>
                      <a:pPr marL="69215">
                        <a:lnSpc>
                          <a:spcPct val="100000"/>
                        </a:lnSpc>
                        <a:spcBef>
                          <a:spcPts val="240"/>
                        </a:spcBef>
                      </a:pPr>
                      <a:r>
                        <a:rPr sz="1200" spc="-5" dirty="0">
                          <a:solidFill>
                            <a:srgbClr val="2B2A2A"/>
                          </a:solidFill>
                          <a:latin typeface="Arial"/>
                          <a:cs typeface="Arial"/>
                        </a:rPr>
                        <a:t>40</a:t>
                      </a:r>
                      <a:endParaRPr sz="1200">
                        <a:latin typeface="Arial"/>
                        <a:cs typeface="Arial"/>
                      </a:endParaRPr>
                    </a:p>
                  </a:txBody>
                  <a:tcPr marL="0" marR="0" marT="30480" marB="0">
                    <a:lnL w="9525">
                      <a:solidFill>
                        <a:srgbClr val="E88A2B"/>
                      </a:solidFill>
                      <a:prstDash val="solid"/>
                    </a:lnL>
                    <a:lnR w="9525">
                      <a:solidFill>
                        <a:srgbClr val="E88A2B"/>
                      </a:solidFill>
                      <a:prstDash val="solid"/>
                    </a:lnR>
                    <a:lnT w="9525">
                      <a:solidFill>
                        <a:srgbClr val="E88A2B"/>
                      </a:solidFill>
                      <a:prstDash val="solid"/>
                    </a:lnT>
                    <a:lnB w="9525">
                      <a:solidFill>
                        <a:srgbClr val="E88A2B"/>
                      </a:solidFill>
                      <a:prstDash val="solid"/>
                    </a:lnB>
                  </a:tcPr>
                </a:tc>
                <a:tc>
                  <a:txBody>
                    <a:bodyPr/>
                    <a:lstStyle/>
                    <a:p>
                      <a:pPr marL="69215">
                        <a:lnSpc>
                          <a:spcPct val="100000"/>
                        </a:lnSpc>
                        <a:spcBef>
                          <a:spcPts val="240"/>
                        </a:spcBef>
                      </a:pPr>
                      <a:r>
                        <a:rPr sz="1200" spc="-5" dirty="0">
                          <a:solidFill>
                            <a:srgbClr val="2B2A2A"/>
                          </a:solidFill>
                          <a:latin typeface="Arial"/>
                          <a:cs typeface="Arial"/>
                        </a:rPr>
                        <a:t>FL</a:t>
                      </a:r>
                      <a:endParaRPr sz="1200">
                        <a:latin typeface="Arial"/>
                        <a:cs typeface="Arial"/>
                      </a:endParaRPr>
                    </a:p>
                  </a:txBody>
                  <a:tcPr marL="0" marR="0" marT="30480" marB="0">
                    <a:lnL w="9525">
                      <a:solidFill>
                        <a:srgbClr val="E88A2B"/>
                      </a:solidFill>
                      <a:prstDash val="solid"/>
                    </a:lnL>
                    <a:lnR w="9525">
                      <a:solidFill>
                        <a:srgbClr val="E88A2B"/>
                      </a:solidFill>
                      <a:prstDash val="solid"/>
                    </a:lnR>
                    <a:lnT w="9525">
                      <a:solidFill>
                        <a:srgbClr val="E88A2B"/>
                      </a:solidFill>
                      <a:prstDash val="solid"/>
                    </a:lnT>
                    <a:lnB w="9525">
                      <a:solidFill>
                        <a:srgbClr val="E88A2B"/>
                      </a:solidFill>
                      <a:prstDash val="solid"/>
                    </a:lnB>
                  </a:tcPr>
                </a:tc>
                <a:tc>
                  <a:txBody>
                    <a:bodyPr/>
                    <a:lstStyle/>
                    <a:p>
                      <a:pPr marL="69215">
                        <a:lnSpc>
                          <a:spcPct val="100000"/>
                        </a:lnSpc>
                        <a:spcBef>
                          <a:spcPts val="240"/>
                        </a:spcBef>
                      </a:pPr>
                      <a:r>
                        <a:rPr sz="1200" spc="-5" dirty="0">
                          <a:solidFill>
                            <a:srgbClr val="2B2A2A"/>
                          </a:solidFill>
                          <a:latin typeface="Arial"/>
                          <a:cs typeface="Arial"/>
                        </a:rPr>
                        <a:t>125</a:t>
                      </a:r>
                      <a:endParaRPr sz="1200">
                        <a:latin typeface="Arial"/>
                        <a:cs typeface="Arial"/>
                      </a:endParaRPr>
                    </a:p>
                  </a:txBody>
                  <a:tcPr marL="0" marR="0" marT="30480" marB="0">
                    <a:lnL w="9525">
                      <a:solidFill>
                        <a:srgbClr val="E88A2B"/>
                      </a:solidFill>
                      <a:prstDash val="solid"/>
                    </a:lnL>
                    <a:lnR w="9525">
                      <a:solidFill>
                        <a:srgbClr val="E88A2B"/>
                      </a:solidFill>
                      <a:prstDash val="solid"/>
                    </a:lnR>
                    <a:lnT w="9525">
                      <a:solidFill>
                        <a:srgbClr val="E88A2B"/>
                      </a:solidFill>
                      <a:prstDash val="solid"/>
                    </a:lnT>
                    <a:lnB w="9525">
                      <a:solidFill>
                        <a:srgbClr val="E88A2B"/>
                      </a:solidFill>
                      <a:prstDash val="solid"/>
                    </a:lnB>
                  </a:tcPr>
                </a:tc>
                <a:extLst>
                  <a:ext uri="{0D108BD9-81ED-4DB2-BD59-A6C34878D82A}">
                    <a16:rowId xmlns:a16="http://schemas.microsoft.com/office/drawing/2014/main" val="10003"/>
                  </a:ext>
                </a:extLst>
              </a:tr>
              <a:tr h="359283">
                <a:tc>
                  <a:txBody>
                    <a:bodyPr/>
                    <a:lstStyle/>
                    <a:p>
                      <a:pPr marL="69215">
                        <a:lnSpc>
                          <a:spcPct val="100000"/>
                        </a:lnSpc>
                        <a:spcBef>
                          <a:spcPts val="240"/>
                        </a:spcBef>
                      </a:pPr>
                      <a:r>
                        <a:rPr sz="1200" spc="-5" dirty="0">
                          <a:solidFill>
                            <a:srgbClr val="2B2A2A"/>
                          </a:solidFill>
                          <a:latin typeface="Arial"/>
                          <a:cs typeface="Arial"/>
                        </a:rPr>
                        <a:t>957</a:t>
                      </a:r>
                      <a:endParaRPr sz="1200">
                        <a:latin typeface="Arial"/>
                        <a:cs typeface="Arial"/>
                      </a:endParaRPr>
                    </a:p>
                  </a:txBody>
                  <a:tcPr marL="0" marR="0" marT="30480" marB="0">
                    <a:lnL w="9525">
                      <a:solidFill>
                        <a:srgbClr val="E88A2B"/>
                      </a:solidFill>
                      <a:prstDash val="solid"/>
                    </a:lnL>
                    <a:lnR w="9525">
                      <a:solidFill>
                        <a:srgbClr val="E88A2B"/>
                      </a:solidFill>
                      <a:prstDash val="solid"/>
                    </a:lnR>
                    <a:lnT w="9525">
                      <a:solidFill>
                        <a:srgbClr val="E88A2B"/>
                      </a:solidFill>
                      <a:prstDash val="solid"/>
                    </a:lnT>
                    <a:lnB w="9525">
                      <a:solidFill>
                        <a:srgbClr val="E88A2B"/>
                      </a:solidFill>
                      <a:prstDash val="solid"/>
                    </a:lnB>
                  </a:tcPr>
                </a:tc>
                <a:tc>
                  <a:txBody>
                    <a:bodyPr/>
                    <a:lstStyle/>
                    <a:p>
                      <a:pPr marL="69215">
                        <a:lnSpc>
                          <a:spcPct val="100000"/>
                        </a:lnSpc>
                        <a:spcBef>
                          <a:spcPts val="240"/>
                        </a:spcBef>
                      </a:pPr>
                      <a:r>
                        <a:rPr sz="1200" spc="-5" dirty="0">
                          <a:solidFill>
                            <a:srgbClr val="2B2A2A"/>
                          </a:solidFill>
                          <a:latin typeface="Arial"/>
                          <a:cs typeface="Arial"/>
                        </a:rPr>
                        <a:t>37</a:t>
                      </a:r>
                      <a:endParaRPr sz="1200">
                        <a:latin typeface="Arial"/>
                        <a:cs typeface="Arial"/>
                      </a:endParaRPr>
                    </a:p>
                  </a:txBody>
                  <a:tcPr marL="0" marR="0" marT="30480" marB="0">
                    <a:lnL w="9525">
                      <a:solidFill>
                        <a:srgbClr val="E88A2B"/>
                      </a:solidFill>
                      <a:prstDash val="solid"/>
                    </a:lnL>
                    <a:lnR w="9525">
                      <a:solidFill>
                        <a:srgbClr val="E88A2B"/>
                      </a:solidFill>
                      <a:prstDash val="solid"/>
                    </a:lnR>
                    <a:lnT w="9525">
                      <a:solidFill>
                        <a:srgbClr val="E88A2B"/>
                      </a:solidFill>
                      <a:prstDash val="solid"/>
                    </a:lnT>
                    <a:lnB w="9525">
                      <a:solidFill>
                        <a:srgbClr val="E88A2B"/>
                      </a:solidFill>
                      <a:prstDash val="solid"/>
                    </a:lnB>
                  </a:tcPr>
                </a:tc>
                <a:tc>
                  <a:txBody>
                    <a:bodyPr/>
                    <a:lstStyle/>
                    <a:p>
                      <a:pPr marL="69215">
                        <a:lnSpc>
                          <a:spcPct val="100000"/>
                        </a:lnSpc>
                        <a:spcBef>
                          <a:spcPts val="240"/>
                        </a:spcBef>
                      </a:pPr>
                      <a:r>
                        <a:rPr sz="1200" spc="-5" dirty="0">
                          <a:solidFill>
                            <a:srgbClr val="2B2A2A"/>
                          </a:solidFill>
                          <a:latin typeface="Arial"/>
                          <a:cs typeface="Arial"/>
                        </a:rPr>
                        <a:t>WA</a:t>
                      </a:r>
                      <a:endParaRPr sz="1200">
                        <a:latin typeface="Arial"/>
                        <a:cs typeface="Arial"/>
                      </a:endParaRPr>
                    </a:p>
                  </a:txBody>
                  <a:tcPr marL="0" marR="0" marT="30480" marB="0">
                    <a:lnL w="9525">
                      <a:solidFill>
                        <a:srgbClr val="E88A2B"/>
                      </a:solidFill>
                      <a:prstDash val="solid"/>
                    </a:lnL>
                    <a:lnR w="9525">
                      <a:solidFill>
                        <a:srgbClr val="E88A2B"/>
                      </a:solidFill>
                      <a:prstDash val="solid"/>
                    </a:lnR>
                    <a:lnT w="9525">
                      <a:solidFill>
                        <a:srgbClr val="E88A2B"/>
                      </a:solidFill>
                      <a:prstDash val="solid"/>
                    </a:lnT>
                    <a:lnB w="9525">
                      <a:solidFill>
                        <a:srgbClr val="E88A2B"/>
                      </a:solidFill>
                      <a:prstDash val="solid"/>
                    </a:lnB>
                  </a:tcPr>
                </a:tc>
                <a:tc>
                  <a:txBody>
                    <a:bodyPr/>
                    <a:lstStyle/>
                    <a:p>
                      <a:pPr marL="69215">
                        <a:lnSpc>
                          <a:spcPct val="100000"/>
                        </a:lnSpc>
                        <a:spcBef>
                          <a:spcPts val="240"/>
                        </a:spcBef>
                      </a:pPr>
                      <a:r>
                        <a:rPr sz="1200" spc="-5" dirty="0">
                          <a:solidFill>
                            <a:srgbClr val="2B2A2A"/>
                          </a:solidFill>
                          <a:latin typeface="Arial"/>
                          <a:cs typeface="Arial"/>
                        </a:rPr>
                        <a:t>375</a:t>
                      </a:r>
                      <a:endParaRPr sz="1200">
                        <a:latin typeface="Arial"/>
                        <a:cs typeface="Arial"/>
                      </a:endParaRPr>
                    </a:p>
                  </a:txBody>
                  <a:tcPr marL="0" marR="0" marT="30480" marB="0">
                    <a:lnL w="9525">
                      <a:solidFill>
                        <a:srgbClr val="E88A2B"/>
                      </a:solidFill>
                      <a:prstDash val="solid"/>
                    </a:lnL>
                    <a:lnR w="9525">
                      <a:solidFill>
                        <a:srgbClr val="E88A2B"/>
                      </a:solidFill>
                      <a:prstDash val="solid"/>
                    </a:lnR>
                    <a:lnT w="9525">
                      <a:solidFill>
                        <a:srgbClr val="E88A2B"/>
                      </a:solidFill>
                      <a:prstDash val="solid"/>
                    </a:lnT>
                    <a:lnB w="9525">
                      <a:solidFill>
                        <a:srgbClr val="E88A2B"/>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548629" y="3215792"/>
            <a:ext cx="2886710" cy="561975"/>
          </a:xfrm>
          <a:prstGeom prst="rect">
            <a:avLst/>
          </a:prstGeom>
        </p:spPr>
        <p:txBody>
          <a:bodyPr vert="horz" wrap="square" lIns="0" tIns="12700" rIns="0" bIns="0" rtlCol="0">
            <a:spAutoFit/>
          </a:bodyPr>
          <a:lstStyle/>
          <a:p>
            <a:pPr marL="355600" marR="5080" indent="-342900">
              <a:lnSpc>
                <a:spcPct val="110000"/>
              </a:lnSpc>
              <a:spcBef>
                <a:spcPts val="100"/>
              </a:spcBef>
              <a:buChar char="•"/>
              <a:tabLst>
                <a:tab pos="354965" algn="l"/>
                <a:tab pos="355600" algn="l"/>
              </a:tabLst>
            </a:pPr>
            <a:r>
              <a:rPr sz="1600" spc="-5" dirty="0">
                <a:solidFill>
                  <a:srgbClr val="FFFFFF"/>
                </a:solidFill>
                <a:latin typeface="Arial"/>
                <a:cs typeface="Arial"/>
              </a:rPr>
              <a:t>With column storage, </a:t>
            </a:r>
            <a:r>
              <a:rPr sz="1600" spc="-10" dirty="0">
                <a:solidFill>
                  <a:srgbClr val="FFFFFF"/>
                </a:solidFill>
                <a:latin typeface="Arial"/>
                <a:cs typeface="Arial"/>
              </a:rPr>
              <a:t>you  </a:t>
            </a:r>
            <a:r>
              <a:rPr sz="1600" spc="-5" dirty="0">
                <a:solidFill>
                  <a:srgbClr val="FFFFFF"/>
                </a:solidFill>
                <a:latin typeface="Arial"/>
                <a:cs typeface="Arial"/>
              </a:rPr>
              <a:t>only read the data </a:t>
            </a:r>
            <a:r>
              <a:rPr sz="1600" spc="-10" dirty="0">
                <a:solidFill>
                  <a:srgbClr val="FFFFFF"/>
                </a:solidFill>
                <a:latin typeface="Arial"/>
                <a:cs typeface="Arial"/>
              </a:rPr>
              <a:t>you</a:t>
            </a:r>
            <a:r>
              <a:rPr sz="1600" spc="15" dirty="0">
                <a:solidFill>
                  <a:srgbClr val="FFFFFF"/>
                </a:solidFill>
                <a:latin typeface="Arial"/>
                <a:cs typeface="Arial"/>
              </a:rPr>
              <a:t> </a:t>
            </a:r>
            <a:r>
              <a:rPr sz="1600" spc="-5" dirty="0">
                <a:solidFill>
                  <a:srgbClr val="FFFFFF"/>
                </a:solidFill>
                <a:latin typeface="Arial"/>
                <a:cs typeface="Arial"/>
              </a:rPr>
              <a:t>need</a:t>
            </a:r>
            <a:endParaRPr sz="1600">
              <a:latin typeface="Arial"/>
              <a:cs typeface="Arial"/>
            </a:endParaRPr>
          </a:p>
        </p:txBody>
      </p:sp>
      <p:sp>
        <p:nvSpPr>
          <p:cNvPr id="3" name="object 3"/>
          <p:cNvSpPr/>
          <p:nvPr/>
        </p:nvSpPr>
        <p:spPr>
          <a:xfrm>
            <a:off x="5420867" y="1110996"/>
            <a:ext cx="3473195" cy="189585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469001" y="1137792"/>
            <a:ext cx="3364991" cy="1796795"/>
          </a:xfrm>
          <a:prstGeom prst="rect">
            <a:avLst/>
          </a:prstGeom>
          <a:blipFill>
            <a:blip r:embed="rId3" cstate="print"/>
            <a:stretch>
              <a:fillRect/>
            </a:stretch>
          </a:blipFill>
        </p:spPr>
        <p:txBody>
          <a:bodyPr wrap="square" lIns="0" tIns="0" rIns="0" bIns="0" rtlCol="0"/>
          <a:lstStyle/>
          <a:p>
            <a:endParaRPr/>
          </a:p>
        </p:txBody>
      </p:sp>
      <p:graphicFrame>
        <p:nvGraphicFramePr>
          <p:cNvPr id="5" name="object 5"/>
          <p:cNvGraphicFramePr>
            <a:graphicFrameLocks noGrp="1"/>
          </p:cNvGraphicFramePr>
          <p:nvPr/>
        </p:nvGraphicFramePr>
        <p:xfrm>
          <a:off x="5464238" y="1133030"/>
          <a:ext cx="3365500" cy="1796159"/>
        </p:xfrm>
        <a:graphic>
          <a:graphicData uri="http://schemas.openxmlformats.org/drawingml/2006/table">
            <a:tbl>
              <a:tblPr firstRow="1" bandRow="1">
                <a:tableStyleId>{2D5ABB26-0587-4C30-8999-92F81FD0307C}</a:tableStyleId>
              </a:tblPr>
              <a:tblGrid>
                <a:gridCol w="841375">
                  <a:extLst>
                    <a:ext uri="{9D8B030D-6E8A-4147-A177-3AD203B41FA5}">
                      <a16:colId xmlns:a16="http://schemas.microsoft.com/office/drawing/2014/main" val="20000"/>
                    </a:ext>
                  </a:extLst>
                </a:gridCol>
                <a:gridCol w="841375">
                  <a:extLst>
                    <a:ext uri="{9D8B030D-6E8A-4147-A177-3AD203B41FA5}">
                      <a16:colId xmlns:a16="http://schemas.microsoft.com/office/drawing/2014/main" val="20001"/>
                    </a:ext>
                  </a:extLst>
                </a:gridCol>
                <a:gridCol w="841375">
                  <a:extLst>
                    <a:ext uri="{9D8B030D-6E8A-4147-A177-3AD203B41FA5}">
                      <a16:colId xmlns:a16="http://schemas.microsoft.com/office/drawing/2014/main" val="20002"/>
                    </a:ext>
                  </a:extLst>
                </a:gridCol>
                <a:gridCol w="841375">
                  <a:extLst>
                    <a:ext uri="{9D8B030D-6E8A-4147-A177-3AD203B41FA5}">
                      <a16:colId xmlns:a16="http://schemas.microsoft.com/office/drawing/2014/main" val="20003"/>
                    </a:ext>
                  </a:extLst>
                </a:gridCol>
              </a:tblGrid>
              <a:tr h="359156">
                <a:tc>
                  <a:txBody>
                    <a:bodyPr/>
                    <a:lstStyle/>
                    <a:p>
                      <a:pPr marL="69215">
                        <a:lnSpc>
                          <a:spcPct val="100000"/>
                        </a:lnSpc>
                        <a:spcBef>
                          <a:spcPts val="235"/>
                        </a:spcBef>
                      </a:pPr>
                      <a:r>
                        <a:rPr sz="1200" b="1" spc="-5" dirty="0">
                          <a:solidFill>
                            <a:srgbClr val="1D1D1D"/>
                          </a:solidFill>
                          <a:latin typeface="Arial"/>
                          <a:cs typeface="Arial"/>
                        </a:rPr>
                        <a:t>ID</a:t>
                      </a:r>
                      <a:endParaRPr sz="1200">
                        <a:latin typeface="Arial"/>
                        <a:cs typeface="Arial"/>
                      </a:endParaRPr>
                    </a:p>
                  </a:txBody>
                  <a:tcPr marL="0" marR="0" marT="29845" marB="0">
                    <a:lnL w="9525">
                      <a:solidFill>
                        <a:srgbClr val="E88A2B"/>
                      </a:solidFill>
                      <a:prstDash val="solid"/>
                    </a:lnL>
                    <a:lnT w="9525">
                      <a:solidFill>
                        <a:srgbClr val="E88A2B"/>
                      </a:solidFill>
                      <a:prstDash val="solid"/>
                    </a:lnT>
                    <a:lnB w="28575">
                      <a:solidFill>
                        <a:srgbClr val="DDDEDD"/>
                      </a:solidFill>
                      <a:prstDash val="solid"/>
                    </a:lnB>
                    <a:solidFill>
                      <a:srgbClr val="7C7C7C"/>
                    </a:solidFill>
                  </a:tcPr>
                </a:tc>
                <a:tc>
                  <a:txBody>
                    <a:bodyPr/>
                    <a:lstStyle/>
                    <a:p>
                      <a:pPr marL="69215">
                        <a:lnSpc>
                          <a:spcPct val="100000"/>
                        </a:lnSpc>
                        <a:spcBef>
                          <a:spcPts val="235"/>
                        </a:spcBef>
                      </a:pPr>
                      <a:r>
                        <a:rPr sz="1200" b="1" spc="-15" dirty="0">
                          <a:solidFill>
                            <a:srgbClr val="1D1D1D"/>
                          </a:solidFill>
                          <a:latin typeface="Arial"/>
                          <a:cs typeface="Arial"/>
                        </a:rPr>
                        <a:t>Age</a:t>
                      </a:r>
                      <a:endParaRPr sz="1200">
                        <a:latin typeface="Arial"/>
                        <a:cs typeface="Arial"/>
                      </a:endParaRPr>
                    </a:p>
                  </a:txBody>
                  <a:tcPr marL="0" marR="0" marT="29845" marB="0">
                    <a:lnT w="9525">
                      <a:solidFill>
                        <a:srgbClr val="E88A2B"/>
                      </a:solidFill>
                      <a:prstDash val="solid"/>
                    </a:lnT>
                    <a:lnB w="28575">
                      <a:solidFill>
                        <a:srgbClr val="DDDEDD"/>
                      </a:solidFill>
                      <a:prstDash val="solid"/>
                    </a:lnB>
                    <a:solidFill>
                      <a:srgbClr val="7C7C7C"/>
                    </a:solidFill>
                  </a:tcPr>
                </a:tc>
                <a:tc>
                  <a:txBody>
                    <a:bodyPr/>
                    <a:lstStyle/>
                    <a:p>
                      <a:pPr marL="69215">
                        <a:lnSpc>
                          <a:spcPct val="100000"/>
                        </a:lnSpc>
                        <a:spcBef>
                          <a:spcPts val="235"/>
                        </a:spcBef>
                      </a:pPr>
                      <a:r>
                        <a:rPr sz="1200" b="1" spc="-5" dirty="0">
                          <a:solidFill>
                            <a:srgbClr val="1D1D1D"/>
                          </a:solidFill>
                          <a:latin typeface="Arial"/>
                          <a:cs typeface="Arial"/>
                        </a:rPr>
                        <a:t>State</a:t>
                      </a:r>
                      <a:endParaRPr sz="1200">
                        <a:latin typeface="Arial"/>
                        <a:cs typeface="Arial"/>
                      </a:endParaRPr>
                    </a:p>
                  </a:txBody>
                  <a:tcPr marL="0" marR="0" marT="29845" marB="0">
                    <a:lnT w="9525">
                      <a:solidFill>
                        <a:srgbClr val="E88A2B"/>
                      </a:solidFill>
                      <a:prstDash val="solid"/>
                    </a:lnT>
                    <a:lnB w="28575">
                      <a:solidFill>
                        <a:srgbClr val="DDDEDD"/>
                      </a:solidFill>
                      <a:prstDash val="solid"/>
                    </a:lnB>
                    <a:solidFill>
                      <a:srgbClr val="7C7C7C"/>
                    </a:solidFill>
                  </a:tcPr>
                </a:tc>
                <a:tc>
                  <a:txBody>
                    <a:bodyPr/>
                    <a:lstStyle/>
                    <a:p>
                      <a:pPr marL="69215">
                        <a:lnSpc>
                          <a:spcPct val="100000"/>
                        </a:lnSpc>
                        <a:spcBef>
                          <a:spcPts val="235"/>
                        </a:spcBef>
                      </a:pPr>
                      <a:r>
                        <a:rPr sz="1200" b="1" spc="-10" dirty="0">
                          <a:solidFill>
                            <a:srgbClr val="DDDEDD"/>
                          </a:solidFill>
                          <a:latin typeface="Arial"/>
                          <a:cs typeface="Arial"/>
                        </a:rPr>
                        <a:t>Amount</a:t>
                      </a:r>
                      <a:endParaRPr sz="1200">
                        <a:latin typeface="Arial"/>
                        <a:cs typeface="Arial"/>
                      </a:endParaRPr>
                    </a:p>
                  </a:txBody>
                  <a:tcPr marL="0" marR="0" marT="29845" marB="0">
                    <a:lnR w="9525">
                      <a:solidFill>
                        <a:srgbClr val="E88A2B"/>
                      </a:solidFill>
                      <a:prstDash val="solid"/>
                    </a:lnR>
                    <a:lnT w="9525">
                      <a:solidFill>
                        <a:srgbClr val="E88A2B"/>
                      </a:solidFill>
                      <a:prstDash val="solid"/>
                    </a:lnT>
                    <a:lnB w="28575">
                      <a:solidFill>
                        <a:srgbClr val="DDDEDD"/>
                      </a:solidFill>
                      <a:prstDash val="solid"/>
                    </a:lnB>
                    <a:solidFill>
                      <a:srgbClr val="E98E30"/>
                    </a:solidFill>
                  </a:tcPr>
                </a:tc>
                <a:extLst>
                  <a:ext uri="{0D108BD9-81ED-4DB2-BD59-A6C34878D82A}">
                    <a16:rowId xmlns:a16="http://schemas.microsoft.com/office/drawing/2014/main" val="10000"/>
                  </a:ext>
                </a:extLst>
              </a:tr>
              <a:tr h="359283">
                <a:tc>
                  <a:txBody>
                    <a:bodyPr/>
                    <a:lstStyle/>
                    <a:p>
                      <a:pPr marL="69215">
                        <a:lnSpc>
                          <a:spcPct val="100000"/>
                        </a:lnSpc>
                        <a:spcBef>
                          <a:spcPts val="235"/>
                        </a:spcBef>
                      </a:pPr>
                      <a:r>
                        <a:rPr sz="1200" dirty="0">
                          <a:solidFill>
                            <a:srgbClr val="1D1D1D"/>
                          </a:solidFill>
                          <a:latin typeface="Arial"/>
                          <a:cs typeface="Arial"/>
                        </a:rPr>
                        <a:t>123</a:t>
                      </a:r>
                      <a:endParaRPr sz="1200">
                        <a:latin typeface="Arial"/>
                        <a:cs typeface="Arial"/>
                      </a:endParaRPr>
                    </a:p>
                  </a:txBody>
                  <a:tcPr marL="0" marR="0" marT="29845" marB="0">
                    <a:lnL w="9525">
                      <a:solidFill>
                        <a:srgbClr val="E88A2B"/>
                      </a:solidFill>
                      <a:prstDash val="solid"/>
                    </a:lnL>
                    <a:lnR w="9525">
                      <a:solidFill>
                        <a:srgbClr val="E88A2B"/>
                      </a:solidFill>
                      <a:prstDash val="solid"/>
                    </a:lnR>
                    <a:lnT w="28575">
                      <a:solidFill>
                        <a:srgbClr val="DDDEDD"/>
                      </a:solidFill>
                      <a:prstDash val="solid"/>
                    </a:lnT>
                    <a:lnB w="9525">
                      <a:solidFill>
                        <a:srgbClr val="E88A2B"/>
                      </a:solidFill>
                      <a:prstDash val="solid"/>
                    </a:lnB>
                    <a:solidFill>
                      <a:srgbClr val="7C7C7C"/>
                    </a:solidFill>
                  </a:tcPr>
                </a:tc>
                <a:tc>
                  <a:txBody>
                    <a:bodyPr/>
                    <a:lstStyle/>
                    <a:p>
                      <a:pPr marL="69215">
                        <a:lnSpc>
                          <a:spcPct val="100000"/>
                        </a:lnSpc>
                        <a:spcBef>
                          <a:spcPts val="235"/>
                        </a:spcBef>
                      </a:pPr>
                      <a:r>
                        <a:rPr sz="1200" dirty="0">
                          <a:solidFill>
                            <a:srgbClr val="1D1D1D"/>
                          </a:solidFill>
                          <a:latin typeface="Arial"/>
                          <a:cs typeface="Arial"/>
                        </a:rPr>
                        <a:t>20</a:t>
                      </a:r>
                      <a:endParaRPr sz="1200">
                        <a:latin typeface="Arial"/>
                        <a:cs typeface="Arial"/>
                      </a:endParaRPr>
                    </a:p>
                  </a:txBody>
                  <a:tcPr marL="0" marR="0" marT="29845" marB="0">
                    <a:lnL w="9525">
                      <a:solidFill>
                        <a:srgbClr val="E88A2B"/>
                      </a:solidFill>
                      <a:prstDash val="solid"/>
                    </a:lnL>
                    <a:lnR w="9525">
                      <a:solidFill>
                        <a:srgbClr val="E88A2B"/>
                      </a:solidFill>
                      <a:prstDash val="solid"/>
                    </a:lnR>
                    <a:lnT w="28575">
                      <a:solidFill>
                        <a:srgbClr val="DDDEDD"/>
                      </a:solidFill>
                      <a:prstDash val="solid"/>
                    </a:lnT>
                    <a:lnB w="9525">
                      <a:solidFill>
                        <a:srgbClr val="E88A2B"/>
                      </a:solidFill>
                      <a:prstDash val="solid"/>
                    </a:lnB>
                    <a:solidFill>
                      <a:srgbClr val="7C7C7C"/>
                    </a:solidFill>
                  </a:tcPr>
                </a:tc>
                <a:tc>
                  <a:txBody>
                    <a:bodyPr/>
                    <a:lstStyle/>
                    <a:p>
                      <a:pPr marL="69215">
                        <a:lnSpc>
                          <a:spcPct val="100000"/>
                        </a:lnSpc>
                        <a:spcBef>
                          <a:spcPts val="235"/>
                        </a:spcBef>
                      </a:pPr>
                      <a:r>
                        <a:rPr sz="1200" spc="-5" dirty="0">
                          <a:solidFill>
                            <a:srgbClr val="1D1D1D"/>
                          </a:solidFill>
                          <a:latin typeface="Arial"/>
                          <a:cs typeface="Arial"/>
                        </a:rPr>
                        <a:t>CA</a:t>
                      </a:r>
                      <a:endParaRPr sz="1200">
                        <a:latin typeface="Arial"/>
                        <a:cs typeface="Arial"/>
                      </a:endParaRPr>
                    </a:p>
                  </a:txBody>
                  <a:tcPr marL="0" marR="0" marT="29845" marB="0">
                    <a:lnL w="9525">
                      <a:solidFill>
                        <a:srgbClr val="E88A2B"/>
                      </a:solidFill>
                      <a:prstDash val="solid"/>
                    </a:lnL>
                    <a:lnR w="9525">
                      <a:solidFill>
                        <a:srgbClr val="E88A2B"/>
                      </a:solidFill>
                      <a:prstDash val="solid"/>
                    </a:lnR>
                    <a:lnT w="28575">
                      <a:solidFill>
                        <a:srgbClr val="DDDEDD"/>
                      </a:solidFill>
                      <a:prstDash val="solid"/>
                    </a:lnT>
                    <a:lnB w="9525">
                      <a:solidFill>
                        <a:srgbClr val="E88A2B"/>
                      </a:solidFill>
                      <a:prstDash val="solid"/>
                    </a:lnB>
                    <a:solidFill>
                      <a:srgbClr val="7C7C7C"/>
                    </a:solidFill>
                  </a:tcPr>
                </a:tc>
                <a:tc>
                  <a:txBody>
                    <a:bodyPr/>
                    <a:lstStyle/>
                    <a:p>
                      <a:pPr marL="69215">
                        <a:lnSpc>
                          <a:spcPct val="100000"/>
                        </a:lnSpc>
                        <a:spcBef>
                          <a:spcPts val="235"/>
                        </a:spcBef>
                      </a:pPr>
                      <a:r>
                        <a:rPr sz="1200" dirty="0">
                          <a:solidFill>
                            <a:srgbClr val="272727"/>
                          </a:solidFill>
                          <a:latin typeface="Arial"/>
                          <a:cs typeface="Arial"/>
                        </a:rPr>
                        <a:t>500</a:t>
                      </a:r>
                      <a:endParaRPr sz="1200">
                        <a:latin typeface="Arial"/>
                        <a:cs typeface="Arial"/>
                      </a:endParaRPr>
                    </a:p>
                  </a:txBody>
                  <a:tcPr marL="0" marR="0" marT="29845" marB="0">
                    <a:lnL w="9525">
                      <a:solidFill>
                        <a:srgbClr val="E88A2B"/>
                      </a:solidFill>
                      <a:prstDash val="solid"/>
                    </a:lnL>
                    <a:lnR w="9525">
                      <a:solidFill>
                        <a:srgbClr val="E88A2B"/>
                      </a:solidFill>
                      <a:prstDash val="solid"/>
                    </a:lnR>
                    <a:lnT w="28575">
                      <a:solidFill>
                        <a:srgbClr val="DDDEDD"/>
                      </a:solidFill>
                      <a:prstDash val="solid"/>
                    </a:lnT>
                    <a:lnB w="9525">
                      <a:solidFill>
                        <a:srgbClr val="E88A2B"/>
                      </a:solidFill>
                      <a:prstDash val="solid"/>
                    </a:lnB>
                  </a:tcPr>
                </a:tc>
                <a:extLst>
                  <a:ext uri="{0D108BD9-81ED-4DB2-BD59-A6C34878D82A}">
                    <a16:rowId xmlns:a16="http://schemas.microsoft.com/office/drawing/2014/main" val="10001"/>
                  </a:ext>
                </a:extLst>
              </a:tr>
              <a:tr h="359155">
                <a:tc>
                  <a:txBody>
                    <a:bodyPr/>
                    <a:lstStyle/>
                    <a:p>
                      <a:pPr marL="69215">
                        <a:lnSpc>
                          <a:spcPct val="100000"/>
                        </a:lnSpc>
                        <a:spcBef>
                          <a:spcPts val="235"/>
                        </a:spcBef>
                      </a:pPr>
                      <a:r>
                        <a:rPr sz="1200" spc="-5" dirty="0">
                          <a:solidFill>
                            <a:srgbClr val="1D1D1D"/>
                          </a:solidFill>
                          <a:latin typeface="Arial"/>
                          <a:cs typeface="Arial"/>
                        </a:rPr>
                        <a:t>345</a:t>
                      </a:r>
                      <a:endParaRPr sz="1200">
                        <a:latin typeface="Arial"/>
                        <a:cs typeface="Arial"/>
                      </a:endParaRPr>
                    </a:p>
                  </a:txBody>
                  <a:tcPr marL="0" marR="0" marT="29845" marB="0">
                    <a:lnL w="9525">
                      <a:solidFill>
                        <a:srgbClr val="E88A2B"/>
                      </a:solidFill>
                      <a:prstDash val="solid"/>
                    </a:lnL>
                    <a:lnR w="9525">
                      <a:solidFill>
                        <a:srgbClr val="E88A2B"/>
                      </a:solidFill>
                      <a:prstDash val="solid"/>
                    </a:lnR>
                    <a:lnT w="9525">
                      <a:solidFill>
                        <a:srgbClr val="E88A2B"/>
                      </a:solidFill>
                      <a:prstDash val="solid"/>
                    </a:lnT>
                    <a:lnB w="9525">
                      <a:solidFill>
                        <a:srgbClr val="E88A2B"/>
                      </a:solidFill>
                      <a:prstDash val="solid"/>
                    </a:lnB>
                    <a:solidFill>
                      <a:srgbClr val="7C7C7C"/>
                    </a:solidFill>
                  </a:tcPr>
                </a:tc>
                <a:tc>
                  <a:txBody>
                    <a:bodyPr/>
                    <a:lstStyle/>
                    <a:p>
                      <a:pPr marL="69215">
                        <a:lnSpc>
                          <a:spcPct val="100000"/>
                        </a:lnSpc>
                        <a:spcBef>
                          <a:spcPts val="235"/>
                        </a:spcBef>
                      </a:pPr>
                      <a:r>
                        <a:rPr sz="1200" spc="-5" dirty="0">
                          <a:solidFill>
                            <a:srgbClr val="1D1D1D"/>
                          </a:solidFill>
                          <a:latin typeface="Arial"/>
                          <a:cs typeface="Arial"/>
                        </a:rPr>
                        <a:t>25</a:t>
                      </a:r>
                      <a:endParaRPr sz="1200">
                        <a:latin typeface="Arial"/>
                        <a:cs typeface="Arial"/>
                      </a:endParaRPr>
                    </a:p>
                  </a:txBody>
                  <a:tcPr marL="0" marR="0" marT="29845" marB="0">
                    <a:lnL w="9525">
                      <a:solidFill>
                        <a:srgbClr val="E88A2B"/>
                      </a:solidFill>
                      <a:prstDash val="solid"/>
                    </a:lnL>
                    <a:lnR w="9525">
                      <a:solidFill>
                        <a:srgbClr val="E88A2B"/>
                      </a:solidFill>
                      <a:prstDash val="solid"/>
                    </a:lnR>
                    <a:lnT w="9525">
                      <a:solidFill>
                        <a:srgbClr val="E88A2B"/>
                      </a:solidFill>
                      <a:prstDash val="solid"/>
                    </a:lnT>
                    <a:lnB w="9525">
                      <a:solidFill>
                        <a:srgbClr val="E88A2B"/>
                      </a:solidFill>
                      <a:prstDash val="solid"/>
                    </a:lnB>
                    <a:solidFill>
                      <a:srgbClr val="7C7C7C"/>
                    </a:solidFill>
                  </a:tcPr>
                </a:tc>
                <a:tc>
                  <a:txBody>
                    <a:bodyPr/>
                    <a:lstStyle/>
                    <a:p>
                      <a:pPr marL="69215">
                        <a:lnSpc>
                          <a:spcPct val="100000"/>
                        </a:lnSpc>
                        <a:spcBef>
                          <a:spcPts val="235"/>
                        </a:spcBef>
                      </a:pPr>
                      <a:r>
                        <a:rPr sz="1200" spc="-5" dirty="0">
                          <a:solidFill>
                            <a:srgbClr val="1D1D1D"/>
                          </a:solidFill>
                          <a:latin typeface="Arial"/>
                          <a:cs typeface="Arial"/>
                        </a:rPr>
                        <a:t>WA</a:t>
                      </a:r>
                      <a:endParaRPr sz="1200">
                        <a:latin typeface="Arial"/>
                        <a:cs typeface="Arial"/>
                      </a:endParaRPr>
                    </a:p>
                  </a:txBody>
                  <a:tcPr marL="0" marR="0" marT="29845" marB="0">
                    <a:lnL w="9525">
                      <a:solidFill>
                        <a:srgbClr val="E88A2B"/>
                      </a:solidFill>
                      <a:prstDash val="solid"/>
                    </a:lnL>
                    <a:lnR w="9525">
                      <a:solidFill>
                        <a:srgbClr val="E88A2B"/>
                      </a:solidFill>
                      <a:prstDash val="solid"/>
                    </a:lnR>
                    <a:lnT w="9525">
                      <a:solidFill>
                        <a:srgbClr val="E88A2B"/>
                      </a:solidFill>
                      <a:prstDash val="solid"/>
                    </a:lnT>
                    <a:lnB w="9525">
                      <a:solidFill>
                        <a:srgbClr val="E88A2B"/>
                      </a:solidFill>
                      <a:prstDash val="solid"/>
                    </a:lnB>
                    <a:solidFill>
                      <a:srgbClr val="7C7C7C"/>
                    </a:solidFill>
                  </a:tcPr>
                </a:tc>
                <a:tc>
                  <a:txBody>
                    <a:bodyPr/>
                    <a:lstStyle/>
                    <a:p>
                      <a:pPr marL="69215">
                        <a:lnSpc>
                          <a:spcPct val="100000"/>
                        </a:lnSpc>
                        <a:spcBef>
                          <a:spcPts val="235"/>
                        </a:spcBef>
                      </a:pPr>
                      <a:r>
                        <a:rPr sz="1200" spc="-5" dirty="0">
                          <a:solidFill>
                            <a:srgbClr val="272727"/>
                          </a:solidFill>
                          <a:latin typeface="Arial"/>
                          <a:cs typeface="Arial"/>
                        </a:rPr>
                        <a:t>250</a:t>
                      </a:r>
                      <a:endParaRPr sz="1200">
                        <a:latin typeface="Arial"/>
                        <a:cs typeface="Arial"/>
                      </a:endParaRPr>
                    </a:p>
                  </a:txBody>
                  <a:tcPr marL="0" marR="0" marT="29845" marB="0">
                    <a:lnL w="9525">
                      <a:solidFill>
                        <a:srgbClr val="E88A2B"/>
                      </a:solidFill>
                      <a:prstDash val="solid"/>
                    </a:lnL>
                    <a:lnR w="9525">
                      <a:solidFill>
                        <a:srgbClr val="E88A2B"/>
                      </a:solidFill>
                      <a:prstDash val="solid"/>
                    </a:lnR>
                    <a:lnT w="9525">
                      <a:solidFill>
                        <a:srgbClr val="E88A2B"/>
                      </a:solidFill>
                      <a:prstDash val="solid"/>
                    </a:lnT>
                    <a:lnB w="9525">
                      <a:solidFill>
                        <a:srgbClr val="E88A2B"/>
                      </a:solidFill>
                      <a:prstDash val="solid"/>
                    </a:lnB>
                  </a:tcPr>
                </a:tc>
                <a:extLst>
                  <a:ext uri="{0D108BD9-81ED-4DB2-BD59-A6C34878D82A}">
                    <a16:rowId xmlns:a16="http://schemas.microsoft.com/office/drawing/2014/main" val="10002"/>
                  </a:ext>
                </a:extLst>
              </a:tr>
              <a:tr h="359282">
                <a:tc>
                  <a:txBody>
                    <a:bodyPr/>
                    <a:lstStyle/>
                    <a:p>
                      <a:pPr marL="69215">
                        <a:lnSpc>
                          <a:spcPct val="100000"/>
                        </a:lnSpc>
                        <a:spcBef>
                          <a:spcPts val="240"/>
                        </a:spcBef>
                      </a:pPr>
                      <a:r>
                        <a:rPr sz="1200" spc="-5" dirty="0">
                          <a:solidFill>
                            <a:srgbClr val="1D1D1D"/>
                          </a:solidFill>
                          <a:latin typeface="Arial"/>
                          <a:cs typeface="Arial"/>
                        </a:rPr>
                        <a:t>678</a:t>
                      </a:r>
                      <a:endParaRPr sz="1200">
                        <a:latin typeface="Arial"/>
                        <a:cs typeface="Arial"/>
                      </a:endParaRPr>
                    </a:p>
                  </a:txBody>
                  <a:tcPr marL="0" marR="0" marT="30480" marB="0">
                    <a:lnL w="9525">
                      <a:solidFill>
                        <a:srgbClr val="E88A2B"/>
                      </a:solidFill>
                      <a:prstDash val="solid"/>
                    </a:lnL>
                    <a:lnR w="9525">
                      <a:solidFill>
                        <a:srgbClr val="E88A2B"/>
                      </a:solidFill>
                      <a:prstDash val="solid"/>
                    </a:lnR>
                    <a:lnT w="9525">
                      <a:solidFill>
                        <a:srgbClr val="E88A2B"/>
                      </a:solidFill>
                      <a:prstDash val="solid"/>
                    </a:lnT>
                    <a:lnB w="9525">
                      <a:solidFill>
                        <a:srgbClr val="E88A2B"/>
                      </a:solidFill>
                      <a:prstDash val="solid"/>
                    </a:lnB>
                    <a:solidFill>
                      <a:srgbClr val="7C7C7C"/>
                    </a:solidFill>
                  </a:tcPr>
                </a:tc>
                <a:tc>
                  <a:txBody>
                    <a:bodyPr/>
                    <a:lstStyle/>
                    <a:p>
                      <a:pPr marL="69215">
                        <a:lnSpc>
                          <a:spcPct val="100000"/>
                        </a:lnSpc>
                        <a:spcBef>
                          <a:spcPts val="240"/>
                        </a:spcBef>
                      </a:pPr>
                      <a:r>
                        <a:rPr sz="1200" spc="-5" dirty="0">
                          <a:solidFill>
                            <a:srgbClr val="1D1D1D"/>
                          </a:solidFill>
                          <a:latin typeface="Arial"/>
                          <a:cs typeface="Arial"/>
                        </a:rPr>
                        <a:t>40</a:t>
                      </a:r>
                      <a:endParaRPr sz="1200">
                        <a:latin typeface="Arial"/>
                        <a:cs typeface="Arial"/>
                      </a:endParaRPr>
                    </a:p>
                  </a:txBody>
                  <a:tcPr marL="0" marR="0" marT="30480" marB="0">
                    <a:lnL w="9525">
                      <a:solidFill>
                        <a:srgbClr val="E88A2B"/>
                      </a:solidFill>
                      <a:prstDash val="solid"/>
                    </a:lnL>
                    <a:lnR w="9525">
                      <a:solidFill>
                        <a:srgbClr val="E88A2B"/>
                      </a:solidFill>
                      <a:prstDash val="solid"/>
                    </a:lnR>
                    <a:lnT w="9525">
                      <a:solidFill>
                        <a:srgbClr val="E88A2B"/>
                      </a:solidFill>
                      <a:prstDash val="solid"/>
                    </a:lnT>
                    <a:lnB w="9525">
                      <a:solidFill>
                        <a:srgbClr val="E88A2B"/>
                      </a:solidFill>
                      <a:prstDash val="solid"/>
                    </a:lnB>
                    <a:solidFill>
                      <a:srgbClr val="7C7C7C"/>
                    </a:solidFill>
                  </a:tcPr>
                </a:tc>
                <a:tc>
                  <a:txBody>
                    <a:bodyPr/>
                    <a:lstStyle/>
                    <a:p>
                      <a:pPr marL="69215">
                        <a:lnSpc>
                          <a:spcPct val="100000"/>
                        </a:lnSpc>
                        <a:spcBef>
                          <a:spcPts val="240"/>
                        </a:spcBef>
                      </a:pPr>
                      <a:r>
                        <a:rPr sz="1200" spc="-5" dirty="0">
                          <a:solidFill>
                            <a:srgbClr val="1D1D1D"/>
                          </a:solidFill>
                          <a:latin typeface="Arial"/>
                          <a:cs typeface="Arial"/>
                        </a:rPr>
                        <a:t>FL</a:t>
                      </a:r>
                      <a:endParaRPr sz="1200">
                        <a:latin typeface="Arial"/>
                        <a:cs typeface="Arial"/>
                      </a:endParaRPr>
                    </a:p>
                  </a:txBody>
                  <a:tcPr marL="0" marR="0" marT="30480" marB="0">
                    <a:lnL w="9525">
                      <a:solidFill>
                        <a:srgbClr val="E88A2B"/>
                      </a:solidFill>
                      <a:prstDash val="solid"/>
                    </a:lnL>
                    <a:lnR w="9525">
                      <a:solidFill>
                        <a:srgbClr val="E88A2B"/>
                      </a:solidFill>
                      <a:prstDash val="solid"/>
                    </a:lnR>
                    <a:lnT w="9525">
                      <a:solidFill>
                        <a:srgbClr val="E88A2B"/>
                      </a:solidFill>
                      <a:prstDash val="solid"/>
                    </a:lnT>
                    <a:lnB w="9525">
                      <a:solidFill>
                        <a:srgbClr val="E88A2B"/>
                      </a:solidFill>
                      <a:prstDash val="solid"/>
                    </a:lnB>
                    <a:solidFill>
                      <a:srgbClr val="7C7C7C"/>
                    </a:solidFill>
                  </a:tcPr>
                </a:tc>
                <a:tc>
                  <a:txBody>
                    <a:bodyPr/>
                    <a:lstStyle/>
                    <a:p>
                      <a:pPr marL="69215">
                        <a:lnSpc>
                          <a:spcPct val="100000"/>
                        </a:lnSpc>
                        <a:spcBef>
                          <a:spcPts val="240"/>
                        </a:spcBef>
                      </a:pPr>
                      <a:r>
                        <a:rPr sz="1200" spc="-5" dirty="0">
                          <a:solidFill>
                            <a:srgbClr val="272727"/>
                          </a:solidFill>
                          <a:latin typeface="Arial"/>
                          <a:cs typeface="Arial"/>
                        </a:rPr>
                        <a:t>125</a:t>
                      </a:r>
                      <a:endParaRPr sz="1200">
                        <a:latin typeface="Arial"/>
                        <a:cs typeface="Arial"/>
                      </a:endParaRPr>
                    </a:p>
                  </a:txBody>
                  <a:tcPr marL="0" marR="0" marT="30480" marB="0">
                    <a:lnL w="9525">
                      <a:solidFill>
                        <a:srgbClr val="E88A2B"/>
                      </a:solidFill>
                      <a:prstDash val="solid"/>
                    </a:lnL>
                    <a:lnR w="9525">
                      <a:solidFill>
                        <a:srgbClr val="E88A2B"/>
                      </a:solidFill>
                      <a:prstDash val="solid"/>
                    </a:lnR>
                    <a:lnT w="9525">
                      <a:solidFill>
                        <a:srgbClr val="E88A2B"/>
                      </a:solidFill>
                      <a:prstDash val="solid"/>
                    </a:lnT>
                    <a:lnB w="9525">
                      <a:solidFill>
                        <a:srgbClr val="E88A2B"/>
                      </a:solidFill>
                      <a:prstDash val="solid"/>
                    </a:lnB>
                  </a:tcPr>
                </a:tc>
                <a:extLst>
                  <a:ext uri="{0D108BD9-81ED-4DB2-BD59-A6C34878D82A}">
                    <a16:rowId xmlns:a16="http://schemas.microsoft.com/office/drawing/2014/main" val="10003"/>
                  </a:ext>
                </a:extLst>
              </a:tr>
              <a:tr h="359283">
                <a:tc>
                  <a:txBody>
                    <a:bodyPr/>
                    <a:lstStyle/>
                    <a:p>
                      <a:pPr marL="69215">
                        <a:lnSpc>
                          <a:spcPct val="100000"/>
                        </a:lnSpc>
                        <a:spcBef>
                          <a:spcPts val="240"/>
                        </a:spcBef>
                      </a:pPr>
                      <a:r>
                        <a:rPr sz="1200" spc="-5" dirty="0">
                          <a:solidFill>
                            <a:srgbClr val="1D1D1D"/>
                          </a:solidFill>
                          <a:latin typeface="Arial"/>
                          <a:cs typeface="Arial"/>
                        </a:rPr>
                        <a:t>957</a:t>
                      </a:r>
                      <a:endParaRPr sz="1200">
                        <a:latin typeface="Arial"/>
                        <a:cs typeface="Arial"/>
                      </a:endParaRPr>
                    </a:p>
                  </a:txBody>
                  <a:tcPr marL="0" marR="0" marT="30480" marB="0">
                    <a:lnL w="9525">
                      <a:solidFill>
                        <a:srgbClr val="E88A2B"/>
                      </a:solidFill>
                      <a:prstDash val="solid"/>
                    </a:lnL>
                    <a:lnR w="9525">
                      <a:solidFill>
                        <a:srgbClr val="E88A2B"/>
                      </a:solidFill>
                      <a:prstDash val="solid"/>
                    </a:lnR>
                    <a:lnT w="9525">
                      <a:solidFill>
                        <a:srgbClr val="E88A2B"/>
                      </a:solidFill>
                      <a:prstDash val="solid"/>
                    </a:lnT>
                    <a:lnB w="9525">
                      <a:solidFill>
                        <a:srgbClr val="E88A2B"/>
                      </a:solidFill>
                      <a:prstDash val="solid"/>
                    </a:lnB>
                    <a:solidFill>
                      <a:srgbClr val="7C7C7C"/>
                    </a:solidFill>
                  </a:tcPr>
                </a:tc>
                <a:tc>
                  <a:txBody>
                    <a:bodyPr/>
                    <a:lstStyle/>
                    <a:p>
                      <a:pPr marL="69215">
                        <a:lnSpc>
                          <a:spcPct val="100000"/>
                        </a:lnSpc>
                        <a:spcBef>
                          <a:spcPts val="240"/>
                        </a:spcBef>
                      </a:pPr>
                      <a:r>
                        <a:rPr sz="1200" spc="-5" dirty="0">
                          <a:solidFill>
                            <a:srgbClr val="1D1D1D"/>
                          </a:solidFill>
                          <a:latin typeface="Arial"/>
                          <a:cs typeface="Arial"/>
                        </a:rPr>
                        <a:t>37</a:t>
                      </a:r>
                      <a:endParaRPr sz="1200">
                        <a:latin typeface="Arial"/>
                        <a:cs typeface="Arial"/>
                      </a:endParaRPr>
                    </a:p>
                  </a:txBody>
                  <a:tcPr marL="0" marR="0" marT="30480" marB="0">
                    <a:lnL w="9525">
                      <a:solidFill>
                        <a:srgbClr val="E88A2B"/>
                      </a:solidFill>
                      <a:prstDash val="solid"/>
                    </a:lnL>
                    <a:lnR w="9525">
                      <a:solidFill>
                        <a:srgbClr val="E88A2B"/>
                      </a:solidFill>
                      <a:prstDash val="solid"/>
                    </a:lnR>
                    <a:lnT w="9525">
                      <a:solidFill>
                        <a:srgbClr val="E88A2B"/>
                      </a:solidFill>
                      <a:prstDash val="solid"/>
                    </a:lnT>
                    <a:lnB w="9525">
                      <a:solidFill>
                        <a:srgbClr val="E88A2B"/>
                      </a:solidFill>
                      <a:prstDash val="solid"/>
                    </a:lnB>
                    <a:solidFill>
                      <a:srgbClr val="7C7C7C"/>
                    </a:solidFill>
                  </a:tcPr>
                </a:tc>
                <a:tc>
                  <a:txBody>
                    <a:bodyPr/>
                    <a:lstStyle/>
                    <a:p>
                      <a:pPr marL="69215">
                        <a:lnSpc>
                          <a:spcPct val="100000"/>
                        </a:lnSpc>
                        <a:spcBef>
                          <a:spcPts val="240"/>
                        </a:spcBef>
                      </a:pPr>
                      <a:r>
                        <a:rPr sz="1200" spc="-5" dirty="0">
                          <a:solidFill>
                            <a:srgbClr val="1D1D1D"/>
                          </a:solidFill>
                          <a:latin typeface="Arial"/>
                          <a:cs typeface="Arial"/>
                        </a:rPr>
                        <a:t>WA</a:t>
                      </a:r>
                      <a:endParaRPr sz="1200">
                        <a:latin typeface="Arial"/>
                        <a:cs typeface="Arial"/>
                      </a:endParaRPr>
                    </a:p>
                  </a:txBody>
                  <a:tcPr marL="0" marR="0" marT="30480" marB="0">
                    <a:lnL w="9525">
                      <a:solidFill>
                        <a:srgbClr val="E88A2B"/>
                      </a:solidFill>
                      <a:prstDash val="solid"/>
                    </a:lnL>
                    <a:lnR w="9525">
                      <a:solidFill>
                        <a:srgbClr val="E88A2B"/>
                      </a:solidFill>
                      <a:prstDash val="solid"/>
                    </a:lnR>
                    <a:lnT w="9525">
                      <a:solidFill>
                        <a:srgbClr val="E88A2B"/>
                      </a:solidFill>
                      <a:prstDash val="solid"/>
                    </a:lnT>
                    <a:lnB w="9525">
                      <a:solidFill>
                        <a:srgbClr val="E88A2B"/>
                      </a:solidFill>
                      <a:prstDash val="solid"/>
                    </a:lnB>
                    <a:solidFill>
                      <a:srgbClr val="7C7C7C"/>
                    </a:solidFill>
                  </a:tcPr>
                </a:tc>
                <a:tc>
                  <a:txBody>
                    <a:bodyPr/>
                    <a:lstStyle/>
                    <a:p>
                      <a:pPr marL="69215">
                        <a:lnSpc>
                          <a:spcPct val="100000"/>
                        </a:lnSpc>
                        <a:spcBef>
                          <a:spcPts val="240"/>
                        </a:spcBef>
                      </a:pPr>
                      <a:r>
                        <a:rPr sz="1200" spc="-5" dirty="0">
                          <a:solidFill>
                            <a:srgbClr val="272727"/>
                          </a:solidFill>
                          <a:latin typeface="Arial"/>
                          <a:cs typeface="Arial"/>
                        </a:rPr>
                        <a:t>375</a:t>
                      </a:r>
                      <a:endParaRPr sz="1200">
                        <a:latin typeface="Arial"/>
                        <a:cs typeface="Arial"/>
                      </a:endParaRPr>
                    </a:p>
                  </a:txBody>
                  <a:tcPr marL="0" marR="0" marT="30480" marB="0">
                    <a:lnL w="9525">
                      <a:solidFill>
                        <a:srgbClr val="E88A2B"/>
                      </a:solidFill>
                      <a:prstDash val="solid"/>
                    </a:lnL>
                    <a:lnR w="9525">
                      <a:solidFill>
                        <a:srgbClr val="E88A2B"/>
                      </a:solidFill>
                      <a:prstDash val="solid"/>
                    </a:lnR>
                    <a:lnT w="9525">
                      <a:solidFill>
                        <a:srgbClr val="E88A2B"/>
                      </a:solidFill>
                      <a:prstDash val="solid"/>
                    </a:lnT>
                    <a:lnB w="9525">
                      <a:solidFill>
                        <a:srgbClr val="E88A2B"/>
                      </a:solidFill>
                      <a:prstDash val="solid"/>
                    </a:lnB>
                  </a:tcPr>
                </a:tc>
                <a:extLst>
                  <a:ext uri="{0D108BD9-81ED-4DB2-BD59-A6C34878D82A}">
                    <a16:rowId xmlns:a16="http://schemas.microsoft.com/office/drawing/2014/main" val="10004"/>
                  </a:ext>
                </a:extLst>
              </a:tr>
            </a:tbl>
          </a:graphicData>
        </a:graphic>
      </p:graphicFrame>
      <p:sp>
        <p:nvSpPr>
          <p:cNvPr id="6" name="object 6"/>
          <p:cNvSpPr txBox="1">
            <a:spLocks noGrp="1"/>
          </p:cNvSpPr>
          <p:nvPr>
            <p:ph type="title"/>
          </p:nvPr>
        </p:nvSpPr>
        <p:spPr>
          <a:xfrm>
            <a:off x="415544" y="214071"/>
            <a:ext cx="7149465"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BABCBA"/>
                </a:solidFill>
              </a:rPr>
              <a:t>Amazon Redshift dramatically reduces</a:t>
            </a:r>
            <a:r>
              <a:rPr sz="2800" spc="150" dirty="0">
                <a:solidFill>
                  <a:srgbClr val="BABCBA"/>
                </a:solidFill>
              </a:rPr>
              <a:t> </a:t>
            </a:r>
            <a:r>
              <a:rPr sz="2800" spc="-5" dirty="0">
                <a:solidFill>
                  <a:srgbClr val="BABCBA"/>
                </a:solidFill>
              </a:rPr>
              <a:t>I/O</a:t>
            </a:r>
            <a:endParaRPr sz="2800"/>
          </a:p>
        </p:txBody>
      </p:sp>
      <p:sp>
        <p:nvSpPr>
          <p:cNvPr id="7" name="object 7"/>
          <p:cNvSpPr txBox="1"/>
          <p:nvPr/>
        </p:nvSpPr>
        <p:spPr>
          <a:xfrm>
            <a:off x="481583" y="1124711"/>
            <a:ext cx="4291965" cy="422275"/>
          </a:xfrm>
          <a:prstGeom prst="rect">
            <a:avLst/>
          </a:prstGeom>
          <a:ln w="3175">
            <a:solidFill>
              <a:srgbClr val="999A97"/>
            </a:solidFill>
          </a:ln>
        </p:spPr>
        <p:txBody>
          <a:bodyPr vert="horz" wrap="square" lIns="0" tIns="29845" rIns="0" bIns="0" rtlCol="0">
            <a:spAutoFit/>
          </a:bodyPr>
          <a:lstStyle/>
          <a:p>
            <a:pPr marL="545465" indent="-343535">
              <a:lnSpc>
                <a:spcPct val="100000"/>
              </a:lnSpc>
              <a:spcBef>
                <a:spcPts val="235"/>
              </a:spcBef>
              <a:buSzPct val="90000"/>
              <a:buFont typeface="Arial"/>
              <a:buChar char="•"/>
              <a:tabLst>
                <a:tab pos="545465" algn="l"/>
                <a:tab pos="546100" algn="l"/>
              </a:tabLst>
            </a:pPr>
            <a:r>
              <a:rPr sz="2000" b="1" dirty="0">
                <a:solidFill>
                  <a:srgbClr val="BABCBA"/>
                </a:solidFill>
                <a:latin typeface="Arial"/>
                <a:cs typeface="Arial"/>
              </a:rPr>
              <a:t>Column</a:t>
            </a:r>
            <a:r>
              <a:rPr sz="2000" b="1" spc="-5" dirty="0">
                <a:solidFill>
                  <a:srgbClr val="BABCBA"/>
                </a:solidFill>
                <a:latin typeface="Arial"/>
                <a:cs typeface="Arial"/>
              </a:rPr>
              <a:t> </a:t>
            </a:r>
            <a:r>
              <a:rPr sz="2000" b="1" dirty="0">
                <a:solidFill>
                  <a:srgbClr val="BABCBA"/>
                </a:solidFill>
                <a:latin typeface="Arial"/>
                <a:cs typeface="Arial"/>
              </a:rPr>
              <a:t>storage</a:t>
            </a:r>
            <a:endParaRPr sz="2000">
              <a:latin typeface="Arial"/>
              <a:cs typeface="Arial"/>
            </a:endParaRPr>
          </a:p>
        </p:txBody>
      </p:sp>
      <p:sp>
        <p:nvSpPr>
          <p:cNvPr id="8" name="object 8"/>
          <p:cNvSpPr txBox="1"/>
          <p:nvPr/>
        </p:nvSpPr>
        <p:spPr>
          <a:xfrm>
            <a:off x="671576" y="1811858"/>
            <a:ext cx="2419350" cy="1002030"/>
          </a:xfrm>
          <a:prstGeom prst="rect">
            <a:avLst/>
          </a:prstGeom>
        </p:spPr>
        <p:txBody>
          <a:bodyPr vert="horz" wrap="square" lIns="0" tIns="13335" rIns="0" bIns="0" rtlCol="0">
            <a:spAutoFit/>
          </a:bodyPr>
          <a:lstStyle/>
          <a:p>
            <a:pPr marL="355600" indent="-342900">
              <a:lnSpc>
                <a:spcPct val="100000"/>
              </a:lnSpc>
              <a:spcBef>
                <a:spcPts val="105"/>
              </a:spcBef>
              <a:buSzPct val="90000"/>
              <a:buChar char="•"/>
              <a:tabLst>
                <a:tab pos="354965" algn="l"/>
                <a:tab pos="355600" algn="l"/>
              </a:tabLst>
            </a:pPr>
            <a:r>
              <a:rPr sz="2000" dirty="0">
                <a:solidFill>
                  <a:srgbClr val="BABCBA"/>
                </a:solidFill>
                <a:latin typeface="Arial"/>
                <a:cs typeface="Arial"/>
              </a:rPr>
              <a:t>Data</a:t>
            </a:r>
            <a:r>
              <a:rPr sz="2000" spc="-75" dirty="0">
                <a:solidFill>
                  <a:srgbClr val="BABCBA"/>
                </a:solidFill>
                <a:latin typeface="Arial"/>
                <a:cs typeface="Arial"/>
              </a:rPr>
              <a:t> </a:t>
            </a:r>
            <a:r>
              <a:rPr sz="2000" dirty="0">
                <a:solidFill>
                  <a:srgbClr val="BABCBA"/>
                </a:solidFill>
                <a:latin typeface="Arial"/>
                <a:cs typeface="Arial"/>
              </a:rPr>
              <a:t>compression</a:t>
            </a:r>
            <a:endParaRPr sz="2000">
              <a:latin typeface="Arial"/>
              <a:cs typeface="Arial"/>
            </a:endParaRPr>
          </a:p>
          <a:p>
            <a:pPr>
              <a:lnSpc>
                <a:spcPct val="100000"/>
              </a:lnSpc>
              <a:spcBef>
                <a:spcPts val="5"/>
              </a:spcBef>
              <a:buClr>
                <a:srgbClr val="BABCBA"/>
              </a:buClr>
              <a:buFont typeface="Arial"/>
              <a:buChar char="•"/>
            </a:pPr>
            <a:endParaRPr sz="2500">
              <a:latin typeface="Arial"/>
              <a:cs typeface="Arial"/>
            </a:endParaRPr>
          </a:p>
          <a:p>
            <a:pPr marL="355600" indent="-342900">
              <a:lnSpc>
                <a:spcPct val="100000"/>
              </a:lnSpc>
              <a:buSzPct val="90000"/>
              <a:buChar char="•"/>
              <a:tabLst>
                <a:tab pos="354965" algn="l"/>
                <a:tab pos="355600" algn="l"/>
              </a:tabLst>
            </a:pPr>
            <a:r>
              <a:rPr sz="2000" dirty="0">
                <a:solidFill>
                  <a:srgbClr val="BABCBA"/>
                </a:solidFill>
                <a:latin typeface="Arial"/>
                <a:cs typeface="Arial"/>
              </a:rPr>
              <a:t>Zone</a:t>
            </a:r>
            <a:r>
              <a:rPr sz="2000" spc="-25" dirty="0">
                <a:solidFill>
                  <a:srgbClr val="BABCBA"/>
                </a:solidFill>
                <a:latin typeface="Arial"/>
                <a:cs typeface="Arial"/>
              </a:rPr>
              <a:t> </a:t>
            </a:r>
            <a:r>
              <a:rPr sz="2000" dirty="0">
                <a:solidFill>
                  <a:srgbClr val="BABCBA"/>
                </a:solidFill>
                <a:latin typeface="Arial"/>
                <a:cs typeface="Arial"/>
              </a:rPr>
              <a:t>maps</a:t>
            </a:r>
            <a:endParaRPr sz="2000">
              <a:latin typeface="Arial"/>
              <a:cs typeface="Arial"/>
            </a:endParaRPr>
          </a:p>
        </p:txBody>
      </p:sp>
      <p:sp>
        <p:nvSpPr>
          <p:cNvPr id="9" name="object 9"/>
          <p:cNvSpPr txBox="1"/>
          <p:nvPr/>
        </p:nvSpPr>
        <p:spPr>
          <a:xfrm>
            <a:off x="671576" y="3153918"/>
            <a:ext cx="3008630" cy="330835"/>
          </a:xfrm>
          <a:prstGeom prst="rect">
            <a:avLst/>
          </a:prstGeom>
        </p:spPr>
        <p:txBody>
          <a:bodyPr vert="horz" wrap="square" lIns="0" tIns="12700" rIns="0" bIns="0" rtlCol="0">
            <a:spAutoFit/>
          </a:bodyPr>
          <a:lstStyle/>
          <a:p>
            <a:pPr marL="355600" indent="-342900">
              <a:lnSpc>
                <a:spcPct val="100000"/>
              </a:lnSpc>
              <a:spcBef>
                <a:spcPts val="100"/>
              </a:spcBef>
              <a:buSzPct val="90000"/>
              <a:buChar char="•"/>
              <a:tabLst>
                <a:tab pos="354965" algn="l"/>
                <a:tab pos="355600" algn="l"/>
              </a:tabLst>
            </a:pPr>
            <a:r>
              <a:rPr sz="2000" dirty="0">
                <a:solidFill>
                  <a:srgbClr val="BABCBA"/>
                </a:solidFill>
                <a:latin typeface="Arial"/>
                <a:cs typeface="Arial"/>
              </a:rPr>
              <a:t>Direct-attached</a:t>
            </a:r>
            <a:r>
              <a:rPr sz="2000" spc="-105" dirty="0">
                <a:solidFill>
                  <a:srgbClr val="BABCBA"/>
                </a:solidFill>
                <a:latin typeface="Arial"/>
                <a:cs typeface="Arial"/>
              </a:rPr>
              <a:t> </a:t>
            </a:r>
            <a:r>
              <a:rPr sz="2000" dirty="0">
                <a:solidFill>
                  <a:srgbClr val="BABCBA"/>
                </a:solidFill>
                <a:latin typeface="Arial"/>
                <a:cs typeface="Arial"/>
              </a:rPr>
              <a:t>storage</a:t>
            </a:r>
            <a:endParaRPr sz="2000">
              <a:latin typeface="Arial"/>
              <a:cs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495544" y="1161288"/>
            <a:ext cx="3298190" cy="1948180"/>
            <a:chOff x="5495544" y="1161288"/>
            <a:chExt cx="3298190" cy="1948180"/>
          </a:xfrm>
        </p:grpSpPr>
        <p:sp>
          <p:nvSpPr>
            <p:cNvPr id="3" name="object 3"/>
            <p:cNvSpPr/>
            <p:nvPr/>
          </p:nvSpPr>
          <p:spPr>
            <a:xfrm>
              <a:off x="5500116" y="1165860"/>
              <a:ext cx="3289300" cy="1938655"/>
            </a:xfrm>
            <a:custGeom>
              <a:avLst/>
              <a:gdLst/>
              <a:ahLst/>
              <a:cxnLst/>
              <a:rect l="l" t="t" r="r" b="b"/>
              <a:pathLst>
                <a:path w="3289300" h="1938655">
                  <a:moveTo>
                    <a:pt x="3288791" y="0"/>
                  </a:moveTo>
                  <a:lnTo>
                    <a:pt x="0" y="0"/>
                  </a:lnTo>
                  <a:lnTo>
                    <a:pt x="0" y="1938527"/>
                  </a:lnTo>
                  <a:lnTo>
                    <a:pt x="3288791" y="1938527"/>
                  </a:lnTo>
                  <a:lnTo>
                    <a:pt x="3288791" y="0"/>
                  </a:lnTo>
                  <a:close/>
                </a:path>
              </a:pathLst>
            </a:custGeom>
            <a:solidFill>
              <a:srgbClr val="C5D9F0"/>
            </a:solidFill>
          </p:spPr>
          <p:txBody>
            <a:bodyPr wrap="square" lIns="0" tIns="0" rIns="0" bIns="0" rtlCol="0"/>
            <a:lstStyle/>
            <a:p>
              <a:endParaRPr/>
            </a:p>
          </p:txBody>
        </p:sp>
        <p:sp>
          <p:nvSpPr>
            <p:cNvPr id="4" name="object 4"/>
            <p:cNvSpPr/>
            <p:nvPr/>
          </p:nvSpPr>
          <p:spPr>
            <a:xfrm>
              <a:off x="5500116" y="1165860"/>
              <a:ext cx="3289300" cy="1938655"/>
            </a:xfrm>
            <a:custGeom>
              <a:avLst/>
              <a:gdLst/>
              <a:ahLst/>
              <a:cxnLst/>
              <a:rect l="l" t="t" r="r" b="b"/>
              <a:pathLst>
                <a:path w="3289300" h="1938655">
                  <a:moveTo>
                    <a:pt x="0" y="1938527"/>
                  </a:moveTo>
                  <a:lnTo>
                    <a:pt x="3288791" y="1938527"/>
                  </a:lnTo>
                  <a:lnTo>
                    <a:pt x="3288791" y="0"/>
                  </a:lnTo>
                  <a:lnTo>
                    <a:pt x="0" y="0"/>
                  </a:lnTo>
                  <a:lnTo>
                    <a:pt x="0" y="1938527"/>
                  </a:lnTo>
                  <a:close/>
                </a:path>
              </a:pathLst>
            </a:custGeom>
            <a:ln w="9144">
              <a:solidFill>
                <a:srgbClr val="272727"/>
              </a:solidFill>
            </a:ln>
          </p:spPr>
          <p:txBody>
            <a:bodyPr wrap="square" lIns="0" tIns="0" rIns="0" bIns="0" rtlCol="0"/>
            <a:lstStyle/>
            <a:p>
              <a:endParaRPr/>
            </a:p>
          </p:txBody>
        </p:sp>
        <p:sp>
          <p:nvSpPr>
            <p:cNvPr id="5" name="object 5"/>
            <p:cNvSpPr/>
            <p:nvPr/>
          </p:nvSpPr>
          <p:spPr>
            <a:xfrm>
              <a:off x="5592191" y="1744298"/>
              <a:ext cx="685800" cy="0"/>
            </a:xfrm>
            <a:custGeom>
              <a:avLst/>
              <a:gdLst/>
              <a:ahLst/>
              <a:cxnLst/>
              <a:rect l="l" t="t" r="r" b="b"/>
              <a:pathLst>
                <a:path w="685800">
                  <a:moveTo>
                    <a:pt x="0" y="0"/>
                  </a:moveTo>
                  <a:lnTo>
                    <a:pt x="685800" y="0"/>
                  </a:lnTo>
                </a:path>
              </a:pathLst>
            </a:custGeom>
            <a:ln w="7463">
              <a:solidFill>
                <a:srgbClr val="BD6A12"/>
              </a:solidFill>
              <a:prstDash val="dash"/>
            </a:ln>
          </p:spPr>
          <p:txBody>
            <a:bodyPr wrap="square" lIns="0" tIns="0" rIns="0" bIns="0" rtlCol="0"/>
            <a:lstStyle/>
            <a:p>
              <a:endParaRPr/>
            </a:p>
          </p:txBody>
        </p:sp>
        <p:sp>
          <p:nvSpPr>
            <p:cNvPr id="6" name="object 6"/>
            <p:cNvSpPr/>
            <p:nvPr/>
          </p:nvSpPr>
          <p:spPr>
            <a:xfrm>
              <a:off x="6354444" y="1744298"/>
              <a:ext cx="1219200" cy="0"/>
            </a:xfrm>
            <a:custGeom>
              <a:avLst/>
              <a:gdLst/>
              <a:ahLst/>
              <a:cxnLst/>
              <a:rect l="l" t="t" r="r" b="b"/>
              <a:pathLst>
                <a:path w="1219200">
                  <a:moveTo>
                    <a:pt x="0" y="0"/>
                  </a:moveTo>
                  <a:lnTo>
                    <a:pt x="1219200" y="0"/>
                  </a:lnTo>
                </a:path>
              </a:pathLst>
            </a:custGeom>
            <a:ln w="7463">
              <a:solidFill>
                <a:srgbClr val="BD6A12"/>
              </a:solidFill>
              <a:prstDash val="dash"/>
            </a:ln>
          </p:spPr>
          <p:txBody>
            <a:bodyPr wrap="square" lIns="0" tIns="0" rIns="0" bIns="0" rtlCol="0"/>
            <a:lstStyle/>
            <a:p>
              <a:endParaRPr/>
            </a:p>
          </p:txBody>
        </p:sp>
        <p:sp>
          <p:nvSpPr>
            <p:cNvPr id="7" name="object 7"/>
            <p:cNvSpPr/>
            <p:nvPr/>
          </p:nvSpPr>
          <p:spPr>
            <a:xfrm>
              <a:off x="7649845" y="1744298"/>
              <a:ext cx="762000" cy="0"/>
            </a:xfrm>
            <a:custGeom>
              <a:avLst/>
              <a:gdLst/>
              <a:ahLst/>
              <a:cxnLst/>
              <a:rect l="l" t="t" r="r" b="b"/>
              <a:pathLst>
                <a:path w="762000">
                  <a:moveTo>
                    <a:pt x="0" y="0"/>
                  </a:moveTo>
                  <a:lnTo>
                    <a:pt x="762000" y="0"/>
                  </a:lnTo>
                </a:path>
              </a:pathLst>
            </a:custGeom>
            <a:ln w="7463">
              <a:solidFill>
                <a:srgbClr val="BD6A12"/>
              </a:solidFill>
              <a:prstDash val="dash"/>
            </a:ln>
          </p:spPr>
          <p:txBody>
            <a:bodyPr wrap="square" lIns="0" tIns="0" rIns="0" bIns="0" rtlCol="0"/>
            <a:lstStyle/>
            <a:p>
              <a:endParaRPr/>
            </a:p>
          </p:txBody>
        </p:sp>
      </p:grpSp>
      <p:sp>
        <p:nvSpPr>
          <p:cNvPr id="8" name="object 8"/>
          <p:cNvSpPr txBox="1"/>
          <p:nvPr/>
        </p:nvSpPr>
        <p:spPr>
          <a:xfrm>
            <a:off x="5592190" y="1183640"/>
            <a:ext cx="2900680" cy="1854200"/>
          </a:xfrm>
          <a:prstGeom prst="rect">
            <a:avLst/>
          </a:prstGeom>
        </p:spPr>
        <p:txBody>
          <a:bodyPr vert="horz" wrap="square" lIns="0" tIns="12065" rIns="0" bIns="0" rtlCol="0">
            <a:spAutoFit/>
          </a:bodyPr>
          <a:lstStyle/>
          <a:p>
            <a:pPr>
              <a:lnSpc>
                <a:spcPct val="100000"/>
              </a:lnSpc>
              <a:spcBef>
                <a:spcPts val="95"/>
              </a:spcBef>
            </a:pPr>
            <a:r>
              <a:rPr sz="1000" spc="-5" dirty="0">
                <a:solidFill>
                  <a:srgbClr val="BE6B13"/>
                </a:solidFill>
                <a:latin typeface="Courier New"/>
                <a:cs typeface="Courier New"/>
              </a:rPr>
              <a:t>analyze compression listing;</a:t>
            </a:r>
            <a:endParaRPr sz="1000">
              <a:latin typeface="Courier New"/>
              <a:cs typeface="Courier New"/>
            </a:endParaRPr>
          </a:p>
          <a:p>
            <a:pPr>
              <a:lnSpc>
                <a:spcPct val="100000"/>
              </a:lnSpc>
              <a:spcBef>
                <a:spcPts val="10"/>
              </a:spcBef>
            </a:pPr>
            <a:endParaRPr sz="1050">
              <a:latin typeface="Courier New"/>
              <a:cs typeface="Courier New"/>
            </a:endParaRPr>
          </a:p>
          <a:p>
            <a:pPr marL="152400">
              <a:lnSpc>
                <a:spcPct val="100000"/>
              </a:lnSpc>
              <a:tabLst>
                <a:tab pos="685165" algn="l"/>
                <a:tab pos="1142365" algn="l"/>
                <a:tab pos="1980564" algn="l"/>
              </a:tabLst>
            </a:pPr>
            <a:r>
              <a:rPr sz="1000" spc="-5" dirty="0">
                <a:solidFill>
                  <a:srgbClr val="BE6B13"/>
                </a:solidFill>
                <a:latin typeface="Courier New"/>
                <a:cs typeface="Courier New"/>
              </a:rPr>
              <a:t>Table	|	Column	|</a:t>
            </a:r>
            <a:r>
              <a:rPr sz="1000" spc="-80" dirty="0">
                <a:solidFill>
                  <a:srgbClr val="BE6B13"/>
                </a:solidFill>
                <a:latin typeface="Courier New"/>
                <a:cs typeface="Courier New"/>
              </a:rPr>
              <a:t> </a:t>
            </a:r>
            <a:r>
              <a:rPr sz="1000" spc="-5" dirty="0">
                <a:solidFill>
                  <a:srgbClr val="BE6B13"/>
                </a:solidFill>
                <a:latin typeface="Courier New"/>
                <a:cs typeface="Courier New"/>
              </a:rPr>
              <a:t>Encoding</a:t>
            </a:r>
            <a:endParaRPr sz="1000">
              <a:latin typeface="Courier New"/>
              <a:cs typeface="Courier New"/>
            </a:endParaRPr>
          </a:p>
          <a:p>
            <a:pPr marL="76200" marR="5080" indent="-76200">
              <a:lnSpc>
                <a:spcPct val="100000"/>
              </a:lnSpc>
              <a:tabLst>
                <a:tab pos="685800" algn="l"/>
                <a:tab pos="1981200" algn="l"/>
                <a:tab pos="2887345" algn="l"/>
              </a:tabLst>
            </a:pPr>
            <a:r>
              <a:rPr sz="1000" spc="-5" dirty="0">
                <a:solidFill>
                  <a:srgbClr val="BE6B13"/>
                </a:solidFill>
                <a:latin typeface="Courier New"/>
                <a:cs typeface="Courier New"/>
              </a:rPr>
              <a:t> 		+	+ 	</a:t>
            </a:r>
            <a:r>
              <a:rPr sz="1000" dirty="0">
                <a:solidFill>
                  <a:srgbClr val="BE6B13"/>
                </a:solidFill>
                <a:latin typeface="Courier New"/>
                <a:cs typeface="Courier New"/>
              </a:rPr>
              <a:t> </a:t>
            </a:r>
            <a:r>
              <a:rPr sz="1000" spc="-5" dirty="0">
                <a:solidFill>
                  <a:srgbClr val="BE6B13"/>
                </a:solidFill>
                <a:latin typeface="Courier New"/>
                <a:cs typeface="Courier New"/>
              </a:rPr>
              <a:t>listing</a:t>
            </a:r>
            <a:r>
              <a:rPr sz="1000" spc="15" dirty="0">
                <a:solidFill>
                  <a:srgbClr val="BE6B13"/>
                </a:solidFill>
                <a:latin typeface="Courier New"/>
                <a:cs typeface="Courier New"/>
              </a:rPr>
              <a:t> </a:t>
            </a:r>
            <a:r>
              <a:rPr sz="1000" spc="-5" dirty="0">
                <a:solidFill>
                  <a:srgbClr val="BE6B13"/>
                </a:solidFill>
                <a:latin typeface="Courier New"/>
                <a:cs typeface="Courier New"/>
              </a:rPr>
              <a:t>|</a:t>
            </a:r>
            <a:r>
              <a:rPr sz="1000" spc="20" dirty="0">
                <a:solidFill>
                  <a:srgbClr val="BE6B13"/>
                </a:solidFill>
                <a:latin typeface="Courier New"/>
                <a:cs typeface="Courier New"/>
              </a:rPr>
              <a:t> </a:t>
            </a:r>
            <a:r>
              <a:rPr sz="1000" spc="-5" dirty="0">
                <a:solidFill>
                  <a:srgbClr val="BE6B13"/>
                </a:solidFill>
                <a:latin typeface="Courier New"/>
                <a:cs typeface="Courier New"/>
              </a:rPr>
              <a:t>listid	| delta  listing</a:t>
            </a:r>
            <a:r>
              <a:rPr sz="1000" spc="20" dirty="0">
                <a:solidFill>
                  <a:srgbClr val="BE6B13"/>
                </a:solidFill>
                <a:latin typeface="Courier New"/>
                <a:cs typeface="Courier New"/>
              </a:rPr>
              <a:t> </a:t>
            </a:r>
            <a:r>
              <a:rPr sz="1000" spc="-5" dirty="0">
                <a:solidFill>
                  <a:srgbClr val="BE6B13"/>
                </a:solidFill>
                <a:latin typeface="Courier New"/>
                <a:cs typeface="Courier New"/>
              </a:rPr>
              <a:t>|</a:t>
            </a:r>
            <a:r>
              <a:rPr sz="1000" spc="20" dirty="0">
                <a:solidFill>
                  <a:srgbClr val="BE6B13"/>
                </a:solidFill>
                <a:latin typeface="Courier New"/>
                <a:cs typeface="Courier New"/>
              </a:rPr>
              <a:t> </a:t>
            </a:r>
            <a:r>
              <a:rPr sz="1000" spc="-5" dirty="0">
                <a:solidFill>
                  <a:srgbClr val="BE6B13"/>
                </a:solidFill>
                <a:latin typeface="Courier New"/>
                <a:cs typeface="Courier New"/>
              </a:rPr>
              <a:t>sellerid	| delta32k  listing</a:t>
            </a:r>
            <a:r>
              <a:rPr sz="1000" spc="30" dirty="0">
                <a:solidFill>
                  <a:srgbClr val="BE6B13"/>
                </a:solidFill>
                <a:latin typeface="Courier New"/>
                <a:cs typeface="Courier New"/>
              </a:rPr>
              <a:t> </a:t>
            </a:r>
            <a:r>
              <a:rPr sz="1000" spc="-5" dirty="0">
                <a:solidFill>
                  <a:srgbClr val="BE6B13"/>
                </a:solidFill>
                <a:latin typeface="Courier New"/>
                <a:cs typeface="Courier New"/>
              </a:rPr>
              <a:t>|</a:t>
            </a:r>
            <a:r>
              <a:rPr sz="1000" spc="30" dirty="0">
                <a:solidFill>
                  <a:srgbClr val="BE6B13"/>
                </a:solidFill>
                <a:latin typeface="Courier New"/>
                <a:cs typeface="Courier New"/>
              </a:rPr>
              <a:t> </a:t>
            </a:r>
            <a:r>
              <a:rPr sz="1000" spc="-5" dirty="0">
                <a:solidFill>
                  <a:srgbClr val="BE6B13"/>
                </a:solidFill>
                <a:latin typeface="Courier New"/>
                <a:cs typeface="Courier New"/>
              </a:rPr>
              <a:t>eventid	|</a:t>
            </a:r>
            <a:r>
              <a:rPr sz="1000" spc="-25" dirty="0">
                <a:solidFill>
                  <a:srgbClr val="BE6B13"/>
                </a:solidFill>
                <a:latin typeface="Courier New"/>
                <a:cs typeface="Courier New"/>
              </a:rPr>
              <a:t> </a:t>
            </a:r>
            <a:r>
              <a:rPr sz="1000" spc="-5" dirty="0">
                <a:solidFill>
                  <a:srgbClr val="BE6B13"/>
                </a:solidFill>
                <a:latin typeface="Courier New"/>
                <a:cs typeface="Courier New"/>
              </a:rPr>
              <a:t>delta32k</a:t>
            </a:r>
            <a:endParaRPr sz="1000">
              <a:latin typeface="Courier New"/>
              <a:cs typeface="Courier New"/>
            </a:endParaRPr>
          </a:p>
          <a:p>
            <a:pPr marL="76200" marR="149225" algn="just">
              <a:lnSpc>
                <a:spcPct val="100000"/>
              </a:lnSpc>
            </a:pPr>
            <a:r>
              <a:rPr sz="1000" spc="-5" dirty="0">
                <a:solidFill>
                  <a:srgbClr val="BE6B13"/>
                </a:solidFill>
                <a:latin typeface="Courier New"/>
                <a:cs typeface="Courier New"/>
              </a:rPr>
              <a:t>listing | dateid | bytedict  listing | numtickets | bytedict  listing | priceperticket | delta32k  listing | totalprice | mostly32  listing | listtime</a:t>
            </a:r>
            <a:r>
              <a:rPr sz="1000" spc="590" dirty="0">
                <a:solidFill>
                  <a:srgbClr val="BE6B13"/>
                </a:solidFill>
                <a:latin typeface="Courier New"/>
                <a:cs typeface="Courier New"/>
              </a:rPr>
              <a:t> </a:t>
            </a:r>
            <a:r>
              <a:rPr sz="1000" spc="-5" dirty="0">
                <a:solidFill>
                  <a:srgbClr val="BE6B13"/>
                </a:solidFill>
                <a:latin typeface="Courier New"/>
                <a:cs typeface="Courier New"/>
              </a:rPr>
              <a:t>|</a:t>
            </a:r>
            <a:r>
              <a:rPr sz="1000" spc="10" dirty="0">
                <a:solidFill>
                  <a:srgbClr val="BE6B13"/>
                </a:solidFill>
                <a:latin typeface="Courier New"/>
                <a:cs typeface="Courier New"/>
              </a:rPr>
              <a:t> </a:t>
            </a:r>
            <a:r>
              <a:rPr sz="1000" spc="-5" dirty="0">
                <a:solidFill>
                  <a:srgbClr val="BE6B13"/>
                </a:solidFill>
                <a:latin typeface="Courier New"/>
                <a:cs typeface="Courier New"/>
              </a:rPr>
              <a:t>raw</a:t>
            </a:r>
            <a:endParaRPr sz="1000">
              <a:latin typeface="Courier New"/>
              <a:cs typeface="Courier New"/>
            </a:endParaRPr>
          </a:p>
        </p:txBody>
      </p:sp>
      <p:sp>
        <p:nvSpPr>
          <p:cNvPr id="9" name="object 9"/>
          <p:cNvSpPr txBox="1">
            <a:spLocks noGrp="1"/>
          </p:cNvSpPr>
          <p:nvPr>
            <p:ph type="title"/>
          </p:nvPr>
        </p:nvSpPr>
        <p:spPr>
          <a:xfrm>
            <a:off x="415544" y="214071"/>
            <a:ext cx="7149465"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BABCBA"/>
                </a:solidFill>
              </a:rPr>
              <a:t>Amazon Redshift dramatically reduces</a:t>
            </a:r>
            <a:r>
              <a:rPr sz="2800" spc="150" dirty="0">
                <a:solidFill>
                  <a:srgbClr val="BABCBA"/>
                </a:solidFill>
              </a:rPr>
              <a:t> </a:t>
            </a:r>
            <a:r>
              <a:rPr sz="2800" spc="-5" dirty="0">
                <a:solidFill>
                  <a:srgbClr val="BABCBA"/>
                </a:solidFill>
              </a:rPr>
              <a:t>I/O</a:t>
            </a:r>
            <a:endParaRPr sz="2800"/>
          </a:p>
        </p:txBody>
      </p:sp>
      <p:sp>
        <p:nvSpPr>
          <p:cNvPr id="10" name="object 10"/>
          <p:cNvSpPr txBox="1"/>
          <p:nvPr/>
        </p:nvSpPr>
        <p:spPr>
          <a:xfrm>
            <a:off x="671576" y="1141602"/>
            <a:ext cx="2164080" cy="330835"/>
          </a:xfrm>
          <a:prstGeom prst="rect">
            <a:avLst/>
          </a:prstGeom>
        </p:spPr>
        <p:txBody>
          <a:bodyPr vert="horz" wrap="square" lIns="0" tIns="13335" rIns="0" bIns="0" rtlCol="0">
            <a:spAutoFit/>
          </a:bodyPr>
          <a:lstStyle/>
          <a:p>
            <a:pPr marL="355600" indent="-342900">
              <a:lnSpc>
                <a:spcPct val="100000"/>
              </a:lnSpc>
              <a:spcBef>
                <a:spcPts val="105"/>
              </a:spcBef>
              <a:buSzPct val="90000"/>
              <a:buChar char="•"/>
              <a:tabLst>
                <a:tab pos="354965" algn="l"/>
                <a:tab pos="355600" algn="l"/>
              </a:tabLst>
            </a:pPr>
            <a:r>
              <a:rPr sz="2000" dirty="0">
                <a:solidFill>
                  <a:srgbClr val="BABCBA"/>
                </a:solidFill>
                <a:latin typeface="Arial"/>
                <a:cs typeface="Arial"/>
              </a:rPr>
              <a:t>Column</a:t>
            </a:r>
            <a:r>
              <a:rPr sz="2000" spc="-75" dirty="0">
                <a:solidFill>
                  <a:srgbClr val="BABCBA"/>
                </a:solidFill>
                <a:latin typeface="Arial"/>
                <a:cs typeface="Arial"/>
              </a:rPr>
              <a:t> </a:t>
            </a:r>
            <a:r>
              <a:rPr sz="2000" dirty="0">
                <a:solidFill>
                  <a:srgbClr val="BABCBA"/>
                </a:solidFill>
                <a:latin typeface="Arial"/>
                <a:cs typeface="Arial"/>
              </a:rPr>
              <a:t>storage</a:t>
            </a:r>
            <a:endParaRPr sz="2000">
              <a:latin typeface="Arial"/>
              <a:cs typeface="Arial"/>
            </a:endParaRPr>
          </a:p>
        </p:txBody>
      </p:sp>
      <p:sp>
        <p:nvSpPr>
          <p:cNvPr id="11" name="object 11"/>
          <p:cNvSpPr txBox="1"/>
          <p:nvPr/>
        </p:nvSpPr>
        <p:spPr>
          <a:xfrm>
            <a:off x="481583" y="1804416"/>
            <a:ext cx="4291965" cy="424180"/>
          </a:xfrm>
          <a:prstGeom prst="rect">
            <a:avLst/>
          </a:prstGeom>
          <a:ln w="3175">
            <a:solidFill>
              <a:srgbClr val="999A97"/>
            </a:solidFill>
          </a:ln>
        </p:spPr>
        <p:txBody>
          <a:bodyPr vert="horz" wrap="square" lIns="0" tIns="20955" rIns="0" bIns="0" rtlCol="0">
            <a:spAutoFit/>
          </a:bodyPr>
          <a:lstStyle/>
          <a:p>
            <a:pPr marL="545465" indent="-343535">
              <a:lnSpc>
                <a:spcPct val="100000"/>
              </a:lnSpc>
              <a:spcBef>
                <a:spcPts val="165"/>
              </a:spcBef>
              <a:buSzPct val="90000"/>
              <a:buFont typeface="Arial"/>
              <a:buChar char="•"/>
              <a:tabLst>
                <a:tab pos="545465" algn="l"/>
                <a:tab pos="546100" algn="l"/>
              </a:tabLst>
            </a:pPr>
            <a:r>
              <a:rPr sz="2000" b="1" dirty="0">
                <a:solidFill>
                  <a:srgbClr val="BABCBA"/>
                </a:solidFill>
                <a:latin typeface="Arial"/>
                <a:cs typeface="Arial"/>
              </a:rPr>
              <a:t>Data</a:t>
            </a:r>
            <a:r>
              <a:rPr sz="2000" b="1" spc="-35" dirty="0">
                <a:solidFill>
                  <a:srgbClr val="BABCBA"/>
                </a:solidFill>
                <a:latin typeface="Arial"/>
                <a:cs typeface="Arial"/>
              </a:rPr>
              <a:t> </a:t>
            </a:r>
            <a:r>
              <a:rPr sz="2000" b="1" dirty="0">
                <a:solidFill>
                  <a:srgbClr val="BABCBA"/>
                </a:solidFill>
                <a:latin typeface="Arial"/>
                <a:cs typeface="Arial"/>
              </a:rPr>
              <a:t>compression</a:t>
            </a:r>
            <a:endParaRPr sz="2000">
              <a:latin typeface="Arial"/>
              <a:cs typeface="Arial"/>
            </a:endParaRPr>
          </a:p>
        </p:txBody>
      </p:sp>
      <p:sp>
        <p:nvSpPr>
          <p:cNvPr id="12" name="object 12"/>
          <p:cNvSpPr txBox="1"/>
          <p:nvPr/>
        </p:nvSpPr>
        <p:spPr>
          <a:xfrm>
            <a:off x="671576" y="2482977"/>
            <a:ext cx="3008630" cy="1002030"/>
          </a:xfrm>
          <a:prstGeom prst="rect">
            <a:avLst/>
          </a:prstGeom>
        </p:spPr>
        <p:txBody>
          <a:bodyPr vert="horz" wrap="square" lIns="0" tIns="12700" rIns="0" bIns="0" rtlCol="0">
            <a:spAutoFit/>
          </a:bodyPr>
          <a:lstStyle/>
          <a:p>
            <a:pPr marL="355600" indent="-342900">
              <a:lnSpc>
                <a:spcPct val="100000"/>
              </a:lnSpc>
              <a:spcBef>
                <a:spcPts val="100"/>
              </a:spcBef>
              <a:buSzPct val="90000"/>
              <a:buChar char="•"/>
              <a:tabLst>
                <a:tab pos="354965" algn="l"/>
                <a:tab pos="355600" algn="l"/>
              </a:tabLst>
            </a:pPr>
            <a:r>
              <a:rPr sz="2000" dirty="0">
                <a:solidFill>
                  <a:srgbClr val="BABCBA"/>
                </a:solidFill>
                <a:latin typeface="Arial"/>
                <a:cs typeface="Arial"/>
              </a:rPr>
              <a:t>Zone</a:t>
            </a:r>
            <a:r>
              <a:rPr sz="2000" spc="-20" dirty="0">
                <a:solidFill>
                  <a:srgbClr val="BABCBA"/>
                </a:solidFill>
                <a:latin typeface="Arial"/>
                <a:cs typeface="Arial"/>
              </a:rPr>
              <a:t> </a:t>
            </a:r>
            <a:r>
              <a:rPr sz="2000" dirty="0">
                <a:solidFill>
                  <a:srgbClr val="BABCBA"/>
                </a:solidFill>
                <a:latin typeface="Arial"/>
                <a:cs typeface="Arial"/>
              </a:rPr>
              <a:t>maps</a:t>
            </a:r>
            <a:endParaRPr sz="2000">
              <a:latin typeface="Arial"/>
              <a:cs typeface="Arial"/>
            </a:endParaRPr>
          </a:p>
          <a:p>
            <a:pPr>
              <a:lnSpc>
                <a:spcPct val="100000"/>
              </a:lnSpc>
              <a:spcBef>
                <a:spcPts val="10"/>
              </a:spcBef>
              <a:buClr>
                <a:srgbClr val="BABCBA"/>
              </a:buClr>
              <a:buFont typeface="Arial"/>
              <a:buChar char="•"/>
            </a:pPr>
            <a:endParaRPr sz="2500">
              <a:latin typeface="Arial"/>
              <a:cs typeface="Arial"/>
            </a:endParaRPr>
          </a:p>
          <a:p>
            <a:pPr marL="355600" indent="-342900">
              <a:lnSpc>
                <a:spcPct val="100000"/>
              </a:lnSpc>
              <a:buSzPct val="90000"/>
              <a:buChar char="•"/>
              <a:tabLst>
                <a:tab pos="354965" algn="l"/>
                <a:tab pos="355600" algn="l"/>
              </a:tabLst>
            </a:pPr>
            <a:r>
              <a:rPr sz="2000" dirty="0">
                <a:solidFill>
                  <a:srgbClr val="BABCBA"/>
                </a:solidFill>
                <a:latin typeface="Arial"/>
                <a:cs typeface="Arial"/>
              </a:rPr>
              <a:t>Direct-attached</a:t>
            </a:r>
            <a:r>
              <a:rPr sz="2000" spc="-105" dirty="0">
                <a:solidFill>
                  <a:srgbClr val="BABCBA"/>
                </a:solidFill>
                <a:latin typeface="Arial"/>
                <a:cs typeface="Arial"/>
              </a:rPr>
              <a:t> </a:t>
            </a:r>
            <a:r>
              <a:rPr sz="2000" dirty="0">
                <a:solidFill>
                  <a:srgbClr val="BABCBA"/>
                </a:solidFill>
                <a:latin typeface="Arial"/>
                <a:cs typeface="Arial"/>
              </a:rPr>
              <a:t>storage</a:t>
            </a:r>
            <a:endParaRPr sz="2000">
              <a:latin typeface="Arial"/>
              <a:cs typeface="Arial"/>
            </a:endParaRPr>
          </a:p>
        </p:txBody>
      </p:sp>
      <p:sp>
        <p:nvSpPr>
          <p:cNvPr id="13" name="object 13"/>
          <p:cNvSpPr txBox="1"/>
          <p:nvPr/>
        </p:nvSpPr>
        <p:spPr>
          <a:xfrm>
            <a:off x="5548629" y="3319777"/>
            <a:ext cx="3034665" cy="1480820"/>
          </a:xfrm>
          <a:prstGeom prst="rect">
            <a:avLst/>
          </a:prstGeom>
        </p:spPr>
        <p:txBody>
          <a:bodyPr vert="horz" wrap="square" lIns="0" tIns="37465" rIns="0" bIns="0" rtlCol="0">
            <a:spAutoFit/>
          </a:bodyPr>
          <a:lstStyle/>
          <a:p>
            <a:pPr marL="355600" indent="-342900">
              <a:lnSpc>
                <a:spcPct val="100000"/>
              </a:lnSpc>
              <a:spcBef>
                <a:spcPts val="295"/>
              </a:spcBef>
              <a:buChar char="•"/>
              <a:tabLst>
                <a:tab pos="354965" algn="l"/>
                <a:tab pos="355600" algn="l"/>
              </a:tabLst>
            </a:pPr>
            <a:r>
              <a:rPr sz="1600" spc="-5" dirty="0">
                <a:solidFill>
                  <a:srgbClr val="FFFFFF"/>
                </a:solidFill>
                <a:latin typeface="Arial"/>
                <a:cs typeface="Arial"/>
              </a:rPr>
              <a:t>COPY</a:t>
            </a:r>
            <a:r>
              <a:rPr sz="1600" spc="-30" dirty="0">
                <a:solidFill>
                  <a:srgbClr val="FFFFFF"/>
                </a:solidFill>
                <a:latin typeface="Arial"/>
                <a:cs typeface="Arial"/>
              </a:rPr>
              <a:t> </a:t>
            </a:r>
            <a:r>
              <a:rPr sz="1600" spc="-5" dirty="0">
                <a:solidFill>
                  <a:srgbClr val="FFFFFF"/>
                </a:solidFill>
                <a:latin typeface="Arial"/>
                <a:cs typeface="Arial"/>
              </a:rPr>
              <a:t>compresses</a:t>
            </a:r>
            <a:endParaRPr sz="1600">
              <a:latin typeface="Arial"/>
              <a:cs typeface="Arial"/>
            </a:endParaRPr>
          </a:p>
          <a:p>
            <a:pPr marL="355600">
              <a:lnSpc>
                <a:spcPct val="100000"/>
              </a:lnSpc>
              <a:spcBef>
                <a:spcPts val="195"/>
              </a:spcBef>
            </a:pPr>
            <a:r>
              <a:rPr sz="1600" spc="-5" dirty="0">
                <a:solidFill>
                  <a:srgbClr val="FFFFFF"/>
                </a:solidFill>
                <a:latin typeface="Arial"/>
                <a:cs typeface="Arial"/>
              </a:rPr>
              <a:t>automatically</a:t>
            </a:r>
            <a:endParaRPr sz="1600">
              <a:latin typeface="Arial"/>
              <a:cs typeface="Arial"/>
            </a:endParaRPr>
          </a:p>
          <a:p>
            <a:pPr>
              <a:lnSpc>
                <a:spcPct val="100000"/>
              </a:lnSpc>
              <a:spcBef>
                <a:spcPts val="25"/>
              </a:spcBef>
            </a:pPr>
            <a:endParaRPr sz="1450">
              <a:latin typeface="Arial"/>
              <a:cs typeface="Arial"/>
            </a:endParaRPr>
          </a:p>
          <a:p>
            <a:pPr marL="355600" indent="-342900">
              <a:lnSpc>
                <a:spcPct val="100000"/>
              </a:lnSpc>
              <a:buChar char="•"/>
              <a:tabLst>
                <a:tab pos="354965" algn="l"/>
                <a:tab pos="355600" algn="l"/>
              </a:tabLst>
            </a:pPr>
            <a:r>
              <a:rPr sz="1600" spc="-60" dirty="0">
                <a:solidFill>
                  <a:srgbClr val="FFFFFF"/>
                </a:solidFill>
                <a:latin typeface="Arial"/>
                <a:cs typeface="Arial"/>
              </a:rPr>
              <a:t>You </a:t>
            </a:r>
            <a:r>
              <a:rPr sz="1600" spc="-5" dirty="0">
                <a:solidFill>
                  <a:srgbClr val="FFFFFF"/>
                </a:solidFill>
                <a:latin typeface="Arial"/>
                <a:cs typeface="Arial"/>
              </a:rPr>
              <a:t>can analyze and</a:t>
            </a:r>
            <a:r>
              <a:rPr sz="1600" spc="40" dirty="0">
                <a:solidFill>
                  <a:srgbClr val="FFFFFF"/>
                </a:solidFill>
                <a:latin typeface="Arial"/>
                <a:cs typeface="Arial"/>
              </a:rPr>
              <a:t> </a:t>
            </a:r>
            <a:r>
              <a:rPr sz="1600" spc="-5" dirty="0">
                <a:solidFill>
                  <a:srgbClr val="FFFFFF"/>
                </a:solidFill>
                <a:latin typeface="Arial"/>
                <a:cs typeface="Arial"/>
              </a:rPr>
              <a:t>override</a:t>
            </a:r>
            <a:endParaRPr sz="1600">
              <a:latin typeface="Arial"/>
              <a:cs typeface="Arial"/>
            </a:endParaRPr>
          </a:p>
          <a:p>
            <a:pPr>
              <a:lnSpc>
                <a:spcPct val="100000"/>
              </a:lnSpc>
              <a:spcBef>
                <a:spcPts val="25"/>
              </a:spcBef>
              <a:buClr>
                <a:srgbClr val="FFFFFF"/>
              </a:buClr>
              <a:buFont typeface="Arial"/>
              <a:buChar char="•"/>
            </a:pPr>
            <a:endParaRPr sz="1450">
              <a:latin typeface="Arial"/>
              <a:cs typeface="Arial"/>
            </a:endParaRPr>
          </a:p>
          <a:p>
            <a:pPr marL="355600" indent="-342900">
              <a:lnSpc>
                <a:spcPct val="100000"/>
              </a:lnSpc>
              <a:buChar char="•"/>
              <a:tabLst>
                <a:tab pos="354965" algn="l"/>
                <a:tab pos="355600" algn="l"/>
              </a:tabLst>
            </a:pPr>
            <a:r>
              <a:rPr sz="1600" spc="-5" dirty="0">
                <a:solidFill>
                  <a:srgbClr val="FFFFFF"/>
                </a:solidFill>
                <a:latin typeface="Arial"/>
                <a:cs typeface="Arial"/>
              </a:rPr>
              <a:t>More performance, less</a:t>
            </a:r>
            <a:r>
              <a:rPr sz="1600" spc="30" dirty="0">
                <a:solidFill>
                  <a:srgbClr val="FFFFFF"/>
                </a:solidFill>
                <a:latin typeface="Arial"/>
                <a:cs typeface="Arial"/>
              </a:rPr>
              <a:t> </a:t>
            </a:r>
            <a:r>
              <a:rPr sz="1600" spc="-5" dirty="0">
                <a:solidFill>
                  <a:srgbClr val="FFFFFF"/>
                </a:solidFill>
                <a:latin typeface="Arial"/>
                <a:cs typeface="Arial"/>
              </a:rPr>
              <a:t>cost</a:t>
            </a:r>
            <a:endParaRPr sz="1600">
              <a:latin typeface="Arial"/>
              <a:cs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5544" y="214071"/>
            <a:ext cx="7149465"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BABCBA"/>
                </a:solidFill>
              </a:rPr>
              <a:t>Amazon Redshift dramatically reduces</a:t>
            </a:r>
            <a:r>
              <a:rPr sz="2800" spc="150" dirty="0">
                <a:solidFill>
                  <a:srgbClr val="BABCBA"/>
                </a:solidFill>
              </a:rPr>
              <a:t> </a:t>
            </a:r>
            <a:r>
              <a:rPr sz="2800" spc="-5" dirty="0">
                <a:solidFill>
                  <a:srgbClr val="BABCBA"/>
                </a:solidFill>
              </a:rPr>
              <a:t>I/O</a:t>
            </a:r>
            <a:endParaRPr sz="2800"/>
          </a:p>
        </p:txBody>
      </p:sp>
      <p:sp>
        <p:nvSpPr>
          <p:cNvPr id="3" name="object 3"/>
          <p:cNvSpPr txBox="1"/>
          <p:nvPr/>
        </p:nvSpPr>
        <p:spPr>
          <a:xfrm>
            <a:off x="671576" y="1141602"/>
            <a:ext cx="2164080" cy="330835"/>
          </a:xfrm>
          <a:prstGeom prst="rect">
            <a:avLst/>
          </a:prstGeom>
        </p:spPr>
        <p:txBody>
          <a:bodyPr vert="horz" wrap="square" lIns="0" tIns="13335" rIns="0" bIns="0" rtlCol="0">
            <a:spAutoFit/>
          </a:bodyPr>
          <a:lstStyle/>
          <a:p>
            <a:pPr marL="355600" indent="-342900">
              <a:lnSpc>
                <a:spcPct val="100000"/>
              </a:lnSpc>
              <a:spcBef>
                <a:spcPts val="105"/>
              </a:spcBef>
              <a:buSzPct val="90000"/>
              <a:buChar char="•"/>
              <a:tabLst>
                <a:tab pos="354965" algn="l"/>
                <a:tab pos="355600" algn="l"/>
              </a:tabLst>
            </a:pPr>
            <a:r>
              <a:rPr sz="2000" dirty="0">
                <a:solidFill>
                  <a:srgbClr val="FFFFFF"/>
                </a:solidFill>
                <a:latin typeface="Arial"/>
                <a:cs typeface="Arial"/>
              </a:rPr>
              <a:t>Column</a:t>
            </a:r>
            <a:r>
              <a:rPr sz="2000" spc="-75" dirty="0">
                <a:solidFill>
                  <a:srgbClr val="FFFFFF"/>
                </a:solidFill>
                <a:latin typeface="Arial"/>
                <a:cs typeface="Arial"/>
              </a:rPr>
              <a:t> </a:t>
            </a:r>
            <a:r>
              <a:rPr sz="2000" dirty="0">
                <a:solidFill>
                  <a:srgbClr val="FFFFFF"/>
                </a:solidFill>
                <a:latin typeface="Arial"/>
                <a:cs typeface="Arial"/>
              </a:rPr>
              <a:t>storage</a:t>
            </a:r>
            <a:endParaRPr sz="2000">
              <a:latin typeface="Arial"/>
              <a:cs typeface="Arial"/>
            </a:endParaRPr>
          </a:p>
        </p:txBody>
      </p:sp>
      <p:sp>
        <p:nvSpPr>
          <p:cNvPr id="4" name="object 4"/>
          <p:cNvSpPr txBox="1"/>
          <p:nvPr/>
        </p:nvSpPr>
        <p:spPr>
          <a:xfrm>
            <a:off x="671576" y="1811858"/>
            <a:ext cx="2419350" cy="331470"/>
          </a:xfrm>
          <a:prstGeom prst="rect">
            <a:avLst/>
          </a:prstGeom>
        </p:spPr>
        <p:txBody>
          <a:bodyPr vert="horz" wrap="square" lIns="0" tIns="13335" rIns="0" bIns="0" rtlCol="0">
            <a:spAutoFit/>
          </a:bodyPr>
          <a:lstStyle/>
          <a:p>
            <a:pPr marL="355600" indent="-342900">
              <a:lnSpc>
                <a:spcPct val="100000"/>
              </a:lnSpc>
              <a:spcBef>
                <a:spcPts val="105"/>
              </a:spcBef>
              <a:buSzPct val="90000"/>
              <a:buChar char="•"/>
              <a:tabLst>
                <a:tab pos="354965" algn="l"/>
                <a:tab pos="355600" algn="l"/>
              </a:tabLst>
            </a:pPr>
            <a:r>
              <a:rPr sz="2000" dirty="0">
                <a:solidFill>
                  <a:srgbClr val="FFFFFF"/>
                </a:solidFill>
                <a:latin typeface="Arial"/>
                <a:cs typeface="Arial"/>
              </a:rPr>
              <a:t>Data</a:t>
            </a:r>
            <a:r>
              <a:rPr sz="2000" spc="-75" dirty="0">
                <a:solidFill>
                  <a:srgbClr val="FFFFFF"/>
                </a:solidFill>
                <a:latin typeface="Arial"/>
                <a:cs typeface="Arial"/>
              </a:rPr>
              <a:t> </a:t>
            </a:r>
            <a:r>
              <a:rPr sz="2000" dirty="0">
                <a:solidFill>
                  <a:srgbClr val="FFFFFF"/>
                </a:solidFill>
                <a:latin typeface="Arial"/>
                <a:cs typeface="Arial"/>
              </a:rPr>
              <a:t>compression</a:t>
            </a:r>
            <a:endParaRPr sz="2000">
              <a:latin typeface="Arial"/>
              <a:cs typeface="Arial"/>
            </a:endParaRPr>
          </a:p>
        </p:txBody>
      </p:sp>
      <p:sp>
        <p:nvSpPr>
          <p:cNvPr id="5" name="object 5"/>
          <p:cNvSpPr txBox="1"/>
          <p:nvPr/>
        </p:nvSpPr>
        <p:spPr>
          <a:xfrm>
            <a:off x="481583" y="2485644"/>
            <a:ext cx="4291965" cy="424180"/>
          </a:xfrm>
          <a:prstGeom prst="rect">
            <a:avLst/>
          </a:prstGeom>
          <a:ln w="3175">
            <a:solidFill>
              <a:srgbClr val="999A97"/>
            </a:solidFill>
          </a:ln>
        </p:spPr>
        <p:txBody>
          <a:bodyPr vert="horz" wrap="square" lIns="0" tIns="10160" rIns="0" bIns="0" rtlCol="0">
            <a:spAutoFit/>
          </a:bodyPr>
          <a:lstStyle/>
          <a:p>
            <a:pPr marL="545465" indent="-343535">
              <a:lnSpc>
                <a:spcPct val="100000"/>
              </a:lnSpc>
              <a:spcBef>
                <a:spcPts val="80"/>
              </a:spcBef>
              <a:buSzPct val="90000"/>
              <a:buFont typeface="Arial"/>
              <a:buChar char="•"/>
              <a:tabLst>
                <a:tab pos="545465" algn="l"/>
                <a:tab pos="546100" algn="l"/>
              </a:tabLst>
            </a:pPr>
            <a:r>
              <a:rPr sz="2000" b="1" dirty="0">
                <a:solidFill>
                  <a:srgbClr val="FFFFFF"/>
                </a:solidFill>
                <a:latin typeface="Arial"/>
                <a:cs typeface="Arial"/>
              </a:rPr>
              <a:t>Zone</a:t>
            </a:r>
            <a:r>
              <a:rPr sz="2000" b="1" spc="-5" dirty="0">
                <a:solidFill>
                  <a:srgbClr val="FFFFFF"/>
                </a:solidFill>
                <a:latin typeface="Arial"/>
                <a:cs typeface="Arial"/>
              </a:rPr>
              <a:t> maps</a:t>
            </a:r>
            <a:endParaRPr sz="2000">
              <a:latin typeface="Arial"/>
              <a:cs typeface="Arial"/>
            </a:endParaRPr>
          </a:p>
        </p:txBody>
      </p:sp>
      <p:sp>
        <p:nvSpPr>
          <p:cNvPr id="6" name="object 6"/>
          <p:cNvSpPr txBox="1"/>
          <p:nvPr/>
        </p:nvSpPr>
        <p:spPr>
          <a:xfrm>
            <a:off x="671576" y="3153918"/>
            <a:ext cx="3008630" cy="330835"/>
          </a:xfrm>
          <a:prstGeom prst="rect">
            <a:avLst/>
          </a:prstGeom>
        </p:spPr>
        <p:txBody>
          <a:bodyPr vert="horz" wrap="square" lIns="0" tIns="12700" rIns="0" bIns="0" rtlCol="0">
            <a:spAutoFit/>
          </a:bodyPr>
          <a:lstStyle/>
          <a:p>
            <a:pPr marL="355600" indent="-342900">
              <a:lnSpc>
                <a:spcPct val="100000"/>
              </a:lnSpc>
              <a:spcBef>
                <a:spcPts val="100"/>
              </a:spcBef>
              <a:buSzPct val="90000"/>
              <a:buChar char="•"/>
              <a:tabLst>
                <a:tab pos="354965" algn="l"/>
                <a:tab pos="355600" algn="l"/>
              </a:tabLst>
            </a:pPr>
            <a:r>
              <a:rPr sz="2000" dirty="0">
                <a:solidFill>
                  <a:srgbClr val="FFFFFF"/>
                </a:solidFill>
                <a:latin typeface="Arial"/>
                <a:cs typeface="Arial"/>
              </a:rPr>
              <a:t>Direct-attached</a:t>
            </a:r>
            <a:r>
              <a:rPr sz="2000" spc="-105" dirty="0">
                <a:solidFill>
                  <a:srgbClr val="FFFFFF"/>
                </a:solidFill>
                <a:latin typeface="Arial"/>
                <a:cs typeface="Arial"/>
              </a:rPr>
              <a:t> </a:t>
            </a:r>
            <a:r>
              <a:rPr sz="2000" dirty="0">
                <a:solidFill>
                  <a:srgbClr val="FFFFFF"/>
                </a:solidFill>
                <a:latin typeface="Arial"/>
                <a:cs typeface="Arial"/>
              </a:rPr>
              <a:t>storage</a:t>
            </a:r>
            <a:endParaRPr sz="2000">
              <a:latin typeface="Arial"/>
              <a:cs typeface="Arial"/>
            </a:endParaRPr>
          </a:p>
        </p:txBody>
      </p:sp>
      <p:grpSp>
        <p:nvGrpSpPr>
          <p:cNvPr id="7" name="object 7"/>
          <p:cNvGrpSpPr/>
          <p:nvPr/>
        </p:nvGrpSpPr>
        <p:grpSpPr>
          <a:xfrm>
            <a:off x="7272528" y="1147572"/>
            <a:ext cx="1343025" cy="1772920"/>
            <a:chOff x="7272528" y="1147572"/>
            <a:chExt cx="1343025" cy="1772920"/>
          </a:xfrm>
        </p:grpSpPr>
        <p:sp>
          <p:nvSpPr>
            <p:cNvPr id="8" name="object 8"/>
            <p:cNvSpPr/>
            <p:nvPr/>
          </p:nvSpPr>
          <p:spPr>
            <a:xfrm>
              <a:off x="7272528" y="1147572"/>
              <a:ext cx="1343025" cy="584200"/>
            </a:xfrm>
            <a:custGeom>
              <a:avLst/>
              <a:gdLst/>
              <a:ahLst/>
              <a:cxnLst/>
              <a:rect l="l" t="t" r="r" b="b"/>
              <a:pathLst>
                <a:path w="1343025" h="584200">
                  <a:moveTo>
                    <a:pt x="1342644" y="0"/>
                  </a:moveTo>
                  <a:lnTo>
                    <a:pt x="0" y="0"/>
                  </a:lnTo>
                  <a:lnTo>
                    <a:pt x="0" y="583691"/>
                  </a:lnTo>
                  <a:lnTo>
                    <a:pt x="1342644" y="583691"/>
                  </a:lnTo>
                  <a:lnTo>
                    <a:pt x="1342644" y="0"/>
                  </a:lnTo>
                  <a:close/>
                </a:path>
              </a:pathLst>
            </a:custGeom>
            <a:solidFill>
              <a:srgbClr val="E98E30"/>
            </a:solidFill>
          </p:spPr>
          <p:txBody>
            <a:bodyPr wrap="square" lIns="0" tIns="0" rIns="0" bIns="0" rtlCol="0"/>
            <a:lstStyle/>
            <a:p>
              <a:endParaRPr/>
            </a:p>
          </p:txBody>
        </p:sp>
        <p:sp>
          <p:nvSpPr>
            <p:cNvPr id="9" name="object 9"/>
            <p:cNvSpPr/>
            <p:nvPr/>
          </p:nvSpPr>
          <p:spPr>
            <a:xfrm>
              <a:off x="7272528" y="1741931"/>
              <a:ext cx="1343025" cy="1178560"/>
            </a:xfrm>
            <a:custGeom>
              <a:avLst/>
              <a:gdLst/>
              <a:ahLst/>
              <a:cxnLst/>
              <a:rect l="l" t="t" r="r" b="b"/>
              <a:pathLst>
                <a:path w="1343025" h="1178560">
                  <a:moveTo>
                    <a:pt x="1342644" y="595884"/>
                  </a:moveTo>
                  <a:lnTo>
                    <a:pt x="0" y="595884"/>
                  </a:lnTo>
                  <a:lnTo>
                    <a:pt x="0" y="1178052"/>
                  </a:lnTo>
                  <a:lnTo>
                    <a:pt x="1342644" y="1178052"/>
                  </a:lnTo>
                  <a:lnTo>
                    <a:pt x="1342644" y="595884"/>
                  </a:lnTo>
                  <a:close/>
                </a:path>
                <a:path w="1343025" h="1178560">
                  <a:moveTo>
                    <a:pt x="1342644" y="0"/>
                  </a:moveTo>
                  <a:lnTo>
                    <a:pt x="0" y="0"/>
                  </a:lnTo>
                  <a:lnTo>
                    <a:pt x="0" y="583692"/>
                  </a:lnTo>
                  <a:lnTo>
                    <a:pt x="1342644" y="583692"/>
                  </a:lnTo>
                  <a:lnTo>
                    <a:pt x="1342644" y="0"/>
                  </a:lnTo>
                  <a:close/>
                </a:path>
              </a:pathLst>
            </a:custGeom>
            <a:solidFill>
              <a:srgbClr val="E98E30"/>
            </a:solidFill>
          </p:spPr>
          <p:txBody>
            <a:bodyPr wrap="square" lIns="0" tIns="0" rIns="0" bIns="0" rtlCol="0"/>
            <a:lstStyle/>
            <a:p>
              <a:endParaRPr/>
            </a:p>
          </p:txBody>
        </p:sp>
      </p:grpSp>
      <p:graphicFrame>
        <p:nvGraphicFramePr>
          <p:cNvPr id="10" name="object 10"/>
          <p:cNvGraphicFramePr>
            <a:graphicFrameLocks noGrp="1"/>
          </p:cNvGraphicFramePr>
          <p:nvPr/>
        </p:nvGraphicFramePr>
        <p:xfrm>
          <a:off x="7267956" y="1143000"/>
          <a:ext cx="1342390" cy="1772410"/>
        </p:xfrm>
        <a:graphic>
          <a:graphicData uri="http://schemas.openxmlformats.org/drawingml/2006/table">
            <a:tbl>
              <a:tblPr firstRow="1" bandRow="1">
                <a:tableStyleId>{2D5ABB26-0587-4C30-8999-92F81FD0307C}</a:tableStyleId>
              </a:tblPr>
              <a:tblGrid>
                <a:gridCol w="1342390">
                  <a:extLst>
                    <a:ext uri="{9D8B030D-6E8A-4147-A177-3AD203B41FA5}">
                      <a16:colId xmlns:a16="http://schemas.microsoft.com/office/drawing/2014/main" val="20000"/>
                    </a:ext>
                  </a:extLst>
                </a:gridCol>
              </a:tblGrid>
              <a:tr h="589026">
                <a:tc>
                  <a:txBody>
                    <a:bodyPr/>
                    <a:lstStyle/>
                    <a:p>
                      <a:pPr marL="92710">
                        <a:lnSpc>
                          <a:spcPct val="100000"/>
                        </a:lnSpc>
                        <a:spcBef>
                          <a:spcPts val="475"/>
                        </a:spcBef>
                      </a:pPr>
                      <a:r>
                        <a:rPr sz="1000" spc="-5" dirty="0">
                          <a:solidFill>
                            <a:srgbClr val="DDDEDD"/>
                          </a:solidFill>
                          <a:latin typeface="Arial"/>
                          <a:cs typeface="Arial"/>
                        </a:rPr>
                        <a:t>10 | 13 | 14 | 26</a:t>
                      </a:r>
                      <a:r>
                        <a:rPr sz="1000" spc="-80" dirty="0">
                          <a:solidFill>
                            <a:srgbClr val="DDDEDD"/>
                          </a:solidFill>
                          <a:latin typeface="Arial"/>
                          <a:cs typeface="Arial"/>
                        </a:rPr>
                        <a:t> </a:t>
                      </a:r>
                      <a:r>
                        <a:rPr sz="1000" spc="-15" dirty="0">
                          <a:solidFill>
                            <a:srgbClr val="DDDEDD"/>
                          </a:solidFill>
                          <a:latin typeface="Arial"/>
                          <a:cs typeface="Arial"/>
                        </a:rPr>
                        <a:t>|…</a:t>
                      </a:r>
                      <a:endParaRPr sz="1000">
                        <a:latin typeface="Arial"/>
                        <a:cs typeface="Arial"/>
                      </a:endParaRPr>
                    </a:p>
                    <a:p>
                      <a:pPr>
                        <a:lnSpc>
                          <a:spcPct val="100000"/>
                        </a:lnSpc>
                        <a:spcBef>
                          <a:spcPts val="50"/>
                        </a:spcBef>
                      </a:pPr>
                      <a:endParaRPr sz="1000">
                        <a:latin typeface="Times New Roman"/>
                        <a:cs typeface="Times New Roman"/>
                      </a:endParaRPr>
                    </a:p>
                    <a:p>
                      <a:pPr marL="185420">
                        <a:lnSpc>
                          <a:spcPct val="100000"/>
                        </a:lnSpc>
                      </a:pPr>
                      <a:r>
                        <a:rPr sz="1000" spc="-5" dirty="0">
                          <a:solidFill>
                            <a:srgbClr val="DDDEDD"/>
                          </a:solidFill>
                          <a:latin typeface="Arial"/>
                          <a:cs typeface="Arial"/>
                        </a:rPr>
                        <a:t>… | </a:t>
                      </a:r>
                      <a:r>
                        <a:rPr sz="1000" spc="-10" dirty="0">
                          <a:solidFill>
                            <a:srgbClr val="DDDEDD"/>
                          </a:solidFill>
                          <a:latin typeface="Arial"/>
                          <a:cs typeface="Arial"/>
                        </a:rPr>
                        <a:t>100 </a:t>
                      </a:r>
                      <a:r>
                        <a:rPr sz="1000" spc="-5" dirty="0">
                          <a:solidFill>
                            <a:srgbClr val="DDDEDD"/>
                          </a:solidFill>
                          <a:latin typeface="Arial"/>
                          <a:cs typeface="Arial"/>
                        </a:rPr>
                        <a:t>| </a:t>
                      </a:r>
                      <a:r>
                        <a:rPr sz="1000" spc="-10" dirty="0">
                          <a:solidFill>
                            <a:srgbClr val="DDDEDD"/>
                          </a:solidFill>
                          <a:latin typeface="Arial"/>
                          <a:cs typeface="Arial"/>
                        </a:rPr>
                        <a:t>245 </a:t>
                      </a:r>
                      <a:r>
                        <a:rPr sz="1000" spc="-5" dirty="0">
                          <a:solidFill>
                            <a:srgbClr val="DDDEDD"/>
                          </a:solidFill>
                          <a:latin typeface="Arial"/>
                          <a:cs typeface="Arial"/>
                        </a:rPr>
                        <a:t>|</a:t>
                      </a:r>
                      <a:r>
                        <a:rPr sz="1000" spc="-45" dirty="0">
                          <a:solidFill>
                            <a:srgbClr val="DDDEDD"/>
                          </a:solidFill>
                          <a:latin typeface="Arial"/>
                          <a:cs typeface="Arial"/>
                        </a:rPr>
                        <a:t> </a:t>
                      </a:r>
                      <a:r>
                        <a:rPr sz="1000" spc="-10" dirty="0">
                          <a:solidFill>
                            <a:srgbClr val="DDDEDD"/>
                          </a:solidFill>
                          <a:latin typeface="Arial"/>
                          <a:cs typeface="Arial"/>
                        </a:rPr>
                        <a:t>324</a:t>
                      </a:r>
                      <a:endParaRPr sz="1000">
                        <a:latin typeface="Arial"/>
                        <a:cs typeface="Arial"/>
                      </a:endParaRPr>
                    </a:p>
                  </a:txBody>
                  <a:tcPr marL="0" marR="0" marT="60325" marB="0">
                    <a:lnL w="9525">
                      <a:solidFill>
                        <a:srgbClr val="BADFE2"/>
                      </a:solidFill>
                      <a:prstDash val="solid"/>
                    </a:lnL>
                    <a:lnR w="9525">
                      <a:solidFill>
                        <a:srgbClr val="BADFE2"/>
                      </a:solidFill>
                      <a:prstDash val="solid"/>
                    </a:lnR>
                    <a:lnT w="9525">
                      <a:solidFill>
                        <a:srgbClr val="BADFE2"/>
                      </a:solidFill>
                      <a:prstDash val="solid"/>
                    </a:lnT>
                    <a:lnB w="9525">
                      <a:solidFill>
                        <a:srgbClr val="BADFE2"/>
                      </a:solidFill>
                      <a:prstDash val="solid"/>
                    </a:lnB>
                    <a:solidFill>
                      <a:srgbClr val="E98E30"/>
                    </a:solidFill>
                  </a:tcPr>
                </a:tc>
                <a:extLst>
                  <a:ext uri="{0D108BD9-81ED-4DB2-BD59-A6C34878D82A}">
                    <a16:rowId xmlns:a16="http://schemas.microsoft.com/office/drawing/2014/main" val="10000"/>
                  </a:ext>
                </a:extLst>
              </a:tr>
              <a:tr h="595121">
                <a:tc>
                  <a:txBody>
                    <a:bodyPr/>
                    <a:lstStyle/>
                    <a:p>
                      <a:pPr marL="92710">
                        <a:lnSpc>
                          <a:spcPct val="100000"/>
                        </a:lnSpc>
                        <a:spcBef>
                          <a:spcPts val="430"/>
                        </a:spcBef>
                      </a:pPr>
                      <a:r>
                        <a:rPr sz="1050" dirty="0">
                          <a:solidFill>
                            <a:srgbClr val="DDDEDD"/>
                          </a:solidFill>
                          <a:latin typeface="Arial"/>
                          <a:cs typeface="Arial"/>
                        </a:rPr>
                        <a:t>375 | 393 |</a:t>
                      </a:r>
                      <a:r>
                        <a:rPr sz="1050" spc="-65" dirty="0">
                          <a:solidFill>
                            <a:srgbClr val="DDDEDD"/>
                          </a:solidFill>
                          <a:latin typeface="Arial"/>
                          <a:cs typeface="Arial"/>
                        </a:rPr>
                        <a:t> </a:t>
                      </a:r>
                      <a:r>
                        <a:rPr sz="1050" spc="-5" dirty="0">
                          <a:solidFill>
                            <a:srgbClr val="DDDEDD"/>
                          </a:solidFill>
                          <a:latin typeface="Arial"/>
                          <a:cs typeface="Arial"/>
                        </a:rPr>
                        <a:t>417…</a:t>
                      </a:r>
                      <a:endParaRPr sz="1050">
                        <a:latin typeface="Arial"/>
                        <a:cs typeface="Arial"/>
                      </a:endParaRPr>
                    </a:p>
                    <a:p>
                      <a:pPr>
                        <a:lnSpc>
                          <a:spcPct val="100000"/>
                        </a:lnSpc>
                        <a:spcBef>
                          <a:spcPts val="50"/>
                        </a:spcBef>
                      </a:pPr>
                      <a:endParaRPr sz="1050">
                        <a:latin typeface="Times New Roman"/>
                        <a:cs typeface="Times New Roman"/>
                      </a:endParaRPr>
                    </a:p>
                    <a:p>
                      <a:pPr marL="193040">
                        <a:lnSpc>
                          <a:spcPct val="100000"/>
                        </a:lnSpc>
                      </a:pPr>
                      <a:r>
                        <a:rPr sz="1050" spc="5" dirty="0">
                          <a:solidFill>
                            <a:srgbClr val="DDDEDD"/>
                          </a:solidFill>
                          <a:latin typeface="Arial"/>
                          <a:cs typeface="Arial"/>
                        </a:rPr>
                        <a:t>… </a:t>
                      </a:r>
                      <a:r>
                        <a:rPr sz="1050" dirty="0">
                          <a:solidFill>
                            <a:srgbClr val="DDDEDD"/>
                          </a:solidFill>
                          <a:latin typeface="Arial"/>
                          <a:cs typeface="Arial"/>
                        </a:rPr>
                        <a:t>512 | 549 |</a:t>
                      </a:r>
                      <a:r>
                        <a:rPr sz="1050" spc="-105" dirty="0">
                          <a:solidFill>
                            <a:srgbClr val="DDDEDD"/>
                          </a:solidFill>
                          <a:latin typeface="Arial"/>
                          <a:cs typeface="Arial"/>
                        </a:rPr>
                        <a:t> </a:t>
                      </a:r>
                      <a:r>
                        <a:rPr sz="1050" spc="-5" dirty="0">
                          <a:solidFill>
                            <a:srgbClr val="DDDEDD"/>
                          </a:solidFill>
                          <a:latin typeface="Arial"/>
                          <a:cs typeface="Arial"/>
                        </a:rPr>
                        <a:t>623</a:t>
                      </a:r>
                      <a:endParaRPr sz="1050">
                        <a:latin typeface="Arial"/>
                        <a:cs typeface="Arial"/>
                      </a:endParaRPr>
                    </a:p>
                  </a:txBody>
                  <a:tcPr marL="0" marR="0" marT="54610" marB="0">
                    <a:lnL w="9525">
                      <a:solidFill>
                        <a:srgbClr val="BADFE2"/>
                      </a:solidFill>
                      <a:prstDash val="solid"/>
                    </a:lnL>
                    <a:lnR w="9525">
                      <a:solidFill>
                        <a:srgbClr val="BADFE2"/>
                      </a:solidFill>
                      <a:prstDash val="solid"/>
                    </a:lnR>
                    <a:lnT w="9525">
                      <a:solidFill>
                        <a:srgbClr val="BADFE2"/>
                      </a:solidFill>
                      <a:prstDash val="solid"/>
                    </a:lnT>
                    <a:lnB w="9525">
                      <a:solidFill>
                        <a:srgbClr val="BADFE2"/>
                      </a:solidFill>
                      <a:prstDash val="solid"/>
                    </a:lnB>
                    <a:solidFill>
                      <a:srgbClr val="E98E30"/>
                    </a:solidFill>
                  </a:tcPr>
                </a:tc>
                <a:extLst>
                  <a:ext uri="{0D108BD9-81ED-4DB2-BD59-A6C34878D82A}">
                    <a16:rowId xmlns:a16="http://schemas.microsoft.com/office/drawing/2014/main" val="10001"/>
                  </a:ext>
                </a:extLst>
              </a:tr>
              <a:tr h="588263">
                <a:tc>
                  <a:txBody>
                    <a:bodyPr/>
                    <a:lstStyle/>
                    <a:p>
                      <a:pPr marL="92710">
                        <a:lnSpc>
                          <a:spcPct val="100000"/>
                        </a:lnSpc>
                        <a:spcBef>
                          <a:spcPts val="425"/>
                        </a:spcBef>
                      </a:pPr>
                      <a:r>
                        <a:rPr sz="1050" dirty="0">
                          <a:solidFill>
                            <a:srgbClr val="DDDEDD"/>
                          </a:solidFill>
                          <a:latin typeface="Arial"/>
                          <a:cs typeface="Arial"/>
                        </a:rPr>
                        <a:t>637 | 712 | 809</a:t>
                      </a:r>
                      <a:r>
                        <a:rPr sz="1050" spc="-80" dirty="0">
                          <a:solidFill>
                            <a:srgbClr val="DDDEDD"/>
                          </a:solidFill>
                          <a:latin typeface="Arial"/>
                          <a:cs typeface="Arial"/>
                        </a:rPr>
                        <a:t> </a:t>
                      </a:r>
                      <a:r>
                        <a:rPr sz="1050" spc="5" dirty="0">
                          <a:solidFill>
                            <a:srgbClr val="DDDEDD"/>
                          </a:solidFill>
                          <a:latin typeface="Arial"/>
                          <a:cs typeface="Arial"/>
                        </a:rPr>
                        <a:t>…</a:t>
                      </a:r>
                      <a:endParaRPr sz="1050">
                        <a:latin typeface="Arial"/>
                        <a:cs typeface="Arial"/>
                      </a:endParaRPr>
                    </a:p>
                    <a:p>
                      <a:pPr>
                        <a:lnSpc>
                          <a:spcPct val="100000"/>
                        </a:lnSpc>
                        <a:spcBef>
                          <a:spcPts val="50"/>
                        </a:spcBef>
                      </a:pPr>
                      <a:endParaRPr sz="1050">
                        <a:latin typeface="Times New Roman"/>
                        <a:cs typeface="Times New Roman"/>
                      </a:endParaRPr>
                    </a:p>
                    <a:p>
                      <a:pPr marL="121920">
                        <a:lnSpc>
                          <a:spcPct val="100000"/>
                        </a:lnSpc>
                      </a:pPr>
                      <a:r>
                        <a:rPr sz="1050" spc="5" dirty="0">
                          <a:solidFill>
                            <a:srgbClr val="DDDEDD"/>
                          </a:solidFill>
                          <a:latin typeface="Arial"/>
                          <a:cs typeface="Arial"/>
                        </a:rPr>
                        <a:t>… </a:t>
                      </a:r>
                      <a:r>
                        <a:rPr sz="1050" dirty="0">
                          <a:solidFill>
                            <a:srgbClr val="DDDEDD"/>
                          </a:solidFill>
                          <a:latin typeface="Arial"/>
                          <a:cs typeface="Arial"/>
                        </a:rPr>
                        <a:t>| 834 | 921 |</a:t>
                      </a:r>
                      <a:r>
                        <a:rPr sz="1050" spc="-110" dirty="0">
                          <a:solidFill>
                            <a:srgbClr val="DDDEDD"/>
                          </a:solidFill>
                          <a:latin typeface="Arial"/>
                          <a:cs typeface="Arial"/>
                        </a:rPr>
                        <a:t> </a:t>
                      </a:r>
                      <a:r>
                        <a:rPr sz="1050" spc="-5" dirty="0">
                          <a:solidFill>
                            <a:srgbClr val="DDDEDD"/>
                          </a:solidFill>
                          <a:latin typeface="Arial"/>
                          <a:cs typeface="Arial"/>
                        </a:rPr>
                        <a:t>959</a:t>
                      </a:r>
                      <a:endParaRPr sz="1050">
                        <a:latin typeface="Arial"/>
                        <a:cs typeface="Arial"/>
                      </a:endParaRPr>
                    </a:p>
                  </a:txBody>
                  <a:tcPr marL="0" marR="0" marT="53975" marB="0">
                    <a:lnL w="9525">
                      <a:solidFill>
                        <a:srgbClr val="BADFE2"/>
                      </a:solidFill>
                      <a:prstDash val="solid"/>
                    </a:lnL>
                    <a:lnR w="9525">
                      <a:solidFill>
                        <a:srgbClr val="BADFE2"/>
                      </a:solidFill>
                      <a:prstDash val="solid"/>
                    </a:lnR>
                    <a:lnT w="9525">
                      <a:solidFill>
                        <a:srgbClr val="BADFE2"/>
                      </a:solidFill>
                      <a:prstDash val="solid"/>
                    </a:lnT>
                    <a:lnB w="9525">
                      <a:solidFill>
                        <a:srgbClr val="BADFE2"/>
                      </a:solidFill>
                      <a:prstDash val="solid"/>
                    </a:lnB>
                    <a:solidFill>
                      <a:srgbClr val="E98E30"/>
                    </a:solidFill>
                  </a:tcPr>
                </a:tc>
                <a:extLst>
                  <a:ext uri="{0D108BD9-81ED-4DB2-BD59-A6C34878D82A}">
                    <a16:rowId xmlns:a16="http://schemas.microsoft.com/office/drawing/2014/main" val="10002"/>
                  </a:ext>
                </a:extLst>
              </a:tr>
            </a:tbl>
          </a:graphicData>
        </a:graphic>
      </p:graphicFrame>
      <p:grpSp>
        <p:nvGrpSpPr>
          <p:cNvPr id="11" name="object 11"/>
          <p:cNvGrpSpPr/>
          <p:nvPr/>
        </p:nvGrpSpPr>
        <p:grpSpPr>
          <a:xfrm>
            <a:off x="5355335" y="1118616"/>
            <a:ext cx="1949450" cy="1870075"/>
            <a:chOff x="5355335" y="1118616"/>
            <a:chExt cx="1949450" cy="1870075"/>
          </a:xfrm>
        </p:grpSpPr>
        <p:sp>
          <p:nvSpPr>
            <p:cNvPr id="12" name="object 12"/>
            <p:cNvSpPr/>
            <p:nvPr/>
          </p:nvSpPr>
          <p:spPr>
            <a:xfrm>
              <a:off x="5362955" y="1118616"/>
              <a:ext cx="1941576" cy="129539"/>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5406389" y="1154430"/>
              <a:ext cx="1843405" cy="18415"/>
            </a:xfrm>
            <a:custGeom>
              <a:avLst/>
              <a:gdLst/>
              <a:ahLst/>
              <a:cxnLst/>
              <a:rect l="l" t="t" r="r" b="b"/>
              <a:pathLst>
                <a:path w="1843404" h="18415">
                  <a:moveTo>
                    <a:pt x="0" y="0"/>
                  </a:moveTo>
                  <a:lnTo>
                    <a:pt x="1843024" y="17907"/>
                  </a:lnTo>
                </a:path>
              </a:pathLst>
            </a:custGeom>
            <a:ln w="25908">
              <a:solidFill>
                <a:srgbClr val="E98E30"/>
              </a:solidFill>
              <a:prstDash val="dash"/>
            </a:ln>
          </p:spPr>
          <p:txBody>
            <a:bodyPr wrap="square" lIns="0" tIns="0" rIns="0" bIns="0" rtlCol="0"/>
            <a:lstStyle/>
            <a:p>
              <a:endParaRPr/>
            </a:p>
          </p:txBody>
        </p:sp>
        <p:sp>
          <p:nvSpPr>
            <p:cNvPr id="14" name="object 14"/>
            <p:cNvSpPr/>
            <p:nvPr/>
          </p:nvSpPr>
          <p:spPr>
            <a:xfrm>
              <a:off x="5359907" y="1690116"/>
              <a:ext cx="1941576" cy="129539"/>
            </a:xfrm>
            <a:prstGeom prst="rect">
              <a:avLst/>
            </a:prstGeom>
            <a:blipFill>
              <a:blip r:embed="rId2" cstate="print"/>
              <a:stretch>
                <a:fillRect/>
              </a:stretch>
            </a:blipFill>
          </p:spPr>
          <p:txBody>
            <a:bodyPr wrap="square" lIns="0" tIns="0" rIns="0" bIns="0" rtlCol="0"/>
            <a:lstStyle/>
            <a:p>
              <a:endParaRPr/>
            </a:p>
          </p:txBody>
        </p:sp>
        <p:sp>
          <p:nvSpPr>
            <p:cNvPr id="15" name="object 15"/>
            <p:cNvSpPr/>
            <p:nvPr/>
          </p:nvSpPr>
          <p:spPr>
            <a:xfrm>
              <a:off x="5403341" y="1725930"/>
              <a:ext cx="1843405" cy="18415"/>
            </a:xfrm>
            <a:custGeom>
              <a:avLst/>
              <a:gdLst/>
              <a:ahLst/>
              <a:cxnLst/>
              <a:rect l="l" t="t" r="r" b="b"/>
              <a:pathLst>
                <a:path w="1843404" h="18414">
                  <a:moveTo>
                    <a:pt x="0" y="0"/>
                  </a:moveTo>
                  <a:lnTo>
                    <a:pt x="1843024" y="17907"/>
                  </a:lnTo>
                </a:path>
              </a:pathLst>
            </a:custGeom>
            <a:ln w="25908">
              <a:solidFill>
                <a:srgbClr val="E98E30"/>
              </a:solidFill>
              <a:prstDash val="dash"/>
            </a:ln>
          </p:spPr>
          <p:txBody>
            <a:bodyPr wrap="square" lIns="0" tIns="0" rIns="0" bIns="0" rtlCol="0"/>
            <a:lstStyle/>
            <a:p>
              <a:endParaRPr/>
            </a:p>
          </p:txBody>
        </p:sp>
        <p:sp>
          <p:nvSpPr>
            <p:cNvPr id="16" name="object 16"/>
            <p:cNvSpPr/>
            <p:nvPr/>
          </p:nvSpPr>
          <p:spPr>
            <a:xfrm>
              <a:off x="5355335" y="2284476"/>
              <a:ext cx="1941575" cy="12953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5398769" y="2320290"/>
              <a:ext cx="1843405" cy="18415"/>
            </a:xfrm>
            <a:custGeom>
              <a:avLst/>
              <a:gdLst/>
              <a:ahLst/>
              <a:cxnLst/>
              <a:rect l="l" t="t" r="r" b="b"/>
              <a:pathLst>
                <a:path w="1843404" h="18414">
                  <a:moveTo>
                    <a:pt x="0" y="0"/>
                  </a:moveTo>
                  <a:lnTo>
                    <a:pt x="1843024" y="17907"/>
                  </a:lnTo>
                </a:path>
              </a:pathLst>
            </a:custGeom>
            <a:ln w="25908">
              <a:solidFill>
                <a:srgbClr val="E98E30"/>
              </a:solidFill>
              <a:prstDash val="dash"/>
            </a:ln>
          </p:spPr>
          <p:txBody>
            <a:bodyPr wrap="square" lIns="0" tIns="0" rIns="0" bIns="0" rtlCol="0"/>
            <a:lstStyle/>
            <a:p>
              <a:endParaRPr/>
            </a:p>
          </p:txBody>
        </p:sp>
        <p:sp>
          <p:nvSpPr>
            <p:cNvPr id="18" name="object 18"/>
            <p:cNvSpPr/>
            <p:nvPr/>
          </p:nvSpPr>
          <p:spPr>
            <a:xfrm>
              <a:off x="5355335" y="2859023"/>
              <a:ext cx="1941575" cy="129539"/>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5398769" y="2894838"/>
              <a:ext cx="1843405" cy="18415"/>
            </a:xfrm>
            <a:custGeom>
              <a:avLst/>
              <a:gdLst/>
              <a:ahLst/>
              <a:cxnLst/>
              <a:rect l="l" t="t" r="r" b="b"/>
              <a:pathLst>
                <a:path w="1843404" h="18414">
                  <a:moveTo>
                    <a:pt x="0" y="0"/>
                  </a:moveTo>
                  <a:lnTo>
                    <a:pt x="1843024" y="17906"/>
                  </a:lnTo>
                </a:path>
              </a:pathLst>
            </a:custGeom>
            <a:ln w="25908">
              <a:solidFill>
                <a:srgbClr val="E98E30"/>
              </a:solidFill>
              <a:prstDash val="dash"/>
            </a:ln>
          </p:spPr>
          <p:txBody>
            <a:bodyPr wrap="square" lIns="0" tIns="0" rIns="0" bIns="0" rtlCol="0"/>
            <a:lstStyle/>
            <a:p>
              <a:endParaRPr/>
            </a:p>
          </p:txBody>
        </p:sp>
      </p:grpSp>
      <p:sp>
        <p:nvSpPr>
          <p:cNvPr id="20" name="object 20"/>
          <p:cNvSpPr txBox="1"/>
          <p:nvPr/>
        </p:nvSpPr>
        <p:spPr>
          <a:xfrm>
            <a:off x="5465826" y="1153414"/>
            <a:ext cx="175260" cy="186690"/>
          </a:xfrm>
          <a:prstGeom prst="rect">
            <a:avLst/>
          </a:prstGeom>
        </p:spPr>
        <p:txBody>
          <a:bodyPr vert="horz" wrap="square" lIns="0" tIns="13335" rIns="0" bIns="0" rtlCol="0">
            <a:spAutoFit/>
          </a:bodyPr>
          <a:lstStyle/>
          <a:p>
            <a:pPr marL="12700">
              <a:lnSpc>
                <a:spcPct val="100000"/>
              </a:lnSpc>
              <a:spcBef>
                <a:spcPts val="105"/>
              </a:spcBef>
            </a:pPr>
            <a:r>
              <a:rPr sz="1050" dirty="0">
                <a:solidFill>
                  <a:srgbClr val="272727"/>
                </a:solidFill>
                <a:latin typeface="Arial"/>
                <a:cs typeface="Arial"/>
              </a:rPr>
              <a:t>10</a:t>
            </a:r>
            <a:endParaRPr sz="1050">
              <a:latin typeface="Arial"/>
              <a:cs typeface="Arial"/>
            </a:endParaRPr>
          </a:p>
        </p:txBody>
      </p:sp>
      <p:sp>
        <p:nvSpPr>
          <p:cNvPr id="21" name="object 21"/>
          <p:cNvSpPr txBox="1"/>
          <p:nvPr/>
        </p:nvSpPr>
        <p:spPr>
          <a:xfrm>
            <a:off x="5428869" y="1451000"/>
            <a:ext cx="249554" cy="495300"/>
          </a:xfrm>
          <a:prstGeom prst="rect">
            <a:avLst/>
          </a:prstGeom>
        </p:spPr>
        <p:txBody>
          <a:bodyPr vert="horz" wrap="square" lIns="0" tIns="86995" rIns="0" bIns="0" rtlCol="0">
            <a:spAutoFit/>
          </a:bodyPr>
          <a:lstStyle/>
          <a:p>
            <a:pPr marL="12700">
              <a:lnSpc>
                <a:spcPct val="100000"/>
              </a:lnSpc>
              <a:spcBef>
                <a:spcPts val="685"/>
              </a:spcBef>
            </a:pPr>
            <a:r>
              <a:rPr sz="1050" dirty="0">
                <a:solidFill>
                  <a:srgbClr val="272727"/>
                </a:solidFill>
                <a:latin typeface="Arial"/>
                <a:cs typeface="Arial"/>
              </a:rPr>
              <a:t>324</a:t>
            </a:r>
            <a:endParaRPr sz="1050">
              <a:latin typeface="Arial"/>
              <a:cs typeface="Arial"/>
            </a:endParaRPr>
          </a:p>
          <a:p>
            <a:pPr marL="12700">
              <a:lnSpc>
                <a:spcPct val="100000"/>
              </a:lnSpc>
              <a:spcBef>
                <a:spcPts val="590"/>
              </a:spcBef>
            </a:pPr>
            <a:r>
              <a:rPr sz="1050" dirty="0">
                <a:solidFill>
                  <a:srgbClr val="272727"/>
                </a:solidFill>
                <a:latin typeface="Arial"/>
                <a:cs typeface="Arial"/>
              </a:rPr>
              <a:t>375</a:t>
            </a:r>
            <a:endParaRPr sz="1050">
              <a:latin typeface="Arial"/>
              <a:cs typeface="Arial"/>
            </a:endParaRPr>
          </a:p>
        </p:txBody>
      </p:sp>
      <p:sp>
        <p:nvSpPr>
          <p:cNvPr id="22" name="object 22"/>
          <p:cNvSpPr txBox="1"/>
          <p:nvPr/>
        </p:nvSpPr>
        <p:spPr>
          <a:xfrm>
            <a:off x="5428869" y="2033803"/>
            <a:ext cx="249554" cy="495300"/>
          </a:xfrm>
          <a:prstGeom prst="rect">
            <a:avLst/>
          </a:prstGeom>
        </p:spPr>
        <p:txBody>
          <a:bodyPr vert="horz" wrap="square" lIns="0" tIns="86995" rIns="0" bIns="0" rtlCol="0">
            <a:spAutoFit/>
          </a:bodyPr>
          <a:lstStyle/>
          <a:p>
            <a:pPr marL="12700">
              <a:lnSpc>
                <a:spcPct val="100000"/>
              </a:lnSpc>
              <a:spcBef>
                <a:spcPts val="685"/>
              </a:spcBef>
            </a:pPr>
            <a:r>
              <a:rPr sz="1050" dirty="0">
                <a:solidFill>
                  <a:srgbClr val="272727"/>
                </a:solidFill>
                <a:latin typeface="Arial"/>
                <a:cs typeface="Arial"/>
              </a:rPr>
              <a:t>623</a:t>
            </a:r>
            <a:endParaRPr sz="1050">
              <a:latin typeface="Arial"/>
              <a:cs typeface="Arial"/>
            </a:endParaRPr>
          </a:p>
          <a:p>
            <a:pPr marL="12700">
              <a:lnSpc>
                <a:spcPct val="100000"/>
              </a:lnSpc>
              <a:spcBef>
                <a:spcPts val="590"/>
              </a:spcBef>
            </a:pPr>
            <a:r>
              <a:rPr sz="1050" dirty="0">
                <a:solidFill>
                  <a:srgbClr val="272727"/>
                </a:solidFill>
                <a:latin typeface="Arial"/>
                <a:cs typeface="Arial"/>
              </a:rPr>
              <a:t>637</a:t>
            </a:r>
            <a:endParaRPr sz="1050">
              <a:latin typeface="Arial"/>
              <a:cs typeface="Arial"/>
            </a:endParaRPr>
          </a:p>
        </p:txBody>
      </p:sp>
      <p:sp>
        <p:nvSpPr>
          <p:cNvPr id="23" name="object 23"/>
          <p:cNvSpPr txBox="1"/>
          <p:nvPr/>
        </p:nvSpPr>
        <p:spPr>
          <a:xfrm>
            <a:off x="5428869" y="2690876"/>
            <a:ext cx="249554" cy="186690"/>
          </a:xfrm>
          <a:prstGeom prst="rect">
            <a:avLst/>
          </a:prstGeom>
        </p:spPr>
        <p:txBody>
          <a:bodyPr vert="horz" wrap="square" lIns="0" tIns="13335" rIns="0" bIns="0" rtlCol="0">
            <a:spAutoFit/>
          </a:bodyPr>
          <a:lstStyle/>
          <a:p>
            <a:pPr marL="12700">
              <a:lnSpc>
                <a:spcPct val="100000"/>
              </a:lnSpc>
              <a:spcBef>
                <a:spcPts val="105"/>
              </a:spcBef>
            </a:pPr>
            <a:r>
              <a:rPr sz="1050" dirty="0">
                <a:solidFill>
                  <a:srgbClr val="272727"/>
                </a:solidFill>
                <a:latin typeface="Arial"/>
                <a:cs typeface="Arial"/>
              </a:rPr>
              <a:t>959</a:t>
            </a:r>
            <a:endParaRPr sz="1050">
              <a:latin typeface="Arial"/>
              <a:cs typeface="Arial"/>
            </a:endParaRPr>
          </a:p>
        </p:txBody>
      </p:sp>
      <p:sp>
        <p:nvSpPr>
          <p:cNvPr id="24" name="object 24"/>
          <p:cNvSpPr txBox="1"/>
          <p:nvPr/>
        </p:nvSpPr>
        <p:spPr>
          <a:xfrm>
            <a:off x="5548629" y="3136544"/>
            <a:ext cx="3114040" cy="561975"/>
          </a:xfrm>
          <a:prstGeom prst="rect">
            <a:avLst/>
          </a:prstGeom>
        </p:spPr>
        <p:txBody>
          <a:bodyPr vert="horz" wrap="square" lIns="0" tIns="12700" rIns="0" bIns="0" rtlCol="0">
            <a:spAutoFit/>
          </a:bodyPr>
          <a:lstStyle/>
          <a:p>
            <a:pPr marL="355600" marR="5080" indent="-342900">
              <a:lnSpc>
                <a:spcPct val="110000"/>
              </a:lnSpc>
              <a:spcBef>
                <a:spcPts val="100"/>
              </a:spcBef>
              <a:buChar char="•"/>
              <a:tabLst>
                <a:tab pos="354965" algn="l"/>
                <a:tab pos="355600" algn="l"/>
              </a:tabLst>
            </a:pPr>
            <a:r>
              <a:rPr sz="1600" spc="-15" dirty="0">
                <a:solidFill>
                  <a:srgbClr val="FFFFFF"/>
                </a:solidFill>
                <a:latin typeface="Arial"/>
                <a:cs typeface="Arial"/>
              </a:rPr>
              <a:t>Track </a:t>
            </a:r>
            <a:r>
              <a:rPr sz="1600" spc="-5" dirty="0">
                <a:solidFill>
                  <a:srgbClr val="FFFFFF"/>
                </a:solidFill>
                <a:latin typeface="Arial"/>
                <a:cs typeface="Arial"/>
              </a:rPr>
              <a:t>the minimum and  maximum value for each</a:t>
            </a:r>
            <a:r>
              <a:rPr sz="1600" spc="5" dirty="0">
                <a:solidFill>
                  <a:srgbClr val="FFFFFF"/>
                </a:solidFill>
                <a:latin typeface="Arial"/>
                <a:cs typeface="Arial"/>
              </a:rPr>
              <a:t> </a:t>
            </a:r>
            <a:r>
              <a:rPr sz="1600" spc="-5" dirty="0">
                <a:solidFill>
                  <a:srgbClr val="FFFFFF"/>
                </a:solidFill>
                <a:latin typeface="Arial"/>
                <a:cs typeface="Arial"/>
              </a:rPr>
              <a:t>block</a:t>
            </a:r>
            <a:endParaRPr sz="1600">
              <a:latin typeface="Arial"/>
              <a:cs typeface="Arial"/>
            </a:endParaRPr>
          </a:p>
        </p:txBody>
      </p:sp>
      <p:sp>
        <p:nvSpPr>
          <p:cNvPr id="25" name="object 25"/>
          <p:cNvSpPr txBox="1"/>
          <p:nvPr/>
        </p:nvSpPr>
        <p:spPr>
          <a:xfrm>
            <a:off x="5548629" y="3862854"/>
            <a:ext cx="2739390" cy="563245"/>
          </a:xfrm>
          <a:prstGeom prst="rect">
            <a:avLst/>
          </a:prstGeom>
        </p:spPr>
        <p:txBody>
          <a:bodyPr vert="horz" wrap="square" lIns="0" tIns="37465" rIns="0" bIns="0" rtlCol="0">
            <a:spAutoFit/>
          </a:bodyPr>
          <a:lstStyle/>
          <a:p>
            <a:pPr marL="355600" indent="-342900">
              <a:lnSpc>
                <a:spcPct val="100000"/>
              </a:lnSpc>
              <a:spcBef>
                <a:spcPts val="295"/>
              </a:spcBef>
              <a:buChar char="•"/>
              <a:tabLst>
                <a:tab pos="354965" algn="l"/>
                <a:tab pos="355600" algn="l"/>
              </a:tabLst>
            </a:pPr>
            <a:r>
              <a:rPr sz="1600" spc="-5" dirty="0">
                <a:solidFill>
                  <a:srgbClr val="FFFFFF"/>
                </a:solidFill>
                <a:latin typeface="Arial"/>
                <a:cs typeface="Arial"/>
              </a:rPr>
              <a:t>Skip over blocks that</a:t>
            </a:r>
            <a:r>
              <a:rPr sz="1600" spc="-30" dirty="0">
                <a:solidFill>
                  <a:srgbClr val="FFFFFF"/>
                </a:solidFill>
                <a:latin typeface="Arial"/>
                <a:cs typeface="Arial"/>
              </a:rPr>
              <a:t> </a:t>
            </a:r>
            <a:r>
              <a:rPr sz="1600" spc="-10" dirty="0">
                <a:solidFill>
                  <a:srgbClr val="FFFFFF"/>
                </a:solidFill>
                <a:latin typeface="Arial"/>
                <a:cs typeface="Arial"/>
              </a:rPr>
              <a:t>don’t</a:t>
            </a:r>
            <a:endParaRPr sz="1600">
              <a:latin typeface="Arial"/>
              <a:cs typeface="Arial"/>
            </a:endParaRPr>
          </a:p>
          <a:p>
            <a:pPr marL="355600">
              <a:lnSpc>
                <a:spcPct val="100000"/>
              </a:lnSpc>
              <a:spcBef>
                <a:spcPts val="195"/>
              </a:spcBef>
            </a:pPr>
            <a:r>
              <a:rPr sz="1600" spc="-5" dirty="0">
                <a:solidFill>
                  <a:srgbClr val="FFFFFF"/>
                </a:solidFill>
                <a:latin typeface="Arial"/>
                <a:cs typeface="Arial"/>
              </a:rPr>
              <a:t>contain relevant</a:t>
            </a:r>
            <a:r>
              <a:rPr sz="1600" spc="-15" dirty="0">
                <a:solidFill>
                  <a:srgbClr val="FFFFFF"/>
                </a:solidFill>
                <a:latin typeface="Arial"/>
                <a:cs typeface="Arial"/>
              </a:rPr>
              <a:t> </a:t>
            </a:r>
            <a:r>
              <a:rPr sz="1600" spc="-5" dirty="0">
                <a:solidFill>
                  <a:srgbClr val="FFFFFF"/>
                </a:solidFill>
                <a:latin typeface="Arial"/>
                <a:cs typeface="Arial"/>
              </a:rPr>
              <a:t>data</a:t>
            </a:r>
            <a:endParaRPr sz="1600">
              <a:latin typeface="Arial"/>
              <a:cs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5544" y="214071"/>
            <a:ext cx="7149465"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BABCBA"/>
                </a:solidFill>
              </a:rPr>
              <a:t>Amazon Redshift dramatically reduces</a:t>
            </a:r>
            <a:r>
              <a:rPr sz="2800" spc="150" dirty="0">
                <a:solidFill>
                  <a:srgbClr val="BABCBA"/>
                </a:solidFill>
              </a:rPr>
              <a:t> </a:t>
            </a:r>
            <a:r>
              <a:rPr sz="2800" spc="-5" dirty="0">
                <a:solidFill>
                  <a:srgbClr val="BABCBA"/>
                </a:solidFill>
              </a:rPr>
              <a:t>I/O</a:t>
            </a:r>
            <a:endParaRPr sz="2800"/>
          </a:p>
        </p:txBody>
      </p:sp>
      <p:sp>
        <p:nvSpPr>
          <p:cNvPr id="3" name="object 3"/>
          <p:cNvSpPr txBox="1"/>
          <p:nvPr/>
        </p:nvSpPr>
        <p:spPr>
          <a:xfrm>
            <a:off x="671576" y="1141602"/>
            <a:ext cx="2164080" cy="330835"/>
          </a:xfrm>
          <a:prstGeom prst="rect">
            <a:avLst/>
          </a:prstGeom>
        </p:spPr>
        <p:txBody>
          <a:bodyPr vert="horz" wrap="square" lIns="0" tIns="13335" rIns="0" bIns="0" rtlCol="0">
            <a:spAutoFit/>
          </a:bodyPr>
          <a:lstStyle/>
          <a:p>
            <a:pPr marL="355600" indent="-342900">
              <a:lnSpc>
                <a:spcPct val="100000"/>
              </a:lnSpc>
              <a:spcBef>
                <a:spcPts val="105"/>
              </a:spcBef>
              <a:buSzPct val="90000"/>
              <a:buChar char="•"/>
              <a:tabLst>
                <a:tab pos="354965" algn="l"/>
                <a:tab pos="355600" algn="l"/>
              </a:tabLst>
            </a:pPr>
            <a:r>
              <a:rPr sz="2000" dirty="0">
                <a:solidFill>
                  <a:srgbClr val="FFFFFF"/>
                </a:solidFill>
                <a:latin typeface="Arial"/>
                <a:cs typeface="Arial"/>
              </a:rPr>
              <a:t>Column</a:t>
            </a:r>
            <a:r>
              <a:rPr sz="2000" spc="-75" dirty="0">
                <a:solidFill>
                  <a:srgbClr val="FFFFFF"/>
                </a:solidFill>
                <a:latin typeface="Arial"/>
                <a:cs typeface="Arial"/>
              </a:rPr>
              <a:t> </a:t>
            </a:r>
            <a:r>
              <a:rPr sz="2000" dirty="0">
                <a:solidFill>
                  <a:srgbClr val="FFFFFF"/>
                </a:solidFill>
                <a:latin typeface="Arial"/>
                <a:cs typeface="Arial"/>
              </a:rPr>
              <a:t>storage</a:t>
            </a:r>
            <a:endParaRPr sz="2000">
              <a:latin typeface="Arial"/>
              <a:cs typeface="Arial"/>
            </a:endParaRPr>
          </a:p>
        </p:txBody>
      </p:sp>
      <p:sp>
        <p:nvSpPr>
          <p:cNvPr id="4" name="object 4"/>
          <p:cNvSpPr txBox="1"/>
          <p:nvPr/>
        </p:nvSpPr>
        <p:spPr>
          <a:xfrm>
            <a:off x="671576" y="1811858"/>
            <a:ext cx="2419350" cy="331470"/>
          </a:xfrm>
          <a:prstGeom prst="rect">
            <a:avLst/>
          </a:prstGeom>
        </p:spPr>
        <p:txBody>
          <a:bodyPr vert="horz" wrap="square" lIns="0" tIns="13335" rIns="0" bIns="0" rtlCol="0">
            <a:spAutoFit/>
          </a:bodyPr>
          <a:lstStyle/>
          <a:p>
            <a:pPr marL="355600" indent="-342900">
              <a:lnSpc>
                <a:spcPct val="100000"/>
              </a:lnSpc>
              <a:spcBef>
                <a:spcPts val="105"/>
              </a:spcBef>
              <a:buSzPct val="90000"/>
              <a:buChar char="•"/>
              <a:tabLst>
                <a:tab pos="354965" algn="l"/>
                <a:tab pos="355600" algn="l"/>
              </a:tabLst>
            </a:pPr>
            <a:r>
              <a:rPr sz="2000" dirty="0">
                <a:solidFill>
                  <a:srgbClr val="FFFFFF"/>
                </a:solidFill>
                <a:latin typeface="Arial"/>
                <a:cs typeface="Arial"/>
              </a:rPr>
              <a:t>Data</a:t>
            </a:r>
            <a:r>
              <a:rPr sz="2000" spc="-75" dirty="0">
                <a:solidFill>
                  <a:srgbClr val="FFFFFF"/>
                </a:solidFill>
                <a:latin typeface="Arial"/>
                <a:cs typeface="Arial"/>
              </a:rPr>
              <a:t> </a:t>
            </a:r>
            <a:r>
              <a:rPr sz="2000" dirty="0">
                <a:solidFill>
                  <a:srgbClr val="FFFFFF"/>
                </a:solidFill>
                <a:latin typeface="Arial"/>
                <a:cs typeface="Arial"/>
              </a:rPr>
              <a:t>compression</a:t>
            </a:r>
            <a:endParaRPr sz="2000">
              <a:latin typeface="Arial"/>
              <a:cs typeface="Arial"/>
            </a:endParaRPr>
          </a:p>
        </p:txBody>
      </p:sp>
      <p:sp>
        <p:nvSpPr>
          <p:cNvPr id="5" name="object 5"/>
          <p:cNvSpPr txBox="1"/>
          <p:nvPr/>
        </p:nvSpPr>
        <p:spPr>
          <a:xfrm>
            <a:off x="671576" y="2482977"/>
            <a:ext cx="1640205" cy="330835"/>
          </a:xfrm>
          <a:prstGeom prst="rect">
            <a:avLst/>
          </a:prstGeom>
        </p:spPr>
        <p:txBody>
          <a:bodyPr vert="horz" wrap="square" lIns="0" tIns="12700" rIns="0" bIns="0" rtlCol="0">
            <a:spAutoFit/>
          </a:bodyPr>
          <a:lstStyle/>
          <a:p>
            <a:pPr marL="355600" indent="-342900">
              <a:lnSpc>
                <a:spcPct val="100000"/>
              </a:lnSpc>
              <a:spcBef>
                <a:spcPts val="100"/>
              </a:spcBef>
              <a:buSzPct val="90000"/>
              <a:buChar char="•"/>
              <a:tabLst>
                <a:tab pos="354965" algn="l"/>
                <a:tab pos="355600" algn="l"/>
              </a:tabLst>
            </a:pPr>
            <a:r>
              <a:rPr sz="2000" dirty="0">
                <a:solidFill>
                  <a:srgbClr val="FFFFFF"/>
                </a:solidFill>
                <a:latin typeface="Arial"/>
                <a:cs typeface="Arial"/>
              </a:rPr>
              <a:t>Zone</a:t>
            </a:r>
            <a:r>
              <a:rPr sz="2000" spc="-85" dirty="0">
                <a:solidFill>
                  <a:srgbClr val="FFFFFF"/>
                </a:solidFill>
                <a:latin typeface="Arial"/>
                <a:cs typeface="Arial"/>
              </a:rPr>
              <a:t> </a:t>
            </a:r>
            <a:r>
              <a:rPr sz="2000" dirty="0">
                <a:solidFill>
                  <a:srgbClr val="FFFFFF"/>
                </a:solidFill>
                <a:latin typeface="Arial"/>
                <a:cs typeface="Arial"/>
              </a:rPr>
              <a:t>maps</a:t>
            </a:r>
            <a:endParaRPr sz="2000">
              <a:latin typeface="Arial"/>
              <a:cs typeface="Arial"/>
            </a:endParaRPr>
          </a:p>
        </p:txBody>
      </p:sp>
      <p:sp>
        <p:nvSpPr>
          <p:cNvPr id="6" name="object 6"/>
          <p:cNvSpPr txBox="1"/>
          <p:nvPr/>
        </p:nvSpPr>
        <p:spPr>
          <a:xfrm>
            <a:off x="481583" y="3140964"/>
            <a:ext cx="4291965" cy="422275"/>
          </a:xfrm>
          <a:prstGeom prst="rect">
            <a:avLst/>
          </a:prstGeom>
          <a:ln w="3175">
            <a:solidFill>
              <a:srgbClr val="999A97"/>
            </a:solidFill>
          </a:ln>
        </p:spPr>
        <p:txBody>
          <a:bodyPr vert="horz" wrap="square" lIns="0" tIns="26034" rIns="0" bIns="0" rtlCol="0">
            <a:spAutoFit/>
          </a:bodyPr>
          <a:lstStyle/>
          <a:p>
            <a:pPr marL="545465" indent="-343535">
              <a:lnSpc>
                <a:spcPct val="100000"/>
              </a:lnSpc>
              <a:spcBef>
                <a:spcPts val="204"/>
              </a:spcBef>
              <a:buSzPct val="90000"/>
              <a:buFont typeface="Arial"/>
              <a:buChar char="•"/>
              <a:tabLst>
                <a:tab pos="545465" algn="l"/>
                <a:tab pos="546100" algn="l"/>
              </a:tabLst>
            </a:pPr>
            <a:r>
              <a:rPr sz="2000" b="1" dirty="0">
                <a:solidFill>
                  <a:srgbClr val="FFFFFF"/>
                </a:solidFill>
                <a:latin typeface="Arial"/>
                <a:cs typeface="Arial"/>
              </a:rPr>
              <a:t>Direct-attached</a:t>
            </a:r>
            <a:r>
              <a:rPr sz="2000" b="1" spc="-55" dirty="0">
                <a:solidFill>
                  <a:srgbClr val="FFFFFF"/>
                </a:solidFill>
                <a:latin typeface="Arial"/>
                <a:cs typeface="Arial"/>
              </a:rPr>
              <a:t> </a:t>
            </a:r>
            <a:r>
              <a:rPr sz="2000" b="1" dirty="0">
                <a:solidFill>
                  <a:srgbClr val="FFFFFF"/>
                </a:solidFill>
                <a:latin typeface="Arial"/>
                <a:cs typeface="Arial"/>
              </a:rPr>
              <a:t>storage</a:t>
            </a:r>
            <a:endParaRPr sz="2000">
              <a:latin typeface="Arial"/>
              <a:cs typeface="Arial"/>
            </a:endParaRPr>
          </a:p>
        </p:txBody>
      </p:sp>
      <p:grpSp>
        <p:nvGrpSpPr>
          <p:cNvPr id="7" name="object 7"/>
          <p:cNvGrpSpPr/>
          <p:nvPr/>
        </p:nvGrpSpPr>
        <p:grpSpPr>
          <a:xfrm>
            <a:off x="5239511" y="2174748"/>
            <a:ext cx="3685540" cy="951230"/>
            <a:chOff x="5239511" y="2174748"/>
            <a:chExt cx="3685540" cy="951230"/>
          </a:xfrm>
        </p:grpSpPr>
        <p:sp>
          <p:nvSpPr>
            <p:cNvPr id="8" name="object 8"/>
            <p:cNvSpPr/>
            <p:nvPr/>
          </p:nvSpPr>
          <p:spPr>
            <a:xfrm>
              <a:off x="5242559" y="2174748"/>
              <a:ext cx="3677412" cy="938783"/>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5285231" y="2194560"/>
              <a:ext cx="3592195" cy="853440"/>
            </a:xfrm>
            <a:custGeom>
              <a:avLst/>
              <a:gdLst/>
              <a:ahLst/>
              <a:cxnLst/>
              <a:rect l="l" t="t" r="r" b="b"/>
              <a:pathLst>
                <a:path w="3592195" h="853439">
                  <a:moveTo>
                    <a:pt x="3592067" y="0"/>
                  </a:moveTo>
                  <a:lnTo>
                    <a:pt x="0" y="0"/>
                  </a:lnTo>
                  <a:lnTo>
                    <a:pt x="0" y="853439"/>
                  </a:lnTo>
                  <a:lnTo>
                    <a:pt x="3592067" y="853439"/>
                  </a:lnTo>
                  <a:lnTo>
                    <a:pt x="3592067" y="0"/>
                  </a:lnTo>
                  <a:close/>
                </a:path>
              </a:pathLst>
            </a:custGeom>
            <a:solidFill>
              <a:srgbClr val="005A84">
                <a:alpha val="52156"/>
              </a:srgbClr>
            </a:solidFill>
          </p:spPr>
          <p:txBody>
            <a:bodyPr wrap="square" lIns="0" tIns="0" rIns="0" bIns="0" rtlCol="0"/>
            <a:lstStyle/>
            <a:p>
              <a:endParaRPr/>
            </a:p>
          </p:txBody>
        </p:sp>
        <p:sp>
          <p:nvSpPr>
            <p:cNvPr id="10" name="object 10"/>
            <p:cNvSpPr/>
            <p:nvPr/>
          </p:nvSpPr>
          <p:spPr>
            <a:xfrm>
              <a:off x="5308091" y="2656332"/>
              <a:ext cx="167639" cy="356615"/>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5350763" y="2676144"/>
              <a:ext cx="82296" cy="266700"/>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5355335" y="2689860"/>
              <a:ext cx="73660" cy="253365"/>
            </a:xfrm>
            <a:custGeom>
              <a:avLst/>
              <a:gdLst/>
              <a:ahLst/>
              <a:cxnLst/>
              <a:rect l="l" t="t" r="r" b="b"/>
              <a:pathLst>
                <a:path w="73660" h="253364">
                  <a:moveTo>
                    <a:pt x="73151" y="0"/>
                  </a:moveTo>
                  <a:lnTo>
                    <a:pt x="73151" y="243839"/>
                  </a:lnTo>
                  <a:lnTo>
                    <a:pt x="70276" y="247411"/>
                  </a:lnTo>
                  <a:lnTo>
                    <a:pt x="62436" y="250316"/>
                  </a:lnTo>
                  <a:lnTo>
                    <a:pt x="50809" y="252269"/>
                  </a:lnTo>
                  <a:lnTo>
                    <a:pt x="36575" y="252983"/>
                  </a:lnTo>
                  <a:lnTo>
                    <a:pt x="22342" y="252269"/>
                  </a:lnTo>
                  <a:lnTo>
                    <a:pt x="10715" y="250316"/>
                  </a:lnTo>
                  <a:lnTo>
                    <a:pt x="2875" y="247411"/>
                  </a:lnTo>
                  <a:lnTo>
                    <a:pt x="0" y="243839"/>
                  </a:lnTo>
                  <a:lnTo>
                    <a:pt x="0" y="0"/>
                  </a:lnTo>
                </a:path>
              </a:pathLst>
            </a:custGeom>
            <a:ln w="9144">
              <a:solidFill>
                <a:srgbClr val="005A84"/>
              </a:solidFill>
            </a:ln>
          </p:spPr>
          <p:txBody>
            <a:bodyPr wrap="square" lIns="0" tIns="0" rIns="0" bIns="0" rtlCol="0"/>
            <a:lstStyle/>
            <a:p>
              <a:endParaRPr/>
            </a:p>
          </p:txBody>
        </p:sp>
        <p:sp>
          <p:nvSpPr>
            <p:cNvPr id="13" name="object 13"/>
            <p:cNvSpPr/>
            <p:nvPr/>
          </p:nvSpPr>
          <p:spPr>
            <a:xfrm>
              <a:off x="5455919" y="2656332"/>
              <a:ext cx="167639" cy="356615"/>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5498591" y="2676144"/>
              <a:ext cx="82296" cy="266700"/>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5503163" y="2689860"/>
              <a:ext cx="73660" cy="253365"/>
            </a:xfrm>
            <a:custGeom>
              <a:avLst/>
              <a:gdLst/>
              <a:ahLst/>
              <a:cxnLst/>
              <a:rect l="l" t="t" r="r" b="b"/>
              <a:pathLst>
                <a:path w="73660" h="253364">
                  <a:moveTo>
                    <a:pt x="73151" y="0"/>
                  </a:moveTo>
                  <a:lnTo>
                    <a:pt x="73151" y="243839"/>
                  </a:lnTo>
                  <a:lnTo>
                    <a:pt x="70276" y="247411"/>
                  </a:lnTo>
                  <a:lnTo>
                    <a:pt x="62436" y="250316"/>
                  </a:lnTo>
                  <a:lnTo>
                    <a:pt x="50809" y="252269"/>
                  </a:lnTo>
                  <a:lnTo>
                    <a:pt x="36575" y="252983"/>
                  </a:lnTo>
                  <a:lnTo>
                    <a:pt x="22342" y="252269"/>
                  </a:lnTo>
                  <a:lnTo>
                    <a:pt x="10715" y="250316"/>
                  </a:lnTo>
                  <a:lnTo>
                    <a:pt x="2875" y="247411"/>
                  </a:lnTo>
                  <a:lnTo>
                    <a:pt x="0" y="243839"/>
                  </a:lnTo>
                  <a:lnTo>
                    <a:pt x="0" y="0"/>
                  </a:lnTo>
                </a:path>
              </a:pathLst>
            </a:custGeom>
            <a:ln w="9144">
              <a:solidFill>
                <a:srgbClr val="005A84"/>
              </a:solidFill>
            </a:ln>
          </p:spPr>
          <p:txBody>
            <a:bodyPr wrap="square" lIns="0" tIns="0" rIns="0" bIns="0" rtlCol="0"/>
            <a:lstStyle/>
            <a:p>
              <a:endParaRPr/>
            </a:p>
          </p:txBody>
        </p:sp>
        <p:sp>
          <p:nvSpPr>
            <p:cNvPr id="16" name="object 16"/>
            <p:cNvSpPr/>
            <p:nvPr/>
          </p:nvSpPr>
          <p:spPr>
            <a:xfrm>
              <a:off x="5603747" y="2656332"/>
              <a:ext cx="167639" cy="356615"/>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5646419" y="2676144"/>
              <a:ext cx="82296" cy="266700"/>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5650991" y="2689860"/>
              <a:ext cx="73660" cy="253365"/>
            </a:xfrm>
            <a:custGeom>
              <a:avLst/>
              <a:gdLst/>
              <a:ahLst/>
              <a:cxnLst/>
              <a:rect l="l" t="t" r="r" b="b"/>
              <a:pathLst>
                <a:path w="73660" h="253364">
                  <a:moveTo>
                    <a:pt x="73152" y="0"/>
                  </a:moveTo>
                  <a:lnTo>
                    <a:pt x="73152" y="243839"/>
                  </a:lnTo>
                  <a:lnTo>
                    <a:pt x="70276" y="247411"/>
                  </a:lnTo>
                  <a:lnTo>
                    <a:pt x="62436" y="250316"/>
                  </a:lnTo>
                  <a:lnTo>
                    <a:pt x="50809" y="252269"/>
                  </a:lnTo>
                  <a:lnTo>
                    <a:pt x="36575" y="252983"/>
                  </a:lnTo>
                  <a:lnTo>
                    <a:pt x="22342" y="252269"/>
                  </a:lnTo>
                  <a:lnTo>
                    <a:pt x="10715" y="250316"/>
                  </a:lnTo>
                  <a:lnTo>
                    <a:pt x="2875" y="247411"/>
                  </a:lnTo>
                  <a:lnTo>
                    <a:pt x="0" y="243839"/>
                  </a:lnTo>
                  <a:lnTo>
                    <a:pt x="0" y="0"/>
                  </a:lnTo>
                </a:path>
              </a:pathLst>
            </a:custGeom>
            <a:ln w="9144">
              <a:solidFill>
                <a:srgbClr val="005A84"/>
              </a:solidFill>
            </a:ln>
          </p:spPr>
          <p:txBody>
            <a:bodyPr wrap="square" lIns="0" tIns="0" rIns="0" bIns="0" rtlCol="0"/>
            <a:lstStyle/>
            <a:p>
              <a:endParaRPr/>
            </a:p>
          </p:txBody>
        </p:sp>
        <p:sp>
          <p:nvSpPr>
            <p:cNvPr id="19" name="object 19"/>
            <p:cNvSpPr/>
            <p:nvPr/>
          </p:nvSpPr>
          <p:spPr>
            <a:xfrm>
              <a:off x="5329427" y="2474976"/>
              <a:ext cx="213360" cy="193548"/>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5376671" y="2499360"/>
              <a:ext cx="119380" cy="99060"/>
            </a:xfrm>
            <a:custGeom>
              <a:avLst/>
              <a:gdLst/>
              <a:ahLst/>
              <a:cxnLst/>
              <a:rect l="l" t="t" r="r" b="b"/>
              <a:pathLst>
                <a:path w="119379" h="99060">
                  <a:moveTo>
                    <a:pt x="118872" y="0"/>
                  </a:moveTo>
                  <a:lnTo>
                    <a:pt x="0" y="0"/>
                  </a:lnTo>
                  <a:lnTo>
                    <a:pt x="0" y="99060"/>
                  </a:lnTo>
                  <a:lnTo>
                    <a:pt x="118872" y="99060"/>
                  </a:lnTo>
                  <a:lnTo>
                    <a:pt x="118872" y="0"/>
                  </a:lnTo>
                  <a:close/>
                </a:path>
              </a:pathLst>
            </a:custGeom>
            <a:solidFill>
              <a:srgbClr val="005A84">
                <a:alpha val="52156"/>
              </a:srgbClr>
            </a:solidFill>
          </p:spPr>
          <p:txBody>
            <a:bodyPr wrap="square" lIns="0" tIns="0" rIns="0" bIns="0" rtlCol="0"/>
            <a:lstStyle/>
            <a:p>
              <a:endParaRPr/>
            </a:p>
          </p:txBody>
        </p:sp>
        <p:sp>
          <p:nvSpPr>
            <p:cNvPr id="21" name="object 21"/>
            <p:cNvSpPr/>
            <p:nvPr/>
          </p:nvSpPr>
          <p:spPr>
            <a:xfrm>
              <a:off x="5376671" y="2499360"/>
              <a:ext cx="119380" cy="99060"/>
            </a:xfrm>
            <a:custGeom>
              <a:avLst/>
              <a:gdLst/>
              <a:ahLst/>
              <a:cxnLst/>
              <a:rect l="l" t="t" r="r" b="b"/>
              <a:pathLst>
                <a:path w="119379" h="99060">
                  <a:moveTo>
                    <a:pt x="0" y="99060"/>
                  </a:moveTo>
                  <a:lnTo>
                    <a:pt x="118872" y="99060"/>
                  </a:lnTo>
                  <a:lnTo>
                    <a:pt x="118872" y="0"/>
                  </a:lnTo>
                  <a:lnTo>
                    <a:pt x="0" y="0"/>
                  </a:lnTo>
                  <a:lnTo>
                    <a:pt x="0" y="99060"/>
                  </a:lnTo>
                  <a:close/>
                </a:path>
              </a:pathLst>
            </a:custGeom>
            <a:ln w="9144">
              <a:solidFill>
                <a:srgbClr val="005A84"/>
              </a:solidFill>
            </a:ln>
          </p:spPr>
          <p:txBody>
            <a:bodyPr wrap="square" lIns="0" tIns="0" rIns="0" bIns="0" rtlCol="0"/>
            <a:lstStyle/>
            <a:p>
              <a:endParaRPr/>
            </a:p>
          </p:txBody>
        </p:sp>
        <p:sp>
          <p:nvSpPr>
            <p:cNvPr id="22" name="object 22"/>
            <p:cNvSpPr/>
            <p:nvPr/>
          </p:nvSpPr>
          <p:spPr>
            <a:xfrm>
              <a:off x="5550407" y="2474976"/>
              <a:ext cx="213360" cy="193548"/>
            </a:xfrm>
            <a:prstGeom prst="rect">
              <a:avLst/>
            </a:prstGeom>
            <a:blipFill>
              <a:blip r:embed="rId5" cstate="print"/>
              <a:stretch>
                <a:fillRect/>
              </a:stretch>
            </a:blipFill>
          </p:spPr>
          <p:txBody>
            <a:bodyPr wrap="square" lIns="0" tIns="0" rIns="0" bIns="0" rtlCol="0"/>
            <a:lstStyle/>
            <a:p>
              <a:endParaRPr/>
            </a:p>
          </p:txBody>
        </p:sp>
        <p:sp>
          <p:nvSpPr>
            <p:cNvPr id="23" name="object 23"/>
            <p:cNvSpPr/>
            <p:nvPr/>
          </p:nvSpPr>
          <p:spPr>
            <a:xfrm>
              <a:off x="5597651" y="2499360"/>
              <a:ext cx="119380" cy="99060"/>
            </a:xfrm>
            <a:custGeom>
              <a:avLst/>
              <a:gdLst/>
              <a:ahLst/>
              <a:cxnLst/>
              <a:rect l="l" t="t" r="r" b="b"/>
              <a:pathLst>
                <a:path w="119379" h="99060">
                  <a:moveTo>
                    <a:pt x="118872" y="0"/>
                  </a:moveTo>
                  <a:lnTo>
                    <a:pt x="0" y="0"/>
                  </a:lnTo>
                  <a:lnTo>
                    <a:pt x="0" y="99060"/>
                  </a:lnTo>
                  <a:lnTo>
                    <a:pt x="118872" y="99060"/>
                  </a:lnTo>
                  <a:lnTo>
                    <a:pt x="118872" y="0"/>
                  </a:lnTo>
                  <a:close/>
                </a:path>
              </a:pathLst>
            </a:custGeom>
            <a:solidFill>
              <a:srgbClr val="005A84">
                <a:alpha val="52156"/>
              </a:srgbClr>
            </a:solidFill>
          </p:spPr>
          <p:txBody>
            <a:bodyPr wrap="square" lIns="0" tIns="0" rIns="0" bIns="0" rtlCol="0"/>
            <a:lstStyle/>
            <a:p>
              <a:endParaRPr/>
            </a:p>
          </p:txBody>
        </p:sp>
        <p:sp>
          <p:nvSpPr>
            <p:cNvPr id="24" name="object 24"/>
            <p:cNvSpPr/>
            <p:nvPr/>
          </p:nvSpPr>
          <p:spPr>
            <a:xfrm>
              <a:off x="5597651" y="2499360"/>
              <a:ext cx="119380" cy="99060"/>
            </a:xfrm>
            <a:custGeom>
              <a:avLst/>
              <a:gdLst/>
              <a:ahLst/>
              <a:cxnLst/>
              <a:rect l="l" t="t" r="r" b="b"/>
              <a:pathLst>
                <a:path w="119379" h="99060">
                  <a:moveTo>
                    <a:pt x="0" y="99060"/>
                  </a:moveTo>
                  <a:lnTo>
                    <a:pt x="118872" y="99060"/>
                  </a:lnTo>
                  <a:lnTo>
                    <a:pt x="118872" y="0"/>
                  </a:lnTo>
                  <a:lnTo>
                    <a:pt x="0" y="0"/>
                  </a:lnTo>
                  <a:lnTo>
                    <a:pt x="0" y="99060"/>
                  </a:lnTo>
                  <a:close/>
                </a:path>
              </a:pathLst>
            </a:custGeom>
            <a:ln w="9144">
              <a:solidFill>
                <a:srgbClr val="005A84"/>
              </a:solidFill>
            </a:ln>
          </p:spPr>
          <p:txBody>
            <a:bodyPr wrap="square" lIns="0" tIns="0" rIns="0" bIns="0" rtlCol="0"/>
            <a:lstStyle/>
            <a:p>
              <a:endParaRPr/>
            </a:p>
          </p:txBody>
        </p:sp>
        <p:sp>
          <p:nvSpPr>
            <p:cNvPr id="25" name="object 25"/>
            <p:cNvSpPr/>
            <p:nvPr/>
          </p:nvSpPr>
          <p:spPr>
            <a:xfrm>
              <a:off x="5751575" y="2656332"/>
              <a:ext cx="167639" cy="356615"/>
            </a:xfrm>
            <a:prstGeom prst="rect">
              <a:avLst/>
            </a:prstGeom>
            <a:blipFill>
              <a:blip r:embed="rId3" cstate="print"/>
              <a:stretch>
                <a:fillRect/>
              </a:stretch>
            </a:blipFill>
          </p:spPr>
          <p:txBody>
            <a:bodyPr wrap="square" lIns="0" tIns="0" rIns="0" bIns="0" rtlCol="0"/>
            <a:lstStyle/>
            <a:p>
              <a:endParaRPr/>
            </a:p>
          </p:txBody>
        </p:sp>
        <p:sp>
          <p:nvSpPr>
            <p:cNvPr id="26" name="object 26"/>
            <p:cNvSpPr/>
            <p:nvPr/>
          </p:nvSpPr>
          <p:spPr>
            <a:xfrm>
              <a:off x="5794247" y="2676144"/>
              <a:ext cx="82296" cy="266700"/>
            </a:xfrm>
            <a:prstGeom prst="rect">
              <a:avLst/>
            </a:prstGeom>
            <a:blipFill>
              <a:blip r:embed="rId4" cstate="print"/>
              <a:stretch>
                <a:fillRect/>
              </a:stretch>
            </a:blipFill>
          </p:spPr>
          <p:txBody>
            <a:bodyPr wrap="square" lIns="0" tIns="0" rIns="0" bIns="0" rtlCol="0"/>
            <a:lstStyle/>
            <a:p>
              <a:endParaRPr/>
            </a:p>
          </p:txBody>
        </p:sp>
        <p:sp>
          <p:nvSpPr>
            <p:cNvPr id="27" name="object 27"/>
            <p:cNvSpPr/>
            <p:nvPr/>
          </p:nvSpPr>
          <p:spPr>
            <a:xfrm>
              <a:off x="5798819" y="2689860"/>
              <a:ext cx="73660" cy="253365"/>
            </a:xfrm>
            <a:custGeom>
              <a:avLst/>
              <a:gdLst/>
              <a:ahLst/>
              <a:cxnLst/>
              <a:rect l="l" t="t" r="r" b="b"/>
              <a:pathLst>
                <a:path w="73660" h="253364">
                  <a:moveTo>
                    <a:pt x="73151" y="0"/>
                  </a:moveTo>
                  <a:lnTo>
                    <a:pt x="73151" y="243839"/>
                  </a:lnTo>
                  <a:lnTo>
                    <a:pt x="70276" y="247411"/>
                  </a:lnTo>
                  <a:lnTo>
                    <a:pt x="62436" y="250316"/>
                  </a:lnTo>
                  <a:lnTo>
                    <a:pt x="50809" y="252269"/>
                  </a:lnTo>
                  <a:lnTo>
                    <a:pt x="36575" y="252983"/>
                  </a:lnTo>
                  <a:lnTo>
                    <a:pt x="22342" y="252269"/>
                  </a:lnTo>
                  <a:lnTo>
                    <a:pt x="10715" y="250316"/>
                  </a:lnTo>
                  <a:lnTo>
                    <a:pt x="2875" y="247411"/>
                  </a:lnTo>
                  <a:lnTo>
                    <a:pt x="0" y="243839"/>
                  </a:lnTo>
                  <a:lnTo>
                    <a:pt x="0" y="0"/>
                  </a:lnTo>
                </a:path>
              </a:pathLst>
            </a:custGeom>
            <a:ln w="9144">
              <a:solidFill>
                <a:srgbClr val="005A84"/>
              </a:solidFill>
            </a:ln>
          </p:spPr>
          <p:txBody>
            <a:bodyPr wrap="square" lIns="0" tIns="0" rIns="0" bIns="0" rtlCol="0"/>
            <a:lstStyle/>
            <a:p>
              <a:endParaRPr/>
            </a:p>
          </p:txBody>
        </p:sp>
        <p:sp>
          <p:nvSpPr>
            <p:cNvPr id="28" name="object 28"/>
            <p:cNvSpPr/>
            <p:nvPr/>
          </p:nvSpPr>
          <p:spPr>
            <a:xfrm>
              <a:off x="5899403" y="2656332"/>
              <a:ext cx="167639" cy="356615"/>
            </a:xfrm>
            <a:prstGeom prst="rect">
              <a:avLst/>
            </a:prstGeom>
            <a:blipFill>
              <a:blip r:embed="rId3" cstate="print"/>
              <a:stretch>
                <a:fillRect/>
              </a:stretch>
            </a:blipFill>
          </p:spPr>
          <p:txBody>
            <a:bodyPr wrap="square" lIns="0" tIns="0" rIns="0" bIns="0" rtlCol="0"/>
            <a:lstStyle/>
            <a:p>
              <a:endParaRPr/>
            </a:p>
          </p:txBody>
        </p:sp>
        <p:sp>
          <p:nvSpPr>
            <p:cNvPr id="29" name="object 29"/>
            <p:cNvSpPr/>
            <p:nvPr/>
          </p:nvSpPr>
          <p:spPr>
            <a:xfrm>
              <a:off x="5942075" y="2676144"/>
              <a:ext cx="82296" cy="266700"/>
            </a:xfrm>
            <a:prstGeom prst="rect">
              <a:avLst/>
            </a:prstGeom>
            <a:blipFill>
              <a:blip r:embed="rId4" cstate="print"/>
              <a:stretch>
                <a:fillRect/>
              </a:stretch>
            </a:blipFill>
          </p:spPr>
          <p:txBody>
            <a:bodyPr wrap="square" lIns="0" tIns="0" rIns="0" bIns="0" rtlCol="0"/>
            <a:lstStyle/>
            <a:p>
              <a:endParaRPr/>
            </a:p>
          </p:txBody>
        </p:sp>
        <p:sp>
          <p:nvSpPr>
            <p:cNvPr id="30" name="object 30"/>
            <p:cNvSpPr/>
            <p:nvPr/>
          </p:nvSpPr>
          <p:spPr>
            <a:xfrm>
              <a:off x="5946647" y="2689860"/>
              <a:ext cx="73660" cy="253365"/>
            </a:xfrm>
            <a:custGeom>
              <a:avLst/>
              <a:gdLst/>
              <a:ahLst/>
              <a:cxnLst/>
              <a:rect l="l" t="t" r="r" b="b"/>
              <a:pathLst>
                <a:path w="73660" h="253364">
                  <a:moveTo>
                    <a:pt x="73151" y="0"/>
                  </a:moveTo>
                  <a:lnTo>
                    <a:pt x="73151" y="243839"/>
                  </a:lnTo>
                  <a:lnTo>
                    <a:pt x="70276" y="247411"/>
                  </a:lnTo>
                  <a:lnTo>
                    <a:pt x="62436" y="250316"/>
                  </a:lnTo>
                  <a:lnTo>
                    <a:pt x="50809" y="252269"/>
                  </a:lnTo>
                  <a:lnTo>
                    <a:pt x="36575" y="252983"/>
                  </a:lnTo>
                  <a:lnTo>
                    <a:pt x="22342" y="252269"/>
                  </a:lnTo>
                  <a:lnTo>
                    <a:pt x="10715" y="250316"/>
                  </a:lnTo>
                  <a:lnTo>
                    <a:pt x="2875" y="247411"/>
                  </a:lnTo>
                  <a:lnTo>
                    <a:pt x="0" y="243839"/>
                  </a:lnTo>
                  <a:lnTo>
                    <a:pt x="0" y="0"/>
                  </a:lnTo>
                </a:path>
              </a:pathLst>
            </a:custGeom>
            <a:ln w="9144">
              <a:solidFill>
                <a:srgbClr val="005A84"/>
              </a:solidFill>
            </a:ln>
          </p:spPr>
          <p:txBody>
            <a:bodyPr wrap="square" lIns="0" tIns="0" rIns="0" bIns="0" rtlCol="0"/>
            <a:lstStyle/>
            <a:p>
              <a:endParaRPr/>
            </a:p>
          </p:txBody>
        </p:sp>
        <p:sp>
          <p:nvSpPr>
            <p:cNvPr id="31" name="object 31"/>
            <p:cNvSpPr/>
            <p:nvPr/>
          </p:nvSpPr>
          <p:spPr>
            <a:xfrm>
              <a:off x="6047231" y="2656332"/>
              <a:ext cx="167639" cy="356615"/>
            </a:xfrm>
            <a:prstGeom prst="rect">
              <a:avLst/>
            </a:prstGeom>
            <a:blipFill>
              <a:blip r:embed="rId3" cstate="print"/>
              <a:stretch>
                <a:fillRect/>
              </a:stretch>
            </a:blipFill>
          </p:spPr>
          <p:txBody>
            <a:bodyPr wrap="square" lIns="0" tIns="0" rIns="0" bIns="0" rtlCol="0"/>
            <a:lstStyle/>
            <a:p>
              <a:endParaRPr/>
            </a:p>
          </p:txBody>
        </p:sp>
        <p:sp>
          <p:nvSpPr>
            <p:cNvPr id="32" name="object 32"/>
            <p:cNvSpPr/>
            <p:nvPr/>
          </p:nvSpPr>
          <p:spPr>
            <a:xfrm>
              <a:off x="6089903" y="2676144"/>
              <a:ext cx="82296" cy="266700"/>
            </a:xfrm>
            <a:prstGeom prst="rect">
              <a:avLst/>
            </a:prstGeom>
            <a:blipFill>
              <a:blip r:embed="rId4" cstate="print"/>
              <a:stretch>
                <a:fillRect/>
              </a:stretch>
            </a:blipFill>
          </p:spPr>
          <p:txBody>
            <a:bodyPr wrap="square" lIns="0" tIns="0" rIns="0" bIns="0" rtlCol="0"/>
            <a:lstStyle/>
            <a:p>
              <a:endParaRPr/>
            </a:p>
          </p:txBody>
        </p:sp>
        <p:sp>
          <p:nvSpPr>
            <p:cNvPr id="33" name="object 33"/>
            <p:cNvSpPr/>
            <p:nvPr/>
          </p:nvSpPr>
          <p:spPr>
            <a:xfrm>
              <a:off x="6094475" y="2689860"/>
              <a:ext cx="73660" cy="253365"/>
            </a:xfrm>
            <a:custGeom>
              <a:avLst/>
              <a:gdLst/>
              <a:ahLst/>
              <a:cxnLst/>
              <a:rect l="l" t="t" r="r" b="b"/>
              <a:pathLst>
                <a:path w="73660" h="253364">
                  <a:moveTo>
                    <a:pt x="73151" y="0"/>
                  </a:moveTo>
                  <a:lnTo>
                    <a:pt x="73151" y="243839"/>
                  </a:lnTo>
                  <a:lnTo>
                    <a:pt x="70276" y="247411"/>
                  </a:lnTo>
                  <a:lnTo>
                    <a:pt x="62436" y="250316"/>
                  </a:lnTo>
                  <a:lnTo>
                    <a:pt x="50809" y="252269"/>
                  </a:lnTo>
                  <a:lnTo>
                    <a:pt x="36575" y="252983"/>
                  </a:lnTo>
                  <a:lnTo>
                    <a:pt x="22342" y="252269"/>
                  </a:lnTo>
                  <a:lnTo>
                    <a:pt x="10715" y="250316"/>
                  </a:lnTo>
                  <a:lnTo>
                    <a:pt x="2875" y="247411"/>
                  </a:lnTo>
                  <a:lnTo>
                    <a:pt x="0" y="243839"/>
                  </a:lnTo>
                  <a:lnTo>
                    <a:pt x="0" y="0"/>
                  </a:lnTo>
                </a:path>
              </a:pathLst>
            </a:custGeom>
            <a:ln w="9144">
              <a:solidFill>
                <a:srgbClr val="005A84"/>
              </a:solidFill>
            </a:ln>
          </p:spPr>
          <p:txBody>
            <a:bodyPr wrap="square" lIns="0" tIns="0" rIns="0" bIns="0" rtlCol="0"/>
            <a:lstStyle/>
            <a:p>
              <a:endParaRPr/>
            </a:p>
          </p:txBody>
        </p:sp>
        <p:sp>
          <p:nvSpPr>
            <p:cNvPr id="34" name="object 34"/>
            <p:cNvSpPr/>
            <p:nvPr/>
          </p:nvSpPr>
          <p:spPr>
            <a:xfrm>
              <a:off x="6341363" y="2656332"/>
              <a:ext cx="169163" cy="356615"/>
            </a:xfrm>
            <a:prstGeom prst="rect">
              <a:avLst/>
            </a:prstGeom>
            <a:blipFill>
              <a:blip r:embed="rId6" cstate="print"/>
              <a:stretch>
                <a:fillRect/>
              </a:stretch>
            </a:blipFill>
          </p:spPr>
          <p:txBody>
            <a:bodyPr wrap="square" lIns="0" tIns="0" rIns="0" bIns="0" rtlCol="0"/>
            <a:lstStyle/>
            <a:p>
              <a:endParaRPr/>
            </a:p>
          </p:txBody>
        </p:sp>
        <p:sp>
          <p:nvSpPr>
            <p:cNvPr id="35" name="object 35"/>
            <p:cNvSpPr/>
            <p:nvPr/>
          </p:nvSpPr>
          <p:spPr>
            <a:xfrm>
              <a:off x="6384036" y="2676144"/>
              <a:ext cx="83820" cy="266700"/>
            </a:xfrm>
            <a:prstGeom prst="rect">
              <a:avLst/>
            </a:prstGeom>
            <a:blipFill>
              <a:blip r:embed="rId7" cstate="print"/>
              <a:stretch>
                <a:fillRect/>
              </a:stretch>
            </a:blipFill>
          </p:spPr>
          <p:txBody>
            <a:bodyPr wrap="square" lIns="0" tIns="0" rIns="0" bIns="0" rtlCol="0"/>
            <a:lstStyle/>
            <a:p>
              <a:endParaRPr/>
            </a:p>
          </p:txBody>
        </p:sp>
        <p:sp>
          <p:nvSpPr>
            <p:cNvPr id="36" name="object 36"/>
            <p:cNvSpPr/>
            <p:nvPr/>
          </p:nvSpPr>
          <p:spPr>
            <a:xfrm>
              <a:off x="6388608" y="2689987"/>
              <a:ext cx="74930" cy="253365"/>
            </a:xfrm>
            <a:custGeom>
              <a:avLst/>
              <a:gdLst/>
              <a:ahLst/>
              <a:cxnLst/>
              <a:rect l="l" t="t" r="r" b="b"/>
              <a:pathLst>
                <a:path w="74929" h="253364">
                  <a:moveTo>
                    <a:pt x="74675" y="0"/>
                  </a:moveTo>
                  <a:lnTo>
                    <a:pt x="74675" y="243458"/>
                  </a:lnTo>
                  <a:lnTo>
                    <a:pt x="71735" y="247124"/>
                  </a:lnTo>
                  <a:lnTo>
                    <a:pt x="63722" y="250110"/>
                  </a:lnTo>
                  <a:lnTo>
                    <a:pt x="51851" y="252120"/>
                  </a:lnTo>
                  <a:lnTo>
                    <a:pt x="37337" y="252856"/>
                  </a:lnTo>
                  <a:lnTo>
                    <a:pt x="22824" y="252120"/>
                  </a:lnTo>
                  <a:lnTo>
                    <a:pt x="10953" y="250110"/>
                  </a:lnTo>
                  <a:lnTo>
                    <a:pt x="2940" y="247124"/>
                  </a:lnTo>
                  <a:lnTo>
                    <a:pt x="0" y="243458"/>
                  </a:lnTo>
                  <a:lnTo>
                    <a:pt x="0" y="0"/>
                  </a:lnTo>
                </a:path>
              </a:pathLst>
            </a:custGeom>
            <a:ln w="9144">
              <a:solidFill>
                <a:srgbClr val="005A84"/>
              </a:solidFill>
            </a:ln>
          </p:spPr>
          <p:txBody>
            <a:bodyPr wrap="square" lIns="0" tIns="0" rIns="0" bIns="0" rtlCol="0"/>
            <a:lstStyle/>
            <a:p>
              <a:endParaRPr/>
            </a:p>
          </p:txBody>
        </p:sp>
        <p:sp>
          <p:nvSpPr>
            <p:cNvPr id="37" name="object 37"/>
            <p:cNvSpPr/>
            <p:nvPr/>
          </p:nvSpPr>
          <p:spPr>
            <a:xfrm>
              <a:off x="6489191" y="2656332"/>
              <a:ext cx="169163" cy="356615"/>
            </a:xfrm>
            <a:prstGeom prst="rect">
              <a:avLst/>
            </a:prstGeom>
            <a:blipFill>
              <a:blip r:embed="rId6" cstate="print"/>
              <a:stretch>
                <a:fillRect/>
              </a:stretch>
            </a:blipFill>
          </p:spPr>
          <p:txBody>
            <a:bodyPr wrap="square" lIns="0" tIns="0" rIns="0" bIns="0" rtlCol="0"/>
            <a:lstStyle/>
            <a:p>
              <a:endParaRPr/>
            </a:p>
          </p:txBody>
        </p:sp>
        <p:sp>
          <p:nvSpPr>
            <p:cNvPr id="38" name="object 38"/>
            <p:cNvSpPr/>
            <p:nvPr/>
          </p:nvSpPr>
          <p:spPr>
            <a:xfrm>
              <a:off x="6531863" y="2676144"/>
              <a:ext cx="83820" cy="266700"/>
            </a:xfrm>
            <a:prstGeom prst="rect">
              <a:avLst/>
            </a:prstGeom>
            <a:blipFill>
              <a:blip r:embed="rId8" cstate="print"/>
              <a:stretch>
                <a:fillRect/>
              </a:stretch>
            </a:blipFill>
          </p:spPr>
          <p:txBody>
            <a:bodyPr wrap="square" lIns="0" tIns="0" rIns="0" bIns="0" rtlCol="0"/>
            <a:lstStyle/>
            <a:p>
              <a:endParaRPr/>
            </a:p>
          </p:txBody>
        </p:sp>
        <p:sp>
          <p:nvSpPr>
            <p:cNvPr id="39" name="object 39"/>
            <p:cNvSpPr/>
            <p:nvPr/>
          </p:nvSpPr>
          <p:spPr>
            <a:xfrm>
              <a:off x="6536436" y="2689987"/>
              <a:ext cx="74930" cy="253365"/>
            </a:xfrm>
            <a:custGeom>
              <a:avLst/>
              <a:gdLst/>
              <a:ahLst/>
              <a:cxnLst/>
              <a:rect l="l" t="t" r="r" b="b"/>
              <a:pathLst>
                <a:path w="74929" h="253364">
                  <a:moveTo>
                    <a:pt x="74675" y="0"/>
                  </a:moveTo>
                  <a:lnTo>
                    <a:pt x="74675" y="243458"/>
                  </a:lnTo>
                  <a:lnTo>
                    <a:pt x="71735" y="247124"/>
                  </a:lnTo>
                  <a:lnTo>
                    <a:pt x="63722" y="250110"/>
                  </a:lnTo>
                  <a:lnTo>
                    <a:pt x="51851" y="252120"/>
                  </a:lnTo>
                  <a:lnTo>
                    <a:pt x="37338" y="252856"/>
                  </a:lnTo>
                  <a:lnTo>
                    <a:pt x="22824" y="252120"/>
                  </a:lnTo>
                  <a:lnTo>
                    <a:pt x="10953" y="250110"/>
                  </a:lnTo>
                  <a:lnTo>
                    <a:pt x="2940" y="247124"/>
                  </a:lnTo>
                  <a:lnTo>
                    <a:pt x="0" y="243458"/>
                  </a:lnTo>
                  <a:lnTo>
                    <a:pt x="0" y="0"/>
                  </a:lnTo>
                </a:path>
              </a:pathLst>
            </a:custGeom>
            <a:ln w="9144">
              <a:solidFill>
                <a:srgbClr val="005A84"/>
              </a:solidFill>
            </a:ln>
          </p:spPr>
          <p:txBody>
            <a:bodyPr wrap="square" lIns="0" tIns="0" rIns="0" bIns="0" rtlCol="0"/>
            <a:lstStyle/>
            <a:p>
              <a:endParaRPr/>
            </a:p>
          </p:txBody>
        </p:sp>
        <p:sp>
          <p:nvSpPr>
            <p:cNvPr id="40" name="object 40"/>
            <p:cNvSpPr/>
            <p:nvPr/>
          </p:nvSpPr>
          <p:spPr>
            <a:xfrm>
              <a:off x="6637019" y="2656332"/>
              <a:ext cx="167640" cy="356615"/>
            </a:xfrm>
            <a:prstGeom prst="rect">
              <a:avLst/>
            </a:prstGeom>
            <a:blipFill>
              <a:blip r:embed="rId3" cstate="print"/>
              <a:stretch>
                <a:fillRect/>
              </a:stretch>
            </a:blipFill>
          </p:spPr>
          <p:txBody>
            <a:bodyPr wrap="square" lIns="0" tIns="0" rIns="0" bIns="0" rtlCol="0"/>
            <a:lstStyle/>
            <a:p>
              <a:endParaRPr/>
            </a:p>
          </p:txBody>
        </p:sp>
        <p:sp>
          <p:nvSpPr>
            <p:cNvPr id="41" name="object 41"/>
            <p:cNvSpPr/>
            <p:nvPr/>
          </p:nvSpPr>
          <p:spPr>
            <a:xfrm>
              <a:off x="6679691" y="2676144"/>
              <a:ext cx="82296" cy="266700"/>
            </a:xfrm>
            <a:prstGeom prst="rect">
              <a:avLst/>
            </a:prstGeom>
            <a:blipFill>
              <a:blip r:embed="rId4" cstate="print"/>
              <a:stretch>
                <a:fillRect/>
              </a:stretch>
            </a:blipFill>
          </p:spPr>
          <p:txBody>
            <a:bodyPr wrap="square" lIns="0" tIns="0" rIns="0" bIns="0" rtlCol="0"/>
            <a:lstStyle/>
            <a:p>
              <a:endParaRPr/>
            </a:p>
          </p:txBody>
        </p:sp>
        <p:sp>
          <p:nvSpPr>
            <p:cNvPr id="42" name="object 42"/>
            <p:cNvSpPr/>
            <p:nvPr/>
          </p:nvSpPr>
          <p:spPr>
            <a:xfrm>
              <a:off x="6684263" y="2689860"/>
              <a:ext cx="73660" cy="253365"/>
            </a:xfrm>
            <a:custGeom>
              <a:avLst/>
              <a:gdLst/>
              <a:ahLst/>
              <a:cxnLst/>
              <a:rect l="l" t="t" r="r" b="b"/>
              <a:pathLst>
                <a:path w="73659" h="253364">
                  <a:moveTo>
                    <a:pt x="73151" y="0"/>
                  </a:moveTo>
                  <a:lnTo>
                    <a:pt x="73151" y="243839"/>
                  </a:lnTo>
                  <a:lnTo>
                    <a:pt x="70276" y="247411"/>
                  </a:lnTo>
                  <a:lnTo>
                    <a:pt x="62436" y="250316"/>
                  </a:lnTo>
                  <a:lnTo>
                    <a:pt x="50809" y="252269"/>
                  </a:lnTo>
                  <a:lnTo>
                    <a:pt x="36575" y="252983"/>
                  </a:lnTo>
                  <a:lnTo>
                    <a:pt x="22342" y="252269"/>
                  </a:lnTo>
                  <a:lnTo>
                    <a:pt x="10715" y="250316"/>
                  </a:lnTo>
                  <a:lnTo>
                    <a:pt x="2875" y="247411"/>
                  </a:lnTo>
                  <a:lnTo>
                    <a:pt x="0" y="243839"/>
                  </a:lnTo>
                  <a:lnTo>
                    <a:pt x="0" y="0"/>
                  </a:lnTo>
                </a:path>
              </a:pathLst>
            </a:custGeom>
            <a:ln w="9144">
              <a:solidFill>
                <a:srgbClr val="005A84"/>
              </a:solidFill>
            </a:ln>
          </p:spPr>
          <p:txBody>
            <a:bodyPr wrap="square" lIns="0" tIns="0" rIns="0" bIns="0" rtlCol="0"/>
            <a:lstStyle/>
            <a:p>
              <a:endParaRPr/>
            </a:p>
          </p:txBody>
        </p:sp>
        <p:sp>
          <p:nvSpPr>
            <p:cNvPr id="43" name="object 43"/>
            <p:cNvSpPr/>
            <p:nvPr/>
          </p:nvSpPr>
          <p:spPr>
            <a:xfrm>
              <a:off x="6784847" y="2656332"/>
              <a:ext cx="167640" cy="356615"/>
            </a:xfrm>
            <a:prstGeom prst="rect">
              <a:avLst/>
            </a:prstGeom>
            <a:blipFill>
              <a:blip r:embed="rId3" cstate="print"/>
              <a:stretch>
                <a:fillRect/>
              </a:stretch>
            </a:blipFill>
          </p:spPr>
          <p:txBody>
            <a:bodyPr wrap="square" lIns="0" tIns="0" rIns="0" bIns="0" rtlCol="0"/>
            <a:lstStyle/>
            <a:p>
              <a:endParaRPr/>
            </a:p>
          </p:txBody>
        </p:sp>
        <p:sp>
          <p:nvSpPr>
            <p:cNvPr id="44" name="object 44"/>
            <p:cNvSpPr/>
            <p:nvPr/>
          </p:nvSpPr>
          <p:spPr>
            <a:xfrm>
              <a:off x="6827519" y="2676144"/>
              <a:ext cx="82296" cy="266700"/>
            </a:xfrm>
            <a:prstGeom prst="rect">
              <a:avLst/>
            </a:prstGeom>
            <a:blipFill>
              <a:blip r:embed="rId4" cstate="print"/>
              <a:stretch>
                <a:fillRect/>
              </a:stretch>
            </a:blipFill>
          </p:spPr>
          <p:txBody>
            <a:bodyPr wrap="square" lIns="0" tIns="0" rIns="0" bIns="0" rtlCol="0"/>
            <a:lstStyle/>
            <a:p>
              <a:endParaRPr/>
            </a:p>
          </p:txBody>
        </p:sp>
        <p:sp>
          <p:nvSpPr>
            <p:cNvPr id="45" name="object 45"/>
            <p:cNvSpPr/>
            <p:nvPr/>
          </p:nvSpPr>
          <p:spPr>
            <a:xfrm>
              <a:off x="6832091" y="2689860"/>
              <a:ext cx="73660" cy="253365"/>
            </a:xfrm>
            <a:custGeom>
              <a:avLst/>
              <a:gdLst/>
              <a:ahLst/>
              <a:cxnLst/>
              <a:rect l="l" t="t" r="r" b="b"/>
              <a:pathLst>
                <a:path w="73659" h="253364">
                  <a:moveTo>
                    <a:pt x="73151" y="0"/>
                  </a:moveTo>
                  <a:lnTo>
                    <a:pt x="73151" y="243839"/>
                  </a:lnTo>
                  <a:lnTo>
                    <a:pt x="70276" y="247411"/>
                  </a:lnTo>
                  <a:lnTo>
                    <a:pt x="62436" y="250316"/>
                  </a:lnTo>
                  <a:lnTo>
                    <a:pt x="50809" y="252269"/>
                  </a:lnTo>
                  <a:lnTo>
                    <a:pt x="36575" y="252983"/>
                  </a:lnTo>
                  <a:lnTo>
                    <a:pt x="22342" y="252269"/>
                  </a:lnTo>
                  <a:lnTo>
                    <a:pt x="10715" y="250316"/>
                  </a:lnTo>
                  <a:lnTo>
                    <a:pt x="2875" y="247411"/>
                  </a:lnTo>
                  <a:lnTo>
                    <a:pt x="0" y="243839"/>
                  </a:lnTo>
                  <a:lnTo>
                    <a:pt x="0" y="0"/>
                  </a:lnTo>
                </a:path>
              </a:pathLst>
            </a:custGeom>
            <a:ln w="9144">
              <a:solidFill>
                <a:srgbClr val="005A84"/>
              </a:solidFill>
            </a:ln>
          </p:spPr>
          <p:txBody>
            <a:bodyPr wrap="square" lIns="0" tIns="0" rIns="0" bIns="0" rtlCol="0"/>
            <a:lstStyle/>
            <a:p>
              <a:endParaRPr/>
            </a:p>
          </p:txBody>
        </p:sp>
        <p:sp>
          <p:nvSpPr>
            <p:cNvPr id="46" name="object 46"/>
            <p:cNvSpPr/>
            <p:nvPr/>
          </p:nvSpPr>
          <p:spPr>
            <a:xfrm>
              <a:off x="6932676" y="2656332"/>
              <a:ext cx="167640" cy="356615"/>
            </a:xfrm>
            <a:prstGeom prst="rect">
              <a:avLst/>
            </a:prstGeom>
            <a:blipFill>
              <a:blip r:embed="rId3" cstate="print"/>
              <a:stretch>
                <a:fillRect/>
              </a:stretch>
            </a:blipFill>
          </p:spPr>
          <p:txBody>
            <a:bodyPr wrap="square" lIns="0" tIns="0" rIns="0" bIns="0" rtlCol="0"/>
            <a:lstStyle/>
            <a:p>
              <a:endParaRPr/>
            </a:p>
          </p:txBody>
        </p:sp>
        <p:sp>
          <p:nvSpPr>
            <p:cNvPr id="47" name="object 47"/>
            <p:cNvSpPr/>
            <p:nvPr/>
          </p:nvSpPr>
          <p:spPr>
            <a:xfrm>
              <a:off x="6975347" y="2676144"/>
              <a:ext cx="82296" cy="266700"/>
            </a:xfrm>
            <a:prstGeom prst="rect">
              <a:avLst/>
            </a:prstGeom>
            <a:blipFill>
              <a:blip r:embed="rId4" cstate="print"/>
              <a:stretch>
                <a:fillRect/>
              </a:stretch>
            </a:blipFill>
          </p:spPr>
          <p:txBody>
            <a:bodyPr wrap="square" lIns="0" tIns="0" rIns="0" bIns="0" rtlCol="0"/>
            <a:lstStyle/>
            <a:p>
              <a:endParaRPr/>
            </a:p>
          </p:txBody>
        </p:sp>
        <p:sp>
          <p:nvSpPr>
            <p:cNvPr id="48" name="object 48"/>
            <p:cNvSpPr/>
            <p:nvPr/>
          </p:nvSpPr>
          <p:spPr>
            <a:xfrm>
              <a:off x="6979919" y="2689860"/>
              <a:ext cx="73660" cy="253365"/>
            </a:xfrm>
            <a:custGeom>
              <a:avLst/>
              <a:gdLst/>
              <a:ahLst/>
              <a:cxnLst/>
              <a:rect l="l" t="t" r="r" b="b"/>
              <a:pathLst>
                <a:path w="73659" h="253364">
                  <a:moveTo>
                    <a:pt x="73151" y="0"/>
                  </a:moveTo>
                  <a:lnTo>
                    <a:pt x="73151" y="243839"/>
                  </a:lnTo>
                  <a:lnTo>
                    <a:pt x="70276" y="247411"/>
                  </a:lnTo>
                  <a:lnTo>
                    <a:pt x="62436" y="250316"/>
                  </a:lnTo>
                  <a:lnTo>
                    <a:pt x="50809" y="252269"/>
                  </a:lnTo>
                  <a:lnTo>
                    <a:pt x="36575" y="252983"/>
                  </a:lnTo>
                  <a:lnTo>
                    <a:pt x="22342" y="252269"/>
                  </a:lnTo>
                  <a:lnTo>
                    <a:pt x="10715" y="250316"/>
                  </a:lnTo>
                  <a:lnTo>
                    <a:pt x="2875" y="247411"/>
                  </a:lnTo>
                  <a:lnTo>
                    <a:pt x="0" y="243839"/>
                  </a:lnTo>
                  <a:lnTo>
                    <a:pt x="0" y="0"/>
                  </a:lnTo>
                </a:path>
              </a:pathLst>
            </a:custGeom>
            <a:ln w="9144">
              <a:solidFill>
                <a:srgbClr val="005A84"/>
              </a:solidFill>
            </a:ln>
          </p:spPr>
          <p:txBody>
            <a:bodyPr wrap="square" lIns="0" tIns="0" rIns="0" bIns="0" rtlCol="0"/>
            <a:lstStyle/>
            <a:p>
              <a:endParaRPr/>
            </a:p>
          </p:txBody>
        </p:sp>
        <p:sp>
          <p:nvSpPr>
            <p:cNvPr id="49" name="object 49"/>
            <p:cNvSpPr/>
            <p:nvPr/>
          </p:nvSpPr>
          <p:spPr>
            <a:xfrm>
              <a:off x="7080504" y="2656332"/>
              <a:ext cx="167640" cy="356615"/>
            </a:xfrm>
            <a:prstGeom prst="rect">
              <a:avLst/>
            </a:prstGeom>
            <a:blipFill>
              <a:blip r:embed="rId3" cstate="print"/>
              <a:stretch>
                <a:fillRect/>
              </a:stretch>
            </a:blipFill>
          </p:spPr>
          <p:txBody>
            <a:bodyPr wrap="square" lIns="0" tIns="0" rIns="0" bIns="0" rtlCol="0"/>
            <a:lstStyle/>
            <a:p>
              <a:endParaRPr/>
            </a:p>
          </p:txBody>
        </p:sp>
        <p:sp>
          <p:nvSpPr>
            <p:cNvPr id="50" name="object 50"/>
            <p:cNvSpPr/>
            <p:nvPr/>
          </p:nvSpPr>
          <p:spPr>
            <a:xfrm>
              <a:off x="7123176" y="2676144"/>
              <a:ext cx="82296" cy="266700"/>
            </a:xfrm>
            <a:prstGeom prst="rect">
              <a:avLst/>
            </a:prstGeom>
            <a:blipFill>
              <a:blip r:embed="rId4" cstate="print"/>
              <a:stretch>
                <a:fillRect/>
              </a:stretch>
            </a:blipFill>
          </p:spPr>
          <p:txBody>
            <a:bodyPr wrap="square" lIns="0" tIns="0" rIns="0" bIns="0" rtlCol="0"/>
            <a:lstStyle/>
            <a:p>
              <a:endParaRPr/>
            </a:p>
          </p:txBody>
        </p:sp>
        <p:sp>
          <p:nvSpPr>
            <p:cNvPr id="51" name="object 51"/>
            <p:cNvSpPr/>
            <p:nvPr/>
          </p:nvSpPr>
          <p:spPr>
            <a:xfrm>
              <a:off x="7127747" y="2689860"/>
              <a:ext cx="73660" cy="253365"/>
            </a:xfrm>
            <a:custGeom>
              <a:avLst/>
              <a:gdLst/>
              <a:ahLst/>
              <a:cxnLst/>
              <a:rect l="l" t="t" r="r" b="b"/>
              <a:pathLst>
                <a:path w="73659" h="253364">
                  <a:moveTo>
                    <a:pt x="73151" y="0"/>
                  </a:moveTo>
                  <a:lnTo>
                    <a:pt x="73151" y="243839"/>
                  </a:lnTo>
                  <a:lnTo>
                    <a:pt x="70276" y="247411"/>
                  </a:lnTo>
                  <a:lnTo>
                    <a:pt x="62436" y="250316"/>
                  </a:lnTo>
                  <a:lnTo>
                    <a:pt x="50809" y="252269"/>
                  </a:lnTo>
                  <a:lnTo>
                    <a:pt x="36575" y="252983"/>
                  </a:lnTo>
                  <a:lnTo>
                    <a:pt x="22342" y="252269"/>
                  </a:lnTo>
                  <a:lnTo>
                    <a:pt x="10715" y="250316"/>
                  </a:lnTo>
                  <a:lnTo>
                    <a:pt x="2875" y="247411"/>
                  </a:lnTo>
                  <a:lnTo>
                    <a:pt x="0" y="243839"/>
                  </a:lnTo>
                  <a:lnTo>
                    <a:pt x="0" y="0"/>
                  </a:lnTo>
                </a:path>
              </a:pathLst>
            </a:custGeom>
            <a:ln w="9144">
              <a:solidFill>
                <a:srgbClr val="005A84"/>
              </a:solidFill>
            </a:ln>
          </p:spPr>
          <p:txBody>
            <a:bodyPr wrap="square" lIns="0" tIns="0" rIns="0" bIns="0" rtlCol="0"/>
            <a:lstStyle/>
            <a:p>
              <a:endParaRPr/>
            </a:p>
          </p:txBody>
        </p:sp>
        <p:sp>
          <p:nvSpPr>
            <p:cNvPr id="52" name="object 52"/>
            <p:cNvSpPr/>
            <p:nvPr/>
          </p:nvSpPr>
          <p:spPr>
            <a:xfrm>
              <a:off x="7228332" y="2656332"/>
              <a:ext cx="167640" cy="356615"/>
            </a:xfrm>
            <a:prstGeom prst="rect">
              <a:avLst/>
            </a:prstGeom>
            <a:blipFill>
              <a:blip r:embed="rId3" cstate="print"/>
              <a:stretch>
                <a:fillRect/>
              </a:stretch>
            </a:blipFill>
          </p:spPr>
          <p:txBody>
            <a:bodyPr wrap="square" lIns="0" tIns="0" rIns="0" bIns="0" rtlCol="0"/>
            <a:lstStyle/>
            <a:p>
              <a:endParaRPr/>
            </a:p>
          </p:txBody>
        </p:sp>
        <p:sp>
          <p:nvSpPr>
            <p:cNvPr id="53" name="object 53"/>
            <p:cNvSpPr/>
            <p:nvPr/>
          </p:nvSpPr>
          <p:spPr>
            <a:xfrm>
              <a:off x="7271004" y="2676144"/>
              <a:ext cx="82296" cy="266700"/>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7275576" y="2689860"/>
              <a:ext cx="73660" cy="253365"/>
            </a:xfrm>
            <a:custGeom>
              <a:avLst/>
              <a:gdLst/>
              <a:ahLst/>
              <a:cxnLst/>
              <a:rect l="l" t="t" r="r" b="b"/>
              <a:pathLst>
                <a:path w="73659" h="253364">
                  <a:moveTo>
                    <a:pt x="73151" y="0"/>
                  </a:moveTo>
                  <a:lnTo>
                    <a:pt x="73151" y="243839"/>
                  </a:lnTo>
                  <a:lnTo>
                    <a:pt x="70276" y="247411"/>
                  </a:lnTo>
                  <a:lnTo>
                    <a:pt x="62436" y="250316"/>
                  </a:lnTo>
                  <a:lnTo>
                    <a:pt x="50809" y="252269"/>
                  </a:lnTo>
                  <a:lnTo>
                    <a:pt x="36575" y="252983"/>
                  </a:lnTo>
                  <a:lnTo>
                    <a:pt x="22342" y="252269"/>
                  </a:lnTo>
                  <a:lnTo>
                    <a:pt x="10715" y="250316"/>
                  </a:lnTo>
                  <a:lnTo>
                    <a:pt x="2875" y="247411"/>
                  </a:lnTo>
                  <a:lnTo>
                    <a:pt x="0" y="243839"/>
                  </a:lnTo>
                  <a:lnTo>
                    <a:pt x="0" y="0"/>
                  </a:lnTo>
                </a:path>
              </a:pathLst>
            </a:custGeom>
            <a:ln w="9144">
              <a:solidFill>
                <a:srgbClr val="005A84"/>
              </a:solidFill>
            </a:ln>
          </p:spPr>
          <p:txBody>
            <a:bodyPr wrap="square" lIns="0" tIns="0" rIns="0" bIns="0" rtlCol="0"/>
            <a:lstStyle/>
            <a:p>
              <a:endParaRPr/>
            </a:p>
          </p:txBody>
        </p:sp>
        <p:sp>
          <p:nvSpPr>
            <p:cNvPr id="55" name="object 55"/>
            <p:cNvSpPr/>
            <p:nvPr/>
          </p:nvSpPr>
          <p:spPr>
            <a:xfrm>
              <a:off x="7376160" y="2656332"/>
              <a:ext cx="167640" cy="356615"/>
            </a:xfrm>
            <a:prstGeom prst="rect">
              <a:avLst/>
            </a:prstGeom>
            <a:blipFill>
              <a:blip r:embed="rId3" cstate="print"/>
              <a:stretch>
                <a:fillRect/>
              </a:stretch>
            </a:blipFill>
          </p:spPr>
          <p:txBody>
            <a:bodyPr wrap="square" lIns="0" tIns="0" rIns="0" bIns="0" rtlCol="0"/>
            <a:lstStyle/>
            <a:p>
              <a:endParaRPr/>
            </a:p>
          </p:txBody>
        </p:sp>
        <p:sp>
          <p:nvSpPr>
            <p:cNvPr id="56" name="object 56"/>
            <p:cNvSpPr/>
            <p:nvPr/>
          </p:nvSpPr>
          <p:spPr>
            <a:xfrm>
              <a:off x="7418832" y="2676144"/>
              <a:ext cx="82296" cy="266700"/>
            </a:xfrm>
            <a:prstGeom prst="rect">
              <a:avLst/>
            </a:prstGeom>
            <a:blipFill>
              <a:blip r:embed="rId4" cstate="print"/>
              <a:stretch>
                <a:fillRect/>
              </a:stretch>
            </a:blipFill>
          </p:spPr>
          <p:txBody>
            <a:bodyPr wrap="square" lIns="0" tIns="0" rIns="0" bIns="0" rtlCol="0"/>
            <a:lstStyle/>
            <a:p>
              <a:endParaRPr/>
            </a:p>
          </p:txBody>
        </p:sp>
        <p:sp>
          <p:nvSpPr>
            <p:cNvPr id="57" name="object 57"/>
            <p:cNvSpPr/>
            <p:nvPr/>
          </p:nvSpPr>
          <p:spPr>
            <a:xfrm>
              <a:off x="7423404" y="2689860"/>
              <a:ext cx="73660" cy="253365"/>
            </a:xfrm>
            <a:custGeom>
              <a:avLst/>
              <a:gdLst/>
              <a:ahLst/>
              <a:cxnLst/>
              <a:rect l="l" t="t" r="r" b="b"/>
              <a:pathLst>
                <a:path w="73659" h="253364">
                  <a:moveTo>
                    <a:pt x="73151" y="0"/>
                  </a:moveTo>
                  <a:lnTo>
                    <a:pt x="73151" y="243839"/>
                  </a:lnTo>
                  <a:lnTo>
                    <a:pt x="70276" y="247411"/>
                  </a:lnTo>
                  <a:lnTo>
                    <a:pt x="62436" y="250316"/>
                  </a:lnTo>
                  <a:lnTo>
                    <a:pt x="50809" y="252269"/>
                  </a:lnTo>
                  <a:lnTo>
                    <a:pt x="36575" y="252983"/>
                  </a:lnTo>
                  <a:lnTo>
                    <a:pt x="22342" y="252269"/>
                  </a:lnTo>
                  <a:lnTo>
                    <a:pt x="10715" y="250316"/>
                  </a:lnTo>
                  <a:lnTo>
                    <a:pt x="2875" y="247411"/>
                  </a:lnTo>
                  <a:lnTo>
                    <a:pt x="0" y="243839"/>
                  </a:lnTo>
                  <a:lnTo>
                    <a:pt x="0" y="0"/>
                  </a:lnTo>
                </a:path>
              </a:pathLst>
            </a:custGeom>
            <a:ln w="9144">
              <a:solidFill>
                <a:srgbClr val="005A84"/>
              </a:solidFill>
            </a:ln>
          </p:spPr>
          <p:txBody>
            <a:bodyPr wrap="square" lIns="0" tIns="0" rIns="0" bIns="0" rtlCol="0"/>
            <a:lstStyle/>
            <a:p>
              <a:endParaRPr/>
            </a:p>
          </p:txBody>
        </p:sp>
        <p:sp>
          <p:nvSpPr>
            <p:cNvPr id="58" name="object 58"/>
            <p:cNvSpPr/>
            <p:nvPr/>
          </p:nvSpPr>
          <p:spPr>
            <a:xfrm>
              <a:off x="7523988" y="2656332"/>
              <a:ext cx="167640" cy="356615"/>
            </a:xfrm>
            <a:prstGeom prst="rect">
              <a:avLst/>
            </a:prstGeom>
            <a:blipFill>
              <a:blip r:embed="rId3" cstate="print"/>
              <a:stretch>
                <a:fillRect/>
              </a:stretch>
            </a:blipFill>
          </p:spPr>
          <p:txBody>
            <a:bodyPr wrap="square" lIns="0" tIns="0" rIns="0" bIns="0" rtlCol="0"/>
            <a:lstStyle/>
            <a:p>
              <a:endParaRPr/>
            </a:p>
          </p:txBody>
        </p:sp>
        <p:sp>
          <p:nvSpPr>
            <p:cNvPr id="59" name="object 59"/>
            <p:cNvSpPr/>
            <p:nvPr/>
          </p:nvSpPr>
          <p:spPr>
            <a:xfrm>
              <a:off x="7566660" y="2676144"/>
              <a:ext cx="82296" cy="266700"/>
            </a:xfrm>
            <a:prstGeom prst="rect">
              <a:avLst/>
            </a:prstGeom>
            <a:blipFill>
              <a:blip r:embed="rId4" cstate="print"/>
              <a:stretch>
                <a:fillRect/>
              </a:stretch>
            </a:blipFill>
          </p:spPr>
          <p:txBody>
            <a:bodyPr wrap="square" lIns="0" tIns="0" rIns="0" bIns="0" rtlCol="0"/>
            <a:lstStyle/>
            <a:p>
              <a:endParaRPr/>
            </a:p>
          </p:txBody>
        </p:sp>
        <p:sp>
          <p:nvSpPr>
            <p:cNvPr id="60" name="object 60"/>
            <p:cNvSpPr/>
            <p:nvPr/>
          </p:nvSpPr>
          <p:spPr>
            <a:xfrm>
              <a:off x="7571232" y="2689860"/>
              <a:ext cx="73660" cy="253365"/>
            </a:xfrm>
            <a:custGeom>
              <a:avLst/>
              <a:gdLst/>
              <a:ahLst/>
              <a:cxnLst/>
              <a:rect l="l" t="t" r="r" b="b"/>
              <a:pathLst>
                <a:path w="73659" h="253364">
                  <a:moveTo>
                    <a:pt x="73151" y="0"/>
                  </a:moveTo>
                  <a:lnTo>
                    <a:pt x="73151" y="243839"/>
                  </a:lnTo>
                  <a:lnTo>
                    <a:pt x="70276" y="247411"/>
                  </a:lnTo>
                  <a:lnTo>
                    <a:pt x="62436" y="250316"/>
                  </a:lnTo>
                  <a:lnTo>
                    <a:pt x="50809" y="252269"/>
                  </a:lnTo>
                  <a:lnTo>
                    <a:pt x="36575" y="252983"/>
                  </a:lnTo>
                  <a:lnTo>
                    <a:pt x="22342" y="252269"/>
                  </a:lnTo>
                  <a:lnTo>
                    <a:pt x="10715" y="250316"/>
                  </a:lnTo>
                  <a:lnTo>
                    <a:pt x="2875" y="247411"/>
                  </a:lnTo>
                  <a:lnTo>
                    <a:pt x="0" y="243839"/>
                  </a:lnTo>
                  <a:lnTo>
                    <a:pt x="0" y="0"/>
                  </a:lnTo>
                </a:path>
              </a:pathLst>
            </a:custGeom>
            <a:ln w="9144">
              <a:solidFill>
                <a:srgbClr val="005A84"/>
              </a:solidFill>
            </a:ln>
          </p:spPr>
          <p:txBody>
            <a:bodyPr wrap="square" lIns="0" tIns="0" rIns="0" bIns="0" rtlCol="0"/>
            <a:lstStyle/>
            <a:p>
              <a:endParaRPr/>
            </a:p>
          </p:txBody>
        </p:sp>
        <p:sp>
          <p:nvSpPr>
            <p:cNvPr id="61" name="object 61"/>
            <p:cNvSpPr/>
            <p:nvPr/>
          </p:nvSpPr>
          <p:spPr>
            <a:xfrm>
              <a:off x="7671816" y="2656332"/>
              <a:ext cx="167640" cy="356615"/>
            </a:xfrm>
            <a:prstGeom prst="rect">
              <a:avLst/>
            </a:prstGeom>
            <a:blipFill>
              <a:blip r:embed="rId3" cstate="print"/>
              <a:stretch>
                <a:fillRect/>
              </a:stretch>
            </a:blipFill>
          </p:spPr>
          <p:txBody>
            <a:bodyPr wrap="square" lIns="0" tIns="0" rIns="0" bIns="0" rtlCol="0"/>
            <a:lstStyle/>
            <a:p>
              <a:endParaRPr/>
            </a:p>
          </p:txBody>
        </p:sp>
        <p:sp>
          <p:nvSpPr>
            <p:cNvPr id="62" name="object 62"/>
            <p:cNvSpPr/>
            <p:nvPr/>
          </p:nvSpPr>
          <p:spPr>
            <a:xfrm>
              <a:off x="7714488" y="2676144"/>
              <a:ext cx="82296" cy="266700"/>
            </a:xfrm>
            <a:prstGeom prst="rect">
              <a:avLst/>
            </a:prstGeom>
            <a:blipFill>
              <a:blip r:embed="rId4" cstate="print"/>
              <a:stretch>
                <a:fillRect/>
              </a:stretch>
            </a:blipFill>
          </p:spPr>
          <p:txBody>
            <a:bodyPr wrap="square" lIns="0" tIns="0" rIns="0" bIns="0" rtlCol="0"/>
            <a:lstStyle/>
            <a:p>
              <a:endParaRPr/>
            </a:p>
          </p:txBody>
        </p:sp>
        <p:sp>
          <p:nvSpPr>
            <p:cNvPr id="63" name="object 63"/>
            <p:cNvSpPr/>
            <p:nvPr/>
          </p:nvSpPr>
          <p:spPr>
            <a:xfrm>
              <a:off x="7719060" y="2689860"/>
              <a:ext cx="73660" cy="253365"/>
            </a:xfrm>
            <a:custGeom>
              <a:avLst/>
              <a:gdLst/>
              <a:ahLst/>
              <a:cxnLst/>
              <a:rect l="l" t="t" r="r" b="b"/>
              <a:pathLst>
                <a:path w="73659" h="253364">
                  <a:moveTo>
                    <a:pt x="73151" y="0"/>
                  </a:moveTo>
                  <a:lnTo>
                    <a:pt x="73151" y="243839"/>
                  </a:lnTo>
                  <a:lnTo>
                    <a:pt x="70276" y="247411"/>
                  </a:lnTo>
                  <a:lnTo>
                    <a:pt x="62436" y="250316"/>
                  </a:lnTo>
                  <a:lnTo>
                    <a:pt x="50809" y="252269"/>
                  </a:lnTo>
                  <a:lnTo>
                    <a:pt x="36575" y="252983"/>
                  </a:lnTo>
                  <a:lnTo>
                    <a:pt x="22342" y="252269"/>
                  </a:lnTo>
                  <a:lnTo>
                    <a:pt x="10715" y="250316"/>
                  </a:lnTo>
                  <a:lnTo>
                    <a:pt x="2875" y="247411"/>
                  </a:lnTo>
                  <a:lnTo>
                    <a:pt x="0" y="243839"/>
                  </a:lnTo>
                  <a:lnTo>
                    <a:pt x="0" y="0"/>
                  </a:lnTo>
                </a:path>
              </a:pathLst>
            </a:custGeom>
            <a:ln w="9144">
              <a:solidFill>
                <a:srgbClr val="005A84"/>
              </a:solidFill>
            </a:ln>
          </p:spPr>
          <p:txBody>
            <a:bodyPr wrap="square" lIns="0" tIns="0" rIns="0" bIns="0" rtlCol="0"/>
            <a:lstStyle/>
            <a:p>
              <a:endParaRPr/>
            </a:p>
          </p:txBody>
        </p:sp>
        <p:sp>
          <p:nvSpPr>
            <p:cNvPr id="64" name="object 64"/>
            <p:cNvSpPr/>
            <p:nvPr/>
          </p:nvSpPr>
          <p:spPr>
            <a:xfrm>
              <a:off x="7818119" y="2656332"/>
              <a:ext cx="169164" cy="356615"/>
            </a:xfrm>
            <a:prstGeom prst="rect">
              <a:avLst/>
            </a:prstGeom>
            <a:blipFill>
              <a:blip r:embed="rId6" cstate="print"/>
              <a:stretch>
                <a:fillRect/>
              </a:stretch>
            </a:blipFill>
          </p:spPr>
          <p:txBody>
            <a:bodyPr wrap="square" lIns="0" tIns="0" rIns="0" bIns="0" rtlCol="0"/>
            <a:lstStyle/>
            <a:p>
              <a:endParaRPr/>
            </a:p>
          </p:txBody>
        </p:sp>
        <p:sp>
          <p:nvSpPr>
            <p:cNvPr id="65" name="object 65"/>
            <p:cNvSpPr/>
            <p:nvPr/>
          </p:nvSpPr>
          <p:spPr>
            <a:xfrm>
              <a:off x="7860791" y="2676144"/>
              <a:ext cx="83820" cy="266700"/>
            </a:xfrm>
            <a:prstGeom prst="rect">
              <a:avLst/>
            </a:prstGeom>
            <a:blipFill>
              <a:blip r:embed="rId8" cstate="print"/>
              <a:stretch>
                <a:fillRect/>
              </a:stretch>
            </a:blipFill>
          </p:spPr>
          <p:txBody>
            <a:bodyPr wrap="square" lIns="0" tIns="0" rIns="0" bIns="0" rtlCol="0"/>
            <a:lstStyle/>
            <a:p>
              <a:endParaRPr/>
            </a:p>
          </p:txBody>
        </p:sp>
        <p:sp>
          <p:nvSpPr>
            <p:cNvPr id="66" name="object 66"/>
            <p:cNvSpPr/>
            <p:nvPr/>
          </p:nvSpPr>
          <p:spPr>
            <a:xfrm>
              <a:off x="7865363" y="2689987"/>
              <a:ext cx="74930" cy="253365"/>
            </a:xfrm>
            <a:custGeom>
              <a:avLst/>
              <a:gdLst/>
              <a:ahLst/>
              <a:cxnLst/>
              <a:rect l="l" t="t" r="r" b="b"/>
              <a:pathLst>
                <a:path w="74929" h="253364">
                  <a:moveTo>
                    <a:pt x="74675" y="0"/>
                  </a:moveTo>
                  <a:lnTo>
                    <a:pt x="74675" y="243458"/>
                  </a:lnTo>
                  <a:lnTo>
                    <a:pt x="71735" y="247124"/>
                  </a:lnTo>
                  <a:lnTo>
                    <a:pt x="63722" y="250110"/>
                  </a:lnTo>
                  <a:lnTo>
                    <a:pt x="51851" y="252120"/>
                  </a:lnTo>
                  <a:lnTo>
                    <a:pt x="37337" y="252856"/>
                  </a:lnTo>
                  <a:lnTo>
                    <a:pt x="22824" y="252120"/>
                  </a:lnTo>
                  <a:lnTo>
                    <a:pt x="10953" y="250110"/>
                  </a:lnTo>
                  <a:lnTo>
                    <a:pt x="2940" y="247124"/>
                  </a:lnTo>
                  <a:lnTo>
                    <a:pt x="0" y="243458"/>
                  </a:lnTo>
                  <a:lnTo>
                    <a:pt x="0" y="0"/>
                  </a:lnTo>
                </a:path>
              </a:pathLst>
            </a:custGeom>
            <a:ln w="9144">
              <a:solidFill>
                <a:srgbClr val="005A84"/>
              </a:solidFill>
            </a:ln>
          </p:spPr>
          <p:txBody>
            <a:bodyPr wrap="square" lIns="0" tIns="0" rIns="0" bIns="0" rtlCol="0"/>
            <a:lstStyle/>
            <a:p>
              <a:endParaRPr/>
            </a:p>
          </p:txBody>
        </p:sp>
        <p:sp>
          <p:nvSpPr>
            <p:cNvPr id="67" name="object 67"/>
            <p:cNvSpPr/>
            <p:nvPr/>
          </p:nvSpPr>
          <p:spPr>
            <a:xfrm>
              <a:off x="7965947" y="2656332"/>
              <a:ext cx="169164" cy="356615"/>
            </a:xfrm>
            <a:prstGeom prst="rect">
              <a:avLst/>
            </a:prstGeom>
            <a:blipFill>
              <a:blip r:embed="rId6" cstate="print"/>
              <a:stretch>
                <a:fillRect/>
              </a:stretch>
            </a:blipFill>
          </p:spPr>
          <p:txBody>
            <a:bodyPr wrap="square" lIns="0" tIns="0" rIns="0" bIns="0" rtlCol="0"/>
            <a:lstStyle/>
            <a:p>
              <a:endParaRPr/>
            </a:p>
          </p:txBody>
        </p:sp>
        <p:sp>
          <p:nvSpPr>
            <p:cNvPr id="68" name="object 68"/>
            <p:cNvSpPr/>
            <p:nvPr/>
          </p:nvSpPr>
          <p:spPr>
            <a:xfrm>
              <a:off x="8008619" y="2676144"/>
              <a:ext cx="83820" cy="266700"/>
            </a:xfrm>
            <a:prstGeom prst="rect">
              <a:avLst/>
            </a:prstGeom>
            <a:blipFill>
              <a:blip r:embed="rId8" cstate="print"/>
              <a:stretch>
                <a:fillRect/>
              </a:stretch>
            </a:blipFill>
          </p:spPr>
          <p:txBody>
            <a:bodyPr wrap="square" lIns="0" tIns="0" rIns="0" bIns="0" rtlCol="0"/>
            <a:lstStyle/>
            <a:p>
              <a:endParaRPr/>
            </a:p>
          </p:txBody>
        </p:sp>
        <p:sp>
          <p:nvSpPr>
            <p:cNvPr id="69" name="object 69"/>
            <p:cNvSpPr/>
            <p:nvPr/>
          </p:nvSpPr>
          <p:spPr>
            <a:xfrm>
              <a:off x="8013191" y="2689987"/>
              <a:ext cx="74930" cy="253365"/>
            </a:xfrm>
            <a:custGeom>
              <a:avLst/>
              <a:gdLst/>
              <a:ahLst/>
              <a:cxnLst/>
              <a:rect l="l" t="t" r="r" b="b"/>
              <a:pathLst>
                <a:path w="74929" h="253364">
                  <a:moveTo>
                    <a:pt x="74675" y="0"/>
                  </a:moveTo>
                  <a:lnTo>
                    <a:pt x="74675" y="243458"/>
                  </a:lnTo>
                  <a:lnTo>
                    <a:pt x="71735" y="247124"/>
                  </a:lnTo>
                  <a:lnTo>
                    <a:pt x="63722" y="250110"/>
                  </a:lnTo>
                  <a:lnTo>
                    <a:pt x="51851" y="252120"/>
                  </a:lnTo>
                  <a:lnTo>
                    <a:pt x="37337" y="252856"/>
                  </a:lnTo>
                  <a:lnTo>
                    <a:pt x="22824" y="252120"/>
                  </a:lnTo>
                  <a:lnTo>
                    <a:pt x="10953" y="250110"/>
                  </a:lnTo>
                  <a:lnTo>
                    <a:pt x="2940" y="247124"/>
                  </a:lnTo>
                  <a:lnTo>
                    <a:pt x="0" y="243458"/>
                  </a:lnTo>
                  <a:lnTo>
                    <a:pt x="0" y="0"/>
                  </a:lnTo>
                </a:path>
              </a:pathLst>
            </a:custGeom>
            <a:ln w="9144">
              <a:solidFill>
                <a:srgbClr val="005A84"/>
              </a:solidFill>
            </a:ln>
          </p:spPr>
          <p:txBody>
            <a:bodyPr wrap="square" lIns="0" tIns="0" rIns="0" bIns="0" rtlCol="0"/>
            <a:lstStyle/>
            <a:p>
              <a:endParaRPr/>
            </a:p>
          </p:txBody>
        </p:sp>
        <p:sp>
          <p:nvSpPr>
            <p:cNvPr id="70" name="object 70"/>
            <p:cNvSpPr/>
            <p:nvPr/>
          </p:nvSpPr>
          <p:spPr>
            <a:xfrm>
              <a:off x="8113776" y="2656332"/>
              <a:ext cx="169164" cy="356615"/>
            </a:xfrm>
            <a:prstGeom prst="rect">
              <a:avLst/>
            </a:prstGeom>
            <a:blipFill>
              <a:blip r:embed="rId6" cstate="print"/>
              <a:stretch>
                <a:fillRect/>
              </a:stretch>
            </a:blipFill>
          </p:spPr>
          <p:txBody>
            <a:bodyPr wrap="square" lIns="0" tIns="0" rIns="0" bIns="0" rtlCol="0"/>
            <a:lstStyle/>
            <a:p>
              <a:endParaRPr/>
            </a:p>
          </p:txBody>
        </p:sp>
        <p:sp>
          <p:nvSpPr>
            <p:cNvPr id="71" name="object 71"/>
            <p:cNvSpPr/>
            <p:nvPr/>
          </p:nvSpPr>
          <p:spPr>
            <a:xfrm>
              <a:off x="8156447" y="2676144"/>
              <a:ext cx="83820" cy="266700"/>
            </a:xfrm>
            <a:prstGeom prst="rect">
              <a:avLst/>
            </a:prstGeom>
            <a:blipFill>
              <a:blip r:embed="rId8" cstate="print"/>
              <a:stretch>
                <a:fillRect/>
              </a:stretch>
            </a:blipFill>
          </p:spPr>
          <p:txBody>
            <a:bodyPr wrap="square" lIns="0" tIns="0" rIns="0" bIns="0" rtlCol="0"/>
            <a:lstStyle/>
            <a:p>
              <a:endParaRPr/>
            </a:p>
          </p:txBody>
        </p:sp>
        <p:sp>
          <p:nvSpPr>
            <p:cNvPr id="72" name="object 72"/>
            <p:cNvSpPr/>
            <p:nvPr/>
          </p:nvSpPr>
          <p:spPr>
            <a:xfrm>
              <a:off x="8161019" y="2689987"/>
              <a:ext cx="74930" cy="253365"/>
            </a:xfrm>
            <a:custGeom>
              <a:avLst/>
              <a:gdLst/>
              <a:ahLst/>
              <a:cxnLst/>
              <a:rect l="l" t="t" r="r" b="b"/>
              <a:pathLst>
                <a:path w="74929" h="253364">
                  <a:moveTo>
                    <a:pt x="74675" y="0"/>
                  </a:moveTo>
                  <a:lnTo>
                    <a:pt x="74675" y="243458"/>
                  </a:lnTo>
                  <a:lnTo>
                    <a:pt x="71735" y="247124"/>
                  </a:lnTo>
                  <a:lnTo>
                    <a:pt x="63722" y="250110"/>
                  </a:lnTo>
                  <a:lnTo>
                    <a:pt x="51851" y="252120"/>
                  </a:lnTo>
                  <a:lnTo>
                    <a:pt x="37337" y="252856"/>
                  </a:lnTo>
                  <a:lnTo>
                    <a:pt x="22824" y="252120"/>
                  </a:lnTo>
                  <a:lnTo>
                    <a:pt x="10953" y="250110"/>
                  </a:lnTo>
                  <a:lnTo>
                    <a:pt x="2940" y="247124"/>
                  </a:lnTo>
                  <a:lnTo>
                    <a:pt x="0" y="243458"/>
                  </a:lnTo>
                  <a:lnTo>
                    <a:pt x="0" y="0"/>
                  </a:lnTo>
                </a:path>
              </a:pathLst>
            </a:custGeom>
            <a:ln w="9144">
              <a:solidFill>
                <a:srgbClr val="005A84"/>
              </a:solidFill>
            </a:ln>
          </p:spPr>
          <p:txBody>
            <a:bodyPr wrap="square" lIns="0" tIns="0" rIns="0" bIns="0" rtlCol="0"/>
            <a:lstStyle/>
            <a:p>
              <a:endParaRPr/>
            </a:p>
          </p:txBody>
        </p:sp>
        <p:sp>
          <p:nvSpPr>
            <p:cNvPr id="73" name="object 73"/>
            <p:cNvSpPr/>
            <p:nvPr/>
          </p:nvSpPr>
          <p:spPr>
            <a:xfrm>
              <a:off x="8261604" y="2656332"/>
              <a:ext cx="169164" cy="356615"/>
            </a:xfrm>
            <a:prstGeom prst="rect">
              <a:avLst/>
            </a:prstGeom>
            <a:blipFill>
              <a:blip r:embed="rId6" cstate="print"/>
              <a:stretch>
                <a:fillRect/>
              </a:stretch>
            </a:blipFill>
          </p:spPr>
          <p:txBody>
            <a:bodyPr wrap="square" lIns="0" tIns="0" rIns="0" bIns="0" rtlCol="0"/>
            <a:lstStyle/>
            <a:p>
              <a:endParaRPr/>
            </a:p>
          </p:txBody>
        </p:sp>
        <p:sp>
          <p:nvSpPr>
            <p:cNvPr id="74" name="object 74"/>
            <p:cNvSpPr/>
            <p:nvPr/>
          </p:nvSpPr>
          <p:spPr>
            <a:xfrm>
              <a:off x="8304276" y="2676144"/>
              <a:ext cx="83820" cy="266700"/>
            </a:xfrm>
            <a:prstGeom prst="rect">
              <a:avLst/>
            </a:prstGeom>
            <a:blipFill>
              <a:blip r:embed="rId8" cstate="print"/>
              <a:stretch>
                <a:fillRect/>
              </a:stretch>
            </a:blipFill>
          </p:spPr>
          <p:txBody>
            <a:bodyPr wrap="square" lIns="0" tIns="0" rIns="0" bIns="0" rtlCol="0"/>
            <a:lstStyle/>
            <a:p>
              <a:endParaRPr/>
            </a:p>
          </p:txBody>
        </p:sp>
        <p:sp>
          <p:nvSpPr>
            <p:cNvPr id="75" name="object 75"/>
            <p:cNvSpPr/>
            <p:nvPr/>
          </p:nvSpPr>
          <p:spPr>
            <a:xfrm>
              <a:off x="8308847" y="2689987"/>
              <a:ext cx="74930" cy="253365"/>
            </a:xfrm>
            <a:custGeom>
              <a:avLst/>
              <a:gdLst/>
              <a:ahLst/>
              <a:cxnLst/>
              <a:rect l="l" t="t" r="r" b="b"/>
              <a:pathLst>
                <a:path w="74929" h="253364">
                  <a:moveTo>
                    <a:pt x="74675" y="0"/>
                  </a:moveTo>
                  <a:lnTo>
                    <a:pt x="74675" y="243458"/>
                  </a:lnTo>
                  <a:lnTo>
                    <a:pt x="71735" y="247124"/>
                  </a:lnTo>
                  <a:lnTo>
                    <a:pt x="63722" y="250110"/>
                  </a:lnTo>
                  <a:lnTo>
                    <a:pt x="51851" y="252120"/>
                  </a:lnTo>
                  <a:lnTo>
                    <a:pt x="37337" y="252856"/>
                  </a:lnTo>
                  <a:lnTo>
                    <a:pt x="22824" y="252120"/>
                  </a:lnTo>
                  <a:lnTo>
                    <a:pt x="10953" y="250110"/>
                  </a:lnTo>
                  <a:lnTo>
                    <a:pt x="2940" y="247124"/>
                  </a:lnTo>
                  <a:lnTo>
                    <a:pt x="0" y="243458"/>
                  </a:lnTo>
                  <a:lnTo>
                    <a:pt x="0" y="0"/>
                  </a:lnTo>
                </a:path>
              </a:pathLst>
            </a:custGeom>
            <a:ln w="9144">
              <a:solidFill>
                <a:srgbClr val="005A84"/>
              </a:solidFill>
            </a:ln>
          </p:spPr>
          <p:txBody>
            <a:bodyPr wrap="square" lIns="0" tIns="0" rIns="0" bIns="0" rtlCol="0"/>
            <a:lstStyle/>
            <a:p>
              <a:endParaRPr/>
            </a:p>
          </p:txBody>
        </p:sp>
        <p:sp>
          <p:nvSpPr>
            <p:cNvPr id="76" name="object 76"/>
            <p:cNvSpPr/>
            <p:nvPr/>
          </p:nvSpPr>
          <p:spPr>
            <a:xfrm>
              <a:off x="8409432" y="2656332"/>
              <a:ext cx="167640" cy="356615"/>
            </a:xfrm>
            <a:prstGeom prst="rect">
              <a:avLst/>
            </a:prstGeom>
            <a:blipFill>
              <a:blip r:embed="rId3" cstate="print"/>
              <a:stretch>
                <a:fillRect/>
              </a:stretch>
            </a:blipFill>
          </p:spPr>
          <p:txBody>
            <a:bodyPr wrap="square" lIns="0" tIns="0" rIns="0" bIns="0" rtlCol="0"/>
            <a:lstStyle/>
            <a:p>
              <a:endParaRPr/>
            </a:p>
          </p:txBody>
        </p:sp>
        <p:sp>
          <p:nvSpPr>
            <p:cNvPr id="77" name="object 77"/>
            <p:cNvSpPr/>
            <p:nvPr/>
          </p:nvSpPr>
          <p:spPr>
            <a:xfrm>
              <a:off x="8452104" y="2676144"/>
              <a:ext cx="82296" cy="266700"/>
            </a:xfrm>
            <a:prstGeom prst="rect">
              <a:avLst/>
            </a:prstGeom>
            <a:blipFill>
              <a:blip r:embed="rId4" cstate="print"/>
              <a:stretch>
                <a:fillRect/>
              </a:stretch>
            </a:blipFill>
          </p:spPr>
          <p:txBody>
            <a:bodyPr wrap="square" lIns="0" tIns="0" rIns="0" bIns="0" rtlCol="0"/>
            <a:lstStyle/>
            <a:p>
              <a:endParaRPr/>
            </a:p>
          </p:txBody>
        </p:sp>
        <p:sp>
          <p:nvSpPr>
            <p:cNvPr id="78" name="object 78"/>
            <p:cNvSpPr/>
            <p:nvPr/>
          </p:nvSpPr>
          <p:spPr>
            <a:xfrm>
              <a:off x="8456676" y="2689860"/>
              <a:ext cx="73660" cy="253365"/>
            </a:xfrm>
            <a:custGeom>
              <a:avLst/>
              <a:gdLst/>
              <a:ahLst/>
              <a:cxnLst/>
              <a:rect l="l" t="t" r="r" b="b"/>
              <a:pathLst>
                <a:path w="73659" h="253364">
                  <a:moveTo>
                    <a:pt x="73151" y="0"/>
                  </a:moveTo>
                  <a:lnTo>
                    <a:pt x="73151" y="243839"/>
                  </a:lnTo>
                  <a:lnTo>
                    <a:pt x="70276" y="247411"/>
                  </a:lnTo>
                  <a:lnTo>
                    <a:pt x="62436" y="250316"/>
                  </a:lnTo>
                  <a:lnTo>
                    <a:pt x="50809" y="252269"/>
                  </a:lnTo>
                  <a:lnTo>
                    <a:pt x="36575" y="252983"/>
                  </a:lnTo>
                  <a:lnTo>
                    <a:pt x="22342" y="252269"/>
                  </a:lnTo>
                  <a:lnTo>
                    <a:pt x="10715" y="250316"/>
                  </a:lnTo>
                  <a:lnTo>
                    <a:pt x="2875" y="247411"/>
                  </a:lnTo>
                  <a:lnTo>
                    <a:pt x="0" y="243839"/>
                  </a:lnTo>
                  <a:lnTo>
                    <a:pt x="0" y="0"/>
                  </a:lnTo>
                </a:path>
              </a:pathLst>
            </a:custGeom>
            <a:ln w="9144">
              <a:solidFill>
                <a:srgbClr val="005A84"/>
              </a:solidFill>
            </a:ln>
          </p:spPr>
          <p:txBody>
            <a:bodyPr wrap="square" lIns="0" tIns="0" rIns="0" bIns="0" rtlCol="0"/>
            <a:lstStyle/>
            <a:p>
              <a:endParaRPr/>
            </a:p>
          </p:txBody>
        </p:sp>
        <p:sp>
          <p:nvSpPr>
            <p:cNvPr id="79" name="object 79"/>
            <p:cNvSpPr/>
            <p:nvPr/>
          </p:nvSpPr>
          <p:spPr>
            <a:xfrm>
              <a:off x="8557259" y="2656332"/>
              <a:ext cx="167640" cy="356615"/>
            </a:xfrm>
            <a:prstGeom prst="rect">
              <a:avLst/>
            </a:prstGeom>
            <a:blipFill>
              <a:blip r:embed="rId3" cstate="print"/>
              <a:stretch>
                <a:fillRect/>
              </a:stretch>
            </a:blipFill>
          </p:spPr>
          <p:txBody>
            <a:bodyPr wrap="square" lIns="0" tIns="0" rIns="0" bIns="0" rtlCol="0"/>
            <a:lstStyle/>
            <a:p>
              <a:endParaRPr/>
            </a:p>
          </p:txBody>
        </p:sp>
        <p:sp>
          <p:nvSpPr>
            <p:cNvPr id="80" name="object 80"/>
            <p:cNvSpPr/>
            <p:nvPr/>
          </p:nvSpPr>
          <p:spPr>
            <a:xfrm>
              <a:off x="8599932" y="2676144"/>
              <a:ext cx="82296" cy="266700"/>
            </a:xfrm>
            <a:prstGeom prst="rect">
              <a:avLst/>
            </a:prstGeom>
            <a:blipFill>
              <a:blip r:embed="rId4" cstate="print"/>
              <a:stretch>
                <a:fillRect/>
              </a:stretch>
            </a:blipFill>
          </p:spPr>
          <p:txBody>
            <a:bodyPr wrap="square" lIns="0" tIns="0" rIns="0" bIns="0" rtlCol="0"/>
            <a:lstStyle/>
            <a:p>
              <a:endParaRPr/>
            </a:p>
          </p:txBody>
        </p:sp>
        <p:sp>
          <p:nvSpPr>
            <p:cNvPr id="81" name="object 81"/>
            <p:cNvSpPr/>
            <p:nvPr/>
          </p:nvSpPr>
          <p:spPr>
            <a:xfrm>
              <a:off x="8604503" y="2689860"/>
              <a:ext cx="73660" cy="253365"/>
            </a:xfrm>
            <a:custGeom>
              <a:avLst/>
              <a:gdLst/>
              <a:ahLst/>
              <a:cxnLst/>
              <a:rect l="l" t="t" r="r" b="b"/>
              <a:pathLst>
                <a:path w="73659" h="253364">
                  <a:moveTo>
                    <a:pt x="73151" y="0"/>
                  </a:moveTo>
                  <a:lnTo>
                    <a:pt x="73151" y="243839"/>
                  </a:lnTo>
                  <a:lnTo>
                    <a:pt x="70276" y="247411"/>
                  </a:lnTo>
                  <a:lnTo>
                    <a:pt x="62436" y="250316"/>
                  </a:lnTo>
                  <a:lnTo>
                    <a:pt x="50809" y="252269"/>
                  </a:lnTo>
                  <a:lnTo>
                    <a:pt x="36575" y="252983"/>
                  </a:lnTo>
                  <a:lnTo>
                    <a:pt x="22342" y="252269"/>
                  </a:lnTo>
                  <a:lnTo>
                    <a:pt x="10715" y="250316"/>
                  </a:lnTo>
                  <a:lnTo>
                    <a:pt x="2875" y="247411"/>
                  </a:lnTo>
                  <a:lnTo>
                    <a:pt x="0" y="243839"/>
                  </a:lnTo>
                  <a:lnTo>
                    <a:pt x="0" y="0"/>
                  </a:lnTo>
                </a:path>
              </a:pathLst>
            </a:custGeom>
            <a:ln w="9144">
              <a:solidFill>
                <a:srgbClr val="005A84"/>
              </a:solidFill>
            </a:ln>
          </p:spPr>
          <p:txBody>
            <a:bodyPr wrap="square" lIns="0" tIns="0" rIns="0" bIns="0" rtlCol="0"/>
            <a:lstStyle/>
            <a:p>
              <a:endParaRPr/>
            </a:p>
          </p:txBody>
        </p:sp>
        <p:sp>
          <p:nvSpPr>
            <p:cNvPr id="82" name="object 82"/>
            <p:cNvSpPr/>
            <p:nvPr/>
          </p:nvSpPr>
          <p:spPr>
            <a:xfrm>
              <a:off x="8705088" y="2656332"/>
              <a:ext cx="167640" cy="356615"/>
            </a:xfrm>
            <a:prstGeom prst="rect">
              <a:avLst/>
            </a:prstGeom>
            <a:blipFill>
              <a:blip r:embed="rId3" cstate="print"/>
              <a:stretch>
                <a:fillRect/>
              </a:stretch>
            </a:blipFill>
          </p:spPr>
          <p:txBody>
            <a:bodyPr wrap="square" lIns="0" tIns="0" rIns="0" bIns="0" rtlCol="0"/>
            <a:lstStyle/>
            <a:p>
              <a:endParaRPr/>
            </a:p>
          </p:txBody>
        </p:sp>
        <p:sp>
          <p:nvSpPr>
            <p:cNvPr id="83" name="object 83"/>
            <p:cNvSpPr/>
            <p:nvPr/>
          </p:nvSpPr>
          <p:spPr>
            <a:xfrm>
              <a:off x="8747759" y="2676144"/>
              <a:ext cx="82296" cy="266700"/>
            </a:xfrm>
            <a:prstGeom prst="rect">
              <a:avLst/>
            </a:prstGeom>
            <a:blipFill>
              <a:blip r:embed="rId4" cstate="print"/>
              <a:stretch>
                <a:fillRect/>
              </a:stretch>
            </a:blipFill>
          </p:spPr>
          <p:txBody>
            <a:bodyPr wrap="square" lIns="0" tIns="0" rIns="0" bIns="0" rtlCol="0"/>
            <a:lstStyle/>
            <a:p>
              <a:endParaRPr/>
            </a:p>
          </p:txBody>
        </p:sp>
        <p:sp>
          <p:nvSpPr>
            <p:cNvPr id="84" name="object 84"/>
            <p:cNvSpPr/>
            <p:nvPr/>
          </p:nvSpPr>
          <p:spPr>
            <a:xfrm>
              <a:off x="8752332" y="2689860"/>
              <a:ext cx="73660" cy="253365"/>
            </a:xfrm>
            <a:custGeom>
              <a:avLst/>
              <a:gdLst/>
              <a:ahLst/>
              <a:cxnLst/>
              <a:rect l="l" t="t" r="r" b="b"/>
              <a:pathLst>
                <a:path w="73659" h="253364">
                  <a:moveTo>
                    <a:pt x="73151" y="0"/>
                  </a:moveTo>
                  <a:lnTo>
                    <a:pt x="73151" y="243839"/>
                  </a:lnTo>
                  <a:lnTo>
                    <a:pt x="70276" y="247411"/>
                  </a:lnTo>
                  <a:lnTo>
                    <a:pt x="62436" y="250316"/>
                  </a:lnTo>
                  <a:lnTo>
                    <a:pt x="50809" y="252269"/>
                  </a:lnTo>
                  <a:lnTo>
                    <a:pt x="36575" y="252983"/>
                  </a:lnTo>
                  <a:lnTo>
                    <a:pt x="22342" y="252269"/>
                  </a:lnTo>
                  <a:lnTo>
                    <a:pt x="10715" y="250316"/>
                  </a:lnTo>
                  <a:lnTo>
                    <a:pt x="2875" y="247411"/>
                  </a:lnTo>
                  <a:lnTo>
                    <a:pt x="0" y="243839"/>
                  </a:lnTo>
                  <a:lnTo>
                    <a:pt x="0" y="0"/>
                  </a:lnTo>
                </a:path>
              </a:pathLst>
            </a:custGeom>
            <a:ln w="9144">
              <a:solidFill>
                <a:srgbClr val="005A84"/>
              </a:solidFill>
            </a:ln>
          </p:spPr>
          <p:txBody>
            <a:bodyPr wrap="square" lIns="0" tIns="0" rIns="0" bIns="0" rtlCol="0"/>
            <a:lstStyle/>
            <a:p>
              <a:endParaRPr/>
            </a:p>
          </p:txBody>
        </p:sp>
        <p:sp>
          <p:nvSpPr>
            <p:cNvPr id="85" name="object 85"/>
            <p:cNvSpPr/>
            <p:nvPr/>
          </p:nvSpPr>
          <p:spPr>
            <a:xfrm>
              <a:off x="6193536" y="2656332"/>
              <a:ext cx="169163" cy="356615"/>
            </a:xfrm>
            <a:prstGeom prst="rect">
              <a:avLst/>
            </a:prstGeom>
            <a:blipFill>
              <a:blip r:embed="rId6" cstate="print"/>
              <a:stretch>
                <a:fillRect/>
              </a:stretch>
            </a:blipFill>
          </p:spPr>
          <p:txBody>
            <a:bodyPr wrap="square" lIns="0" tIns="0" rIns="0" bIns="0" rtlCol="0"/>
            <a:lstStyle/>
            <a:p>
              <a:endParaRPr/>
            </a:p>
          </p:txBody>
        </p:sp>
        <p:sp>
          <p:nvSpPr>
            <p:cNvPr id="86" name="object 86"/>
            <p:cNvSpPr/>
            <p:nvPr/>
          </p:nvSpPr>
          <p:spPr>
            <a:xfrm>
              <a:off x="6236208" y="2676144"/>
              <a:ext cx="83820" cy="266700"/>
            </a:xfrm>
            <a:prstGeom prst="rect">
              <a:avLst/>
            </a:prstGeom>
            <a:blipFill>
              <a:blip r:embed="rId7" cstate="print"/>
              <a:stretch>
                <a:fillRect/>
              </a:stretch>
            </a:blipFill>
          </p:spPr>
          <p:txBody>
            <a:bodyPr wrap="square" lIns="0" tIns="0" rIns="0" bIns="0" rtlCol="0"/>
            <a:lstStyle/>
            <a:p>
              <a:endParaRPr/>
            </a:p>
          </p:txBody>
        </p:sp>
        <p:sp>
          <p:nvSpPr>
            <p:cNvPr id="87" name="object 87"/>
            <p:cNvSpPr/>
            <p:nvPr/>
          </p:nvSpPr>
          <p:spPr>
            <a:xfrm>
              <a:off x="6240779" y="2689987"/>
              <a:ext cx="74930" cy="253365"/>
            </a:xfrm>
            <a:custGeom>
              <a:avLst/>
              <a:gdLst/>
              <a:ahLst/>
              <a:cxnLst/>
              <a:rect l="l" t="t" r="r" b="b"/>
              <a:pathLst>
                <a:path w="74929" h="253364">
                  <a:moveTo>
                    <a:pt x="74675" y="0"/>
                  </a:moveTo>
                  <a:lnTo>
                    <a:pt x="74675" y="243458"/>
                  </a:lnTo>
                  <a:lnTo>
                    <a:pt x="71735" y="247124"/>
                  </a:lnTo>
                  <a:lnTo>
                    <a:pt x="63722" y="250110"/>
                  </a:lnTo>
                  <a:lnTo>
                    <a:pt x="51851" y="252120"/>
                  </a:lnTo>
                  <a:lnTo>
                    <a:pt x="37337" y="252856"/>
                  </a:lnTo>
                  <a:lnTo>
                    <a:pt x="22824" y="252120"/>
                  </a:lnTo>
                  <a:lnTo>
                    <a:pt x="10953" y="250110"/>
                  </a:lnTo>
                  <a:lnTo>
                    <a:pt x="2940" y="247124"/>
                  </a:lnTo>
                  <a:lnTo>
                    <a:pt x="0" y="243458"/>
                  </a:lnTo>
                  <a:lnTo>
                    <a:pt x="0" y="0"/>
                  </a:lnTo>
                </a:path>
              </a:pathLst>
            </a:custGeom>
            <a:ln w="9144">
              <a:solidFill>
                <a:srgbClr val="005A84"/>
              </a:solidFill>
            </a:ln>
          </p:spPr>
          <p:txBody>
            <a:bodyPr wrap="square" lIns="0" tIns="0" rIns="0" bIns="0" rtlCol="0"/>
            <a:lstStyle/>
            <a:p>
              <a:endParaRPr/>
            </a:p>
          </p:txBody>
        </p:sp>
        <p:sp>
          <p:nvSpPr>
            <p:cNvPr id="88" name="object 88"/>
            <p:cNvSpPr/>
            <p:nvPr/>
          </p:nvSpPr>
          <p:spPr>
            <a:xfrm>
              <a:off x="5771387" y="2474976"/>
              <a:ext cx="213360" cy="193548"/>
            </a:xfrm>
            <a:prstGeom prst="rect">
              <a:avLst/>
            </a:prstGeom>
            <a:blipFill>
              <a:blip r:embed="rId5" cstate="print"/>
              <a:stretch>
                <a:fillRect/>
              </a:stretch>
            </a:blipFill>
          </p:spPr>
          <p:txBody>
            <a:bodyPr wrap="square" lIns="0" tIns="0" rIns="0" bIns="0" rtlCol="0"/>
            <a:lstStyle/>
            <a:p>
              <a:endParaRPr/>
            </a:p>
          </p:txBody>
        </p:sp>
        <p:sp>
          <p:nvSpPr>
            <p:cNvPr id="89" name="object 89"/>
            <p:cNvSpPr/>
            <p:nvPr/>
          </p:nvSpPr>
          <p:spPr>
            <a:xfrm>
              <a:off x="5818631" y="2499360"/>
              <a:ext cx="119380" cy="99060"/>
            </a:xfrm>
            <a:custGeom>
              <a:avLst/>
              <a:gdLst/>
              <a:ahLst/>
              <a:cxnLst/>
              <a:rect l="l" t="t" r="r" b="b"/>
              <a:pathLst>
                <a:path w="119379" h="99060">
                  <a:moveTo>
                    <a:pt x="0" y="99060"/>
                  </a:moveTo>
                  <a:lnTo>
                    <a:pt x="118872" y="99060"/>
                  </a:lnTo>
                  <a:lnTo>
                    <a:pt x="118872" y="0"/>
                  </a:lnTo>
                  <a:lnTo>
                    <a:pt x="0" y="0"/>
                  </a:lnTo>
                  <a:lnTo>
                    <a:pt x="0" y="99060"/>
                  </a:lnTo>
                  <a:close/>
                </a:path>
              </a:pathLst>
            </a:custGeom>
            <a:ln w="9144">
              <a:solidFill>
                <a:srgbClr val="005A84"/>
              </a:solidFill>
            </a:ln>
          </p:spPr>
          <p:txBody>
            <a:bodyPr wrap="square" lIns="0" tIns="0" rIns="0" bIns="0" rtlCol="0"/>
            <a:lstStyle/>
            <a:p>
              <a:endParaRPr/>
            </a:p>
          </p:txBody>
        </p:sp>
        <p:sp>
          <p:nvSpPr>
            <p:cNvPr id="90" name="object 90"/>
            <p:cNvSpPr/>
            <p:nvPr/>
          </p:nvSpPr>
          <p:spPr>
            <a:xfrm>
              <a:off x="5992367" y="2474976"/>
              <a:ext cx="213360" cy="193548"/>
            </a:xfrm>
            <a:prstGeom prst="rect">
              <a:avLst/>
            </a:prstGeom>
            <a:blipFill>
              <a:blip r:embed="rId5" cstate="print"/>
              <a:stretch>
                <a:fillRect/>
              </a:stretch>
            </a:blipFill>
          </p:spPr>
          <p:txBody>
            <a:bodyPr wrap="square" lIns="0" tIns="0" rIns="0" bIns="0" rtlCol="0"/>
            <a:lstStyle/>
            <a:p>
              <a:endParaRPr/>
            </a:p>
          </p:txBody>
        </p:sp>
        <p:sp>
          <p:nvSpPr>
            <p:cNvPr id="91" name="object 91"/>
            <p:cNvSpPr/>
            <p:nvPr/>
          </p:nvSpPr>
          <p:spPr>
            <a:xfrm>
              <a:off x="6039611" y="2499360"/>
              <a:ext cx="119380" cy="99060"/>
            </a:xfrm>
            <a:custGeom>
              <a:avLst/>
              <a:gdLst/>
              <a:ahLst/>
              <a:cxnLst/>
              <a:rect l="l" t="t" r="r" b="b"/>
              <a:pathLst>
                <a:path w="119379" h="99060">
                  <a:moveTo>
                    <a:pt x="0" y="99060"/>
                  </a:moveTo>
                  <a:lnTo>
                    <a:pt x="118872" y="99060"/>
                  </a:lnTo>
                  <a:lnTo>
                    <a:pt x="118872" y="0"/>
                  </a:lnTo>
                  <a:lnTo>
                    <a:pt x="0" y="0"/>
                  </a:lnTo>
                  <a:lnTo>
                    <a:pt x="0" y="99060"/>
                  </a:lnTo>
                  <a:close/>
                </a:path>
              </a:pathLst>
            </a:custGeom>
            <a:ln w="9144">
              <a:solidFill>
                <a:srgbClr val="005A84"/>
              </a:solidFill>
            </a:ln>
          </p:spPr>
          <p:txBody>
            <a:bodyPr wrap="square" lIns="0" tIns="0" rIns="0" bIns="0" rtlCol="0"/>
            <a:lstStyle/>
            <a:p>
              <a:endParaRPr/>
            </a:p>
          </p:txBody>
        </p:sp>
        <p:sp>
          <p:nvSpPr>
            <p:cNvPr id="92" name="object 92"/>
            <p:cNvSpPr/>
            <p:nvPr/>
          </p:nvSpPr>
          <p:spPr>
            <a:xfrm>
              <a:off x="6213347" y="2474976"/>
              <a:ext cx="213360" cy="193548"/>
            </a:xfrm>
            <a:prstGeom prst="rect">
              <a:avLst/>
            </a:prstGeom>
            <a:blipFill>
              <a:blip r:embed="rId5" cstate="print"/>
              <a:stretch>
                <a:fillRect/>
              </a:stretch>
            </a:blipFill>
          </p:spPr>
          <p:txBody>
            <a:bodyPr wrap="square" lIns="0" tIns="0" rIns="0" bIns="0" rtlCol="0"/>
            <a:lstStyle/>
            <a:p>
              <a:endParaRPr/>
            </a:p>
          </p:txBody>
        </p:sp>
        <p:sp>
          <p:nvSpPr>
            <p:cNvPr id="93" name="object 93"/>
            <p:cNvSpPr/>
            <p:nvPr/>
          </p:nvSpPr>
          <p:spPr>
            <a:xfrm>
              <a:off x="6260591" y="2499360"/>
              <a:ext cx="119380" cy="99060"/>
            </a:xfrm>
            <a:custGeom>
              <a:avLst/>
              <a:gdLst/>
              <a:ahLst/>
              <a:cxnLst/>
              <a:rect l="l" t="t" r="r" b="b"/>
              <a:pathLst>
                <a:path w="119379" h="99060">
                  <a:moveTo>
                    <a:pt x="0" y="99060"/>
                  </a:moveTo>
                  <a:lnTo>
                    <a:pt x="118872" y="99060"/>
                  </a:lnTo>
                  <a:lnTo>
                    <a:pt x="118872" y="0"/>
                  </a:lnTo>
                  <a:lnTo>
                    <a:pt x="0" y="0"/>
                  </a:lnTo>
                  <a:lnTo>
                    <a:pt x="0" y="99060"/>
                  </a:lnTo>
                  <a:close/>
                </a:path>
              </a:pathLst>
            </a:custGeom>
            <a:ln w="9144">
              <a:solidFill>
                <a:srgbClr val="005A84"/>
              </a:solidFill>
            </a:ln>
          </p:spPr>
          <p:txBody>
            <a:bodyPr wrap="square" lIns="0" tIns="0" rIns="0" bIns="0" rtlCol="0"/>
            <a:lstStyle/>
            <a:p>
              <a:endParaRPr/>
            </a:p>
          </p:txBody>
        </p:sp>
        <p:sp>
          <p:nvSpPr>
            <p:cNvPr id="94" name="object 94"/>
            <p:cNvSpPr/>
            <p:nvPr/>
          </p:nvSpPr>
          <p:spPr>
            <a:xfrm>
              <a:off x="6434327" y="2474976"/>
              <a:ext cx="213359" cy="193548"/>
            </a:xfrm>
            <a:prstGeom prst="rect">
              <a:avLst/>
            </a:prstGeom>
            <a:blipFill>
              <a:blip r:embed="rId5" cstate="print"/>
              <a:stretch>
                <a:fillRect/>
              </a:stretch>
            </a:blipFill>
          </p:spPr>
          <p:txBody>
            <a:bodyPr wrap="square" lIns="0" tIns="0" rIns="0" bIns="0" rtlCol="0"/>
            <a:lstStyle/>
            <a:p>
              <a:endParaRPr/>
            </a:p>
          </p:txBody>
        </p:sp>
        <p:sp>
          <p:nvSpPr>
            <p:cNvPr id="95" name="object 95"/>
            <p:cNvSpPr/>
            <p:nvPr/>
          </p:nvSpPr>
          <p:spPr>
            <a:xfrm>
              <a:off x="6481572" y="2499360"/>
              <a:ext cx="119380" cy="99060"/>
            </a:xfrm>
            <a:custGeom>
              <a:avLst/>
              <a:gdLst/>
              <a:ahLst/>
              <a:cxnLst/>
              <a:rect l="l" t="t" r="r" b="b"/>
              <a:pathLst>
                <a:path w="119379" h="99060">
                  <a:moveTo>
                    <a:pt x="0" y="99060"/>
                  </a:moveTo>
                  <a:lnTo>
                    <a:pt x="118872" y="99060"/>
                  </a:lnTo>
                  <a:lnTo>
                    <a:pt x="118872" y="0"/>
                  </a:lnTo>
                  <a:lnTo>
                    <a:pt x="0" y="0"/>
                  </a:lnTo>
                  <a:lnTo>
                    <a:pt x="0" y="99060"/>
                  </a:lnTo>
                  <a:close/>
                </a:path>
              </a:pathLst>
            </a:custGeom>
            <a:ln w="9144">
              <a:solidFill>
                <a:srgbClr val="005A84"/>
              </a:solidFill>
            </a:ln>
          </p:spPr>
          <p:txBody>
            <a:bodyPr wrap="square" lIns="0" tIns="0" rIns="0" bIns="0" rtlCol="0"/>
            <a:lstStyle/>
            <a:p>
              <a:endParaRPr/>
            </a:p>
          </p:txBody>
        </p:sp>
        <p:sp>
          <p:nvSpPr>
            <p:cNvPr id="96" name="object 96"/>
            <p:cNvSpPr/>
            <p:nvPr/>
          </p:nvSpPr>
          <p:spPr>
            <a:xfrm>
              <a:off x="6655308" y="2474976"/>
              <a:ext cx="213359" cy="193548"/>
            </a:xfrm>
            <a:prstGeom prst="rect">
              <a:avLst/>
            </a:prstGeom>
            <a:blipFill>
              <a:blip r:embed="rId5" cstate="print"/>
              <a:stretch>
                <a:fillRect/>
              </a:stretch>
            </a:blipFill>
          </p:spPr>
          <p:txBody>
            <a:bodyPr wrap="square" lIns="0" tIns="0" rIns="0" bIns="0" rtlCol="0"/>
            <a:lstStyle/>
            <a:p>
              <a:endParaRPr/>
            </a:p>
          </p:txBody>
        </p:sp>
        <p:sp>
          <p:nvSpPr>
            <p:cNvPr id="97" name="object 97"/>
            <p:cNvSpPr/>
            <p:nvPr/>
          </p:nvSpPr>
          <p:spPr>
            <a:xfrm>
              <a:off x="6702551" y="2499360"/>
              <a:ext cx="119380" cy="99060"/>
            </a:xfrm>
            <a:custGeom>
              <a:avLst/>
              <a:gdLst/>
              <a:ahLst/>
              <a:cxnLst/>
              <a:rect l="l" t="t" r="r" b="b"/>
              <a:pathLst>
                <a:path w="119379" h="99060">
                  <a:moveTo>
                    <a:pt x="0" y="99060"/>
                  </a:moveTo>
                  <a:lnTo>
                    <a:pt x="118872" y="99060"/>
                  </a:lnTo>
                  <a:lnTo>
                    <a:pt x="118872" y="0"/>
                  </a:lnTo>
                  <a:lnTo>
                    <a:pt x="0" y="0"/>
                  </a:lnTo>
                  <a:lnTo>
                    <a:pt x="0" y="99060"/>
                  </a:lnTo>
                  <a:close/>
                </a:path>
              </a:pathLst>
            </a:custGeom>
            <a:ln w="9144">
              <a:solidFill>
                <a:srgbClr val="005A84"/>
              </a:solidFill>
            </a:ln>
          </p:spPr>
          <p:txBody>
            <a:bodyPr wrap="square" lIns="0" tIns="0" rIns="0" bIns="0" rtlCol="0"/>
            <a:lstStyle/>
            <a:p>
              <a:endParaRPr/>
            </a:p>
          </p:txBody>
        </p:sp>
        <p:sp>
          <p:nvSpPr>
            <p:cNvPr id="98" name="object 98"/>
            <p:cNvSpPr/>
            <p:nvPr/>
          </p:nvSpPr>
          <p:spPr>
            <a:xfrm>
              <a:off x="6876288" y="2474976"/>
              <a:ext cx="213359" cy="193548"/>
            </a:xfrm>
            <a:prstGeom prst="rect">
              <a:avLst/>
            </a:prstGeom>
            <a:blipFill>
              <a:blip r:embed="rId5" cstate="print"/>
              <a:stretch>
                <a:fillRect/>
              </a:stretch>
            </a:blipFill>
          </p:spPr>
          <p:txBody>
            <a:bodyPr wrap="square" lIns="0" tIns="0" rIns="0" bIns="0" rtlCol="0"/>
            <a:lstStyle/>
            <a:p>
              <a:endParaRPr/>
            </a:p>
          </p:txBody>
        </p:sp>
        <p:sp>
          <p:nvSpPr>
            <p:cNvPr id="99" name="object 99"/>
            <p:cNvSpPr/>
            <p:nvPr/>
          </p:nvSpPr>
          <p:spPr>
            <a:xfrm>
              <a:off x="6923532" y="2499360"/>
              <a:ext cx="119380" cy="99060"/>
            </a:xfrm>
            <a:custGeom>
              <a:avLst/>
              <a:gdLst/>
              <a:ahLst/>
              <a:cxnLst/>
              <a:rect l="l" t="t" r="r" b="b"/>
              <a:pathLst>
                <a:path w="119379" h="99060">
                  <a:moveTo>
                    <a:pt x="0" y="99060"/>
                  </a:moveTo>
                  <a:lnTo>
                    <a:pt x="118872" y="99060"/>
                  </a:lnTo>
                  <a:lnTo>
                    <a:pt x="118872" y="0"/>
                  </a:lnTo>
                  <a:lnTo>
                    <a:pt x="0" y="0"/>
                  </a:lnTo>
                  <a:lnTo>
                    <a:pt x="0" y="99060"/>
                  </a:lnTo>
                  <a:close/>
                </a:path>
              </a:pathLst>
            </a:custGeom>
            <a:ln w="9144">
              <a:solidFill>
                <a:srgbClr val="005A84"/>
              </a:solidFill>
            </a:ln>
          </p:spPr>
          <p:txBody>
            <a:bodyPr wrap="square" lIns="0" tIns="0" rIns="0" bIns="0" rtlCol="0"/>
            <a:lstStyle/>
            <a:p>
              <a:endParaRPr/>
            </a:p>
          </p:txBody>
        </p:sp>
        <p:sp>
          <p:nvSpPr>
            <p:cNvPr id="100" name="object 100"/>
            <p:cNvSpPr/>
            <p:nvPr/>
          </p:nvSpPr>
          <p:spPr>
            <a:xfrm>
              <a:off x="7097267" y="2474976"/>
              <a:ext cx="213359" cy="193548"/>
            </a:xfrm>
            <a:prstGeom prst="rect">
              <a:avLst/>
            </a:prstGeom>
            <a:blipFill>
              <a:blip r:embed="rId5" cstate="print"/>
              <a:stretch>
                <a:fillRect/>
              </a:stretch>
            </a:blipFill>
          </p:spPr>
          <p:txBody>
            <a:bodyPr wrap="square" lIns="0" tIns="0" rIns="0" bIns="0" rtlCol="0"/>
            <a:lstStyle/>
            <a:p>
              <a:endParaRPr/>
            </a:p>
          </p:txBody>
        </p:sp>
        <p:sp>
          <p:nvSpPr>
            <p:cNvPr id="101" name="object 101"/>
            <p:cNvSpPr/>
            <p:nvPr/>
          </p:nvSpPr>
          <p:spPr>
            <a:xfrm>
              <a:off x="7144511" y="2499360"/>
              <a:ext cx="119380" cy="99060"/>
            </a:xfrm>
            <a:custGeom>
              <a:avLst/>
              <a:gdLst/>
              <a:ahLst/>
              <a:cxnLst/>
              <a:rect l="l" t="t" r="r" b="b"/>
              <a:pathLst>
                <a:path w="119379" h="99060">
                  <a:moveTo>
                    <a:pt x="0" y="99060"/>
                  </a:moveTo>
                  <a:lnTo>
                    <a:pt x="118872" y="99060"/>
                  </a:lnTo>
                  <a:lnTo>
                    <a:pt x="118872" y="0"/>
                  </a:lnTo>
                  <a:lnTo>
                    <a:pt x="0" y="0"/>
                  </a:lnTo>
                  <a:lnTo>
                    <a:pt x="0" y="99060"/>
                  </a:lnTo>
                  <a:close/>
                </a:path>
              </a:pathLst>
            </a:custGeom>
            <a:ln w="9144">
              <a:solidFill>
                <a:srgbClr val="005A84"/>
              </a:solidFill>
            </a:ln>
          </p:spPr>
          <p:txBody>
            <a:bodyPr wrap="square" lIns="0" tIns="0" rIns="0" bIns="0" rtlCol="0"/>
            <a:lstStyle/>
            <a:p>
              <a:endParaRPr/>
            </a:p>
          </p:txBody>
        </p:sp>
        <p:sp>
          <p:nvSpPr>
            <p:cNvPr id="102" name="object 102"/>
            <p:cNvSpPr/>
            <p:nvPr/>
          </p:nvSpPr>
          <p:spPr>
            <a:xfrm>
              <a:off x="7318247" y="2474976"/>
              <a:ext cx="214883" cy="193548"/>
            </a:xfrm>
            <a:prstGeom prst="rect">
              <a:avLst/>
            </a:prstGeom>
            <a:blipFill>
              <a:blip r:embed="rId9" cstate="print"/>
              <a:stretch>
                <a:fillRect/>
              </a:stretch>
            </a:blipFill>
          </p:spPr>
          <p:txBody>
            <a:bodyPr wrap="square" lIns="0" tIns="0" rIns="0" bIns="0" rtlCol="0"/>
            <a:lstStyle/>
            <a:p>
              <a:endParaRPr/>
            </a:p>
          </p:txBody>
        </p:sp>
        <p:sp>
          <p:nvSpPr>
            <p:cNvPr id="103" name="object 103"/>
            <p:cNvSpPr/>
            <p:nvPr/>
          </p:nvSpPr>
          <p:spPr>
            <a:xfrm>
              <a:off x="7365491" y="2499360"/>
              <a:ext cx="120650" cy="99060"/>
            </a:xfrm>
            <a:custGeom>
              <a:avLst/>
              <a:gdLst/>
              <a:ahLst/>
              <a:cxnLst/>
              <a:rect l="l" t="t" r="r" b="b"/>
              <a:pathLst>
                <a:path w="120650" h="99060">
                  <a:moveTo>
                    <a:pt x="0" y="99060"/>
                  </a:moveTo>
                  <a:lnTo>
                    <a:pt x="120396" y="99060"/>
                  </a:lnTo>
                  <a:lnTo>
                    <a:pt x="120396" y="0"/>
                  </a:lnTo>
                  <a:lnTo>
                    <a:pt x="0" y="0"/>
                  </a:lnTo>
                  <a:lnTo>
                    <a:pt x="0" y="99060"/>
                  </a:lnTo>
                  <a:close/>
                </a:path>
              </a:pathLst>
            </a:custGeom>
            <a:ln w="9144">
              <a:solidFill>
                <a:srgbClr val="005A84"/>
              </a:solidFill>
            </a:ln>
          </p:spPr>
          <p:txBody>
            <a:bodyPr wrap="square" lIns="0" tIns="0" rIns="0" bIns="0" rtlCol="0"/>
            <a:lstStyle/>
            <a:p>
              <a:endParaRPr/>
            </a:p>
          </p:txBody>
        </p:sp>
        <p:sp>
          <p:nvSpPr>
            <p:cNvPr id="104" name="object 104"/>
            <p:cNvSpPr/>
            <p:nvPr/>
          </p:nvSpPr>
          <p:spPr>
            <a:xfrm>
              <a:off x="7540751" y="2474976"/>
              <a:ext cx="213359" cy="193548"/>
            </a:xfrm>
            <a:prstGeom prst="rect">
              <a:avLst/>
            </a:prstGeom>
            <a:blipFill>
              <a:blip r:embed="rId5" cstate="print"/>
              <a:stretch>
                <a:fillRect/>
              </a:stretch>
            </a:blipFill>
          </p:spPr>
          <p:txBody>
            <a:bodyPr wrap="square" lIns="0" tIns="0" rIns="0" bIns="0" rtlCol="0"/>
            <a:lstStyle/>
            <a:p>
              <a:endParaRPr/>
            </a:p>
          </p:txBody>
        </p:sp>
        <p:sp>
          <p:nvSpPr>
            <p:cNvPr id="105" name="object 105"/>
            <p:cNvSpPr/>
            <p:nvPr/>
          </p:nvSpPr>
          <p:spPr>
            <a:xfrm>
              <a:off x="7587995" y="2499360"/>
              <a:ext cx="119380" cy="99060"/>
            </a:xfrm>
            <a:custGeom>
              <a:avLst/>
              <a:gdLst/>
              <a:ahLst/>
              <a:cxnLst/>
              <a:rect l="l" t="t" r="r" b="b"/>
              <a:pathLst>
                <a:path w="119379" h="99060">
                  <a:moveTo>
                    <a:pt x="0" y="99060"/>
                  </a:moveTo>
                  <a:lnTo>
                    <a:pt x="118872" y="99060"/>
                  </a:lnTo>
                  <a:lnTo>
                    <a:pt x="118872" y="0"/>
                  </a:lnTo>
                  <a:lnTo>
                    <a:pt x="0" y="0"/>
                  </a:lnTo>
                  <a:lnTo>
                    <a:pt x="0" y="99060"/>
                  </a:lnTo>
                  <a:close/>
                </a:path>
              </a:pathLst>
            </a:custGeom>
            <a:ln w="9144">
              <a:solidFill>
                <a:srgbClr val="005A84"/>
              </a:solidFill>
            </a:ln>
          </p:spPr>
          <p:txBody>
            <a:bodyPr wrap="square" lIns="0" tIns="0" rIns="0" bIns="0" rtlCol="0"/>
            <a:lstStyle/>
            <a:p>
              <a:endParaRPr/>
            </a:p>
          </p:txBody>
        </p:sp>
        <p:sp>
          <p:nvSpPr>
            <p:cNvPr id="106" name="object 106"/>
            <p:cNvSpPr/>
            <p:nvPr/>
          </p:nvSpPr>
          <p:spPr>
            <a:xfrm>
              <a:off x="7761732" y="2474976"/>
              <a:ext cx="213359" cy="193548"/>
            </a:xfrm>
            <a:prstGeom prst="rect">
              <a:avLst/>
            </a:prstGeom>
            <a:blipFill>
              <a:blip r:embed="rId5" cstate="print"/>
              <a:stretch>
                <a:fillRect/>
              </a:stretch>
            </a:blipFill>
          </p:spPr>
          <p:txBody>
            <a:bodyPr wrap="square" lIns="0" tIns="0" rIns="0" bIns="0" rtlCol="0"/>
            <a:lstStyle/>
            <a:p>
              <a:endParaRPr/>
            </a:p>
          </p:txBody>
        </p:sp>
        <p:sp>
          <p:nvSpPr>
            <p:cNvPr id="107" name="object 107"/>
            <p:cNvSpPr/>
            <p:nvPr/>
          </p:nvSpPr>
          <p:spPr>
            <a:xfrm>
              <a:off x="7808976" y="2499360"/>
              <a:ext cx="119380" cy="99060"/>
            </a:xfrm>
            <a:custGeom>
              <a:avLst/>
              <a:gdLst/>
              <a:ahLst/>
              <a:cxnLst/>
              <a:rect l="l" t="t" r="r" b="b"/>
              <a:pathLst>
                <a:path w="119379" h="99060">
                  <a:moveTo>
                    <a:pt x="0" y="99060"/>
                  </a:moveTo>
                  <a:lnTo>
                    <a:pt x="118872" y="99060"/>
                  </a:lnTo>
                  <a:lnTo>
                    <a:pt x="118872" y="0"/>
                  </a:lnTo>
                  <a:lnTo>
                    <a:pt x="0" y="0"/>
                  </a:lnTo>
                  <a:lnTo>
                    <a:pt x="0" y="99060"/>
                  </a:lnTo>
                  <a:close/>
                </a:path>
              </a:pathLst>
            </a:custGeom>
            <a:ln w="9144">
              <a:solidFill>
                <a:srgbClr val="005A84"/>
              </a:solidFill>
            </a:ln>
          </p:spPr>
          <p:txBody>
            <a:bodyPr wrap="square" lIns="0" tIns="0" rIns="0" bIns="0" rtlCol="0"/>
            <a:lstStyle/>
            <a:p>
              <a:endParaRPr/>
            </a:p>
          </p:txBody>
        </p:sp>
        <p:sp>
          <p:nvSpPr>
            <p:cNvPr id="108" name="object 108"/>
            <p:cNvSpPr/>
            <p:nvPr/>
          </p:nvSpPr>
          <p:spPr>
            <a:xfrm>
              <a:off x="7982711" y="2474976"/>
              <a:ext cx="213359" cy="193548"/>
            </a:xfrm>
            <a:prstGeom prst="rect">
              <a:avLst/>
            </a:prstGeom>
            <a:blipFill>
              <a:blip r:embed="rId5" cstate="print"/>
              <a:stretch>
                <a:fillRect/>
              </a:stretch>
            </a:blipFill>
          </p:spPr>
          <p:txBody>
            <a:bodyPr wrap="square" lIns="0" tIns="0" rIns="0" bIns="0" rtlCol="0"/>
            <a:lstStyle/>
            <a:p>
              <a:endParaRPr/>
            </a:p>
          </p:txBody>
        </p:sp>
        <p:sp>
          <p:nvSpPr>
            <p:cNvPr id="109" name="object 109"/>
            <p:cNvSpPr/>
            <p:nvPr/>
          </p:nvSpPr>
          <p:spPr>
            <a:xfrm>
              <a:off x="8029955" y="2499360"/>
              <a:ext cx="119380" cy="99060"/>
            </a:xfrm>
            <a:custGeom>
              <a:avLst/>
              <a:gdLst/>
              <a:ahLst/>
              <a:cxnLst/>
              <a:rect l="l" t="t" r="r" b="b"/>
              <a:pathLst>
                <a:path w="119379" h="99060">
                  <a:moveTo>
                    <a:pt x="0" y="99060"/>
                  </a:moveTo>
                  <a:lnTo>
                    <a:pt x="118872" y="99060"/>
                  </a:lnTo>
                  <a:lnTo>
                    <a:pt x="118872" y="0"/>
                  </a:lnTo>
                  <a:lnTo>
                    <a:pt x="0" y="0"/>
                  </a:lnTo>
                  <a:lnTo>
                    <a:pt x="0" y="99060"/>
                  </a:lnTo>
                  <a:close/>
                </a:path>
              </a:pathLst>
            </a:custGeom>
            <a:ln w="9144">
              <a:solidFill>
                <a:srgbClr val="005A84"/>
              </a:solidFill>
            </a:ln>
          </p:spPr>
          <p:txBody>
            <a:bodyPr wrap="square" lIns="0" tIns="0" rIns="0" bIns="0" rtlCol="0"/>
            <a:lstStyle/>
            <a:p>
              <a:endParaRPr/>
            </a:p>
          </p:txBody>
        </p:sp>
        <p:sp>
          <p:nvSpPr>
            <p:cNvPr id="110" name="object 110"/>
            <p:cNvSpPr/>
            <p:nvPr/>
          </p:nvSpPr>
          <p:spPr>
            <a:xfrm>
              <a:off x="8203691" y="2474976"/>
              <a:ext cx="213359" cy="193548"/>
            </a:xfrm>
            <a:prstGeom prst="rect">
              <a:avLst/>
            </a:prstGeom>
            <a:blipFill>
              <a:blip r:embed="rId5" cstate="print"/>
              <a:stretch>
                <a:fillRect/>
              </a:stretch>
            </a:blipFill>
          </p:spPr>
          <p:txBody>
            <a:bodyPr wrap="square" lIns="0" tIns="0" rIns="0" bIns="0" rtlCol="0"/>
            <a:lstStyle/>
            <a:p>
              <a:endParaRPr/>
            </a:p>
          </p:txBody>
        </p:sp>
        <p:sp>
          <p:nvSpPr>
            <p:cNvPr id="111" name="object 111"/>
            <p:cNvSpPr/>
            <p:nvPr/>
          </p:nvSpPr>
          <p:spPr>
            <a:xfrm>
              <a:off x="8250935" y="2499360"/>
              <a:ext cx="119380" cy="99060"/>
            </a:xfrm>
            <a:custGeom>
              <a:avLst/>
              <a:gdLst/>
              <a:ahLst/>
              <a:cxnLst/>
              <a:rect l="l" t="t" r="r" b="b"/>
              <a:pathLst>
                <a:path w="119379" h="99060">
                  <a:moveTo>
                    <a:pt x="0" y="99060"/>
                  </a:moveTo>
                  <a:lnTo>
                    <a:pt x="118872" y="99060"/>
                  </a:lnTo>
                  <a:lnTo>
                    <a:pt x="118872" y="0"/>
                  </a:lnTo>
                  <a:lnTo>
                    <a:pt x="0" y="0"/>
                  </a:lnTo>
                  <a:lnTo>
                    <a:pt x="0" y="99060"/>
                  </a:lnTo>
                  <a:close/>
                </a:path>
              </a:pathLst>
            </a:custGeom>
            <a:ln w="9144">
              <a:solidFill>
                <a:srgbClr val="005A84"/>
              </a:solidFill>
            </a:ln>
          </p:spPr>
          <p:txBody>
            <a:bodyPr wrap="square" lIns="0" tIns="0" rIns="0" bIns="0" rtlCol="0"/>
            <a:lstStyle/>
            <a:p>
              <a:endParaRPr/>
            </a:p>
          </p:txBody>
        </p:sp>
        <p:sp>
          <p:nvSpPr>
            <p:cNvPr id="112" name="object 112"/>
            <p:cNvSpPr/>
            <p:nvPr/>
          </p:nvSpPr>
          <p:spPr>
            <a:xfrm>
              <a:off x="8424672" y="2474976"/>
              <a:ext cx="213359" cy="193548"/>
            </a:xfrm>
            <a:prstGeom prst="rect">
              <a:avLst/>
            </a:prstGeom>
            <a:blipFill>
              <a:blip r:embed="rId5" cstate="print"/>
              <a:stretch>
                <a:fillRect/>
              </a:stretch>
            </a:blipFill>
          </p:spPr>
          <p:txBody>
            <a:bodyPr wrap="square" lIns="0" tIns="0" rIns="0" bIns="0" rtlCol="0"/>
            <a:lstStyle/>
            <a:p>
              <a:endParaRPr/>
            </a:p>
          </p:txBody>
        </p:sp>
        <p:sp>
          <p:nvSpPr>
            <p:cNvPr id="113" name="object 113"/>
            <p:cNvSpPr/>
            <p:nvPr/>
          </p:nvSpPr>
          <p:spPr>
            <a:xfrm>
              <a:off x="8471916" y="2499360"/>
              <a:ext cx="119380" cy="99060"/>
            </a:xfrm>
            <a:custGeom>
              <a:avLst/>
              <a:gdLst/>
              <a:ahLst/>
              <a:cxnLst/>
              <a:rect l="l" t="t" r="r" b="b"/>
              <a:pathLst>
                <a:path w="119379" h="99060">
                  <a:moveTo>
                    <a:pt x="0" y="99060"/>
                  </a:moveTo>
                  <a:lnTo>
                    <a:pt x="118872" y="99060"/>
                  </a:lnTo>
                  <a:lnTo>
                    <a:pt x="118872" y="0"/>
                  </a:lnTo>
                  <a:lnTo>
                    <a:pt x="0" y="0"/>
                  </a:lnTo>
                  <a:lnTo>
                    <a:pt x="0" y="99060"/>
                  </a:lnTo>
                  <a:close/>
                </a:path>
              </a:pathLst>
            </a:custGeom>
            <a:ln w="9144">
              <a:solidFill>
                <a:srgbClr val="005A84"/>
              </a:solidFill>
            </a:ln>
          </p:spPr>
          <p:txBody>
            <a:bodyPr wrap="square" lIns="0" tIns="0" rIns="0" bIns="0" rtlCol="0"/>
            <a:lstStyle/>
            <a:p>
              <a:endParaRPr/>
            </a:p>
          </p:txBody>
        </p:sp>
        <p:sp>
          <p:nvSpPr>
            <p:cNvPr id="114" name="object 114"/>
            <p:cNvSpPr/>
            <p:nvPr/>
          </p:nvSpPr>
          <p:spPr>
            <a:xfrm>
              <a:off x="8645652" y="2474976"/>
              <a:ext cx="213359" cy="193548"/>
            </a:xfrm>
            <a:prstGeom prst="rect">
              <a:avLst/>
            </a:prstGeom>
            <a:blipFill>
              <a:blip r:embed="rId5" cstate="print"/>
              <a:stretch>
                <a:fillRect/>
              </a:stretch>
            </a:blipFill>
          </p:spPr>
          <p:txBody>
            <a:bodyPr wrap="square" lIns="0" tIns="0" rIns="0" bIns="0" rtlCol="0"/>
            <a:lstStyle/>
            <a:p>
              <a:endParaRPr/>
            </a:p>
          </p:txBody>
        </p:sp>
        <p:sp>
          <p:nvSpPr>
            <p:cNvPr id="115" name="object 115"/>
            <p:cNvSpPr/>
            <p:nvPr/>
          </p:nvSpPr>
          <p:spPr>
            <a:xfrm>
              <a:off x="8692896" y="2499360"/>
              <a:ext cx="119380" cy="99060"/>
            </a:xfrm>
            <a:custGeom>
              <a:avLst/>
              <a:gdLst/>
              <a:ahLst/>
              <a:cxnLst/>
              <a:rect l="l" t="t" r="r" b="b"/>
              <a:pathLst>
                <a:path w="119379" h="99060">
                  <a:moveTo>
                    <a:pt x="0" y="99060"/>
                  </a:moveTo>
                  <a:lnTo>
                    <a:pt x="118872" y="99060"/>
                  </a:lnTo>
                  <a:lnTo>
                    <a:pt x="118872" y="0"/>
                  </a:lnTo>
                  <a:lnTo>
                    <a:pt x="0" y="0"/>
                  </a:lnTo>
                  <a:lnTo>
                    <a:pt x="0" y="99060"/>
                  </a:lnTo>
                  <a:close/>
                </a:path>
              </a:pathLst>
            </a:custGeom>
            <a:ln w="9144">
              <a:solidFill>
                <a:srgbClr val="005A84"/>
              </a:solidFill>
            </a:ln>
          </p:spPr>
          <p:txBody>
            <a:bodyPr wrap="square" lIns="0" tIns="0" rIns="0" bIns="0" rtlCol="0"/>
            <a:lstStyle/>
            <a:p>
              <a:endParaRPr/>
            </a:p>
          </p:txBody>
        </p:sp>
        <p:sp>
          <p:nvSpPr>
            <p:cNvPr id="116" name="object 116"/>
            <p:cNvSpPr/>
            <p:nvPr/>
          </p:nvSpPr>
          <p:spPr>
            <a:xfrm>
              <a:off x="5239511" y="2183892"/>
              <a:ext cx="3685032" cy="941832"/>
            </a:xfrm>
            <a:prstGeom prst="rect">
              <a:avLst/>
            </a:prstGeom>
            <a:blipFill>
              <a:blip r:embed="rId10" cstate="print"/>
              <a:stretch>
                <a:fillRect/>
              </a:stretch>
            </a:blipFill>
          </p:spPr>
          <p:txBody>
            <a:bodyPr wrap="square" lIns="0" tIns="0" rIns="0" bIns="0" rtlCol="0"/>
            <a:lstStyle/>
            <a:p>
              <a:endParaRPr/>
            </a:p>
          </p:txBody>
        </p:sp>
        <p:sp>
          <p:nvSpPr>
            <p:cNvPr id="117" name="object 117"/>
            <p:cNvSpPr/>
            <p:nvPr/>
          </p:nvSpPr>
          <p:spPr>
            <a:xfrm>
              <a:off x="5286755" y="2208276"/>
              <a:ext cx="3590925" cy="847725"/>
            </a:xfrm>
            <a:custGeom>
              <a:avLst/>
              <a:gdLst/>
              <a:ahLst/>
              <a:cxnLst/>
              <a:rect l="l" t="t" r="r" b="b"/>
              <a:pathLst>
                <a:path w="3590925" h="847725">
                  <a:moveTo>
                    <a:pt x="3590544" y="0"/>
                  </a:moveTo>
                  <a:lnTo>
                    <a:pt x="0" y="0"/>
                  </a:lnTo>
                  <a:lnTo>
                    <a:pt x="0" y="847344"/>
                  </a:lnTo>
                  <a:lnTo>
                    <a:pt x="3590544" y="847344"/>
                  </a:lnTo>
                  <a:lnTo>
                    <a:pt x="3590544" y="0"/>
                  </a:lnTo>
                  <a:close/>
                </a:path>
              </a:pathLst>
            </a:custGeom>
            <a:solidFill>
              <a:srgbClr val="005A84">
                <a:alpha val="52156"/>
              </a:srgbClr>
            </a:solidFill>
          </p:spPr>
          <p:txBody>
            <a:bodyPr wrap="square" lIns="0" tIns="0" rIns="0" bIns="0" rtlCol="0"/>
            <a:lstStyle/>
            <a:p>
              <a:endParaRPr/>
            </a:p>
          </p:txBody>
        </p:sp>
        <p:sp>
          <p:nvSpPr>
            <p:cNvPr id="118" name="object 118"/>
            <p:cNvSpPr/>
            <p:nvPr/>
          </p:nvSpPr>
          <p:spPr>
            <a:xfrm>
              <a:off x="5286755" y="2208276"/>
              <a:ext cx="3590925" cy="847725"/>
            </a:xfrm>
            <a:custGeom>
              <a:avLst/>
              <a:gdLst/>
              <a:ahLst/>
              <a:cxnLst/>
              <a:rect l="l" t="t" r="r" b="b"/>
              <a:pathLst>
                <a:path w="3590925" h="847725">
                  <a:moveTo>
                    <a:pt x="0" y="847344"/>
                  </a:moveTo>
                  <a:lnTo>
                    <a:pt x="3590544" y="847344"/>
                  </a:lnTo>
                  <a:lnTo>
                    <a:pt x="3590544" y="0"/>
                  </a:lnTo>
                  <a:lnTo>
                    <a:pt x="0" y="0"/>
                  </a:lnTo>
                  <a:lnTo>
                    <a:pt x="0" y="847344"/>
                  </a:lnTo>
                  <a:close/>
                </a:path>
              </a:pathLst>
            </a:custGeom>
            <a:ln w="9144">
              <a:solidFill>
                <a:srgbClr val="005A84"/>
              </a:solidFill>
            </a:ln>
          </p:spPr>
          <p:txBody>
            <a:bodyPr wrap="square" lIns="0" tIns="0" rIns="0" bIns="0" rtlCol="0"/>
            <a:lstStyle/>
            <a:p>
              <a:endParaRPr/>
            </a:p>
          </p:txBody>
        </p:sp>
        <p:sp>
          <p:nvSpPr>
            <p:cNvPr id="119" name="object 119"/>
            <p:cNvSpPr/>
            <p:nvPr/>
          </p:nvSpPr>
          <p:spPr>
            <a:xfrm>
              <a:off x="5262371" y="2231136"/>
              <a:ext cx="3640835" cy="278892"/>
            </a:xfrm>
            <a:prstGeom prst="rect">
              <a:avLst/>
            </a:prstGeom>
            <a:blipFill>
              <a:blip r:embed="rId11" cstate="print"/>
              <a:stretch>
                <a:fillRect/>
              </a:stretch>
            </a:blipFill>
          </p:spPr>
          <p:txBody>
            <a:bodyPr wrap="square" lIns="0" tIns="0" rIns="0" bIns="0" rtlCol="0"/>
            <a:lstStyle/>
            <a:p>
              <a:endParaRPr/>
            </a:p>
          </p:txBody>
        </p:sp>
        <p:sp>
          <p:nvSpPr>
            <p:cNvPr id="120" name="object 120"/>
            <p:cNvSpPr/>
            <p:nvPr/>
          </p:nvSpPr>
          <p:spPr>
            <a:xfrm>
              <a:off x="6592823" y="2214372"/>
              <a:ext cx="979931" cy="352044"/>
            </a:xfrm>
            <a:prstGeom prst="rect">
              <a:avLst/>
            </a:prstGeom>
            <a:blipFill>
              <a:blip r:embed="rId12" cstate="print"/>
              <a:stretch>
                <a:fillRect/>
              </a:stretch>
            </a:blipFill>
          </p:spPr>
          <p:txBody>
            <a:bodyPr wrap="square" lIns="0" tIns="0" rIns="0" bIns="0" rtlCol="0"/>
            <a:lstStyle/>
            <a:p>
              <a:endParaRPr/>
            </a:p>
          </p:txBody>
        </p:sp>
        <p:sp>
          <p:nvSpPr>
            <p:cNvPr id="121" name="object 121"/>
            <p:cNvSpPr/>
            <p:nvPr/>
          </p:nvSpPr>
          <p:spPr>
            <a:xfrm>
              <a:off x="5309615" y="2255520"/>
              <a:ext cx="3546475" cy="184785"/>
            </a:xfrm>
            <a:custGeom>
              <a:avLst/>
              <a:gdLst/>
              <a:ahLst/>
              <a:cxnLst/>
              <a:rect l="l" t="t" r="r" b="b"/>
              <a:pathLst>
                <a:path w="3546475" h="184785">
                  <a:moveTo>
                    <a:pt x="3546347" y="0"/>
                  </a:moveTo>
                  <a:lnTo>
                    <a:pt x="0" y="0"/>
                  </a:lnTo>
                  <a:lnTo>
                    <a:pt x="0" y="184404"/>
                  </a:lnTo>
                  <a:lnTo>
                    <a:pt x="3546347" y="184404"/>
                  </a:lnTo>
                  <a:lnTo>
                    <a:pt x="3546347" y="0"/>
                  </a:lnTo>
                  <a:close/>
                </a:path>
              </a:pathLst>
            </a:custGeom>
            <a:solidFill>
              <a:srgbClr val="005A84">
                <a:alpha val="52156"/>
              </a:srgbClr>
            </a:solidFill>
          </p:spPr>
          <p:txBody>
            <a:bodyPr wrap="square" lIns="0" tIns="0" rIns="0" bIns="0" rtlCol="0"/>
            <a:lstStyle/>
            <a:p>
              <a:endParaRPr/>
            </a:p>
          </p:txBody>
        </p:sp>
        <p:sp>
          <p:nvSpPr>
            <p:cNvPr id="122" name="object 122"/>
            <p:cNvSpPr/>
            <p:nvPr/>
          </p:nvSpPr>
          <p:spPr>
            <a:xfrm>
              <a:off x="5309615" y="2255520"/>
              <a:ext cx="3546475" cy="184785"/>
            </a:xfrm>
            <a:custGeom>
              <a:avLst/>
              <a:gdLst/>
              <a:ahLst/>
              <a:cxnLst/>
              <a:rect l="l" t="t" r="r" b="b"/>
              <a:pathLst>
                <a:path w="3546475" h="184785">
                  <a:moveTo>
                    <a:pt x="0" y="184404"/>
                  </a:moveTo>
                  <a:lnTo>
                    <a:pt x="3546347" y="184404"/>
                  </a:lnTo>
                  <a:lnTo>
                    <a:pt x="3546347" y="0"/>
                  </a:lnTo>
                  <a:lnTo>
                    <a:pt x="0" y="0"/>
                  </a:lnTo>
                  <a:lnTo>
                    <a:pt x="0" y="184404"/>
                  </a:lnTo>
                  <a:close/>
                </a:path>
              </a:pathLst>
            </a:custGeom>
            <a:ln w="9143">
              <a:solidFill>
                <a:srgbClr val="005A84"/>
              </a:solidFill>
            </a:ln>
          </p:spPr>
          <p:txBody>
            <a:bodyPr wrap="square" lIns="0" tIns="0" rIns="0" bIns="0" rtlCol="0"/>
            <a:lstStyle/>
            <a:p>
              <a:endParaRPr/>
            </a:p>
          </p:txBody>
        </p:sp>
        <p:sp>
          <p:nvSpPr>
            <p:cNvPr id="123" name="object 123"/>
            <p:cNvSpPr/>
            <p:nvPr/>
          </p:nvSpPr>
          <p:spPr>
            <a:xfrm>
              <a:off x="6725031" y="2303017"/>
              <a:ext cx="719455" cy="93980"/>
            </a:xfrm>
            <a:custGeom>
              <a:avLst/>
              <a:gdLst/>
              <a:ahLst/>
              <a:cxnLst/>
              <a:rect l="l" t="t" r="r" b="b"/>
              <a:pathLst>
                <a:path w="719454" h="93980">
                  <a:moveTo>
                    <a:pt x="33274" y="1143"/>
                  </a:moveTo>
                  <a:lnTo>
                    <a:pt x="26162" y="1143"/>
                  </a:lnTo>
                  <a:lnTo>
                    <a:pt x="24257" y="5080"/>
                  </a:lnTo>
                  <a:lnTo>
                    <a:pt x="20955" y="9144"/>
                  </a:lnTo>
                  <a:lnTo>
                    <a:pt x="16256" y="13335"/>
                  </a:lnTo>
                  <a:lnTo>
                    <a:pt x="11557" y="17399"/>
                  </a:lnTo>
                  <a:lnTo>
                    <a:pt x="6223" y="20955"/>
                  </a:lnTo>
                  <a:lnTo>
                    <a:pt x="0" y="23876"/>
                  </a:lnTo>
                  <a:lnTo>
                    <a:pt x="0" y="34671"/>
                  </a:lnTo>
                  <a:lnTo>
                    <a:pt x="22225" y="21209"/>
                  </a:lnTo>
                  <a:lnTo>
                    <a:pt x="22225" y="92075"/>
                  </a:lnTo>
                  <a:lnTo>
                    <a:pt x="33274" y="92075"/>
                  </a:lnTo>
                  <a:lnTo>
                    <a:pt x="33274" y="21209"/>
                  </a:lnTo>
                  <a:lnTo>
                    <a:pt x="33274" y="1143"/>
                  </a:lnTo>
                  <a:close/>
                </a:path>
                <a:path w="719454" h="93980">
                  <a:moveTo>
                    <a:pt x="120015" y="81407"/>
                  </a:moveTo>
                  <a:lnTo>
                    <a:pt x="75565" y="81407"/>
                  </a:lnTo>
                  <a:lnTo>
                    <a:pt x="76835" y="79375"/>
                  </a:lnTo>
                  <a:lnTo>
                    <a:pt x="78359" y="77343"/>
                  </a:lnTo>
                  <a:lnTo>
                    <a:pt x="80264" y="75438"/>
                  </a:lnTo>
                  <a:lnTo>
                    <a:pt x="82169" y="73406"/>
                  </a:lnTo>
                  <a:lnTo>
                    <a:pt x="86360" y="69596"/>
                  </a:lnTo>
                  <a:lnTo>
                    <a:pt x="93091" y="64008"/>
                  </a:lnTo>
                  <a:lnTo>
                    <a:pt x="101092" y="57277"/>
                  </a:lnTo>
                  <a:lnTo>
                    <a:pt x="106807" y="51943"/>
                  </a:lnTo>
                  <a:lnTo>
                    <a:pt x="110236" y="48006"/>
                  </a:lnTo>
                  <a:lnTo>
                    <a:pt x="113665" y="44196"/>
                  </a:lnTo>
                  <a:lnTo>
                    <a:pt x="116078" y="40513"/>
                  </a:lnTo>
                  <a:lnTo>
                    <a:pt x="117602" y="36957"/>
                  </a:lnTo>
                  <a:lnTo>
                    <a:pt x="119126" y="33528"/>
                  </a:lnTo>
                  <a:lnTo>
                    <a:pt x="119824" y="30226"/>
                  </a:lnTo>
                  <a:lnTo>
                    <a:pt x="119888" y="19177"/>
                  </a:lnTo>
                  <a:lnTo>
                    <a:pt x="117348" y="13208"/>
                  </a:lnTo>
                  <a:lnTo>
                    <a:pt x="114401" y="10414"/>
                  </a:lnTo>
                  <a:lnTo>
                    <a:pt x="107188" y="3556"/>
                  </a:lnTo>
                  <a:lnTo>
                    <a:pt x="100330" y="1143"/>
                  </a:lnTo>
                  <a:lnTo>
                    <a:pt x="83058" y="1143"/>
                  </a:lnTo>
                  <a:lnTo>
                    <a:pt x="62230" y="27305"/>
                  </a:lnTo>
                  <a:lnTo>
                    <a:pt x="73660" y="28575"/>
                  </a:lnTo>
                  <a:lnTo>
                    <a:pt x="73660" y="22860"/>
                  </a:lnTo>
                  <a:lnTo>
                    <a:pt x="75311" y="18415"/>
                  </a:lnTo>
                  <a:lnTo>
                    <a:pt x="81788" y="11938"/>
                  </a:lnTo>
                  <a:lnTo>
                    <a:pt x="85979" y="10414"/>
                  </a:lnTo>
                  <a:lnTo>
                    <a:pt x="96393" y="10414"/>
                  </a:lnTo>
                  <a:lnTo>
                    <a:pt x="100584" y="11938"/>
                  </a:lnTo>
                  <a:lnTo>
                    <a:pt x="103632" y="14986"/>
                  </a:lnTo>
                  <a:lnTo>
                    <a:pt x="106807" y="17907"/>
                  </a:lnTo>
                  <a:lnTo>
                    <a:pt x="108458" y="21717"/>
                  </a:lnTo>
                  <a:lnTo>
                    <a:pt x="108458" y="30226"/>
                  </a:lnTo>
                  <a:lnTo>
                    <a:pt x="76962" y="63754"/>
                  </a:lnTo>
                  <a:lnTo>
                    <a:pt x="72136" y="68326"/>
                  </a:lnTo>
                  <a:lnTo>
                    <a:pt x="65405" y="76327"/>
                  </a:lnTo>
                  <a:lnTo>
                    <a:pt x="62992" y="80264"/>
                  </a:lnTo>
                  <a:lnTo>
                    <a:pt x="61468" y="84328"/>
                  </a:lnTo>
                  <a:lnTo>
                    <a:pt x="60452" y="86868"/>
                  </a:lnTo>
                  <a:lnTo>
                    <a:pt x="60071" y="89408"/>
                  </a:lnTo>
                  <a:lnTo>
                    <a:pt x="60071" y="92075"/>
                  </a:lnTo>
                  <a:lnTo>
                    <a:pt x="120015" y="92075"/>
                  </a:lnTo>
                  <a:lnTo>
                    <a:pt x="120015" y="81407"/>
                  </a:lnTo>
                  <a:close/>
                </a:path>
                <a:path w="719454" h="93980">
                  <a:moveTo>
                    <a:pt x="191135" y="60579"/>
                  </a:moveTo>
                  <a:lnTo>
                    <a:pt x="189738" y="55753"/>
                  </a:lnTo>
                  <a:lnTo>
                    <a:pt x="186817" y="51816"/>
                  </a:lnTo>
                  <a:lnTo>
                    <a:pt x="183896" y="47752"/>
                  </a:lnTo>
                  <a:lnTo>
                    <a:pt x="179832" y="44919"/>
                  </a:lnTo>
                  <a:lnTo>
                    <a:pt x="179832" y="71628"/>
                  </a:lnTo>
                  <a:lnTo>
                    <a:pt x="178054" y="75946"/>
                  </a:lnTo>
                  <a:lnTo>
                    <a:pt x="171196" y="82804"/>
                  </a:lnTo>
                  <a:lnTo>
                    <a:pt x="166751" y="84455"/>
                  </a:lnTo>
                  <a:lnTo>
                    <a:pt x="157988" y="84455"/>
                  </a:lnTo>
                  <a:lnTo>
                    <a:pt x="143002" y="69088"/>
                  </a:lnTo>
                  <a:lnTo>
                    <a:pt x="143090" y="60579"/>
                  </a:lnTo>
                  <a:lnTo>
                    <a:pt x="144653" y="56515"/>
                  </a:lnTo>
                  <a:lnTo>
                    <a:pt x="148082" y="52959"/>
                  </a:lnTo>
                  <a:lnTo>
                    <a:pt x="151511" y="49530"/>
                  </a:lnTo>
                  <a:lnTo>
                    <a:pt x="155829" y="47752"/>
                  </a:lnTo>
                  <a:lnTo>
                    <a:pt x="166497" y="47752"/>
                  </a:lnTo>
                  <a:lnTo>
                    <a:pt x="170942" y="49530"/>
                  </a:lnTo>
                  <a:lnTo>
                    <a:pt x="174498" y="53086"/>
                  </a:lnTo>
                  <a:lnTo>
                    <a:pt x="178054" y="56515"/>
                  </a:lnTo>
                  <a:lnTo>
                    <a:pt x="179781" y="60833"/>
                  </a:lnTo>
                  <a:lnTo>
                    <a:pt x="179832" y="71628"/>
                  </a:lnTo>
                  <a:lnTo>
                    <a:pt x="179832" y="44919"/>
                  </a:lnTo>
                  <a:lnTo>
                    <a:pt x="179705" y="44831"/>
                  </a:lnTo>
                  <a:lnTo>
                    <a:pt x="174117" y="43053"/>
                  </a:lnTo>
                  <a:lnTo>
                    <a:pt x="178562" y="41275"/>
                  </a:lnTo>
                  <a:lnTo>
                    <a:pt x="181991" y="38862"/>
                  </a:lnTo>
                  <a:lnTo>
                    <a:pt x="182079" y="38735"/>
                  </a:lnTo>
                  <a:lnTo>
                    <a:pt x="184150" y="35814"/>
                  </a:lnTo>
                  <a:lnTo>
                    <a:pt x="186309" y="32639"/>
                  </a:lnTo>
                  <a:lnTo>
                    <a:pt x="187452" y="29083"/>
                  </a:lnTo>
                  <a:lnTo>
                    <a:pt x="187452" y="18288"/>
                  </a:lnTo>
                  <a:lnTo>
                    <a:pt x="185039" y="12700"/>
                  </a:lnTo>
                  <a:lnTo>
                    <a:pt x="182486" y="10287"/>
                  </a:lnTo>
                  <a:lnTo>
                    <a:pt x="180213" y="8128"/>
                  </a:lnTo>
                  <a:lnTo>
                    <a:pt x="175958" y="3987"/>
                  </a:lnTo>
                  <a:lnTo>
                    <a:pt x="175958" y="28829"/>
                  </a:lnTo>
                  <a:lnTo>
                    <a:pt x="174625" y="32004"/>
                  </a:lnTo>
                  <a:lnTo>
                    <a:pt x="171958" y="34671"/>
                  </a:lnTo>
                  <a:lnTo>
                    <a:pt x="169164" y="37338"/>
                  </a:lnTo>
                  <a:lnTo>
                    <a:pt x="165735" y="38735"/>
                  </a:lnTo>
                  <a:lnTo>
                    <a:pt x="156972" y="38735"/>
                  </a:lnTo>
                  <a:lnTo>
                    <a:pt x="146558" y="20320"/>
                  </a:lnTo>
                  <a:lnTo>
                    <a:pt x="147955" y="17145"/>
                  </a:lnTo>
                  <a:lnTo>
                    <a:pt x="150749" y="14351"/>
                  </a:lnTo>
                  <a:lnTo>
                    <a:pt x="153543" y="11684"/>
                  </a:lnTo>
                  <a:lnTo>
                    <a:pt x="157099" y="10287"/>
                  </a:lnTo>
                  <a:lnTo>
                    <a:pt x="165481" y="10287"/>
                  </a:lnTo>
                  <a:lnTo>
                    <a:pt x="169037" y="11684"/>
                  </a:lnTo>
                  <a:lnTo>
                    <a:pt x="174625" y="17272"/>
                  </a:lnTo>
                  <a:lnTo>
                    <a:pt x="175856" y="20320"/>
                  </a:lnTo>
                  <a:lnTo>
                    <a:pt x="175958" y="28829"/>
                  </a:lnTo>
                  <a:lnTo>
                    <a:pt x="175958" y="3987"/>
                  </a:lnTo>
                  <a:lnTo>
                    <a:pt x="175387" y="3429"/>
                  </a:lnTo>
                  <a:lnTo>
                    <a:pt x="169037" y="1143"/>
                  </a:lnTo>
                  <a:lnTo>
                    <a:pt x="153289" y="1143"/>
                  </a:lnTo>
                  <a:lnTo>
                    <a:pt x="146939" y="3429"/>
                  </a:lnTo>
                  <a:lnTo>
                    <a:pt x="142240" y="7874"/>
                  </a:lnTo>
                  <a:lnTo>
                    <a:pt x="137541" y="12446"/>
                  </a:lnTo>
                  <a:lnTo>
                    <a:pt x="135128" y="17907"/>
                  </a:lnTo>
                  <a:lnTo>
                    <a:pt x="135191" y="29083"/>
                  </a:lnTo>
                  <a:lnTo>
                    <a:pt x="148717" y="43053"/>
                  </a:lnTo>
                  <a:lnTo>
                    <a:pt x="143256" y="44450"/>
                  </a:lnTo>
                  <a:lnTo>
                    <a:pt x="138938" y="47117"/>
                  </a:lnTo>
                  <a:lnTo>
                    <a:pt x="132969" y="55118"/>
                  </a:lnTo>
                  <a:lnTo>
                    <a:pt x="131572" y="60071"/>
                  </a:lnTo>
                  <a:lnTo>
                    <a:pt x="131622" y="73914"/>
                  </a:lnTo>
                  <a:lnTo>
                    <a:pt x="134239" y="80391"/>
                  </a:lnTo>
                  <a:lnTo>
                    <a:pt x="139700" y="85725"/>
                  </a:lnTo>
                  <a:lnTo>
                    <a:pt x="145161" y="90932"/>
                  </a:lnTo>
                  <a:lnTo>
                    <a:pt x="152400" y="93599"/>
                  </a:lnTo>
                  <a:lnTo>
                    <a:pt x="170307" y="93599"/>
                  </a:lnTo>
                  <a:lnTo>
                    <a:pt x="177546" y="91059"/>
                  </a:lnTo>
                  <a:lnTo>
                    <a:pt x="183007" y="85725"/>
                  </a:lnTo>
                  <a:lnTo>
                    <a:pt x="184327" y="84455"/>
                  </a:lnTo>
                  <a:lnTo>
                    <a:pt x="188468" y="80518"/>
                  </a:lnTo>
                  <a:lnTo>
                    <a:pt x="191135" y="73914"/>
                  </a:lnTo>
                  <a:lnTo>
                    <a:pt x="191135" y="60579"/>
                  </a:lnTo>
                  <a:close/>
                </a:path>
                <a:path w="719454" h="93980">
                  <a:moveTo>
                    <a:pt x="320548" y="45847"/>
                  </a:moveTo>
                  <a:lnTo>
                    <a:pt x="282194" y="45974"/>
                  </a:lnTo>
                  <a:lnTo>
                    <a:pt x="282194" y="56642"/>
                  </a:lnTo>
                  <a:lnTo>
                    <a:pt x="308737" y="56642"/>
                  </a:lnTo>
                  <a:lnTo>
                    <a:pt x="308737" y="73406"/>
                  </a:lnTo>
                  <a:lnTo>
                    <a:pt x="287528" y="82804"/>
                  </a:lnTo>
                  <a:lnTo>
                    <a:pt x="276352" y="82804"/>
                  </a:lnTo>
                  <a:lnTo>
                    <a:pt x="249047" y="54610"/>
                  </a:lnTo>
                  <a:lnTo>
                    <a:pt x="249047" y="40005"/>
                  </a:lnTo>
                  <a:lnTo>
                    <a:pt x="250317" y="33909"/>
                  </a:lnTo>
                  <a:lnTo>
                    <a:pt x="252603" y="28321"/>
                  </a:lnTo>
                  <a:lnTo>
                    <a:pt x="253873" y="25019"/>
                  </a:lnTo>
                  <a:lnTo>
                    <a:pt x="276733" y="10287"/>
                  </a:lnTo>
                  <a:lnTo>
                    <a:pt x="286766" y="10287"/>
                  </a:lnTo>
                  <a:lnTo>
                    <a:pt x="290830" y="11049"/>
                  </a:lnTo>
                  <a:lnTo>
                    <a:pt x="294640" y="12700"/>
                  </a:lnTo>
                  <a:lnTo>
                    <a:pt x="298323" y="14224"/>
                  </a:lnTo>
                  <a:lnTo>
                    <a:pt x="308356" y="29845"/>
                  </a:lnTo>
                  <a:lnTo>
                    <a:pt x="319151" y="26924"/>
                  </a:lnTo>
                  <a:lnTo>
                    <a:pt x="317627" y="20828"/>
                  </a:lnTo>
                  <a:lnTo>
                    <a:pt x="315341" y="15875"/>
                  </a:lnTo>
                  <a:lnTo>
                    <a:pt x="310870" y="10287"/>
                  </a:lnTo>
                  <a:lnTo>
                    <a:pt x="309245" y="8255"/>
                  </a:lnTo>
                  <a:lnTo>
                    <a:pt x="305181" y="5334"/>
                  </a:lnTo>
                  <a:lnTo>
                    <a:pt x="294513" y="1016"/>
                  </a:lnTo>
                  <a:lnTo>
                    <a:pt x="288671" y="0"/>
                  </a:lnTo>
                  <a:lnTo>
                    <a:pt x="273050" y="0"/>
                  </a:lnTo>
                  <a:lnTo>
                    <a:pt x="238633" y="30226"/>
                  </a:lnTo>
                  <a:lnTo>
                    <a:pt x="236728" y="38481"/>
                  </a:lnTo>
                  <a:lnTo>
                    <a:pt x="236842" y="56642"/>
                  </a:lnTo>
                  <a:lnTo>
                    <a:pt x="238633" y="64262"/>
                  </a:lnTo>
                  <a:lnTo>
                    <a:pt x="242316" y="71374"/>
                  </a:lnTo>
                  <a:lnTo>
                    <a:pt x="245999" y="78613"/>
                  </a:lnTo>
                  <a:lnTo>
                    <a:pt x="251460" y="84074"/>
                  </a:lnTo>
                  <a:lnTo>
                    <a:pt x="266065" y="91694"/>
                  </a:lnTo>
                  <a:lnTo>
                    <a:pt x="274066" y="93599"/>
                  </a:lnTo>
                  <a:lnTo>
                    <a:pt x="289560" y="93599"/>
                  </a:lnTo>
                  <a:lnTo>
                    <a:pt x="296037" y="92456"/>
                  </a:lnTo>
                  <a:lnTo>
                    <a:pt x="302260" y="90043"/>
                  </a:lnTo>
                  <a:lnTo>
                    <a:pt x="308483" y="87757"/>
                  </a:lnTo>
                  <a:lnTo>
                    <a:pt x="314579" y="84201"/>
                  </a:lnTo>
                  <a:lnTo>
                    <a:pt x="316344" y="82804"/>
                  </a:lnTo>
                  <a:lnTo>
                    <a:pt x="320548" y="79502"/>
                  </a:lnTo>
                  <a:lnTo>
                    <a:pt x="320548" y="45847"/>
                  </a:lnTo>
                  <a:close/>
                </a:path>
                <a:path w="719454" h="93980">
                  <a:moveTo>
                    <a:pt x="406654" y="60579"/>
                  </a:moveTo>
                  <a:lnTo>
                    <a:pt x="405257" y="56007"/>
                  </a:lnTo>
                  <a:lnTo>
                    <a:pt x="402336" y="52197"/>
                  </a:lnTo>
                  <a:lnTo>
                    <a:pt x="400913" y="50292"/>
                  </a:lnTo>
                  <a:lnTo>
                    <a:pt x="399415" y="48260"/>
                  </a:lnTo>
                  <a:lnTo>
                    <a:pt x="395097" y="45466"/>
                  </a:lnTo>
                  <a:lnTo>
                    <a:pt x="394335" y="45262"/>
                  </a:lnTo>
                  <a:lnTo>
                    <a:pt x="394335" y="62484"/>
                  </a:lnTo>
                  <a:lnTo>
                    <a:pt x="394335" y="68707"/>
                  </a:lnTo>
                  <a:lnTo>
                    <a:pt x="376682" y="81407"/>
                  </a:lnTo>
                  <a:lnTo>
                    <a:pt x="350266" y="81407"/>
                  </a:lnTo>
                  <a:lnTo>
                    <a:pt x="350266" y="50292"/>
                  </a:lnTo>
                  <a:lnTo>
                    <a:pt x="377063" y="50292"/>
                  </a:lnTo>
                  <a:lnTo>
                    <a:pt x="391668" y="57023"/>
                  </a:lnTo>
                  <a:lnTo>
                    <a:pt x="393446" y="59563"/>
                  </a:lnTo>
                  <a:lnTo>
                    <a:pt x="394335" y="62484"/>
                  </a:lnTo>
                  <a:lnTo>
                    <a:pt x="394335" y="45262"/>
                  </a:lnTo>
                  <a:lnTo>
                    <a:pt x="389636" y="43942"/>
                  </a:lnTo>
                  <a:lnTo>
                    <a:pt x="393954" y="41783"/>
                  </a:lnTo>
                  <a:lnTo>
                    <a:pt x="396519" y="39624"/>
                  </a:lnTo>
                  <a:lnTo>
                    <a:pt x="397129" y="39116"/>
                  </a:lnTo>
                  <a:lnTo>
                    <a:pt x="399161" y="35687"/>
                  </a:lnTo>
                  <a:lnTo>
                    <a:pt x="401320" y="32258"/>
                  </a:lnTo>
                  <a:lnTo>
                    <a:pt x="402336" y="28575"/>
                  </a:lnTo>
                  <a:lnTo>
                    <a:pt x="402297" y="20447"/>
                  </a:lnTo>
                  <a:lnTo>
                    <a:pt x="401193" y="16510"/>
                  </a:lnTo>
                  <a:lnTo>
                    <a:pt x="398449" y="12192"/>
                  </a:lnTo>
                  <a:lnTo>
                    <a:pt x="396367" y="8890"/>
                  </a:lnTo>
                  <a:lnTo>
                    <a:pt x="393192" y="6096"/>
                  </a:lnTo>
                  <a:lnTo>
                    <a:pt x="390525" y="4965"/>
                  </a:lnTo>
                  <a:lnTo>
                    <a:pt x="390525" y="23114"/>
                  </a:lnTo>
                  <a:lnTo>
                    <a:pt x="390525" y="29337"/>
                  </a:lnTo>
                  <a:lnTo>
                    <a:pt x="375158" y="39624"/>
                  </a:lnTo>
                  <a:lnTo>
                    <a:pt x="350266" y="39624"/>
                  </a:lnTo>
                  <a:lnTo>
                    <a:pt x="350266" y="12192"/>
                  </a:lnTo>
                  <a:lnTo>
                    <a:pt x="374904" y="12192"/>
                  </a:lnTo>
                  <a:lnTo>
                    <a:pt x="390525" y="23114"/>
                  </a:lnTo>
                  <a:lnTo>
                    <a:pt x="390525" y="4965"/>
                  </a:lnTo>
                  <a:lnTo>
                    <a:pt x="389001" y="4318"/>
                  </a:lnTo>
                  <a:lnTo>
                    <a:pt x="384810" y="2413"/>
                  </a:lnTo>
                  <a:lnTo>
                    <a:pt x="379222" y="1524"/>
                  </a:lnTo>
                  <a:lnTo>
                    <a:pt x="338328" y="1524"/>
                  </a:lnTo>
                  <a:lnTo>
                    <a:pt x="338328" y="92075"/>
                  </a:lnTo>
                  <a:lnTo>
                    <a:pt x="378587" y="92075"/>
                  </a:lnTo>
                  <a:lnTo>
                    <a:pt x="383540" y="91567"/>
                  </a:lnTo>
                  <a:lnTo>
                    <a:pt x="391414" y="89535"/>
                  </a:lnTo>
                  <a:lnTo>
                    <a:pt x="394716" y="88138"/>
                  </a:lnTo>
                  <a:lnTo>
                    <a:pt x="400050" y="84074"/>
                  </a:lnTo>
                  <a:lnTo>
                    <a:pt x="402107" y="81407"/>
                  </a:lnTo>
                  <a:lnTo>
                    <a:pt x="402209" y="81280"/>
                  </a:lnTo>
                  <a:lnTo>
                    <a:pt x="403987" y="77724"/>
                  </a:lnTo>
                  <a:lnTo>
                    <a:pt x="405765" y="74041"/>
                  </a:lnTo>
                  <a:lnTo>
                    <a:pt x="406654" y="70104"/>
                  </a:lnTo>
                  <a:lnTo>
                    <a:pt x="406654" y="60579"/>
                  </a:lnTo>
                  <a:close/>
                </a:path>
                <a:path w="719454" h="93980">
                  <a:moveTo>
                    <a:pt x="537718" y="92075"/>
                  </a:moveTo>
                  <a:lnTo>
                    <a:pt x="515493" y="58674"/>
                  </a:lnTo>
                  <a:lnTo>
                    <a:pt x="506933" y="51943"/>
                  </a:lnTo>
                  <a:lnTo>
                    <a:pt x="504825" y="50927"/>
                  </a:lnTo>
                  <a:lnTo>
                    <a:pt x="513461" y="49657"/>
                  </a:lnTo>
                  <a:lnTo>
                    <a:pt x="519938" y="46863"/>
                  </a:lnTo>
                  <a:lnTo>
                    <a:pt x="524954" y="41529"/>
                  </a:lnTo>
                  <a:lnTo>
                    <a:pt x="528193" y="38100"/>
                  </a:lnTo>
                  <a:lnTo>
                    <a:pt x="530225" y="32639"/>
                  </a:lnTo>
                  <a:lnTo>
                    <a:pt x="530225" y="21336"/>
                  </a:lnTo>
                  <a:lnTo>
                    <a:pt x="529082" y="16764"/>
                  </a:lnTo>
                  <a:lnTo>
                    <a:pt x="526542" y="12573"/>
                  </a:lnTo>
                  <a:lnTo>
                    <a:pt x="525894" y="11557"/>
                  </a:lnTo>
                  <a:lnTo>
                    <a:pt x="524002" y="8509"/>
                  </a:lnTo>
                  <a:lnTo>
                    <a:pt x="520700" y="5588"/>
                  </a:lnTo>
                  <a:lnTo>
                    <a:pt x="517906" y="4495"/>
                  </a:lnTo>
                  <a:lnTo>
                    <a:pt x="517906" y="21971"/>
                  </a:lnTo>
                  <a:lnTo>
                    <a:pt x="517906" y="29210"/>
                  </a:lnTo>
                  <a:lnTo>
                    <a:pt x="517144" y="31877"/>
                  </a:lnTo>
                  <a:lnTo>
                    <a:pt x="515493" y="34417"/>
                  </a:lnTo>
                  <a:lnTo>
                    <a:pt x="513969" y="36830"/>
                  </a:lnTo>
                  <a:lnTo>
                    <a:pt x="511556" y="38735"/>
                  </a:lnTo>
                  <a:lnTo>
                    <a:pt x="508508" y="39751"/>
                  </a:lnTo>
                  <a:lnTo>
                    <a:pt x="505333" y="40894"/>
                  </a:lnTo>
                  <a:lnTo>
                    <a:pt x="501142" y="41529"/>
                  </a:lnTo>
                  <a:lnTo>
                    <a:pt x="469900" y="41529"/>
                  </a:lnTo>
                  <a:lnTo>
                    <a:pt x="469900" y="11557"/>
                  </a:lnTo>
                  <a:lnTo>
                    <a:pt x="505206" y="11557"/>
                  </a:lnTo>
                  <a:lnTo>
                    <a:pt x="510159" y="12954"/>
                  </a:lnTo>
                  <a:lnTo>
                    <a:pt x="513207" y="15748"/>
                  </a:lnTo>
                  <a:lnTo>
                    <a:pt x="516382" y="18415"/>
                  </a:lnTo>
                  <a:lnTo>
                    <a:pt x="517906" y="21971"/>
                  </a:lnTo>
                  <a:lnTo>
                    <a:pt x="517906" y="4495"/>
                  </a:lnTo>
                  <a:lnTo>
                    <a:pt x="516509" y="3937"/>
                  </a:lnTo>
                  <a:lnTo>
                    <a:pt x="512191" y="2413"/>
                  </a:lnTo>
                  <a:lnTo>
                    <a:pt x="506095" y="1524"/>
                  </a:lnTo>
                  <a:lnTo>
                    <a:pt x="457835" y="1524"/>
                  </a:lnTo>
                  <a:lnTo>
                    <a:pt x="457835" y="92075"/>
                  </a:lnTo>
                  <a:lnTo>
                    <a:pt x="469900" y="92075"/>
                  </a:lnTo>
                  <a:lnTo>
                    <a:pt x="469900" y="51943"/>
                  </a:lnTo>
                  <a:lnTo>
                    <a:pt x="486918" y="51943"/>
                  </a:lnTo>
                  <a:lnTo>
                    <a:pt x="502031" y="60833"/>
                  </a:lnTo>
                  <a:lnTo>
                    <a:pt x="504317" y="63627"/>
                  </a:lnTo>
                  <a:lnTo>
                    <a:pt x="507111" y="67818"/>
                  </a:lnTo>
                  <a:lnTo>
                    <a:pt x="510667" y="73279"/>
                  </a:lnTo>
                  <a:lnTo>
                    <a:pt x="522605" y="92075"/>
                  </a:lnTo>
                  <a:lnTo>
                    <a:pt x="537718" y="92075"/>
                  </a:lnTo>
                  <a:close/>
                </a:path>
                <a:path w="719454" h="93980">
                  <a:moveTo>
                    <a:pt x="623951" y="92075"/>
                  </a:moveTo>
                  <a:lnTo>
                    <a:pt x="612711" y="64643"/>
                  </a:lnTo>
                  <a:lnTo>
                    <a:pt x="608711" y="54864"/>
                  </a:lnTo>
                  <a:lnTo>
                    <a:pt x="596011" y="23863"/>
                  </a:lnTo>
                  <a:lnTo>
                    <a:pt x="596011" y="54864"/>
                  </a:lnTo>
                  <a:lnTo>
                    <a:pt x="565277" y="54864"/>
                  </a:lnTo>
                  <a:lnTo>
                    <a:pt x="575310" y="28321"/>
                  </a:lnTo>
                  <a:lnTo>
                    <a:pt x="577342" y="22606"/>
                  </a:lnTo>
                  <a:lnTo>
                    <a:pt x="578993" y="16891"/>
                  </a:lnTo>
                  <a:lnTo>
                    <a:pt x="580136" y="11049"/>
                  </a:lnTo>
                  <a:lnTo>
                    <a:pt x="581533" y="16002"/>
                  </a:lnTo>
                  <a:lnTo>
                    <a:pt x="583692" y="22225"/>
                  </a:lnTo>
                  <a:lnTo>
                    <a:pt x="586613" y="29845"/>
                  </a:lnTo>
                  <a:lnTo>
                    <a:pt x="596011" y="54864"/>
                  </a:lnTo>
                  <a:lnTo>
                    <a:pt x="596011" y="23863"/>
                  </a:lnTo>
                  <a:lnTo>
                    <a:pt x="590765" y="11049"/>
                  </a:lnTo>
                  <a:lnTo>
                    <a:pt x="586867" y="1524"/>
                  </a:lnTo>
                  <a:lnTo>
                    <a:pt x="574040" y="1524"/>
                  </a:lnTo>
                  <a:lnTo>
                    <a:pt x="539242" y="92075"/>
                  </a:lnTo>
                  <a:lnTo>
                    <a:pt x="551942" y="92075"/>
                  </a:lnTo>
                  <a:lnTo>
                    <a:pt x="561848" y="64643"/>
                  </a:lnTo>
                  <a:lnTo>
                    <a:pt x="599694" y="64643"/>
                  </a:lnTo>
                  <a:lnTo>
                    <a:pt x="610235" y="92075"/>
                  </a:lnTo>
                  <a:lnTo>
                    <a:pt x="623951" y="92075"/>
                  </a:lnTo>
                  <a:close/>
                </a:path>
                <a:path w="719454" h="93980">
                  <a:moveTo>
                    <a:pt x="718947" y="1524"/>
                  </a:moveTo>
                  <a:lnTo>
                    <a:pt x="702945" y="1524"/>
                  </a:lnTo>
                  <a:lnTo>
                    <a:pt x="681228" y="64516"/>
                  </a:lnTo>
                  <a:lnTo>
                    <a:pt x="679069" y="70993"/>
                  </a:lnTo>
                  <a:lnTo>
                    <a:pt x="677329" y="76073"/>
                  </a:lnTo>
                  <a:lnTo>
                    <a:pt x="676402" y="79121"/>
                  </a:lnTo>
                  <a:lnTo>
                    <a:pt x="675424" y="75819"/>
                  </a:lnTo>
                  <a:lnTo>
                    <a:pt x="673989" y="71628"/>
                  </a:lnTo>
                  <a:lnTo>
                    <a:pt x="672084" y="65659"/>
                  </a:lnTo>
                  <a:lnTo>
                    <a:pt x="655116" y="14986"/>
                  </a:lnTo>
                  <a:lnTo>
                    <a:pt x="650621" y="1524"/>
                  </a:lnTo>
                  <a:lnTo>
                    <a:pt x="632587" y="1524"/>
                  </a:lnTo>
                  <a:lnTo>
                    <a:pt x="632587" y="92075"/>
                  </a:lnTo>
                  <a:lnTo>
                    <a:pt x="644144" y="92075"/>
                  </a:lnTo>
                  <a:lnTo>
                    <a:pt x="644144" y="14986"/>
                  </a:lnTo>
                  <a:lnTo>
                    <a:pt x="670306" y="92075"/>
                  </a:lnTo>
                  <a:lnTo>
                    <a:pt x="681101" y="92075"/>
                  </a:lnTo>
                  <a:lnTo>
                    <a:pt x="685609" y="79121"/>
                  </a:lnTo>
                  <a:lnTo>
                    <a:pt x="707517" y="16256"/>
                  </a:lnTo>
                  <a:lnTo>
                    <a:pt x="707517" y="92075"/>
                  </a:lnTo>
                  <a:lnTo>
                    <a:pt x="718947" y="92075"/>
                  </a:lnTo>
                  <a:lnTo>
                    <a:pt x="718947" y="16256"/>
                  </a:lnTo>
                  <a:lnTo>
                    <a:pt x="718947" y="1524"/>
                  </a:lnTo>
                  <a:close/>
                </a:path>
              </a:pathLst>
            </a:custGeom>
            <a:solidFill>
              <a:srgbClr val="FFFFFF">
                <a:alpha val="98823"/>
              </a:srgbClr>
            </a:solidFill>
          </p:spPr>
          <p:txBody>
            <a:bodyPr wrap="square" lIns="0" tIns="0" rIns="0" bIns="0" rtlCol="0"/>
            <a:lstStyle/>
            <a:p>
              <a:endParaRPr/>
            </a:p>
          </p:txBody>
        </p:sp>
        <p:sp>
          <p:nvSpPr>
            <p:cNvPr id="124" name="object 124"/>
            <p:cNvSpPr/>
            <p:nvPr/>
          </p:nvSpPr>
          <p:spPr>
            <a:xfrm>
              <a:off x="5263895" y="2439924"/>
              <a:ext cx="3628644" cy="301751"/>
            </a:xfrm>
            <a:prstGeom prst="rect">
              <a:avLst/>
            </a:prstGeom>
            <a:blipFill>
              <a:blip r:embed="rId13" cstate="print"/>
              <a:stretch>
                <a:fillRect/>
              </a:stretch>
            </a:blipFill>
          </p:spPr>
          <p:txBody>
            <a:bodyPr wrap="square" lIns="0" tIns="0" rIns="0" bIns="0" rtlCol="0"/>
            <a:lstStyle/>
            <a:p>
              <a:endParaRPr/>
            </a:p>
          </p:txBody>
        </p:sp>
        <p:sp>
          <p:nvSpPr>
            <p:cNvPr id="125" name="object 125"/>
            <p:cNvSpPr/>
            <p:nvPr/>
          </p:nvSpPr>
          <p:spPr>
            <a:xfrm>
              <a:off x="6716267" y="2433828"/>
              <a:ext cx="723900" cy="352044"/>
            </a:xfrm>
            <a:prstGeom prst="rect">
              <a:avLst/>
            </a:prstGeom>
            <a:blipFill>
              <a:blip r:embed="rId14" cstate="print"/>
              <a:stretch>
                <a:fillRect/>
              </a:stretch>
            </a:blipFill>
          </p:spPr>
          <p:txBody>
            <a:bodyPr wrap="square" lIns="0" tIns="0" rIns="0" bIns="0" rtlCol="0"/>
            <a:lstStyle/>
            <a:p>
              <a:endParaRPr/>
            </a:p>
          </p:txBody>
        </p:sp>
        <p:sp>
          <p:nvSpPr>
            <p:cNvPr id="126" name="object 126"/>
            <p:cNvSpPr/>
            <p:nvPr/>
          </p:nvSpPr>
          <p:spPr>
            <a:xfrm>
              <a:off x="5311139" y="2464308"/>
              <a:ext cx="3534410" cy="207645"/>
            </a:xfrm>
            <a:custGeom>
              <a:avLst/>
              <a:gdLst/>
              <a:ahLst/>
              <a:cxnLst/>
              <a:rect l="l" t="t" r="r" b="b"/>
              <a:pathLst>
                <a:path w="3534409" h="207644">
                  <a:moveTo>
                    <a:pt x="3534156" y="0"/>
                  </a:moveTo>
                  <a:lnTo>
                    <a:pt x="0" y="0"/>
                  </a:lnTo>
                  <a:lnTo>
                    <a:pt x="0" y="207263"/>
                  </a:lnTo>
                  <a:lnTo>
                    <a:pt x="3534156" y="207263"/>
                  </a:lnTo>
                  <a:lnTo>
                    <a:pt x="3534156" y="0"/>
                  </a:lnTo>
                  <a:close/>
                </a:path>
              </a:pathLst>
            </a:custGeom>
            <a:solidFill>
              <a:srgbClr val="005A84">
                <a:alpha val="34117"/>
              </a:srgbClr>
            </a:solidFill>
          </p:spPr>
          <p:txBody>
            <a:bodyPr wrap="square" lIns="0" tIns="0" rIns="0" bIns="0" rtlCol="0"/>
            <a:lstStyle/>
            <a:p>
              <a:endParaRPr/>
            </a:p>
          </p:txBody>
        </p:sp>
        <p:sp>
          <p:nvSpPr>
            <p:cNvPr id="127" name="object 127"/>
            <p:cNvSpPr/>
            <p:nvPr/>
          </p:nvSpPr>
          <p:spPr>
            <a:xfrm>
              <a:off x="5311139" y="2464308"/>
              <a:ext cx="3534410" cy="207645"/>
            </a:xfrm>
            <a:custGeom>
              <a:avLst/>
              <a:gdLst/>
              <a:ahLst/>
              <a:cxnLst/>
              <a:rect l="l" t="t" r="r" b="b"/>
              <a:pathLst>
                <a:path w="3534409" h="207644">
                  <a:moveTo>
                    <a:pt x="0" y="207263"/>
                  </a:moveTo>
                  <a:lnTo>
                    <a:pt x="3534156" y="207263"/>
                  </a:lnTo>
                  <a:lnTo>
                    <a:pt x="3534156" y="0"/>
                  </a:lnTo>
                  <a:lnTo>
                    <a:pt x="0" y="0"/>
                  </a:lnTo>
                  <a:lnTo>
                    <a:pt x="0" y="207263"/>
                  </a:lnTo>
                  <a:close/>
                </a:path>
              </a:pathLst>
            </a:custGeom>
            <a:ln w="9144">
              <a:solidFill>
                <a:srgbClr val="005A84"/>
              </a:solidFill>
            </a:ln>
          </p:spPr>
          <p:txBody>
            <a:bodyPr wrap="square" lIns="0" tIns="0" rIns="0" bIns="0" rtlCol="0"/>
            <a:lstStyle/>
            <a:p>
              <a:endParaRPr/>
            </a:p>
          </p:txBody>
        </p:sp>
        <p:sp>
          <p:nvSpPr>
            <p:cNvPr id="128" name="object 128"/>
            <p:cNvSpPr/>
            <p:nvPr/>
          </p:nvSpPr>
          <p:spPr>
            <a:xfrm>
              <a:off x="6848855" y="2524125"/>
              <a:ext cx="120776" cy="92456"/>
            </a:xfrm>
            <a:prstGeom prst="rect">
              <a:avLst/>
            </a:prstGeom>
            <a:blipFill>
              <a:blip r:embed="rId15" cstate="print"/>
              <a:stretch>
                <a:fillRect/>
              </a:stretch>
            </a:blipFill>
          </p:spPr>
          <p:txBody>
            <a:bodyPr wrap="square" lIns="0" tIns="0" rIns="0" bIns="0" rtlCol="0"/>
            <a:lstStyle/>
            <a:p>
              <a:endParaRPr/>
            </a:p>
          </p:txBody>
        </p:sp>
        <p:sp>
          <p:nvSpPr>
            <p:cNvPr id="129" name="object 129"/>
            <p:cNvSpPr/>
            <p:nvPr/>
          </p:nvSpPr>
          <p:spPr>
            <a:xfrm>
              <a:off x="7015226" y="2548001"/>
              <a:ext cx="300355" cy="68580"/>
            </a:xfrm>
            <a:custGeom>
              <a:avLst/>
              <a:gdLst/>
              <a:ahLst/>
              <a:cxnLst/>
              <a:rect l="l" t="t" r="r" b="b"/>
              <a:pathLst>
                <a:path w="300354" h="68580">
                  <a:moveTo>
                    <a:pt x="37083" y="0"/>
                  </a:moveTo>
                  <a:lnTo>
                    <a:pt x="24256" y="0"/>
                  </a:lnTo>
                  <a:lnTo>
                    <a:pt x="19050" y="1269"/>
                  </a:lnTo>
                  <a:lnTo>
                    <a:pt x="9398" y="6604"/>
                  </a:lnTo>
                  <a:lnTo>
                    <a:pt x="5842" y="10668"/>
                  </a:lnTo>
                  <a:lnTo>
                    <a:pt x="3555" y="15875"/>
                  </a:lnTo>
                  <a:lnTo>
                    <a:pt x="1143" y="21209"/>
                  </a:lnTo>
                  <a:lnTo>
                    <a:pt x="0" y="27431"/>
                  </a:lnTo>
                  <a:lnTo>
                    <a:pt x="0" y="34543"/>
                  </a:lnTo>
                  <a:lnTo>
                    <a:pt x="20827" y="68580"/>
                  </a:lnTo>
                  <a:lnTo>
                    <a:pt x="36956" y="68580"/>
                  </a:lnTo>
                  <a:lnTo>
                    <a:pt x="43052" y="66421"/>
                  </a:lnTo>
                  <a:lnTo>
                    <a:pt x="51080" y="59436"/>
                  </a:lnTo>
                  <a:lnTo>
                    <a:pt x="24256" y="59436"/>
                  </a:lnTo>
                  <a:lnTo>
                    <a:pt x="19939" y="57404"/>
                  </a:lnTo>
                  <a:lnTo>
                    <a:pt x="16509" y="53467"/>
                  </a:lnTo>
                  <a:lnTo>
                    <a:pt x="13080" y="49403"/>
                  </a:lnTo>
                  <a:lnTo>
                    <a:pt x="11429" y="43053"/>
                  </a:lnTo>
                  <a:lnTo>
                    <a:pt x="11429" y="25526"/>
                  </a:lnTo>
                  <a:lnTo>
                    <a:pt x="13207" y="19176"/>
                  </a:lnTo>
                  <a:lnTo>
                    <a:pt x="16637" y="15112"/>
                  </a:lnTo>
                  <a:lnTo>
                    <a:pt x="20193" y="11175"/>
                  </a:lnTo>
                  <a:lnTo>
                    <a:pt x="24765" y="9143"/>
                  </a:lnTo>
                  <a:lnTo>
                    <a:pt x="52016" y="9143"/>
                  </a:lnTo>
                  <a:lnTo>
                    <a:pt x="47371" y="5334"/>
                  </a:lnTo>
                  <a:lnTo>
                    <a:pt x="42799" y="1778"/>
                  </a:lnTo>
                  <a:lnTo>
                    <a:pt x="37083" y="0"/>
                  </a:lnTo>
                  <a:close/>
                </a:path>
                <a:path w="300354" h="68580">
                  <a:moveTo>
                    <a:pt x="46227" y="43053"/>
                  </a:moveTo>
                  <a:lnTo>
                    <a:pt x="45466" y="48641"/>
                  </a:lnTo>
                  <a:lnTo>
                    <a:pt x="43560" y="52705"/>
                  </a:lnTo>
                  <a:lnTo>
                    <a:pt x="37719" y="58038"/>
                  </a:lnTo>
                  <a:lnTo>
                    <a:pt x="34035" y="59436"/>
                  </a:lnTo>
                  <a:lnTo>
                    <a:pt x="51080" y="59436"/>
                  </a:lnTo>
                  <a:lnTo>
                    <a:pt x="52831" y="57912"/>
                  </a:lnTo>
                  <a:lnTo>
                    <a:pt x="56006" y="51943"/>
                  </a:lnTo>
                  <a:lnTo>
                    <a:pt x="57150" y="44450"/>
                  </a:lnTo>
                  <a:lnTo>
                    <a:pt x="46227" y="43053"/>
                  </a:lnTo>
                  <a:close/>
                </a:path>
                <a:path w="300354" h="68580">
                  <a:moveTo>
                    <a:pt x="52016" y="9143"/>
                  </a:moveTo>
                  <a:lnTo>
                    <a:pt x="34035" y="9143"/>
                  </a:lnTo>
                  <a:lnTo>
                    <a:pt x="37210" y="10287"/>
                  </a:lnTo>
                  <a:lnTo>
                    <a:pt x="39877" y="12446"/>
                  </a:lnTo>
                  <a:lnTo>
                    <a:pt x="42418" y="14731"/>
                  </a:lnTo>
                  <a:lnTo>
                    <a:pt x="44196" y="18034"/>
                  </a:lnTo>
                  <a:lnTo>
                    <a:pt x="45339" y="22351"/>
                  </a:lnTo>
                  <a:lnTo>
                    <a:pt x="56133" y="20700"/>
                  </a:lnTo>
                  <a:lnTo>
                    <a:pt x="54864" y="14097"/>
                  </a:lnTo>
                  <a:lnTo>
                    <a:pt x="52016" y="9143"/>
                  </a:lnTo>
                  <a:close/>
                </a:path>
                <a:path w="300354" h="68580">
                  <a:moveTo>
                    <a:pt x="102997" y="0"/>
                  </a:moveTo>
                  <a:lnTo>
                    <a:pt x="85978" y="0"/>
                  </a:lnTo>
                  <a:lnTo>
                    <a:pt x="78994" y="2412"/>
                  </a:lnTo>
                  <a:lnTo>
                    <a:pt x="63246" y="34290"/>
                  </a:lnTo>
                  <a:lnTo>
                    <a:pt x="63789" y="42098"/>
                  </a:lnTo>
                  <a:lnTo>
                    <a:pt x="84835" y="68580"/>
                  </a:lnTo>
                  <a:lnTo>
                    <a:pt x="99695" y="68580"/>
                  </a:lnTo>
                  <a:lnTo>
                    <a:pt x="105028" y="67182"/>
                  </a:lnTo>
                  <a:lnTo>
                    <a:pt x="114680" y="61849"/>
                  </a:lnTo>
                  <a:lnTo>
                    <a:pt x="117013" y="59436"/>
                  </a:lnTo>
                  <a:lnTo>
                    <a:pt x="88519" y="59436"/>
                  </a:lnTo>
                  <a:lnTo>
                    <a:pt x="83820" y="57276"/>
                  </a:lnTo>
                  <a:lnTo>
                    <a:pt x="80137" y="53086"/>
                  </a:lnTo>
                  <a:lnTo>
                    <a:pt x="76580" y="48894"/>
                  </a:lnTo>
                  <a:lnTo>
                    <a:pt x="74675" y="42672"/>
                  </a:lnTo>
                  <a:lnTo>
                    <a:pt x="74726" y="25741"/>
                  </a:lnTo>
                  <a:lnTo>
                    <a:pt x="76580" y="19557"/>
                  </a:lnTo>
                  <a:lnTo>
                    <a:pt x="80137" y="15367"/>
                  </a:lnTo>
                  <a:lnTo>
                    <a:pt x="83820" y="11303"/>
                  </a:lnTo>
                  <a:lnTo>
                    <a:pt x="88519" y="9143"/>
                  </a:lnTo>
                  <a:lnTo>
                    <a:pt x="116402" y="9143"/>
                  </a:lnTo>
                  <a:lnTo>
                    <a:pt x="116204" y="8890"/>
                  </a:lnTo>
                  <a:lnTo>
                    <a:pt x="110363" y="2921"/>
                  </a:lnTo>
                  <a:lnTo>
                    <a:pt x="102997" y="0"/>
                  </a:lnTo>
                  <a:close/>
                </a:path>
                <a:path w="300354" h="68580">
                  <a:moveTo>
                    <a:pt x="116402" y="9143"/>
                  </a:moveTo>
                  <a:lnTo>
                    <a:pt x="99568" y="9143"/>
                  </a:lnTo>
                  <a:lnTo>
                    <a:pt x="104140" y="11303"/>
                  </a:lnTo>
                  <a:lnTo>
                    <a:pt x="111505" y="19685"/>
                  </a:lnTo>
                  <a:lnTo>
                    <a:pt x="113272" y="25741"/>
                  </a:lnTo>
                  <a:lnTo>
                    <a:pt x="113248" y="42672"/>
                  </a:lnTo>
                  <a:lnTo>
                    <a:pt x="111505" y="48894"/>
                  </a:lnTo>
                  <a:lnTo>
                    <a:pt x="104140" y="57276"/>
                  </a:lnTo>
                  <a:lnTo>
                    <a:pt x="99568" y="59436"/>
                  </a:lnTo>
                  <a:lnTo>
                    <a:pt x="117013" y="59436"/>
                  </a:lnTo>
                  <a:lnTo>
                    <a:pt x="118364" y="58038"/>
                  </a:lnTo>
                  <a:lnTo>
                    <a:pt x="123444" y="48387"/>
                  </a:lnTo>
                  <a:lnTo>
                    <a:pt x="124653" y="42098"/>
                  </a:lnTo>
                  <a:lnTo>
                    <a:pt x="124714" y="33400"/>
                  </a:lnTo>
                  <a:lnTo>
                    <a:pt x="124188" y="25945"/>
                  </a:lnTo>
                  <a:lnTo>
                    <a:pt x="122602" y="19383"/>
                  </a:lnTo>
                  <a:lnTo>
                    <a:pt x="119945" y="13702"/>
                  </a:lnTo>
                  <a:lnTo>
                    <a:pt x="116402" y="9143"/>
                  </a:lnTo>
                  <a:close/>
                </a:path>
                <a:path w="300354" h="68580">
                  <a:moveTo>
                    <a:pt x="147447" y="1524"/>
                  </a:moveTo>
                  <a:lnTo>
                    <a:pt x="137414" y="1524"/>
                  </a:lnTo>
                  <a:lnTo>
                    <a:pt x="137414" y="67056"/>
                  </a:lnTo>
                  <a:lnTo>
                    <a:pt x="148463" y="67056"/>
                  </a:lnTo>
                  <a:lnTo>
                    <a:pt x="148463" y="28067"/>
                  </a:lnTo>
                  <a:lnTo>
                    <a:pt x="149098" y="23749"/>
                  </a:lnTo>
                  <a:lnTo>
                    <a:pt x="150368" y="19812"/>
                  </a:lnTo>
                  <a:lnTo>
                    <a:pt x="151129" y="17144"/>
                  </a:lnTo>
                  <a:lnTo>
                    <a:pt x="152526" y="15112"/>
                  </a:lnTo>
                  <a:lnTo>
                    <a:pt x="154558" y="13716"/>
                  </a:lnTo>
                  <a:lnTo>
                    <a:pt x="156464" y="12192"/>
                  </a:lnTo>
                  <a:lnTo>
                    <a:pt x="158623" y="11430"/>
                  </a:lnTo>
                  <a:lnTo>
                    <a:pt x="147447" y="11430"/>
                  </a:lnTo>
                  <a:lnTo>
                    <a:pt x="147447" y="1524"/>
                  </a:lnTo>
                  <a:close/>
                </a:path>
                <a:path w="300354" h="68580">
                  <a:moveTo>
                    <a:pt x="165353" y="0"/>
                  </a:moveTo>
                  <a:lnTo>
                    <a:pt x="159003" y="0"/>
                  </a:lnTo>
                  <a:lnTo>
                    <a:pt x="156591" y="762"/>
                  </a:lnTo>
                  <a:lnTo>
                    <a:pt x="154431" y="2159"/>
                  </a:lnTo>
                  <a:lnTo>
                    <a:pt x="152273" y="3682"/>
                  </a:lnTo>
                  <a:lnTo>
                    <a:pt x="149987" y="6731"/>
                  </a:lnTo>
                  <a:lnTo>
                    <a:pt x="147447" y="11430"/>
                  </a:lnTo>
                  <a:lnTo>
                    <a:pt x="163829" y="11430"/>
                  </a:lnTo>
                  <a:lnTo>
                    <a:pt x="166497" y="12318"/>
                  </a:lnTo>
                  <a:lnTo>
                    <a:pt x="169164" y="13843"/>
                  </a:lnTo>
                  <a:lnTo>
                    <a:pt x="172974" y="3556"/>
                  </a:lnTo>
                  <a:lnTo>
                    <a:pt x="169164" y="1143"/>
                  </a:lnTo>
                  <a:lnTo>
                    <a:pt x="165353" y="0"/>
                  </a:lnTo>
                  <a:close/>
                </a:path>
                <a:path w="300354" h="68580">
                  <a:moveTo>
                    <a:pt x="215900" y="0"/>
                  </a:moveTo>
                  <a:lnTo>
                    <a:pt x="198120" y="0"/>
                  </a:lnTo>
                  <a:lnTo>
                    <a:pt x="190626" y="3048"/>
                  </a:lnTo>
                  <a:lnTo>
                    <a:pt x="176572" y="34162"/>
                  </a:lnTo>
                  <a:lnTo>
                    <a:pt x="176600" y="35813"/>
                  </a:lnTo>
                  <a:lnTo>
                    <a:pt x="198120" y="68580"/>
                  </a:lnTo>
                  <a:lnTo>
                    <a:pt x="215392" y="68580"/>
                  </a:lnTo>
                  <a:lnTo>
                    <a:pt x="221615" y="66675"/>
                  </a:lnTo>
                  <a:lnTo>
                    <a:pt x="226568" y="62992"/>
                  </a:lnTo>
                  <a:lnTo>
                    <a:pt x="231227" y="59436"/>
                  </a:lnTo>
                  <a:lnTo>
                    <a:pt x="202310" y="59436"/>
                  </a:lnTo>
                  <a:lnTo>
                    <a:pt x="197739" y="57531"/>
                  </a:lnTo>
                  <a:lnTo>
                    <a:pt x="194055" y="53721"/>
                  </a:lnTo>
                  <a:lnTo>
                    <a:pt x="190373" y="49784"/>
                  </a:lnTo>
                  <a:lnTo>
                    <a:pt x="188341" y="44323"/>
                  </a:lnTo>
                  <a:lnTo>
                    <a:pt x="187959" y="37084"/>
                  </a:lnTo>
                  <a:lnTo>
                    <a:pt x="236854" y="37084"/>
                  </a:lnTo>
                  <a:lnTo>
                    <a:pt x="236981" y="34162"/>
                  </a:lnTo>
                  <a:lnTo>
                    <a:pt x="236556" y="27940"/>
                  </a:lnTo>
                  <a:lnTo>
                    <a:pt x="188595" y="27940"/>
                  </a:lnTo>
                  <a:lnTo>
                    <a:pt x="188975" y="22225"/>
                  </a:lnTo>
                  <a:lnTo>
                    <a:pt x="190880" y="17653"/>
                  </a:lnTo>
                  <a:lnTo>
                    <a:pt x="194365" y="14170"/>
                  </a:lnTo>
                  <a:lnTo>
                    <a:pt x="197866" y="10794"/>
                  </a:lnTo>
                  <a:lnTo>
                    <a:pt x="202183" y="9143"/>
                  </a:lnTo>
                  <a:lnTo>
                    <a:pt x="228788" y="9143"/>
                  </a:lnTo>
                  <a:lnTo>
                    <a:pt x="228600" y="8890"/>
                  </a:lnTo>
                  <a:lnTo>
                    <a:pt x="223012" y="2921"/>
                  </a:lnTo>
                  <a:lnTo>
                    <a:pt x="215900" y="0"/>
                  </a:lnTo>
                  <a:close/>
                </a:path>
                <a:path w="300354" h="68580">
                  <a:moveTo>
                    <a:pt x="225044" y="45974"/>
                  </a:moveTo>
                  <a:lnTo>
                    <a:pt x="223393" y="50673"/>
                  </a:lnTo>
                  <a:lnTo>
                    <a:pt x="221106" y="54101"/>
                  </a:lnTo>
                  <a:lnTo>
                    <a:pt x="218185" y="56134"/>
                  </a:lnTo>
                  <a:lnTo>
                    <a:pt x="215392" y="58293"/>
                  </a:lnTo>
                  <a:lnTo>
                    <a:pt x="211835" y="59436"/>
                  </a:lnTo>
                  <a:lnTo>
                    <a:pt x="231227" y="59436"/>
                  </a:lnTo>
                  <a:lnTo>
                    <a:pt x="231394" y="59309"/>
                  </a:lnTo>
                  <a:lnTo>
                    <a:pt x="234823" y="54101"/>
                  </a:lnTo>
                  <a:lnTo>
                    <a:pt x="236600" y="47371"/>
                  </a:lnTo>
                  <a:lnTo>
                    <a:pt x="225044" y="45974"/>
                  </a:lnTo>
                  <a:close/>
                </a:path>
                <a:path w="300354" h="68580">
                  <a:moveTo>
                    <a:pt x="228788" y="9143"/>
                  </a:moveTo>
                  <a:lnTo>
                    <a:pt x="212851" y="9143"/>
                  </a:lnTo>
                  <a:lnTo>
                    <a:pt x="217424" y="11303"/>
                  </a:lnTo>
                  <a:lnTo>
                    <a:pt x="220979" y="15493"/>
                  </a:lnTo>
                  <a:lnTo>
                    <a:pt x="223266" y="18287"/>
                  </a:lnTo>
                  <a:lnTo>
                    <a:pt x="224663" y="22479"/>
                  </a:lnTo>
                  <a:lnTo>
                    <a:pt x="225171" y="27940"/>
                  </a:lnTo>
                  <a:lnTo>
                    <a:pt x="236556" y="27940"/>
                  </a:lnTo>
                  <a:lnTo>
                    <a:pt x="236458" y="26499"/>
                  </a:lnTo>
                  <a:lnTo>
                    <a:pt x="234886" y="19716"/>
                  </a:lnTo>
                  <a:lnTo>
                    <a:pt x="232267" y="13839"/>
                  </a:lnTo>
                  <a:lnTo>
                    <a:pt x="228788" y="9143"/>
                  </a:lnTo>
                  <a:close/>
                </a:path>
                <a:path w="300354" h="68580">
                  <a:moveTo>
                    <a:pt x="256794" y="45719"/>
                  </a:moveTo>
                  <a:lnTo>
                    <a:pt x="245872" y="47498"/>
                  </a:lnTo>
                  <a:lnTo>
                    <a:pt x="247142" y="54482"/>
                  </a:lnTo>
                  <a:lnTo>
                    <a:pt x="249935" y="59690"/>
                  </a:lnTo>
                  <a:lnTo>
                    <a:pt x="258825" y="66801"/>
                  </a:lnTo>
                  <a:lnTo>
                    <a:pt x="265302" y="68580"/>
                  </a:lnTo>
                  <a:lnTo>
                    <a:pt x="279019" y="68580"/>
                  </a:lnTo>
                  <a:lnTo>
                    <a:pt x="296305" y="59436"/>
                  </a:lnTo>
                  <a:lnTo>
                    <a:pt x="268731" y="59436"/>
                  </a:lnTo>
                  <a:lnTo>
                    <a:pt x="264795" y="58166"/>
                  </a:lnTo>
                  <a:lnTo>
                    <a:pt x="259206" y="53593"/>
                  </a:lnTo>
                  <a:lnTo>
                    <a:pt x="257428" y="50165"/>
                  </a:lnTo>
                  <a:lnTo>
                    <a:pt x="256794" y="45719"/>
                  </a:lnTo>
                  <a:close/>
                </a:path>
                <a:path w="300354" h="68580">
                  <a:moveTo>
                    <a:pt x="276987" y="0"/>
                  </a:moveTo>
                  <a:lnTo>
                    <a:pt x="268477" y="0"/>
                  </a:lnTo>
                  <a:lnTo>
                    <a:pt x="265175" y="381"/>
                  </a:lnTo>
                  <a:lnTo>
                    <a:pt x="262254" y="1269"/>
                  </a:lnTo>
                  <a:lnTo>
                    <a:pt x="259206" y="2159"/>
                  </a:lnTo>
                  <a:lnTo>
                    <a:pt x="247650" y="16001"/>
                  </a:lnTo>
                  <a:lnTo>
                    <a:pt x="247650" y="22098"/>
                  </a:lnTo>
                  <a:lnTo>
                    <a:pt x="248539" y="25018"/>
                  </a:lnTo>
                  <a:lnTo>
                    <a:pt x="250190" y="27686"/>
                  </a:lnTo>
                  <a:lnTo>
                    <a:pt x="251714" y="30353"/>
                  </a:lnTo>
                  <a:lnTo>
                    <a:pt x="254126" y="32385"/>
                  </a:lnTo>
                  <a:lnTo>
                    <a:pt x="260476" y="35432"/>
                  </a:lnTo>
                  <a:lnTo>
                    <a:pt x="266065" y="37211"/>
                  </a:lnTo>
                  <a:lnTo>
                    <a:pt x="280289" y="40767"/>
                  </a:lnTo>
                  <a:lnTo>
                    <a:pt x="284099" y="42037"/>
                  </a:lnTo>
                  <a:lnTo>
                    <a:pt x="285623" y="43053"/>
                  </a:lnTo>
                  <a:lnTo>
                    <a:pt x="287781" y="44450"/>
                  </a:lnTo>
                  <a:lnTo>
                    <a:pt x="288925" y="46481"/>
                  </a:lnTo>
                  <a:lnTo>
                    <a:pt x="288925" y="51816"/>
                  </a:lnTo>
                  <a:lnTo>
                    <a:pt x="287654" y="54229"/>
                  </a:lnTo>
                  <a:lnTo>
                    <a:pt x="282701" y="58419"/>
                  </a:lnTo>
                  <a:lnTo>
                    <a:pt x="278892" y="59436"/>
                  </a:lnTo>
                  <a:lnTo>
                    <a:pt x="296305" y="59436"/>
                  </a:lnTo>
                  <a:lnTo>
                    <a:pt x="299212" y="54991"/>
                  </a:lnTo>
                  <a:lnTo>
                    <a:pt x="300232" y="51816"/>
                  </a:lnTo>
                  <a:lnTo>
                    <a:pt x="300354" y="43942"/>
                  </a:lnTo>
                  <a:lnTo>
                    <a:pt x="299466" y="40893"/>
                  </a:lnTo>
                  <a:lnTo>
                    <a:pt x="273939" y="27305"/>
                  </a:lnTo>
                  <a:lnTo>
                    <a:pt x="265175" y="24892"/>
                  </a:lnTo>
                  <a:lnTo>
                    <a:pt x="264032" y="24384"/>
                  </a:lnTo>
                  <a:lnTo>
                    <a:pt x="262127" y="23622"/>
                  </a:lnTo>
                  <a:lnTo>
                    <a:pt x="260730" y="22732"/>
                  </a:lnTo>
                  <a:lnTo>
                    <a:pt x="259842" y="21462"/>
                  </a:lnTo>
                  <a:lnTo>
                    <a:pt x="258952" y="20319"/>
                  </a:lnTo>
                  <a:lnTo>
                    <a:pt x="258445" y="19050"/>
                  </a:lnTo>
                  <a:lnTo>
                    <a:pt x="258445" y="15367"/>
                  </a:lnTo>
                  <a:lnTo>
                    <a:pt x="259588" y="13335"/>
                  </a:lnTo>
                  <a:lnTo>
                    <a:pt x="263905" y="10032"/>
                  </a:lnTo>
                  <a:lnTo>
                    <a:pt x="267589" y="9143"/>
                  </a:lnTo>
                  <a:lnTo>
                    <a:pt x="294671" y="9143"/>
                  </a:lnTo>
                  <a:lnTo>
                    <a:pt x="294004" y="8255"/>
                  </a:lnTo>
                  <a:lnTo>
                    <a:pt x="292226" y="5715"/>
                  </a:lnTo>
                  <a:lnTo>
                    <a:pt x="289305" y="3682"/>
                  </a:lnTo>
                  <a:lnTo>
                    <a:pt x="285369" y="2159"/>
                  </a:lnTo>
                  <a:lnTo>
                    <a:pt x="281558" y="762"/>
                  </a:lnTo>
                  <a:lnTo>
                    <a:pt x="276987" y="0"/>
                  </a:lnTo>
                  <a:close/>
                </a:path>
                <a:path w="300354" h="68580">
                  <a:moveTo>
                    <a:pt x="294671" y="9143"/>
                  </a:moveTo>
                  <a:lnTo>
                    <a:pt x="276987" y="9143"/>
                  </a:lnTo>
                  <a:lnTo>
                    <a:pt x="280289" y="10032"/>
                  </a:lnTo>
                  <a:lnTo>
                    <a:pt x="285115" y="13843"/>
                  </a:lnTo>
                  <a:lnTo>
                    <a:pt x="286512" y="16510"/>
                  </a:lnTo>
                  <a:lnTo>
                    <a:pt x="287020" y="19812"/>
                  </a:lnTo>
                  <a:lnTo>
                    <a:pt x="297815" y="18415"/>
                  </a:lnTo>
                  <a:lnTo>
                    <a:pt x="297179" y="14097"/>
                  </a:lnTo>
                  <a:lnTo>
                    <a:pt x="295909" y="10794"/>
                  </a:lnTo>
                  <a:lnTo>
                    <a:pt x="294671" y="9143"/>
                  </a:lnTo>
                  <a:close/>
                </a:path>
              </a:pathLst>
            </a:custGeom>
            <a:solidFill>
              <a:srgbClr val="FFFFFF">
                <a:alpha val="98823"/>
              </a:srgbClr>
            </a:solidFill>
          </p:spPr>
          <p:txBody>
            <a:bodyPr wrap="square" lIns="0" tIns="0" rIns="0" bIns="0" rtlCol="0"/>
            <a:lstStyle/>
            <a:p>
              <a:endParaRPr/>
            </a:p>
          </p:txBody>
        </p:sp>
        <p:sp>
          <p:nvSpPr>
            <p:cNvPr id="130" name="object 130"/>
            <p:cNvSpPr/>
            <p:nvPr/>
          </p:nvSpPr>
          <p:spPr>
            <a:xfrm>
              <a:off x="5263895" y="2674620"/>
              <a:ext cx="3628644" cy="384048"/>
            </a:xfrm>
            <a:prstGeom prst="rect">
              <a:avLst/>
            </a:prstGeom>
            <a:blipFill>
              <a:blip r:embed="rId16" cstate="print"/>
              <a:stretch>
                <a:fillRect/>
              </a:stretch>
            </a:blipFill>
          </p:spPr>
          <p:txBody>
            <a:bodyPr wrap="square" lIns="0" tIns="0" rIns="0" bIns="0" rtlCol="0"/>
            <a:lstStyle/>
            <a:p>
              <a:endParaRPr/>
            </a:p>
          </p:txBody>
        </p:sp>
        <p:sp>
          <p:nvSpPr>
            <p:cNvPr id="131" name="object 131"/>
            <p:cNvSpPr/>
            <p:nvPr/>
          </p:nvSpPr>
          <p:spPr>
            <a:xfrm>
              <a:off x="6659879" y="2709672"/>
              <a:ext cx="836676" cy="352044"/>
            </a:xfrm>
            <a:prstGeom prst="rect">
              <a:avLst/>
            </a:prstGeom>
            <a:blipFill>
              <a:blip r:embed="rId17" cstate="print"/>
              <a:stretch>
                <a:fillRect/>
              </a:stretch>
            </a:blipFill>
          </p:spPr>
          <p:txBody>
            <a:bodyPr wrap="square" lIns="0" tIns="0" rIns="0" bIns="0" rtlCol="0"/>
            <a:lstStyle/>
            <a:p>
              <a:endParaRPr/>
            </a:p>
          </p:txBody>
        </p:sp>
        <p:sp>
          <p:nvSpPr>
            <p:cNvPr id="132" name="object 132"/>
            <p:cNvSpPr/>
            <p:nvPr/>
          </p:nvSpPr>
          <p:spPr>
            <a:xfrm>
              <a:off x="5311139" y="2699004"/>
              <a:ext cx="3534410" cy="289560"/>
            </a:xfrm>
            <a:custGeom>
              <a:avLst/>
              <a:gdLst/>
              <a:ahLst/>
              <a:cxnLst/>
              <a:rect l="l" t="t" r="r" b="b"/>
              <a:pathLst>
                <a:path w="3534409" h="289560">
                  <a:moveTo>
                    <a:pt x="3534156" y="0"/>
                  </a:moveTo>
                  <a:lnTo>
                    <a:pt x="0" y="0"/>
                  </a:lnTo>
                  <a:lnTo>
                    <a:pt x="0" y="289560"/>
                  </a:lnTo>
                  <a:lnTo>
                    <a:pt x="3534156" y="289560"/>
                  </a:lnTo>
                  <a:lnTo>
                    <a:pt x="3534156" y="0"/>
                  </a:lnTo>
                  <a:close/>
                </a:path>
              </a:pathLst>
            </a:custGeom>
            <a:solidFill>
              <a:srgbClr val="005A84">
                <a:alpha val="52156"/>
              </a:srgbClr>
            </a:solidFill>
          </p:spPr>
          <p:txBody>
            <a:bodyPr wrap="square" lIns="0" tIns="0" rIns="0" bIns="0" rtlCol="0"/>
            <a:lstStyle/>
            <a:p>
              <a:endParaRPr/>
            </a:p>
          </p:txBody>
        </p:sp>
        <p:sp>
          <p:nvSpPr>
            <p:cNvPr id="133" name="object 133"/>
            <p:cNvSpPr/>
            <p:nvPr/>
          </p:nvSpPr>
          <p:spPr>
            <a:xfrm>
              <a:off x="5311139" y="2699004"/>
              <a:ext cx="3534410" cy="289560"/>
            </a:xfrm>
            <a:custGeom>
              <a:avLst/>
              <a:gdLst/>
              <a:ahLst/>
              <a:cxnLst/>
              <a:rect l="l" t="t" r="r" b="b"/>
              <a:pathLst>
                <a:path w="3534409" h="289560">
                  <a:moveTo>
                    <a:pt x="0" y="289560"/>
                  </a:moveTo>
                  <a:lnTo>
                    <a:pt x="3534156" y="289560"/>
                  </a:lnTo>
                  <a:lnTo>
                    <a:pt x="3534156" y="0"/>
                  </a:lnTo>
                  <a:lnTo>
                    <a:pt x="0" y="0"/>
                  </a:lnTo>
                  <a:lnTo>
                    <a:pt x="0" y="289560"/>
                  </a:lnTo>
                  <a:close/>
                </a:path>
              </a:pathLst>
            </a:custGeom>
            <a:ln w="9144">
              <a:solidFill>
                <a:srgbClr val="005A84"/>
              </a:solidFill>
            </a:ln>
          </p:spPr>
          <p:txBody>
            <a:bodyPr wrap="square" lIns="0" tIns="0" rIns="0" bIns="0" rtlCol="0"/>
            <a:lstStyle/>
            <a:p>
              <a:endParaRPr/>
            </a:p>
          </p:txBody>
        </p:sp>
        <p:sp>
          <p:nvSpPr>
            <p:cNvPr id="134" name="object 134"/>
            <p:cNvSpPr/>
            <p:nvPr/>
          </p:nvSpPr>
          <p:spPr>
            <a:xfrm>
              <a:off x="6792467" y="2800604"/>
              <a:ext cx="318770" cy="92710"/>
            </a:xfrm>
            <a:custGeom>
              <a:avLst/>
              <a:gdLst/>
              <a:ahLst/>
              <a:cxnLst/>
              <a:rect l="l" t="t" r="r" b="b"/>
              <a:pathLst>
                <a:path w="318770" h="92710">
                  <a:moveTo>
                    <a:pt x="33274" y="20065"/>
                  </a:moveTo>
                  <a:lnTo>
                    <a:pt x="22225" y="20065"/>
                  </a:lnTo>
                  <a:lnTo>
                    <a:pt x="22225" y="90804"/>
                  </a:lnTo>
                  <a:lnTo>
                    <a:pt x="33274" y="90804"/>
                  </a:lnTo>
                  <a:lnTo>
                    <a:pt x="33274" y="20065"/>
                  </a:lnTo>
                  <a:close/>
                </a:path>
                <a:path w="318770" h="92710">
                  <a:moveTo>
                    <a:pt x="33274" y="0"/>
                  </a:moveTo>
                  <a:lnTo>
                    <a:pt x="26161" y="0"/>
                  </a:lnTo>
                  <a:lnTo>
                    <a:pt x="24256" y="3809"/>
                  </a:lnTo>
                  <a:lnTo>
                    <a:pt x="20954" y="7873"/>
                  </a:lnTo>
                  <a:lnTo>
                    <a:pt x="16255" y="12064"/>
                  </a:lnTo>
                  <a:lnTo>
                    <a:pt x="11683" y="16256"/>
                  </a:lnTo>
                  <a:lnTo>
                    <a:pt x="6223" y="19684"/>
                  </a:lnTo>
                  <a:lnTo>
                    <a:pt x="0" y="22606"/>
                  </a:lnTo>
                  <a:lnTo>
                    <a:pt x="0" y="33400"/>
                  </a:lnTo>
                  <a:lnTo>
                    <a:pt x="22225" y="20065"/>
                  </a:lnTo>
                  <a:lnTo>
                    <a:pt x="33274" y="20065"/>
                  </a:lnTo>
                  <a:lnTo>
                    <a:pt x="33274" y="0"/>
                  </a:lnTo>
                  <a:close/>
                </a:path>
                <a:path w="318770" h="92710">
                  <a:moveTo>
                    <a:pt x="100710" y="0"/>
                  </a:moveTo>
                  <a:lnTo>
                    <a:pt x="83947" y="0"/>
                  </a:lnTo>
                  <a:lnTo>
                    <a:pt x="76453" y="3428"/>
                  </a:lnTo>
                  <a:lnTo>
                    <a:pt x="61322" y="43687"/>
                  </a:lnTo>
                  <a:lnTo>
                    <a:pt x="61208" y="50926"/>
                  </a:lnTo>
                  <a:lnTo>
                    <a:pt x="61634" y="59398"/>
                  </a:lnTo>
                  <a:lnTo>
                    <a:pt x="83184" y="92456"/>
                  </a:lnTo>
                  <a:lnTo>
                    <a:pt x="97916" y="92456"/>
                  </a:lnTo>
                  <a:lnTo>
                    <a:pt x="102742" y="91058"/>
                  </a:lnTo>
                  <a:lnTo>
                    <a:pt x="107060" y="88518"/>
                  </a:lnTo>
                  <a:lnTo>
                    <a:pt x="111378" y="85851"/>
                  </a:lnTo>
                  <a:lnTo>
                    <a:pt x="113656" y="83312"/>
                  </a:lnTo>
                  <a:lnTo>
                    <a:pt x="89153" y="83312"/>
                  </a:lnTo>
                  <a:lnTo>
                    <a:pt x="85978" y="82295"/>
                  </a:lnTo>
                  <a:lnTo>
                    <a:pt x="80136" y="78739"/>
                  </a:lnTo>
                  <a:lnTo>
                    <a:pt x="77977" y="76072"/>
                  </a:lnTo>
                  <a:lnTo>
                    <a:pt x="74675" y="68960"/>
                  </a:lnTo>
                  <a:lnTo>
                    <a:pt x="73913" y="65404"/>
                  </a:lnTo>
                  <a:lnTo>
                    <a:pt x="73913" y="55625"/>
                  </a:lnTo>
                  <a:lnTo>
                    <a:pt x="75564" y="50926"/>
                  </a:lnTo>
                  <a:lnTo>
                    <a:pt x="79121" y="47370"/>
                  </a:lnTo>
                  <a:lnTo>
                    <a:pt x="82077" y="44195"/>
                  </a:lnTo>
                  <a:lnTo>
                    <a:pt x="72135" y="44195"/>
                  </a:lnTo>
                  <a:lnTo>
                    <a:pt x="72262" y="35051"/>
                  </a:lnTo>
                  <a:lnTo>
                    <a:pt x="73278" y="28066"/>
                  </a:lnTo>
                  <a:lnTo>
                    <a:pt x="75310" y="23240"/>
                  </a:lnTo>
                  <a:lnTo>
                    <a:pt x="77342" y="18287"/>
                  </a:lnTo>
                  <a:lnTo>
                    <a:pt x="80009" y="14604"/>
                  </a:lnTo>
                  <a:lnTo>
                    <a:pt x="83565" y="12064"/>
                  </a:lnTo>
                  <a:lnTo>
                    <a:pt x="86232" y="10032"/>
                  </a:lnTo>
                  <a:lnTo>
                    <a:pt x="89280" y="9016"/>
                  </a:lnTo>
                  <a:lnTo>
                    <a:pt x="114568" y="9016"/>
                  </a:lnTo>
                  <a:lnTo>
                    <a:pt x="106552" y="1904"/>
                  </a:lnTo>
                  <a:lnTo>
                    <a:pt x="100710" y="0"/>
                  </a:lnTo>
                  <a:close/>
                </a:path>
                <a:path w="318770" h="92710">
                  <a:moveTo>
                    <a:pt x="114604" y="41909"/>
                  </a:moveTo>
                  <a:lnTo>
                    <a:pt x="96900" y="41909"/>
                  </a:lnTo>
                  <a:lnTo>
                    <a:pt x="101091" y="43687"/>
                  </a:lnTo>
                  <a:lnTo>
                    <a:pt x="107823" y="50926"/>
                  </a:lnTo>
                  <a:lnTo>
                    <a:pt x="109389" y="55625"/>
                  </a:lnTo>
                  <a:lnTo>
                    <a:pt x="109353" y="68960"/>
                  </a:lnTo>
                  <a:lnTo>
                    <a:pt x="107823" y="73787"/>
                  </a:lnTo>
                  <a:lnTo>
                    <a:pt x="104393" y="77596"/>
                  </a:lnTo>
                  <a:lnTo>
                    <a:pt x="101091" y="81406"/>
                  </a:lnTo>
                  <a:lnTo>
                    <a:pt x="97027" y="83312"/>
                  </a:lnTo>
                  <a:lnTo>
                    <a:pt x="113656" y="83312"/>
                  </a:lnTo>
                  <a:lnTo>
                    <a:pt x="114680" y="82168"/>
                  </a:lnTo>
                  <a:lnTo>
                    <a:pt x="117221" y="77343"/>
                  </a:lnTo>
                  <a:lnTo>
                    <a:pt x="119633" y="72389"/>
                  </a:lnTo>
                  <a:lnTo>
                    <a:pt x="120903" y="67182"/>
                  </a:lnTo>
                  <a:lnTo>
                    <a:pt x="120903" y="52831"/>
                  </a:lnTo>
                  <a:lnTo>
                    <a:pt x="118236" y="45719"/>
                  </a:lnTo>
                  <a:lnTo>
                    <a:pt x="114604" y="41909"/>
                  </a:lnTo>
                  <a:close/>
                </a:path>
                <a:path w="318770" h="92710">
                  <a:moveTo>
                    <a:pt x="101473" y="32131"/>
                  </a:moveTo>
                  <a:lnTo>
                    <a:pt x="89915" y="32131"/>
                  </a:lnTo>
                  <a:lnTo>
                    <a:pt x="85851" y="33146"/>
                  </a:lnTo>
                  <a:lnTo>
                    <a:pt x="81914" y="35051"/>
                  </a:lnTo>
                  <a:lnTo>
                    <a:pt x="78104" y="37083"/>
                  </a:lnTo>
                  <a:lnTo>
                    <a:pt x="74802" y="40131"/>
                  </a:lnTo>
                  <a:lnTo>
                    <a:pt x="72135" y="44195"/>
                  </a:lnTo>
                  <a:lnTo>
                    <a:pt x="82077" y="44195"/>
                  </a:lnTo>
                  <a:lnTo>
                    <a:pt x="82550" y="43687"/>
                  </a:lnTo>
                  <a:lnTo>
                    <a:pt x="86867" y="41909"/>
                  </a:lnTo>
                  <a:lnTo>
                    <a:pt x="114604" y="41909"/>
                  </a:lnTo>
                  <a:lnTo>
                    <a:pt x="107823" y="34797"/>
                  </a:lnTo>
                  <a:lnTo>
                    <a:pt x="101473" y="32131"/>
                  </a:lnTo>
                  <a:close/>
                </a:path>
                <a:path w="318770" h="92710">
                  <a:moveTo>
                    <a:pt x="114568" y="9016"/>
                  </a:moveTo>
                  <a:lnTo>
                    <a:pt x="97281" y="9016"/>
                  </a:lnTo>
                  <a:lnTo>
                    <a:pt x="100964" y="10668"/>
                  </a:lnTo>
                  <a:lnTo>
                    <a:pt x="104012" y="13843"/>
                  </a:lnTo>
                  <a:lnTo>
                    <a:pt x="105790" y="15747"/>
                  </a:lnTo>
                  <a:lnTo>
                    <a:pt x="107187" y="18922"/>
                  </a:lnTo>
                  <a:lnTo>
                    <a:pt x="108203" y="23368"/>
                  </a:lnTo>
                  <a:lnTo>
                    <a:pt x="119252" y="22478"/>
                  </a:lnTo>
                  <a:lnTo>
                    <a:pt x="118363" y="15493"/>
                  </a:lnTo>
                  <a:lnTo>
                    <a:pt x="115570" y="9906"/>
                  </a:lnTo>
                  <a:lnTo>
                    <a:pt x="114568" y="9016"/>
                  </a:lnTo>
                  <a:close/>
                </a:path>
                <a:path w="318770" h="92710">
                  <a:moveTo>
                    <a:pt x="206248" y="11048"/>
                  </a:moveTo>
                  <a:lnTo>
                    <a:pt x="194309" y="11048"/>
                  </a:lnTo>
                  <a:lnTo>
                    <a:pt x="194309" y="90804"/>
                  </a:lnTo>
                  <a:lnTo>
                    <a:pt x="206248" y="90804"/>
                  </a:lnTo>
                  <a:lnTo>
                    <a:pt x="206248" y="11048"/>
                  </a:lnTo>
                  <a:close/>
                </a:path>
                <a:path w="318770" h="92710">
                  <a:moveTo>
                    <a:pt x="236220" y="253"/>
                  </a:moveTo>
                  <a:lnTo>
                    <a:pt x="164464" y="253"/>
                  </a:lnTo>
                  <a:lnTo>
                    <a:pt x="164464" y="11048"/>
                  </a:lnTo>
                  <a:lnTo>
                    <a:pt x="236220" y="11048"/>
                  </a:lnTo>
                  <a:lnTo>
                    <a:pt x="236220" y="253"/>
                  </a:lnTo>
                  <a:close/>
                </a:path>
                <a:path w="318770" h="92710">
                  <a:moveTo>
                    <a:pt x="290829" y="253"/>
                  </a:moveTo>
                  <a:lnTo>
                    <a:pt x="249935" y="253"/>
                  </a:lnTo>
                  <a:lnTo>
                    <a:pt x="249935" y="90804"/>
                  </a:lnTo>
                  <a:lnTo>
                    <a:pt x="290322" y="90804"/>
                  </a:lnTo>
                  <a:lnTo>
                    <a:pt x="295148" y="90296"/>
                  </a:lnTo>
                  <a:lnTo>
                    <a:pt x="299084" y="89281"/>
                  </a:lnTo>
                  <a:lnTo>
                    <a:pt x="303149" y="88391"/>
                  </a:lnTo>
                  <a:lnTo>
                    <a:pt x="306450" y="86868"/>
                  </a:lnTo>
                  <a:lnTo>
                    <a:pt x="308990" y="84835"/>
                  </a:lnTo>
                  <a:lnTo>
                    <a:pt x="311657" y="82931"/>
                  </a:lnTo>
                  <a:lnTo>
                    <a:pt x="313816" y="80137"/>
                  </a:lnTo>
                  <a:lnTo>
                    <a:pt x="262000" y="80137"/>
                  </a:lnTo>
                  <a:lnTo>
                    <a:pt x="262000" y="49021"/>
                  </a:lnTo>
                  <a:lnTo>
                    <a:pt x="312530" y="49021"/>
                  </a:lnTo>
                  <a:lnTo>
                    <a:pt x="311023" y="46989"/>
                  </a:lnTo>
                  <a:lnTo>
                    <a:pt x="306831" y="44322"/>
                  </a:lnTo>
                  <a:lnTo>
                    <a:pt x="301243" y="42671"/>
                  </a:lnTo>
                  <a:lnTo>
                    <a:pt x="305561" y="40639"/>
                  </a:lnTo>
                  <a:lnTo>
                    <a:pt x="308159" y="38353"/>
                  </a:lnTo>
                  <a:lnTo>
                    <a:pt x="262000" y="38353"/>
                  </a:lnTo>
                  <a:lnTo>
                    <a:pt x="262000" y="11048"/>
                  </a:lnTo>
                  <a:lnTo>
                    <a:pt x="310083" y="11048"/>
                  </a:lnTo>
                  <a:lnTo>
                    <a:pt x="308101" y="7746"/>
                  </a:lnTo>
                  <a:lnTo>
                    <a:pt x="304800" y="4952"/>
                  </a:lnTo>
                  <a:lnTo>
                    <a:pt x="300608" y="3047"/>
                  </a:lnTo>
                  <a:lnTo>
                    <a:pt x="296417" y="1269"/>
                  </a:lnTo>
                  <a:lnTo>
                    <a:pt x="290829" y="253"/>
                  </a:lnTo>
                  <a:close/>
                </a:path>
                <a:path w="318770" h="92710">
                  <a:moveTo>
                    <a:pt x="312530" y="49021"/>
                  </a:moveTo>
                  <a:lnTo>
                    <a:pt x="288671" y="49021"/>
                  </a:lnTo>
                  <a:lnTo>
                    <a:pt x="293115" y="49529"/>
                  </a:lnTo>
                  <a:lnTo>
                    <a:pt x="299211" y="51562"/>
                  </a:lnTo>
                  <a:lnTo>
                    <a:pt x="301625" y="53339"/>
                  </a:lnTo>
                  <a:lnTo>
                    <a:pt x="303402" y="55752"/>
                  </a:lnTo>
                  <a:lnTo>
                    <a:pt x="305053" y="58293"/>
                  </a:lnTo>
                  <a:lnTo>
                    <a:pt x="305942" y="61213"/>
                  </a:lnTo>
                  <a:lnTo>
                    <a:pt x="305942" y="67437"/>
                  </a:lnTo>
                  <a:lnTo>
                    <a:pt x="288416" y="80137"/>
                  </a:lnTo>
                  <a:lnTo>
                    <a:pt x="313816" y="80137"/>
                  </a:lnTo>
                  <a:lnTo>
                    <a:pt x="315722" y="76453"/>
                  </a:lnTo>
                  <a:lnTo>
                    <a:pt x="317500" y="72770"/>
                  </a:lnTo>
                  <a:lnTo>
                    <a:pt x="318388" y="68833"/>
                  </a:lnTo>
                  <a:lnTo>
                    <a:pt x="318388" y="59308"/>
                  </a:lnTo>
                  <a:lnTo>
                    <a:pt x="316864" y="54737"/>
                  </a:lnTo>
                  <a:lnTo>
                    <a:pt x="313943" y="50926"/>
                  </a:lnTo>
                  <a:lnTo>
                    <a:pt x="312530" y="49021"/>
                  </a:lnTo>
                  <a:close/>
                </a:path>
                <a:path w="318770" h="92710">
                  <a:moveTo>
                    <a:pt x="310083" y="11048"/>
                  </a:moveTo>
                  <a:lnTo>
                    <a:pt x="286511" y="11048"/>
                  </a:lnTo>
                  <a:lnTo>
                    <a:pt x="291210" y="11429"/>
                  </a:lnTo>
                  <a:lnTo>
                    <a:pt x="293877" y="12318"/>
                  </a:lnTo>
                  <a:lnTo>
                    <a:pt x="296545" y="13081"/>
                  </a:lnTo>
                  <a:lnTo>
                    <a:pt x="298576" y="14731"/>
                  </a:lnTo>
                  <a:lnTo>
                    <a:pt x="299974" y="16890"/>
                  </a:lnTo>
                  <a:lnTo>
                    <a:pt x="301498" y="19176"/>
                  </a:lnTo>
                  <a:lnTo>
                    <a:pt x="302132" y="21843"/>
                  </a:lnTo>
                  <a:lnTo>
                    <a:pt x="302132" y="28066"/>
                  </a:lnTo>
                  <a:lnTo>
                    <a:pt x="301371" y="30733"/>
                  </a:lnTo>
                  <a:lnTo>
                    <a:pt x="299847" y="32765"/>
                  </a:lnTo>
                  <a:lnTo>
                    <a:pt x="298323" y="34925"/>
                  </a:lnTo>
                  <a:lnTo>
                    <a:pt x="296036" y="36448"/>
                  </a:lnTo>
                  <a:lnTo>
                    <a:pt x="292988" y="37337"/>
                  </a:lnTo>
                  <a:lnTo>
                    <a:pt x="290702" y="37972"/>
                  </a:lnTo>
                  <a:lnTo>
                    <a:pt x="286892" y="38353"/>
                  </a:lnTo>
                  <a:lnTo>
                    <a:pt x="308159" y="38353"/>
                  </a:lnTo>
                  <a:lnTo>
                    <a:pt x="308736" y="37845"/>
                  </a:lnTo>
                  <a:lnTo>
                    <a:pt x="310768" y="34416"/>
                  </a:lnTo>
                  <a:lnTo>
                    <a:pt x="312927" y="30987"/>
                  </a:lnTo>
                  <a:lnTo>
                    <a:pt x="313943" y="27304"/>
                  </a:lnTo>
                  <a:lnTo>
                    <a:pt x="313907" y="19176"/>
                  </a:lnTo>
                  <a:lnTo>
                    <a:pt x="312800" y="15366"/>
                  </a:lnTo>
                  <a:lnTo>
                    <a:pt x="310083" y="11048"/>
                  </a:lnTo>
                  <a:close/>
                </a:path>
              </a:pathLst>
            </a:custGeom>
            <a:solidFill>
              <a:srgbClr val="FFFFFF">
                <a:alpha val="98823"/>
              </a:srgbClr>
            </a:solidFill>
          </p:spPr>
          <p:txBody>
            <a:bodyPr wrap="square" lIns="0" tIns="0" rIns="0" bIns="0" rtlCol="0"/>
            <a:lstStyle/>
            <a:p>
              <a:endParaRPr/>
            </a:p>
          </p:txBody>
        </p:sp>
        <p:sp>
          <p:nvSpPr>
            <p:cNvPr id="135" name="object 135"/>
            <p:cNvSpPr/>
            <p:nvPr/>
          </p:nvSpPr>
          <p:spPr>
            <a:xfrm>
              <a:off x="7154798" y="2800858"/>
              <a:ext cx="220091" cy="92075"/>
            </a:xfrm>
            <a:prstGeom prst="rect">
              <a:avLst/>
            </a:prstGeom>
            <a:blipFill>
              <a:blip r:embed="rId18" cstate="print"/>
              <a:stretch>
                <a:fillRect/>
              </a:stretch>
            </a:blipFill>
          </p:spPr>
          <p:txBody>
            <a:bodyPr wrap="square" lIns="0" tIns="0" rIns="0" bIns="0" rtlCol="0"/>
            <a:lstStyle/>
            <a:p>
              <a:endParaRPr/>
            </a:p>
          </p:txBody>
        </p:sp>
      </p:grpSp>
      <p:sp>
        <p:nvSpPr>
          <p:cNvPr id="136" name="object 136"/>
          <p:cNvSpPr txBox="1"/>
          <p:nvPr/>
        </p:nvSpPr>
        <p:spPr>
          <a:xfrm>
            <a:off x="5302377" y="1923110"/>
            <a:ext cx="1073150" cy="240029"/>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272727"/>
                </a:solidFill>
                <a:latin typeface="Gothic Uralic"/>
                <a:cs typeface="Gothic Uralic"/>
              </a:rPr>
              <a:t>DW.HS1.8XL:</a:t>
            </a:r>
            <a:endParaRPr sz="1400">
              <a:latin typeface="Gothic Uralic"/>
              <a:cs typeface="Gothic Uralic"/>
            </a:endParaRPr>
          </a:p>
        </p:txBody>
      </p:sp>
      <p:sp>
        <p:nvSpPr>
          <p:cNvPr id="137" name="object 137"/>
          <p:cNvSpPr txBox="1"/>
          <p:nvPr/>
        </p:nvSpPr>
        <p:spPr>
          <a:xfrm>
            <a:off x="5548629" y="3161537"/>
            <a:ext cx="2058035" cy="269240"/>
          </a:xfrm>
          <a:prstGeom prst="rect">
            <a:avLst/>
          </a:prstGeom>
        </p:spPr>
        <p:txBody>
          <a:bodyPr vert="horz" wrap="square" lIns="0" tIns="12065" rIns="0" bIns="0" rtlCol="0">
            <a:spAutoFit/>
          </a:bodyPr>
          <a:lstStyle/>
          <a:p>
            <a:pPr marL="355600" indent="-342900">
              <a:lnSpc>
                <a:spcPct val="100000"/>
              </a:lnSpc>
              <a:spcBef>
                <a:spcPts val="95"/>
              </a:spcBef>
              <a:buChar char="•"/>
              <a:tabLst>
                <a:tab pos="354965" algn="l"/>
                <a:tab pos="355600" algn="l"/>
              </a:tabLst>
            </a:pPr>
            <a:r>
              <a:rPr sz="1600" spc="-5" dirty="0">
                <a:solidFill>
                  <a:srgbClr val="FFFFFF"/>
                </a:solidFill>
                <a:latin typeface="Arial"/>
                <a:cs typeface="Arial"/>
              </a:rPr>
              <a:t>&gt; 2 GB/s scan</a:t>
            </a:r>
            <a:r>
              <a:rPr sz="1600" spc="-35" dirty="0">
                <a:solidFill>
                  <a:srgbClr val="FFFFFF"/>
                </a:solidFill>
                <a:latin typeface="Arial"/>
                <a:cs typeface="Arial"/>
              </a:rPr>
              <a:t> </a:t>
            </a:r>
            <a:r>
              <a:rPr sz="1600" spc="-5" dirty="0">
                <a:solidFill>
                  <a:srgbClr val="FFFFFF"/>
                </a:solidFill>
                <a:latin typeface="Arial"/>
                <a:cs typeface="Arial"/>
              </a:rPr>
              <a:t>rate</a:t>
            </a:r>
            <a:endParaRPr sz="1600">
              <a:latin typeface="Arial"/>
              <a:cs typeface="Arial"/>
            </a:endParaRPr>
          </a:p>
        </p:txBody>
      </p:sp>
      <p:sp>
        <p:nvSpPr>
          <p:cNvPr id="138" name="object 138"/>
          <p:cNvSpPr txBox="1"/>
          <p:nvPr/>
        </p:nvSpPr>
        <p:spPr>
          <a:xfrm>
            <a:off x="5548629" y="3620261"/>
            <a:ext cx="3068955" cy="727710"/>
          </a:xfrm>
          <a:prstGeom prst="rect">
            <a:avLst/>
          </a:prstGeom>
        </p:spPr>
        <p:txBody>
          <a:bodyPr vert="horz" wrap="square" lIns="0" tIns="12065" rIns="0" bIns="0" rtlCol="0">
            <a:spAutoFit/>
          </a:bodyPr>
          <a:lstStyle/>
          <a:p>
            <a:pPr marL="355600" indent="-342900">
              <a:lnSpc>
                <a:spcPct val="100000"/>
              </a:lnSpc>
              <a:spcBef>
                <a:spcPts val="95"/>
              </a:spcBef>
              <a:buChar char="•"/>
              <a:tabLst>
                <a:tab pos="354965" algn="l"/>
                <a:tab pos="355600" algn="l"/>
              </a:tabLst>
            </a:pPr>
            <a:r>
              <a:rPr sz="1600" spc="-5" dirty="0">
                <a:solidFill>
                  <a:srgbClr val="FFFFFF"/>
                </a:solidFill>
                <a:latin typeface="Arial"/>
                <a:cs typeface="Arial"/>
              </a:rPr>
              <a:t>Optimized for data</a:t>
            </a:r>
            <a:r>
              <a:rPr sz="1600" spc="10" dirty="0">
                <a:solidFill>
                  <a:srgbClr val="FFFFFF"/>
                </a:solidFill>
                <a:latin typeface="Arial"/>
                <a:cs typeface="Arial"/>
              </a:rPr>
              <a:t> </a:t>
            </a:r>
            <a:r>
              <a:rPr sz="1600" spc="-5" dirty="0">
                <a:solidFill>
                  <a:srgbClr val="FFFFFF"/>
                </a:solidFill>
                <a:latin typeface="Arial"/>
                <a:cs typeface="Arial"/>
              </a:rPr>
              <a:t>processing</a:t>
            </a:r>
            <a:endParaRPr sz="1600">
              <a:latin typeface="Arial"/>
              <a:cs typeface="Arial"/>
            </a:endParaRPr>
          </a:p>
          <a:p>
            <a:pPr>
              <a:lnSpc>
                <a:spcPct val="100000"/>
              </a:lnSpc>
              <a:spcBef>
                <a:spcPts val="25"/>
              </a:spcBef>
              <a:buClr>
                <a:srgbClr val="FFFFFF"/>
              </a:buClr>
              <a:buFont typeface="Arial"/>
              <a:buChar char="•"/>
            </a:pPr>
            <a:endParaRPr sz="1450">
              <a:latin typeface="Arial"/>
              <a:cs typeface="Arial"/>
            </a:endParaRPr>
          </a:p>
          <a:p>
            <a:pPr marL="355600" indent="-342900">
              <a:lnSpc>
                <a:spcPct val="100000"/>
              </a:lnSpc>
              <a:buChar char="•"/>
              <a:tabLst>
                <a:tab pos="354965" algn="l"/>
                <a:tab pos="355600" algn="l"/>
              </a:tabLst>
            </a:pPr>
            <a:r>
              <a:rPr sz="1600" spc="-5" dirty="0">
                <a:solidFill>
                  <a:srgbClr val="FFFFFF"/>
                </a:solidFill>
                <a:latin typeface="Arial"/>
                <a:cs typeface="Arial"/>
              </a:rPr>
              <a:t>High disk</a:t>
            </a:r>
            <a:r>
              <a:rPr sz="1600" spc="-25" dirty="0">
                <a:solidFill>
                  <a:srgbClr val="FFFFFF"/>
                </a:solidFill>
                <a:latin typeface="Arial"/>
                <a:cs typeface="Arial"/>
              </a:rPr>
              <a:t> </a:t>
            </a:r>
            <a:r>
              <a:rPr sz="1600" spc="-5" dirty="0">
                <a:solidFill>
                  <a:srgbClr val="FFFFFF"/>
                </a:solidFill>
                <a:latin typeface="Arial"/>
                <a:cs typeface="Arial"/>
              </a:rPr>
              <a:t>density</a:t>
            </a:r>
            <a:endParaRPr sz="1600">
              <a:latin typeface="Arial"/>
              <a:cs typeface="Arial"/>
            </a:endParaRPr>
          </a:p>
        </p:txBody>
      </p:sp>
      <p:grpSp>
        <p:nvGrpSpPr>
          <p:cNvPr id="139" name="object 139"/>
          <p:cNvGrpSpPr/>
          <p:nvPr/>
        </p:nvGrpSpPr>
        <p:grpSpPr>
          <a:xfrm>
            <a:off x="5241035" y="1330452"/>
            <a:ext cx="1374775" cy="611505"/>
            <a:chOff x="5241035" y="1330452"/>
            <a:chExt cx="1374775" cy="611505"/>
          </a:xfrm>
        </p:grpSpPr>
        <p:sp>
          <p:nvSpPr>
            <p:cNvPr id="140" name="object 140"/>
            <p:cNvSpPr/>
            <p:nvPr/>
          </p:nvSpPr>
          <p:spPr>
            <a:xfrm>
              <a:off x="5245607" y="1348740"/>
              <a:ext cx="1365504" cy="577596"/>
            </a:xfrm>
            <a:prstGeom prst="rect">
              <a:avLst/>
            </a:prstGeom>
            <a:blipFill>
              <a:blip r:embed="rId19" cstate="print"/>
              <a:stretch>
                <a:fillRect/>
              </a:stretch>
            </a:blipFill>
          </p:spPr>
          <p:txBody>
            <a:bodyPr wrap="square" lIns="0" tIns="0" rIns="0" bIns="0" rtlCol="0"/>
            <a:lstStyle/>
            <a:p>
              <a:endParaRPr/>
            </a:p>
          </p:txBody>
        </p:sp>
        <p:sp>
          <p:nvSpPr>
            <p:cNvPr id="141" name="object 141"/>
            <p:cNvSpPr/>
            <p:nvPr/>
          </p:nvSpPr>
          <p:spPr>
            <a:xfrm>
              <a:off x="5288279" y="1368552"/>
              <a:ext cx="1280160" cy="492759"/>
            </a:xfrm>
            <a:custGeom>
              <a:avLst/>
              <a:gdLst/>
              <a:ahLst/>
              <a:cxnLst/>
              <a:rect l="l" t="t" r="r" b="b"/>
              <a:pathLst>
                <a:path w="1280159" h="492760">
                  <a:moveTo>
                    <a:pt x="1280159" y="0"/>
                  </a:moveTo>
                  <a:lnTo>
                    <a:pt x="0" y="0"/>
                  </a:lnTo>
                  <a:lnTo>
                    <a:pt x="0" y="492251"/>
                  </a:lnTo>
                  <a:lnTo>
                    <a:pt x="1280159" y="492251"/>
                  </a:lnTo>
                  <a:lnTo>
                    <a:pt x="1280159" y="0"/>
                  </a:lnTo>
                  <a:close/>
                </a:path>
              </a:pathLst>
            </a:custGeom>
            <a:solidFill>
              <a:srgbClr val="005A84">
                <a:alpha val="52156"/>
              </a:srgbClr>
            </a:solidFill>
          </p:spPr>
          <p:txBody>
            <a:bodyPr wrap="square" lIns="0" tIns="0" rIns="0" bIns="0" rtlCol="0"/>
            <a:lstStyle/>
            <a:p>
              <a:endParaRPr/>
            </a:p>
          </p:txBody>
        </p:sp>
        <p:sp>
          <p:nvSpPr>
            <p:cNvPr id="142" name="object 142"/>
            <p:cNvSpPr/>
            <p:nvPr/>
          </p:nvSpPr>
          <p:spPr>
            <a:xfrm>
              <a:off x="5265419" y="1624584"/>
              <a:ext cx="121920" cy="246887"/>
            </a:xfrm>
            <a:prstGeom prst="rect">
              <a:avLst/>
            </a:prstGeom>
            <a:blipFill>
              <a:blip r:embed="rId20" cstate="print"/>
              <a:stretch>
                <a:fillRect/>
              </a:stretch>
            </a:blipFill>
          </p:spPr>
          <p:txBody>
            <a:bodyPr wrap="square" lIns="0" tIns="0" rIns="0" bIns="0" rtlCol="0"/>
            <a:lstStyle/>
            <a:p>
              <a:endParaRPr/>
            </a:p>
          </p:txBody>
        </p:sp>
        <p:sp>
          <p:nvSpPr>
            <p:cNvPr id="143" name="object 143"/>
            <p:cNvSpPr/>
            <p:nvPr/>
          </p:nvSpPr>
          <p:spPr>
            <a:xfrm>
              <a:off x="5312663" y="1648968"/>
              <a:ext cx="27940" cy="152400"/>
            </a:xfrm>
            <a:custGeom>
              <a:avLst/>
              <a:gdLst/>
              <a:ahLst/>
              <a:cxnLst/>
              <a:rect l="l" t="t" r="r" b="b"/>
              <a:pathLst>
                <a:path w="27939" h="152400">
                  <a:moveTo>
                    <a:pt x="27432" y="3429"/>
                  </a:moveTo>
                  <a:lnTo>
                    <a:pt x="27432" y="5334"/>
                  </a:lnTo>
                  <a:lnTo>
                    <a:pt x="21336" y="6858"/>
                  </a:lnTo>
                  <a:lnTo>
                    <a:pt x="13715" y="6858"/>
                  </a:lnTo>
                  <a:lnTo>
                    <a:pt x="6096" y="6858"/>
                  </a:lnTo>
                  <a:lnTo>
                    <a:pt x="0" y="5334"/>
                  </a:lnTo>
                  <a:lnTo>
                    <a:pt x="0" y="3429"/>
                  </a:lnTo>
                  <a:lnTo>
                    <a:pt x="0" y="1524"/>
                  </a:lnTo>
                  <a:lnTo>
                    <a:pt x="6096" y="0"/>
                  </a:lnTo>
                  <a:lnTo>
                    <a:pt x="13715" y="0"/>
                  </a:lnTo>
                  <a:lnTo>
                    <a:pt x="21336" y="0"/>
                  </a:lnTo>
                  <a:lnTo>
                    <a:pt x="27432" y="1524"/>
                  </a:lnTo>
                  <a:lnTo>
                    <a:pt x="27432" y="3429"/>
                  </a:lnTo>
                  <a:close/>
                </a:path>
                <a:path w="27939" h="152400">
                  <a:moveTo>
                    <a:pt x="27432" y="3429"/>
                  </a:moveTo>
                  <a:lnTo>
                    <a:pt x="27432" y="148971"/>
                  </a:lnTo>
                  <a:lnTo>
                    <a:pt x="27432" y="150876"/>
                  </a:lnTo>
                  <a:lnTo>
                    <a:pt x="21336" y="152400"/>
                  </a:lnTo>
                  <a:lnTo>
                    <a:pt x="13715" y="152400"/>
                  </a:lnTo>
                  <a:lnTo>
                    <a:pt x="6096" y="152400"/>
                  </a:lnTo>
                  <a:lnTo>
                    <a:pt x="0" y="150876"/>
                  </a:lnTo>
                  <a:lnTo>
                    <a:pt x="0" y="148971"/>
                  </a:lnTo>
                  <a:lnTo>
                    <a:pt x="0" y="3429"/>
                  </a:lnTo>
                </a:path>
              </a:pathLst>
            </a:custGeom>
            <a:ln w="9144">
              <a:solidFill>
                <a:srgbClr val="005A84"/>
              </a:solidFill>
            </a:ln>
          </p:spPr>
          <p:txBody>
            <a:bodyPr wrap="square" lIns="0" tIns="0" rIns="0" bIns="0" rtlCol="0"/>
            <a:lstStyle/>
            <a:p>
              <a:endParaRPr/>
            </a:p>
          </p:txBody>
        </p:sp>
        <p:sp>
          <p:nvSpPr>
            <p:cNvPr id="144" name="object 144"/>
            <p:cNvSpPr/>
            <p:nvPr/>
          </p:nvSpPr>
          <p:spPr>
            <a:xfrm>
              <a:off x="5318759" y="1624584"/>
              <a:ext cx="120396" cy="246887"/>
            </a:xfrm>
            <a:prstGeom prst="rect">
              <a:avLst/>
            </a:prstGeom>
            <a:blipFill>
              <a:blip r:embed="rId21" cstate="print"/>
              <a:stretch>
                <a:fillRect/>
              </a:stretch>
            </a:blipFill>
          </p:spPr>
          <p:txBody>
            <a:bodyPr wrap="square" lIns="0" tIns="0" rIns="0" bIns="0" rtlCol="0"/>
            <a:lstStyle/>
            <a:p>
              <a:endParaRPr/>
            </a:p>
          </p:txBody>
        </p:sp>
        <p:sp>
          <p:nvSpPr>
            <p:cNvPr id="145" name="object 145"/>
            <p:cNvSpPr/>
            <p:nvPr/>
          </p:nvSpPr>
          <p:spPr>
            <a:xfrm>
              <a:off x="5366003" y="1648968"/>
              <a:ext cx="26034" cy="152400"/>
            </a:xfrm>
            <a:custGeom>
              <a:avLst/>
              <a:gdLst/>
              <a:ahLst/>
              <a:cxnLst/>
              <a:rect l="l" t="t" r="r" b="b"/>
              <a:pathLst>
                <a:path w="26035" h="152400">
                  <a:moveTo>
                    <a:pt x="25908" y="3175"/>
                  </a:moveTo>
                  <a:lnTo>
                    <a:pt x="25908" y="5080"/>
                  </a:lnTo>
                  <a:lnTo>
                    <a:pt x="20066" y="6477"/>
                  </a:lnTo>
                  <a:lnTo>
                    <a:pt x="12954" y="6477"/>
                  </a:lnTo>
                  <a:lnTo>
                    <a:pt x="5842" y="6477"/>
                  </a:lnTo>
                  <a:lnTo>
                    <a:pt x="0" y="5080"/>
                  </a:lnTo>
                  <a:lnTo>
                    <a:pt x="0" y="3175"/>
                  </a:lnTo>
                  <a:lnTo>
                    <a:pt x="0" y="1397"/>
                  </a:lnTo>
                  <a:lnTo>
                    <a:pt x="5842" y="0"/>
                  </a:lnTo>
                  <a:lnTo>
                    <a:pt x="12954" y="0"/>
                  </a:lnTo>
                  <a:lnTo>
                    <a:pt x="20066" y="0"/>
                  </a:lnTo>
                  <a:lnTo>
                    <a:pt x="25908" y="1397"/>
                  </a:lnTo>
                  <a:lnTo>
                    <a:pt x="25908" y="3175"/>
                  </a:lnTo>
                  <a:close/>
                </a:path>
                <a:path w="26035" h="152400">
                  <a:moveTo>
                    <a:pt x="25908" y="3175"/>
                  </a:moveTo>
                  <a:lnTo>
                    <a:pt x="25908" y="149098"/>
                  </a:lnTo>
                  <a:lnTo>
                    <a:pt x="25908" y="151003"/>
                  </a:lnTo>
                  <a:lnTo>
                    <a:pt x="20066" y="152400"/>
                  </a:lnTo>
                  <a:lnTo>
                    <a:pt x="12954" y="152400"/>
                  </a:lnTo>
                  <a:lnTo>
                    <a:pt x="5842" y="152400"/>
                  </a:lnTo>
                  <a:lnTo>
                    <a:pt x="0" y="151003"/>
                  </a:lnTo>
                  <a:lnTo>
                    <a:pt x="0" y="149098"/>
                  </a:lnTo>
                  <a:lnTo>
                    <a:pt x="0" y="3175"/>
                  </a:lnTo>
                </a:path>
              </a:pathLst>
            </a:custGeom>
            <a:ln w="9144">
              <a:solidFill>
                <a:srgbClr val="005A84"/>
              </a:solidFill>
            </a:ln>
          </p:spPr>
          <p:txBody>
            <a:bodyPr wrap="square" lIns="0" tIns="0" rIns="0" bIns="0" rtlCol="0"/>
            <a:lstStyle/>
            <a:p>
              <a:endParaRPr/>
            </a:p>
          </p:txBody>
        </p:sp>
        <p:sp>
          <p:nvSpPr>
            <p:cNvPr id="146" name="object 146"/>
            <p:cNvSpPr/>
            <p:nvPr/>
          </p:nvSpPr>
          <p:spPr>
            <a:xfrm>
              <a:off x="5370575" y="1624584"/>
              <a:ext cx="121920" cy="246887"/>
            </a:xfrm>
            <a:prstGeom prst="rect">
              <a:avLst/>
            </a:prstGeom>
            <a:blipFill>
              <a:blip r:embed="rId20" cstate="print"/>
              <a:stretch>
                <a:fillRect/>
              </a:stretch>
            </a:blipFill>
          </p:spPr>
          <p:txBody>
            <a:bodyPr wrap="square" lIns="0" tIns="0" rIns="0" bIns="0" rtlCol="0"/>
            <a:lstStyle/>
            <a:p>
              <a:endParaRPr/>
            </a:p>
          </p:txBody>
        </p:sp>
        <p:sp>
          <p:nvSpPr>
            <p:cNvPr id="147" name="object 147"/>
            <p:cNvSpPr/>
            <p:nvPr/>
          </p:nvSpPr>
          <p:spPr>
            <a:xfrm>
              <a:off x="5417819" y="1648968"/>
              <a:ext cx="27940" cy="152400"/>
            </a:xfrm>
            <a:custGeom>
              <a:avLst/>
              <a:gdLst/>
              <a:ahLst/>
              <a:cxnLst/>
              <a:rect l="l" t="t" r="r" b="b"/>
              <a:pathLst>
                <a:path w="27939" h="152400">
                  <a:moveTo>
                    <a:pt x="27431" y="3429"/>
                  </a:moveTo>
                  <a:lnTo>
                    <a:pt x="27431" y="5334"/>
                  </a:lnTo>
                  <a:lnTo>
                    <a:pt x="21335" y="6858"/>
                  </a:lnTo>
                  <a:lnTo>
                    <a:pt x="13715" y="6858"/>
                  </a:lnTo>
                  <a:lnTo>
                    <a:pt x="6095" y="6858"/>
                  </a:lnTo>
                  <a:lnTo>
                    <a:pt x="0" y="5334"/>
                  </a:lnTo>
                  <a:lnTo>
                    <a:pt x="0" y="3429"/>
                  </a:lnTo>
                  <a:lnTo>
                    <a:pt x="0" y="1524"/>
                  </a:lnTo>
                  <a:lnTo>
                    <a:pt x="6095" y="0"/>
                  </a:lnTo>
                  <a:lnTo>
                    <a:pt x="13715" y="0"/>
                  </a:lnTo>
                  <a:lnTo>
                    <a:pt x="21335" y="0"/>
                  </a:lnTo>
                  <a:lnTo>
                    <a:pt x="27431" y="1524"/>
                  </a:lnTo>
                  <a:lnTo>
                    <a:pt x="27431" y="3429"/>
                  </a:lnTo>
                  <a:close/>
                </a:path>
                <a:path w="27939" h="152400">
                  <a:moveTo>
                    <a:pt x="27431" y="3429"/>
                  </a:moveTo>
                  <a:lnTo>
                    <a:pt x="27431" y="148971"/>
                  </a:lnTo>
                  <a:lnTo>
                    <a:pt x="27431" y="150876"/>
                  </a:lnTo>
                  <a:lnTo>
                    <a:pt x="21335" y="152400"/>
                  </a:lnTo>
                  <a:lnTo>
                    <a:pt x="13715" y="152400"/>
                  </a:lnTo>
                  <a:lnTo>
                    <a:pt x="6095" y="152400"/>
                  </a:lnTo>
                  <a:lnTo>
                    <a:pt x="0" y="150876"/>
                  </a:lnTo>
                  <a:lnTo>
                    <a:pt x="0" y="148971"/>
                  </a:lnTo>
                  <a:lnTo>
                    <a:pt x="0" y="3429"/>
                  </a:lnTo>
                </a:path>
              </a:pathLst>
            </a:custGeom>
            <a:ln w="9144">
              <a:solidFill>
                <a:srgbClr val="005A84"/>
              </a:solidFill>
            </a:ln>
          </p:spPr>
          <p:txBody>
            <a:bodyPr wrap="square" lIns="0" tIns="0" rIns="0" bIns="0" rtlCol="0"/>
            <a:lstStyle/>
            <a:p>
              <a:endParaRPr/>
            </a:p>
          </p:txBody>
        </p:sp>
        <p:sp>
          <p:nvSpPr>
            <p:cNvPr id="148" name="object 148"/>
            <p:cNvSpPr/>
            <p:nvPr/>
          </p:nvSpPr>
          <p:spPr>
            <a:xfrm>
              <a:off x="5273039" y="1519428"/>
              <a:ext cx="137160" cy="152400"/>
            </a:xfrm>
            <a:prstGeom prst="rect">
              <a:avLst/>
            </a:prstGeom>
            <a:blipFill>
              <a:blip r:embed="rId22" cstate="print"/>
              <a:stretch>
                <a:fillRect/>
              </a:stretch>
            </a:blipFill>
          </p:spPr>
          <p:txBody>
            <a:bodyPr wrap="square" lIns="0" tIns="0" rIns="0" bIns="0" rtlCol="0"/>
            <a:lstStyle/>
            <a:p>
              <a:endParaRPr/>
            </a:p>
          </p:txBody>
        </p:sp>
        <p:sp>
          <p:nvSpPr>
            <p:cNvPr id="149" name="object 149"/>
            <p:cNvSpPr/>
            <p:nvPr/>
          </p:nvSpPr>
          <p:spPr>
            <a:xfrm>
              <a:off x="5320283" y="1543812"/>
              <a:ext cx="43180" cy="58419"/>
            </a:xfrm>
            <a:custGeom>
              <a:avLst/>
              <a:gdLst/>
              <a:ahLst/>
              <a:cxnLst/>
              <a:rect l="l" t="t" r="r" b="b"/>
              <a:pathLst>
                <a:path w="43179" h="58419">
                  <a:moveTo>
                    <a:pt x="0" y="57912"/>
                  </a:moveTo>
                  <a:lnTo>
                    <a:pt x="42672" y="57912"/>
                  </a:lnTo>
                  <a:lnTo>
                    <a:pt x="42672" y="0"/>
                  </a:lnTo>
                  <a:lnTo>
                    <a:pt x="0" y="0"/>
                  </a:lnTo>
                  <a:lnTo>
                    <a:pt x="0" y="57912"/>
                  </a:lnTo>
                  <a:close/>
                </a:path>
              </a:pathLst>
            </a:custGeom>
            <a:ln w="9144">
              <a:solidFill>
                <a:srgbClr val="005A84"/>
              </a:solidFill>
            </a:ln>
          </p:spPr>
          <p:txBody>
            <a:bodyPr wrap="square" lIns="0" tIns="0" rIns="0" bIns="0" rtlCol="0"/>
            <a:lstStyle/>
            <a:p>
              <a:endParaRPr/>
            </a:p>
          </p:txBody>
        </p:sp>
        <p:sp>
          <p:nvSpPr>
            <p:cNvPr id="150" name="object 150"/>
            <p:cNvSpPr/>
            <p:nvPr/>
          </p:nvSpPr>
          <p:spPr>
            <a:xfrm>
              <a:off x="5352287" y="1519428"/>
              <a:ext cx="137160" cy="152400"/>
            </a:xfrm>
            <a:prstGeom prst="rect">
              <a:avLst/>
            </a:prstGeom>
            <a:blipFill>
              <a:blip r:embed="rId22" cstate="print"/>
              <a:stretch>
                <a:fillRect/>
              </a:stretch>
            </a:blipFill>
          </p:spPr>
          <p:txBody>
            <a:bodyPr wrap="square" lIns="0" tIns="0" rIns="0" bIns="0" rtlCol="0"/>
            <a:lstStyle/>
            <a:p>
              <a:endParaRPr/>
            </a:p>
          </p:txBody>
        </p:sp>
        <p:sp>
          <p:nvSpPr>
            <p:cNvPr id="151" name="object 151"/>
            <p:cNvSpPr/>
            <p:nvPr/>
          </p:nvSpPr>
          <p:spPr>
            <a:xfrm>
              <a:off x="5399531" y="1543812"/>
              <a:ext cx="43180" cy="58419"/>
            </a:xfrm>
            <a:custGeom>
              <a:avLst/>
              <a:gdLst/>
              <a:ahLst/>
              <a:cxnLst/>
              <a:rect l="l" t="t" r="r" b="b"/>
              <a:pathLst>
                <a:path w="43179" h="58419">
                  <a:moveTo>
                    <a:pt x="0" y="57912"/>
                  </a:moveTo>
                  <a:lnTo>
                    <a:pt x="42672" y="57912"/>
                  </a:lnTo>
                  <a:lnTo>
                    <a:pt x="42672" y="0"/>
                  </a:lnTo>
                  <a:lnTo>
                    <a:pt x="0" y="0"/>
                  </a:lnTo>
                  <a:lnTo>
                    <a:pt x="0" y="57912"/>
                  </a:lnTo>
                  <a:close/>
                </a:path>
              </a:pathLst>
            </a:custGeom>
            <a:ln w="9144">
              <a:solidFill>
                <a:srgbClr val="005A84"/>
              </a:solidFill>
            </a:ln>
          </p:spPr>
          <p:txBody>
            <a:bodyPr wrap="square" lIns="0" tIns="0" rIns="0" bIns="0" rtlCol="0"/>
            <a:lstStyle/>
            <a:p>
              <a:endParaRPr/>
            </a:p>
          </p:txBody>
        </p:sp>
        <p:sp>
          <p:nvSpPr>
            <p:cNvPr id="152" name="object 152"/>
            <p:cNvSpPr/>
            <p:nvPr/>
          </p:nvSpPr>
          <p:spPr>
            <a:xfrm>
              <a:off x="5423915" y="1624584"/>
              <a:ext cx="120396" cy="246887"/>
            </a:xfrm>
            <a:prstGeom prst="rect">
              <a:avLst/>
            </a:prstGeom>
            <a:blipFill>
              <a:blip r:embed="rId21" cstate="print"/>
              <a:stretch>
                <a:fillRect/>
              </a:stretch>
            </a:blipFill>
          </p:spPr>
          <p:txBody>
            <a:bodyPr wrap="square" lIns="0" tIns="0" rIns="0" bIns="0" rtlCol="0"/>
            <a:lstStyle/>
            <a:p>
              <a:endParaRPr/>
            </a:p>
          </p:txBody>
        </p:sp>
        <p:sp>
          <p:nvSpPr>
            <p:cNvPr id="153" name="object 153"/>
            <p:cNvSpPr/>
            <p:nvPr/>
          </p:nvSpPr>
          <p:spPr>
            <a:xfrm>
              <a:off x="5471159" y="1648968"/>
              <a:ext cx="26034" cy="152400"/>
            </a:xfrm>
            <a:custGeom>
              <a:avLst/>
              <a:gdLst/>
              <a:ahLst/>
              <a:cxnLst/>
              <a:rect l="l" t="t" r="r" b="b"/>
              <a:pathLst>
                <a:path w="26035" h="152400">
                  <a:moveTo>
                    <a:pt x="25907" y="3175"/>
                  </a:moveTo>
                  <a:lnTo>
                    <a:pt x="25907" y="5080"/>
                  </a:lnTo>
                  <a:lnTo>
                    <a:pt x="20065" y="6477"/>
                  </a:lnTo>
                  <a:lnTo>
                    <a:pt x="12953" y="6477"/>
                  </a:lnTo>
                  <a:lnTo>
                    <a:pt x="5841" y="6477"/>
                  </a:lnTo>
                  <a:lnTo>
                    <a:pt x="0" y="5080"/>
                  </a:lnTo>
                  <a:lnTo>
                    <a:pt x="0" y="3175"/>
                  </a:lnTo>
                  <a:lnTo>
                    <a:pt x="0" y="1397"/>
                  </a:lnTo>
                  <a:lnTo>
                    <a:pt x="5841" y="0"/>
                  </a:lnTo>
                  <a:lnTo>
                    <a:pt x="12953" y="0"/>
                  </a:lnTo>
                  <a:lnTo>
                    <a:pt x="20065" y="0"/>
                  </a:lnTo>
                  <a:lnTo>
                    <a:pt x="25907" y="1397"/>
                  </a:lnTo>
                  <a:lnTo>
                    <a:pt x="25907" y="3175"/>
                  </a:lnTo>
                  <a:close/>
                </a:path>
                <a:path w="26035" h="152400">
                  <a:moveTo>
                    <a:pt x="25907" y="3175"/>
                  </a:moveTo>
                  <a:lnTo>
                    <a:pt x="25907" y="149098"/>
                  </a:lnTo>
                  <a:lnTo>
                    <a:pt x="25907" y="151003"/>
                  </a:lnTo>
                  <a:lnTo>
                    <a:pt x="20065" y="152400"/>
                  </a:lnTo>
                  <a:lnTo>
                    <a:pt x="12953" y="152400"/>
                  </a:lnTo>
                  <a:lnTo>
                    <a:pt x="5841" y="152400"/>
                  </a:lnTo>
                  <a:lnTo>
                    <a:pt x="0" y="151003"/>
                  </a:lnTo>
                  <a:lnTo>
                    <a:pt x="0" y="149098"/>
                  </a:lnTo>
                  <a:lnTo>
                    <a:pt x="0" y="3175"/>
                  </a:lnTo>
                </a:path>
              </a:pathLst>
            </a:custGeom>
            <a:ln w="9144">
              <a:solidFill>
                <a:srgbClr val="005A84"/>
              </a:solidFill>
            </a:ln>
          </p:spPr>
          <p:txBody>
            <a:bodyPr wrap="square" lIns="0" tIns="0" rIns="0" bIns="0" rtlCol="0"/>
            <a:lstStyle/>
            <a:p>
              <a:endParaRPr/>
            </a:p>
          </p:txBody>
        </p:sp>
        <p:sp>
          <p:nvSpPr>
            <p:cNvPr id="154" name="object 154"/>
            <p:cNvSpPr/>
            <p:nvPr/>
          </p:nvSpPr>
          <p:spPr>
            <a:xfrm>
              <a:off x="5477255" y="1624584"/>
              <a:ext cx="120396" cy="246887"/>
            </a:xfrm>
            <a:prstGeom prst="rect">
              <a:avLst/>
            </a:prstGeom>
            <a:blipFill>
              <a:blip r:embed="rId21" cstate="print"/>
              <a:stretch>
                <a:fillRect/>
              </a:stretch>
            </a:blipFill>
          </p:spPr>
          <p:txBody>
            <a:bodyPr wrap="square" lIns="0" tIns="0" rIns="0" bIns="0" rtlCol="0"/>
            <a:lstStyle/>
            <a:p>
              <a:endParaRPr/>
            </a:p>
          </p:txBody>
        </p:sp>
        <p:sp>
          <p:nvSpPr>
            <p:cNvPr id="155" name="object 155"/>
            <p:cNvSpPr/>
            <p:nvPr/>
          </p:nvSpPr>
          <p:spPr>
            <a:xfrm>
              <a:off x="5524499" y="1648968"/>
              <a:ext cx="26034" cy="152400"/>
            </a:xfrm>
            <a:custGeom>
              <a:avLst/>
              <a:gdLst/>
              <a:ahLst/>
              <a:cxnLst/>
              <a:rect l="l" t="t" r="r" b="b"/>
              <a:pathLst>
                <a:path w="26035" h="152400">
                  <a:moveTo>
                    <a:pt x="25908" y="3175"/>
                  </a:moveTo>
                  <a:lnTo>
                    <a:pt x="25908" y="5080"/>
                  </a:lnTo>
                  <a:lnTo>
                    <a:pt x="20065" y="6477"/>
                  </a:lnTo>
                  <a:lnTo>
                    <a:pt x="12953" y="6477"/>
                  </a:lnTo>
                  <a:lnTo>
                    <a:pt x="5841" y="6477"/>
                  </a:lnTo>
                  <a:lnTo>
                    <a:pt x="0" y="5080"/>
                  </a:lnTo>
                  <a:lnTo>
                    <a:pt x="0" y="3175"/>
                  </a:lnTo>
                  <a:lnTo>
                    <a:pt x="0" y="1397"/>
                  </a:lnTo>
                  <a:lnTo>
                    <a:pt x="5841" y="0"/>
                  </a:lnTo>
                  <a:lnTo>
                    <a:pt x="12953" y="0"/>
                  </a:lnTo>
                  <a:lnTo>
                    <a:pt x="20065" y="0"/>
                  </a:lnTo>
                  <a:lnTo>
                    <a:pt x="25908" y="1397"/>
                  </a:lnTo>
                  <a:lnTo>
                    <a:pt x="25908" y="3175"/>
                  </a:lnTo>
                  <a:close/>
                </a:path>
                <a:path w="26035" h="152400">
                  <a:moveTo>
                    <a:pt x="25908" y="3175"/>
                  </a:moveTo>
                  <a:lnTo>
                    <a:pt x="25908" y="149098"/>
                  </a:lnTo>
                  <a:lnTo>
                    <a:pt x="25908" y="151003"/>
                  </a:lnTo>
                  <a:lnTo>
                    <a:pt x="20065" y="152400"/>
                  </a:lnTo>
                  <a:lnTo>
                    <a:pt x="12953" y="152400"/>
                  </a:lnTo>
                  <a:lnTo>
                    <a:pt x="5841" y="152400"/>
                  </a:lnTo>
                  <a:lnTo>
                    <a:pt x="0" y="151003"/>
                  </a:lnTo>
                  <a:lnTo>
                    <a:pt x="0" y="149098"/>
                  </a:lnTo>
                  <a:lnTo>
                    <a:pt x="0" y="3175"/>
                  </a:lnTo>
                </a:path>
              </a:pathLst>
            </a:custGeom>
            <a:ln w="9144">
              <a:solidFill>
                <a:srgbClr val="005A84"/>
              </a:solidFill>
            </a:ln>
          </p:spPr>
          <p:txBody>
            <a:bodyPr wrap="square" lIns="0" tIns="0" rIns="0" bIns="0" rtlCol="0"/>
            <a:lstStyle/>
            <a:p>
              <a:endParaRPr/>
            </a:p>
          </p:txBody>
        </p:sp>
        <p:sp>
          <p:nvSpPr>
            <p:cNvPr id="156" name="object 156"/>
            <p:cNvSpPr/>
            <p:nvPr/>
          </p:nvSpPr>
          <p:spPr>
            <a:xfrm>
              <a:off x="5529071" y="1624584"/>
              <a:ext cx="120396" cy="246887"/>
            </a:xfrm>
            <a:prstGeom prst="rect">
              <a:avLst/>
            </a:prstGeom>
            <a:blipFill>
              <a:blip r:embed="rId21" cstate="print"/>
              <a:stretch>
                <a:fillRect/>
              </a:stretch>
            </a:blipFill>
          </p:spPr>
          <p:txBody>
            <a:bodyPr wrap="square" lIns="0" tIns="0" rIns="0" bIns="0" rtlCol="0"/>
            <a:lstStyle/>
            <a:p>
              <a:endParaRPr/>
            </a:p>
          </p:txBody>
        </p:sp>
        <p:sp>
          <p:nvSpPr>
            <p:cNvPr id="157" name="object 157"/>
            <p:cNvSpPr/>
            <p:nvPr/>
          </p:nvSpPr>
          <p:spPr>
            <a:xfrm>
              <a:off x="5576315" y="1648968"/>
              <a:ext cx="26034" cy="152400"/>
            </a:xfrm>
            <a:custGeom>
              <a:avLst/>
              <a:gdLst/>
              <a:ahLst/>
              <a:cxnLst/>
              <a:rect l="l" t="t" r="r" b="b"/>
              <a:pathLst>
                <a:path w="26035" h="152400">
                  <a:moveTo>
                    <a:pt x="25908" y="3175"/>
                  </a:moveTo>
                  <a:lnTo>
                    <a:pt x="25908" y="5080"/>
                  </a:lnTo>
                  <a:lnTo>
                    <a:pt x="20066" y="6477"/>
                  </a:lnTo>
                  <a:lnTo>
                    <a:pt x="12954" y="6477"/>
                  </a:lnTo>
                  <a:lnTo>
                    <a:pt x="5842" y="6477"/>
                  </a:lnTo>
                  <a:lnTo>
                    <a:pt x="0" y="5080"/>
                  </a:lnTo>
                  <a:lnTo>
                    <a:pt x="0" y="3175"/>
                  </a:lnTo>
                  <a:lnTo>
                    <a:pt x="0" y="1397"/>
                  </a:lnTo>
                  <a:lnTo>
                    <a:pt x="5842" y="0"/>
                  </a:lnTo>
                  <a:lnTo>
                    <a:pt x="12954" y="0"/>
                  </a:lnTo>
                  <a:lnTo>
                    <a:pt x="20066" y="0"/>
                  </a:lnTo>
                  <a:lnTo>
                    <a:pt x="25908" y="1397"/>
                  </a:lnTo>
                  <a:lnTo>
                    <a:pt x="25908" y="3175"/>
                  </a:lnTo>
                  <a:close/>
                </a:path>
                <a:path w="26035" h="152400">
                  <a:moveTo>
                    <a:pt x="25908" y="3175"/>
                  </a:moveTo>
                  <a:lnTo>
                    <a:pt x="25908" y="149098"/>
                  </a:lnTo>
                  <a:lnTo>
                    <a:pt x="25908" y="151003"/>
                  </a:lnTo>
                  <a:lnTo>
                    <a:pt x="20066" y="152400"/>
                  </a:lnTo>
                  <a:lnTo>
                    <a:pt x="12954" y="152400"/>
                  </a:lnTo>
                  <a:lnTo>
                    <a:pt x="5842" y="152400"/>
                  </a:lnTo>
                  <a:lnTo>
                    <a:pt x="0" y="151003"/>
                  </a:lnTo>
                  <a:lnTo>
                    <a:pt x="0" y="149098"/>
                  </a:lnTo>
                  <a:lnTo>
                    <a:pt x="0" y="3175"/>
                  </a:lnTo>
                </a:path>
              </a:pathLst>
            </a:custGeom>
            <a:ln w="9144">
              <a:solidFill>
                <a:srgbClr val="005A84"/>
              </a:solidFill>
            </a:ln>
          </p:spPr>
          <p:txBody>
            <a:bodyPr wrap="square" lIns="0" tIns="0" rIns="0" bIns="0" rtlCol="0"/>
            <a:lstStyle/>
            <a:p>
              <a:endParaRPr/>
            </a:p>
          </p:txBody>
        </p:sp>
        <p:sp>
          <p:nvSpPr>
            <p:cNvPr id="158" name="object 158"/>
            <p:cNvSpPr/>
            <p:nvPr/>
          </p:nvSpPr>
          <p:spPr>
            <a:xfrm>
              <a:off x="5634227" y="1624584"/>
              <a:ext cx="120396" cy="246887"/>
            </a:xfrm>
            <a:prstGeom prst="rect">
              <a:avLst/>
            </a:prstGeom>
            <a:blipFill>
              <a:blip r:embed="rId21" cstate="print"/>
              <a:stretch>
                <a:fillRect/>
              </a:stretch>
            </a:blipFill>
          </p:spPr>
          <p:txBody>
            <a:bodyPr wrap="square" lIns="0" tIns="0" rIns="0" bIns="0" rtlCol="0"/>
            <a:lstStyle/>
            <a:p>
              <a:endParaRPr/>
            </a:p>
          </p:txBody>
        </p:sp>
        <p:sp>
          <p:nvSpPr>
            <p:cNvPr id="159" name="object 159"/>
            <p:cNvSpPr/>
            <p:nvPr/>
          </p:nvSpPr>
          <p:spPr>
            <a:xfrm>
              <a:off x="5681471" y="1648968"/>
              <a:ext cx="26034" cy="152400"/>
            </a:xfrm>
            <a:custGeom>
              <a:avLst/>
              <a:gdLst/>
              <a:ahLst/>
              <a:cxnLst/>
              <a:rect l="l" t="t" r="r" b="b"/>
              <a:pathLst>
                <a:path w="26035" h="152400">
                  <a:moveTo>
                    <a:pt x="25907" y="3175"/>
                  </a:moveTo>
                  <a:lnTo>
                    <a:pt x="25907" y="5080"/>
                  </a:lnTo>
                  <a:lnTo>
                    <a:pt x="20065" y="6477"/>
                  </a:lnTo>
                  <a:lnTo>
                    <a:pt x="12953" y="6477"/>
                  </a:lnTo>
                  <a:lnTo>
                    <a:pt x="5841" y="6477"/>
                  </a:lnTo>
                  <a:lnTo>
                    <a:pt x="0" y="5080"/>
                  </a:lnTo>
                  <a:lnTo>
                    <a:pt x="0" y="3175"/>
                  </a:lnTo>
                  <a:lnTo>
                    <a:pt x="0" y="1397"/>
                  </a:lnTo>
                  <a:lnTo>
                    <a:pt x="5841" y="0"/>
                  </a:lnTo>
                  <a:lnTo>
                    <a:pt x="12953" y="0"/>
                  </a:lnTo>
                  <a:lnTo>
                    <a:pt x="20065" y="0"/>
                  </a:lnTo>
                  <a:lnTo>
                    <a:pt x="25907" y="1397"/>
                  </a:lnTo>
                  <a:lnTo>
                    <a:pt x="25907" y="3175"/>
                  </a:lnTo>
                  <a:close/>
                </a:path>
                <a:path w="26035" h="152400">
                  <a:moveTo>
                    <a:pt x="25907" y="3175"/>
                  </a:moveTo>
                  <a:lnTo>
                    <a:pt x="25907" y="149098"/>
                  </a:lnTo>
                  <a:lnTo>
                    <a:pt x="25907" y="151003"/>
                  </a:lnTo>
                  <a:lnTo>
                    <a:pt x="20065" y="152400"/>
                  </a:lnTo>
                  <a:lnTo>
                    <a:pt x="12953" y="152400"/>
                  </a:lnTo>
                  <a:lnTo>
                    <a:pt x="5841" y="152400"/>
                  </a:lnTo>
                  <a:lnTo>
                    <a:pt x="0" y="151003"/>
                  </a:lnTo>
                  <a:lnTo>
                    <a:pt x="0" y="149098"/>
                  </a:lnTo>
                  <a:lnTo>
                    <a:pt x="0" y="3175"/>
                  </a:lnTo>
                </a:path>
              </a:pathLst>
            </a:custGeom>
            <a:ln w="9144">
              <a:solidFill>
                <a:srgbClr val="005A84"/>
              </a:solidFill>
            </a:ln>
          </p:spPr>
          <p:txBody>
            <a:bodyPr wrap="square" lIns="0" tIns="0" rIns="0" bIns="0" rtlCol="0"/>
            <a:lstStyle/>
            <a:p>
              <a:endParaRPr/>
            </a:p>
          </p:txBody>
        </p:sp>
        <p:sp>
          <p:nvSpPr>
            <p:cNvPr id="160" name="object 160"/>
            <p:cNvSpPr/>
            <p:nvPr/>
          </p:nvSpPr>
          <p:spPr>
            <a:xfrm>
              <a:off x="5687567" y="1624584"/>
              <a:ext cx="120396" cy="246887"/>
            </a:xfrm>
            <a:prstGeom prst="rect">
              <a:avLst/>
            </a:prstGeom>
            <a:blipFill>
              <a:blip r:embed="rId21" cstate="print"/>
              <a:stretch>
                <a:fillRect/>
              </a:stretch>
            </a:blipFill>
          </p:spPr>
          <p:txBody>
            <a:bodyPr wrap="square" lIns="0" tIns="0" rIns="0" bIns="0" rtlCol="0"/>
            <a:lstStyle/>
            <a:p>
              <a:endParaRPr/>
            </a:p>
          </p:txBody>
        </p:sp>
        <p:sp>
          <p:nvSpPr>
            <p:cNvPr id="161" name="object 161"/>
            <p:cNvSpPr/>
            <p:nvPr/>
          </p:nvSpPr>
          <p:spPr>
            <a:xfrm>
              <a:off x="5734811" y="1648968"/>
              <a:ext cx="26034" cy="152400"/>
            </a:xfrm>
            <a:custGeom>
              <a:avLst/>
              <a:gdLst/>
              <a:ahLst/>
              <a:cxnLst/>
              <a:rect l="l" t="t" r="r" b="b"/>
              <a:pathLst>
                <a:path w="26035" h="152400">
                  <a:moveTo>
                    <a:pt x="25908" y="3175"/>
                  </a:moveTo>
                  <a:lnTo>
                    <a:pt x="25908" y="5080"/>
                  </a:lnTo>
                  <a:lnTo>
                    <a:pt x="20065" y="6477"/>
                  </a:lnTo>
                  <a:lnTo>
                    <a:pt x="12953" y="6477"/>
                  </a:lnTo>
                  <a:lnTo>
                    <a:pt x="5841" y="6477"/>
                  </a:lnTo>
                  <a:lnTo>
                    <a:pt x="0" y="5080"/>
                  </a:lnTo>
                  <a:lnTo>
                    <a:pt x="0" y="3175"/>
                  </a:lnTo>
                  <a:lnTo>
                    <a:pt x="0" y="1397"/>
                  </a:lnTo>
                  <a:lnTo>
                    <a:pt x="5841" y="0"/>
                  </a:lnTo>
                  <a:lnTo>
                    <a:pt x="12953" y="0"/>
                  </a:lnTo>
                  <a:lnTo>
                    <a:pt x="20065" y="0"/>
                  </a:lnTo>
                  <a:lnTo>
                    <a:pt x="25908" y="1397"/>
                  </a:lnTo>
                  <a:lnTo>
                    <a:pt x="25908" y="3175"/>
                  </a:lnTo>
                  <a:close/>
                </a:path>
                <a:path w="26035" h="152400">
                  <a:moveTo>
                    <a:pt x="25908" y="3175"/>
                  </a:moveTo>
                  <a:lnTo>
                    <a:pt x="25908" y="149098"/>
                  </a:lnTo>
                  <a:lnTo>
                    <a:pt x="25908" y="151003"/>
                  </a:lnTo>
                  <a:lnTo>
                    <a:pt x="20065" y="152400"/>
                  </a:lnTo>
                  <a:lnTo>
                    <a:pt x="12953" y="152400"/>
                  </a:lnTo>
                  <a:lnTo>
                    <a:pt x="5841" y="152400"/>
                  </a:lnTo>
                  <a:lnTo>
                    <a:pt x="0" y="151003"/>
                  </a:lnTo>
                  <a:lnTo>
                    <a:pt x="0" y="149098"/>
                  </a:lnTo>
                  <a:lnTo>
                    <a:pt x="0" y="3175"/>
                  </a:lnTo>
                </a:path>
              </a:pathLst>
            </a:custGeom>
            <a:ln w="9144">
              <a:solidFill>
                <a:srgbClr val="005A84"/>
              </a:solidFill>
            </a:ln>
          </p:spPr>
          <p:txBody>
            <a:bodyPr wrap="square" lIns="0" tIns="0" rIns="0" bIns="0" rtlCol="0"/>
            <a:lstStyle/>
            <a:p>
              <a:endParaRPr/>
            </a:p>
          </p:txBody>
        </p:sp>
        <p:sp>
          <p:nvSpPr>
            <p:cNvPr id="162" name="object 162"/>
            <p:cNvSpPr/>
            <p:nvPr/>
          </p:nvSpPr>
          <p:spPr>
            <a:xfrm>
              <a:off x="5739383" y="1624584"/>
              <a:ext cx="120396" cy="246887"/>
            </a:xfrm>
            <a:prstGeom prst="rect">
              <a:avLst/>
            </a:prstGeom>
            <a:blipFill>
              <a:blip r:embed="rId21" cstate="print"/>
              <a:stretch>
                <a:fillRect/>
              </a:stretch>
            </a:blipFill>
          </p:spPr>
          <p:txBody>
            <a:bodyPr wrap="square" lIns="0" tIns="0" rIns="0" bIns="0" rtlCol="0"/>
            <a:lstStyle/>
            <a:p>
              <a:endParaRPr/>
            </a:p>
          </p:txBody>
        </p:sp>
        <p:sp>
          <p:nvSpPr>
            <p:cNvPr id="163" name="object 163"/>
            <p:cNvSpPr/>
            <p:nvPr/>
          </p:nvSpPr>
          <p:spPr>
            <a:xfrm>
              <a:off x="5786627" y="1648968"/>
              <a:ext cx="26034" cy="152400"/>
            </a:xfrm>
            <a:custGeom>
              <a:avLst/>
              <a:gdLst/>
              <a:ahLst/>
              <a:cxnLst/>
              <a:rect l="l" t="t" r="r" b="b"/>
              <a:pathLst>
                <a:path w="26035" h="152400">
                  <a:moveTo>
                    <a:pt x="25908" y="3175"/>
                  </a:moveTo>
                  <a:lnTo>
                    <a:pt x="25908" y="5080"/>
                  </a:lnTo>
                  <a:lnTo>
                    <a:pt x="20066" y="6477"/>
                  </a:lnTo>
                  <a:lnTo>
                    <a:pt x="12954" y="6477"/>
                  </a:lnTo>
                  <a:lnTo>
                    <a:pt x="5842" y="6477"/>
                  </a:lnTo>
                  <a:lnTo>
                    <a:pt x="0" y="5080"/>
                  </a:lnTo>
                  <a:lnTo>
                    <a:pt x="0" y="3175"/>
                  </a:lnTo>
                  <a:lnTo>
                    <a:pt x="0" y="1397"/>
                  </a:lnTo>
                  <a:lnTo>
                    <a:pt x="5842" y="0"/>
                  </a:lnTo>
                  <a:lnTo>
                    <a:pt x="12954" y="0"/>
                  </a:lnTo>
                  <a:lnTo>
                    <a:pt x="20066" y="0"/>
                  </a:lnTo>
                  <a:lnTo>
                    <a:pt x="25908" y="1397"/>
                  </a:lnTo>
                  <a:lnTo>
                    <a:pt x="25908" y="3175"/>
                  </a:lnTo>
                  <a:close/>
                </a:path>
                <a:path w="26035" h="152400">
                  <a:moveTo>
                    <a:pt x="25908" y="3175"/>
                  </a:moveTo>
                  <a:lnTo>
                    <a:pt x="25908" y="149098"/>
                  </a:lnTo>
                  <a:lnTo>
                    <a:pt x="25908" y="151003"/>
                  </a:lnTo>
                  <a:lnTo>
                    <a:pt x="20066" y="152400"/>
                  </a:lnTo>
                  <a:lnTo>
                    <a:pt x="12954" y="152400"/>
                  </a:lnTo>
                  <a:lnTo>
                    <a:pt x="5842" y="152400"/>
                  </a:lnTo>
                  <a:lnTo>
                    <a:pt x="0" y="151003"/>
                  </a:lnTo>
                  <a:lnTo>
                    <a:pt x="0" y="149098"/>
                  </a:lnTo>
                  <a:lnTo>
                    <a:pt x="0" y="3175"/>
                  </a:lnTo>
                </a:path>
              </a:pathLst>
            </a:custGeom>
            <a:ln w="9144">
              <a:solidFill>
                <a:srgbClr val="005A84"/>
              </a:solidFill>
            </a:ln>
          </p:spPr>
          <p:txBody>
            <a:bodyPr wrap="square" lIns="0" tIns="0" rIns="0" bIns="0" rtlCol="0"/>
            <a:lstStyle/>
            <a:p>
              <a:endParaRPr/>
            </a:p>
          </p:txBody>
        </p:sp>
        <p:sp>
          <p:nvSpPr>
            <p:cNvPr id="164" name="object 164"/>
            <p:cNvSpPr/>
            <p:nvPr/>
          </p:nvSpPr>
          <p:spPr>
            <a:xfrm>
              <a:off x="5792723" y="1624584"/>
              <a:ext cx="120396" cy="246887"/>
            </a:xfrm>
            <a:prstGeom prst="rect">
              <a:avLst/>
            </a:prstGeom>
            <a:blipFill>
              <a:blip r:embed="rId21" cstate="print"/>
              <a:stretch>
                <a:fillRect/>
              </a:stretch>
            </a:blipFill>
          </p:spPr>
          <p:txBody>
            <a:bodyPr wrap="square" lIns="0" tIns="0" rIns="0" bIns="0" rtlCol="0"/>
            <a:lstStyle/>
            <a:p>
              <a:endParaRPr/>
            </a:p>
          </p:txBody>
        </p:sp>
        <p:sp>
          <p:nvSpPr>
            <p:cNvPr id="165" name="object 165"/>
            <p:cNvSpPr/>
            <p:nvPr/>
          </p:nvSpPr>
          <p:spPr>
            <a:xfrm>
              <a:off x="5839967" y="1648968"/>
              <a:ext cx="26034" cy="152400"/>
            </a:xfrm>
            <a:custGeom>
              <a:avLst/>
              <a:gdLst/>
              <a:ahLst/>
              <a:cxnLst/>
              <a:rect l="l" t="t" r="r" b="b"/>
              <a:pathLst>
                <a:path w="26035" h="152400">
                  <a:moveTo>
                    <a:pt x="25908" y="3175"/>
                  </a:moveTo>
                  <a:lnTo>
                    <a:pt x="25908" y="5080"/>
                  </a:lnTo>
                  <a:lnTo>
                    <a:pt x="20066" y="6477"/>
                  </a:lnTo>
                  <a:lnTo>
                    <a:pt x="12954" y="6477"/>
                  </a:lnTo>
                  <a:lnTo>
                    <a:pt x="5842" y="6477"/>
                  </a:lnTo>
                  <a:lnTo>
                    <a:pt x="0" y="5080"/>
                  </a:lnTo>
                  <a:lnTo>
                    <a:pt x="0" y="3175"/>
                  </a:lnTo>
                  <a:lnTo>
                    <a:pt x="0" y="1397"/>
                  </a:lnTo>
                  <a:lnTo>
                    <a:pt x="5842" y="0"/>
                  </a:lnTo>
                  <a:lnTo>
                    <a:pt x="12954" y="0"/>
                  </a:lnTo>
                  <a:lnTo>
                    <a:pt x="20066" y="0"/>
                  </a:lnTo>
                  <a:lnTo>
                    <a:pt x="25908" y="1397"/>
                  </a:lnTo>
                  <a:lnTo>
                    <a:pt x="25908" y="3175"/>
                  </a:lnTo>
                  <a:close/>
                </a:path>
                <a:path w="26035" h="152400">
                  <a:moveTo>
                    <a:pt x="25908" y="3175"/>
                  </a:moveTo>
                  <a:lnTo>
                    <a:pt x="25908" y="149098"/>
                  </a:lnTo>
                  <a:lnTo>
                    <a:pt x="25908" y="151003"/>
                  </a:lnTo>
                  <a:lnTo>
                    <a:pt x="20066" y="152400"/>
                  </a:lnTo>
                  <a:lnTo>
                    <a:pt x="12954" y="152400"/>
                  </a:lnTo>
                  <a:lnTo>
                    <a:pt x="5842" y="152400"/>
                  </a:lnTo>
                  <a:lnTo>
                    <a:pt x="0" y="151003"/>
                  </a:lnTo>
                  <a:lnTo>
                    <a:pt x="0" y="149098"/>
                  </a:lnTo>
                  <a:lnTo>
                    <a:pt x="0" y="3175"/>
                  </a:lnTo>
                </a:path>
              </a:pathLst>
            </a:custGeom>
            <a:ln w="9144">
              <a:solidFill>
                <a:srgbClr val="005A84"/>
              </a:solidFill>
            </a:ln>
          </p:spPr>
          <p:txBody>
            <a:bodyPr wrap="square" lIns="0" tIns="0" rIns="0" bIns="0" rtlCol="0"/>
            <a:lstStyle/>
            <a:p>
              <a:endParaRPr/>
            </a:p>
          </p:txBody>
        </p:sp>
        <p:sp>
          <p:nvSpPr>
            <p:cNvPr id="166" name="object 166"/>
            <p:cNvSpPr/>
            <p:nvPr/>
          </p:nvSpPr>
          <p:spPr>
            <a:xfrm>
              <a:off x="5844539" y="1624584"/>
              <a:ext cx="121920" cy="246887"/>
            </a:xfrm>
            <a:prstGeom prst="rect">
              <a:avLst/>
            </a:prstGeom>
            <a:blipFill>
              <a:blip r:embed="rId20" cstate="print"/>
              <a:stretch>
                <a:fillRect/>
              </a:stretch>
            </a:blipFill>
          </p:spPr>
          <p:txBody>
            <a:bodyPr wrap="square" lIns="0" tIns="0" rIns="0" bIns="0" rtlCol="0"/>
            <a:lstStyle/>
            <a:p>
              <a:endParaRPr/>
            </a:p>
          </p:txBody>
        </p:sp>
        <p:sp>
          <p:nvSpPr>
            <p:cNvPr id="167" name="object 167"/>
            <p:cNvSpPr/>
            <p:nvPr/>
          </p:nvSpPr>
          <p:spPr>
            <a:xfrm>
              <a:off x="5891783" y="1648968"/>
              <a:ext cx="27940" cy="152400"/>
            </a:xfrm>
            <a:custGeom>
              <a:avLst/>
              <a:gdLst/>
              <a:ahLst/>
              <a:cxnLst/>
              <a:rect l="l" t="t" r="r" b="b"/>
              <a:pathLst>
                <a:path w="27939" h="152400">
                  <a:moveTo>
                    <a:pt x="27431" y="3429"/>
                  </a:moveTo>
                  <a:lnTo>
                    <a:pt x="27431" y="5334"/>
                  </a:lnTo>
                  <a:lnTo>
                    <a:pt x="21336" y="6858"/>
                  </a:lnTo>
                  <a:lnTo>
                    <a:pt x="13715" y="6858"/>
                  </a:lnTo>
                  <a:lnTo>
                    <a:pt x="6095" y="6858"/>
                  </a:lnTo>
                  <a:lnTo>
                    <a:pt x="0" y="5334"/>
                  </a:lnTo>
                  <a:lnTo>
                    <a:pt x="0" y="3429"/>
                  </a:lnTo>
                  <a:lnTo>
                    <a:pt x="0" y="1524"/>
                  </a:lnTo>
                  <a:lnTo>
                    <a:pt x="6095" y="0"/>
                  </a:lnTo>
                  <a:lnTo>
                    <a:pt x="13715" y="0"/>
                  </a:lnTo>
                  <a:lnTo>
                    <a:pt x="21336" y="0"/>
                  </a:lnTo>
                  <a:lnTo>
                    <a:pt x="27431" y="1524"/>
                  </a:lnTo>
                  <a:lnTo>
                    <a:pt x="27431" y="3429"/>
                  </a:lnTo>
                  <a:close/>
                </a:path>
                <a:path w="27939" h="152400">
                  <a:moveTo>
                    <a:pt x="27431" y="3429"/>
                  </a:moveTo>
                  <a:lnTo>
                    <a:pt x="27431" y="148971"/>
                  </a:lnTo>
                  <a:lnTo>
                    <a:pt x="27431" y="150876"/>
                  </a:lnTo>
                  <a:lnTo>
                    <a:pt x="21336" y="152400"/>
                  </a:lnTo>
                  <a:lnTo>
                    <a:pt x="13715" y="152400"/>
                  </a:lnTo>
                  <a:lnTo>
                    <a:pt x="6095" y="152400"/>
                  </a:lnTo>
                  <a:lnTo>
                    <a:pt x="0" y="150876"/>
                  </a:lnTo>
                  <a:lnTo>
                    <a:pt x="0" y="148971"/>
                  </a:lnTo>
                  <a:lnTo>
                    <a:pt x="0" y="3429"/>
                  </a:lnTo>
                </a:path>
              </a:pathLst>
            </a:custGeom>
            <a:ln w="9144">
              <a:solidFill>
                <a:srgbClr val="005A84"/>
              </a:solidFill>
            </a:ln>
          </p:spPr>
          <p:txBody>
            <a:bodyPr wrap="square" lIns="0" tIns="0" rIns="0" bIns="0" rtlCol="0"/>
            <a:lstStyle/>
            <a:p>
              <a:endParaRPr/>
            </a:p>
          </p:txBody>
        </p:sp>
        <p:sp>
          <p:nvSpPr>
            <p:cNvPr id="168" name="object 168"/>
            <p:cNvSpPr/>
            <p:nvPr/>
          </p:nvSpPr>
          <p:spPr>
            <a:xfrm>
              <a:off x="5897879" y="1624584"/>
              <a:ext cx="120396" cy="246887"/>
            </a:xfrm>
            <a:prstGeom prst="rect">
              <a:avLst/>
            </a:prstGeom>
            <a:blipFill>
              <a:blip r:embed="rId21" cstate="print"/>
              <a:stretch>
                <a:fillRect/>
              </a:stretch>
            </a:blipFill>
          </p:spPr>
          <p:txBody>
            <a:bodyPr wrap="square" lIns="0" tIns="0" rIns="0" bIns="0" rtlCol="0"/>
            <a:lstStyle/>
            <a:p>
              <a:endParaRPr/>
            </a:p>
          </p:txBody>
        </p:sp>
        <p:sp>
          <p:nvSpPr>
            <p:cNvPr id="169" name="object 169"/>
            <p:cNvSpPr/>
            <p:nvPr/>
          </p:nvSpPr>
          <p:spPr>
            <a:xfrm>
              <a:off x="5945123" y="1648968"/>
              <a:ext cx="26034" cy="152400"/>
            </a:xfrm>
            <a:custGeom>
              <a:avLst/>
              <a:gdLst/>
              <a:ahLst/>
              <a:cxnLst/>
              <a:rect l="l" t="t" r="r" b="b"/>
              <a:pathLst>
                <a:path w="26035" h="152400">
                  <a:moveTo>
                    <a:pt x="25908" y="3175"/>
                  </a:moveTo>
                  <a:lnTo>
                    <a:pt x="25908" y="5080"/>
                  </a:lnTo>
                  <a:lnTo>
                    <a:pt x="20065" y="6477"/>
                  </a:lnTo>
                  <a:lnTo>
                    <a:pt x="12953" y="6477"/>
                  </a:lnTo>
                  <a:lnTo>
                    <a:pt x="5841" y="6477"/>
                  </a:lnTo>
                  <a:lnTo>
                    <a:pt x="0" y="5080"/>
                  </a:lnTo>
                  <a:lnTo>
                    <a:pt x="0" y="3175"/>
                  </a:lnTo>
                  <a:lnTo>
                    <a:pt x="0" y="1397"/>
                  </a:lnTo>
                  <a:lnTo>
                    <a:pt x="5841" y="0"/>
                  </a:lnTo>
                  <a:lnTo>
                    <a:pt x="12953" y="0"/>
                  </a:lnTo>
                  <a:lnTo>
                    <a:pt x="20065" y="0"/>
                  </a:lnTo>
                  <a:lnTo>
                    <a:pt x="25908" y="1397"/>
                  </a:lnTo>
                  <a:lnTo>
                    <a:pt x="25908" y="3175"/>
                  </a:lnTo>
                  <a:close/>
                </a:path>
                <a:path w="26035" h="152400">
                  <a:moveTo>
                    <a:pt x="25908" y="3175"/>
                  </a:moveTo>
                  <a:lnTo>
                    <a:pt x="25908" y="149098"/>
                  </a:lnTo>
                  <a:lnTo>
                    <a:pt x="25908" y="151003"/>
                  </a:lnTo>
                  <a:lnTo>
                    <a:pt x="20065" y="152400"/>
                  </a:lnTo>
                  <a:lnTo>
                    <a:pt x="12953" y="152400"/>
                  </a:lnTo>
                  <a:lnTo>
                    <a:pt x="5841" y="152400"/>
                  </a:lnTo>
                  <a:lnTo>
                    <a:pt x="0" y="151003"/>
                  </a:lnTo>
                  <a:lnTo>
                    <a:pt x="0" y="149098"/>
                  </a:lnTo>
                  <a:lnTo>
                    <a:pt x="0" y="3175"/>
                  </a:lnTo>
                </a:path>
              </a:pathLst>
            </a:custGeom>
            <a:ln w="9144">
              <a:solidFill>
                <a:srgbClr val="005A84"/>
              </a:solidFill>
            </a:ln>
          </p:spPr>
          <p:txBody>
            <a:bodyPr wrap="square" lIns="0" tIns="0" rIns="0" bIns="0" rtlCol="0"/>
            <a:lstStyle/>
            <a:p>
              <a:endParaRPr/>
            </a:p>
          </p:txBody>
        </p:sp>
        <p:sp>
          <p:nvSpPr>
            <p:cNvPr id="170" name="object 170"/>
            <p:cNvSpPr/>
            <p:nvPr/>
          </p:nvSpPr>
          <p:spPr>
            <a:xfrm>
              <a:off x="5949695" y="1624584"/>
              <a:ext cx="121920" cy="246887"/>
            </a:xfrm>
            <a:prstGeom prst="rect">
              <a:avLst/>
            </a:prstGeom>
            <a:blipFill>
              <a:blip r:embed="rId20" cstate="print"/>
              <a:stretch>
                <a:fillRect/>
              </a:stretch>
            </a:blipFill>
          </p:spPr>
          <p:txBody>
            <a:bodyPr wrap="square" lIns="0" tIns="0" rIns="0" bIns="0" rtlCol="0"/>
            <a:lstStyle/>
            <a:p>
              <a:endParaRPr/>
            </a:p>
          </p:txBody>
        </p:sp>
        <p:sp>
          <p:nvSpPr>
            <p:cNvPr id="171" name="object 171"/>
            <p:cNvSpPr/>
            <p:nvPr/>
          </p:nvSpPr>
          <p:spPr>
            <a:xfrm>
              <a:off x="5996939" y="1648968"/>
              <a:ext cx="27940" cy="152400"/>
            </a:xfrm>
            <a:custGeom>
              <a:avLst/>
              <a:gdLst/>
              <a:ahLst/>
              <a:cxnLst/>
              <a:rect l="l" t="t" r="r" b="b"/>
              <a:pathLst>
                <a:path w="27939" h="152400">
                  <a:moveTo>
                    <a:pt x="27432" y="3429"/>
                  </a:moveTo>
                  <a:lnTo>
                    <a:pt x="27432" y="5334"/>
                  </a:lnTo>
                  <a:lnTo>
                    <a:pt x="21336" y="6858"/>
                  </a:lnTo>
                  <a:lnTo>
                    <a:pt x="13715" y="6858"/>
                  </a:lnTo>
                  <a:lnTo>
                    <a:pt x="6096" y="6858"/>
                  </a:lnTo>
                  <a:lnTo>
                    <a:pt x="0" y="5334"/>
                  </a:lnTo>
                  <a:lnTo>
                    <a:pt x="0" y="3429"/>
                  </a:lnTo>
                  <a:lnTo>
                    <a:pt x="0" y="1524"/>
                  </a:lnTo>
                  <a:lnTo>
                    <a:pt x="6096" y="0"/>
                  </a:lnTo>
                  <a:lnTo>
                    <a:pt x="13715" y="0"/>
                  </a:lnTo>
                  <a:lnTo>
                    <a:pt x="21336" y="0"/>
                  </a:lnTo>
                  <a:lnTo>
                    <a:pt x="27432" y="1524"/>
                  </a:lnTo>
                  <a:lnTo>
                    <a:pt x="27432" y="3429"/>
                  </a:lnTo>
                  <a:close/>
                </a:path>
                <a:path w="27939" h="152400">
                  <a:moveTo>
                    <a:pt x="27432" y="3429"/>
                  </a:moveTo>
                  <a:lnTo>
                    <a:pt x="27432" y="148971"/>
                  </a:lnTo>
                  <a:lnTo>
                    <a:pt x="27432" y="150876"/>
                  </a:lnTo>
                  <a:lnTo>
                    <a:pt x="21336" y="152400"/>
                  </a:lnTo>
                  <a:lnTo>
                    <a:pt x="13715" y="152400"/>
                  </a:lnTo>
                  <a:lnTo>
                    <a:pt x="6096" y="152400"/>
                  </a:lnTo>
                  <a:lnTo>
                    <a:pt x="0" y="150876"/>
                  </a:lnTo>
                  <a:lnTo>
                    <a:pt x="0" y="148971"/>
                  </a:lnTo>
                  <a:lnTo>
                    <a:pt x="0" y="3429"/>
                  </a:lnTo>
                </a:path>
              </a:pathLst>
            </a:custGeom>
            <a:ln w="9144">
              <a:solidFill>
                <a:srgbClr val="005A84"/>
              </a:solidFill>
            </a:ln>
          </p:spPr>
          <p:txBody>
            <a:bodyPr wrap="square" lIns="0" tIns="0" rIns="0" bIns="0" rtlCol="0"/>
            <a:lstStyle/>
            <a:p>
              <a:endParaRPr/>
            </a:p>
          </p:txBody>
        </p:sp>
        <p:sp>
          <p:nvSpPr>
            <p:cNvPr id="172" name="object 172"/>
            <p:cNvSpPr/>
            <p:nvPr/>
          </p:nvSpPr>
          <p:spPr>
            <a:xfrm>
              <a:off x="6003035" y="1624584"/>
              <a:ext cx="120396" cy="246887"/>
            </a:xfrm>
            <a:prstGeom prst="rect">
              <a:avLst/>
            </a:prstGeom>
            <a:blipFill>
              <a:blip r:embed="rId21" cstate="print"/>
              <a:stretch>
                <a:fillRect/>
              </a:stretch>
            </a:blipFill>
          </p:spPr>
          <p:txBody>
            <a:bodyPr wrap="square" lIns="0" tIns="0" rIns="0" bIns="0" rtlCol="0"/>
            <a:lstStyle/>
            <a:p>
              <a:endParaRPr/>
            </a:p>
          </p:txBody>
        </p:sp>
        <p:sp>
          <p:nvSpPr>
            <p:cNvPr id="173" name="object 173"/>
            <p:cNvSpPr/>
            <p:nvPr/>
          </p:nvSpPr>
          <p:spPr>
            <a:xfrm>
              <a:off x="6050279" y="1648968"/>
              <a:ext cx="26034" cy="152400"/>
            </a:xfrm>
            <a:custGeom>
              <a:avLst/>
              <a:gdLst/>
              <a:ahLst/>
              <a:cxnLst/>
              <a:rect l="l" t="t" r="r" b="b"/>
              <a:pathLst>
                <a:path w="26035" h="152400">
                  <a:moveTo>
                    <a:pt x="25908" y="3175"/>
                  </a:moveTo>
                  <a:lnTo>
                    <a:pt x="25908" y="5080"/>
                  </a:lnTo>
                  <a:lnTo>
                    <a:pt x="20066" y="6477"/>
                  </a:lnTo>
                  <a:lnTo>
                    <a:pt x="12954" y="6477"/>
                  </a:lnTo>
                  <a:lnTo>
                    <a:pt x="5842" y="6477"/>
                  </a:lnTo>
                  <a:lnTo>
                    <a:pt x="0" y="5080"/>
                  </a:lnTo>
                  <a:lnTo>
                    <a:pt x="0" y="3175"/>
                  </a:lnTo>
                  <a:lnTo>
                    <a:pt x="0" y="1397"/>
                  </a:lnTo>
                  <a:lnTo>
                    <a:pt x="5842" y="0"/>
                  </a:lnTo>
                  <a:lnTo>
                    <a:pt x="12954" y="0"/>
                  </a:lnTo>
                  <a:lnTo>
                    <a:pt x="20066" y="0"/>
                  </a:lnTo>
                  <a:lnTo>
                    <a:pt x="25908" y="1397"/>
                  </a:lnTo>
                  <a:lnTo>
                    <a:pt x="25908" y="3175"/>
                  </a:lnTo>
                  <a:close/>
                </a:path>
                <a:path w="26035" h="152400">
                  <a:moveTo>
                    <a:pt x="25908" y="3175"/>
                  </a:moveTo>
                  <a:lnTo>
                    <a:pt x="25908" y="149098"/>
                  </a:lnTo>
                  <a:lnTo>
                    <a:pt x="25908" y="151003"/>
                  </a:lnTo>
                  <a:lnTo>
                    <a:pt x="20066" y="152400"/>
                  </a:lnTo>
                  <a:lnTo>
                    <a:pt x="12954" y="152400"/>
                  </a:lnTo>
                  <a:lnTo>
                    <a:pt x="5842" y="152400"/>
                  </a:lnTo>
                  <a:lnTo>
                    <a:pt x="0" y="151003"/>
                  </a:lnTo>
                  <a:lnTo>
                    <a:pt x="0" y="149098"/>
                  </a:lnTo>
                  <a:lnTo>
                    <a:pt x="0" y="3175"/>
                  </a:lnTo>
                </a:path>
              </a:pathLst>
            </a:custGeom>
            <a:ln w="9144">
              <a:solidFill>
                <a:srgbClr val="005A84"/>
              </a:solidFill>
            </a:ln>
          </p:spPr>
          <p:txBody>
            <a:bodyPr wrap="square" lIns="0" tIns="0" rIns="0" bIns="0" rtlCol="0"/>
            <a:lstStyle/>
            <a:p>
              <a:endParaRPr/>
            </a:p>
          </p:txBody>
        </p:sp>
        <p:sp>
          <p:nvSpPr>
            <p:cNvPr id="174" name="object 174"/>
            <p:cNvSpPr/>
            <p:nvPr/>
          </p:nvSpPr>
          <p:spPr>
            <a:xfrm>
              <a:off x="6056375" y="1624584"/>
              <a:ext cx="120396" cy="246887"/>
            </a:xfrm>
            <a:prstGeom prst="rect">
              <a:avLst/>
            </a:prstGeom>
            <a:blipFill>
              <a:blip r:embed="rId21" cstate="print"/>
              <a:stretch>
                <a:fillRect/>
              </a:stretch>
            </a:blipFill>
          </p:spPr>
          <p:txBody>
            <a:bodyPr wrap="square" lIns="0" tIns="0" rIns="0" bIns="0" rtlCol="0"/>
            <a:lstStyle/>
            <a:p>
              <a:endParaRPr/>
            </a:p>
          </p:txBody>
        </p:sp>
        <p:sp>
          <p:nvSpPr>
            <p:cNvPr id="175" name="object 175"/>
            <p:cNvSpPr/>
            <p:nvPr/>
          </p:nvSpPr>
          <p:spPr>
            <a:xfrm>
              <a:off x="6103619" y="1648968"/>
              <a:ext cx="26034" cy="152400"/>
            </a:xfrm>
            <a:custGeom>
              <a:avLst/>
              <a:gdLst/>
              <a:ahLst/>
              <a:cxnLst/>
              <a:rect l="l" t="t" r="r" b="b"/>
              <a:pathLst>
                <a:path w="26035" h="152400">
                  <a:moveTo>
                    <a:pt x="25907" y="3175"/>
                  </a:moveTo>
                  <a:lnTo>
                    <a:pt x="25907" y="5080"/>
                  </a:lnTo>
                  <a:lnTo>
                    <a:pt x="20065" y="6477"/>
                  </a:lnTo>
                  <a:lnTo>
                    <a:pt x="12953" y="6477"/>
                  </a:lnTo>
                  <a:lnTo>
                    <a:pt x="5841" y="6477"/>
                  </a:lnTo>
                  <a:lnTo>
                    <a:pt x="0" y="5080"/>
                  </a:lnTo>
                  <a:lnTo>
                    <a:pt x="0" y="3175"/>
                  </a:lnTo>
                  <a:lnTo>
                    <a:pt x="0" y="1397"/>
                  </a:lnTo>
                  <a:lnTo>
                    <a:pt x="5841" y="0"/>
                  </a:lnTo>
                  <a:lnTo>
                    <a:pt x="12953" y="0"/>
                  </a:lnTo>
                  <a:lnTo>
                    <a:pt x="20065" y="0"/>
                  </a:lnTo>
                  <a:lnTo>
                    <a:pt x="25907" y="1397"/>
                  </a:lnTo>
                  <a:lnTo>
                    <a:pt x="25907" y="3175"/>
                  </a:lnTo>
                  <a:close/>
                </a:path>
                <a:path w="26035" h="152400">
                  <a:moveTo>
                    <a:pt x="25907" y="3175"/>
                  </a:moveTo>
                  <a:lnTo>
                    <a:pt x="25907" y="149098"/>
                  </a:lnTo>
                  <a:lnTo>
                    <a:pt x="25907" y="151003"/>
                  </a:lnTo>
                  <a:lnTo>
                    <a:pt x="20065" y="152400"/>
                  </a:lnTo>
                  <a:lnTo>
                    <a:pt x="12953" y="152400"/>
                  </a:lnTo>
                  <a:lnTo>
                    <a:pt x="5841" y="152400"/>
                  </a:lnTo>
                  <a:lnTo>
                    <a:pt x="0" y="151003"/>
                  </a:lnTo>
                  <a:lnTo>
                    <a:pt x="0" y="149098"/>
                  </a:lnTo>
                  <a:lnTo>
                    <a:pt x="0" y="3175"/>
                  </a:lnTo>
                </a:path>
              </a:pathLst>
            </a:custGeom>
            <a:ln w="9144">
              <a:solidFill>
                <a:srgbClr val="005A84"/>
              </a:solidFill>
            </a:ln>
          </p:spPr>
          <p:txBody>
            <a:bodyPr wrap="square" lIns="0" tIns="0" rIns="0" bIns="0" rtlCol="0"/>
            <a:lstStyle/>
            <a:p>
              <a:endParaRPr/>
            </a:p>
          </p:txBody>
        </p:sp>
        <p:sp>
          <p:nvSpPr>
            <p:cNvPr id="176" name="object 176"/>
            <p:cNvSpPr/>
            <p:nvPr/>
          </p:nvSpPr>
          <p:spPr>
            <a:xfrm>
              <a:off x="6108191" y="1624584"/>
              <a:ext cx="120396" cy="246887"/>
            </a:xfrm>
            <a:prstGeom prst="rect">
              <a:avLst/>
            </a:prstGeom>
            <a:blipFill>
              <a:blip r:embed="rId21" cstate="print"/>
              <a:stretch>
                <a:fillRect/>
              </a:stretch>
            </a:blipFill>
          </p:spPr>
          <p:txBody>
            <a:bodyPr wrap="square" lIns="0" tIns="0" rIns="0" bIns="0" rtlCol="0"/>
            <a:lstStyle/>
            <a:p>
              <a:endParaRPr/>
            </a:p>
          </p:txBody>
        </p:sp>
        <p:sp>
          <p:nvSpPr>
            <p:cNvPr id="177" name="object 177"/>
            <p:cNvSpPr/>
            <p:nvPr/>
          </p:nvSpPr>
          <p:spPr>
            <a:xfrm>
              <a:off x="6155435" y="1648968"/>
              <a:ext cx="26034" cy="152400"/>
            </a:xfrm>
            <a:custGeom>
              <a:avLst/>
              <a:gdLst/>
              <a:ahLst/>
              <a:cxnLst/>
              <a:rect l="l" t="t" r="r" b="b"/>
              <a:pathLst>
                <a:path w="26035" h="152400">
                  <a:moveTo>
                    <a:pt x="25908" y="3175"/>
                  </a:moveTo>
                  <a:lnTo>
                    <a:pt x="25908" y="5080"/>
                  </a:lnTo>
                  <a:lnTo>
                    <a:pt x="20065" y="6477"/>
                  </a:lnTo>
                  <a:lnTo>
                    <a:pt x="12953" y="6477"/>
                  </a:lnTo>
                  <a:lnTo>
                    <a:pt x="5841" y="6477"/>
                  </a:lnTo>
                  <a:lnTo>
                    <a:pt x="0" y="5080"/>
                  </a:lnTo>
                  <a:lnTo>
                    <a:pt x="0" y="3175"/>
                  </a:lnTo>
                  <a:lnTo>
                    <a:pt x="0" y="1397"/>
                  </a:lnTo>
                  <a:lnTo>
                    <a:pt x="5841" y="0"/>
                  </a:lnTo>
                  <a:lnTo>
                    <a:pt x="12953" y="0"/>
                  </a:lnTo>
                  <a:lnTo>
                    <a:pt x="20065" y="0"/>
                  </a:lnTo>
                  <a:lnTo>
                    <a:pt x="25908" y="1397"/>
                  </a:lnTo>
                  <a:lnTo>
                    <a:pt x="25908" y="3175"/>
                  </a:lnTo>
                  <a:close/>
                </a:path>
                <a:path w="26035" h="152400">
                  <a:moveTo>
                    <a:pt x="25908" y="3175"/>
                  </a:moveTo>
                  <a:lnTo>
                    <a:pt x="25908" y="149098"/>
                  </a:lnTo>
                  <a:lnTo>
                    <a:pt x="25908" y="151003"/>
                  </a:lnTo>
                  <a:lnTo>
                    <a:pt x="20065" y="152400"/>
                  </a:lnTo>
                  <a:lnTo>
                    <a:pt x="12953" y="152400"/>
                  </a:lnTo>
                  <a:lnTo>
                    <a:pt x="5841" y="152400"/>
                  </a:lnTo>
                  <a:lnTo>
                    <a:pt x="0" y="151003"/>
                  </a:lnTo>
                  <a:lnTo>
                    <a:pt x="0" y="149098"/>
                  </a:lnTo>
                  <a:lnTo>
                    <a:pt x="0" y="3175"/>
                  </a:lnTo>
                </a:path>
              </a:pathLst>
            </a:custGeom>
            <a:ln w="9144">
              <a:solidFill>
                <a:srgbClr val="005A84"/>
              </a:solidFill>
            </a:ln>
          </p:spPr>
          <p:txBody>
            <a:bodyPr wrap="square" lIns="0" tIns="0" rIns="0" bIns="0" rtlCol="0"/>
            <a:lstStyle/>
            <a:p>
              <a:endParaRPr/>
            </a:p>
          </p:txBody>
        </p:sp>
        <p:sp>
          <p:nvSpPr>
            <p:cNvPr id="178" name="object 178"/>
            <p:cNvSpPr/>
            <p:nvPr/>
          </p:nvSpPr>
          <p:spPr>
            <a:xfrm>
              <a:off x="6161531" y="1624584"/>
              <a:ext cx="120396" cy="246887"/>
            </a:xfrm>
            <a:prstGeom prst="rect">
              <a:avLst/>
            </a:prstGeom>
            <a:blipFill>
              <a:blip r:embed="rId21" cstate="print"/>
              <a:stretch>
                <a:fillRect/>
              </a:stretch>
            </a:blipFill>
          </p:spPr>
          <p:txBody>
            <a:bodyPr wrap="square" lIns="0" tIns="0" rIns="0" bIns="0" rtlCol="0"/>
            <a:lstStyle/>
            <a:p>
              <a:endParaRPr/>
            </a:p>
          </p:txBody>
        </p:sp>
        <p:sp>
          <p:nvSpPr>
            <p:cNvPr id="179" name="object 179"/>
            <p:cNvSpPr/>
            <p:nvPr/>
          </p:nvSpPr>
          <p:spPr>
            <a:xfrm>
              <a:off x="6208775" y="1648968"/>
              <a:ext cx="26034" cy="152400"/>
            </a:xfrm>
            <a:custGeom>
              <a:avLst/>
              <a:gdLst/>
              <a:ahLst/>
              <a:cxnLst/>
              <a:rect l="l" t="t" r="r" b="b"/>
              <a:pathLst>
                <a:path w="26035" h="152400">
                  <a:moveTo>
                    <a:pt x="25908" y="3175"/>
                  </a:moveTo>
                  <a:lnTo>
                    <a:pt x="25908" y="5080"/>
                  </a:lnTo>
                  <a:lnTo>
                    <a:pt x="20065" y="6477"/>
                  </a:lnTo>
                  <a:lnTo>
                    <a:pt x="12953" y="6477"/>
                  </a:lnTo>
                  <a:lnTo>
                    <a:pt x="5841" y="6477"/>
                  </a:lnTo>
                  <a:lnTo>
                    <a:pt x="0" y="5080"/>
                  </a:lnTo>
                  <a:lnTo>
                    <a:pt x="0" y="3175"/>
                  </a:lnTo>
                  <a:lnTo>
                    <a:pt x="0" y="1397"/>
                  </a:lnTo>
                  <a:lnTo>
                    <a:pt x="5841" y="0"/>
                  </a:lnTo>
                  <a:lnTo>
                    <a:pt x="12953" y="0"/>
                  </a:lnTo>
                  <a:lnTo>
                    <a:pt x="20065" y="0"/>
                  </a:lnTo>
                  <a:lnTo>
                    <a:pt x="25908" y="1397"/>
                  </a:lnTo>
                  <a:lnTo>
                    <a:pt x="25908" y="3175"/>
                  </a:lnTo>
                  <a:close/>
                </a:path>
                <a:path w="26035" h="152400">
                  <a:moveTo>
                    <a:pt x="25908" y="3175"/>
                  </a:moveTo>
                  <a:lnTo>
                    <a:pt x="25908" y="149098"/>
                  </a:lnTo>
                  <a:lnTo>
                    <a:pt x="25908" y="151003"/>
                  </a:lnTo>
                  <a:lnTo>
                    <a:pt x="20065" y="152400"/>
                  </a:lnTo>
                  <a:lnTo>
                    <a:pt x="12953" y="152400"/>
                  </a:lnTo>
                  <a:lnTo>
                    <a:pt x="5841" y="152400"/>
                  </a:lnTo>
                  <a:lnTo>
                    <a:pt x="0" y="151003"/>
                  </a:lnTo>
                  <a:lnTo>
                    <a:pt x="0" y="149098"/>
                  </a:lnTo>
                  <a:lnTo>
                    <a:pt x="0" y="3175"/>
                  </a:lnTo>
                </a:path>
              </a:pathLst>
            </a:custGeom>
            <a:ln w="9144">
              <a:solidFill>
                <a:srgbClr val="005A84"/>
              </a:solidFill>
            </a:ln>
          </p:spPr>
          <p:txBody>
            <a:bodyPr wrap="square" lIns="0" tIns="0" rIns="0" bIns="0" rtlCol="0"/>
            <a:lstStyle/>
            <a:p>
              <a:endParaRPr/>
            </a:p>
          </p:txBody>
        </p:sp>
        <p:sp>
          <p:nvSpPr>
            <p:cNvPr id="180" name="object 180"/>
            <p:cNvSpPr/>
            <p:nvPr/>
          </p:nvSpPr>
          <p:spPr>
            <a:xfrm>
              <a:off x="6213347" y="1624584"/>
              <a:ext cx="120394" cy="246887"/>
            </a:xfrm>
            <a:prstGeom prst="rect">
              <a:avLst/>
            </a:prstGeom>
            <a:blipFill>
              <a:blip r:embed="rId21" cstate="print"/>
              <a:stretch>
                <a:fillRect/>
              </a:stretch>
            </a:blipFill>
          </p:spPr>
          <p:txBody>
            <a:bodyPr wrap="square" lIns="0" tIns="0" rIns="0" bIns="0" rtlCol="0"/>
            <a:lstStyle/>
            <a:p>
              <a:endParaRPr/>
            </a:p>
          </p:txBody>
        </p:sp>
        <p:sp>
          <p:nvSpPr>
            <p:cNvPr id="181" name="object 181"/>
            <p:cNvSpPr/>
            <p:nvPr/>
          </p:nvSpPr>
          <p:spPr>
            <a:xfrm>
              <a:off x="6260591" y="1648968"/>
              <a:ext cx="26034" cy="152400"/>
            </a:xfrm>
            <a:custGeom>
              <a:avLst/>
              <a:gdLst/>
              <a:ahLst/>
              <a:cxnLst/>
              <a:rect l="l" t="t" r="r" b="b"/>
              <a:pathLst>
                <a:path w="26035" h="152400">
                  <a:moveTo>
                    <a:pt x="25908" y="3175"/>
                  </a:moveTo>
                  <a:lnTo>
                    <a:pt x="25908" y="5080"/>
                  </a:lnTo>
                  <a:lnTo>
                    <a:pt x="20066" y="6477"/>
                  </a:lnTo>
                  <a:lnTo>
                    <a:pt x="12954" y="6477"/>
                  </a:lnTo>
                  <a:lnTo>
                    <a:pt x="5842" y="6477"/>
                  </a:lnTo>
                  <a:lnTo>
                    <a:pt x="0" y="5080"/>
                  </a:lnTo>
                  <a:lnTo>
                    <a:pt x="0" y="3175"/>
                  </a:lnTo>
                  <a:lnTo>
                    <a:pt x="0" y="1397"/>
                  </a:lnTo>
                  <a:lnTo>
                    <a:pt x="5842" y="0"/>
                  </a:lnTo>
                  <a:lnTo>
                    <a:pt x="12954" y="0"/>
                  </a:lnTo>
                  <a:lnTo>
                    <a:pt x="20066" y="0"/>
                  </a:lnTo>
                  <a:lnTo>
                    <a:pt x="25908" y="1397"/>
                  </a:lnTo>
                  <a:lnTo>
                    <a:pt x="25908" y="3175"/>
                  </a:lnTo>
                  <a:close/>
                </a:path>
                <a:path w="26035" h="152400">
                  <a:moveTo>
                    <a:pt x="25908" y="3175"/>
                  </a:moveTo>
                  <a:lnTo>
                    <a:pt x="25908" y="149098"/>
                  </a:lnTo>
                  <a:lnTo>
                    <a:pt x="25908" y="151003"/>
                  </a:lnTo>
                  <a:lnTo>
                    <a:pt x="20066" y="152400"/>
                  </a:lnTo>
                  <a:lnTo>
                    <a:pt x="12954" y="152400"/>
                  </a:lnTo>
                  <a:lnTo>
                    <a:pt x="5842" y="152400"/>
                  </a:lnTo>
                  <a:lnTo>
                    <a:pt x="0" y="151003"/>
                  </a:lnTo>
                  <a:lnTo>
                    <a:pt x="0" y="149098"/>
                  </a:lnTo>
                  <a:lnTo>
                    <a:pt x="0" y="3175"/>
                  </a:lnTo>
                </a:path>
              </a:pathLst>
            </a:custGeom>
            <a:ln w="9144">
              <a:solidFill>
                <a:srgbClr val="005A84"/>
              </a:solidFill>
            </a:ln>
          </p:spPr>
          <p:txBody>
            <a:bodyPr wrap="square" lIns="0" tIns="0" rIns="0" bIns="0" rtlCol="0"/>
            <a:lstStyle/>
            <a:p>
              <a:endParaRPr/>
            </a:p>
          </p:txBody>
        </p:sp>
        <p:sp>
          <p:nvSpPr>
            <p:cNvPr id="182" name="object 182"/>
            <p:cNvSpPr/>
            <p:nvPr/>
          </p:nvSpPr>
          <p:spPr>
            <a:xfrm>
              <a:off x="6266687" y="1624584"/>
              <a:ext cx="120396" cy="246887"/>
            </a:xfrm>
            <a:prstGeom prst="rect">
              <a:avLst/>
            </a:prstGeom>
            <a:blipFill>
              <a:blip r:embed="rId21" cstate="print"/>
              <a:stretch>
                <a:fillRect/>
              </a:stretch>
            </a:blipFill>
          </p:spPr>
          <p:txBody>
            <a:bodyPr wrap="square" lIns="0" tIns="0" rIns="0" bIns="0" rtlCol="0"/>
            <a:lstStyle/>
            <a:p>
              <a:endParaRPr/>
            </a:p>
          </p:txBody>
        </p:sp>
        <p:sp>
          <p:nvSpPr>
            <p:cNvPr id="183" name="object 183"/>
            <p:cNvSpPr/>
            <p:nvPr/>
          </p:nvSpPr>
          <p:spPr>
            <a:xfrm>
              <a:off x="6313931" y="1648968"/>
              <a:ext cx="26034" cy="152400"/>
            </a:xfrm>
            <a:custGeom>
              <a:avLst/>
              <a:gdLst/>
              <a:ahLst/>
              <a:cxnLst/>
              <a:rect l="l" t="t" r="r" b="b"/>
              <a:pathLst>
                <a:path w="26035" h="152400">
                  <a:moveTo>
                    <a:pt x="25907" y="3175"/>
                  </a:moveTo>
                  <a:lnTo>
                    <a:pt x="25907" y="5080"/>
                  </a:lnTo>
                  <a:lnTo>
                    <a:pt x="20065" y="6477"/>
                  </a:lnTo>
                  <a:lnTo>
                    <a:pt x="12953" y="6477"/>
                  </a:lnTo>
                  <a:lnTo>
                    <a:pt x="5841" y="6477"/>
                  </a:lnTo>
                  <a:lnTo>
                    <a:pt x="0" y="5080"/>
                  </a:lnTo>
                  <a:lnTo>
                    <a:pt x="0" y="3175"/>
                  </a:lnTo>
                  <a:lnTo>
                    <a:pt x="0" y="1397"/>
                  </a:lnTo>
                  <a:lnTo>
                    <a:pt x="5841" y="0"/>
                  </a:lnTo>
                  <a:lnTo>
                    <a:pt x="12953" y="0"/>
                  </a:lnTo>
                  <a:lnTo>
                    <a:pt x="20065" y="0"/>
                  </a:lnTo>
                  <a:lnTo>
                    <a:pt x="25907" y="1397"/>
                  </a:lnTo>
                  <a:lnTo>
                    <a:pt x="25907" y="3175"/>
                  </a:lnTo>
                  <a:close/>
                </a:path>
                <a:path w="26035" h="152400">
                  <a:moveTo>
                    <a:pt x="25907" y="3175"/>
                  </a:moveTo>
                  <a:lnTo>
                    <a:pt x="25907" y="149098"/>
                  </a:lnTo>
                  <a:lnTo>
                    <a:pt x="25907" y="151003"/>
                  </a:lnTo>
                  <a:lnTo>
                    <a:pt x="20065" y="152400"/>
                  </a:lnTo>
                  <a:lnTo>
                    <a:pt x="12953" y="152400"/>
                  </a:lnTo>
                  <a:lnTo>
                    <a:pt x="5841" y="152400"/>
                  </a:lnTo>
                  <a:lnTo>
                    <a:pt x="0" y="151003"/>
                  </a:lnTo>
                  <a:lnTo>
                    <a:pt x="0" y="149098"/>
                  </a:lnTo>
                  <a:lnTo>
                    <a:pt x="0" y="3175"/>
                  </a:lnTo>
                </a:path>
              </a:pathLst>
            </a:custGeom>
            <a:ln w="9144">
              <a:solidFill>
                <a:srgbClr val="005A84"/>
              </a:solidFill>
            </a:ln>
          </p:spPr>
          <p:txBody>
            <a:bodyPr wrap="square" lIns="0" tIns="0" rIns="0" bIns="0" rtlCol="0"/>
            <a:lstStyle/>
            <a:p>
              <a:endParaRPr/>
            </a:p>
          </p:txBody>
        </p:sp>
        <p:sp>
          <p:nvSpPr>
            <p:cNvPr id="184" name="object 184"/>
            <p:cNvSpPr/>
            <p:nvPr/>
          </p:nvSpPr>
          <p:spPr>
            <a:xfrm>
              <a:off x="6318503" y="1624584"/>
              <a:ext cx="121920" cy="246887"/>
            </a:xfrm>
            <a:prstGeom prst="rect">
              <a:avLst/>
            </a:prstGeom>
            <a:blipFill>
              <a:blip r:embed="rId20" cstate="print"/>
              <a:stretch>
                <a:fillRect/>
              </a:stretch>
            </a:blipFill>
          </p:spPr>
          <p:txBody>
            <a:bodyPr wrap="square" lIns="0" tIns="0" rIns="0" bIns="0" rtlCol="0"/>
            <a:lstStyle/>
            <a:p>
              <a:endParaRPr/>
            </a:p>
          </p:txBody>
        </p:sp>
        <p:sp>
          <p:nvSpPr>
            <p:cNvPr id="185" name="object 185"/>
            <p:cNvSpPr/>
            <p:nvPr/>
          </p:nvSpPr>
          <p:spPr>
            <a:xfrm>
              <a:off x="6365747" y="1648968"/>
              <a:ext cx="27940" cy="152400"/>
            </a:xfrm>
            <a:custGeom>
              <a:avLst/>
              <a:gdLst/>
              <a:ahLst/>
              <a:cxnLst/>
              <a:rect l="l" t="t" r="r" b="b"/>
              <a:pathLst>
                <a:path w="27939" h="152400">
                  <a:moveTo>
                    <a:pt x="27431" y="3429"/>
                  </a:moveTo>
                  <a:lnTo>
                    <a:pt x="27431" y="5334"/>
                  </a:lnTo>
                  <a:lnTo>
                    <a:pt x="21336" y="6858"/>
                  </a:lnTo>
                  <a:lnTo>
                    <a:pt x="13715" y="6858"/>
                  </a:lnTo>
                  <a:lnTo>
                    <a:pt x="6096" y="6858"/>
                  </a:lnTo>
                  <a:lnTo>
                    <a:pt x="0" y="5334"/>
                  </a:lnTo>
                  <a:lnTo>
                    <a:pt x="0" y="3429"/>
                  </a:lnTo>
                  <a:lnTo>
                    <a:pt x="0" y="1524"/>
                  </a:lnTo>
                  <a:lnTo>
                    <a:pt x="6096" y="0"/>
                  </a:lnTo>
                  <a:lnTo>
                    <a:pt x="13715" y="0"/>
                  </a:lnTo>
                  <a:lnTo>
                    <a:pt x="21336" y="0"/>
                  </a:lnTo>
                  <a:lnTo>
                    <a:pt x="27431" y="1524"/>
                  </a:lnTo>
                  <a:lnTo>
                    <a:pt x="27431" y="3429"/>
                  </a:lnTo>
                  <a:close/>
                </a:path>
                <a:path w="27939" h="152400">
                  <a:moveTo>
                    <a:pt x="27431" y="3429"/>
                  </a:moveTo>
                  <a:lnTo>
                    <a:pt x="27431" y="148971"/>
                  </a:lnTo>
                  <a:lnTo>
                    <a:pt x="27431" y="150876"/>
                  </a:lnTo>
                  <a:lnTo>
                    <a:pt x="21336" y="152400"/>
                  </a:lnTo>
                  <a:lnTo>
                    <a:pt x="13715" y="152400"/>
                  </a:lnTo>
                  <a:lnTo>
                    <a:pt x="6096" y="152400"/>
                  </a:lnTo>
                  <a:lnTo>
                    <a:pt x="0" y="150876"/>
                  </a:lnTo>
                  <a:lnTo>
                    <a:pt x="0" y="148971"/>
                  </a:lnTo>
                  <a:lnTo>
                    <a:pt x="0" y="3429"/>
                  </a:lnTo>
                </a:path>
              </a:pathLst>
            </a:custGeom>
            <a:ln w="9144">
              <a:solidFill>
                <a:srgbClr val="005A84"/>
              </a:solidFill>
            </a:ln>
          </p:spPr>
          <p:txBody>
            <a:bodyPr wrap="square" lIns="0" tIns="0" rIns="0" bIns="0" rtlCol="0"/>
            <a:lstStyle/>
            <a:p>
              <a:endParaRPr/>
            </a:p>
          </p:txBody>
        </p:sp>
        <p:sp>
          <p:nvSpPr>
            <p:cNvPr id="186" name="object 186"/>
            <p:cNvSpPr/>
            <p:nvPr/>
          </p:nvSpPr>
          <p:spPr>
            <a:xfrm>
              <a:off x="6371843" y="1624584"/>
              <a:ext cx="120396" cy="246887"/>
            </a:xfrm>
            <a:prstGeom prst="rect">
              <a:avLst/>
            </a:prstGeom>
            <a:blipFill>
              <a:blip r:embed="rId21" cstate="print"/>
              <a:stretch>
                <a:fillRect/>
              </a:stretch>
            </a:blipFill>
          </p:spPr>
          <p:txBody>
            <a:bodyPr wrap="square" lIns="0" tIns="0" rIns="0" bIns="0" rtlCol="0"/>
            <a:lstStyle/>
            <a:p>
              <a:endParaRPr/>
            </a:p>
          </p:txBody>
        </p:sp>
        <p:sp>
          <p:nvSpPr>
            <p:cNvPr id="187" name="object 187"/>
            <p:cNvSpPr/>
            <p:nvPr/>
          </p:nvSpPr>
          <p:spPr>
            <a:xfrm>
              <a:off x="6419087" y="1648968"/>
              <a:ext cx="26034" cy="152400"/>
            </a:xfrm>
            <a:custGeom>
              <a:avLst/>
              <a:gdLst/>
              <a:ahLst/>
              <a:cxnLst/>
              <a:rect l="l" t="t" r="r" b="b"/>
              <a:pathLst>
                <a:path w="26035" h="152400">
                  <a:moveTo>
                    <a:pt x="25908" y="3175"/>
                  </a:moveTo>
                  <a:lnTo>
                    <a:pt x="25908" y="5080"/>
                  </a:lnTo>
                  <a:lnTo>
                    <a:pt x="20065" y="6477"/>
                  </a:lnTo>
                  <a:lnTo>
                    <a:pt x="12953" y="6477"/>
                  </a:lnTo>
                  <a:lnTo>
                    <a:pt x="5841" y="6477"/>
                  </a:lnTo>
                  <a:lnTo>
                    <a:pt x="0" y="5080"/>
                  </a:lnTo>
                  <a:lnTo>
                    <a:pt x="0" y="3175"/>
                  </a:lnTo>
                  <a:lnTo>
                    <a:pt x="0" y="1397"/>
                  </a:lnTo>
                  <a:lnTo>
                    <a:pt x="5841" y="0"/>
                  </a:lnTo>
                  <a:lnTo>
                    <a:pt x="12953" y="0"/>
                  </a:lnTo>
                  <a:lnTo>
                    <a:pt x="20065" y="0"/>
                  </a:lnTo>
                  <a:lnTo>
                    <a:pt x="25908" y="1397"/>
                  </a:lnTo>
                  <a:lnTo>
                    <a:pt x="25908" y="3175"/>
                  </a:lnTo>
                  <a:close/>
                </a:path>
                <a:path w="26035" h="152400">
                  <a:moveTo>
                    <a:pt x="25908" y="3175"/>
                  </a:moveTo>
                  <a:lnTo>
                    <a:pt x="25908" y="149098"/>
                  </a:lnTo>
                  <a:lnTo>
                    <a:pt x="25908" y="151003"/>
                  </a:lnTo>
                  <a:lnTo>
                    <a:pt x="20065" y="152400"/>
                  </a:lnTo>
                  <a:lnTo>
                    <a:pt x="12953" y="152400"/>
                  </a:lnTo>
                  <a:lnTo>
                    <a:pt x="5841" y="152400"/>
                  </a:lnTo>
                  <a:lnTo>
                    <a:pt x="0" y="151003"/>
                  </a:lnTo>
                  <a:lnTo>
                    <a:pt x="0" y="149098"/>
                  </a:lnTo>
                  <a:lnTo>
                    <a:pt x="0" y="3175"/>
                  </a:lnTo>
                </a:path>
              </a:pathLst>
            </a:custGeom>
            <a:ln w="9144">
              <a:solidFill>
                <a:srgbClr val="005A84"/>
              </a:solidFill>
            </a:ln>
          </p:spPr>
          <p:txBody>
            <a:bodyPr wrap="square" lIns="0" tIns="0" rIns="0" bIns="0" rtlCol="0"/>
            <a:lstStyle/>
            <a:p>
              <a:endParaRPr/>
            </a:p>
          </p:txBody>
        </p:sp>
        <p:sp>
          <p:nvSpPr>
            <p:cNvPr id="188" name="object 188"/>
            <p:cNvSpPr/>
            <p:nvPr/>
          </p:nvSpPr>
          <p:spPr>
            <a:xfrm>
              <a:off x="6423659" y="1624584"/>
              <a:ext cx="121919" cy="246887"/>
            </a:xfrm>
            <a:prstGeom prst="rect">
              <a:avLst/>
            </a:prstGeom>
            <a:blipFill>
              <a:blip r:embed="rId20" cstate="print"/>
              <a:stretch>
                <a:fillRect/>
              </a:stretch>
            </a:blipFill>
          </p:spPr>
          <p:txBody>
            <a:bodyPr wrap="square" lIns="0" tIns="0" rIns="0" bIns="0" rtlCol="0"/>
            <a:lstStyle/>
            <a:p>
              <a:endParaRPr/>
            </a:p>
          </p:txBody>
        </p:sp>
        <p:sp>
          <p:nvSpPr>
            <p:cNvPr id="189" name="object 189"/>
            <p:cNvSpPr/>
            <p:nvPr/>
          </p:nvSpPr>
          <p:spPr>
            <a:xfrm>
              <a:off x="6470903" y="1648968"/>
              <a:ext cx="27940" cy="152400"/>
            </a:xfrm>
            <a:custGeom>
              <a:avLst/>
              <a:gdLst/>
              <a:ahLst/>
              <a:cxnLst/>
              <a:rect l="l" t="t" r="r" b="b"/>
              <a:pathLst>
                <a:path w="27939" h="152400">
                  <a:moveTo>
                    <a:pt x="27432" y="3429"/>
                  </a:moveTo>
                  <a:lnTo>
                    <a:pt x="27432" y="5334"/>
                  </a:lnTo>
                  <a:lnTo>
                    <a:pt x="21336" y="6858"/>
                  </a:lnTo>
                  <a:lnTo>
                    <a:pt x="13716" y="6858"/>
                  </a:lnTo>
                  <a:lnTo>
                    <a:pt x="6096" y="6858"/>
                  </a:lnTo>
                  <a:lnTo>
                    <a:pt x="0" y="5334"/>
                  </a:lnTo>
                  <a:lnTo>
                    <a:pt x="0" y="3429"/>
                  </a:lnTo>
                  <a:lnTo>
                    <a:pt x="0" y="1524"/>
                  </a:lnTo>
                  <a:lnTo>
                    <a:pt x="6096" y="0"/>
                  </a:lnTo>
                  <a:lnTo>
                    <a:pt x="13716" y="0"/>
                  </a:lnTo>
                  <a:lnTo>
                    <a:pt x="21336" y="0"/>
                  </a:lnTo>
                  <a:lnTo>
                    <a:pt x="27432" y="1524"/>
                  </a:lnTo>
                  <a:lnTo>
                    <a:pt x="27432" y="3429"/>
                  </a:lnTo>
                  <a:close/>
                </a:path>
                <a:path w="27939" h="152400">
                  <a:moveTo>
                    <a:pt x="27432" y="3429"/>
                  </a:moveTo>
                  <a:lnTo>
                    <a:pt x="27432" y="148971"/>
                  </a:lnTo>
                  <a:lnTo>
                    <a:pt x="27432" y="150876"/>
                  </a:lnTo>
                  <a:lnTo>
                    <a:pt x="21336" y="152400"/>
                  </a:lnTo>
                  <a:lnTo>
                    <a:pt x="13716" y="152400"/>
                  </a:lnTo>
                  <a:lnTo>
                    <a:pt x="6096" y="152400"/>
                  </a:lnTo>
                  <a:lnTo>
                    <a:pt x="0" y="150876"/>
                  </a:lnTo>
                  <a:lnTo>
                    <a:pt x="0" y="148971"/>
                  </a:lnTo>
                  <a:lnTo>
                    <a:pt x="0" y="3429"/>
                  </a:lnTo>
                </a:path>
              </a:pathLst>
            </a:custGeom>
            <a:ln w="9144">
              <a:solidFill>
                <a:srgbClr val="005A84"/>
              </a:solidFill>
            </a:ln>
          </p:spPr>
          <p:txBody>
            <a:bodyPr wrap="square" lIns="0" tIns="0" rIns="0" bIns="0" rtlCol="0"/>
            <a:lstStyle/>
            <a:p>
              <a:endParaRPr/>
            </a:p>
          </p:txBody>
        </p:sp>
        <p:sp>
          <p:nvSpPr>
            <p:cNvPr id="190" name="object 190"/>
            <p:cNvSpPr/>
            <p:nvPr/>
          </p:nvSpPr>
          <p:spPr>
            <a:xfrm>
              <a:off x="6476999" y="1624584"/>
              <a:ext cx="120396" cy="246887"/>
            </a:xfrm>
            <a:prstGeom prst="rect">
              <a:avLst/>
            </a:prstGeom>
            <a:blipFill>
              <a:blip r:embed="rId21" cstate="print"/>
              <a:stretch>
                <a:fillRect/>
              </a:stretch>
            </a:blipFill>
          </p:spPr>
          <p:txBody>
            <a:bodyPr wrap="square" lIns="0" tIns="0" rIns="0" bIns="0" rtlCol="0"/>
            <a:lstStyle/>
            <a:p>
              <a:endParaRPr/>
            </a:p>
          </p:txBody>
        </p:sp>
        <p:sp>
          <p:nvSpPr>
            <p:cNvPr id="191" name="object 191"/>
            <p:cNvSpPr/>
            <p:nvPr/>
          </p:nvSpPr>
          <p:spPr>
            <a:xfrm>
              <a:off x="6524243" y="1648968"/>
              <a:ext cx="26034" cy="152400"/>
            </a:xfrm>
            <a:custGeom>
              <a:avLst/>
              <a:gdLst/>
              <a:ahLst/>
              <a:cxnLst/>
              <a:rect l="l" t="t" r="r" b="b"/>
              <a:pathLst>
                <a:path w="26034" h="152400">
                  <a:moveTo>
                    <a:pt x="25907" y="3175"/>
                  </a:moveTo>
                  <a:lnTo>
                    <a:pt x="25907" y="5080"/>
                  </a:lnTo>
                  <a:lnTo>
                    <a:pt x="20065" y="6477"/>
                  </a:lnTo>
                  <a:lnTo>
                    <a:pt x="12953" y="6477"/>
                  </a:lnTo>
                  <a:lnTo>
                    <a:pt x="5841" y="6477"/>
                  </a:lnTo>
                  <a:lnTo>
                    <a:pt x="0" y="5080"/>
                  </a:lnTo>
                  <a:lnTo>
                    <a:pt x="0" y="3175"/>
                  </a:lnTo>
                  <a:lnTo>
                    <a:pt x="0" y="1397"/>
                  </a:lnTo>
                  <a:lnTo>
                    <a:pt x="5841" y="0"/>
                  </a:lnTo>
                  <a:lnTo>
                    <a:pt x="12953" y="0"/>
                  </a:lnTo>
                  <a:lnTo>
                    <a:pt x="20065" y="0"/>
                  </a:lnTo>
                  <a:lnTo>
                    <a:pt x="25907" y="1397"/>
                  </a:lnTo>
                  <a:lnTo>
                    <a:pt x="25907" y="3175"/>
                  </a:lnTo>
                  <a:close/>
                </a:path>
                <a:path w="26034" h="152400">
                  <a:moveTo>
                    <a:pt x="25907" y="3175"/>
                  </a:moveTo>
                  <a:lnTo>
                    <a:pt x="25907" y="149098"/>
                  </a:lnTo>
                  <a:lnTo>
                    <a:pt x="25907" y="151003"/>
                  </a:lnTo>
                  <a:lnTo>
                    <a:pt x="20065" y="152400"/>
                  </a:lnTo>
                  <a:lnTo>
                    <a:pt x="12953" y="152400"/>
                  </a:lnTo>
                  <a:lnTo>
                    <a:pt x="5841" y="152400"/>
                  </a:lnTo>
                  <a:lnTo>
                    <a:pt x="0" y="151003"/>
                  </a:lnTo>
                  <a:lnTo>
                    <a:pt x="0" y="149098"/>
                  </a:lnTo>
                  <a:lnTo>
                    <a:pt x="0" y="3175"/>
                  </a:lnTo>
                </a:path>
              </a:pathLst>
            </a:custGeom>
            <a:ln w="9144">
              <a:solidFill>
                <a:srgbClr val="005A84"/>
              </a:solidFill>
            </a:ln>
          </p:spPr>
          <p:txBody>
            <a:bodyPr wrap="square" lIns="0" tIns="0" rIns="0" bIns="0" rtlCol="0"/>
            <a:lstStyle/>
            <a:p>
              <a:endParaRPr/>
            </a:p>
          </p:txBody>
        </p:sp>
        <p:sp>
          <p:nvSpPr>
            <p:cNvPr id="192" name="object 192"/>
            <p:cNvSpPr/>
            <p:nvPr/>
          </p:nvSpPr>
          <p:spPr>
            <a:xfrm>
              <a:off x="5582411" y="1624584"/>
              <a:ext cx="120396" cy="246887"/>
            </a:xfrm>
            <a:prstGeom prst="rect">
              <a:avLst/>
            </a:prstGeom>
            <a:blipFill>
              <a:blip r:embed="rId21" cstate="print"/>
              <a:stretch>
                <a:fillRect/>
              </a:stretch>
            </a:blipFill>
          </p:spPr>
          <p:txBody>
            <a:bodyPr wrap="square" lIns="0" tIns="0" rIns="0" bIns="0" rtlCol="0"/>
            <a:lstStyle/>
            <a:p>
              <a:endParaRPr/>
            </a:p>
          </p:txBody>
        </p:sp>
        <p:sp>
          <p:nvSpPr>
            <p:cNvPr id="193" name="object 193"/>
            <p:cNvSpPr/>
            <p:nvPr/>
          </p:nvSpPr>
          <p:spPr>
            <a:xfrm>
              <a:off x="5629655" y="1648968"/>
              <a:ext cx="26034" cy="152400"/>
            </a:xfrm>
            <a:custGeom>
              <a:avLst/>
              <a:gdLst/>
              <a:ahLst/>
              <a:cxnLst/>
              <a:rect l="l" t="t" r="r" b="b"/>
              <a:pathLst>
                <a:path w="26035" h="152400">
                  <a:moveTo>
                    <a:pt x="25908" y="3175"/>
                  </a:moveTo>
                  <a:lnTo>
                    <a:pt x="25908" y="5080"/>
                  </a:lnTo>
                  <a:lnTo>
                    <a:pt x="20066" y="6477"/>
                  </a:lnTo>
                  <a:lnTo>
                    <a:pt x="12954" y="6477"/>
                  </a:lnTo>
                  <a:lnTo>
                    <a:pt x="5842" y="6477"/>
                  </a:lnTo>
                  <a:lnTo>
                    <a:pt x="0" y="5080"/>
                  </a:lnTo>
                  <a:lnTo>
                    <a:pt x="0" y="3175"/>
                  </a:lnTo>
                  <a:lnTo>
                    <a:pt x="0" y="1397"/>
                  </a:lnTo>
                  <a:lnTo>
                    <a:pt x="5842" y="0"/>
                  </a:lnTo>
                  <a:lnTo>
                    <a:pt x="12954" y="0"/>
                  </a:lnTo>
                  <a:lnTo>
                    <a:pt x="20066" y="0"/>
                  </a:lnTo>
                  <a:lnTo>
                    <a:pt x="25908" y="1397"/>
                  </a:lnTo>
                  <a:lnTo>
                    <a:pt x="25908" y="3175"/>
                  </a:lnTo>
                  <a:close/>
                </a:path>
                <a:path w="26035" h="152400">
                  <a:moveTo>
                    <a:pt x="25908" y="3175"/>
                  </a:moveTo>
                  <a:lnTo>
                    <a:pt x="25908" y="149098"/>
                  </a:lnTo>
                  <a:lnTo>
                    <a:pt x="25908" y="151003"/>
                  </a:lnTo>
                  <a:lnTo>
                    <a:pt x="20066" y="152400"/>
                  </a:lnTo>
                  <a:lnTo>
                    <a:pt x="12954" y="152400"/>
                  </a:lnTo>
                  <a:lnTo>
                    <a:pt x="5842" y="152400"/>
                  </a:lnTo>
                  <a:lnTo>
                    <a:pt x="0" y="151003"/>
                  </a:lnTo>
                  <a:lnTo>
                    <a:pt x="0" y="149098"/>
                  </a:lnTo>
                  <a:lnTo>
                    <a:pt x="0" y="3175"/>
                  </a:lnTo>
                </a:path>
              </a:pathLst>
            </a:custGeom>
            <a:ln w="9144">
              <a:solidFill>
                <a:srgbClr val="005A84"/>
              </a:solidFill>
            </a:ln>
          </p:spPr>
          <p:txBody>
            <a:bodyPr wrap="square" lIns="0" tIns="0" rIns="0" bIns="0" rtlCol="0"/>
            <a:lstStyle/>
            <a:p>
              <a:endParaRPr/>
            </a:p>
          </p:txBody>
        </p:sp>
        <p:sp>
          <p:nvSpPr>
            <p:cNvPr id="194" name="object 194"/>
            <p:cNvSpPr/>
            <p:nvPr/>
          </p:nvSpPr>
          <p:spPr>
            <a:xfrm>
              <a:off x="5431535" y="1519428"/>
              <a:ext cx="137160" cy="152400"/>
            </a:xfrm>
            <a:prstGeom prst="rect">
              <a:avLst/>
            </a:prstGeom>
            <a:blipFill>
              <a:blip r:embed="rId22" cstate="print"/>
              <a:stretch>
                <a:fillRect/>
              </a:stretch>
            </a:blipFill>
          </p:spPr>
          <p:txBody>
            <a:bodyPr wrap="square" lIns="0" tIns="0" rIns="0" bIns="0" rtlCol="0"/>
            <a:lstStyle/>
            <a:p>
              <a:endParaRPr/>
            </a:p>
          </p:txBody>
        </p:sp>
        <p:sp>
          <p:nvSpPr>
            <p:cNvPr id="195" name="object 195"/>
            <p:cNvSpPr/>
            <p:nvPr/>
          </p:nvSpPr>
          <p:spPr>
            <a:xfrm>
              <a:off x="5478779" y="1543812"/>
              <a:ext cx="43180" cy="58419"/>
            </a:xfrm>
            <a:custGeom>
              <a:avLst/>
              <a:gdLst/>
              <a:ahLst/>
              <a:cxnLst/>
              <a:rect l="l" t="t" r="r" b="b"/>
              <a:pathLst>
                <a:path w="43179" h="58419">
                  <a:moveTo>
                    <a:pt x="0" y="57912"/>
                  </a:moveTo>
                  <a:lnTo>
                    <a:pt x="42672" y="57912"/>
                  </a:lnTo>
                  <a:lnTo>
                    <a:pt x="42672" y="0"/>
                  </a:lnTo>
                  <a:lnTo>
                    <a:pt x="0" y="0"/>
                  </a:lnTo>
                  <a:lnTo>
                    <a:pt x="0" y="57912"/>
                  </a:lnTo>
                  <a:close/>
                </a:path>
              </a:pathLst>
            </a:custGeom>
            <a:ln w="9144">
              <a:solidFill>
                <a:srgbClr val="005A84"/>
              </a:solidFill>
            </a:ln>
          </p:spPr>
          <p:txBody>
            <a:bodyPr wrap="square" lIns="0" tIns="0" rIns="0" bIns="0" rtlCol="0"/>
            <a:lstStyle/>
            <a:p>
              <a:endParaRPr/>
            </a:p>
          </p:txBody>
        </p:sp>
        <p:sp>
          <p:nvSpPr>
            <p:cNvPr id="196" name="object 196"/>
            <p:cNvSpPr/>
            <p:nvPr/>
          </p:nvSpPr>
          <p:spPr>
            <a:xfrm>
              <a:off x="5509259" y="1519428"/>
              <a:ext cx="137160" cy="152400"/>
            </a:xfrm>
            <a:prstGeom prst="rect">
              <a:avLst/>
            </a:prstGeom>
            <a:blipFill>
              <a:blip r:embed="rId22" cstate="print"/>
              <a:stretch>
                <a:fillRect/>
              </a:stretch>
            </a:blipFill>
          </p:spPr>
          <p:txBody>
            <a:bodyPr wrap="square" lIns="0" tIns="0" rIns="0" bIns="0" rtlCol="0"/>
            <a:lstStyle/>
            <a:p>
              <a:endParaRPr/>
            </a:p>
          </p:txBody>
        </p:sp>
        <p:sp>
          <p:nvSpPr>
            <p:cNvPr id="197" name="object 197"/>
            <p:cNvSpPr/>
            <p:nvPr/>
          </p:nvSpPr>
          <p:spPr>
            <a:xfrm>
              <a:off x="5556503" y="1543812"/>
              <a:ext cx="43180" cy="58419"/>
            </a:xfrm>
            <a:custGeom>
              <a:avLst/>
              <a:gdLst/>
              <a:ahLst/>
              <a:cxnLst/>
              <a:rect l="l" t="t" r="r" b="b"/>
              <a:pathLst>
                <a:path w="43179" h="58419">
                  <a:moveTo>
                    <a:pt x="0" y="57912"/>
                  </a:moveTo>
                  <a:lnTo>
                    <a:pt x="42672" y="57912"/>
                  </a:lnTo>
                  <a:lnTo>
                    <a:pt x="42672" y="0"/>
                  </a:lnTo>
                  <a:lnTo>
                    <a:pt x="0" y="0"/>
                  </a:lnTo>
                  <a:lnTo>
                    <a:pt x="0" y="57912"/>
                  </a:lnTo>
                  <a:close/>
                </a:path>
              </a:pathLst>
            </a:custGeom>
            <a:ln w="9144">
              <a:solidFill>
                <a:srgbClr val="005A84"/>
              </a:solidFill>
            </a:ln>
          </p:spPr>
          <p:txBody>
            <a:bodyPr wrap="square" lIns="0" tIns="0" rIns="0" bIns="0" rtlCol="0"/>
            <a:lstStyle/>
            <a:p>
              <a:endParaRPr/>
            </a:p>
          </p:txBody>
        </p:sp>
        <p:sp>
          <p:nvSpPr>
            <p:cNvPr id="198" name="object 198"/>
            <p:cNvSpPr/>
            <p:nvPr/>
          </p:nvSpPr>
          <p:spPr>
            <a:xfrm>
              <a:off x="5588507" y="1519428"/>
              <a:ext cx="137160" cy="152400"/>
            </a:xfrm>
            <a:prstGeom prst="rect">
              <a:avLst/>
            </a:prstGeom>
            <a:blipFill>
              <a:blip r:embed="rId22" cstate="print"/>
              <a:stretch>
                <a:fillRect/>
              </a:stretch>
            </a:blipFill>
          </p:spPr>
          <p:txBody>
            <a:bodyPr wrap="square" lIns="0" tIns="0" rIns="0" bIns="0" rtlCol="0"/>
            <a:lstStyle/>
            <a:p>
              <a:endParaRPr/>
            </a:p>
          </p:txBody>
        </p:sp>
        <p:sp>
          <p:nvSpPr>
            <p:cNvPr id="199" name="object 199"/>
            <p:cNvSpPr/>
            <p:nvPr/>
          </p:nvSpPr>
          <p:spPr>
            <a:xfrm>
              <a:off x="5635751" y="1543812"/>
              <a:ext cx="43180" cy="58419"/>
            </a:xfrm>
            <a:custGeom>
              <a:avLst/>
              <a:gdLst/>
              <a:ahLst/>
              <a:cxnLst/>
              <a:rect l="l" t="t" r="r" b="b"/>
              <a:pathLst>
                <a:path w="43179" h="58419">
                  <a:moveTo>
                    <a:pt x="0" y="57912"/>
                  </a:moveTo>
                  <a:lnTo>
                    <a:pt x="42672" y="57912"/>
                  </a:lnTo>
                  <a:lnTo>
                    <a:pt x="42672" y="0"/>
                  </a:lnTo>
                  <a:lnTo>
                    <a:pt x="0" y="0"/>
                  </a:lnTo>
                  <a:lnTo>
                    <a:pt x="0" y="57912"/>
                  </a:lnTo>
                  <a:close/>
                </a:path>
              </a:pathLst>
            </a:custGeom>
            <a:ln w="9144">
              <a:solidFill>
                <a:srgbClr val="005A84"/>
              </a:solidFill>
            </a:ln>
          </p:spPr>
          <p:txBody>
            <a:bodyPr wrap="square" lIns="0" tIns="0" rIns="0" bIns="0" rtlCol="0"/>
            <a:lstStyle/>
            <a:p>
              <a:endParaRPr/>
            </a:p>
          </p:txBody>
        </p:sp>
        <p:sp>
          <p:nvSpPr>
            <p:cNvPr id="200" name="object 200"/>
            <p:cNvSpPr/>
            <p:nvPr/>
          </p:nvSpPr>
          <p:spPr>
            <a:xfrm>
              <a:off x="5667755" y="1519428"/>
              <a:ext cx="137160" cy="152400"/>
            </a:xfrm>
            <a:prstGeom prst="rect">
              <a:avLst/>
            </a:prstGeom>
            <a:blipFill>
              <a:blip r:embed="rId22" cstate="print"/>
              <a:stretch>
                <a:fillRect/>
              </a:stretch>
            </a:blipFill>
          </p:spPr>
          <p:txBody>
            <a:bodyPr wrap="square" lIns="0" tIns="0" rIns="0" bIns="0" rtlCol="0"/>
            <a:lstStyle/>
            <a:p>
              <a:endParaRPr/>
            </a:p>
          </p:txBody>
        </p:sp>
        <p:sp>
          <p:nvSpPr>
            <p:cNvPr id="201" name="object 201"/>
            <p:cNvSpPr/>
            <p:nvPr/>
          </p:nvSpPr>
          <p:spPr>
            <a:xfrm>
              <a:off x="5714999" y="1543812"/>
              <a:ext cx="43180" cy="58419"/>
            </a:xfrm>
            <a:custGeom>
              <a:avLst/>
              <a:gdLst/>
              <a:ahLst/>
              <a:cxnLst/>
              <a:rect l="l" t="t" r="r" b="b"/>
              <a:pathLst>
                <a:path w="43179" h="58419">
                  <a:moveTo>
                    <a:pt x="0" y="57912"/>
                  </a:moveTo>
                  <a:lnTo>
                    <a:pt x="42672" y="57912"/>
                  </a:lnTo>
                  <a:lnTo>
                    <a:pt x="42672" y="0"/>
                  </a:lnTo>
                  <a:lnTo>
                    <a:pt x="0" y="0"/>
                  </a:lnTo>
                  <a:lnTo>
                    <a:pt x="0" y="57912"/>
                  </a:lnTo>
                  <a:close/>
                </a:path>
              </a:pathLst>
            </a:custGeom>
            <a:ln w="9144">
              <a:solidFill>
                <a:srgbClr val="005A84"/>
              </a:solidFill>
            </a:ln>
          </p:spPr>
          <p:txBody>
            <a:bodyPr wrap="square" lIns="0" tIns="0" rIns="0" bIns="0" rtlCol="0"/>
            <a:lstStyle/>
            <a:p>
              <a:endParaRPr/>
            </a:p>
          </p:txBody>
        </p:sp>
        <p:sp>
          <p:nvSpPr>
            <p:cNvPr id="202" name="object 202"/>
            <p:cNvSpPr/>
            <p:nvPr/>
          </p:nvSpPr>
          <p:spPr>
            <a:xfrm>
              <a:off x="5747003" y="1519428"/>
              <a:ext cx="135636" cy="152400"/>
            </a:xfrm>
            <a:prstGeom prst="rect">
              <a:avLst/>
            </a:prstGeom>
            <a:blipFill>
              <a:blip r:embed="rId23" cstate="print"/>
              <a:stretch>
                <a:fillRect/>
              </a:stretch>
            </a:blipFill>
          </p:spPr>
          <p:txBody>
            <a:bodyPr wrap="square" lIns="0" tIns="0" rIns="0" bIns="0" rtlCol="0"/>
            <a:lstStyle/>
            <a:p>
              <a:endParaRPr/>
            </a:p>
          </p:txBody>
        </p:sp>
        <p:sp>
          <p:nvSpPr>
            <p:cNvPr id="203" name="object 203"/>
            <p:cNvSpPr/>
            <p:nvPr/>
          </p:nvSpPr>
          <p:spPr>
            <a:xfrm>
              <a:off x="5794247" y="1543812"/>
              <a:ext cx="41275" cy="58419"/>
            </a:xfrm>
            <a:custGeom>
              <a:avLst/>
              <a:gdLst/>
              <a:ahLst/>
              <a:cxnLst/>
              <a:rect l="l" t="t" r="r" b="b"/>
              <a:pathLst>
                <a:path w="41275" h="58419">
                  <a:moveTo>
                    <a:pt x="0" y="57912"/>
                  </a:moveTo>
                  <a:lnTo>
                    <a:pt x="41148" y="57912"/>
                  </a:lnTo>
                  <a:lnTo>
                    <a:pt x="41148" y="0"/>
                  </a:lnTo>
                  <a:lnTo>
                    <a:pt x="0" y="0"/>
                  </a:lnTo>
                  <a:lnTo>
                    <a:pt x="0" y="57912"/>
                  </a:lnTo>
                  <a:close/>
                </a:path>
              </a:pathLst>
            </a:custGeom>
            <a:ln w="9144">
              <a:solidFill>
                <a:srgbClr val="005A84"/>
              </a:solidFill>
            </a:ln>
          </p:spPr>
          <p:txBody>
            <a:bodyPr wrap="square" lIns="0" tIns="0" rIns="0" bIns="0" rtlCol="0"/>
            <a:lstStyle/>
            <a:p>
              <a:endParaRPr/>
            </a:p>
          </p:txBody>
        </p:sp>
        <p:sp>
          <p:nvSpPr>
            <p:cNvPr id="204" name="object 204"/>
            <p:cNvSpPr/>
            <p:nvPr/>
          </p:nvSpPr>
          <p:spPr>
            <a:xfrm>
              <a:off x="5824727" y="1519428"/>
              <a:ext cx="137160" cy="152400"/>
            </a:xfrm>
            <a:prstGeom prst="rect">
              <a:avLst/>
            </a:prstGeom>
            <a:blipFill>
              <a:blip r:embed="rId22" cstate="print"/>
              <a:stretch>
                <a:fillRect/>
              </a:stretch>
            </a:blipFill>
          </p:spPr>
          <p:txBody>
            <a:bodyPr wrap="square" lIns="0" tIns="0" rIns="0" bIns="0" rtlCol="0"/>
            <a:lstStyle/>
            <a:p>
              <a:endParaRPr/>
            </a:p>
          </p:txBody>
        </p:sp>
        <p:sp>
          <p:nvSpPr>
            <p:cNvPr id="205" name="object 205"/>
            <p:cNvSpPr/>
            <p:nvPr/>
          </p:nvSpPr>
          <p:spPr>
            <a:xfrm>
              <a:off x="5871971" y="1543812"/>
              <a:ext cx="43180" cy="58419"/>
            </a:xfrm>
            <a:custGeom>
              <a:avLst/>
              <a:gdLst/>
              <a:ahLst/>
              <a:cxnLst/>
              <a:rect l="l" t="t" r="r" b="b"/>
              <a:pathLst>
                <a:path w="43179" h="58419">
                  <a:moveTo>
                    <a:pt x="0" y="57912"/>
                  </a:moveTo>
                  <a:lnTo>
                    <a:pt x="42672" y="57912"/>
                  </a:lnTo>
                  <a:lnTo>
                    <a:pt x="42672" y="0"/>
                  </a:lnTo>
                  <a:lnTo>
                    <a:pt x="0" y="0"/>
                  </a:lnTo>
                  <a:lnTo>
                    <a:pt x="0" y="57912"/>
                  </a:lnTo>
                  <a:close/>
                </a:path>
              </a:pathLst>
            </a:custGeom>
            <a:ln w="9144">
              <a:solidFill>
                <a:srgbClr val="005A84"/>
              </a:solidFill>
            </a:ln>
          </p:spPr>
          <p:txBody>
            <a:bodyPr wrap="square" lIns="0" tIns="0" rIns="0" bIns="0" rtlCol="0"/>
            <a:lstStyle/>
            <a:p>
              <a:endParaRPr/>
            </a:p>
          </p:txBody>
        </p:sp>
        <p:sp>
          <p:nvSpPr>
            <p:cNvPr id="206" name="object 206"/>
            <p:cNvSpPr/>
            <p:nvPr/>
          </p:nvSpPr>
          <p:spPr>
            <a:xfrm>
              <a:off x="5903975" y="1519428"/>
              <a:ext cx="137160" cy="152400"/>
            </a:xfrm>
            <a:prstGeom prst="rect">
              <a:avLst/>
            </a:prstGeom>
            <a:blipFill>
              <a:blip r:embed="rId22" cstate="print"/>
              <a:stretch>
                <a:fillRect/>
              </a:stretch>
            </a:blipFill>
          </p:spPr>
          <p:txBody>
            <a:bodyPr wrap="square" lIns="0" tIns="0" rIns="0" bIns="0" rtlCol="0"/>
            <a:lstStyle/>
            <a:p>
              <a:endParaRPr/>
            </a:p>
          </p:txBody>
        </p:sp>
        <p:sp>
          <p:nvSpPr>
            <p:cNvPr id="207" name="object 207"/>
            <p:cNvSpPr/>
            <p:nvPr/>
          </p:nvSpPr>
          <p:spPr>
            <a:xfrm>
              <a:off x="5951219" y="1543812"/>
              <a:ext cx="43180" cy="58419"/>
            </a:xfrm>
            <a:custGeom>
              <a:avLst/>
              <a:gdLst/>
              <a:ahLst/>
              <a:cxnLst/>
              <a:rect l="l" t="t" r="r" b="b"/>
              <a:pathLst>
                <a:path w="43179" h="58419">
                  <a:moveTo>
                    <a:pt x="0" y="57912"/>
                  </a:moveTo>
                  <a:lnTo>
                    <a:pt x="42672" y="57912"/>
                  </a:lnTo>
                  <a:lnTo>
                    <a:pt x="42672" y="0"/>
                  </a:lnTo>
                  <a:lnTo>
                    <a:pt x="0" y="0"/>
                  </a:lnTo>
                  <a:lnTo>
                    <a:pt x="0" y="57912"/>
                  </a:lnTo>
                  <a:close/>
                </a:path>
              </a:pathLst>
            </a:custGeom>
            <a:ln w="9144">
              <a:solidFill>
                <a:srgbClr val="005A84"/>
              </a:solidFill>
            </a:ln>
          </p:spPr>
          <p:txBody>
            <a:bodyPr wrap="square" lIns="0" tIns="0" rIns="0" bIns="0" rtlCol="0"/>
            <a:lstStyle/>
            <a:p>
              <a:endParaRPr/>
            </a:p>
          </p:txBody>
        </p:sp>
        <p:sp>
          <p:nvSpPr>
            <p:cNvPr id="208" name="object 208"/>
            <p:cNvSpPr/>
            <p:nvPr/>
          </p:nvSpPr>
          <p:spPr>
            <a:xfrm>
              <a:off x="5983223" y="1519428"/>
              <a:ext cx="137160" cy="152400"/>
            </a:xfrm>
            <a:prstGeom prst="rect">
              <a:avLst/>
            </a:prstGeom>
            <a:blipFill>
              <a:blip r:embed="rId22" cstate="print"/>
              <a:stretch>
                <a:fillRect/>
              </a:stretch>
            </a:blipFill>
          </p:spPr>
          <p:txBody>
            <a:bodyPr wrap="square" lIns="0" tIns="0" rIns="0" bIns="0" rtlCol="0"/>
            <a:lstStyle/>
            <a:p>
              <a:endParaRPr/>
            </a:p>
          </p:txBody>
        </p:sp>
        <p:sp>
          <p:nvSpPr>
            <p:cNvPr id="209" name="object 209"/>
            <p:cNvSpPr/>
            <p:nvPr/>
          </p:nvSpPr>
          <p:spPr>
            <a:xfrm>
              <a:off x="6030467" y="1543812"/>
              <a:ext cx="43180" cy="58419"/>
            </a:xfrm>
            <a:custGeom>
              <a:avLst/>
              <a:gdLst/>
              <a:ahLst/>
              <a:cxnLst/>
              <a:rect l="l" t="t" r="r" b="b"/>
              <a:pathLst>
                <a:path w="43179" h="58419">
                  <a:moveTo>
                    <a:pt x="0" y="57912"/>
                  </a:moveTo>
                  <a:lnTo>
                    <a:pt x="42672" y="57912"/>
                  </a:lnTo>
                  <a:lnTo>
                    <a:pt x="42672" y="0"/>
                  </a:lnTo>
                  <a:lnTo>
                    <a:pt x="0" y="0"/>
                  </a:lnTo>
                  <a:lnTo>
                    <a:pt x="0" y="57912"/>
                  </a:lnTo>
                  <a:close/>
                </a:path>
              </a:pathLst>
            </a:custGeom>
            <a:ln w="9144">
              <a:solidFill>
                <a:srgbClr val="005A84"/>
              </a:solidFill>
            </a:ln>
          </p:spPr>
          <p:txBody>
            <a:bodyPr wrap="square" lIns="0" tIns="0" rIns="0" bIns="0" rtlCol="0"/>
            <a:lstStyle/>
            <a:p>
              <a:endParaRPr/>
            </a:p>
          </p:txBody>
        </p:sp>
        <p:sp>
          <p:nvSpPr>
            <p:cNvPr id="210" name="object 210"/>
            <p:cNvSpPr/>
            <p:nvPr/>
          </p:nvSpPr>
          <p:spPr>
            <a:xfrm>
              <a:off x="6060947" y="1519428"/>
              <a:ext cx="137160" cy="152400"/>
            </a:xfrm>
            <a:prstGeom prst="rect">
              <a:avLst/>
            </a:prstGeom>
            <a:blipFill>
              <a:blip r:embed="rId22" cstate="print"/>
              <a:stretch>
                <a:fillRect/>
              </a:stretch>
            </a:blipFill>
          </p:spPr>
          <p:txBody>
            <a:bodyPr wrap="square" lIns="0" tIns="0" rIns="0" bIns="0" rtlCol="0"/>
            <a:lstStyle/>
            <a:p>
              <a:endParaRPr/>
            </a:p>
          </p:txBody>
        </p:sp>
        <p:sp>
          <p:nvSpPr>
            <p:cNvPr id="211" name="object 211"/>
            <p:cNvSpPr/>
            <p:nvPr/>
          </p:nvSpPr>
          <p:spPr>
            <a:xfrm>
              <a:off x="6108191" y="1543812"/>
              <a:ext cx="43180" cy="58419"/>
            </a:xfrm>
            <a:custGeom>
              <a:avLst/>
              <a:gdLst/>
              <a:ahLst/>
              <a:cxnLst/>
              <a:rect l="l" t="t" r="r" b="b"/>
              <a:pathLst>
                <a:path w="43179" h="58419">
                  <a:moveTo>
                    <a:pt x="0" y="57912"/>
                  </a:moveTo>
                  <a:lnTo>
                    <a:pt x="42672" y="57912"/>
                  </a:lnTo>
                  <a:lnTo>
                    <a:pt x="42672" y="0"/>
                  </a:lnTo>
                  <a:lnTo>
                    <a:pt x="0" y="0"/>
                  </a:lnTo>
                  <a:lnTo>
                    <a:pt x="0" y="57912"/>
                  </a:lnTo>
                  <a:close/>
                </a:path>
              </a:pathLst>
            </a:custGeom>
            <a:ln w="9144">
              <a:solidFill>
                <a:srgbClr val="005A84"/>
              </a:solidFill>
            </a:ln>
          </p:spPr>
          <p:txBody>
            <a:bodyPr wrap="square" lIns="0" tIns="0" rIns="0" bIns="0" rtlCol="0"/>
            <a:lstStyle/>
            <a:p>
              <a:endParaRPr/>
            </a:p>
          </p:txBody>
        </p:sp>
        <p:sp>
          <p:nvSpPr>
            <p:cNvPr id="212" name="object 212"/>
            <p:cNvSpPr/>
            <p:nvPr/>
          </p:nvSpPr>
          <p:spPr>
            <a:xfrm>
              <a:off x="6140195" y="1519428"/>
              <a:ext cx="137160" cy="152400"/>
            </a:xfrm>
            <a:prstGeom prst="rect">
              <a:avLst/>
            </a:prstGeom>
            <a:blipFill>
              <a:blip r:embed="rId22" cstate="print"/>
              <a:stretch>
                <a:fillRect/>
              </a:stretch>
            </a:blipFill>
          </p:spPr>
          <p:txBody>
            <a:bodyPr wrap="square" lIns="0" tIns="0" rIns="0" bIns="0" rtlCol="0"/>
            <a:lstStyle/>
            <a:p>
              <a:endParaRPr/>
            </a:p>
          </p:txBody>
        </p:sp>
        <p:sp>
          <p:nvSpPr>
            <p:cNvPr id="213" name="object 213"/>
            <p:cNvSpPr/>
            <p:nvPr/>
          </p:nvSpPr>
          <p:spPr>
            <a:xfrm>
              <a:off x="6187439" y="1543812"/>
              <a:ext cx="43180" cy="58419"/>
            </a:xfrm>
            <a:custGeom>
              <a:avLst/>
              <a:gdLst/>
              <a:ahLst/>
              <a:cxnLst/>
              <a:rect l="l" t="t" r="r" b="b"/>
              <a:pathLst>
                <a:path w="43179" h="58419">
                  <a:moveTo>
                    <a:pt x="0" y="57912"/>
                  </a:moveTo>
                  <a:lnTo>
                    <a:pt x="42672" y="57912"/>
                  </a:lnTo>
                  <a:lnTo>
                    <a:pt x="42672" y="0"/>
                  </a:lnTo>
                  <a:lnTo>
                    <a:pt x="0" y="0"/>
                  </a:lnTo>
                  <a:lnTo>
                    <a:pt x="0" y="57912"/>
                  </a:lnTo>
                  <a:close/>
                </a:path>
              </a:pathLst>
            </a:custGeom>
            <a:ln w="9144">
              <a:solidFill>
                <a:srgbClr val="005A84"/>
              </a:solidFill>
            </a:ln>
          </p:spPr>
          <p:txBody>
            <a:bodyPr wrap="square" lIns="0" tIns="0" rIns="0" bIns="0" rtlCol="0"/>
            <a:lstStyle/>
            <a:p>
              <a:endParaRPr/>
            </a:p>
          </p:txBody>
        </p:sp>
        <p:sp>
          <p:nvSpPr>
            <p:cNvPr id="214" name="object 214"/>
            <p:cNvSpPr/>
            <p:nvPr/>
          </p:nvSpPr>
          <p:spPr>
            <a:xfrm>
              <a:off x="6219443" y="1519428"/>
              <a:ext cx="137160" cy="152400"/>
            </a:xfrm>
            <a:prstGeom prst="rect">
              <a:avLst/>
            </a:prstGeom>
            <a:blipFill>
              <a:blip r:embed="rId22" cstate="print"/>
              <a:stretch>
                <a:fillRect/>
              </a:stretch>
            </a:blipFill>
          </p:spPr>
          <p:txBody>
            <a:bodyPr wrap="square" lIns="0" tIns="0" rIns="0" bIns="0" rtlCol="0"/>
            <a:lstStyle/>
            <a:p>
              <a:endParaRPr/>
            </a:p>
          </p:txBody>
        </p:sp>
        <p:sp>
          <p:nvSpPr>
            <p:cNvPr id="215" name="object 215"/>
            <p:cNvSpPr/>
            <p:nvPr/>
          </p:nvSpPr>
          <p:spPr>
            <a:xfrm>
              <a:off x="6266687" y="1543812"/>
              <a:ext cx="43180" cy="58419"/>
            </a:xfrm>
            <a:custGeom>
              <a:avLst/>
              <a:gdLst/>
              <a:ahLst/>
              <a:cxnLst/>
              <a:rect l="l" t="t" r="r" b="b"/>
              <a:pathLst>
                <a:path w="43179" h="58419">
                  <a:moveTo>
                    <a:pt x="0" y="57912"/>
                  </a:moveTo>
                  <a:lnTo>
                    <a:pt x="42672" y="57912"/>
                  </a:lnTo>
                  <a:lnTo>
                    <a:pt x="42672" y="0"/>
                  </a:lnTo>
                  <a:lnTo>
                    <a:pt x="0" y="0"/>
                  </a:lnTo>
                  <a:lnTo>
                    <a:pt x="0" y="57912"/>
                  </a:lnTo>
                  <a:close/>
                </a:path>
              </a:pathLst>
            </a:custGeom>
            <a:ln w="9144">
              <a:solidFill>
                <a:srgbClr val="005A84"/>
              </a:solidFill>
            </a:ln>
          </p:spPr>
          <p:txBody>
            <a:bodyPr wrap="square" lIns="0" tIns="0" rIns="0" bIns="0" rtlCol="0"/>
            <a:lstStyle/>
            <a:p>
              <a:endParaRPr/>
            </a:p>
          </p:txBody>
        </p:sp>
        <p:sp>
          <p:nvSpPr>
            <p:cNvPr id="216" name="object 216"/>
            <p:cNvSpPr/>
            <p:nvPr/>
          </p:nvSpPr>
          <p:spPr>
            <a:xfrm>
              <a:off x="6298691" y="1519428"/>
              <a:ext cx="135636" cy="152400"/>
            </a:xfrm>
            <a:prstGeom prst="rect">
              <a:avLst/>
            </a:prstGeom>
            <a:blipFill>
              <a:blip r:embed="rId23" cstate="print"/>
              <a:stretch>
                <a:fillRect/>
              </a:stretch>
            </a:blipFill>
          </p:spPr>
          <p:txBody>
            <a:bodyPr wrap="square" lIns="0" tIns="0" rIns="0" bIns="0" rtlCol="0"/>
            <a:lstStyle/>
            <a:p>
              <a:endParaRPr/>
            </a:p>
          </p:txBody>
        </p:sp>
        <p:sp>
          <p:nvSpPr>
            <p:cNvPr id="217" name="object 217"/>
            <p:cNvSpPr/>
            <p:nvPr/>
          </p:nvSpPr>
          <p:spPr>
            <a:xfrm>
              <a:off x="6345935" y="1543812"/>
              <a:ext cx="41275" cy="58419"/>
            </a:xfrm>
            <a:custGeom>
              <a:avLst/>
              <a:gdLst/>
              <a:ahLst/>
              <a:cxnLst/>
              <a:rect l="l" t="t" r="r" b="b"/>
              <a:pathLst>
                <a:path w="41275" h="58419">
                  <a:moveTo>
                    <a:pt x="0" y="57912"/>
                  </a:moveTo>
                  <a:lnTo>
                    <a:pt x="41148" y="57912"/>
                  </a:lnTo>
                  <a:lnTo>
                    <a:pt x="41148" y="0"/>
                  </a:lnTo>
                  <a:lnTo>
                    <a:pt x="0" y="0"/>
                  </a:lnTo>
                  <a:lnTo>
                    <a:pt x="0" y="57912"/>
                  </a:lnTo>
                  <a:close/>
                </a:path>
              </a:pathLst>
            </a:custGeom>
            <a:ln w="9144">
              <a:solidFill>
                <a:srgbClr val="005A84"/>
              </a:solidFill>
            </a:ln>
          </p:spPr>
          <p:txBody>
            <a:bodyPr wrap="square" lIns="0" tIns="0" rIns="0" bIns="0" rtlCol="0"/>
            <a:lstStyle/>
            <a:p>
              <a:endParaRPr/>
            </a:p>
          </p:txBody>
        </p:sp>
        <p:sp>
          <p:nvSpPr>
            <p:cNvPr id="218" name="object 218"/>
            <p:cNvSpPr/>
            <p:nvPr/>
          </p:nvSpPr>
          <p:spPr>
            <a:xfrm>
              <a:off x="6376415" y="1519428"/>
              <a:ext cx="137160" cy="152400"/>
            </a:xfrm>
            <a:prstGeom prst="rect">
              <a:avLst/>
            </a:prstGeom>
            <a:blipFill>
              <a:blip r:embed="rId22" cstate="print"/>
              <a:stretch>
                <a:fillRect/>
              </a:stretch>
            </a:blipFill>
          </p:spPr>
          <p:txBody>
            <a:bodyPr wrap="square" lIns="0" tIns="0" rIns="0" bIns="0" rtlCol="0"/>
            <a:lstStyle/>
            <a:p>
              <a:endParaRPr/>
            </a:p>
          </p:txBody>
        </p:sp>
        <p:sp>
          <p:nvSpPr>
            <p:cNvPr id="219" name="object 219"/>
            <p:cNvSpPr/>
            <p:nvPr/>
          </p:nvSpPr>
          <p:spPr>
            <a:xfrm>
              <a:off x="6423659" y="1543812"/>
              <a:ext cx="43180" cy="58419"/>
            </a:xfrm>
            <a:custGeom>
              <a:avLst/>
              <a:gdLst/>
              <a:ahLst/>
              <a:cxnLst/>
              <a:rect l="l" t="t" r="r" b="b"/>
              <a:pathLst>
                <a:path w="43179" h="58419">
                  <a:moveTo>
                    <a:pt x="0" y="57912"/>
                  </a:moveTo>
                  <a:lnTo>
                    <a:pt x="42672" y="57912"/>
                  </a:lnTo>
                  <a:lnTo>
                    <a:pt x="42672" y="0"/>
                  </a:lnTo>
                  <a:lnTo>
                    <a:pt x="0" y="0"/>
                  </a:lnTo>
                  <a:lnTo>
                    <a:pt x="0" y="57912"/>
                  </a:lnTo>
                  <a:close/>
                </a:path>
              </a:pathLst>
            </a:custGeom>
            <a:ln w="9144">
              <a:solidFill>
                <a:srgbClr val="005A84"/>
              </a:solidFill>
            </a:ln>
          </p:spPr>
          <p:txBody>
            <a:bodyPr wrap="square" lIns="0" tIns="0" rIns="0" bIns="0" rtlCol="0"/>
            <a:lstStyle/>
            <a:p>
              <a:endParaRPr/>
            </a:p>
          </p:txBody>
        </p:sp>
        <p:sp>
          <p:nvSpPr>
            <p:cNvPr id="220" name="object 220"/>
            <p:cNvSpPr/>
            <p:nvPr/>
          </p:nvSpPr>
          <p:spPr>
            <a:xfrm>
              <a:off x="6455663" y="1519428"/>
              <a:ext cx="137160" cy="152400"/>
            </a:xfrm>
            <a:prstGeom prst="rect">
              <a:avLst/>
            </a:prstGeom>
            <a:blipFill>
              <a:blip r:embed="rId22" cstate="print"/>
              <a:stretch>
                <a:fillRect/>
              </a:stretch>
            </a:blipFill>
          </p:spPr>
          <p:txBody>
            <a:bodyPr wrap="square" lIns="0" tIns="0" rIns="0" bIns="0" rtlCol="0"/>
            <a:lstStyle/>
            <a:p>
              <a:endParaRPr/>
            </a:p>
          </p:txBody>
        </p:sp>
        <p:sp>
          <p:nvSpPr>
            <p:cNvPr id="221" name="object 221"/>
            <p:cNvSpPr/>
            <p:nvPr/>
          </p:nvSpPr>
          <p:spPr>
            <a:xfrm>
              <a:off x="6502907" y="1543812"/>
              <a:ext cx="43180" cy="58419"/>
            </a:xfrm>
            <a:custGeom>
              <a:avLst/>
              <a:gdLst/>
              <a:ahLst/>
              <a:cxnLst/>
              <a:rect l="l" t="t" r="r" b="b"/>
              <a:pathLst>
                <a:path w="43179" h="58419">
                  <a:moveTo>
                    <a:pt x="0" y="57912"/>
                  </a:moveTo>
                  <a:lnTo>
                    <a:pt x="42672" y="57912"/>
                  </a:lnTo>
                  <a:lnTo>
                    <a:pt x="42672" y="0"/>
                  </a:lnTo>
                  <a:lnTo>
                    <a:pt x="0" y="0"/>
                  </a:lnTo>
                  <a:lnTo>
                    <a:pt x="0" y="57912"/>
                  </a:lnTo>
                  <a:close/>
                </a:path>
              </a:pathLst>
            </a:custGeom>
            <a:ln w="9144">
              <a:solidFill>
                <a:srgbClr val="005A84"/>
              </a:solidFill>
            </a:ln>
          </p:spPr>
          <p:txBody>
            <a:bodyPr wrap="square" lIns="0" tIns="0" rIns="0" bIns="0" rtlCol="0"/>
            <a:lstStyle/>
            <a:p>
              <a:endParaRPr/>
            </a:p>
          </p:txBody>
        </p:sp>
        <p:sp>
          <p:nvSpPr>
            <p:cNvPr id="222" name="object 222"/>
            <p:cNvSpPr/>
            <p:nvPr/>
          </p:nvSpPr>
          <p:spPr>
            <a:xfrm>
              <a:off x="5241035" y="1351788"/>
              <a:ext cx="1374647" cy="583692"/>
            </a:xfrm>
            <a:prstGeom prst="rect">
              <a:avLst/>
            </a:prstGeom>
            <a:blipFill>
              <a:blip r:embed="rId24" cstate="print"/>
              <a:stretch>
                <a:fillRect/>
              </a:stretch>
            </a:blipFill>
          </p:spPr>
          <p:txBody>
            <a:bodyPr wrap="square" lIns="0" tIns="0" rIns="0" bIns="0" rtlCol="0"/>
            <a:lstStyle/>
            <a:p>
              <a:endParaRPr/>
            </a:p>
          </p:txBody>
        </p:sp>
        <p:sp>
          <p:nvSpPr>
            <p:cNvPr id="223" name="object 223"/>
            <p:cNvSpPr/>
            <p:nvPr/>
          </p:nvSpPr>
          <p:spPr>
            <a:xfrm>
              <a:off x="5288279" y="1376172"/>
              <a:ext cx="1280160" cy="489584"/>
            </a:xfrm>
            <a:custGeom>
              <a:avLst/>
              <a:gdLst/>
              <a:ahLst/>
              <a:cxnLst/>
              <a:rect l="l" t="t" r="r" b="b"/>
              <a:pathLst>
                <a:path w="1280159" h="489585">
                  <a:moveTo>
                    <a:pt x="1280159" y="0"/>
                  </a:moveTo>
                  <a:lnTo>
                    <a:pt x="0" y="0"/>
                  </a:lnTo>
                  <a:lnTo>
                    <a:pt x="0" y="489203"/>
                  </a:lnTo>
                  <a:lnTo>
                    <a:pt x="1280159" y="489203"/>
                  </a:lnTo>
                  <a:lnTo>
                    <a:pt x="1280159" y="0"/>
                  </a:lnTo>
                  <a:close/>
                </a:path>
              </a:pathLst>
            </a:custGeom>
            <a:solidFill>
              <a:srgbClr val="005A84">
                <a:alpha val="52156"/>
              </a:srgbClr>
            </a:solidFill>
          </p:spPr>
          <p:txBody>
            <a:bodyPr wrap="square" lIns="0" tIns="0" rIns="0" bIns="0" rtlCol="0"/>
            <a:lstStyle/>
            <a:p>
              <a:endParaRPr/>
            </a:p>
          </p:txBody>
        </p:sp>
        <p:sp>
          <p:nvSpPr>
            <p:cNvPr id="224" name="object 224"/>
            <p:cNvSpPr/>
            <p:nvPr/>
          </p:nvSpPr>
          <p:spPr>
            <a:xfrm>
              <a:off x="5288279" y="1376172"/>
              <a:ext cx="1280160" cy="489584"/>
            </a:xfrm>
            <a:custGeom>
              <a:avLst/>
              <a:gdLst/>
              <a:ahLst/>
              <a:cxnLst/>
              <a:rect l="l" t="t" r="r" b="b"/>
              <a:pathLst>
                <a:path w="1280159" h="489585">
                  <a:moveTo>
                    <a:pt x="0" y="489203"/>
                  </a:moveTo>
                  <a:lnTo>
                    <a:pt x="1280159" y="489203"/>
                  </a:lnTo>
                  <a:lnTo>
                    <a:pt x="1280159" y="0"/>
                  </a:lnTo>
                  <a:lnTo>
                    <a:pt x="0" y="0"/>
                  </a:lnTo>
                  <a:lnTo>
                    <a:pt x="0" y="489203"/>
                  </a:lnTo>
                  <a:close/>
                </a:path>
              </a:pathLst>
            </a:custGeom>
            <a:ln w="9144">
              <a:solidFill>
                <a:srgbClr val="005A84"/>
              </a:solidFill>
            </a:ln>
          </p:spPr>
          <p:txBody>
            <a:bodyPr wrap="square" lIns="0" tIns="0" rIns="0" bIns="0" rtlCol="0"/>
            <a:lstStyle/>
            <a:p>
              <a:endParaRPr/>
            </a:p>
          </p:txBody>
        </p:sp>
        <p:sp>
          <p:nvSpPr>
            <p:cNvPr id="225" name="object 225"/>
            <p:cNvSpPr/>
            <p:nvPr/>
          </p:nvSpPr>
          <p:spPr>
            <a:xfrm>
              <a:off x="5250179" y="1373124"/>
              <a:ext cx="1357883" cy="182879"/>
            </a:xfrm>
            <a:prstGeom prst="rect">
              <a:avLst/>
            </a:prstGeom>
            <a:blipFill>
              <a:blip r:embed="rId25" cstate="print"/>
              <a:stretch>
                <a:fillRect/>
              </a:stretch>
            </a:blipFill>
          </p:spPr>
          <p:txBody>
            <a:bodyPr wrap="square" lIns="0" tIns="0" rIns="0" bIns="0" rtlCol="0"/>
            <a:lstStyle/>
            <a:p>
              <a:endParaRPr/>
            </a:p>
          </p:txBody>
        </p:sp>
        <p:sp>
          <p:nvSpPr>
            <p:cNvPr id="226" name="object 226"/>
            <p:cNvSpPr/>
            <p:nvPr/>
          </p:nvSpPr>
          <p:spPr>
            <a:xfrm>
              <a:off x="5553455" y="1330452"/>
              <a:ext cx="751331" cy="298703"/>
            </a:xfrm>
            <a:prstGeom prst="rect">
              <a:avLst/>
            </a:prstGeom>
            <a:blipFill>
              <a:blip r:embed="rId26" cstate="print"/>
              <a:stretch>
                <a:fillRect/>
              </a:stretch>
            </a:blipFill>
          </p:spPr>
          <p:txBody>
            <a:bodyPr wrap="square" lIns="0" tIns="0" rIns="0" bIns="0" rtlCol="0"/>
            <a:lstStyle/>
            <a:p>
              <a:endParaRPr/>
            </a:p>
          </p:txBody>
        </p:sp>
        <p:sp>
          <p:nvSpPr>
            <p:cNvPr id="227" name="object 227"/>
            <p:cNvSpPr/>
            <p:nvPr/>
          </p:nvSpPr>
          <p:spPr>
            <a:xfrm>
              <a:off x="5297423" y="1397508"/>
              <a:ext cx="1263650" cy="88900"/>
            </a:xfrm>
            <a:custGeom>
              <a:avLst/>
              <a:gdLst/>
              <a:ahLst/>
              <a:cxnLst/>
              <a:rect l="l" t="t" r="r" b="b"/>
              <a:pathLst>
                <a:path w="1263650" h="88900">
                  <a:moveTo>
                    <a:pt x="1263396" y="0"/>
                  </a:moveTo>
                  <a:lnTo>
                    <a:pt x="0" y="0"/>
                  </a:lnTo>
                  <a:lnTo>
                    <a:pt x="0" y="88391"/>
                  </a:lnTo>
                  <a:lnTo>
                    <a:pt x="1263396" y="88391"/>
                  </a:lnTo>
                  <a:lnTo>
                    <a:pt x="1263396" y="0"/>
                  </a:lnTo>
                  <a:close/>
                </a:path>
              </a:pathLst>
            </a:custGeom>
            <a:solidFill>
              <a:srgbClr val="005A84">
                <a:alpha val="52156"/>
              </a:srgbClr>
            </a:solidFill>
          </p:spPr>
          <p:txBody>
            <a:bodyPr wrap="square" lIns="0" tIns="0" rIns="0" bIns="0" rtlCol="0"/>
            <a:lstStyle/>
            <a:p>
              <a:endParaRPr/>
            </a:p>
          </p:txBody>
        </p:sp>
        <p:sp>
          <p:nvSpPr>
            <p:cNvPr id="228" name="object 228"/>
            <p:cNvSpPr/>
            <p:nvPr/>
          </p:nvSpPr>
          <p:spPr>
            <a:xfrm>
              <a:off x="5297423" y="1397508"/>
              <a:ext cx="1263650" cy="88900"/>
            </a:xfrm>
            <a:custGeom>
              <a:avLst/>
              <a:gdLst/>
              <a:ahLst/>
              <a:cxnLst/>
              <a:rect l="l" t="t" r="r" b="b"/>
              <a:pathLst>
                <a:path w="1263650" h="88900">
                  <a:moveTo>
                    <a:pt x="0" y="88391"/>
                  </a:moveTo>
                  <a:lnTo>
                    <a:pt x="1263396" y="88391"/>
                  </a:lnTo>
                  <a:lnTo>
                    <a:pt x="1263396" y="0"/>
                  </a:lnTo>
                  <a:lnTo>
                    <a:pt x="0" y="0"/>
                  </a:lnTo>
                  <a:lnTo>
                    <a:pt x="0" y="88391"/>
                  </a:lnTo>
                  <a:close/>
                </a:path>
              </a:pathLst>
            </a:custGeom>
            <a:ln w="9143">
              <a:solidFill>
                <a:srgbClr val="005A84"/>
              </a:solidFill>
            </a:ln>
          </p:spPr>
          <p:txBody>
            <a:bodyPr wrap="square" lIns="0" tIns="0" rIns="0" bIns="0" rtlCol="0"/>
            <a:lstStyle/>
            <a:p>
              <a:endParaRPr/>
            </a:p>
          </p:txBody>
        </p:sp>
        <p:sp>
          <p:nvSpPr>
            <p:cNvPr id="229" name="object 229"/>
            <p:cNvSpPr/>
            <p:nvPr/>
          </p:nvSpPr>
          <p:spPr>
            <a:xfrm>
              <a:off x="5668009" y="1405382"/>
              <a:ext cx="274320" cy="75565"/>
            </a:xfrm>
            <a:custGeom>
              <a:avLst/>
              <a:gdLst/>
              <a:ahLst/>
              <a:cxnLst/>
              <a:rect l="l" t="t" r="r" b="b"/>
              <a:pathLst>
                <a:path w="274320" h="75565">
                  <a:moveTo>
                    <a:pt x="26924" y="17144"/>
                  </a:moveTo>
                  <a:lnTo>
                    <a:pt x="17906" y="17144"/>
                  </a:lnTo>
                  <a:lnTo>
                    <a:pt x="17906" y="74294"/>
                  </a:lnTo>
                  <a:lnTo>
                    <a:pt x="26924" y="74294"/>
                  </a:lnTo>
                  <a:lnTo>
                    <a:pt x="26924" y="17144"/>
                  </a:lnTo>
                  <a:close/>
                </a:path>
                <a:path w="274320" h="75565">
                  <a:moveTo>
                    <a:pt x="26924" y="888"/>
                  </a:moveTo>
                  <a:lnTo>
                    <a:pt x="21081" y="888"/>
                  </a:lnTo>
                  <a:lnTo>
                    <a:pt x="19557" y="4063"/>
                  </a:lnTo>
                  <a:lnTo>
                    <a:pt x="16890" y="7365"/>
                  </a:lnTo>
                  <a:lnTo>
                    <a:pt x="13080" y="10667"/>
                  </a:lnTo>
                  <a:lnTo>
                    <a:pt x="9398" y="13969"/>
                  </a:lnTo>
                  <a:lnTo>
                    <a:pt x="4952" y="16890"/>
                  </a:lnTo>
                  <a:lnTo>
                    <a:pt x="0" y="19176"/>
                  </a:lnTo>
                  <a:lnTo>
                    <a:pt x="0" y="27939"/>
                  </a:lnTo>
                  <a:lnTo>
                    <a:pt x="2793" y="26923"/>
                  </a:lnTo>
                  <a:lnTo>
                    <a:pt x="5968" y="25400"/>
                  </a:lnTo>
                  <a:lnTo>
                    <a:pt x="9398" y="23240"/>
                  </a:lnTo>
                  <a:lnTo>
                    <a:pt x="12953" y="21208"/>
                  </a:lnTo>
                  <a:lnTo>
                    <a:pt x="15748" y="19176"/>
                  </a:lnTo>
                  <a:lnTo>
                    <a:pt x="17906" y="17144"/>
                  </a:lnTo>
                  <a:lnTo>
                    <a:pt x="26924" y="17144"/>
                  </a:lnTo>
                  <a:lnTo>
                    <a:pt x="26924" y="888"/>
                  </a:lnTo>
                  <a:close/>
                </a:path>
                <a:path w="274320" h="75565">
                  <a:moveTo>
                    <a:pt x="81025" y="888"/>
                  </a:moveTo>
                  <a:lnTo>
                    <a:pt x="67563" y="888"/>
                  </a:lnTo>
                  <a:lnTo>
                    <a:pt x="61467" y="3682"/>
                  </a:lnTo>
                  <a:lnTo>
                    <a:pt x="49119" y="42037"/>
                  </a:lnTo>
                  <a:lnTo>
                    <a:pt x="49472" y="48896"/>
                  </a:lnTo>
                  <a:lnTo>
                    <a:pt x="66928" y="75564"/>
                  </a:lnTo>
                  <a:lnTo>
                    <a:pt x="78866" y="75564"/>
                  </a:lnTo>
                  <a:lnTo>
                    <a:pt x="82803" y="74421"/>
                  </a:lnTo>
                  <a:lnTo>
                    <a:pt x="86232" y="72389"/>
                  </a:lnTo>
                  <a:lnTo>
                    <a:pt x="89662" y="70230"/>
                  </a:lnTo>
                  <a:lnTo>
                    <a:pt x="91605" y="68198"/>
                  </a:lnTo>
                  <a:lnTo>
                    <a:pt x="71754" y="68198"/>
                  </a:lnTo>
                  <a:lnTo>
                    <a:pt x="69214" y="67437"/>
                  </a:lnTo>
                  <a:lnTo>
                    <a:pt x="66928" y="65912"/>
                  </a:lnTo>
                  <a:lnTo>
                    <a:pt x="64515" y="64388"/>
                  </a:lnTo>
                  <a:lnTo>
                    <a:pt x="62737" y="62356"/>
                  </a:lnTo>
                  <a:lnTo>
                    <a:pt x="61340" y="59435"/>
                  </a:lnTo>
                  <a:lnTo>
                    <a:pt x="60070" y="56641"/>
                  </a:lnTo>
                  <a:lnTo>
                    <a:pt x="59436" y="53720"/>
                  </a:lnTo>
                  <a:lnTo>
                    <a:pt x="59436" y="45846"/>
                  </a:lnTo>
                  <a:lnTo>
                    <a:pt x="60832" y="42037"/>
                  </a:lnTo>
                  <a:lnTo>
                    <a:pt x="66056" y="36575"/>
                  </a:lnTo>
                  <a:lnTo>
                    <a:pt x="58038" y="36575"/>
                  </a:lnTo>
                  <a:lnTo>
                    <a:pt x="67182" y="10667"/>
                  </a:lnTo>
                  <a:lnTo>
                    <a:pt x="69341" y="9016"/>
                  </a:lnTo>
                  <a:lnTo>
                    <a:pt x="71881" y="8254"/>
                  </a:lnTo>
                  <a:lnTo>
                    <a:pt x="92354" y="8254"/>
                  </a:lnTo>
                  <a:lnTo>
                    <a:pt x="85725" y="2539"/>
                  </a:lnTo>
                  <a:lnTo>
                    <a:pt x="81025" y="888"/>
                  </a:lnTo>
                  <a:close/>
                </a:path>
                <a:path w="274320" h="75565">
                  <a:moveTo>
                    <a:pt x="92291" y="34797"/>
                  </a:moveTo>
                  <a:lnTo>
                    <a:pt x="78104" y="34797"/>
                  </a:lnTo>
                  <a:lnTo>
                    <a:pt x="81406" y="36194"/>
                  </a:lnTo>
                  <a:lnTo>
                    <a:pt x="84074" y="39115"/>
                  </a:lnTo>
                  <a:lnTo>
                    <a:pt x="86867" y="42037"/>
                  </a:lnTo>
                  <a:lnTo>
                    <a:pt x="88058" y="45846"/>
                  </a:lnTo>
                  <a:lnTo>
                    <a:pt x="88058" y="56641"/>
                  </a:lnTo>
                  <a:lnTo>
                    <a:pt x="86867" y="60451"/>
                  </a:lnTo>
                  <a:lnTo>
                    <a:pt x="84074" y="63500"/>
                  </a:lnTo>
                  <a:lnTo>
                    <a:pt x="81406" y="66675"/>
                  </a:lnTo>
                  <a:lnTo>
                    <a:pt x="78104" y="68198"/>
                  </a:lnTo>
                  <a:lnTo>
                    <a:pt x="91605" y="68198"/>
                  </a:lnTo>
                  <a:lnTo>
                    <a:pt x="92455" y="67309"/>
                  </a:lnTo>
                  <a:lnTo>
                    <a:pt x="94361" y="63372"/>
                  </a:lnTo>
                  <a:lnTo>
                    <a:pt x="96392" y="59435"/>
                  </a:lnTo>
                  <a:lnTo>
                    <a:pt x="97281" y="55117"/>
                  </a:lnTo>
                  <a:lnTo>
                    <a:pt x="97281" y="43560"/>
                  </a:lnTo>
                  <a:lnTo>
                    <a:pt x="95250" y="37845"/>
                  </a:lnTo>
                  <a:lnTo>
                    <a:pt x="92291" y="34797"/>
                  </a:lnTo>
                  <a:close/>
                </a:path>
                <a:path w="274320" h="75565">
                  <a:moveTo>
                    <a:pt x="81787" y="26923"/>
                  </a:moveTo>
                  <a:lnTo>
                    <a:pt x="72389" y="26923"/>
                  </a:lnTo>
                  <a:lnTo>
                    <a:pt x="69087" y="27685"/>
                  </a:lnTo>
                  <a:lnTo>
                    <a:pt x="65912" y="29209"/>
                  </a:lnTo>
                  <a:lnTo>
                    <a:pt x="62864" y="30860"/>
                  </a:lnTo>
                  <a:lnTo>
                    <a:pt x="60198" y="33273"/>
                  </a:lnTo>
                  <a:lnTo>
                    <a:pt x="58038" y="36575"/>
                  </a:lnTo>
                  <a:lnTo>
                    <a:pt x="66056" y="36575"/>
                  </a:lnTo>
                  <a:lnTo>
                    <a:pt x="66420" y="36194"/>
                  </a:lnTo>
                  <a:lnTo>
                    <a:pt x="69850" y="34797"/>
                  </a:lnTo>
                  <a:lnTo>
                    <a:pt x="92291" y="34797"/>
                  </a:lnTo>
                  <a:lnTo>
                    <a:pt x="91059" y="33527"/>
                  </a:lnTo>
                  <a:lnTo>
                    <a:pt x="86867" y="29082"/>
                  </a:lnTo>
                  <a:lnTo>
                    <a:pt x="81787" y="26923"/>
                  </a:lnTo>
                  <a:close/>
                </a:path>
                <a:path w="274320" h="75565">
                  <a:moveTo>
                    <a:pt x="92354" y="8254"/>
                  </a:moveTo>
                  <a:lnTo>
                    <a:pt x="78359" y="8254"/>
                  </a:lnTo>
                  <a:lnTo>
                    <a:pt x="81279" y="9525"/>
                  </a:lnTo>
                  <a:lnTo>
                    <a:pt x="83692" y="12064"/>
                  </a:lnTo>
                  <a:lnTo>
                    <a:pt x="85216" y="13715"/>
                  </a:lnTo>
                  <a:lnTo>
                    <a:pt x="86360" y="16255"/>
                  </a:lnTo>
                  <a:lnTo>
                    <a:pt x="87122" y="19812"/>
                  </a:lnTo>
                  <a:lnTo>
                    <a:pt x="96012" y="19050"/>
                  </a:lnTo>
                  <a:lnTo>
                    <a:pt x="95376" y="13462"/>
                  </a:lnTo>
                  <a:lnTo>
                    <a:pt x="93090" y="8889"/>
                  </a:lnTo>
                  <a:lnTo>
                    <a:pt x="92354" y="8254"/>
                  </a:lnTo>
                  <a:close/>
                </a:path>
                <a:path w="274320" h="75565">
                  <a:moveTo>
                    <a:pt x="179450" y="0"/>
                  </a:moveTo>
                  <a:lnTo>
                    <a:pt x="166877" y="0"/>
                  </a:lnTo>
                  <a:lnTo>
                    <a:pt x="160400" y="1396"/>
                  </a:lnTo>
                  <a:lnTo>
                    <a:pt x="154812" y="4444"/>
                  </a:lnTo>
                  <a:lnTo>
                    <a:pt x="149225" y="7365"/>
                  </a:lnTo>
                  <a:lnTo>
                    <a:pt x="145034" y="11937"/>
                  </a:lnTo>
                  <a:lnTo>
                    <a:pt x="141986" y="18160"/>
                  </a:lnTo>
                  <a:lnTo>
                    <a:pt x="139064" y="24383"/>
                  </a:lnTo>
                  <a:lnTo>
                    <a:pt x="137540" y="30987"/>
                  </a:lnTo>
                  <a:lnTo>
                    <a:pt x="137628" y="45592"/>
                  </a:lnTo>
                  <a:lnTo>
                    <a:pt x="155320" y="70865"/>
                  </a:lnTo>
                  <a:lnTo>
                    <a:pt x="161162" y="74040"/>
                  </a:lnTo>
                  <a:lnTo>
                    <a:pt x="167766" y="75564"/>
                  </a:lnTo>
                  <a:lnTo>
                    <a:pt x="180212" y="75564"/>
                  </a:lnTo>
                  <a:lnTo>
                    <a:pt x="185419" y="74548"/>
                  </a:lnTo>
                  <a:lnTo>
                    <a:pt x="195452" y="70738"/>
                  </a:lnTo>
                  <a:lnTo>
                    <a:pt x="200405" y="67944"/>
                  </a:lnTo>
                  <a:lnTo>
                    <a:pt x="201815" y="66801"/>
                  </a:lnTo>
                  <a:lnTo>
                    <a:pt x="169544" y="66801"/>
                  </a:lnTo>
                  <a:lnTo>
                    <a:pt x="164973" y="65785"/>
                  </a:lnTo>
                  <a:lnTo>
                    <a:pt x="147574" y="43941"/>
                  </a:lnTo>
                  <a:lnTo>
                    <a:pt x="147574" y="32257"/>
                  </a:lnTo>
                  <a:lnTo>
                    <a:pt x="148462" y="27304"/>
                  </a:lnTo>
                  <a:lnTo>
                    <a:pt x="150367" y="22732"/>
                  </a:lnTo>
                  <a:lnTo>
                    <a:pt x="151384" y="20192"/>
                  </a:lnTo>
                  <a:lnTo>
                    <a:pt x="152907" y="17779"/>
                  </a:lnTo>
                  <a:lnTo>
                    <a:pt x="156844" y="13334"/>
                  </a:lnTo>
                  <a:lnTo>
                    <a:pt x="159512" y="11556"/>
                  </a:lnTo>
                  <a:lnTo>
                    <a:pt x="162687" y="10287"/>
                  </a:lnTo>
                  <a:lnTo>
                    <a:pt x="165988" y="8889"/>
                  </a:lnTo>
                  <a:lnTo>
                    <a:pt x="169799" y="8254"/>
                  </a:lnTo>
                  <a:lnTo>
                    <a:pt x="197395" y="8254"/>
                  </a:lnTo>
                  <a:lnTo>
                    <a:pt x="196087" y="6603"/>
                  </a:lnTo>
                  <a:lnTo>
                    <a:pt x="192786" y="4190"/>
                  </a:lnTo>
                  <a:lnTo>
                    <a:pt x="188467" y="2539"/>
                  </a:lnTo>
                  <a:lnTo>
                    <a:pt x="184150" y="762"/>
                  </a:lnTo>
                  <a:lnTo>
                    <a:pt x="179450" y="0"/>
                  </a:lnTo>
                  <a:close/>
                </a:path>
                <a:path w="274320" h="75565">
                  <a:moveTo>
                    <a:pt x="205104" y="36956"/>
                  </a:moveTo>
                  <a:lnTo>
                    <a:pt x="174243" y="37083"/>
                  </a:lnTo>
                  <a:lnTo>
                    <a:pt x="174243" y="45592"/>
                  </a:lnTo>
                  <a:lnTo>
                    <a:pt x="195706" y="45592"/>
                  </a:lnTo>
                  <a:lnTo>
                    <a:pt x="195706" y="59181"/>
                  </a:lnTo>
                  <a:lnTo>
                    <a:pt x="193675" y="61087"/>
                  </a:lnTo>
                  <a:lnTo>
                    <a:pt x="190626" y="62737"/>
                  </a:lnTo>
                  <a:lnTo>
                    <a:pt x="186562" y="64388"/>
                  </a:lnTo>
                  <a:lnTo>
                    <a:pt x="182625" y="66039"/>
                  </a:lnTo>
                  <a:lnTo>
                    <a:pt x="178562" y="66801"/>
                  </a:lnTo>
                  <a:lnTo>
                    <a:pt x="201815" y="66801"/>
                  </a:lnTo>
                  <a:lnTo>
                    <a:pt x="205104" y="64134"/>
                  </a:lnTo>
                  <a:lnTo>
                    <a:pt x="205104" y="36956"/>
                  </a:lnTo>
                  <a:close/>
                </a:path>
                <a:path w="274320" h="75565">
                  <a:moveTo>
                    <a:pt x="197395" y="8254"/>
                  </a:moveTo>
                  <a:lnTo>
                    <a:pt x="177926" y="8254"/>
                  </a:lnTo>
                  <a:lnTo>
                    <a:pt x="181228" y="8889"/>
                  </a:lnTo>
                  <a:lnTo>
                    <a:pt x="187325" y="11429"/>
                  </a:lnTo>
                  <a:lnTo>
                    <a:pt x="189611" y="13080"/>
                  </a:lnTo>
                  <a:lnTo>
                    <a:pt x="192912" y="17398"/>
                  </a:lnTo>
                  <a:lnTo>
                    <a:pt x="194182" y="20319"/>
                  </a:lnTo>
                  <a:lnTo>
                    <a:pt x="195325" y="24002"/>
                  </a:lnTo>
                  <a:lnTo>
                    <a:pt x="204088" y="21589"/>
                  </a:lnTo>
                  <a:lnTo>
                    <a:pt x="202818" y="16763"/>
                  </a:lnTo>
                  <a:lnTo>
                    <a:pt x="200913" y="12700"/>
                  </a:lnTo>
                  <a:lnTo>
                    <a:pt x="197395" y="8254"/>
                  </a:lnTo>
                  <a:close/>
                </a:path>
                <a:path w="274320" h="75565">
                  <a:moveTo>
                    <a:pt x="251840" y="1142"/>
                  </a:moveTo>
                  <a:lnTo>
                    <a:pt x="218820" y="1142"/>
                  </a:lnTo>
                  <a:lnTo>
                    <a:pt x="218820" y="74294"/>
                  </a:lnTo>
                  <a:lnTo>
                    <a:pt x="251332" y="74294"/>
                  </a:lnTo>
                  <a:lnTo>
                    <a:pt x="255269" y="73913"/>
                  </a:lnTo>
                  <a:lnTo>
                    <a:pt x="258444" y="73025"/>
                  </a:lnTo>
                  <a:lnTo>
                    <a:pt x="261747" y="72262"/>
                  </a:lnTo>
                  <a:lnTo>
                    <a:pt x="264413" y="70992"/>
                  </a:lnTo>
                  <a:lnTo>
                    <a:pt x="268604" y="67817"/>
                  </a:lnTo>
                  <a:lnTo>
                    <a:pt x="270284" y="65658"/>
                  </a:lnTo>
                  <a:lnTo>
                    <a:pt x="228473" y="65658"/>
                  </a:lnTo>
                  <a:lnTo>
                    <a:pt x="228473" y="40512"/>
                  </a:lnTo>
                  <a:lnTo>
                    <a:pt x="269343" y="40512"/>
                  </a:lnTo>
                  <a:lnTo>
                    <a:pt x="268097" y="38862"/>
                  </a:lnTo>
                  <a:lnTo>
                    <a:pt x="264667" y="36702"/>
                  </a:lnTo>
                  <a:lnTo>
                    <a:pt x="260223" y="35432"/>
                  </a:lnTo>
                  <a:lnTo>
                    <a:pt x="263651" y="33654"/>
                  </a:lnTo>
                  <a:lnTo>
                    <a:pt x="265743" y="31876"/>
                  </a:lnTo>
                  <a:lnTo>
                    <a:pt x="228473" y="31876"/>
                  </a:lnTo>
                  <a:lnTo>
                    <a:pt x="228473" y="9778"/>
                  </a:lnTo>
                  <a:lnTo>
                    <a:pt x="267284" y="9778"/>
                  </a:lnTo>
                  <a:lnTo>
                    <a:pt x="265684" y="7112"/>
                  </a:lnTo>
                  <a:lnTo>
                    <a:pt x="263016" y="4825"/>
                  </a:lnTo>
                  <a:lnTo>
                    <a:pt x="259714" y="3428"/>
                  </a:lnTo>
                  <a:lnTo>
                    <a:pt x="256286" y="1904"/>
                  </a:lnTo>
                  <a:lnTo>
                    <a:pt x="251840" y="1142"/>
                  </a:lnTo>
                  <a:close/>
                </a:path>
                <a:path w="274320" h="75565">
                  <a:moveTo>
                    <a:pt x="269343" y="40512"/>
                  </a:moveTo>
                  <a:lnTo>
                    <a:pt x="250062" y="40512"/>
                  </a:lnTo>
                  <a:lnTo>
                    <a:pt x="253618" y="40893"/>
                  </a:lnTo>
                  <a:lnTo>
                    <a:pt x="256159" y="41782"/>
                  </a:lnTo>
                  <a:lnTo>
                    <a:pt x="258572" y="42544"/>
                  </a:lnTo>
                  <a:lnTo>
                    <a:pt x="260476" y="43941"/>
                  </a:lnTo>
                  <a:lnTo>
                    <a:pt x="263270" y="48005"/>
                  </a:lnTo>
                  <a:lnTo>
                    <a:pt x="264032" y="50418"/>
                  </a:lnTo>
                  <a:lnTo>
                    <a:pt x="264032" y="55371"/>
                  </a:lnTo>
                  <a:lnTo>
                    <a:pt x="263525" y="57530"/>
                  </a:lnTo>
                  <a:lnTo>
                    <a:pt x="262509" y="59308"/>
                  </a:lnTo>
                  <a:lnTo>
                    <a:pt x="261619" y="61087"/>
                  </a:lnTo>
                  <a:lnTo>
                    <a:pt x="253237" y="65277"/>
                  </a:lnTo>
                  <a:lnTo>
                    <a:pt x="251967" y="65531"/>
                  </a:lnTo>
                  <a:lnTo>
                    <a:pt x="249809" y="65658"/>
                  </a:lnTo>
                  <a:lnTo>
                    <a:pt x="270284" y="65658"/>
                  </a:lnTo>
                  <a:lnTo>
                    <a:pt x="272028" y="62356"/>
                  </a:lnTo>
                  <a:lnTo>
                    <a:pt x="273303" y="59689"/>
                  </a:lnTo>
                  <a:lnTo>
                    <a:pt x="274065" y="56514"/>
                  </a:lnTo>
                  <a:lnTo>
                    <a:pt x="274065" y="48894"/>
                  </a:lnTo>
                  <a:lnTo>
                    <a:pt x="272795" y="45084"/>
                  </a:lnTo>
                  <a:lnTo>
                    <a:pt x="269343" y="40512"/>
                  </a:lnTo>
                  <a:close/>
                </a:path>
                <a:path w="274320" h="75565">
                  <a:moveTo>
                    <a:pt x="267284" y="9778"/>
                  </a:moveTo>
                  <a:lnTo>
                    <a:pt x="248412" y="9778"/>
                  </a:lnTo>
                  <a:lnTo>
                    <a:pt x="252094" y="10159"/>
                  </a:lnTo>
                  <a:lnTo>
                    <a:pt x="254253" y="10794"/>
                  </a:lnTo>
                  <a:lnTo>
                    <a:pt x="260985" y="18668"/>
                  </a:lnTo>
                  <a:lnTo>
                    <a:pt x="260985" y="23621"/>
                  </a:lnTo>
                  <a:lnTo>
                    <a:pt x="248665" y="31876"/>
                  </a:lnTo>
                  <a:lnTo>
                    <a:pt x="265743" y="31876"/>
                  </a:lnTo>
                  <a:lnTo>
                    <a:pt x="266191" y="31495"/>
                  </a:lnTo>
                  <a:lnTo>
                    <a:pt x="267969" y="28701"/>
                  </a:lnTo>
                  <a:lnTo>
                    <a:pt x="269620" y="25907"/>
                  </a:lnTo>
                  <a:lnTo>
                    <a:pt x="270510" y="22987"/>
                  </a:lnTo>
                  <a:lnTo>
                    <a:pt x="270510" y="16509"/>
                  </a:lnTo>
                  <a:lnTo>
                    <a:pt x="269493" y="13334"/>
                  </a:lnTo>
                  <a:lnTo>
                    <a:pt x="267284" y="9778"/>
                  </a:lnTo>
                  <a:close/>
                </a:path>
              </a:pathLst>
            </a:custGeom>
            <a:solidFill>
              <a:srgbClr val="FFFFFF">
                <a:alpha val="98823"/>
              </a:srgbClr>
            </a:solidFill>
          </p:spPr>
          <p:txBody>
            <a:bodyPr wrap="square" lIns="0" tIns="0" rIns="0" bIns="0" rtlCol="0"/>
            <a:lstStyle/>
            <a:p>
              <a:endParaRPr/>
            </a:p>
          </p:txBody>
        </p:sp>
        <p:sp>
          <p:nvSpPr>
            <p:cNvPr id="230" name="object 230"/>
            <p:cNvSpPr/>
            <p:nvPr/>
          </p:nvSpPr>
          <p:spPr>
            <a:xfrm>
              <a:off x="5983350" y="1406525"/>
              <a:ext cx="211074" cy="73151"/>
            </a:xfrm>
            <a:prstGeom prst="rect">
              <a:avLst/>
            </a:prstGeom>
            <a:blipFill>
              <a:blip r:embed="rId27" cstate="print"/>
              <a:stretch>
                <a:fillRect/>
              </a:stretch>
            </a:blipFill>
          </p:spPr>
          <p:txBody>
            <a:bodyPr wrap="square" lIns="0" tIns="0" rIns="0" bIns="0" rtlCol="0"/>
            <a:lstStyle/>
            <a:p>
              <a:endParaRPr/>
            </a:p>
          </p:txBody>
        </p:sp>
        <p:sp>
          <p:nvSpPr>
            <p:cNvPr id="231" name="object 231"/>
            <p:cNvSpPr/>
            <p:nvPr/>
          </p:nvSpPr>
          <p:spPr>
            <a:xfrm>
              <a:off x="5256275" y="1495044"/>
              <a:ext cx="1345692" cy="211836"/>
            </a:xfrm>
            <a:prstGeom prst="rect">
              <a:avLst/>
            </a:prstGeom>
            <a:blipFill>
              <a:blip r:embed="rId28" cstate="print"/>
              <a:stretch>
                <a:fillRect/>
              </a:stretch>
            </a:blipFill>
          </p:spPr>
          <p:txBody>
            <a:bodyPr wrap="square" lIns="0" tIns="0" rIns="0" bIns="0" rtlCol="0"/>
            <a:lstStyle/>
            <a:p>
              <a:endParaRPr/>
            </a:p>
          </p:txBody>
        </p:sp>
        <p:sp>
          <p:nvSpPr>
            <p:cNvPr id="232" name="object 232"/>
            <p:cNvSpPr/>
            <p:nvPr/>
          </p:nvSpPr>
          <p:spPr>
            <a:xfrm>
              <a:off x="5657087" y="1467612"/>
              <a:ext cx="542543" cy="298703"/>
            </a:xfrm>
            <a:prstGeom prst="rect">
              <a:avLst/>
            </a:prstGeom>
            <a:blipFill>
              <a:blip r:embed="rId29" cstate="print"/>
              <a:stretch>
                <a:fillRect/>
              </a:stretch>
            </a:blipFill>
          </p:spPr>
          <p:txBody>
            <a:bodyPr wrap="square" lIns="0" tIns="0" rIns="0" bIns="0" rtlCol="0"/>
            <a:lstStyle/>
            <a:p>
              <a:endParaRPr/>
            </a:p>
          </p:txBody>
        </p:sp>
        <p:sp>
          <p:nvSpPr>
            <p:cNvPr id="233" name="object 233"/>
            <p:cNvSpPr/>
            <p:nvPr/>
          </p:nvSpPr>
          <p:spPr>
            <a:xfrm>
              <a:off x="5303519" y="1519428"/>
              <a:ext cx="1251585" cy="117475"/>
            </a:xfrm>
            <a:custGeom>
              <a:avLst/>
              <a:gdLst/>
              <a:ahLst/>
              <a:cxnLst/>
              <a:rect l="l" t="t" r="r" b="b"/>
              <a:pathLst>
                <a:path w="1251584" h="117475">
                  <a:moveTo>
                    <a:pt x="1251203" y="0"/>
                  </a:moveTo>
                  <a:lnTo>
                    <a:pt x="0" y="0"/>
                  </a:lnTo>
                  <a:lnTo>
                    <a:pt x="0" y="117348"/>
                  </a:lnTo>
                  <a:lnTo>
                    <a:pt x="1251203" y="117348"/>
                  </a:lnTo>
                  <a:lnTo>
                    <a:pt x="1251203" y="0"/>
                  </a:lnTo>
                  <a:close/>
                </a:path>
              </a:pathLst>
            </a:custGeom>
            <a:solidFill>
              <a:srgbClr val="005A84">
                <a:alpha val="34117"/>
              </a:srgbClr>
            </a:solidFill>
          </p:spPr>
          <p:txBody>
            <a:bodyPr wrap="square" lIns="0" tIns="0" rIns="0" bIns="0" rtlCol="0"/>
            <a:lstStyle/>
            <a:p>
              <a:endParaRPr/>
            </a:p>
          </p:txBody>
        </p:sp>
        <p:sp>
          <p:nvSpPr>
            <p:cNvPr id="234" name="object 234"/>
            <p:cNvSpPr/>
            <p:nvPr/>
          </p:nvSpPr>
          <p:spPr>
            <a:xfrm>
              <a:off x="5303519" y="1519428"/>
              <a:ext cx="1251585" cy="117475"/>
            </a:xfrm>
            <a:custGeom>
              <a:avLst/>
              <a:gdLst/>
              <a:ahLst/>
              <a:cxnLst/>
              <a:rect l="l" t="t" r="r" b="b"/>
              <a:pathLst>
                <a:path w="1251584" h="117475">
                  <a:moveTo>
                    <a:pt x="0" y="117348"/>
                  </a:moveTo>
                  <a:lnTo>
                    <a:pt x="1251203" y="117348"/>
                  </a:lnTo>
                  <a:lnTo>
                    <a:pt x="1251203" y="0"/>
                  </a:lnTo>
                  <a:lnTo>
                    <a:pt x="0" y="0"/>
                  </a:lnTo>
                  <a:lnTo>
                    <a:pt x="0" y="117348"/>
                  </a:lnTo>
                  <a:close/>
                </a:path>
              </a:pathLst>
            </a:custGeom>
            <a:ln w="9144">
              <a:solidFill>
                <a:srgbClr val="005A84"/>
              </a:solidFill>
            </a:ln>
          </p:spPr>
          <p:txBody>
            <a:bodyPr wrap="square" lIns="0" tIns="0" rIns="0" bIns="0" rtlCol="0"/>
            <a:lstStyle/>
            <a:p>
              <a:endParaRPr/>
            </a:p>
          </p:txBody>
        </p:sp>
        <p:sp>
          <p:nvSpPr>
            <p:cNvPr id="235" name="object 235"/>
            <p:cNvSpPr/>
            <p:nvPr/>
          </p:nvSpPr>
          <p:spPr>
            <a:xfrm>
              <a:off x="5764022" y="1542795"/>
              <a:ext cx="327660" cy="74930"/>
            </a:xfrm>
            <a:custGeom>
              <a:avLst/>
              <a:gdLst/>
              <a:ahLst/>
              <a:cxnLst/>
              <a:rect l="l" t="t" r="r" b="b"/>
              <a:pathLst>
                <a:path w="327660" h="74930">
                  <a:moveTo>
                    <a:pt x="48387" y="64770"/>
                  </a:moveTo>
                  <a:lnTo>
                    <a:pt x="12446" y="64770"/>
                  </a:lnTo>
                  <a:lnTo>
                    <a:pt x="14732" y="61595"/>
                  </a:lnTo>
                  <a:lnTo>
                    <a:pt x="17780" y="58293"/>
                  </a:lnTo>
                  <a:lnTo>
                    <a:pt x="33147" y="45339"/>
                  </a:lnTo>
                  <a:lnTo>
                    <a:pt x="37719" y="41021"/>
                  </a:lnTo>
                  <a:lnTo>
                    <a:pt x="43307" y="34798"/>
                  </a:lnTo>
                  <a:lnTo>
                    <a:pt x="45212" y="31750"/>
                  </a:lnTo>
                  <a:lnTo>
                    <a:pt x="47625" y="26162"/>
                  </a:lnTo>
                  <a:lnTo>
                    <a:pt x="48260" y="23241"/>
                  </a:lnTo>
                  <a:lnTo>
                    <a:pt x="48260" y="14605"/>
                  </a:lnTo>
                  <a:lnTo>
                    <a:pt x="46228" y="9779"/>
                  </a:lnTo>
                  <a:lnTo>
                    <a:pt x="37973" y="2032"/>
                  </a:lnTo>
                  <a:lnTo>
                    <a:pt x="32512" y="0"/>
                  </a:lnTo>
                  <a:lnTo>
                    <a:pt x="18542" y="0"/>
                  </a:lnTo>
                  <a:lnTo>
                    <a:pt x="12954" y="1905"/>
                  </a:lnTo>
                  <a:lnTo>
                    <a:pt x="4699" y="9017"/>
                  </a:lnTo>
                  <a:lnTo>
                    <a:pt x="2413" y="14351"/>
                  </a:lnTo>
                  <a:lnTo>
                    <a:pt x="1778" y="21209"/>
                  </a:lnTo>
                  <a:lnTo>
                    <a:pt x="10922" y="22098"/>
                  </a:lnTo>
                  <a:lnTo>
                    <a:pt x="11049" y="17526"/>
                  </a:lnTo>
                  <a:lnTo>
                    <a:pt x="12319" y="13970"/>
                  </a:lnTo>
                  <a:lnTo>
                    <a:pt x="17526" y="8763"/>
                  </a:lnTo>
                  <a:lnTo>
                    <a:pt x="20955" y="7493"/>
                  </a:lnTo>
                  <a:lnTo>
                    <a:pt x="29337" y="7493"/>
                  </a:lnTo>
                  <a:lnTo>
                    <a:pt x="32639" y="8763"/>
                  </a:lnTo>
                  <a:lnTo>
                    <a:pt x="37719" y="13589"/>
                  </a:lnTo>
                  <a:lnTo>
                    <a:pt x="38989" y="16637"/>
                  </a:lnTo>
                  <a:lnTo>
                    <a:pt x="38989" y="23495"/>
                  </a:lnTo>
                  <a:lnTo>
                    <a:pt x="37592" y="27178"/>
                  </a:lnTo>
                  <a:lnTo>
                    <a:pt x="32004" y="34798"/>
                  </a:lnTo>
                  <a:lnTo>
                    <a:pt x="26670" y="39878"/>
                  </a:lnTo>
                  <a:lnTo>
                    <a:pt x="13589" y="50673"/>
                  </a:lnTo>
                  <a:lnTo>
                    <a:pt x="9652" y="54356"/>
                  </a:lnTo>
                  <a:lnTo>
                    <a:pt x="4318" y="60706"/>
                  </a:lnTo>
                  <a:lnTo>
                    <a:pt x="2286" y="63881"/>
                  </a:lnTo>
                  <a:lnTo>
                    <a:pt x="381" y="69215"/>
                  </a:lnTo>
                  <a:lnTo>
                    <a:pt x="0" y="71247"/>
                  </a:lnTo>
                  <a:lnTo>
                    <a:pt x="0" y="73406"/>
                  </a:lnTo>
                  <a:lnTo>
                    <a:pt x="48387" y="73406"/>
                  </a:lnTo>
                  <a:lnTo>
                    <a:pt x="48387" y="64770"/>
                  </a:lnTo>
                  <a:close/>
                </a:path>
                <a:path w="327660" h="74930">
                  <a:moveTo>
                    <a:pt x="132461" y="55245"/>
                  </a:moveTo>
                  <a:lnTo>
                    <a:pt x="123571" y="54102"/>
                  </a:lnTo>
                  <a:lnTo>
                    <a:pt x="122936" y="58547"/>
                  </a:lnTo>
                  <a:lnTo>
                    <a:pt x="121412" y="61849"/>
                  </a:lnTo>
                  <a:lnTo>
                    <a:pt x="119126" y="64008"/>
                  </a:lnTo>
                  <a:lnTo>
                    <a:pt x="116713" y="66167"/>
                  </a:lnTo>
                  <a:lnTo>
                    <a:pt x="113792" y="67310"/>
                  </a:lnTo>
                  <a:lnTo>
                    <a:pt x="105918" y="67310"/>
                  </a:lnTo>
                  <a:lnTo>
                    <a:pt x="95504" y="39878"/>
                  </a:lnTo>
                  <a:lnTo>
                    <a:pt x="96901" y="34798"/>
                  </a:lnTo>
                  <a:lnTo>
                    <a:pt x="99695" y="31496"/>
                  </a:lnTo>
                  <a:lnTo>
                    <a:pt x="102616" y="28321"/>
                  </a:lnTo>
                  <a:lnTo>
                    <a:pt x="106299" y="26670"/>
                  </a:lnTo>
                  <a:lnTo>
                    <a:pt x="113792" y="26670"/>
                  </a:lnTo>
                  <a:lnTo>
                    <a:pt x="116332" y="27559"/>
                  </a:lnTo>
                  <a:lnTo>
                    <a:pt x="118364" y="29337"/>
                  </a:lnTo>
                  <a:lnTo>
                    <a:pt x="120523" y="31115"/>
                  </a:lnTo>
                  <a:lnTo>
                    <a:pt x="122047" y="33782"/>
                  </a:lnTo>
                  <a:lnTo>
                    <a:pt x="122809" y="37338"/>
                  </a:lnTo>
                  <a:lnTo>
                    <a:pt x="131572" y="36068"/>
                  </a:lnTo>
                  <a:lnTo>
                    <a:pt x="130556" y="30734"/>
                  </a:lnTo>
                  <a:lnTo>
                    <a:pt x="128206" y="26670"/>
                  </a:lnTo>
                  <a:lnTo>
                    <a:pt x="128143" y="26543"/>
                  </a:lnTo>
                  <a:lnTo>
                    <a:pt x="124587" y="23622"/>
                  </a:lnTo>
                  <a:lnTo>
                    <a:pt x="120904" y="20701"/>
                  </a:lnTo>
                  <a:lnTo>
                    <a:pt x="116205" y="19304"/>
                  </a:lnTo>
                  <a:lnTo>
                    <a:pt x="105918" y="19304"/>
                  </a:lnTo>
                  <a:lnTo>
                    <a:pt x="101600" y="20320"/>
                  </a:lnTo>
                  <a:lnTo>
                    <a:pt x="97790" y="22479"/>
                  </a:lnTo>
                  <a:lnTo>
                    <a:pt x="93853" y="24638"/>
                  </a:lnTo>
                  <a:lnTo>
                    <a:pt x="91059" y="27940"/>
                  </a:lnTo>
                  <a:lnTo>
                    <a:pt x="89154" y="32131"/>
                  </a:lnTo>
                  <a:lnTo>
                    <a:pt x="87249" y="36449"/>
                  </a:lnTo>
                  <a:lnTo>
                    <a:pt x="86233" y="41402"/>
                  </a:lnTo>
                  <a:lnTo>
                    <a:pt x="86233" y="56007"/>
                  </a:lnTo>
                  <a:lnTo>
                    <a:pt x="88519" y="62865"/>
                  </a:lnTo>
                  <a:lnTo>
                    <a:pt x="92837" y="67564"/>
                  </a:lnTo>
                  <a:lnTo>
                    <a:pt x="97282" y="72263"/>
                  </a:lnTo>
                  <a:lnTo>
                    <a:pt x="103124" y="74676"/>
                  </a:lnTo>
                  <a:lnTo>
                    <a:pt x="116205" y="74676"/>
                  </a:lnTo>
                  <a:lnTo>
                    <a:pt x="121031" y="72898"/>
                  </a:lnTo>
                  <a:lnTo>
                    <a:pt x="124968" y="69469"/>
                  </a:lnTo>
                  <a:lnTo>
                    <a:pt x="127520" y="67310"/>
                  </a:lnTo>
                  <a:lnTo>
                    <a:pt x="129032" y="66040"/>
                  </a:lnTo>
                  <a:lnTo>
                    <a:pt x="131445" y="61341"/>
                  </a:lnTo>
                  <a:lnTo>
                    <a:pt x="132461" y="55245"/>
                  </a:lnTo>
                  <a:close/>
                </a:path>
                <a:path w="327660" h="74930">
                  <a:moveTo>
                    <a:pt x="187071" y="37846"/>
                  </a:moveTo>
                  <a:lnTo>
                    <a:pt x="184785" y="31242"/>
                  </a:lnTo>
                  <a:lnTo>
                    <a:pt x="180441" y="26670"/>
                  </a:lnTo>
                  <a:lnTo>
                    <a:pt x="177927" y="24142"/>
                  </a:lnTo>
                  <a:lnTo>
                    <a:pt x="177927" y="40132"/>
                  </a:lnTo>
                  <a:lnTo>
                    <a:pt x="177888" y="53721"/>
                  </a:lnTo>
                  <a:lnTo>
                    <a:pt x="176403" y="58801"/>
                  </a:lnTo>
                  <a:lnTo>
                    <a:pt x="173355" y="62357"/>
                  </a:lnTo>
                  <a:lnTo>
                    <a:pt x="170434" y="65532"/>
                  </a:lnTo>
                  <a:lnTo>
                    <a:pt x="166751" y="67310"/>
                  </a:lnTo>
                  <a:lnTo>
                    <a:pt x="157861" y="67310"/>
                  </a:lnTo>
                  <a:lnTo>
                    <a:pt x="154178" y="65532"/>
                  </a:lnTo>
                  <a:lnTo>
                    <a:pt x="151130" y="62230"/>
                  </a:lnTo>
                  <a:lnTo>
                    <a:pt x="148209" y="58801"/>
                  </a:lnTo>
                  <a:lnTo>
                    <a:pt x="146685" y="53721"/>
                  </a:lnTo>
                  <a:lnTo>
                    <a:pt x="146685" y="40132"/>
                  </a:lnTo>
                  <a:lnTo>
                    <a:pt x="148209" y="35179"/>
                  </a:lnTo>
                  <a:lnTo>
                    <a:pt x="151130" y="31750"/>
                  </a:lnTo>
                  <a:lnTo>
                    <a:pt x="154178" y="28448"/>
                  </a:lnTo>
                  <a:lnTo>
                    <a:pt x="157861" y="26670"/>
                  </a:lnTo>
                  <a:lnTo>
                    <a:pt x="166751" y="26670"/>
                  </a:lnTo>
                  <a:lnTo>
                    <a:pt x="170434" y="28448"/>
                  </a:lnTo>
                  <a:lnTo>
                    <a:pt x="173482" y="31750"/>
                  </a:lnTo>
                  <a:lnTo>
                    <a:pt x="176403" y="35179"/>
                  </a:lnTo>
                  <a:lnTo>
                    <a:pt x="177927" y="40132"/>
                  </a:lnTo>
                  <a:lnTo>
                    <a:pt x="177927" y="24142"/>
                  </a:lnTo>
                  <a:lnTo>
                    <a:pt x="175514" y="21717"/>
                  </a:lnTo>
                  <a:lnTo>
                    <a:pt x="169672" y="19304"/>
                  </a:lnTo>
                  <a:lnTo>
                    <a:pt x="155829" y="19304"/>
                  </a:lnTo>
                  <a:lnTo>
                    <a:pt x="150241" y="21209"/>
                  </a:lnTo>
                  <a:lnTo>
                    <a:pt x="140208" y="29845"/>
                  </a:lnTo>
                  <a:lnTo>
                    <a:pt x="137541" y="37211"/>
                  </a:lnTo>
                  <a:lnTo>
                    <a:pt x="137541" y="55880"/>
                  </a:lnTo>
                  <a:lnTo>
                    <a:pt x="139827" y="62738"/>
                  </a:lnTo>
                  <a:lnTo>
                    <a:pt x="144399" y="67564"/>
                  </a:lnTo>
                  <a:lnTo>
                    <a:pt x="148971" y="72263"/>
                  </a:lnTo>
                  <a:lnTo>
                    <a:pt x="154940" y="74676"/>
                  </a:lnTo>
                  <a:lnTo>
                    <a:pt x="167005" y="74676"/>
                  </a:lnTo>
                  <a:lnTo>
                    <a:pt x="171196" y="73533"/>
                  </a:lnTo>
                  <a:lnTo>
                    <a:pt x="179070" y="69215"/>
                  </a:lnTo>
                  <a:lnTo>
                    <a:pt x="180886" y="67310"/>
                  </a:lnTo>
                  <a:lnTo>
                    <a:pt x="181991" y="66167"/>
                  </a:lnTo>
                  <a:lnTo>
                    <a:pt x="184086" y="62230"/>
                  </a:lnTo>
                  <a:lnTo>
                    <a:pt x="186055" y="58420"/>
                  </a:lnTo>
                  <a:lnTo>
                    <a:pt x="186944" y="53721"/>
                  </a:lnTo>
                  <a:lnTo>
                    <a:pt x="187071" y="37846"/>
                  </a:lnTo>
                  <a:close/>
                </a:path>
                <a:path w="327660" h="74930">
                  <a:moveTo>
                    <a:pt x="225933" y="22225"/>
                  </a:moveTo>
                  <a:lnTo>
                    <a:pt x="222758" y="20320"/>
                  </a:lnTo>
                  <a:lnTo>
                    <a:pt x="219710" y="19304"/>
                  </a:lnTo>
                  <a:lnTo>
                    <a:pt x="214630" y="19304"/>
                  </a:lnTo>
                  <a:lnTo>
                    <a:pt x="205232" y="28575"/>
                  </a:lnTo>
                  <a:lnTo>
                    <a:pt x="205232" y="20447"/>
                  </a:lnTo>
                  <a:lnTo>
                    <a:pt x="197104" y="20447"/>
                  </a:lnTo>
                  <a:lnTo>
                    <a:pt x="197104" y="73406"/>
                  </a:lnTo>
                  <a:lnTo>
                    <a:pt x="206121" y="73406"/>
                  </a:lnTo>
                  <a:lnTo>
                    <a:pt x="206121" y="41910"/>
                  </a:lnTo>
                  <a:lnTo>
                    <a:pt x="206629" y="38481"/>
                  </a:lnTo>
                  <a:lnTo>
                    <a:pt x="207645" y="35306"/>
                  </a:lnTo>
                  <a:lnTo>
                    <a:pt x="208280" y="33147"/>
                  </a:lnTo>
                  <a:lnTo>
                    <a:pt x="209423" y="31496"/>
                  </a:lnTo>
                  <a:lnTo>
                    <a:pt x="212471" y="29210"/>
                  </a:lnTo>
                  <a:lnTo>
                    <a:pt x="214249" y="28575"/>
                  </a:lnTo>
                  <a:lnTo>
                    <a:pt x="218440" y="28575"/>
                  </a:lnTo>
                  <a:lnTo>
                    <a:pt x="220599" y="29210"/>
                  </a:lnTo>
                  <a:lnTo>
                    <a:pt x="222758" y="30480"/>
                  </a:lnTo>
                  <a:lnTo>
                    <a:pt x="225933" y="22225"/>
                  </a:lnTo>
                  <a:close/>
                </a:path>
                <a:path w="327660" h="74930">
                  <a:moveTo>
                    <a:pt x="276606" y="38100"/>
                  </a:moveTo>
                  <a:lnTo>
                    <a:pt x="274320" y="31369"/>
                  </a:lnTo>
                  <a:lnTo>
                    <a:pt x="269989" y="26670"/>
                  </a:lnTo>
                  <a:lnTo>
                    <a:pt x="267081" y="23596"/>
                  </a:lnTo>
                  <a:lnTo>
                    <a:pt x="267081" y="41910"/>
                  </a:lnTo>
                  <a:lnTo>
                    <a:pt x="237490" y="41910"/>
                  </a:lnTo>
                  <a:lnTo>
                    <a:pt x="237871" y="37211"/>
                  </a:lnTo>
                  <a:lnTo>
                    <a:pt x="239395" y="33528"/>
                  </a:lnTo>
                  <a:lnTo>
                    <a:pt x="242189" y="30861"/>
                  </a:lnTo>
                  <a:lnTo>
                    <a:pt x="244983" y="28067"/>
                  </a:lnTo>
                  <a:lnTo>
                    <a:pt x="248412" y="26670"/>
                  </a:lnTo>
                  <a:lnTo>
                    <a:pt x="257175" y="26670"/>
                  </a:lnTo>
                  <a:lnTo>
                    <a:pt x="260858" y="28448"/>
                  </a:lnTo>
                  <a:lnTo>
                    <a:pt x="263652" y="31877"/>
                  </a:lnTo>
                  <a:lnTo>
                    <a:pt x="265557" y="34036"/>
                  </a:lnTo>
                  <a:lnTo>
                    <a:pt x="266700" y="37465"/>
                  </a:lnTo>
                  <a:lnTo>
                    <a:pt x="267081" y="41910"/>
                  </a:lnTo>
                  <a:lnTo>
                    <a:pt x="267081" y="23596"/>
                  </a:lnTo>
                  <a:lnTo>
                    <a:pt x="265303" y="21717"/>
                  </a:lnTo>
                  <a:lnTo>
                    <a:pt x="259588" y="19304"/>
                  </a:lnTo>
                  <a:lnTo>
                    <a:pt x="245237" y="19304"/>
                  </a:lnTo>
                  <a:lnTo>
                    <a:pt x="239268" y="21717"/>
                  </a:lnTo>
                  <a:lnTo>
                    <a:pt x="234696" y="26670"/>
                  </a:lnTo>
                  <a:lnTo>
                    <a:pt x="229997" y="31623"/>
                  </a:lnTo>
                  <a:lnTo>
                    <a:pt x="227838" y="38100"/>
                  </a:lnTo>
                  <a:lnTo>
                    <a:pt x="227711" y="56007"/>
                  </a:lnTo>
                  <a:lnTo>
                    <a:pt x="229997" y="62738"/>
                  </a:lnTo>
                  <a:lnTo>
                    <a:pt x="234569" y="67437"/>
                  </a:lnTo>
                  <a:lnTo>
                    <a:pt x="239141" y="72263"/>
                  </a:lnTo>
                  <a:lnTo>
                    <a:pt x="245237" y="74676"/>
                  </a:lnTo>
                  <a:lnTo>
                    <a:pt x="259080" y="74676"/>
                  </a:lnTo>
                  <a:lnTo>
                    <a:pt x="264160" y="73152"/>
                  </a:lnTo>
                  <a:lnTo>
                    <a:pt x="268097" y="70104"/>
                  </a:lnTo>
                  <a:lnTo>
                    <a:pt x="271983" y="67310"/>
                  </a:lnTo>
                  <a:lnTo>
                    <a:pt x="272161" y="67183"/>
                  </a:lnTo>
                  <a:lnTo>
                    <a:pt x="274828" y="62992"/>
                  </a:lnTo>
                  <a:lnTo>
                    <a:pt x="276225" y="57531"/>
                  </a:lnTo>
                  <a:lnTo>
                    <a:pt x="266954" y="56388"/>
                  </a:lnTo>
                  <a:lnTo>
                    <a:pt x="265684" y="60198"/>
                  </a:lnTo>
                  <a:lnTo>
                    <a:pt x="263779" y="62992"/>
                  </a:lnTo>
                  <a:lnTo>
                    <a:pt x="261493" y="64643"/>
                  </a:lnTo>
                  <a:lnTo>
                    <a:pt x="259080" y="66421"/>
                  </a:lnTo>
                  <a:lnTo>
                    <a:pt x="256286" y="67310"/>
                  </a:lnTo>
                  <a:lnTo>
                    <a:pt x="248666" y="67310"/>
                  </a:lnTo>
                  <a:lnTo>
                    <a:pt x="244983" y="65659"/>
                  </a:lnTo>
                  <a:lnTo>
                    <a:pt x="241935" y="62611"/>
                  </a:lnTo>
                  <a:lnTo>
                    <a:pt x="239014" y="59563"/>
                  </a:lnTo>
                  <a:lnTo>
                    <a:pt x="237363" y="55118"/>
                  </a:lnTo>
                  <a:lnTo>
                    <a:pt x="236982" y="49276"/>
                  </a:lnTo>
                  <a:lnTo>
                    <a:pt x="276479" y="49276"/>
                  </a:lnTo>
                  <a:lnTo>
                    <a:pt x="276606" y="41910"/>
                  </a:lnTo>
                  <a:lnTo>
                    <a:pt x="276606" y="38100"/>
                  </a:lnTo>
                  <a:close/>
                </a:path>
                <a:path w="327660" h="74930">
                  <a:moveTo>
                    <a:pt x="327533" y="54864"/>
                  </a:moveTo>
                  <a:lnTo>
                    <a:pt x="301752" y="40132"/>
                  </a:lnTo>
                  <a:lnTo>
                    <a:pt x="299212" y="39370"/>
                  </a:lnTo>
                  <a:lnTo>
                    <a:pt x="298323" y="38989"/>
                  </a:lnTo>
                  <a:lnTo>
                    <a:pt x="296672" y="38354"/>
                  </a:lnTo>
                  <a:lnTo>
                    <a:pt x="295529" y="37592"/>
                  </a:lnTo>
                  <a:lnTo>
                    <a:pt x="294767" y="36703"/>
                  </a:lnTo>
                  <a:lnTo>
                    <a:pt x="294132" y="35687"/>
                  </a:lnTo>
                  <a:lnTo>
                    <a:pt x="293751" y="34671"/>
                  </a:lnTo>
                  <a:lnTo>
                    <a:pt x="293751" y="31623"/>
                  </a:lnTo>
                  <a:lnTo>
                    <a:pt x="294640" y="30099"/>
                  </a:lnTo>
                  <a:lnTo>
                    <a:pt x="296418" y="28702"/>
                  </a:lnTo>
                  <a:lnTo>
                    <a:pt x="298069" y="27305"/>
                  </a:lnTo>
                  <a:lnTo>
                    <a:pt x="301117" y="26670"/>
                  </a:lnTo>
                  <a:lnTo>
                    <a:pt x="308737" y="26670"/>
                  </a:lnTo>
                  <a:lnTo>
                    <a:pt x="311404" y="27432"/>
                  </a:lnTo>
                  <a:lnTo>
                    <a:pt x="315214" y="30480"/>
                  </a:lnTo>
                  <a:lnTo>
                    <a:pt x="316357" y="32639"/>
                  </a:lnTo>
                  <a:lnTo>
                    <a:pt x="316738" y="35306"/>
                  </a:lnTo>
                  <a:lnTo>
                    <a:pt x="325501" y="34163"/>
                  </a:lnTo>
                  <a:lnTo>
                    <a:pt x="324993" y="30734"/>
                  </a:lnTo>
                  <a:lnTo>
                    <a:pt x="323977" y="27940"/>
                  </a:lnTo>
                  <a:lnTo>
                    <a:pt x="323011" y="26670"/>
                  </a:lnTo>
                  <a:lnTo>
                    <a:pt x="320929" y="23876"/>
                  </a:lnTo>
                  <a:lnTo>
                    <a:pt x="318643" y="22352"/>
                  </a:lnTo>
                  <a:lnTo>
                    <a:pt x="315468" y="21082"/>
                  </a:lnTo>
                  <a:lnTo>
                    <a:pt x="312293" y="19939"/>
                  </a:lnTo>
                  <a:lnTo>
                    <a:pt x="308737" y="19304"/>
                  </a:lnTo>
                  <a:lnTo>
                    <a:pt x="301752" y="19304"/>
                  </a:lnTo>
                  <a:lnTo>
                    <a:pt x="291084" y="22987"/>
                  </a:lnTo>
                  <a:lnTo>
                    <a:pt x="289179" y="24257"/>
                  </a:lnTo>
                  <a:lnTo>
                    <a:pt x="285216" y="37592"/>
                  </a:lnTo>
                  <a:lnTo>
                    <a:pt x="285750" y="39497"/>
                  </a:lnTo>
                  <a:lnTo>
                    <a:pt x="311404" y="52197"/>
                  </a:lnTo>
                  <a:lnTo>
                    <a:pt x="314452" y="53213"/>
                  </a:lnTo>
                  <a:lnTo>
                    <a:pt x="317373" y="55245"/>
                  </a:lnTo>
                  <a:lnTo>
                    <a:pt x="318262" y="56769"/>
                  </a:lnTo>
                  <a:lnTo>
                    <a:pt x="318262" y="61087"/>
                  </a:lnTo>
                  <a:lnTo>
                    <a:pt x="317373" y="63119"/>
                  </a:lnTo>
                  <a:lnTo>
                    <a:pt x="313309" y="66421"/>
                  </a:lnTo>
                  <a:lnTo>
                    <a:pt x="310261" y="67310"/>
                  </a:lnTo>
                  <a:lnTo>
                    <a:pt x="302006" y="67310"/>
                  </a:lnTo>
                  <a:lnTo>
                    <a:pt x="298831" y="66294"/>
                  </a:lnTo>
                  <a:lnTo>
                    <a:pt x="294259" y="62484"/>
                  </a:lnTo>
                  <a:lnTo>
                    <a:pt x="292989" y="59817"/>
                  </a:lnTo>
                  <a:lnTo>
                    <a:pt x="292481" y="56261"/>
                  </a:lnTo>
                  <a:lnTo>
                    <a:pt x="283591" y="57658"/>
                  </a:lnTo>
                  <a:lnTo>
                    <a:pt x="299339" y="74676"/>
                  </a:lnTo>
                  <a:lnTo>
                    <a:pt x="310388" y="74676"/>
                  </a:lnTo>
                  <a:lnTo>
                    <a:pt x="324231" y="67310"/>
                  </a:lnTo>
                  <a:lnTo>
                    <a:pt x="324866" y="66294"/>
                  </a:lnTo>
                  <a:lnTo>
                    <a:pt x="326644" y="63754"/>
                  </a:lnTo>
                  <a:lnTo>
                    <a:pt x="327444" y="61087"/>
                  </a:lnTo>
                  <a:lnTo>
                    <a:pt x="327533" y="54864"/>
                  </a:lnTo>
                  <a:close/>
                </a:path>
              </a:pathLst>
            </a:custGeom>
            <a:solidFill>
              <a:srgbClr val="FFFFFF">
                <a:alpha val="98823"/>
              </a:srgbClr>
            </a:solidFill>
          </p:spPr>
          <p:txBody>
            <a:bodyPr wrap="square" lIns="0" tIns="0" rIns="0" bIns="0" rtlCol="0"/>
            <a:lstStyle/>
            <a:p>
              <a:endParaRPr/>
            </a:p>
          </p:txBody>
        </p:sp>
        <p:sp>
          <p:nvSpPr>
            <p:cNvPr id="236" name="object 236"/>
            <p:cNvSpPr/>
            <p:nvPr/>
          </p:nvSpPr>
          <p:spPr>
            <a:xfrm>
              <a:off x="5256275" y="1645920"/>
              <a:ext cx="1345692" cy="262127"/>
            </a:xfrm>
            <a:prstGeom prst="rect">
              <a:avLst/>
            </a:prstGeom>
            <a:blipFill>
              <a:blip r:embed="rId30" cstate="print"/>
              <a:stretch>
                <a:fillRect/>
              </a:stretch>
            </a:blipFill>
          </p:spPr>
          <p:txBody>
            <a:bodyPr wrap="square" lIns="0" tIns="0" rIns="0" bIns="0" rtlCol="0"/>
            <a:lstStyle/>
            <a:p>
              <a:endParaRPr/>
            </a:p>
          </p:txBody>
        </p:sp>
        <p:sp>
          <p:nvSpPr>
            <p:cNvPr id="237" name="object 237"/>
            <p:cNvSpPr/>
            <p:nvPr/>
          </p:nvSpPr>
          <p:spPr>
            <a:xfrm>
              <a:off x="5611367" y="1642872"/>
              <a:ext cx="633984" cy="298703"/>
            </a:xfrm>
            <a:prstGeom prst="rect">
              <a:avLst/>
            </a:prstGeom>
            <a:blipFill>
              <a:blip r:embed="rId31" cstate="print"/>
              <a:stretch>
                <a:fillRect/>
              </a:stretch>
            </a:blipFill>
          </p:spPr>
          <p:txBody>
            <a:bodyPr wrap="square" lIns="0" tIns="0" rIns="0" bIns="0" rtlCol="0"/>
            <a:lstStyle/>
            <a:p>
              <a:endParaRPr/>
            </a:p>
          </p:txBody>
        </p:sp>
        <p:sp>
          <p:nvSpPr>
            <p:cNvPr id="238" name="object 238"/>
            <p:cNvSpPr/>
            <p:nvPr/>
          </p:nvSpPr>
          <p:spPr>
            <a:xfrm>
              <a:off x="5303519" y="1670304"/>
              <a:ext cx="1251585" cy="167640"/>
            </a:xfrm>
            <a:custGeom>
              <a:avLst/>
              <a:gdLst/>
              <a:ahLst/>
              <a:cxnLst/>
              <a:rect l="l" t="t" r="r" b="b"/>
              <a:pathLst>
                <a:path w="1251584" h="167639">
                  <a:moveTo>
                    <a:pt x="1251203" y="0"/>
                  </a:moveTo>
                  <a:lnTo>
                    <a:pt x="0" y="0"/>
                  </a:lnTo>
                  <a:lnTo>
                    <a:pt x="0" y="167639"/>
                  </a:lnTo>
                  <a:lnTo>
                    <a:pt x="1251203" y="167639"/>
                  </a:lnTo>
                  <a:lnTo>
                    <a:pt x="1251203" y="0"/>
                  </a:lnTo>
                  <a:close/>
                </a:path>
              </a:pathLst>
            </a:custGeom>
            <a:solidFill>
              <a:srgbClr val="005A84">
                <a:alpha val="52156"/>
              </a:srgbClr>
            </a:solidFill>
          </p:spPr>
          <p:txBody>
            <a:bodyPr wrap="square" lIns="0" tIns="0" rIns="0" bIns="0" rtlCol="0"/>
            <a:lstStyle/>
            <a:p>
              <a:endParaRPr/>
            </a:p>
          </p:txBody>
        </p:sp>
        <p:sp>
          <p:nvSpPr>
            <p:cNvPr id="239" name="object 239"/>
            <p:cNvSpPr/>
            <p:nvPr/>
          </p:nvSpPr>
          <p:spPr>
            <a:xfrm>
              <a:off x="5303519" y="1670304"/>
              <a:ext cx="1251585" cy="167640"/>
            </a:xfrm>
            <a:custGeom>
              <a:avLst/>
              <a:gdLst/>
              <a:ahLst/>
              <a:cxnLst/>
              <a:rect l="l" t="t" r="r" b="b"/>
              <a:pathLst>
                <a:path w="1251584" h="167639">
                  <a:moveTo>
                    <a:pt x="0" y="167639"/>
                  </a:moveTo>
                  <a:lnTo>
                    <a:pt x="1251203" y="167639"/>
                  </a:lnTo>
                  <a:lnTo>
                    <a:pt x="1251203" y="0"/>
                  </a:lnTo>
                  <a:lnTo>
                    <a:pt x="0" y="0"/>
                  </a:lnTo>
                  <a:lnTo>
                    <a:pt x="0" y="167639"/>
                  </a:lnTo>
                  <a:close/>
                </a:path>
              </a:pathLst>
            </a:custGeom>
            <a:ln w="9144">
              <a:solidFill>
                <a:srgbClr val="005A84"/>
              </a:solidFill>
            </a:ln>
          </p:spPr>
          <p:txBody>
            <a:bodyPr wrap="square" lIns="0" tIns="0" rIns="0" bIns="0" rtlCol="0"/>
            <a:lstStyle/>
            <a:p>
              <a:endParaRPr/>
            </a:p>
          </p:txBody>
        </p:sp>
        <p:sp>
          <p:nvSpPr>
            <p:cNvPr id="240" name="object 240"/>
            <p:cNvSpPr/>
            <p:nvPr/>
          </p:nvSpPr>
          <p:spPr>
            <a:xfrm>
              <a:off x="5718301" y="1718691"/>
              <a:ext cx="48895" cy="73660"/>
            </a:xfrm>
            <a:custGeom>
              <a:avLst/>
              <a:gdLst/>
              <a:ahLst/>
              <a:cxnLst/>
              <a:rect l="l" t="t" r="r" b="b"/>
              <a:pathLst>
                <a:path w="48895" h="73660">
                  <a:moveTo>
                    <a:pt x="32512" y="0"/>
                  </a:moveTo>
                  <a:lnTo>
                    <a:pt x="18542" y="0"/>
                  </a:lnTo>
                  <a:lnTo>
                    <a:pt x="13081" y="1778"/>
                  </a:lnTo>
                  <a:lnTo>
                    <a:pt x="4825" y="9017"/>
                  </a:lnTo>
                  <a:lnTo>
                    <a:pt x="2412" y="14224"/>
                  </a:lnTo>
                  <a:lnTo>
                    <a:pt x="1777" y="21082"/>
                  </a:lnTo>
                  <a:lnTo>
                    <a:pt x="11049" y="22098"/>
                  </a:lnTo>
                  <a:lnTo>
                    <a:pt x="11049" y="17525"/>
                  </a:lnTo>
                  <a:lnTo>
                    <a:pt x="12319" y="13843"/>
                  </a:lnTo>
                  <a:lnTo>
                    <a:pt x="17525" y="8762"/>
                  </a:lnTo>
                  <a:lnTo>
                    <a:pt x="20955" y="7366"/>
                  </a:lnTo>
                  <a:lnTo>
                    <a:pt x="29337" y="7366"/>
                  </a:lnTo>
                  <a:lnTo>
                    <a:pt x="32765" y="8636"/>
                  </a:lnTo>
                  <a:lnTo>
                    <a:pt x="37846" y="13462"/>
                  </a:lnTo>
                  <a:lnTo>
                    <a:pt x="39115" y="16510"/>
                  </a:lnTo>
                  <a:lnTo>
                    <a:pt x="39115" y="23495"/>
                  </a:lnTo>
                  <a:lnTo>
                    <a:pt x="37719" y="27050"/>
                  </a:lnTo>
                  <a:lnTo>
                    <a:pt x="32131" y="34671"/>
                  </a:lnTo>
                  <a:lnTo>
                    <a:pt x="26670" y="39878"/>
                  </a:lnTo>
                  <a:lnTo>
                    <a:pt x="13588" y="50546"/>
                  </a:lnTo>
                  <a:lnTo>
                    <a:pt x="9778" y="54229"/>
                  </a:lnTo>
                  <a:lnTo>
                    <a:pt x="4318" y="60579"/>
                  </a:lnTo>
                  <a:lnTo>
                    <a:pt x="2412" y="63881"/>
                  </a:lnTo>
                  <a:lnTo>
                    <a:pt x="381" y="69087"/>
                  </a:lnTo>
                  <a:lnTo>
                    <a:pt x="0" y="71247"/>
                  </a:lnTo>
                  <a:lnTo>
                    <a:pt x="126" y="73406"/>
                  </a:lnTo>
                  <a:lnTo>
                    <a:pt x="48387" y="73406"/>
                  </a:lnTo>
                  <a:lnTo>
                    <a:pt x="48387" y="64770"/>
                  </a:lnTo>
                  <a:lnTo>
                    <a:pt x="12573" y="64770"/>
                  </a:lnTo>
                  <a:lnTo>
                    <a:pt x="14859" y="61468"/>
                  </a:lnTo>
                  <a:lnTo>
                    <a:pt x="17907" y="58293"/>
                  </a:lnTo>
                  <a:lnTo>
                    <a:pt x="33147" y="45212"/>
                  </a:lnTo>
                  <a:lnTo>
                    <a:pt x="37719" y="40894"/>
                  </a:lnTo>
                  <a:lnTo>
                    <a:pt x="43307" y="34671"/>
                  </a:lnTo>
                  <a:lnTo>
                    <a:pt x="45338" y="31750"/>
                  </a:lnTo>
                  <a:lnTo>
                    <a:pt x="47625" y="26035"/>
                  </a:lnTo>
                  <a:lnTo>
                    <a:pt x="48260" y="23241"/>
                  </a:lnTo>
                  <a:lnTo>
                    <a:pt x="48260" y="14478"/>
                  </a:lnTo>
                  <a:lnTo>
                    <a:pt x="46227" y="9651"/>
                  </a:lnTo>
                  <a:lnTo>
                    <a:pt x="38100" y="1905"/>
                  </a:lnTo>
                  <a:lnTo>
                    <a:pt x="32512" y="0"/>
                  </a:lnTo>
                  <a:close/>
                </a:path>
              </a:pathLst>
            </a:custGeom>
            <a:solidFill>
              <a:srgbClr val="FFFFFF">
                <a:alpha val="98823"/>
              </a:srgbClr>
            </a:solidFill>
          </p:spPr>
          <p:txBody>
            <a:bodyPr wrap="square" lIns="0" tIns="0" rIns="0" bIns="0" rtlCol="0"/>
            <a:lstStyle/>
            <a:p>
              <a:endParaRPr/>
            </a:p>
          </p:txBody>
        </p:sp>
        <p:sp>
          <p:nvSpPr>
            <p:cNvPr id="241" name="object 241"/>
            <p:cNvSpPr/>
            <p:nvPr/>
          </p:nvSpPr>
          <p:spPr>
            <a:xfrm>
              <a:off x="5803010" y="1718945"/>
              <a:ext cx="122809" cy="73151"/>
            </a:xfrm>
            <a:prstGeom prst="rect">
              <a:avLst/>
            </a:prstGeom>
            <a:blipFill>
              <a:blip r:embed="rId32" cstate="print"/>
              <a:stretch>
                <a:fillRect/>
              </a:stretch>
            </a:blipFill>
          </p:spPr>
          <p:txBody>
            <a:bodyPr wrap="square" lIns="0" tIns="0" rIns="0" bIns="0" rtlCol="0"/>
            <a:lstStyle/>
            <a:p>
              <a:endParaRPr/>
            </a:p>
          </p:txBody>
        </p:sp>
        <p:sp>
          <p:nvSpPr>
            <p:cNvPr id="242" name="object 242"/>
            <p:cNvSpPr/>
            <p:nvPr/>
          </p:nvSpPr>
          <p:spPr>
            <a:xfrm>
              <a:off x="5962649" y="1718945"/>
              <a:ext cx="178180" cy="74294"/>
            </a:xfrm>
            <a:prstGeom prst="rect">
              <a:avLst/>
            </a:prstGeom>
            <a:blipFill>
              <a:blip r:embed="rId33" cstate="print"/>
              <a:stretch>
                <a:fillRect/>
              </a:stretch>
            </a:blipFill>
          </p:spPr>
          <p:txBody>
            <a:bodyPr wrap="square" lIns="0" tIns="0" rIns="0" bIns="0" rtlCol="0"/>
            <a:lstStyle/>
            <a:p>
              <a:endParaRPr/>
            </a:p>
          </p:txBody>
        </p:sp>
      </p:grpSp>
      <p:sp>
        <p:nvSpPr>
          <p:cNvPr id="243" name="object 243"/>
          <p:cNvSpPr txBox="1"/>
          <p:nvPr/>
        </p:nvSpPr>
        <p:spPr>
          <a:xfrm>
            <a:off x="5297804" y="1106805"/>
            <a:ext cx="1008380" cy="239395"/>
          </a:xfrm>
          <a:prstGeom prst="rect">
            <a:avLst/>
          </a:prstGeom>
        </p:spPr>
        <p:txBody>
          <a:bodyPr vert="horz" wrap="square" lIns="0" tIns="13335" rIns="0" bIns="0" rtlCol="0">
            <a:spAutoFit/>
          </a:bodyPr>
          <a:lstStyle/>
          <a:p>
            <a:pPr marL="12700">
              <a:lnSpc>
                <a:spcPct val="100000"/>
              </a:lnSpc>
              <a:spcBef>
                <a:spcPts val="105"/>
              </a:spcBef>
            </a:pPr>
            <a:r>
              <a:rPr sz="1400" b="1" spc="-10" dirty="0">
                <a:solidFill>
                  <a:srgbClr val="272727"/>
                </a:solidFill>
                <a:latin typeface="Arial"/>
                <a:cs typeface="Arial"/>
              </a:rPr>
              <a:t>DW.HS1</a:t>
            </a:r>
            <a:r>
              <a:rPr sz="1400" b="1" spc="-10" dirty="0">
                <a:solidFill>
                  <a:srgbClr val="272727"/>
                </a:solidFill>
                <a:latin typeface="Gothic Uralic"/>
                <a:cs typeface="Gothic Uralic"/>
              </a:rPr>
              <a:t>.XL:</a:t>
            </a:r>
            <a:endParaRPr sz="1400">
              <a:latin typeface="Gothic Uralic"/>
              <a:cs typeface="Gothic Uralic"/>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5544" y="211023"/>
            <a:ext cx="8086090"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BABCBA"/>
                </a:solidFill>
              </a:rPr>
              <a:t>Review: </a:t>
            </a:r>
            <a:r>
              <a:rPr sz="3200" spc="-60" dirty="0">
                <a:solidFill>
                  <a:srgbClr val="BABCBA"/>
                </a:solidFill>
              </a:rPr>
              <a:t>AWS </a:t>
            </a:r>
            <a:r>
              <a:rPr sz="3200" spc="-5" dirty="0">
                <a:solidFill>
                  <a:srgbClr val="BABCBA"/>
                </a:solidFill>
              </a:rPr>
              <a:t>managed database</a:t>
            </a:r>
            <a:r>
              <a:rPr sz="3200" spc="-114" dirty="0">
                <a:solidFill>
                  <a:srgbClr val="BABCBA"/>
                </a:solidFill>
              </a:rPr>
              <a:t> </a:t>
            </a:r>
            <a:r>
              <a:rPr sz="3200" spc="-5" dirty="0">
                <a:solidFill>
                  <a:srgbClr val="BABCBA"/>
                </a:solidFill>
              </a:rPr>
              <a:t>services</a:t>
            </a:r>
            <a:endParaRPr sz="3200"/>
          </a:p>
        </p:txBody>
      </p:sp>
      <p:grpSp>
        <p:nvGrpSpPr>
          <p:cNvPr id="3" name="object 3"/>
          <p:cNvGrpSpPr/>
          <p:nvPr/>
        </p:nvGrpSpPr>
        <p:grpSpPr>
          <a:xfrm>
            <a:off x="1519237" y="1058989"/>
            <a:ext cx="6105525" cy="3286125"/>
            <a:chOff x="1519237" y="1058989"/>
            <a:chExt cx="6105525" cy="3286125"/>
          </a:xfrm>
        </p:grpSpPr>
        <p:sp>
          <p:nvSpPr>
            <p:cNvPr id="4" name="object 4"/>
            <p:cNvSpPr/>
            <p:nvPr/>
          </p:nvSpPr>
          <p:spPr>
            <a:xfrm>
              <a:off x="1524000" y="1063752"/>
              <a:ext cx="6096000" cy="1447800"/>
            </a:xfrm>
            <a:custGeom>
              <a:avLst/>
              <a:gdLst/>
              <a:ahLst/>
              <a:cxnLst/>
              <a:rect l="l" t="t" r="r" b="b"/>
              <a:pathLst>
                <a:path w="6096000" h="1447800">
                  <a:moveTo>
                    <a:pt x="5951220" y="0"/>
                  </a:moveTo>
                  <a:lnTo>
                    <a:pt x="144780" y="0"/>
                  </a:lnTo>
                  <a:lnTo>
                    <a:pt x="98999" y="7376"/>
                  </a:lnTo>
                  <a:lnTo>
                    <a:pt x="59253" y="27919"/>
                  </a:lnTo>
                  <a:lnTo>
                    <a:pt x="27919" y="59253"/>
                  </a:lnTo>
                  <a:lnTo>
                    <a:pt x="7376" y="98999"/>
                  </a:lnTo>
                  <a:lnTo>
                    <a:pt x="0" y="144780"/>
                  </a:lnTo>
                  <a:lnTo>
                    <a:pt x="0" y="1303020"/>
                  </a:lnTo>
                  <a:lnTo>
                    <a:pt x="7376" y="1348800"/>
                  </a:lnTo>
                  <a:lnTo>
                    <a:pt x="27919" y="1388546"/>
                  </a:lnTo>
                  <a:lnTo>
                    <a:pt x="59253" y="1419880"/>
                  </a:lnTo>
                  <a:lnTo>
                    <a:pt x="98999" y="1440423"/>
                  </a:lnTo>
                  <a:lnTo>
                    <a:pt x="144780" y="1447800"/>
                  </a:lnTo>
                  <a:lnTo>
                    <a:pt x="5951220" y="1447800"/>
                  </a:lnTo>
                  <a:lnTo>
                    <a:pt x="5997000" y="1440423"/>
                  </a:lnTo>
                  <a:lnTo>
                    <a:pt x="6036746" y="1419880"/>
                  </a:lnTo>
                  <a:lnTo>
                    <a:pt x="6068080" y="1388546"/>
                  </a:lnTo>
                  <a:lnTo>
                    <a:pt x="6088623" y="1348800"/>
                  </a:lnTo>
                  <a:lnTo>
                    <a:pt x="6096000" y="1303020"/>
                  </a:lnTo>
                  <a:lnTo>
                    <a:pt x="6096000" y="144780"/>
                  </a:lnTo>
                  <a:lnTo>
                    <a:pt x="6088623" y="98999"/>
                  </a:lnTo>
                  <a:lnTo>
                    <a:pt x="6068080" y="59253"/>
                  </a:lnTo>
                  <a:lnTo>
                    <a:pt x="6036746" y="27919"/>
                  </a:lnTo>
                  <a:lnTo>
                    <a:pt x="5997000" y="7376"/>
                  </a:lnTo>
                  <a:lnTo>
                    <a:pt x="5951220" y="0"/>
                  </a:lnTo>
                  <a:close/>
                </a:path>
              </a:pathLst>
            </a:custGeom>
            <a:solidFill>
              <a:srgbClr val="F7DBCD">
                <a:alpha val="90194"/>
              </a:srgbClr>
            </a:solidFill>
          </p:spPr>
          <p:txBody>
            <a:bodyPr wrap="square" lIns="0" tIns="0" rIns="0" bIns="0" rtlCol="0"/>
            <a:lstStyle/>
            <a:p>
              <a:endParaRPr/>
            </a:p>
          </p:txBody>
        </p:sp>
        <p:sp>
          <p:nvSpPr>
            <p:cNvPr id="5" name="object 5"/>
            <p:cNvSpPr/>
            <p:nvPr/>
          </p:nvSpPr>
          <p:spPr>
            <a:xfrm>
              <a:off x="1524000" y="1063752"/>
              <a:ext cx="6096000" cy="1447800"/>
            </a:xfrm>
            <a:custGeom>
              <a:avLst/>
              <a:gdLst/>
              <a:ahLst/>
              <a:cxnLst/>
              <a:rect l="l" t="t" r="r" b="b"/>
              <a:pathLst>
                <a:path w="6096000" h="1447800">
                  <a:moveTo>
                    <a:pt x="0" y="144780"/>
                  </a:moveTo>
                  <a:lnTo>
                    <a:pt x="7376" y="98999"/>
                  </a:lnTo>
                  <a:lnTo>
                    <a:pt x="27919" y="59253"/>
                  </a:lnTo>
                  <a:lnTo>
                    <a:pt x="59253" y="27919"/>
                  </a:lnTo>
                  <a:lnTo>
                    <a:pt x="98999" y="7376"/>
                  </a:lnTo>
                  <a:lnTo>
                    <a:pt x="144780" y="0"/>
                  </a:lnTo>
                  <a:lnTo>
                    <a:pt x="5951220" y="0"/>
                  </a:lnTo>
                  <a:lnTo>
                    <a:pt x="5997000" y="7376"/>
                  </a:lnTo>
                  <a:lnTo>
                    <a:pt x="6036746" y="27919"/>
                  </a:lnTo>
                  <a:lnTo>
                    <a:pt x="6068080" y="59253"/>
                  </a:lnTo>
                  <a:lnTo>
                    <a:pt x="6088623" y="98999"/>
                  </a:lnTo>
                  <a:lnTo>
                    <a:pt x="6096000" y="144780"/>
                  </a:lnTo>
                  <a:lnTo>
                    <a:pt x="6096000" y="1303020"/>
                  </a:lnTo>
                  <a:lnTo>
                    <a:pt x="6088623" y="1348800"/>
                  </a:lnTo>
                  <a:lnTo>
                    <a:pt x="6068080" y="1388546"/>
                  </a:lnTo>
                  <a:lnTo>
                    <a:pt x="6036746" y="1419880"/>
                  </a:lnTo>
                  <a:lnTo>
                    <a:pt x="5997000" y="1440423"/>
                  </a:lnTo>
                  <a:lnTo>
                    <a:pt x="5951220" y="1447800"/>
                  </a:lnTo>
                  <a:lnTo>
                    <a:pt x="144780" y="1447800"/>
                  </a:lnTo>
                  <a:lnTo>
                    <a:pt x="98999" y="1440423"/>
                  </a:lnTo>
                  <a:lnTo>
                    <a:pt x="59253" y="1419880"/>
                  </a:lnTo>
                  <a:lnTo>
                    <a:pt x="27919" y="1388546"/>
                  </a:lnTo>
                  <a:lnTo>
                    <a:pt x="7376" y="1348800"/>
                  </a:lnTo>
                  <a:lnTo>
                    <a:pt x="0" y="1303020"/>
                  </a:lnTo>
                  <a:lnTo>
                    <a:pt x="0" y="144780"/>
                  </a:lnTo>
                  <a:close/>
                </a:path>
              </a:pathLst>
            </a:custGeom>
            <a:ln w="9144">
              <a:solidFill>
                <a:srgbClr val="F7DBCD"/>
              </a:solidFill>
            </a:ln>
          </p:spPr>
          <p:txBody>
            <a:bodyPr wrap="square" lIns="0" tIns="0" rIns="0" bIns="0" rtlCol="0"/>
            <a:lstStyle/>
            <a:p>
              <a:endParaRPr/>
            </a:p>
          </p:txBody>
        </p:sp>
        <p:sp>
          <p:nvSpPr>
            <p:cNvPr id="6" name="object 6"/>
            <p:cNvSpPr/>
            <p:nvPr/>
          </p:nvSpPr>
          <p:spPr>
            <a:xfrm>
              <a:off x="3136391" y="1240536"/>
              <a:ext cx="1417320" cy="1147571"/>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3179064" y="1260348"/>
              <a:ext cx="1331976" cy="1062227"/>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665731" y="2491740"/>
              <a:ext cx="1417320" cy="1853183"/>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735836" y="2522219"/>
              <a:ext cx="1275588" cy="1452372"/>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1708404" y="2511552"/>
              <a:ext cx="1331976" cy="1767839"/>
            </a:xfrm>
            <a:prstGeom prst="rect">
              <a:avLst/>
            </a:prstGeom>
            <a:blipFill>
              <a:blip r:embed="rId6" cstate="print"/>
              <a:stretch>
                <a:fillRect/>
              </a:stretch>
            </a:blipFill>
          </p:spPr>
          <p:txBody>
            <a:bodyPr wrap="square" lIns="0" tIns="0" rIns="0" bIns="0" rtlCol="0"/>
            <a:lstStyle/>
            <a:p>
              <a:endParaRPr/>
            </a:p>
          </p:txBody>
        </p:sp>
      </p:grpSp>
      <p:sp>
        <p:nvSpPr>
          <p:cNvPr id="11" name="object 11"/>
          <p:cNvSpPr txBox="1"/>
          <p:nvPr/>
        </p:nvSpPr>
        <p:spPr>
          <a:xfrm>
            <a:off x="1875789" y="2572257"/>
            <a:ext cx="998219" cy="450850"/>
          </a:xfrm>
          <a:prstGeom prst="rect">
            <a:avLst/>
          </a:prstGeom>
        </p:spPr>
        <p:txBody>
          <a:bodyPr vert="horz" wrap="square" lIns="0" tIns="45719" rIns="0" bIns="0" rtlCol="0">
            <a:spAutoFit/>
          </a:bodyPr>
          <a:lstStyle/>
          <a:p>
            <a:pPr marL="12700" marR="5080" indent="135255">
              <a:lnSpc>
                <a:spcPts val="1550"/>
              </a:lnSpc>
              <a:spcBef>
                <a:spcPts val="359"/>
              </a:spcBef>
            </a:pPr>
            <a:r>
              <a:rPr sz="1500" spc="-5" dirty="0">
                <a:solidFill>
                  <a:srgbClr val="272727"/>
                </a:solidFill>
                <a:latin typeface="Arial"/>
                <a:cs typeface="Arial"/>
              </a:rPr>
              <a:t>Amazon  D</a:t>
            </a:r>
            <a:r>
              <a:rPr sz="1500" spc="-30" dirty="0">
                <a:solidFill>
                  <a:srgbClr val="272727"/>
                </a:solidFill>
                <a:latin typeface="Arial"/>
                <a:cs typeface="Arial"/>
              </a:rPr>
              <a:t>y</a:t>
            </a:r>
            <a:r>
              <a:rPr sz="1500" spc="-5" dirty="0">
                <a:solidFill>
                  <a:srgbClr val="272727"/>
                </a:solidFill>
                <a:latin typeface="Arial"/>
                <a:cs typeface="Arial"/>
              </a:rPr>
              <a:t>namoDB</a:t>
            </a:r>
            <a:endParaRPr sz="1500">
              <a:latin typeface="Arial"/>
              <a:cs typeface="Arial"/>
            </a:endParaRPr>
          </a:p>
        </p:txBody>
      </p:sp>
      <p:sp>
        <p:nvSpPr>
          <p:cNvPr id="12" name="object 12"/>
          <p:cNvSpPr txBox="1"/>
          <p:nvPr/>
        </p:nvSpPr>
        <p:spPr>
          <a:xfrm>
            <a:off x="1894077" y="3163951"/>
            <a:ext cx="957580" cy="648970"/>
          </a:xfrm>
          <a:prstGeom prst="rect">
            <a:avLst/>
          </a:prstGeom>
        </p:spPr>
        <p:txBody>
          <a:bodyPr vert="horz" wrap="square" lIns="0" tIns="43815" rIns="0" bIns="0" rtlCol="0">
            <a:spAutoFit/>
          </a:bodyPr>
          <a:lstStyle/>
          <a:p>
            <a:pPr marL="12065" marR="5080" indent="2540" algn="ctr">
              <a:lnSpc>
                <a:spcPct val="86300"/>
              </a:lnSpc>
              <a:spcBef>
                <a:spcPts val="345"/>
              </a:spcBef>
            </a:pPr>
            <a:r>
              <a:rPr sz="1500" i="1" dirty="0">
                <a:solidFill>
                  <a:srgbClr val="272727"/>
                </a:solidFill>
                <a:latin typeface="Arial"/>
                <a:cs typeface="Arial"/>
              </a:rPr>
              <a:t>Document  </a:t>
            </a:r>
            <a:r>
              <a:rPr sz="1500" i="1" spc="-5" dirty="0">
                <a:solidFill>
                  <a:srgbClr val="272727"/>
                </a:solidFill>
                <a:latin typeface="Arial"/>
                <a:cs typeface="Arial"/>
              </a:rPr>
              <a:t>and </a:t>
            </a:r>
            <a:r>
              <a:rPr sz="1500" i="1" dirty="0">
                <a:solidFill>
                  <a:srgbClr val="272727"/>
                </a:solidFill>
                <a:latin typeface="Arial"/>
                <a:cs typeface="Arial"/>
              </a:rPr>
              <a:t>key-  value</a:t>
            </a:r>
            <a:r>
              <a:rPr sz="1500" i="1" spc="-120" dirty="0">
                <a:solidFill>
                  <a:srgbClr val="272727"/>
                </a:solidFill>
                <a:latin typeface="Arial"/>
                <a:cs typeface="Arial"/>
              </a:rPr>
              <a:t> </a:t>
            </a:r>
            <a:r>
              <a:rPr sz="1500" i="1" dirty="0">
                <a:solidFill>
                  <a:srgbClr val="272727"/>
                </a:solidFill>
                <a:latin typeface="Arial"/>
                <a:cs typeface="Arial"/>
              </a:rPr>
              <a:t>store</a:t>
            </a:r>
            <a:endParaRPr sz="1500">
              <a:latin typeface="Arial"/>
              <a:cs typeface="Arial"/>
            </a:endParaRPr>
          </a:p>
        </p:txBody>
      </p:sp>
      <p:grpSp>
        <p:nvGrpSpPr>
          <p:cNvPr id="13" name="object 13"/>
          <p:cNvGrpSpPr/>
          <p:nvPr/>
        </p:nvGrpSpPr>
        <p:grpSpPr>
          <a:xfrm>
            <a:off x="1726692" y="1237488"/>
            <a:ext cx="2821305" cy="3107690"/>
            <a:chOff x="1726692" y="1237488"/>
            <a:chExt cx="2821305" cy="3107690"/>
          </a:xfrm>
        </p:grpSpPr>
        <p:sp>
          <p:nvSpPr>
            <p:cNvPr id="14" name="object 14"/>
            <p:cNvSpPr/>
            <p:nvPr/>
          </p:nvSpPr>
          <p:spPr>
            <a:xfrm>
              <a:off x="1726692" y="1237488"/>
              <a:ext cx="1417320" cy="1146048"/>
            </a:xfrm>
            <a:prstGeom prst="rect">
              <a:avLst/>
            </a:prstGeom>
            <a:blipFill>
              <a:blip r:embed="rId7" cstate="print"/>
              <a:stretch>
                <a:fillRect/>
              </a:stretch>
            </a:blipFill>
          </p:spPr>
          <p:txBody>
            <a:bodyPr wrap="square" lIns="0" tIns="0" rIns="0" bIns="0" rtlCol="0"/>
            <a:lstStyle/>
            <a:p>
              <a:endParaRPr/>
            </a:p>
          </p:txBody>
        </p:sp>
        <p:sp>
          <p:nvSpPr>
            <p:cNvPr id="15" name="object 15"/>
            <p:cNvSpPr/>
            <p:nvPr/>
          </p:nvSpPr>
          <p:spPr>
            <a:xfrm>
              <a:off x="1769364" y="1257300"/>
              <a:ext cx="1331976" cy="1060704"/>
            </a:xfrm>
            <a:prstGeom prst="rect">
              <a:avLst/>
            </a:prstGeom>
            <a:blipFill>
              <a:blip r:embed="rId8" cstate="print"/>
              <a:stretch>
                <a:fillRect/>
              </a:stretch>
            </a:blipFill>
          </p:spPr>
          <p:txBody>
            <a:bodyPr wrap="square" lIns="0" tIns="0" rIns="0" bIns="0" rtlCol="0"/>
            <a:lstStyle/>
            <a:p>
              <a:endParaRPr/>
            </a:p>
          </p:txBody>
        </p:sp>
        <p:sp>
          <p:nvSpPr>
            <p:cNvPr id="16" name="object 16"/>
            <p:cNvSpPr/>
            <p:nvPr/>
          </p:nvSpPr>
          <p:spPr>
            <a:xfrm>
              <a:off x="3130296" y="2491740"/>
              <a:ext cx="1417320" cy="1853183"/>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3293364" y="2522220"/>
              <a:ext cx="1139952" cy="1452372"/>
            </a:xfrm>
            <a:prstGeom prst="rect">
              <a:avLst/>
            </a:prstGeom>
            <a:blipFill>
              <a:blip r:embed="rId9" cstate="print"/>
              <a:stretch>
                <a:fillRect/>
              </a:stretch>
            </a:blipFill>
          </p:spPr>
          <p:txBody>
            <a:bodyPr wrap="square" lIns="0" tIns="0" rIns="0" bIns="0" rtlCol="0"/>
            <a:lstStyle/>
            <a:p>
              <a:endParaRPr/>
            </a:p>
          </p:txBody>
        </p:sp>
        <p:sp>
          <p:nvSpPr>
            <p:cNvPr id="18" name="object 18"/>
            <p:cNvSpPr/>
            <p:nvPr/>
          </p:nvSpPr>
          <p:spPr>
            <a:xfrm>
              <a:off x="3172968" y="2511552"/>
              <a:ext cx="1331976" cy="1767839"/>
            </a:xfrm>
            <a:prstGeom prst="rect">
              <a:avLst/>
            </a:prstGeom>
            <a:blipFill>
              <a:blip r:embed="rId10" cstate="print"/>
              <a:stretch>
                <a:fillRect/>
              </a:stretch>
            </a:blipFill>
          </p:spPr>
          <p:txBody>
            <a:bodyPr wrap="square" lIns="0" tIns="0" rIns="0" bIns="0" rtlCol="0"/>
            <a:lstStyle/>
            <a:p>
              <a:endParaRPr/>
            </a:p>
          </p:txBody>
        </p:sp>
      </p:grpSp>
      <p:sp>
        <p:nvSpPr>
          <p:cNvPr id="19" name="object 19"/>
          <p:cNvSpPr txBox="1"/>
          <p:nvPr/>
        </p:nvSpPr>
        <p:spPr>
          <a:xfrm>
            <a:off x="3476625" y="2572257"/>
            <a:ext cx="725170" cy="450850"/>
          </a:xfrm>
          <a:prstGeom prst="rect">
            <a:avLst/>
          </a:prstGeom>
        </p:spPr>
        <p:txBody>
          <a:bodyPr vert="horz" wrap="square" lIns="0" tIns="45719" rIns="0" bIns="0" rtlCol="0">
            <a:spAutoFit/>
          </a:bodyPr>
          <a:lstStyle/>
          <a:p>
            <a:pPr marL="161925" marR="5080" indent="-149860">
              <a:lnSpc>
                <a:spcPts val="1550"/>
              </a:lnSpc>
              <a:spcBef>
                <a:spcPts val="359"/>
              </a:spcBef>
            </a:pPr>
            <a:r>
              <a:rPr sz="1500" spc="-5" dirty="0">
                <a:solidFill>
                  <a:srgbClr val="272727"/>
                </a:solidFill>
                <a:latin typeface="Arial"/>
                <a:cs typeface="Arial"/>
              </a:rPr>
              <a:t>Ama</a:t>
            </a:r>
            <a:r>
              <a:rPr sz="1500" dirty="0">
                <a:solidFill>
                  <a:srgbClr val="272727"/>
                </a:solidFill>
                <a:latin typeface="Arial"/>
                <a:cs typeface="Arial"/>
              </a:rPr>
              <a:t>z</a:t>
            </a:r>
            <a:r>
              <a:rPr sz="1500" spc="-5" dirty="0">
                <a:solidFill>
                  <a:srgbClr val="272727"/>
                </a:solidFill>
                <a:latin typeface="Arial"/>
                <a:cs typeface="Arial"/>
              </a:rPr>
              <a:t>on  </a:t>
            </a:r>
            <a:r>
              <a:rPr sz="1500" spc="-10" dirty="0">
                <a:solidFill>
                  <a:srgbClr val="272727"/>
                </a:solidFill>
                <a:latin typeface="Arial"/>
                <a:cs typeface="Arial"/>
              </a:rPr>
              <a:t>RDS</a:t>
            </a:r>
            <a:endParaRPr sz="1500">
              <a:latin typeface="Arial"/>
              <a:cs typeface="Arial"/>
            </a:endParaRPr>
          </a:p>
        </p:txBody>
      </p:sp>
      <p:sp>
        <p:nvSpPr>
          <p:cNvPr id="20" name="object 20"/>
          <p:cNvSpPr txBox="1"/>
          <p:nvPr/>
        </p:nvSpPr>
        <p:spPr>
          <a:xfrm>
            <a:off x="3432428" y="3163951"/>
            <a:ext cx="813435" cy="648970"/>
          </a:xfrm>
          <a:prstGeom prst="rect">
            <a:avLst/>
          </a:prstGeom>
        </p:spPr>
        <p:txBody>
          <a:bodyPr vert="horz" wrap="square" lIns="0" tIns="12700" rIns="0" bIns="0" rtlCol="0">
            <a:spAutoFit/>
          </a:bodyPr>
          <a:lstStyle/>
          <a:p>
            <a:pPr marL="4445" algn="ctr">
              <a:lnSpc>
                <a:spcPts val="1675"/>
              </a:lnSpc>
              <a:spcBef>
                <a:spcPts val="100"/>
              </a:spcBef>
            </a:pPr>
            <a:r>
              <a:rPr sz="1500" i="1" spc="-5" dirty="0">
                <a:solidFill>
                  <a:srgbClr val="272727"/>
                </a:solidFill>
                <a:latin typeface="Arial"/>
                <a:cs typeface="Arial"/>
              </a:rPr>
              <a:t>SQL</a:t>
            </a:r>
            <a:endParaRPr sz="1500">
              <a:latin typeface="Arial"/>
              <a:cs typeface="Arial"/>
            </a:endParaRPr>
          </a:p>
          <a:p>
            <a:pPr marL="12700" marR="5080" algn="ctr">
              <a:lnSpc>
                <a:spcPts val="1560"/>
              </a:lnSpc>
              <a:spcBef>
                <a:spcPts val="125"/>
              </a:spcBef>
            </a:pPr>
            <a:r>
              <a:rPr sz="1500" i="1" spc="-5" dirty="0">
                <a:solidFill>
                  <a:srgbClr val="272727"/>
                </a:solidFill>
                <a:latin typeface="Arial"/>
                <a:cs typeface="Arial"/>
              </a:rPr>
              <a:t>dat</a:t>
            </a:r>
            <a:r>
              <a:rPr sz="1500" i="1" dirty="0">
                <a:solidFill>
                  <a:srgbClr val="272727"/>
                </a:solidFill>
                <a:latin typeface="Arial"/>
                <a:cs typeface="Arial"/>
              </a:rPr>
              <a:t>a</a:t>
            </a:r>
            <a:r>
              <a:rPr sz="1500" i="1" spc="-5" dirty="0">
                <a:solidFill>
                  <a:srgbClr val="272727"/>
                </a:solidFill>
                <a:latin typeface="Arial"/>
                <a:cs typeface="Arial"/>
              </a:rPr>
              <a:t>ba</a:t>
            </a:r>
            <a:r>
              <a:rPr sz="1500" i="1" dirty="0">
                <a:solidFill>
                  <a:srgbClr val="272727"/>
                </a:solidFill>
                <a:latin typeface="Arial"/>
                <a:cs typeface="Arial"/>
              </a:rPr>
              <a:t>s</a:t>
            </a:r>
            <a:r>
              <a:rPr sz="1500" i="1" spc="-5" dirty="0">
                <a:solidFill>
                  <a:srgbClr val="272727"/>
                </a:solidFill>
                <a:latin typeface="Arial"/>
                <a:cs typeface="Arial"/>
              </a:rPr>
              <a:t>e  </a:t>
            </a:r>
            <a:r>
              <a:rPr sz="1500" i="1" dirty="0">
                <a:solidFill>
                  <a:srgbClr val="272727"/>
                </a:solidFill>
                <a:latin typeface="Arial"/>
                <a:cs typeface="Arial"/>
              </a:rPr>
              <a:t>engines</a:t>
            </a:r>
            <a:endParaRPr sz="1500">
              <a:latin typeface="Arial"/>
              <a:cs typeface="Arial"/>
            </a:endParaRPr>
          </a:p>
        </p:txBody>
      </p:sp>
      <p:grpSp>
        <p:nvGrpSpPr>
          <p:cNvPr id="21" name="object 21"/>
          <p:cNvGrpSpPr/>
          <p:nvPr/>
        </p:nvGrpSpPr>
        <p:grpSpPr>
          <a:xfrm>
            <a:off x="4596384" y="1237488"/>
            <a:ext cx="1417320" cy="3107690"/>
            <a:chOff x="4596384" y="1237488"/>
            <a:chExt cx="1417320" cy="3107690"/>
          </a:xfrm>
        </p:grpSpPr>
        <p:sp>
          <p:nvSpPr>
            <p:cNvPr id="22" name="object 22"/>
            <p:cNvSpPr/>
            <p:nvPr/>
          </p:nvSpPr>
          <p:spPr>
            <a:xfrm>
              <a:off x="4596384" y="1237488"/>
              <a:ext cx="1417319" cy="1146048"/>
            </a:xfrm>
            <a:prstGeom prst="rect">
              <a:avLst/>
            </a:prstGeom>
            <a:blipFill>
              <a:blip r:embed="rId11" cstate="print"/>
              <a:stretch>
                <a:fillRect/>
              </a:stretch>
            </a:blipFill>
          </p:spPr>
          <p:txBody>
            <a:bodyPr wrap="square" lIns="0" tIns="0" rIns="0" bIns="0" rtlCol="0"/>
            <a:lstStyle/>
            <a:p>
              <a:endParaRPr/>
            </a:p>
          </p:txBody>
        </p:sp>
        <p:sp>
          <p:nvSpPr>
            <p:cNvPr id="23" name="object 23"/>
            <p:cNvSpPr/>
            <p:nvPr/>
          </p:nvSpPr>
          <p:spPr>
            <a:xfrm>
              <a:off x="4639056" y="1257300"/>
              <a:ext cx="1331976" cy="1060704"/>
            </a:xfrm>
            <a:prstGeom prst="rect">
              <a:avLst/>
            </a:prstGeom>
            <a:blipFill>
              <a:blip r:embed="rId12" cstate="print"/>
              <a:stretch>
                <a:fillRect/>
              </a:stretch>
            </a:blipFill>
          </p:spPr>
          <p:txBody>
            <a:bodyPr wrap="square" lIns="0" tIns="0" rIns="0" bIns="0" rtlCol="0"/>
            <a:lstStyle/>
            <a:p>
              <a:endParaRPr/>
            </a:p>
          </p:txBody>
        </p:sp>
        <p:sp>
          <p:nvSpPr>
            <p:cNvPr id="24" name="object 24"/>
            <p:cNvSpPr/>
            <p:nvPr/>
          </p:nvSpPr>
          <p:spPr>
            <a:xfrm>
              <a:off x="4596384" y="2491740"/>
              <a:ext cx="1417319" cy="1853183"/>
            </a:xfrm>
            <a:prstGeom prst="rect">
              <a:avLst/>
            </a:prstGeom>
            <a:blipFill>
              <a:blip r:embed="rId4" cstate="print"/>
              <a:stretch>
                <a:fillRect/>
              </a:stretch>
            </a:blipFill>
          </p:spPr>
          <p:txBody>
            <a:bodyPr wrap="square" lIns="0" tIns="0" rIns="0" bIns="0" rtlCol="0"/>
            <a:lstStyle/>
            <a:p>
              <a:endParaRPr/>
            </a:p>
          </p:txBody>
        </p:sp>
        <p:sp>
          <p:nvSpPr>
            <p:cNvPr id="25" name="object 25"/>
            <p:cNvSpPr/>
            <p:nvPr/>
          </p:nvSpPr>
          <p:spPr>
            <a:xfrm>
              <a:off x="4642104" y="2522220"/>
              <a:ext cx="1324355" cy="1254252"/>
            </a:xfrm>
            <a:prstGeom prst="rect">
              <a:avLst/>
            </a:prstGeom>
            <a:blipFill>
              <a:blip r:embed="rId13" cstate="print"/>
              <a:stretch>
                <a:fillRect/>
              </a:stretch>
            </a:blipFill>
          </p:spPr>
          <p:txBody>
            <a:bodyPr wrap="square" lIns="0" tIns="0" rIns="0" bIns="0" rtlCol="0"/>
            <a:lstStyle/>
            <a:p>
              <a:endParaRPr/>
            </a:p>
          </p:txBody>
        </p:sp>
        <p:sp>
          <p:nvSpPr>
            <p:cNvPr id="26" name="object 26"/>
            <p:cNvSpPr/>
            <p:nvPr/>
          </p:nvSpPr>
          <p:spPr>
            <a:xfrm>
              <a:off x="4639056" y="2511552"/>
              <a:ext cx="1331976" cy="1767839"/>
            </a:xfrm>
            <a:prstGeom prst="rect">
              <a:avLst/>
            </a:prstGeom>
            <a:blipFill>
              <a:blip r:embed="rId10" cstate="print"/>
              <a:stretch>
                <a:fillRect/>
              </a:stretch>
            </a:blipFill>
          </p:spPr>
          <p:txBody>
            <a:bodyPr wrap="square" lIns="0" tIns="0" rIns="0" bIns="0" rtlCol="0"/>
            <a:lstStyle/>
            <a:p>
              <a:endParaRPr/>
            </a:p>
          </p:txBody>
        </p:sp>
      </p:grpSp>
      <p:sp>
        <p:nvSpPr>
          <p:cNvPr id="27" name="object 27"/>
          <p:cNvSpPr txBox="1"/>
          <p:nvPr/>
        </p:nvSpPr>
        <p:spPr>
          <a:xfrm>
            <a:off x="4781803" y="2572257"/>
            <a:ext cx="1045210" cy="450850"/>
          </a:xfrm>
          <a:prstGeom prst="rect">
            <a:avLst/>
          </a:prstGeom>
        </p:spPr>
        <p:txBody>
          <a:bodyPr vert="horz" wrap="square" lIns="0" tIns="45719" rIns="0" bIns="0" rtlCol="0">
            <a:spAutoFit/>
          </a:bodyPr>
          <a:lstStyle/>
          <a:p>
            <a:pPr marL="12700" marR="5080" indent="160020">
              <a:lnSpc>
                <a:spcPts val="1550"/>
              </a:lnSpc>
              <a:spcBef>
                <a:spcPts val="359"/>
              </a:spcBef>
            </a:pPr>
            <a:r>
              <a:rPr sz="1500" spc="-5" dirty="0">
                <a:solidFill>
                  <a:srgbClr val="272727"/>
                </a:solidFill>
                <a:latin typeface="Arial"/>
                <a:cs typeface="Arial"/>
              </a:rPr>
              <a:t>Amazon  El</a:t>
            </a:r>
            <a:r>
              <a:rPr sz="1500" dirty="0">
                <a:solidFill>
                  <a:srgbClr val="272727"/>
                </a:solidFill>
                <a:latin typeface="Arial"/>
                <a:cs typeface="Arial"/>
              </a:rPr>
              <a:t>asti</a:t>
            </a:r>
            <a:r>
              <a:rPr sz="1500" spc="-5" dirty="0">
                <a:solidFill>
                  <a:srgbClr val="272727"/>
                </a:solidFill>
                <a:latin typeface="Arial"/>
                <a:cs typeface="Arial"/>
              </a:rPr>
              <a:t>Ca</a:t>
            </a:r>
            <a:r>
              <a:rPr sz="1500" dirty="0">
                <a:solidFill>
                  <a:srgbClr val="272727"/>
                </a:solidFill>
                <a:latin typeface="Arial"/>
                <a:cs typeface="Arial"/>
              </a:rPr>
              <a:t>c</a:t>
            </a:r>
            <a:r>
              <a:rPr sz="1500" spc="-5" dirty="0">
                <a:solidFill>
                  <a:srgbClr val="272727"/>
                </a:solidFill>
                <a:latin typeface="Arial"/>
                <a:cs typeface="Arial"/>
              </a:rPr>
              <a:t>he</a:t>
            </a:r>
            <a:endParaRPr sz="1500">
              <a:latin typeface="Arial"/>
              <a:cs typeface="Arial"/>
            </a:endParaRPr>
          </a:p>
        </p:txBody>
      </p:sp>
      <p:sp>
        <p:nvSpPr>
          <p:cNvPr id="28" name="object 28"/>
          <p:cNvSpPr txBox="1"/>
          <p:nvPr/>
        </p:nvSpPr>
        <p:spPr>
          <a:xfrm>
            <a:off x="4835144" y="3163951"/>
            <a:ext cx="938530" cy="450850"/>
          </a:xfrm>
          <a:prstGeom prst="rect">
            <a:avLst/>
          </a:prstGeom>
        </p:spPr>
        <p:txBody>
          <a:bodyPr vert="horz" wrap="square" lIns="0" tIns="45719" rIns="0" bIns="0" rtlCol="0">
            <a:spAutoFit/>
          </a:bodyPr>
          <a:lstStyle/>
          <a:p>
            <a:pPr marL="213995" marR="5080" indent="-201930">
              <a:lnSpc>
                <a:spcPts val="1550"/>
              </a:lnSpc>
              <a:spcBef>
                <a:spcPts val="359"/>
              </a:spcBef>
            </a:pPr>
            <a:r>
              <a:rPr sz="1500" i="1" spc="-5" dirty="0">
                <a:solidFill>
                  <a:srgbClr val="272727"/>
                </a:solidFill>
                <a:latin typeface="Arial"/>
                <a:cs typeface="Arial"/>
              </a:rPr>
              <a:t>I</a:t>
            </a:r>
            <a:r>
              <a:rPr sz="1500" i="1" dirty="0">
                <a:solidFill>
                  <a:srgbClr val="272727"/>
                </a:solidFill>
                <a:latin typeface="Arial"/>
                <a:cs typeface="Arial"/>
              </a:rPr>
              <a:t>n-memory  cache</a:t>
            </a:r>
            <a:endParaRPr sz="1500">
              <a:latin typeface="Arial"/>
              <a:cs typeface="Arial"/>
            </a:endParaRPr>
          </a:p>
        </p:txBody>
      </p:sp>
      <p:grpSp>
        <p:nvGrpSpPr>
          <p:cNvPr id="29" name="object 29"/>
          <p:cNvGrpSpPr/>
          <p:nvPr/>
        </p:nvGrpSpPr>
        <p:grpSpPr>
          <a:xfrm>
            <a:off x="6060947" y="1237488"/>
            <a:ext cx="1417320" cy="3107690"/>
            <a:chOff x="6060947" y="1237488"/>
            <a:chExt cx="1417320" cy="3107690"/>
          </a:xfrm>
        </p:grpSpPr>
        <p:sp>
          <p:nvSpPr>
            <p:cNvPr id="30" name="object 30"/>
            <p:cNvSpPr/>
            <p:nvPr/>
          </p:nvSpPr>
          <p:spPr>
            <a:xfrm>
              <a:off x="6060947" y="1237488"/>
              <a:ext cx="1417320" cy="1146048"/>
            </a:xfrm>
            <a:prstGeom prst="rect">
              <a:avLst/>
            </a:prstGeom>
            <a:blipFill>
              <a:blip r:embed="rId14" cstate="print"/>
              <a:stretch>
                <a:fillRect/>
              </a:stretch>
            </a:blipFill>
          </p:spPr>
          <p:txBody>
            <a:bodyPr wrap="square" lIns="0" tIns="0" rIns="0" bIns="0" rtlCol="0"/>
            <a:lstStyle/>
            <a:p>
              <a:endParaRPr/>
            </a:p>
          </p:txBody>
        </p:sp>
        <p:sp>
          <p:nvSpPr>
            <p:cNvPr id="31" name="object 31"/>
            <p:cNvSpPr/>
            <p:nvPr/>
          </p:nvSpPr>
          <p:spPr>
            <a:xfrm>
              <a:off x="6103619" y="1257300"/>
              <a:ext cx="1331976" cy="1060704"/>
            </a:xfrm>
            <a:prstGeom prst="rect">
              <a:avLst/>
            </a:prstGeom>
            <a:blipFill>
              <a:blip r:embed="rId15" cstate="print"/>
              <a:stretch>
                <a:fillRect/>
              </a:stretch>
            </a:blipFill>
          </p:spPr>
          <p:txBody>
            <a:bodyPr wrap="square" lIns="0" tIns="0" rIns="0" bIns="0" rtlCol="0"/>
            <a:lstStyle/>
            <a:p>
              <a:endParaRPr/>
            </a:p>
          </p:txBody>
        </p:sp>
        <p:sp>
          <p:nvSpPr>
            <p:cNvPr id="32" name="object 32"/>
            <p:cNvSpPr/>
            <p:nvPr/>
          </p:nvSpPr>
          <p:spPr>
            <a:xfrm>
              <a:off x="6060947" y="2491740"/>
              <a:ext cx="1417320" cy="1853183"/>
            </a:xfrm>
            <a:prstGeom prst="rect">
              <a:avLst/>
            </a:prstGeom>
            <a:blipFill>
              <a:blip r:embed="rId4" cstate="print"/>
              <a:stretch>
                <a:fillRect/>
              </a:stretch>
            </a:blipFill>
          </p:spPr>
          <p:txBody>
            <a:bodyPr wrap="square" lIns="0" tIns="0" rIns="0" bIns="0" rtlCol="0"/>
            <a:lstStyle/>
            <a:p>
              <a:endParaRPr/>
            </a:p>
          </p:txBody>
        </p:sp>
        <p:sp>
          <p:nvSpPr>
            <p:cNvPr id="33" name="object 33"/>
            <p:cNvSpPr/>
            <p:nvPr/>
          </p:nvSpPr>
          <p:spPr>
            <a:xfrm>
              <a:off x="6149339" y="2522220"/>
              <a:ext cx="1239012" cy="1254252"/>
            </a:xfrm>
            <a:prstGeom prst="rect">
              <a:avLst/>
            </a:prstGeom>
            <a:blipFill>
              <a:blip r:embed="rId16" cstate="print"/>
              <a:stretch>
                <a:fillRect/>
              </a:stretch>
            </a:blipFill>
          </p:spPr>
          <p:txBody>
            <a:bodyPr wrap="square" lIns="0" tIns="0" rIns="0" bIns="0" rtlCol="0"/>
            <a:lstStyle/>
            <a:p>
              <a:endParaRPr/>
            </a:p>
          </p:txBody>
        </p:sp>
        <p:sp>
          <p:nvSpPr>
            <p:cNvPr id="34" name="object 34"/>
            <p:cNvSpPr/>
            <p:nvPr/>
          </p:nvSpPr>
          <p:spPr>
            <a:xfrm>
              <a:off x="6103619" y="2511552"/>
              <a:ext cx="1331976" cy="1767839"/>
            </a:xfrm>
            <a:prstGeom prst="rect">
              <a:avLst/>
            </a:prstGeom>
            <a:blipFill>
              <a:blip r:embed="rId6" cstate="print"/>
              <a:stretch>
                <a:fillRect/>
              </a:stretch>
            </a:blipFill>
          </p:spPr>
          <p:txBody>
            <a:bodyPr wrap="square" lIns="0" tIns="0" rIns="0" bIns="0" rtlCol="0"/>
            <a:lstStyle/>
            <a:p>
              <a:endParaRPr/>
            </a:p>
          </p:txBody>
        </p:sp>
      </p:grpSp>
      <p:sp>
        <p:nvSpPr>
          <p:cNvPr id="35" name="object 35"/>
          <p:cNvSpPr txBox="1"/>
          <p:nvPr/>
        </p:nvSpPr>
        <p:spPr>
          <a:xfrm>
            <a:off x="6405753" y="2572257"/>
            <a:ext cx="727075" cy="450850"/>
          </a:xfrm>
          <a:prstGeom prst="rect">
            <a:avLst/>
          </a:prstGeom>
        </p:spPr>
        <p:txBody>
          <a:bodyPr vert="horz" wrap="square" lIns="0" tIns="45719" rIns="0" bIns="0" rtlCol="0">
            <a:spAutoFit/>
          </a:bodyPr>
          <a:lstStyle/>
          <a:p>
            <a:pPr marL="12700" marR="5080" indent="1270">
              <a:lnSpc>
                <a:spcPts val="1550"/>
              </a:lnSpc>
              <a:spcBef>
                <a:spcPts val="359"/>
              </a:spcBef>
            </a:pPr>
            <a:r>
              <a:rPr sz="1500" spc="-5" dirty="0">
                <a:solidFill>
                  <a:srgbClr val="272727"/>
                </a:solidFill>
                <a:latin typeface="Arial"/>
                <a:cs typeface="Arial"/>
              </a:rPr>
              <a:t>Ama</a:t>
            </a:r>
            <a:r>
              <a:rPr sz="1500" dirty="0">
                <a:solidFill>
                  <a:srgbClr val="272727"/>
                </a:solidFill>
                <a:latin typeface="Arial"/>
                <a:cs typeface="Arial"/>
              </a:rPr>
              <a:t>z</a:t>
            </a:r>
            <a:r>
              <a:rPr sz="1500" spc="-5" dirty="0">
                <a:solidFill>
                  <a:srgbClr val="272727"/>
                </a:solidFill>
                <a:latin typeface="Arial"/>
                <a:cs typeface="Arial"/>
              </a:rPr>
              <a:t>on  Re</a:t>
            </a:r>
            <a:r>
              <a:rPr sz="1500" dirty="0">
                <a:solidFill>
                  <a:srgbClr val="272727"/>
                </a:solidFill>
                <a:latin typeface="Arial"/>
                <a:cs typeface="Arial"/>
              </a:rPr>
              <a:t>ds</a:t>
            </a:r>
            <a:r>
              <a:rPr sz="1500" spc="-5" dirty="0">
                <a:solidFill>
                  <a:srgbClr val="272727"/>
                </a:solidFill>
                <a:latin typeface="Arial"/>
                <a:cs typeface="Arial"/>
              </a:rPr>
              <a:t>h</a:t>
            </a:r>
            <a:r>
              <a:rPr sz="1500" dirty="0">
                <a:solidFill>
                  <a:srgbClr val="272727"/>
                </a:solidFill>
                <a:latin typeface="Arial"/>
                <a:cs typeface="Arial"/>
              </a:rPr>
              <a:t>ift</a:t>
            </a:r>
            <a:endParaRPr sz="1500">
              <a:latin typeface="Arial"/>
              <a:cs typeface="Arial"/>
            </a:endParaRPr>
          </a:p>
        </p:txBody>
      </p:sp>
      <p:sp>
        <p:nvSpPr>
          <p:cNvPr id="36" name="object 36"/>
          <p:cNvSpPr txBox="1"/>
          <p:nvPr/>
        </p:nvSpPr>
        <p:spPr>
          <a:xfrm>
            <a:off x="6289928" y="3163951"/>
            <a:ext cx="960755" cy="450850"/>
          </a:xfrm>
          <a:prstGeom prst="rect">
            <a:avLst/>
          </a:prstGeom>
        </p:spPr>
        <p:txBody>
          <a:bodyPr vert="horz" wrap="square" lIns="0" tIns="45719" rIns="0" bIns="0" rtlCol="0">
            <a:spAutoFit/>
          </a:bodyPr>
          <a:lstStyle/>
          <a:p>
            <a:pPr marL="12700" marR="5080" indent="264795">
              <a:lnSpc>
                <a:spcPts val="1550"/>
              </a:lnSpc>
              <a:spcBef>
                <a:spcPts val="359"/>
              </a:spcBef>
            </a:pPr>
            <a:r>
              <a:rPr sz="1500" i="1" spc="-5" dirty="0">
                <a:solidFill>
                  <a:srgbClr val="272727"/>
                </a:solidFill>
                <a:latin typeface="Arial"/>
                <a:cs typeface="Arial"/>
              </a:rPr>
              <a:t>Data  wa</a:t>
            </a:r>
            <a:r>
              <a:rPr sz="1500" i="1" dirty="0">
                <a:solidFill>
                  <a:srgbClr val="272727"/>
                </a:solidFill>
                <a:latin typeface="Arial"/>
                <a:cs typeface="Arial"/>
              </a:rPr>
              <a:t>r</a:t>
            </a:r>
            <a:r>
              <a:rPr sz="1500" i="1" spc="-5" dirty="0">
                <a:solidFill>
                  <a:srgbClr val="272727"/>
                </a:solidFill>
                <a:latin typeface="Arial"/>
                <a:cs typeface="Arial"/>
              </a:rPr>
              <a:t>ehou</a:t>
            </a:r>
            <a:r>
              <a:rPr sz="1500" i="1" dirty="0">
                <a:solidFill>
                  <a:srgbClr val="272727"/>
                </a:solidFill>
                <a:latin typeface="Arial"/>
                <a:cs typeface="Arial"/>
              </a:rPr>
              <a:t>s</a:t>
            </a:r>
            <a:r>
              <a:rPr sz="1500" i="1" spc="-5" dirty="0">
                <a:solidFill>
                  <a:srgbClr val="272727"/>
                </a:solidFill>
                <a:latin typeface="Arial"/>
                <a:cs typeface="Arial"/>
              </a:rPr>
              <a:t>e</a:t>
            </a:r>
            <a:endParaRPr sz="1500">
              <a:latin typeface="Arial"/>
              <a:cs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5544" y="139065"/>
            <a:ext cx="592709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BABCBA"/>
                </a:solidFill>
              </a:rPr>
              <a:t>Benefits of </a:t>
            </a:r>
            <a:r>
              <a:rPr sz="2800" spc="-60" dirty="0">
                <a:solidFill>
                  <a:srgbClr val="BABCBA"/>
                </a:solidFill>
              </a:rPr>
              <a:t>AWS </a:t>
            </a:r>
            <a:r>
              <a:rPr sz="2800" spc="-5" dirty="0">
                <a:solidFill>
                  <a:srgbClr val="BABCBA"/>
                </a:solidFill>
              </a:rPr>
              <a:t>database</a:t>
            </a:r>
            <a:r>
              <a:rPr sz="2800" dirty="0">
                <a:solidFill>
                  <a:srgbClr val="BABCBA"/>
                </a:solidFill>
              </a:rPr>
              <a:t> services</a:t>
            </a:r>
            <a:endParaRPr sz="2800"/>
          </a:p>
        </p:txBody>
      </p:sp>
      <p:sp>
        <p:nvSpPr>
          <p:cNvPr id="3" name="object 3"/>
          <p:cNvSpPr txBox="1"/>
          <p:nvPr/>
        </p:nvSpPr>
        <p:spPr>
          <a:xfrm>
            <a:off x="4687315" y="3206877"/>
            <a:ext cx="1921510" cy="948055"/>
          </a:xfrm>
          <a:prstGeom prst="rect">
            <a:avLst/>
          </a:prstGeom>
        </p:spPr>
        <p:txBody>
          <a:bodyPr vert="horz" wrap="square" lIns="0" tIns="12700" rIns="0" bIns="0" rtlCol="0">
            <a:spAutoFit/>
          </a:bodyPr>
          <a:lstStyle/>
          <a:p>
            <a:pPr marL="12065" marR="5080" algn="ctr">
              <a:lnSpc>
                <a:spcPct val="120000"/>
              </a:lnSpc>
              <a:spcBef>
                <a:spcPts val="100"/>
              </a:spcBef>
            </a:pPr>
            <a:r>
              <a:rPr sz="1800" b="1" spc="-5" dirty="0">
                <a:solidFill>
                  <a:srgbClr val="FFFFFF"/>
                </a:solidFill>
                <a:latin typeface="Arial"/>
                <a:cs typeface="Arial"/>
              </a:rPr>
              <a:t>Pay </a:t>
            </a:r>
            <a:r>
              <a:rPr sz="1800" b="1" dirty="0">
                <a:solidFill>
                  <a:srgbClr val="FFFFFF"/>
                </a:solidFill>
                <a:latin typeface="Arial"/>
                <a:cs typeface="Arial"/>
              </a:rPr>
              <a:t>only for</a:t>
            </a:r>
            <a:r>
              <a:rPr sz="1800" b="1" spc="-100" dirty="0">
                <a:solidFill>
                  <a:srgbClr val="FFFFFF"/>
                </a:solidFill>
                <a:latin typeface="Arial"/>
                <a:cs typeface="Arial"/>
              </a:rPr>
              <a:t> </a:t>
            </a:r>
            <a:r>
              <a:rPr sz="1800" b="1" spc="5" dirty="0">
                <a:solidFill>
                  <a:srgbClr val="FFFFFF"/>
                </a:solidFill>
                <a:latin typeface="Arial"/>
                <a:cs typeface="Arial"/>
              </a:rPr>
              <a:t>what  </a:t>
            </a:r>
            <a:r>
              <a:rPr sz="1800" b="1" spc="-10" dirty="0">
                <a:solidFill>
                  <a:srgbClr val="FFFFFF"/>
                </a:solidFill>
                <a:latin typeface="Arial"/>
                <a:cs typeface="Arial"/>
              </a:rPr>
              <a:t>you</a:t>
            </a:r>
            <a:r>
              <a:rPr sz="1800" b="1" spc="-5" dirty="0">
                <a:solidFill>
                  <a:srgbClr val="FFFFFF"/>
                </a:solidFill>
                <a:latin typeface="Arial"/>
                <a:cs typeface="Arial"/>
              </a:rPr>
              <a:t> </a:t>
            </a:r>
            <a:r>
              <a:rPr sz="1800" b="1" dirty="0">
                <a:solidFill>
                  <a:srgbClr val="FFFFFF"/>
                </a:solidFill>
                <a:latin typeface="Arial"/>
                <a:cs typeface="Arial"/>
              </a:rPr>
              <a:t>use</a:t>
            </a:r>
            <a:endParaRPr sz="1800">
              <a:latin typeface="Arial"/>
              <a:cs typeface="Arial"/>
            </a:endParaRPr>
          </a:p>
          <a:p>
            <a:pPr algn="ctr">
              <a:lnSpc>
                <a:spcPct val="100000"/>
              </a:lnSpc>
              <a:spcBef>
                <a:spcPts val="400"/>
              </a:spcBef>
            </a:pPr>
            <a:r>
              <a:rPr sz="1400" i="1" spc="-5" dirty="0">
                <a:solidFill>
                  <a:srgbClr val="FFFFFF"/>
                </a:solidFill>
                <a:latin typeface="Arial"/>
                <a:cs typeface="Arial"/>
              </a:rPr>
              <a:t>No </a:t>
            </a:r>
            <a:r>
              <a:rPr sz="1400" i="1" dirty="0">
                <a:solidFill>
                  <a:srgbClr val="FFFFFF"/>
                </a:solidFill>
                <a:latin typeface="Arial"/>
                <a:cs typeface="Arial"/>
              </a:rPr>
              <a:t>up-front</a:t>
            </a:r>
            <a:r>
              <a:rPr sz="1400" i="1" spc="-65" dirty="0">
                <a:solidFill>
                  <a:srgbClr val="FFFFFF"/>
                </a:solidFill>
                <a:latin typeface="Arial"/>
                <a:cs typeface="Arial"/>
              </a:rPr>
              <a:t> </a:t>
            </a:r>
            <a:r>
              <a:rPr sz="1400" i="1" dirty="0">
                <a:solidFill>
                  <a:srgbClr val="FFFFFF"/>
                </a:solidFill>
                <a:latin typeface="Arial"/>
                <a:cs typeface="Arial"/>
              </a:rPr>
              <a:t>cost</a:t>
            </a:r>
            <a:endParaRPr sz="1400">
              <a:latin typeface="Arial"/>
              <a:cs typeface="Arial"/>
            </a:endParaRPr>
          </a:p>
        </p:txBody>
      </p:sp>
      <p:sp>
        <p:nvSpPr>
          <p:cNvPr id="4" name="object 4"/>
          <p:cNvSpPr/>
          <p:nvPr/>
        </p:nvSpPr>
        <p:spPr>
          <a:xfrm>
            <a:off x="4940808" y="1821149"/>
            <a:ext cx="1508125" cy="1140460"/>
          </a:xfrm>
          <a:custGeom>
            <a:avLst/>
            <a:gdLst/>
            <a:ahLst/>
            <a:cxnLst/>
            <a:rect l="l" t="t" r="r" b="b"/>
            <a:pathLst>
              <a:path w="1508125" h="1140460">
                <a:moveTo>
                  <a:pt x="1041306" y="188752"/>
                </a:moveTo>
                <a:lnTo>
                  <a:pt x="993585" y="191292"/>
                </a:lnTo>
                <a:lnTo>
                  <a:pt x="947201" y="198912"/>
                </a:lnTo>
                <a:lnTo>
                  <a:pt x="902396" y="210342"/>
                </a:lnTo>
                <a:lnTo>
                  <a:pt x="859408" y="226852"/>
                </a:lnTo>
                <a:lnTo>
                  <a:pt x="818479" y="247172"/>
                </a:lnTo>
                <a:lnTo>
                  <a:pt x="779848" y="270032"/>
                </a:lnTo>
                <a:lnTo>
                  <a:pt x="743757" y="297972"/>
                </a:lnTo>
                <a:lnTo>
                  <a:pt x="710444" y="328452"/>
                </a:lnTo>
                <a:lnTo>
                  <a:pt x="680151" y="362742"/>
                </a:lnTo>
                <a:lnTo>
                  <a:pt x="653117" y="399572"/>
                </a:lnTo>
                <a:lnTo>
                  <a:pt x="629584" y="438942"/>
                </a:lnTo>
                <a:lnTo>
                  <a:pt x="609790" y="479582"/>
                </a:lnTo>
                <a:lnTo>
                  <a:pt x="593977" y="524032"/>
                </a:lnTo>
                <a:lnTo>
                  <a:pt x="582384" y="569752"/>
                </a:lnTo>
                <a:lnTo>
                  <a:pt x="575252" y="616742"/>
                </a:lnTo>
                <a:lnTo>
                  <a:pt x="572822" y="665002"/>
                </a:lnTo>
                <a:lnTo>
                  <a:pt x="575252" y="713262"/>
                </a:lnTo>
                <a:lnTo>
                  <a:pt x="582384" y="760252"/>
                </a:lnTo>
                <a:lnTo>
                  <a:pt x="593977" y="805972"/>
                </a:lnTo>
                <a:lnTo>
                  <a:pt x="609790" y="850422"/>
                </a:lnTo>
                <a:lnTo>
                  <a:pt x="629584" y="891062"/>
                </a:lnTo>
                <a:lnTo>
                  <a:pt x="653117" y="930432"/>
                </a:lnTo>
                <a:lnTo>
                  <a:pt x="680151" y="967262"/>
                </a:lnTo>
                <a:lnTo>
                  <a:pt x="710444" y="1001552"/>
                </a:lnTo>
                <a:lnTo>
                  <a:pt x="743757" y="1032032"/>
                </a:lnTo>
                <a:lnTo>
                  <a:pt x="779848" y="1059972"/>
                </a:lnTo>
                <a:lnTo>
                  <a:pt x="818479" y="1084102"/>
                </a:lnTo>
                <a:lnTo>
                  <a:pt x="859408" y="1103152"/>
                </a:lnTo>
                <a:lnTo>
                  <a:pt x="902396" y="1119662"/>
                </a:lnTo>
                <a:lnTo>
                  <a:pt x="947201" y="1131092"/>
                </a:lnTo>
                <a:lnTo>
                  <a:pt x="993585" y="1138712"/>
                </a:lnTo>
                <a:lnTo>
                  <a:pt x="1029965" y="1139982"/>
                </a:lnTo>
                <a:lnTo>
                  <a:pt x="1052647" y="1139982"/>
                </a:lnTo>
                <a:lnTo>
                  <a:pt x="1135411" y="1131092"/>
                </a:lnTo>
                <a:lnTo>
                  <a:pt x="1180217" y="1119662"/>
                </a:lnTo>
                <a:lnTo>
                  <a:pt x="1223205" y="1103152"/>
                </a:lnTo>
                <a:lnTo>
                  <a:pt x="1264134" y="1084102"/>
                </a:lnTo>
                <a:lnTo>
                  <a:pt x="1302765" y="1059972"/>
                </a:lnTo>
                <a:lnTo>
                  <a:pt x="1338856" y="1032032"/>
                </a:lnTo>
                <a:lnTo>
                  <a:pt x="1372169" y="1001552"/>
                </a:lnTo>
                <a:lnTo>
                  <a:pt x="1402462" y="967262"/>
                </a:lnTo>
                <a:lnTo>
                  <a:pt x="1429496" y="930432"/>
                </a:lnTo>
                <a:lnTo>
                  <a:pt x="1437846" y="916462"/>
                </a:lnTo>
                <a:lnTo>
                  <a:pt x="1043434" y="916462"/>
                </a:lnTo>
                <a:lnTo>
                  <a:pt x="1032815" y="913922"/>
                </a:lnTo>
                <a:lnTo>
                  <a:pt x="1024000" y="908842"/>
                </a:lnTo>
                <a:lnTo>
                  <a:pt x="1017981" y="901222"/>
                </a:lnTo>
                <a:lnTo>
                  <a:pt x="1015754" y="892332"/>
                </a:lnTo>
                <a:lnTo>
                  <a:pt x="1013489" y="882172"/>
                </a:lnTo>
                <a:lnTo>
                  <a:pt x="1007232" y="874552"/>
                </a:lnTo>
                <a:lnTo>
                  <a:pt x="997783" y="868202"/>
                </a:lnTo>
                <a:lnTo>
                  <a:pt x="985947" y="864392"/>
                </a:lnTo>
                <a:lnTo>
                  <a:pt x="946875" y="854232"/>
                </a:lnTo>
                <a:lnTo>
                  <a:pt x="916195" y="835182"/>
                </a:lnTo>
                <a:lnTo>
                  <a:pt x="894299" y="808512"/>
                </a:lnTo>
                <a:lnTo>
                  <a:pt x="881581" y="771682"/>
                </a:lnTo>
                <a:lnTo>
                  <a:pt x="881719" y="758982"/>
                </a:lnTo>
                <a:lnTo>
                  <a:pt x="887448" y="750092"/>
                </a:lnTo>
                <a:lnTo>
                  <a:pt x="897171" y="743742"/>
                </a:lnTo>
                <a:lnTo>
                  <a:pt x="909289" y="741202"/>
                </a:lnTo>
                <a:lnTo>
                  <a:pt x="1091921" y="741202"/>
                </a:lnTo>
                <a:lnTo>
                  <a:pt x="1087091" y="732312"/>
                </a:lnTo>
                <a:lnTo>
                  <a:pt x="1078375" y="723422"/>
                </a:lnTo>
                <a:lnTo>
                  <a:pt x="1066859" y="717072"/>
                </a:lnTo>
                <a:lnTo>
                  <a:pt x="1053477" y="711992"/>
                </a:lnTo>
                <a:lnTo>
                  <a:pt x="1038102" y="708182"/>
                </a:lnTo>
                <a:lnTo>
                  <a:pt x="1019535" y="701832"/>
                </a:lnTo>
                <a:lnTo>
                  <a:pt x="970139" y="686592"/>
                </a:lnTo>
                <a:lnTo>
                  <a:pt x="929218" y="668812"/>
                </a:lnTo>
                <a:lnTo>
                  <a:pt x="893312" y="625632"/>
                </a:lnTo>
                <a:lnTo>
                  <a:pt x="885863" y="584992"/>
                </a:lnTo>
                <a:lnTo>
                  <a:pt x="892815" y="541812"/>
                </a:lnTo>
                <a:lnTo>
                  <a:pt x="912742" y="507522"/>
                </a:lnTo>
                <a:lnTo>
                  <a:pt x="944250" y="483392"/>
                </a:lnTo>
                <a:lnTo>
                  <a:pt x="985947" y="468152"/>
                </a:lnTo>
                <a:lnTo>
                  <a:pt x="997783" y="464342"/>
                </a:lnTo>
                <a:lnTo>
                  <a:pt x="1007232" y="457992"/>
                </a:lnTo>
                <a:lnTo>
                  <a:pt x="1013489" y="449102"/>
                </a:lnTo>
                <a:lnTo>
                  <a:pt x="1015754" y="437672"/>
                </a:lnTo>
                <a:lnTo>
                  <a:pt x="1017981" y="428782"/>
                </a:lnTo>
                <a:lnTo>
                  <a:pt x="1024000" y="421162"/>
                </a:lnTo>
                <a:lnTo>
                  <a:pt x="1032815" y="416082"/>
                </a:lnTo>
                <a:lnTo>
                  <a:pt x="1043434" y="413542"/>
                </a:lnTo>
                <a:lnTo>
                  <a:pt x="1437846" y="413542"/>
                </a:lnTo>
                <a:lnTo>
                  <a:pt x="1429496" y="399572"/>
                </a:lnTo>
                <a:lnTo>
                  <a:pt x="1402462" y="362742"/>
                </a:lnTo>
                <a:lnTo>
                  <a:pt x="1372169" y="328452"/>
                </a:lnTo>
                <a:lnTo>
                  <a:pt x="1338856" y="297972"/>
                </a:lnTo>
                <a:lnTo>
                  <a:pt x="1302765" y="270032"/>
                </a:lnTo>
                <a:lnTo>
                  <a:pt x="1264134" y="247172"/>
                </a:lnTo>
                <a:lnTo>
                  <a:pt x="1223205" y="226852"/>
                </a:lnTo>
                <a:lnTo>
                  <a:pt x="1180217" y="210342"/>
                </a:lnTo>
                <a:lnTo>
                  <a:pt x="1135411" y="198912"/>
                </a:lnTo>
                <a:lnTo>
                  <a:pt x="1089028" y="191292"/>
                </a:lnTo>
                <a:lnTo>
                  <a:pt x="1041306" y="188752"/>
                </a:lnTo>
                <a:close/>
              </a:path>
              <a:path w="1508125" h="1140460">
                <a:moveTo>
                  <a:pt x="579203" y="963452"/>
                </a:moveTo>
                <a:lnTo>
                  <a:pt x="25553" y="963452"/>
                </a:lnTo>
                <a:lnTo>
                  <a:pt x="15272" y="965992"/>
                </a:lnTo>
                <a:lnTo>
                  <a:pt x="7186" y="972342"/>
                </a:lnTo>
                <a:lnTo>
                  <a:pt x="1896" y="981232"/>
                </a:lnTo>
                <a:lnTo>
                  <a:pt x="0" y="991392"/>
                </a:lnTo>
                <a:lnTo>
                  <a:pt x="0" y="1046002"/>
                </a:lnTo>
                <a:lnTo>
                  <a:pt x="1896" y="1056162"/>
                </a:lnTo>
                <a:lnTo>
                  <a:pt x="7186" y="1065052"/>
                </a:lnTo>
                <a:lnTo>
                  <a:pt x="15272" y="1070132"/>
                </a:lnTo>
                <a:lnTo>
                  <a:pt x="25553" y="1071402"/>
                </a:lnTo>
                <a:lnTo>
                  <a:pt x="668651" y="1071402"/>
                </a:lnTo>
                <a:lnTo>
                  <a:pt x="643899" y="1047272"/>
                </a:lnTo>
                <a:lnTo>
                  <a:pt x="620737" y="1020602"/>
                </a:lnTo>
                <a:lnTo>
                  <a:pt x="599170" y="992662"/>
                </a:lnTo>
                <a:lnTo>
                  <a:pt x="579203" y="963452"/>
                </a:lnTo>
                <a:close/>
              </a:path>
              <a:path w="1508125" h="1140460">
                <a:moveTo>
                  <a:pt x="1039179" y="526572"/>
                </a:moveTo>
                <a:lnTo>
                  <a:pt x="1021644" y="529112"/>
                </a:lnTo>
                <a:lnTo>
                  <a:pt x="1005906" y="538002"/>
                </a:lnTo>
                <a:lnTo>
                  <a:pt x="994560" y="551972"/>
                </a:lnTo>
                <a:lnTo>
                  <a:pt x="990201" y="569752"/>
                </a:lnTo>
                <a:lnTo>
                  <a:pt x="1001947" y="592612"/>
                </a:lnTo>
                <a:lnTo>
                  <a:pt x="1029863" y="607852"/>
                </a:lnTo>
                <a:lnTo>
                  <a:pt x="1062969" y="618012"/>
                </a:lnTo>
                <a:lnTo>
                  <a:pt x="1090285" y="625632"/>
                </a:lnTo>
                <a:lnTo>
                  <a:pt x="1130042" y="640872"/>
                </a:lnTo>
                <a:lnTo>
                  <a:pt x="1165606" y="659922"/>
                </a:lnTo>
                <a:lnTo>
                  <a:pt x="1191190" y="690402"/>
                </a:lnTo>
                <a:lnTo>
                  <a:pt x="1201004" y="738662"/>
                </a:lnTo>
                <a:lnTo>
                  <a:pt x="1192818" y="788192"/>
                </a:lnTo>
                <a:lnTo>
                  <a:pt x="1170658" y="823752"/>
                </a:lnTo>
                <a:lnTo>
                  <a:pt x="1138118" y="847882"/>
                </a:lnTo>
                <a:lnTo>
                  <a:pt x="1098793" y="861852"/>
                </a:lnTo>
                <a:lnTo>
                  <a:pt x="1086957" y="866932"/>
                </a:lnTo>
                <a:lnTo>
                  <a:pt x="1077508" y="873282"/>
                </a:lnTo>
                <a:lnTo>
                  <a:pt x="1071251" y="882172"/>
                </a:lnTo>
                <a:lnTo>
                  <a:pt x="1068986" y="892332"/>
                </a:lnTo>
                <a:lnTo>
                  <a:pt x="1066792" y="901222"/>
                </a:lnTo>
                <a:lnTo>
                  <a:pt x="1061006" y="908842"/>
                </a:lnTo>
                <a:lnTo>
                  <a:pt x="1052822" y="913922"/>
                </a:lnTo>
                <a:lnTo>
                  <a:pt x="1043434" y="916462"/>
                </a:lnTo>
                <a:lnTo>
                  <a:pt x="1437846" y="916462"/>
                </a:lnTo>
                <a:lnTo>
                  <a:pt x="1472823" y="850422"/>
                </a:lnTo>
                <a:lnTo>
                  <a:pt x="1488636" y="805972"/>
                </a:lnTo>
                <a:lnTo>
                  <a:pt x="1500229" y="760252"/>
                </a:lnTo>
                <a:lnTo>
                  <a:pt x="1507360" y="713262"/>
                </a:lnTo>
                <a:lnTo>
                  <a:pt x="1507664" y="623092"/>
                </a:lnTo>
                <a:lnTo>
                  <a:pt x="1507360" y="616742"/>
                </a:lnTo>
                <a:lnTo>
                  <a:pt x="1502156" y="582452"/>
                </a:lnTo>
                <a:lnTo>
                  <a:pt x="1120092" y="582452"/>
                </a:lnTo>
                <a:lnTo>
                  <a:pt x="1108144" y="579912"/>
                </a:lnTo>
                <a:lnTo>
                  <a:pt x="1097999" y="573562"/>
                </a:lnTo>
                <a:lnTo>
                  <a:pt x="1089853" y="563402"/>
                </a:lnTo>
                <a:lnTo>
                  <a:pt x="1083904" y="551972"/>
                </a:lnTo>
                <a:lnTo>
                  <a:pt x="1076309" y="540542"/>
                </a:lnTo>
                <a:lnTo>
                  <a:pt x="1066327" y="532922"/>
                </a:lnTo>
                <a:lnTo>
                  <a:pt x="1053953" y="527842"/>
                </a:lnTo>
                <a:lnTo>
                  <a:pt x="1039179" y="526572"/>
                </a:lnTo>
                <a:close/>
              </a:path>
              <a:path w="1508125" h="1140460">
                <a:moveTo>
                  <a:pt x="511081" y="800892"/>
                </a:moveTo>
                <a:lnTo>
                  <a:pt x="25553" y="800892"/>
                </a:lnTo>
                <a:lnTo>
                  <a:pt x="15272" y="803432"/>
                </a:lnTo>
                <a:lnTo>
                  <a:pt x="7186" y="808512"/>
                </a:lnTo>
                <a:lnTo>
                  <a:pt x="1896" y="817402"/>
                </a:lnTo>
                <a:lnTo>
                  <a:pt x="0" y="827562"/>
                </a:lnTo>
                <a:lnTo>
                  <a:pt x="0" y="880902"/>
                </a:lnTo>
                <a:lnTo>
                  <a:pt x="1896" y="892332"/>
                </a:lnTo>
                <a:lnTo>
                  <a:pt x="7186" y="901222"/>
                </a:lnTo>
                <a:lnTo>
                  <a:pt x="15272" y="907572"/>
                </a:lnTo>
                <a:lnTo>
                  <a:pt x="25553" y="910112"/>
                </a:lnTo>
                <a:lnTo>
                  <a:pt x="549396" y="910112"/>
                </a:lnTo>
                <a:lnTo>
                  <a:pt x="537415" y="883442"/>
                </a:lnTo>
                <a:lnTo>
                  <a:pt x="527038" y="856772"/>
                </a:lnTo>
                <a:lnTo>
                  <a:pt x="518261" y="828832"/>
                </a:lnTo>
                <a:lnTo>
                  <a:pt x="511081" y="800892"/>
                </a:lnTo>
                <a:close/>
              </a:path>
              <a:path w="1508125" h="1140460">
                <a:moveTo>
                  <a:pt x="1091921" y="741202"/>
                </a:moveTo>
                <a:lnTo>
                  <a:pt x="949731" y="741202"/>
                </a:lnTo>
                <a:lnTo>
                  <a:pt x="961679" y="743742"/>
                </a:lnTo>
                <a:lnTo>
                  <a:pt x="971827" y="750092"/>
                </a:lnTo>
                <a:lnTo>
                  <a:pt x="979981" y="760252"/>
                </a:lnTo>
                <a:lnTo>
                  <a:pt x="985947" y="771682"/>
                </a:lnTo>
                <a:lnTo>
                  <a:pt x="993962" y="784382"/>
                </a:lnTo>
                <a:lnTo>
                  <a:pt x="1005374" y="794542"/>
                </a:lnTo>
                <a:lnTo>
                  <a:pt x="1020381" y="799622"/>
                </a:lnTo>
                <a:lnTo>
                  <a:pt x="1039179" y="800892"/>
                </a:lnTo>
                <a:lnTo>
                  <a:pt x="1059507" y="798352"/>
                </a:lnTo>
                <a:lnTo>
                  <a:pt x="1077239" y="789462"/>
                </a:lnTo>
                <a:lnTo>
                  <a:pt x="1089781" y="775492"/>
                </a:lnTo>
                <a:lnTo>
                  <a:pt x="1094539" y="753902"/>
                </a:lnTo>
                <a:lnTo>
                  <a:pt x="1092611" y="742472"/>
                </a:lnTo>
                <a:lnTo>
                  <a:pt x="1091921" y="741202"/>
                </a:lnTo>
                <a:close/>
              </a:path>
              <a:path w="1508125" h="1140460">
                <a:moveTo>
                  <a:pt x="494037" y="637062"/>
                </a:moveTo>
                <a:lnTo>
                  <a:pt x="25553" y="637062"/>
                </a:lnTo>
                <a:lnTo>
                  <a:pt x="15272" y="639602"/>
                </a:lnTo>
                <a:lnTo>
                  <a:pt x="7186" y="644682"/>
                </a:lnTo>
                <a:lnTo>
                  <a:pt x="1896" y="654842"/>
                </a:lnTo>
                <a:lnTo>
                  <a:pt x="0" y="665002"/>
                </a:lnTo>
                <a:lnTo>
                  <a:pt x="0" y="719612"/>
                </a:lnTo>
                <a:lnTo>
                  <a:pt x="1896" y="729772"/>
                </a:lnTo>
                <a:lnTo>
                  <a:pt x="7186" y="738662"/>
                </a:lnTo>
                <a:lnTo>
                  <a:pt x="15272" y="745012"/>
                </a:lnTo>
                <a:lnTo>
                  <a:pt x="25553" y="747552"/>
                </a:lnTo>
                <a:lnTo>
                  <a:pt x="500418" y="747552"/>
                </a:lnTo>
                <a:lnTo>
                  <a:pt x="497626" y="725962"/>
                </a:lnTo>
                <a:lnTo>
                  <a:pt x="495632" y="705642"/>
                </a:lnTo>
                <a:lnTo>
                  <a:pt x="494436" y="685322"/>
                </a:lnTo>
                <a:lnTo>
                  <a:pt x="494112" y="668812"/>
                </a:lnTo>
                <a:lnTo>
                  <a:pt x="494037" y="637062"/>
                </a:lnTo>
                <a:close/>
              </a:path>
              <a:path w="1508125" h="1140460">
                <a:moveTo>
                  <a:pt x="525971" y="474502"/>
                </a:moveTo>
                <a:lnTo>
                  <a:pt x="25553" y="474502"/>
                </a:lnTo>
                <a:lnTo>
                  <a:pt x="15272" y="477042"/>
                </a:lnTo>
                <a:lnTo>
                  <a:pt x="7186" y="483392"/>
                </a:lnTo>
                <a:lnTo>
                  <a:pt x="1896" y="492282"/>
                </a:lnTo>
                <a:lnTo>
                  <a:pt x="0" y="502442"/>
                </a:lnTo>
                <a:lnTo>
                  <a:pt x="0" y="557052"/>
                </a:lnTo>
                <a:lnTo>
                  <a:pt x="1896" y="567212"/>
                </a:lnTo>
                <a:lnTo>
                  <a:pt x="7186" y="576102"/>
                </a:lnTo>
                <a:lnTo>
                  <a:pt x="15272" y="581182"/>
                </a:lnTo>
                <a:lnTo>
                  <a:pt x="25553" y="582452"/>
                </a:lnTo>
                <a:lnTo>
                  <a:pt x="500418" y="582452"/>
                </a:lnTo>
                <a:lnTo>
                  <a:pt x="504710" y="555782"/>
                </a:lnTo>
                <a:lnTo>
                  <a:pt x="510801" y="527842"/>
                </a:lnTo>
                <a:lnTo>
                  <a:pt x="518089" y="501172"/>
                </a:lnTo>
                <a:lnTo>
                  <a:pt x="525971" y="474502"/>
                </a:lnTo>
                <a:close/>
              </a:path>
              <a:path w="1508125" h="1140460">
                <a:moveTo>
                  <a:pt x="1437846" y="413542"/>
                </a:moveTo>
                <a:lnTo>
                  <a:pt x="1043434" y="413542"/>
                </a:lnTo>
                <a:lnTo>
                  <a:pt x="1052822" y="416082"/>
                </a:lnTo>
                <a:lnTo>
                  <a:pt x="1061006" y="421162"/>
                </a:lnTo>
                <a:lnTo>
                  <a:pt x="1066792" y="428782"/>
                </a:lnTo>
                <a:lnTo>
                  <a:pt x="1068986" y="437672"/>
                </a:lnTo>
                <a:lnTo>
                  <a:pt x="1071251" y="447832"/>
                </a:lnTo>
                <a:lnTo>
                  <a:pt x="1077508" y="456722"/>
                </a:lnTo>
                <a:lnTo>
                  <a:pt x="1086957" y="463072"/>
                </a:lnTo>
                <a:lnTo>
                  <a:pt x="1098793" y="468152"/>
                </a:lnTo>
                <a:lnTo>
                  <a:pt x="1132265" y="478312"/>
                </a:lnTo>
                <a:lnTo>
                  <a:pt x="1158949" y="494822"/>
                </a:lnTo>
                <a:lnTo>
                  <a:pt x="1178449" y="518952"/>
                </a:lnTo>
                <a:lnTo>
                  <a:pt x="1190368" y="550702"/>
                </a:lnTo>
                <a:lnTo>
                  <a:pt x="1190231" y="562132"/>
                </a:lnTo>
                <a:lnTo>
                  <a:pt x="1184505" y="573562"/>
                </a:lnTo>
                <a:lnTo>
                  <a:pt x="1174791" y="579912"/>
                </a:lnTo>
                <a:lnTo>
                  <a:pt x="1162689" y="582452"/>
                </a:lnTo>
                <a:lnTo>
                  <a:pt x="1502156" y="582452"/>
                </a:lnTo>
                <a:lnTo>
                  <a:pt x="1500229" y="569752"/>
                </a:lnTo>
                <a:lnTo>
                  <a:pt x="1488636" y="524032"/>
                </a:lnTo>
                <a:lnTo>
                  <a:pt x="1472823" y="479582"/>
                </a:lnTo>
                <a:lnTo>
                  <a:pt x="1453029" y="438942"/>
                </a:lnTo>
                <a:lnTo>
                  <a:pt x="1437846" y="413542"/>
                </a:lnTo>
                <a:close/>
              </a:path>
              <a:path w="1508125" h="1140460">
                <a:moveTo>
                  <a:pt x="617546" y="311942"/>
                </a:moveTo>
                <a:lnTo>
                  <a:pt x="25553" y="311942"/>
                </a:lnTo>
                <a:lnTo>
                  <a:pt x="15272" y="314482"/>
                </a:lnTo>
                <a:lnTo>
                  <a:pt x="7186" y="319562"/>
                </a:lnTo>
                <a:lnTo>
                  <a:pt x="1896" y="328452"/>
                </a:lnTo>
                <a:lnTo>
                  <a:pt x="0" y="338612"/>
                </a:lnTo>
                <a:lnTo>
                  <a:pt x="0" y="391952"/>
                </a:lnTo>
                <a:lnTo>
                  <a:pt x="1896" y="403382"/>
                </a:lnTo>
                <a:lnTo>
                  <a:pt x="7186" y="412272"/>
                </a:lnTo>
                <a:lnTo>
                  <a:pt x="15272" y="418622"/>
                </a:lnTo>
                <a:lnTo>
                  <a:pt x="25553" y="419892"/>
                </a:lnTo>
                <a:lnTo>
                  <a:pt x="549396" y="419892"/>
                </a:lnTo>
                <a:lnTo>
                  <a:pt x="564539" y="391952"/>
                </a:lnTo>
                <a:lnTo>
                  <a:pt x="581078" y="364012"/>
                </a:lnTo>
                <a:lnTo>
                  <a:pt x="598814" y="337342"/>
                </a:lnTo>
                <a:lnTo>
                  <a:pt x="617546" y="311942"/>
                </a:lnTo>
                <a:close/>
              </a:path>
              <a:path w="1508125" h="1140460">
                <a:moveTo>
                  <a:pt x="719757" y="148112"/>
                </a:moveTo>
                <a:lnTo>
                  <a:pt x="25553" y="148112"/>
                </a:lnTo>
                <a:lnTo>
                  <a:pt x="15272" y="150652"/>
                </a:lnTo>
                <a:lnTo>
                  <a:pt x="7186" y="155732"/>
                </a:lnTo>
                <a:lnTo>
                  <a:pt x="1896" y="164622"/>
                </a:lnTo>
                <a:lnTo>
                  <a:pt x="0" y="176052"/>
                </a:lnTo>
                <a:lnTo>
                  <a:pt x="0" y="230662"/>
                </a:lnTo>
                <a:lnTo>
                  <a:pt x="1896" y="240822"/>
                </a:lnTo>
                <a:lnTo>
                  <a:pt x="7186" y="249712"/>
                </a:lnTo>
                <a:lnTo>
                  <a:pt x="15272" y="256062"/>
                </a:lnTo>
                <a:lnTo>
                  <a:pt x="25553" y="258602"/>
                </a:lnTo>
                <a:lnTo>
                  <a:pt x="668651" y="258602"/>
                </a:lnTo>
                <a:lnTo>
                  <a:pt x="687849" y="240822"/>
                </a:lnTo>
                <a:lnTo>
                  <a:pt x="707246" y="225582"/>
                </a:lnTo>
                <a:lnTo>
                  <a:pt x="727042" y="210342"/>
                </a:lnTo>
                <a:lnTo>
                  <a:pt x="747437" y="195102"/>
                </a:lnTo>
                <a:lnTo>
                  <a:pt x="747437" y="176052"/>
                </a:lnTo>
                <a:lnTo>
                  <a:pt x="745209" y="164622"/>
                </a:lnTo>
                <a:lnTo>
                  <a:pt x="739191" y="155732"/>
                </a:lnTo>
                <a:lnTo>
                  <a:pt x="730375" y="150652"/>
                </a:lnTo>
                <a:lnTo>
                  <a:pt x="719757" y="148112"/>
                </a:lnTo>
                <a:close/>
              </a:path>
              <a:path w="1508125" h="1140460">
                <a:moveTo>
                  <a:pt x="742707" y="0"/>
                </a:moveTo>
                <a:lnTo>
                  <a:pt x="4095" y="0"/>
                </a:lnTo>
                <a:lnTo>
                  <a:pt x="1896" y="3455"/>
                </a:lnTo>
                <a:lnTo>
                  <a:pt x="0" y="12989"/>
                </a:lnTo>
                <a:lnTo>
                  <a:pt x="0" y="67108"/>
                </a:lnTo>
                <a:lnTo>
                  <a:pt x="1896" y="77559"/>
                </a:lnTo>
                <a:lnTo>
                  <a:pt x="7186" y="85779"/>
                </a:lnTo>
                <a:lnTo>
                  <a:pt x="15272" y="91159"/>
                </a:lnTo>
                <a:lnTo>
                  <a:pt x="25553" y="93088"/>
                </a:lnTo>
                <a:lnTo>
                  <a:pt x="719757" y="93088"/>
                </a:lnTo>
                <a:lnTo>
                  <a:pt x="730375" y="91159"/>
                </a:lnTo>
                <a:lnTo>
                  <a:pt x="739191" y="85779"/>
                </a:lnTo>
                <a:lnTo>
                  <a:pt x="745209" y="77559"/>
                </a:lnTo>
                <a:lnTo>
                  <a:pt x="747437" y="67108"/>
                </a:lnTo>
                <a:lnTo>
                  <a:pt x="747437" y="12989"/>
                </a:lnTo>
                <a:lnTo>
                  <a:pt x="745209" y="3455"/>
                </a:lnTo>
                <a:lnTo>
                  <a:pt x="742707" y="0"/>
                </a:lnTo>
                <a:close/>
              </a:path>
            </a:pathLst>
          </a:custGeom>
          <a:solidFill>
            <a:srgbClr val="569F34"/>
          </a:solidFill>
        </p:spPr>
        <p:txBody>
          <a:bodyPr wrap="square" lIns="0" tIns="0" rIns="0" bIns="0" rtlCol="0"/>
          <a:lstStyle/>
          <a:p>
            <a:endParaRPr/>
          </a:p>
        </p:txBody>
      </p:sp>
      <p:sp>
        <p:nvSpPr>
          <p:cNvPr id="5" name="object 5"/>
          <p:cNvSpPr txBox="1"/>
          <p:nvPr/>
        </p:nvSpPr>
        <p:spPr>
          <a:xfrm>
            <a:off x="571296" y="3202871"/>
            <a:ext cx="1987550" cy="885825"/>
          </a:xfrm>
          <a:prstGeom prst="rect">
            <a:avLst/>
          </a:prstGeom>
        </p:spPr>
        <p:txBody>
          <a:bodyPr vert="horz" wrap="square" lIns="0" tIns="77470" rIns="0" bIns="0" rtlCol="0">
            <a:spAutoFit/>
          </a:bodyPr>
          <a:lstStyle/>
          <a:p>
            <a:pPr algn="ctr">
              <a:lnSpc>
                <a:spcPct val="100000"/>
              </a:lnSpc>
              <a:spcBef>
                <a:spcPts val="610"/>
              </a:spcBef>
            </a:pPr>
            <a:r>
              <a:rPr sz="1800" b="1" spc="-5" dirty="0">
                <a:solidFill>
                  <a:srgbClr val="FFFFFF"/>
                </a:solidFill>
                <a:latin typeface="Arial"/>
                <a:cs typeface="Arial"/>
              </a:rPr>
              <a:t>Managed</a:t>
            </a:r>
            <a:r>
              <a:rPr sz="1800" b="1" spc="-50" dirty="0">
                <a:solidFill>
                  <a:srgbClr val="FFFFFF"/>
                </a:solidFill>
                <a:latin typeface="Arial"/>
                <a:cs typeface="Arial"/>
              </a:rPr>
              <a:t> </a:t>
            </a:r>
            <a:r>
              <a:rPr sz="1800" b="1" spc="-10" dirty="0">
                <a:solidFill>
                  <a:srgbClr val="FFFFFF"/>
                </a:solidFill>
                <a:latin typeface="Arial"/>
                <a:cs typeface="Arial"/>
              </a:rPr>
              <a:t>services</a:t>
            </a:r>
            <a:endParaRPr sz="1800">
              <a:latin typeface="Arial"/>
              <a:cs typeface="Arial"/>
            </a:endParaRPr>
          </a:p>
          <a:p>
            <a:pPr marL="134620" marR="127000" algn="ctr">
              <a:lnSpc>
                <a:spcPct val="120000"/>
              </a:lnSpc>
              <a:spcBef>
                <a:spcPts val="65"/>
              </a:spcBef>
            </a:pPr>
            <a:r>
              <a:rPr sz="1400" i="1" dirty="0">
                <a:solidFill>
                  <a:srgbClr val="FFFFFF"/>
                </a:solidFill>
                <a:latin typeface="Arial"/>
                <a:cs typeface="Arial"/>
              </a:rPr>
              <a:t>AWS handles</a:t>
            </a:r>
            <a:r>
              <a:rPr sz="1400" i="1" spc="-135" dirty="0">
                <a:solidFill>
                  <a:srgbClr val="FFFFFF"/>
                </a:solidFill>
                <a:latin typeface="Arial"/>
                <a:cs typeface="Arial"/>
              </a:rPr>
              <a:t> </a:t>
            </a:r>
            <a:r>
              <a:rPr sz="1400" i="1" dirty="0">
                <a:solidFill>
                  <a:srgbClr val="FFFFFF"/>
                </a:solidFill>
                <a:latin typeface="Arial"/>
                <a:cs typeface="Arial"/>
              </a:rPr>
              <a:t>installs,  patching,</a:t>
            </a:r>
            <a:r>
              <a:rPr sz="1400" i="1" spc="-70" dirty="0">
                <a:solidFill>
                  <a:srgbClr val="FFFFFF"/>
                </a:solidFill>
                <a:latin typeface="Arial"/>
                <a:cs typeface="Arial"/>
              </a:rPr>
              <a:t> </a:t>
            </a:r>
            <a:r>
              <a:rPr sz="1400" i="1" dirty="0">
                <a:solidFill>
                  <a:srgbClr val="FFFFFF"/>
                </a:solidFill>
                <a:latin typeface="Arial"/>
                <a:cs typeface="Arial"/>
              </a:rPr>
              <a:t>restarts</a:t>
            </a:r>
            <a:endParaRPr sz="1400">
              <a:latin typeface="Arial"/>
              <a:cs typeface="Arial"/>
            </a:endParaRPr>
          </a:p>
        </p:txBody>
      </p:sp>
      <p:sp>
        <p:nvSpPr>
          <p:cNvPr id="6" name="object 6"/>
          <p:cNvSpPr txBox="1"/>
          <p:nvPr/>
        </p:nvSpPr>
        <p:spPr>
          <a:xfrm>
            <a:off x="2878582" y="3212504"/>
            <a:ext cx="1471930" cy="628650"/>
          </a:xfrm>
          <a:prstGeom prst="rect">
            <a:avLst/>
          </a:prstGeom>
        </p:spPr>
        <p:txBody>
          <a:bodyPr vert="horz" wrap="square" lIns="0" tIns="76835" rIns="0" bIns="0" rtlCol="0">
            <a:spAutoFit/>
          </a:bodyPr>
          <a:lstStyle/>
          <a:p>
            <a:pPr marL="12700">
              <a:lnSpc>
                <a:spcPct val="100000"/>
              </a:lnSpc>
              <a:spcBef>
                <a:spcPts val="605"/>
              </a:spcBef>
            </a:pPr>
            <a:r>
              <a:rPr sz="1800" b="1" spc="-5" dirty="0">
                <a:solidFill>
                  <a:srgbClr val="FFFFFF"/>
                </a:solidFill>
                <a:latin typeface="Arial"/>
                <a:cs typeface="Arial"/>
              </a:rPr>
              <a:t>Easy </a:t>
            </a:r>
            <a:r>
              <a:rPr sz="1800" b="1" dirty="0">
                <a:solidFill>
                  <a:srgbClr val="FFFFFF"/>
                </a:solidFill>
                <a:latin typeface="Arial"/>
                <a:cs typeface="Arial"/>
              </a:rPr>
              <a:t>to</a:t>
            </a:r>
            <a:r>
              <a:rPr sz="1800" b="1" spc="-85" dirty="0">
                <a:solidFill>
                  <a:srgbClr val="FFFFFF"/>
                </a:solidFill>
                <a:latin typeface="Arial"/>
                <a:cs typeface="Arial"/>
              </a:rPr>
              <a:t> </a:t>
            </a:r>
            <a:r>
              <a:rPr sz="1800" b="1" spc="-5" dirty="0">
                <a:solidFill>
                  <a:srgbClr val="FFFFFF"/>
                </a:solidFill>
                <a:latin typeface="Arial"/>
                <a:cs typeface="Arial"/>
              </a:rPr>
              <a:t>scale</a:t>
            </a:r>
            <a:endParaRPr sz="1800">
              <a:latin typeface="Arial"/>
              <a:cs typeface="Arial"/>
            </a:endParaRPr>
          </a:p>
          <a:p>
            <a:pPr marL="15240">
              <a:lnSpc>
                <a:spcPct val="100000"/>
              </a:lnSpc>
              <a:spcBef>
                <a:spcPts val="400"/>
              </a:spcBef>
            </a:pPr>
            <a:r>
              <a:rPr sz="1400" i="1" dirty="0">
                <a:solidFill>
                  <a:srgbClr val="FFFFFF"/>
                </a:solidFill>
                <a:latin typeface="Arial"/>
                <a:cs typeface="Arial"/>
              </a:rPr>
              <a:t>Grow as you</a:t>
            </a:r>
            <a:r>
              <a:rPr sz="1400" i="1" spc="-135" dirty="0">
                <a:solidFill>
                  <a:srgbClr val="FFFFFF"/>
                </a:solidFill>
                <a:latin typeface="Arial"/>
                <a:cs typeface="Arial"/>
              </a:rPr>
              <a:t> </a:t>
            </a:r>
            <a:r>
              <a:rPr sz="1400" i="1" dirty="0">
                <a:solidFill>
                  <a:srgbClr val="FFFFFF"/>
                </a:solidFill>
                <a:latin typeface="Arial"/>
                <a:cs typeface="Arial"/>
              </a:rPr>
              <a:t>need</a:t>
            </a:r>
            <a:endParaRPr sz="1400">
              <a:latin typeface="Arial"/>
              <a:cs typeface="Arial"/>
            </a:endParaRPr>
          </a:p>
        </p:txBody>
      </p:sp>
      <p:grpSp>
        <p:nvGrpSpPr>
          <p:cNvPr id="7" name="object 7"/>
          <p:cNvGrpSpPr/>
          <p:nvPr/>
        </p:nvGrpSpPr>
        <p:grpSpPr>
          <a:xfrm>
            <a:off x="3144011" y="1773935"/>
            <a:ext cx="1224280" cy="1077595"/>
            <a:chOff x="3144011" y="1773935"/>
            <a:chExt cx="1224280" cy="1077595"/>
          </a:xfrm>
        </p:grpSpPr>
        <p:sp>
          <p:nvSpPr>
            <p:cNvPr id="8" name="object 8"/>
            <p:cNvSpPr/>
            <p:nvPr/>
          </p:nvSpPr>
          <p:spPr>
            <a:xfrm>
              <a:off x="3144011" y="2340863"/>
              <a:ext cx="344424" cy="320039"/>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3191255" y="2371343"/>
              <a:ext cx="248411" cy="213360"/>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3191255" y="2371343"/>
              <a:ext cx="248920" cy="213360"/>
            </a:xfrm>
            <a:custGeom>
              <a:avLst/>
              <a:gdLst/>
              <a:ahLst/>
              <a:cxnLst/>
              <a:rect l="l" t="t" r="r" b="b"/>
              <a:pathLst>
                <a:path w="248920" h="213360">
                  <a:moveTo>
                    <a:pt x="0" y="53339"/>
                  </a:moveTo>
                  <a:lnTo>
                    <a:pt x="141731" y="53339"/>
                  </a:lnTo>
                  <a:lnTo>
                    <a:pt x="141731" y="0"/>
                  </a:lnTo>
                  <a:lnTo>
                    <a:pt x="248411" y="106680"/>
                  </a:lnTo>
                  <a:lnTo>
                    <a:pt x="141731" y="213360"/>
                  </a:lnTo>
                  <a:lnTo>
                    <a:pt x="141731" y="160019"/>
                  </a:lnTo>
                  <a:lnTo>
                    <a:pt x="0" y="160019"/>
                  </a:lnTo>
                  <a:lnTo>
                    <a:pt x="0" y="53339"/>
                  </a:lnTo>
                  <a:close/>
                </a:path>
              </a:pathLst>
            </a:custGeom>
            <a:ln w="9144">
              <a:solidFill>
                <a:srgbClr val="E88A2B"/>
              </a:solidFill>
            </a:ln>
          </p:spPr>
          <p:txBody>
            <a:bodyPr wrap="square" lIns="0" tIns="0" rIns="0" bIns="0" rtlCol="0"/>
            <a:lstStyle/>
            <a:p>
              <a:endParaRPr/>
            </a:p>
          </p:txBody>
        </p:sp>
        <p:sp>
          <p:nvSpPr>
            <p:cNvPr id="11" name="object 11"/>
            <p:cNvSpPr/>
            <p:nvPr/>
          </p:nvSpPr>
          <p:spPr>
            <a:xfrm>
              <a:off x="3342131" y="1825878"/>
              <a:ext cx="416559" cy="415925"/>
            </a:xfrm>
            <a:custGeom>
              <a:avLst/>
              <a:gdLst/>
              <a:ahLst/>
              <a:cxnLst/>
              <a:rect l="l" t="t" r="r" b="b"/>
              <a:pathLst>
                <a:path w="416560" h="415925">
                  <a:moveTo>
                    <a:pt x="416051" y="0"/>
                  </a:moveTo>
                  <a:lnTo>
                    <a:pt x="375928" y="30782"/>
                  </a:lnTo>
                  <a:lnTo>
                    <a:pt x="330903" y="42044"/>
                  </a:lnTo>
                  <a:lnTo>
                    <a:pt x="273795" y="49422"/>
                  </a:lnTo>
                  <a:lnTo>
                    <a:pt x="208025" y="52070"/>
                  </a:lnTo>
                  <a:lnTo>
                    <a:pt x="142256" y="49422"/>
                  </a:lnTo>
                  <a:lnTo>
                    <a:pt x="85148" y="42044"/>
                  </a:lnTo>
                  <a:lnTo>
                    <a:pt x="40123" y="30782"/>
                  </a:lnTo>
                  <a:lnTo>
                    <a:pt x="10600" y="16485"/>
                  </a:lnTo>
                  <a:lnTo>
                    <a:pt x="0" y="0"/>
                  </a:lnTo>
                  <a:lnTo>
                    <a:pt x="0" y="363855"/>
                  </a:lnTo>
                  <a:lnTo>
                    <a:pt x="40123" y="394637"/>
                  </a:lnTo>
                  <a:lnTo>
                    <a:pt x="85148" y="405899"/>
                  </a:lnTo>
                  <a:lnTo>
                    <a:pt x="142256" y="413277"/>
                  </a:lnTo>
                  <a:lnTo>
                    <a:pt x="208025" y="415925"/>
                  </a:lnTo>
                  <a:lnTo>
                    <a:pt x="273795" y="413277"/>
                  </a:lnTo>
                  <a:lnTo>
                    <a:pt x="330903" y="405899"/>
                  </a:lnTo>
                  <a:lnTo>
                    <a:pt x="375928" y="394637"/>
                  </a:lnTo>
                  <a:lnTo>
                    <a:pt x="405451" y="380340"/>
                  </a:lnTo>
                  <a:lnTo>
                    <a:pt x="416051" y="363855"/>
                  </a:lnTo>
                  <a:lnTo>
                    <a:pt x="416051" y="0"/>
                  </a:lnTo>
                  <a:close/>
                </a:path>
              </a:pathLst>
            </a:custGeom>
            <a:solidFill>
              <a:srgbClr val="93C8E1"/>
            </a:solidFill>
          </p:spPr>
          <p:txBody>
            <a:bodyPr wrap="square" lIns="0" tIns="0" rIns="0" bIns="0" rtlCol="0"/>
            <a:lstStyle/>
            <a:p>
              <a:endParaRPr/>
            </a:p>
          </p:txBody>
        </p:sp>
        <p:sp>
          <p:nvSpPr>
            <p:cNvPr id="12" name="object 12"/>
            <p:cNvSpPr/>
            <p:nvPr/>
          </p:nvSpPr>
          <p:spPr>
            <a:xfrm>
              <a:off x="3342131" y="1773935"/>
              <a:ext cx="416559" cy="104139"/>
            </a:xfrm>
            <a:custGeom>
              <a:avLst/>
              <a:gdLst/>
              <a:ahLst/>
              <a:cxnLst/>
              <a:rect l="l" t="t" r="r" b="b"/>
              <a:pathLst>
                <a:path w="416560" h="104139">
                  <a:moveTo>
                    <a:pt x="208025" y="0"/>
                  </a:moveTo>
                  <a:lnTo>
                    <a:pt x="142256" y="2646"/>
                  </a:lnTo>
                  <a:lnTo>
                    <a:pt x="85148" y="10017"/>
                  </a:lnTo>
                  <a:lnTo>
                    <a:pt x="40123" y="21259"/>
                  </a:lnTo>
                  <a:lnTo>
                    <a:pt x="0" y="51942"/>
                  </a:lnTo>
                  <a:lnTo>
                    <a:pt x="10600" y="68428"/>
                  </a:lnTo>
                  <a:lnTo>
                    <a:pt x="40123" y="82725"/>
                  </a:lnTo>
                  <a:lnTo>
                    <a:pt x="85148" y="93987"/>
                  </a:lnTo>
                  <a:lnTo>
                    <a:pt x="142256" y="101365"/>
                  </a:lnTo>
                  <a:lnTo>
                    <a:pt x="208025" y="104012"/>
                  </a:lnTo>
                  <a:lnTo>
                    <a:pt x="273795" y="101365"/>
                  </a:lnTo>
                  <a:lnTo>
                    <a:pt x="330903" y="93987"/>
                  </a:lnTo>
                  <a:lnTo>
                    <a:pt x="375928" y="82725"/>
                  </a:lnTo>
                  <a:lnTo>
                    <a:pt x="405451" y="68428"/>
                  </a:lnTo>
                  <a:lnTo>
                    <a:pt x="416051" y="51942"/>
                  </a:lnTo>
                  <a:lnTo>
                    <a:pt x="405451" y="35519"/>
                  </a:lnTo>
                  <a:lnTo>
                    <a:pt x="375928" y="21259"/>
                  </a:lnTo>
                  <a:lnTo>
                    <a:pt x="330903" y="10017"/>
                  </a:lnTo>
                  <a:lnTo>
                    <a:pt x="273795" y="2646"/>
                  </a:lnTo>
                  <a:lnTo>
                    <a:pt x="208025" y="0"/>
                  </a:lnTo>
                  <a:close/>
                </a:path>
              </a:pathLst>
            </a:custGeom>
            <a:solidFill>
              <a:srgbClr val="BEDFED"/>
            </a:solidFill>
          </p:spPr>
          <p:txBody>
            <a:bodyPr wrap="square" lIns="0" tIns="0" rIns="0" bIns="0" rtlCol="0"/>
            <a:lstStyle/>
            <a:p>
              <a:endParaRPr/>
            </a:p>
          </p:txBody>
        </p:sp>
        <p:sp>
          <p:nvSpPr>
            <p:cNvPr id="13" name="object 13"/>
            <p:cNvSpPr/>
            <p:nvPr/>
          </p:nvSpPr>
          <p:spPr>
            <a:xfrm>
              <a:off x="3494531" y="1978278"/>
              <a:ext cx="416559" cy="415925"/>
            </a:xfrm>
            <a:custGeom>
              <a:avLst/>
              <a:gdLst/>
              <a:ahLst/>
              <a:cxnLst/>
              <a:rect l="l" t="t" r="r" b="b"/>
              <a:pathLst>
                <a:path w="416560" h="415925">
                  <a:moveTo>
                    <a:pt x="416051" y="0"/>
                  </a:moveTo>
                  <a:lnTo>
                    <a:pt x="375928" y="30782"/>
                  </a:lnTo>
                  <a:lnTo>
                    <a:pt x="330903" y="42044"/>
                  </a:lnTo>
                  <a:lnTo>
                    <a:pt x="273795" y="49422"/>
                  </a:lnTo>
                  <a:lnTo>
                    <a:pt x="208025" y="52069"/>
                  </a:lnTo>
                  <a:lnTo>
                    <a:pt x="142256" y="49422"/>
                  </a:lnTo>
                  <a:lnTo>
                    <a:pt x="85148" y="42044"/>
                  </a:lnTo>
                  <a:lnTo>
                    <a:pt x="40123" y="30782"/>
                  </a:lnTo>
                  <a:lnTo>
                    <a:pt x="10600" y="16485"/>
                  </a:lnTo>
                  <a:lnTo>
                    <a:pt x="0" y="0"/>
                  </a:lnTo>
                  <a:lnTo>
                    <a:pt x="0" y="363854"/>
                  </a:lnTo>
                  <a:lnTo>
                    <a:pt x="40123" y="394637"/>
                  </a:lnTo>
                  <a:lnTo>
                    <a:pt x="85148" y="405899"/>
                  </a:lnTo>
                  <a:lnTo>
                    <a:pt x="142256" y="413277"/>
                  </a:lnTo>
                  <a:lnTo>
                    <a:pt x="208025" y="415925"/>
                  </a:lnTo>
                  <a:lnTo>
                    <a:pt x="273795" y="413277"/>
                  </a:lnTo>
                  <a:lnTo>
                    <a:pt x="330903" y="405899"/>
                  </a:lnTo>
                  <a:lnTo>
                    <a:pt x="375928" y="394637"/>
                  </a:lnTo>
                  <a:lnTo>
                    <a:pt x="405451" y="380340"/>
                  </a:lnTo>
                  <a:lnTo>
                    <a:pt x="416051" y="363854"/>
                  </a:lnTo>
                  <a:lnTo>
                    <a:pt x="416051" y="0"/>
                  </a:lnTo>
                  <a:close/>
                </a:path>
              </a:pathLst>
            </a:custGeom>
            <a:solidFill>
              <a:srgbClr val="93C8E1"/>
            </a:solidFill>
          </p:spPr>
          <p:txBody>
            <a:bodyPr wrap="square" lIns="0" tIns="0" rIns="0" bIns="0" rtlCol="0"/>
            <a:lstStyle/>
            <a:p>
              <a:endParaRPr/>
            </a:p>
          </p:txBody>
        </p:sp>
        <p:sp>
          <p:nvSpPr>
            <p:cNvPr id="14" name="object 14"/>
            <p:cNvSpPr/>
            <p:nvPr/>
          </p:nvSpPr>
          <p:spPr>
            <a:xfrm>
              <a:off x="3494531" y="1926335"/>
              <a:ext cx="416559" cy="104139"/>
            </a:xfrm>
            <a:custGeom>
              <a:avLst/>
              <a:gdLst/>
              <a:ahLst/>
              <a:cxnLst/>
              <a:rect l="l" t="t" r="r" b="b"/>
              <a:pathLst>
                <a:path w="416560" h="104139">
                  <a:moveTo>
                    <a:pt x="208025" y="0"/>
                  </a:moveTo>
                  <a:lnTo>
                    <a:pt x="142256" y="2646"/>
                  </a:lnTo>
                  <a:lnTo>
                    <a:pt x="85148" y="10017"/>
                  </a:lnTo>
                  <a:lnTo>
                    <a:pt x="40123" y="21259"/>
                  </a:lnTo>
                  <a:lnTo>
                    <a:pt x="0" y="51943"/>
                  </a:lnTo>
                  <a:lnTo>
                    <a:pt x="10600" y="68428"/>
                  </a:lnTo>
                  <a:lnTo>
                    <a:pt x="40123" y="82725"/>
                  </a:lnTo>
                  <a:lnTo>
                    <a:pt x="85148" y="93987"/>
                  </a:lnTo>
                  <a:lnTo>
                    <a:pt x="142256" y="101365"/>
                  </a:lnTo>
                  <a:lnTo>
                    <a:pt x="208025" y="104012"/>
                  </a:lnTo>
                  <a:lnTo>
                    <a:pt x="273795" y="101365"/>
                  </a:lnTo>
                  <a:lnTo>
                    <a:pt x="330903" y="93987"/>
                  </a:lnTo>
                  <a:lnTo>
                    <a:pt x="375928" y="82725"/>
                  </a:lnTo>
                  <a:lnTo>
                    <a:pt x="405451" y="68428"/>
                  </a:lnTo>
                  <a:lnTo>
                    <a:pt x="416051" y="51943"/>
                  </a:lnTo>
                  <a:lnTo>
                    <a:pt x="405451" y="35519"/>
                  </a:lnTo>
                  <a:lnTo>
                    <a:pt x="375928" y="21259"/>
                  </a:lnTo>
                  <a:lnTo>
                    <a:pt x="330903" y="10017"/>
                  </a:lnTo>
                  <a:lnTo>
                    <a:pt x="273795" y="2646"/>
                  </a:lnTo>
                  <a:lnTo>
                    <a:pt x="208025" y="0"/>
                  </a:lnTo>
                  <a:close/>
                </a:path>
              </a:pathLst>
            </a:custGeom>
            <a:solidFill>
              <a:srgbClr val="BEDFED"/>
            </a:solidFill>
          </p:spPr>
          <p:txBody>
            <a:bodyPr wrap="square" lIns="0" tIns="0" rIns="0" bIns="0" rtlCol="0"/>
            <a:lstStyle/>
            <a:p>
              <a:endParaRPr/>
            </a:p>
          </p:txBody>
        </p:sp>
        <p:sp>
          <p:nvSpPr>
            <p:cNvPr id="15" name="object 15"/>
            <p:cNvSpPr/>
            <p:nvPr/>
          </p:nvSpPr>
          <p:spPr>
            <a:xfrm>
              <a:off x="3646931" y="2130678"/>
              <a:ext cx="416559" cy="415925"/>
            </a:xfrm>
            <a:custGeom>
              <a:avLst/>
              <a:gdLst/>
              <a:ahLst/>
              <a:cxnLst/>
              <a:rect l="l" t="t" r="r" b="b"/>
              <a:pathLst>
                <a:path w="416560" h="415925">
                  <a:moveTo>
                    <a:pt x="416051" y="0"/>
                  </a:moveTo>
                  <a:lnTo>
                    <a:pt x="375928" y="30782"/>
                  </a:lnTo>
                  <a:lnTo>
                    <a:pt x="330903" y="42044"/>
                  </a:lnTo>
                  <a:lnTo>
                    <a:pt x="273795" y="49422"/>
                  </a:lnTo>
                  <a:lnTo>
                    <a:pt x="208025" y="52069"/>
                  </a:lnTo>
                  <a:lnTo>
                    <a:pt x="142256" y="49422"/>
                  </a:lnTo>
                  <a:lnTo>
                    <a:pt x="85148" y="42044"/>
                  </a:lnTo>
                  <a:lnTo>
                    <a:pt x="40123" y="30782"/>
                  </a:lnTo>
                  <a:lnTo>
                    <a:pt x="10600" y="16485"/>
                  </a:lnTo>
                  <a:lnTo>
                    <a:pt x="0" y="0"/>
                  </a:lnTo>
                  <a:lnTo>
                    <a:pt x="0" y="363854"/>
                  </a:lnTo>
                  <a:lnTo>
                    <a:pt x="40123" y="394637"/>
                  </a:lnTo>
                  <a:lnTo>
                    <a:pt x="85148" y="405899"/>
                  </a:lnTo>
                  <a:lnTo>
                    <a:pt x="142256" y="413277"/>
                  </a:lnTo>
                  <a:lnTo>
                    <a:pt x="208025" y="415925"/>
                  </a:lnTo>
                  <a:lnTo>
                    <a:pt x="273795" y="413277"/>
                  </a:lnTo>
                  <a:lnTo>
                    <a:pt x="330903" y="405899"/>
                  </a:lnTo>
                  <a:lnTo>
                    <a:pt x="375928" y="394637"/>
                  </a:lnTo>
                  <a:lnTo>
                    <a:pt x="405451" y="380340"/>
                  </a:lnTo>
                  <a:lnTo>
                    <a:pt x="416051" y="363854"/>
                  </a:lnTo>
                  <a:lnTo>
                    <a:pt x="416051" y="0"/>
                  </a:lnTo>
                  <a:close/>
                </a:path>
              </a:pathLst>
            </a:custGeom>
            <a:solidFill>
              <a:srgbClr val="93C8E1"/>
            </a:solidFill>
          </p:spPr>
          <p:txBody>
            <a:bodyPr wrap="square" lIns="0" tIns="0" rIns="0" bIns="0" rtlCol="0"/>
            <a:lstStyle/>
            <a:p>
              <a:endParaRPr/>
            </a:p>
          </p:txBody>
        </p:sp>
        <p:sp>
          <p:nvSpPr>
            <p:cNvPr id="16" name="object 16"/>
            <p:cNvSpPr/>
            <p:nvPr/>
          </p:nvSpPr>
          <p:spPr>
            <a:xfrm>
              <a:off x="3646931" y="2078735"/>
              <a:ext cx="416559" cy="104139"/>
            </a:xfrm>
            <a:custGeom>
              <a:avLst/>
              <a:gdLst/>
              <a:ahLst/>
              <a:cxnLst/>
              <a:rect l="l" t="t" r="r" b="b"/>
              <a:pathLst>
                <a:path w="416560" h="104139">
                  <a:moveTo>
                    <a:pt x="208025" y="0"/>
                  </a:moveTo>
                  <a:lnTo>
                    <a:pt x="142256" y="2646"/>
                  </a:lnTo>
                  <a:lnTo>
                    <a:pt x="85148" y="10017"/>
                  </a:lnTo>
                  <a:lnTo>
                    <a:pt x="40123" y="21259"/>
                  </a:lnTo>
                  <a:lnTo>
                    <a:pt x="0" y="51943"/>
                  </a:lnTo>
                  <a:lnTo>
                    <a:pt x="10600" y="68428"/>
                  </a:lnTo>
                  <a:lnTo>
                    <a:pt x="40123" y="82725"/>
                  </a:lnTo>
                  <a:lnTo>
                    <a:pt x="85148" y="93987"/>
                  </a:lnTo>
                  <a:lnTo>
                    <a:pt x="142256" y="101365"/>
                  </a:lnTo>
                  <a:lnTo>
                    <a:pt x="208025" y="104012"/>
                  </a:lnTo>
                  <a:lnTo>
                    <a:pt x="273795" y="101365"/>
                  </a:lnTo>
                  <a:lnTo>
                    <a:pt x="330903" y="93987"/>
                  </a:lnTo>
                  <a:lnTo>
                    <a:pt x="375928" y="82725"/>
                  </a:lnTo>
                  <a:lnTo>
                    <a:pt x="405451" y="68428"/>
                  </a:lnTo>
                  <a:lnTo>
                    <a:pt x="416051" y="51943"/>
                  </a:lnTo>
                  <a:lnTo>
                    <a:pt x="405451" y="35519"/>
                  </a:lnTo>
                  <a:lnTo>
                    <a:pt x="375928" y="21259"/>
                  </a:lnTo>
                  <a:lnTo>
                    <a:pt x="330903" y="10017"/>
                  </a:lnTo>
                  <a:lnTo>
                    <a:pt x="273795" y="2646"/>
                  </a:lnTo>
                  <a:lnTo>
                    <a:pt x="208025" y="0"/>
                  </a:lnTo>
                  <a:close/>
                </a:path>
              </a:pathLst>
            </a:custGeom>
            <a:solidFill>
              <a:srgbClr val="BEDFED"/>
            </a:solidFill>
          </p:spPr>
          <p:txBody>
            <a:bodyPr wrap="square" lIns="0" tIns="0" rIns="0" bIns="0" rtlCol="0"/>
            <a:lstStyle/>
            <a:p>
              <a:endParaRPr/>
            </a:p>
          </p:txBody>
        </p:sp>
        <p:sp>
          <p:nvSpPr>
            <p:cNvPr id="17" name="object 17"/>
            <p:cNvSpPr/>
            <p:nvPr/>
          </p:nvSpPr>
          <p:spPr>
            <a:xfrm>
              <a:off x="3799331" y="2283078"/>
              <a:ext cx="416559" cy="415925"/>
            </a:xfrm>
            <a:custGeom>
              <a:avLst/>
              <a:gdLst/>
              <a:ahLst/>
              <a:cxnLst/>
              <a:rect l="l" t="t" r="r" b="b"/>
              <a:pathLst>
                <a:path w="416560" h="415925">
                  <a:moveTo>
                    <a:pt x="416051" y="0"/>
                  </a:moveTo>
                  <a:lnTo>
                    <a:pt x="375928" y="30782"/>
                  </a:lnTo>
                  <a:lnTo>
                    <a:pt x="330903" y="42044"/>
                  </a:lnTo>
                  <a:lnTo>
                    <a:pt x="273795" y="49422"/>
                  </a:lnTo>
                  <a:lnTo>
                    <a:pt x="208025" y="52069"/>
                  </a:lnTo>
                  <a:lnTo>
                    <a:pt x="142256" y="49422"/>
                  </a:lnTo>
                  <a:lnTo>
                    <a:pt x="85148" y="42044"/>
                  </a:lnTo>
                  <a:lnTo>
                    <a:pt x="40123" y="30782"/>
                  </a:lnTo>
                  <a:lnTo>
                    <a:pt x="10600" y="16485"/>
                  </a:lnTo>
                  <a:lnTo>
                    <a:pt x="0" y="0"/>
                  </a:lnTo>
                  <a:lnTo>
                    <a:pt x="0" y="363854"/>
                  </a:lnTo>
                  <a:lnTo>
                    <a:pt x="40123" y="394637"/>
                  </a:lnTo>
                  <a:lnTo>
                    <a:pt x="85148" y="405899"/>
                  </a:lnTo>
                  <a:lnTo>
                    <a:pt x="142256" y="413277"/>
                  </a:lnTo>
                  <a:lnTo>
                    <a:pt x="208025" y="415925"/>
                  </a:lnTo>
                  <a:lnTo>
                    <a:pt x="273795" y="413277"/>
                  </a:lnTo>
                  <a:lnTo>
                    <a:pt x="330903" y="405899"/>
                  </a:lnTo>
                  <a:lnTo>
                    <a:pt x="375928" y="394637"/>
                  </a:lnTo>
                  <a:lnTo>
                    <a:pt x="405451" y="380340"/>
                  </a:lnTo>
                  <a:lnTo>
                    <a:pt x="416051" y="363854"/>
                  </a:lnTo>
                  <a:lnTo>
                    <a:pt x="416051" y="0"/>
                  </a:lnTo>
                  <a:close/>
                </a:path>
              </a:pathLst>
            </a:custGeom>
            <a:solidFill>
              <a:srgbClr val="93C8E1"/>
            </a:solidFill>
          </p:spPr>
          <p:txBody>
            <a:bodyPr wrap="square" lIns="0" tIns="0" rIns="0" bIns="0" rtlCol="0"/>
            <a:lstStyle/>
            <a:p>
              <a:endParaRPr/>
            </a:p>
          </p:txBody>
        </p:sp>
        <p:sp>
          <p:nvSpPr>
            <p:cNvPr id="18" name="object 18"/>
            <p:cNvSpPr/>
            <p:nvPr/>
          </p:nvSpPr>
          <p:spPr>
            <a:xfrm>
              <a:off x="3799331" y="2231135"/>
              <a:ext cx="416559" cy="104139"/>
            </a:xfrm>
            <a:custGeom>
              <a:avLst/>
              <a:gdLst/>
              <a:ahLst/>
              <a:cxnLst/>
              <a:rect l="l" t="t" r="r" b="b"/>
              <a:pathLst>
                <a:path w="416560" h="104139">
                  <a:moveTo>
                    <a:pt x="208025" y="0"/>
                  </a:moveTo>
                  <a:lnTo>
                    <a:pt x="142256" y="2646"/>
                  </a:lnTo>
                  <a:lnTo>
                    <a:pt x="85148" y="10017"/>
                  </a:lnTo>
                  <a:lnTo>
                    <a:pt x="40123" y="21259"/>
                  </a:lnTo>
                  <a:lnTo>
                    <a:pt x="0" y="51943"/>
                  </a:lnTo>
                  <a:lnTo>
                    <a:pt x="10600" y="68428"/>
                  </a:lnTo>
                  <a:lnTo>
                    <a:pt x="40123" y="82725"/>
                  </a:lnTo>
                  <a:lnTo>
                    <a:pt x="85148" y="93987"/>
                  </a:lnTo>
                  <a:lnTo>
                    <a:pt x="142256" y="101365"/>
                  </a:lnTo>
                  <a:lnTo>
                    <a:pt x="208025" y="104012"/>
                  </a:lnTo>
                  <a:lnTo>
                    <a:pt x="273795" y="101365"/>
                  </a:lnTo>
                  <a:lnTo>
                    <a:pt x="330903" y="93987"/>
                  </a:lnTo>
                  <a:lnTo>
                    <a:pt x="375928" y="82725"/>
                  </a:lnTo>
                  <a:lnTo>
                    <a:pt x="405451" y="68428"/>
                  </a:lnTo>
                  <a:lnTo>
                    <a:pt x="416051" y="51943"/>
                  </a:lnTo>
                  <a:lnTo>
                    <a:pt x="405451" y="35519"/>
                  </a:lnTo>
                  <a:lnTo>
                    <a:pt x="375928" y="21259"/>
                  </a:lnTo>
                  <a:lnTo>
                    <a:pt x="330903" y="10017"/>
                  </a:lnTo>
                  <a:lnTo>
                    <a:pt x="273795" y="2646"/>
                  </a:lnTo>
                  <a:lnTo>
                    <a:pt x="208025" y="0"/>
                  </a:lnTo>
                  <a:close/>
                </a:path>
              </a:pathLst>
            </a:custGeom>
            <a:solidFill>
              <a:srgbClr val="BEDFED"/>
            </a:solidFill>
          </p:spPr>
          <p:txBody>
            <a:bodyPr wrap="square" lIns="0" tIns="0" rIns="0" bIns="0" rtlCol="0"/>
            <a:lstStyle/>
            <a:p>
              <a:endParaRPr/>
            </a:p>
          </p:txBody>
        </p:sp>
        <p:sp>
          <p:nvSpPr>
            <p:cNvPr id="19" name="object 19"/>
            <p:cNvSpPr/>
            <p:nvPr/>
          </p:nvSpPr>
          <p:spPr>
            <a:xfrm>
              <a:off x="3951731" y="2435478"/>
              <a:ext cx="416559" cy="415925"/>
            </a:xfrm>
            <a:custGeom>
              <a:avLst/>
              <a:gdLst/>
              <a:ahLst/>
              <a:cxnLst/>
              <a:rect l="l" t="t" r="r" b="b"/>
              <a:pathLst>
                <a:path w="416560" h="415925">
                  <a:moveTo>
                    <a:pt x="416051" y="0"/>
                  </a:moveTo>
                  <a:lnTo>
                    <a:pt x="375928" y="30782"/>
                  </a:lnTo>
                  <a:lnTo>
                    <a:pt x="330903" y="42044"/>
                  </a:lnTo>
                  <a:lnTo>
                    <a:pt x="273795" y="49422"/>
                  </a:lnTo>
                  <a:lnTo>
                    <a:pt x="208025" y="52069"/>
                  </a:lnTo>
                  <a:lnTo>
                    <a:pt x="142256" y="49422"/>
                  </a:lnTo>
                  <a:lnTo>
                    <a:pt x="85148" y="42044"/>
                  </a:lnTo>
                  <a:lnTo>
                    <a:pt x="40123" y="30782"/>
                  </a:lnTo>
                  <a:lnTo>
                    <a:pt x="10600" y="16485"/>
                  </a:lnTo>
                  <a:lnTo>
                    <a:pt x="0" y="0"/>
                  </a:lnTo>
                  <a:lnTo>
                    <a:pt x="0" y="363854"/>
                  </a:lnTo>
                  <a:lnTo>
                    <a:pt x="40123" y="394637"/>
                  </a:lnTo>
                  <a:lnTo>
                    <a:pt x="85148" y="405899"/>
                  </a:lnTo>
                  <a:lnTo>
                    <a:pt x="142256" y="413277"/>
                  </a:lnTo>
                  <a:lnTo>
                    <a:pt x="208025" y="415925"/>
                  </a:lnTo>
                  <a:lnTo>
                    <a:pt x="273795" y="413277"/>
                  </a:lnTo>
                  <a:lnTo>
                    <a:pt x="330903" y="405899"/>
                  </a:lnTo>
                  <a:lnTo>
                    <a:pt x="375928" y="394637"/>
                  </a:lnTo>
                  <a:lnTo>
                    <a:pt x="405451" y="380340"/>
                  </a:lnTo>
                  <a:lnTo>
                    <a:pt x="416051" y="363854"/>
                  </a:lnTo>
                  <a:lnTo>
                    <a:pt x="416051" y="0"/>
                  </a:lnTo>
                  <a:close/>
                </a:path>
              </a:pathLst>
            </a:custGeom>
            <a:solidFill>
              <a:srgbClr val="93C8E1"/>
            </a:solidFill>
          </p:spPr>
          <p:txBody>
            <a:bodyPr wrap="square" lIns="0" tIns="0" rIns="0" bIns="0" rtlCol="0"/>
            <a:lstStyle/>
            <a:p>
              <a:endParaRPr/>
            </a:p>
          </p:txBody>
        </p:sp>
        <p:sp>
          <p:nvSpPr>
            <p:cNvPr id="20" name="object 20"/>
            <p:cNvSpPr/>
            <p:nvPr/>
          </p:nvSpPr>
          <p:spPr>
            <a:xfrm>
              <a:off x="3951731" y="2383535"/>
              <a:ext cx="416559" cy="104139"/>
            </a:xfrm>
            <a:custGeom>
              <a:avLst/>
              <a:gdLst/>
              <a:ahLst/>
              <a:cxnLst/>
              <a:rect l="l" t="t" r="r" b="b"/>
              <a:pathLst>
                <a:path w="416560" h="104139">
                  <a:moveTo>
                    <a:pt x="208025" y="0"/>
                  </a:moveTo>
                  <a:lnTo>
                    <a:pt x="142256" y="2646"/>
                  </a:lnTo>
                  <a:lnTo>
                    <a:pt x="85148" y="10017"/>
                  </a:lnTo>
                  <a:lnTo>
                    <a:pt x="40123" y="21259"/>
                  </a:lnTo>
                  <a:lnTo>
                    <a:pt x="0" y="51943"/>
                  </a:lnTo>
                  <a:lnTo>
                    <a:pt x="10600" y="68428"/>
                  </a:lnTo>
                  <a:lnTo>
                    <a:pt x="40123" y="82725"/>
                  </a:lnTo>
                  <a:lnTo>
                    <a:pt x="85148" y="93987"/>
                  </a:lnTo>
                  <a:lnTo>
                    <a:pt x="142256" y="101365"/>
                  </a:lnTo>
                  <a:lnTo>
                    <a:pt x="208025" y="104012"/>
                  </a:lnTo>
                  <a:lnTo>
                    <a:pt x="273795" y="101365"/>
                  </a:lnTo>
                  <a:lnTo>
                    <a:pt x="330903" y="93987"/>
                  </a:lnTo>
                  <a:lnTo>
                    <a:pt x="375928" y="82725"/>
                  </a:lnTo>
                  <a:lnTo>
                    <a:pt x="405451" y="68428"/>
                  </a:lnTo>
                  <a:lnTo>
                    <a:pt x="416051" y="51943"/>
                  </a:lnTo>
                  <a:lnTo>
                    <a:pt x="405451" y="35519"/>
                  </a:lnTo>
                  <a:lnTo>
                    <a:pt x="375928" y="21259"/>
                  </a:lnTo>
                  <a:lnTo>
                    <a:pt x="330903" y="10017"/>
                  </a:lnTo>
                  <a:lnTo>
                    <a:pt x="273795" y="2646"/>
                  </a:lnTo>
                  <a:lnTo>
                    <a:pt x="208025" y="0"/>
                  </a:lnTo>
                  <a:close/>
                </a:path>
              </a:pathLst>
            </a:custGeom>
            <a:solidFill>
              <a:srgbClr val="BEDFED"/>
            </a:solidFill>
          </p:spPr>
          <p:txBody>
            <a:bodyPr wrap="square" lIns="0" tIns="0" rIns="0" bIns="0" rtlCol="0"/>
            <a:lstStyle/>
            <a:p>
              <a:endParaRPr/>
            </a:p>
          </p:txBody>
        </p:sp>
      </p:grpSp>
      <p:sp>
        <p:nvSpPr>
          <p:cNvPr id="21" name="object 21"/>
          <p:cNvSpPr txBox="1"/>
          <p:nvPr/>
        </p:nvSpPr>
        <p:spPr>
          <a:xfrm>
            <a:off x="6927342" y="3212591"/>
            <a:ext cx="1878964" cy="1014094"/>
          </a:xfrm>
          <a:prstGeom prst="rect">
            <a:avLst/>
          </a:prstGeom>
        </p:spPr>
        <p:txBody>
          <a:bodyPr vert="horz" wrap="square" lIns="0" tIns="12700" rIns="0" bIns="0" rtlCol="0">
            <a:spAutoFit/>
          </a:bodyPr>
          <a:lstStyle/>
          <a:p>
            <a:pPr marL="12700" marR="5080" algn="ctr">
              <a:lnSpc>
                <a:spcPct val="120100"/>
              </a:lnSpc>
              <a:spcBef>
                <a:spcPts val="100"/>
              </a:spcBef>
            </a:pPr>
            <a:r>
              <a:rPr sz="1800" b="1" spc="-5" dirty="0">
                <a:solidFill>
                  <a:srgbClr val="FFFFFF"/>
                </a:solidFill>
                <a:latin typeface="Arial"/>
                <a:cs typeface="Arial"/>
              </a:rPr>
              <a:t>Designed</a:t>
            </a:r>
            <a:r>
              <a:rPr sz="1800" b="1" spc="-25" dirty="0">
                <a:solidFill>
                  <a:srgbClr val="FFFFFF"/>
                </a:solidFill>
                <a:latin typeface="Arial"/>
                <a:cs typeface="Arial"/>
              </a:rPr>
              <a:t> </a:t>
            </a:r>
            <a:r>
              <a:rPr sz="1800" b="1" dirty="0">
                <a:solidFill>
                  <a:srgbClr val="FFFFFF"/>
                </a:solidFill>
                <a:latin typeface="Arial"/>
                <a:cs typeface="Arial"/>
              </a:rPr>
              <a:t>for</a:t>
            </a:r>
            <a:r>
              <a:rPr sz="1800" b="1" spc="-40" dirty="0">
                <a:solidFill>
                  <a:srgbClr val="FFFFFF"/>
                </a:solidFill>
                <a:latin typeface="Arial"/>
                <a:cs typeface="Arial"/>
              </a:rPr>
              <a:t> </a:t>
            </a:r>
            <a:r>
              <a:rPr sz="1800" b="1" spc="-5" dirty="0">
                <a:solidFill>
                  <a:srgbClr val="FFFFFF"/>
                </a:solidFill>
                <a:latin typeface="Arial"/>
                <a:cs typeface="Arial"/>
              </a:rPr>
              <a:t>use  </a:t>
            </a:r>
            <a:r>
              <a:rPr sz="1800" b="1" spc="5" dirty="0">
                <a:solidFill>
                  <a:srgbClr val="FFFFFF"/>
                </a:solidFill>
                <a:latin typeface="Arial"/>
                <a:cs typeface="Arial"/>
              </a:rPr>
              <a:t>with </a:t>
            </a:r>
            <a:r>
              <a:rPr sz="1800" b="1" dirty="0">
                <a:solidFill>
                  <a:srgbClr val="FFFFFF"/>
                </a:solidFill>
                <a:latin typeface="Arial"/>
                <a:cs typeface="Arial"/>
              </a:rPr>
              <a:t>other </a:t>
            </a:r>
            <a:r>
              <a:rPr sz="1800" b="1" spc="-55" dirty="0">
                <a:solidFill>
                  <a:srgbClr val="FFFFFF"/>
                </a:solidFill>
                <a:latin typeface="Arial"/>
                <a:cs typeface="Arial"/>
              </a:rPr>
              <a:t>AWS  </a:t>
            </a:r>
            <a:r>
              <a:rPr sz="1800" b="1" spc="-10" dirty="0">
                <a:solidFill>
                  <a:srgbClr val="FFFFFF"/>
                </a:solidFill>
                <a:latin typeface="Arial"/>
                <a:cs typeface="Arial"/>
              </a:rPr>
              <a:t>services</a:t>
            </a:r>
            <a:endParaRPr sz="1800">
              <a:latin typeface="Arial"/>
              <a:cs typeface="Arial"/>
            </a:endParaRPr>
          </a:p>
        </p:txBody>
      </p:sp>
      <p:sp>
        <p:nvSpPr>
          <p:cNvPr id="22" name="object 22"/>
          <p:cNvSpPr/>
          <p:nvPr/>
        </p:nvSpPr>
        <p:spPr>
          <a:xfrm>
            <a:off x="7397495" y="1136903"/>
            <a:ext cx="731520" cy="731520"/>
          </a:xfrm>
          <a:prstGeom prst="rect">
            <a:avLst/>
          </a:prstGeom>
          <a:blipFill>
            <a:blip r:embed="rId4" cstate="print"/>
            <a:stretch>
              <a:fillRect/>
            </a:stretch>
          </a:blipFill>
        </p:spPr>
        <p:txBody>
          <a:bodyPr wrap="square" lIns="0" tIns="0" rIns="0" bIns="0" rtlCol="0"/>
          <a:lstStyle/>
          <a:p>
            <a:endParaRPr/>
          </a:p>
        </p:txBody>
      </p:sp>
      <p:sp>
        <p:nvSpPr>
          <p:cNvPr id="23" name="object 23"/>
          <p:cNvSpPr txBox="1"/>
          <p:nvPr/>
        </p:nvSpPr>
        <p:spPr>
          <a:xfrm>
            <a:off x="7519796" y="1883155"/>
            <a:ext cx="489584" cy="330200"/>
          </a:xfrm>
          <a:prstGeom prst="rect">
            <a:avLst/>
          </a:prstGeom>
        </p:spPr>
        <p:txBody>
          <a:bodyPr vert="horz" wrap="square" lIns="0" tIns="12065" rIns="0" bIns="0" rtlCol="0">
            <a:spAutoFit/>
          </a:bodyPr>
          <a:lstStyle/>
          <a:p>
            <a:pPr marL="121920" marR="5080" indent="-109855">
              <a:lnSpc>
                <a:spcPct val="100000"/>
              </a:lnSpc>
              <a:spcBef>
                <a:spcPts val="95"/>
              </a:spcBef>
            </a:pPr>
            <a:r>
              <a:rPr sz="1000" spc="-10" dirty="0">
                <a:solidFill>
                  <a:srgbClr val="272727"/>
                </a:solidFill>
                <a:latin typeface="Arial"/>
                <a:cs typeface="Arial"/>
              </a:rPr>
              <a:t>A</a:t>
            </a:r>
            <a:r>
              <a:rPr sz="1000" spc="15" dirty="0">
                <a:solidFill>
                  <a:srgbClr val="272727"/>
                </a:solidFill>
                <a:latin typeface="Arial"/>
                <a:cs typeface="Arial"/>
              </a:rPr>
              <a:t>m</a:t>
            </a:r>
            <a:r>
              <a:rPr sz="1000" spc="-5" dirty="0">
                <a:solidFill>
                  <a:srgbClr val="272727"/>
                </a:solidFill>
                <a:latin typeface="Arial"/>
                <a:cs typeface="Arial"/>
              </a:rPr>
              <a:t>a</a:t>
            </a:r>
            <a:r>
              <a:rPr sz="1000" spc="-25" dirty="0">
                <a:solidFill>
                  <a:srgbClr val="272727"/>
                </a:solidFill>
                <a:latin typeface="Arial"/>
                <a:cs typeface="Arial"/>
              </a:rPr>
              <a:t>z</a:t>
            </a:r>
            <a:r>
              <a:rPr sz="1000" spc="-5" dirty="0">
                <a:solidFill>
                  <a:srgbClr val="272727"/>
                </a:solidFill>
                <a:latin typeface="Arial"/>
                <a:cs typeface="Arial"/>
              </a:rPr>
              <a:t>on  EC2</a:t>
            </a:r>
            <a:endParaRPr sz="1000">
              <a:latin typeface="Arial"/>
              <a:cs typeface="Arial"/>
            </a:endParaRPr>
          </a:p>
        </p:txBody>
      </p:sp>
      <p:sp>
        <p:nvSpPr>
          <p:cNvPr id="24" name="object 24"/>
          <p:cNvSpPr txBox="1"/>
          <p:nvPr/>
        </p:nvSpPr>
        <p:spPr>
          <a:xfrm>
            <a:off x="6789546" y="1878329"/>
            <a:ext cx="489584" cy="330200"/>
          </a:xfrm>
          <a:prstGeom prst="rect">
            <a:avLst/>
          </a:prstGeom>
        </p:spPr>
        <p:txBody>
          <a:bodyPr vert="horz" wrap="square" lIns="0" tIns="12065" rIns="0" bIns="0" rtlCol="0">
            <a:spAutoFit/>
          </a:bodyPr>
          <a:lstStyle/>
          <a:p>
            <a:pPr marL="166370" marR="5080" indent="-154305">
              <a:lnSpc>
                <a:spcPct val="100000"/>
              </a:lnSpc>
              <a:spcBef>
                <a:spcPts val="95"/>
              </a:spcBef>
            </a:pPr>
            <a:r>
              <a:rPr sz="1000" spc="-10" dirty="0">
                <a:solidFill>
                  <a:srgbClr val="272727"/>
                </a:solidFill>
                <a:latin typeface="Arial"/>
                <a:cs typeface="Arial"/>
              </a:rPr>
              <a:t>A</a:t>
            </a:r>
            <a:r>
              <a:rPr sz="1000" spc="15" dirty="0">
                <a:solidFill>
                  <a:srgbClr val="272727"/>
                </a:solidFill>
                <a:latin typeface="Arial"/>
                <a:cs typeface="Arial"/>
              </a:rPr>
              <a:t>m</a:t>
            </a:r>
            <a:r>
              <a:rPr sz="1000" spc="-5" dirty="0">
                <a:solidFill>
                  <a:srgbClr val="272727"/>
                </a:solidFill>
                <a:latin typeface="Arial"/>
                <a:cs typeface="Arial"/>
              </a:rPr>
              <a:t>a</a:t>
            </a:r>
            <a:r>
              <a:rPr sz="1000" spc="-25" dirty="0">
                <a:solidFill>
                  <a:srgbClr val="272727"/>
                </a:solidFill>
                <a:latin typeface="Arial"/>
                <a:cs typeface="Arial"/>
              </a:rPr>
              <a:t>z</a:t>
            </a:r>
            <a:r>
              <a:rPr sz="1000" spc="-5" dirty="0">
                <a:solidFill>
                  <a:srgbClr val="272727"/>
                </a:solidFill>
                <a:latin typeface="Arial"/>
                <a:cs typeface="Arial"/>
              </a:rPr>
              <a:t>on  </a:t>
            </a:r>
            <a:r>
              <a:rPr sz="1000" spc="-10" dirty="0">
                <a:solidFill>
                  <a:srgbClr val="272727"/>
                </a:solidFill>
                <a:latin typeface="Arial"/>
                <a:cs typeface="Arial"/>
              </a:rPr>
              <a:t>S3</a:t>
            </a:r>
            <a:endParaRPr sz="1000">
              <a:latin typeface="Arial"/>
              <a:cs typeface="Arial"/>
            </a:endParaRPr>
          </a:p>
        </p:txBody>
      </p:sp>
      <p:sp>
        <p:nvSpPr>
          <p:cNvPr id="25" name="object 25"/>
          <p:cNvSpPr/>
          <p:nvPr/>
        </p:nvSpPr>
        <p:spPr>
          <a:xfrm>
            <a:off x="8115300" y="2157983"/>
            <a:ext cx="731520" cy="731519"/>
          </a:xfrm>
          <a:prstGeom prst="rect">
            <a:avLst/>
          </a:prstGeom>
          <a:blipFill>
            <a:blip r:embed="rId5" cstate="print"/>
            <a:stretch>
              <a:fillRect/>
            </a:stretch>
          </a:blipFill>
        </p:spPr>
        <p:txBody>
          <a:bodyPr wrap="square" lIns="0" tIns="0" rIns="0" bIns="0" rtlCol="0"/>
          <a:lstStyle/>
          <a:p>
            <a:endParaRPr/>
          </a:p>
        </p:txBody>
      </p:sp>
      <p:sp>
        <p:nvSpPr>
          <p:cNvPr id="26" name="object 26"/>
          <p:cNvSpPr txBox="1"/>
          <p:nvPr/>
        </p:nvSpPr>
        <p:spPr>
          <a:xfrm>
            <a:off x="8111490" y="2891789"/>
            <a:ext cx="719455" cy="330200"/>
          </a:xfrm>
          <a:prstGeom prst="rect">
            <a:avLst/>
          </a:prstGeom>
        </p:spPr>
        <p:txBody>
          <a:bodyPr vert="horz" wrap="square" lIns="0" tIns="12065" rIns="0" bIns="0" rtlCol="0">
            <a:spAutoFit/>
          </a:bodyPr>
          <a:lstStyle/>
          <a:p>
            <a:pPr marL="12700" marR="5080" indent="114300">
              <a:lnSpc>
                <a:spcPct val="100000"/>
              </a:lnSpc>
              <a:spcBef>
                <a:spcPts val="95"/>
              </a:spcBef>
            </a:pPr>
            <a:r>
              <a:rPr sz="1000" spc="-5" dirty="0">
                <a:solidFill>
                  <a:srgbClr val="272727"/>
                </a:solidFill>
                <a:latin typeface="Arial"/>
                <a:cs typeface="Arial"/>
              </a:rPr>
              <a:t>Amazon  C</a:t>
            </a:r>
            <a:r>
              <a:rPr sz="1000" spc="-10" dirty="0">
                <a:solidFill>
                  <a:srgbClr val="272727"/>
                </a:solidFill>
                <a:latin typeface="Arial"/>
                <a:cs typeface="Arial"/>
              </a:rPr>
              <a:t>l</a:t>
            </a:r>
            <a:r>
              <a:rPr sz="1000" spc="-5" dirty="0">
                <a:solidFill>
                  <a:srgbClr val="272727"/>
                </a:solidFill>
                <a:latin typeface="Arial"/>
                <a:cs typeface="Arial"/>
              </a:rPr>
              <a:t>o</a:t>
            </a:r>
            <a:r>
              <a:rPr sz="1000" spc="-10" dirty="0">
                <a:solidFill>
                  <a:srgbClr val="272727"/>
                </a:solidFill>
                <a:latin typeface="Arial"/>
                <a:cs typeface="Arial"/>
              </a:rPr>
              <a:t>u</a:t>
            </a:r>
            <a:r>
              <a:rPr sz="1000" spc="-5" dirty="0">
                <a:solidFill>
                  <a:srgbClr val="272727"/>
                </a:solidFill>
                <a:latin typeface="Arial"/>
                <a:cs typeface="Arial"/>
              </a:rPr>
              <a:t>d</a:t>
            </a:r>
            <a:r>
              <a:rPr sz="1000" spc="45" dirty="0">
                <a:solidFill>
                  <a:srgbClr val="272727"/>
                </a:solidFill>
                <a:latin typeface="Arial"/>
                <a:cs typeface="Arial"/>
              </a:rPr>
              <a:t>W</a:t>
            </a:r>
            <a:r>
              <a:rPr sz="1000" spc="-5" dirty="0">
                <a:solidFill>
                  <a:srgbClr val="272727"/>
                </a:solidFill>
                <a:latin typeface="Arial"/>
                <a:cs typeface="Arial"/>
              </a:rPr>
              <a:t>at</a:t>
            </a:r>
            <a:r>
              <a:rPr sz="1000" spc="-15" dirty="0">
                <a:solidFill>
                  <a:srgbClr val="272727"/>
                </a:solidFill>
                <a:latin typeface="Arial"/>
                <a:cs typeface="Arial"/>
              </a:rPr>
              <a:t>c</a:t>
            </a:r>
            <a:r>
              <a:rPr sz="1000" spc="-5" dirty="0">
                <a:solidFill>
                  <a:srgbClr val="272727"/>
                </a:solidFill>
                <a:latin typeface="Arial"/>
                <a:cs typeface="Arial"/>
              </a:rPr>
              <a:t>h</a:t>
            </a:r>
            <a:endParaRPr sz="1000">
              <a:latin typeface="Arial"/>
              <a:cs typeface="Arial"/>
            </a:endParaRPr>
          </a:p>
        </p:txBody>
      </p:sp>
      <p:sp>
        <p:nvSpPr>
          <p:cNvPr id="27" name="object 27"/>
          <p:cNvSpPr/>
          <p:nvPr/>
        </p:nvSpPr>
        <p:spPr>
          <a:xfrm>
            <a:off x="7414259" y="2167127"/>
            <a:ext cx="731520" cy="731519"/>
          </a:xfrm>
          <a:prstGeom prst="rect">
            <a:avLst/>
          </a:prstGeom>
          <a:blipFill>
            <a:blip r:embed="rId6" cstate="print"/>
            <a:stretch>
              <a:fillRect/>
            </a:stretch>
          </a:blipFill>
        </p:spPr>
        <p:txBody>
          <a:bodyPr wrap="square" lIns="0" tIns="0" rIns="0" bIns="0" rtlCol="0"/>
          <a:lstStyle/>
          <a:p>
            <a:endParaRPr/>
          </a:p>
        </p:txBody>
      </p:sp>
      <p:sp>
        <p:nvSpPr>
          <p:cNvPr id="28" name="object 28"/>
          <p:cNvSpPr txBox="1"/>
          <p:nvPr/>
        </p:nvSpPr>
        <p:spPr>
          <a:xfrm>
            <a:off x="7514335" y="2901187"/>
            <a:ext cx="489584" cy="330200"/>
          </a:xfrm>
          <a:prstGeom prst="rect">
            <a:avLst/>
          </a:prstGeom>
        </p:spPr>
        <p:txBody>
          <a:bodyPr vert="horz" wrap="square" lIns="0" tIns="12065" rIns="0" bIns="0" rtlCol="0">
            <a:spAutoFit/>
          </a:bodyPr>
          <a:lstStyle/>
          <a:p>
            <a:pPr marL="114300" marR="5080" indent="-102235">
              <a:lnSpc>
                <a:spcPct val="100000"/>
              </a:lnSpc>
              <a:spcBef>
                <a:spcPts val="95"/>
              </a:spcBef>
            </a:pPr>
            <a:r>
              <a:rPr sz="1000" spc="-10" dirty="0">
                <a:solidFill>
                  <a:srgbClr val="272727"/>
                </a:solidFill>
                <a:latin typeface="Arial"/>
                <a:cs typeface="Arial"/>
              </a:rPr>
              <a:t>A</a:t>
            </a:r>
            <a:r>
              <a:rPr sz="1000" spc="15" dirty="0">
                <a:solidFill>
                  <a:srgbClr val="272727"/>
                </a:solidFill>
                <a:latin typeface="Arial"/>
                <a:cs typeface="Arial"/>
              </a:rPr>
              <a:t>m</a:t>
            </a:r>
            <a:r>
              <a:rPr sz="1000" spc="-5" dirty="0">
                <a:solidFill>
                  <a:srgbClr val="272727"/>
                </a:solidFill>
                <a:latin typeface="Arial"/>
                <a:cs typeface="Arial"/>
              </a:rPr>
              <a:t>a</a:t>
            </a:r>
            <a:r>
              <a:rPr sz="1000" spc="-25" dirty="0">
                <a:solidFill>
                  <a:srgbClr val="272727"/>
                </a:solidFill>
                <a:latin typeface="Arial"/>
                <a:cs typeface="Arial"/>
              </a:rPr>
              <a:t>z</a:t>
            </a:r>
            <a:r>
              <a:rPr sz="1000" spc="-5" dirty="0">
                <a:solidFill>
                  <a:srgbClr val="272727"/>
                </a:solidFill>
                <a:latin typeface="Arial"/>
                <a:cs typeface="Arial"/>
              </a:rPr>
              <a:t>on  SNS</a:t>
            </a:r>
            <a:endParaRPr sz="1000">
              <a:latin typeface="Arial"/>
              <a:cs typeface="Arial"/>
            </a:endParaRPr>
          </a:p>
        </p:txBody>
      </p:sp>
      <p:sp>
        <p:nvSpPr>
          <p:cNvPr id="29" name="object 29"/>
          <p:cNvSpPr/>
          <p:nvPr/>
        </p:nvSpPr>
        <p:spPr>
          <a:xfrm>
            <a:off x="6710171" y="2193035"/>
            <a:ext cx="731520" cy="731519"/>
          </a:xfrm>
          <a:prstGeom prst="rect">
            <a:avLst/>
          </a:prstGeom>
          <a:blipFill>
            <a:blip r:embed="rId7" cstate="print"/>
            <a:stretch>
              <a:fillRect/>
            </a:stretch>
          </a:blipFill>
        </p:spPr>
        <p:txBody>
          <a:bodyPr wrap="square" lIns="0" tIns="0" rIns="0" bIns="0" rtlCol="0"/>
          <a:lstStyle/>
          <a:p>
            <a:endParaRPr/>
          </a:p>
        </p:txBody>
      </p:sp>
      <p:sp>
        <p:nvSpPr>
          <p:cNvPr id="30" name="object 30"/>
          <p:cNvSpPr txBox="1"/>
          <p:nvPr/>
        </p:nvSpPr>
        <p:spPr>
          <a:xfrm>
            <a:off x="6843776" y="2895422"/>
            <a:ext cx="489584" cy="330200"/>
          </a:xfrm>
          <a:prstGeom prst="rect">
            <a:avLst/>
          </a:prstGeom>
        </p:spPr>
        <p:txBody>
          <a:bodyPr vert="horz" wrap="square" lIns="0" tIns="12065" rIns="0" bIns="0" rtlCol="0">
            <a:spAutoFit/>
          </a:bodyPr>
          <a:lstStyle/>
          <a:p>
            <a:pPr algn="ctr">
              <a:lnSpc>
                <a:spcPct val="100000"/>
              </a:lnSpc>
              <a:spcBef>
                <a:spcPts val="95"/>
              </a:spcBef>
            </a:pPr>
            <a:r>
              <a:rPr sz="1000" spc="-10" dirty="0">
                <a:solidFill>
                  <a:srgbClr val="272727"/>
                </a:solidFill>
                <a:latin typeface="Arial"/>
                <a:cs typeface="Arial"/>
              </a:rPr>
              <a:t>Amazon</a:t>
            </a:r>
            <a:endParaRPr sz="1000">
              <a:latin typeface="Arial"/>
              <a:cs typeface="Arial"/>
            </a:endParaRPr>
          </a:p>
          <a:p>
            <a:pPr algn="ctr">
              <a:lnSpc>
                <a:spcPct val="100000"/>
              </a:lnSpc>
              <a:spcBef>
                <a:spcPts val="5"/>
              </a:spcBef>
            </a:pPr>
            <a:r>
              <a:rPr sz="1000" spc="-10" dirty="0">
                <a:solidFill>
                  <a:srgbClr val="272727"/>
                </a:solidFill>
                <a:latin typeface="Arial"/>
                <a:cs typeface="Arial"/>
              </a:rPr>
              <a:t>VPC</a:t>
            </a:r>
            <a:endParaRPr sz="1000">
              <a:latin typeface="Arial"/>
              <a:cs typeface="Arial"/>
            </a:endParaRPr>
          </a:p>
        </p:txBody>
      </p:sp>
      <p:grpSp>
        <p:nvGrpSpPr>
          <p:cNvPr id="31" name="object 31"/>
          <p:cNvGrpSpPr/>
          <p:nvPr/>
        </p:nvGrpSpPr>
        <p:grpSpPr>
          <a:xfrm>
            <a:off x="1068324" y="2109216"/>
            <a:ext cx="986155" cy="1010919"/>
            <a:chOff x="1068324" y="2109216"/>
            <a:chExt cx="986155" cy="1010919"/>
          </a:xfrm>
        </p:grpSpPr>
        <p:sp>
          <p:nvSpPr>
            <p:cNvPr id="32" name="object 32"/>
            <p:cNvSpPr/>
            <p:nvPr/>
          </p:nvSpPr>
          <p:spPr>
            <a:xfrm>
              <a:off x="1068324" y="2109216"/>
              <a:ext cx="986155" cy="1010919"/>
            </a:xfrm>
            <a:custGeom>
              <a:avLst/>
              <a:gdLst/>
              <a:ahLst/>
              <a:cxnLst/>
              <a:rect l="l" t="t" r="r" b="b"/>
              <a:pathLst>
                <a:path w="986155" h="1010919">
                  <a:moveTo>
                    <a:pt x="986027" y="0"/>
                  </a:moveTo>
                  <a:lnTo>
                    <a:pt x="0" y="0"/>
                  </a:lnTo>
                  <a:lnTo>
                    <a:pt x="246506" y="1010411"/>
                  </a:lnTo>
                  <a:lnTo>
                    <a:pt x="739520" y="1010411"/>
                  </a:lnTo>
                  <a:lnTo>
                    <a:pt x="986027" y="0"/>
                  </a:lnTo>
                  <a:close/>
                </a:path>
              </a:pathLst>
            </a:custGeom>
            <a:solidFill>
              <a:srgbClr val="E98E30"/>
            </a:solidFill>
          </p:spPr>
          <p:txBody>
            <a:bodyPr wrap="square" lIns="0" tIns="0" rIns="0" bIns="0" rtlCol="0"/>
            <a:lstStyle/>
            <a:p>
              <a:endParaRPr/>
            </a:p>
          </p:txBody>
        </p:sp>
        <p:sp>
          <p:nvSpPr>
            <p:cNvPr id="33" name="object 33"/>
            <p:cNvSpPr/>
            <p:nvPr/>
          </p:nvSpPr>
          <p:spPr>
            <a:xfrm>
              <a:off x="1434084" y="2112263"/>
              <a:ext cx="250190" cy="859790"/>
            </a:xfrm>
            <a:custGeom>
              <a:avLst/>
              <a:gdLst/>
              <a:ahLst/>
              <a:cxnLst/>
              <a:rect l="l" t="t" r="r" b="b"/>
              <a:pathLst>
                <a:path w="250189" h="859789">
                  <a:moveTo>
                    <a:pt x="237744" y="0"/>
                  </a:moveTo>
                  <a:lnTo>
                    <a:pt x="19812" y="0"/>
                  </a:lnTo>
                  <a:lnTo>
                    <a:pt x="74295" y="224028"/>
                  </a:lnTo>
                  <a:lnTo>
                    <a:pt x="183261" y="224028"/>
                  </a:lnTo>
                  <a:lnTo>
                    <a:pt x="237744" y="0"/>
                  </a:lnTo>
                  <a:close/>
                </a:path>
                <a:path w="250189" h="859789">
                  <a:moveTo>
                    <a:pt x="249936" y="859536"/>
                  </a:moveTo>
                  <a:lnTo>
                    <a:pt x="187452" y="239268"/>
                  </a:lnTo>
                  <a:lnTo>
                    <a:pt x="62484" y="239268"/>
                  </a:lnTo>
                  <a:lnTo>
                    <a:pt x="0" y="859536"/>
                  </a:lnTo>
                  <a:lnTo>
                    <a:pt x="249936" y="859536"/>
                  </a:lnTo>
                  <a:close/>
                </a:path>
              </a:pathLst>
            </a:custGeom>
            <a:solidFill>
              <a:srgbClr val="93C8E1"/>
            </a:solidFill>
          </p:spPr>
          <p:txBody>
            <a:bodyPr wrap="square" lIns="0" tIns="0" rIns="0" bIns="0" rtlCol="0"/>
            <a:lstStyle/>
            <a:p>
              <a:endParaRPr/>
            </a:p>
          </p:txBody>
        </p:sp>
      </p:grpSp>
      <p:grpSp>
        <p:nvGrpSpPr>
          <p:cNvPr id="34" name="object 34"/>
          <p:cNvGrpSpPr/>
          <p:nvPr/>
        </p:nvGrpSpPr>
        <p:grpSpPr>
          <a:xfrm>
            <a:off x="1264919" y="1184147"/>
            <a:ext cx="567055" cy="838200"/>
            <a:chOff x="1264919" y="1184147"/>
            <a:chExt cx="567055" cy="838200"/>
          </a:xfrm>
        </p:grpSpPr>
        <p:sp>
          <p:nvSpPr>
            <p:cNvPr id="35" name="object 35"/>
            <p:cNvSpPr/>
            <p:nvPr/>
          </p:nvSpPr>
          <p:spPr>
            <a:xfrm>
              <a:off x="1264919" y="1184147"/>
              <a:ext cx="567055" cy="838200"/>
            </a:xfrm>
            <a:custGeom>
              <a:avLst/>
              <a:gdLst/>
              <a:ahLst/>
              <a:cxnLst/>
              <a:rect l="l" t="t" r="r" b="b"/>
              <a:pathLst>
                <a:path w="567055" h="838200">
                  <a:moveTo>
                    <a:pt x="283464" y="0"/>
                  </a:moveTo>
                  <a:lnTo>
                    <a:pt x="244991" y="3824"/>
                  </a:lnTo>
                  <a:lnTo>
                    <a:pt x="208094" y="14966"/>
                  </a:lnTo>
                  <a:lnTo>
                    <a:pt x="173110" y="32926"/>
                  </a:lnTo>
                  <a:lnTo>
                    <a:pt x="140377" y="57206"/>
                  </a:lnTo>
                  <a:lnTo>
                    <a:pt x="110231" y="87306"/>
                  </a:lnTo>
                  <a:lnTo>
                    <a:pt x="83010" y="122729"/>
                  </a:lnTo>
                  <a:lnTo>
                    <a:pt x="59051" y="162975"/>
                  </a:lnTo>
                  <a:lnTo>
                    <a:pt x="38692" y="207546"/>
                  </a:lnTo>
                  <a:lnTo>
                    <a:pt x="22270" y="255942"/>
                  </a:lnTo>
                  <a:lnTo>
                    <a:pt x="10122" y="307666"/>
                  </a:lnTo>
                  <a:lnTo>
                    <a:pt x="2586" y="362218"/>
                  </a:lnTo>
                  <a:lnTo>
                    <a:pt x="0" y="419100"/>
                  </a:lnTo>
                  <a:lnTo>
                    <a:pt x="2586" y="475981"/>
                  </a:lnTo>
                  <a:lnTo>
                    <a:pt x="10122" y="530533"/>
                  </a:lnTo>
                  <a:lnTo>
                    <a:pt x="22270" y="582257"/>
                  </a:lnTo>
                  <a:lnTo>
                    <a:pt x="38692" y="630653"/>
                  </a:lnTo>
                  <a:lnTo>
                    <a:pt x="59051" y="675224"/>
                  </a:lnTo>
                  <a:lnTo>
                    <a:pt x="83010" y="715470"/>
                  </a:lnTo>
                  <a:lnTo>
                    <a:pt x="110231" y="750893"/>
                  </a:lnTo>
                  <a:lnTo>
                    <a:pt x="140377" y="780993"/>
                  </a:lnTo>
                  <a:lnTo>
                    <a:pt x="173110" y="805273"/>
                  </a:lnTo>
                  <a:lnTo>
                    <a:pt x="208094" y="823233"/>
                  </a:lnTo>
                  <a:lnTo>
                    <a:pt x="244991" y="834375"/>
                  </a:lnTo>
                  <a:lnTo>
                    <a:pt x="283464" y="838200"/>
                  </a:lnTo>
                  <a:lnTo>
                    <a:pt x="321936" y="834375"/>
                  </a:lnTo>
                  <a:lnTo>
                    <a:pt x="358833" y="823233"/>
                  </a:lnTo>
                  <a:lnTo>
                    <a:pt x="393817" y="805273"/>
                  </a:lnTo>
                  <a:lnTo>
                    <a:pt x="426550" y="780993"/>
                  </a:lnTo>
                  <a:lnTo>
                    <a:pt x="456696" y="750893"/>
                  </a:lnTo>
                  <a:lnTo>
                    <a:pt x="483917" y="715470"/>
                  </a:lnTo>
                  <a:lnTo>
                    <a:pt x="507876" y="675224"/>
                  </a:lnTo>
                  <a:lnTo>
                    <a:pt x="528235" y="630653"/>
                  </a:lnTo>
                  <a:lnTo>
                    <a:pt x="544657" y="582257"/>
                  </a:lnTo>
                  <a:lnTo>
                    <a:pt x="556805" y="530533"/>
                  </a:lnTo>
                  <a:lnTo>
                    <a:pt x="564341" y="475981"/>
                  </a:lnTo>
                  <a:lnTo>
                    <a:pt x="566928" y="419100"/>
                  </a:lnTo>
                  <a:lnTo>
                    <a:pt x="564341" y="362218"/>
                  </a:lnTo>
                  <a:lnTo>
                    <a:pt x="556805" y="307666"/>
                  </a:lnTo>
                  <a:lnTo>
                    <a:pt x="544657" y="255942"/>
                  </a:lnTo>
                  <a:lnTo>
                    <a:pt x="528235" y="207546"/>
                  </a:lnTo>
                  <a:lnTo>
                    <a:pt x="507876" y="162975"/>
                  </a:lnTo>
                  <a:lnTo>
                    <a:pt x="483917" y="122729"/>
                  </a:lnTo>
                  <a:lnTo>
                    <a:pt x="456696" y="87306"/>
                  </a:lnTo>
                  <a:lnTo>
                    <a:pt x="426550" y="57206"/>
                  </a:lnTo>
                  <a:lnTo>
                    <a:pt x="393817" y="32926"/>
                  </a:lnTo>
                  <a:lnTo>
                    <a:pt x="358833" y="14966"/>
                  </a:lnTo>
                  <a:lnTo>
                    <a:pt x="321936" y="3824"/>
                  </a:lnTo>
                  <a:lnTo>
                    <a:pt x="283464" y="0"/>
                  </a:lnTo>
                  <a:close/>
                </a:path>
              </a:pathLst>
            </a:custGeom>
            <a:solidFill>
              <a:srgbClr val="E98E30"/>
            </a:solidFill>
          </p:spPr>
          <p:txBody>
            <a:bodyPr wrap="square" lIns="0" tIns="0" rIns="0" bIns="0" rtlCol="0"/>
            <a:lstStyle/>
            <a:p>
              <a:endParaRPr/>
            </a:p>
          </p:txBody>
        </p:sp>
        <p:sp>
          <p:nvSpPr>
            <p:cNvPr id="36" name="object 36"/>
            <p:cNvSpPr/>
            <p:nvPr/>
          </p:nvSpPr>
          <p:spPr>
            <a:xfrm>
              <a:off x="1357883" y="1793747"/>
              <a:ext cx="394970" cy="160020"/>
            </a:xfrm>
            <a:custGeom>
              <a:avLst/>
              <a:gdLst/>
              <a:ahLst/>
              <a:cxnLst/>
              <a:rect l="l" t="t" r="r" b="b"/>
              <a:pathLst>
                <a:path w="394969" h="160019">
                  <a:moveTo>
                    <a:pt x="394716" y="0"/>
                  </a:moveTo>
                  <a:lnTo>
                    <a:pt x="358997" y="31057"/>
                  </a:lnTo>
                  <a:lnTo>
                    <a:pt x="302544" y="60945"/>
                  </a:lnTo>
                  <a:lnTo>
                    <a:pt x="256889" y="74152"/>
                  </a:lnTo>
                  <a:lnTo>
                    <a:pt x="209733" y="79786"/>
                  </a:lnTo>
                  <a:lnTo>
                    <a:pt x="162464" y="78009"/>
                  </a:lnTo>
                  <a:lnTo>
                    <a:pt x="116469" y="68981"/>
                  </a:lnTo>
                  <a:lnTo>
                    <a:pt x="73136" y="52863"/>
                  </a:lnTo>
                  <a:lnTo>
                    <a:pt x="33850" y="29816"/>
                  </a:lnTo>
                  <a:lnTo>
                    <a:pt x="0" y="0"/>
                  </a:lnTo>
                  <a:lnTo>
                    <a:pt x="7052" y="42545"/>
                  </a:lnTo>
                  <a:lnTo>
                    <a:pt x="26952" y="80772"/>
                  </a:lnTo>
                  <a:lnTo>
                    <a:pt x="57816" y="113156"/>
                  </a:lnTo>
                  <a:lnTo>
                    <a:pt x="97761" y="138175"/>
                  </a:lnTo>
                  <a:lnTo>
                    <a:pt x="144903" y="154305"/>
                  </a:lnTo>
                  <a:lnTo>
                    <a:pt x="197357" y="160019"/>
                  </a:lnTo>
                  <a:lnTo>
                    <a:pt x="249812" y="154304"/>
                  </a:lnTo>
                  <a:lnTo>
                    <a:pt x="296954" y="138175"/>
                  </a:lnTo>
                  <a:lnTo>
                    <a:pt x="336899" y="113156"/>
                  </a:lnTo>
                  <a:lnTo>
                    <a:pt x="367763" y="80771"/>
                  </a:lnTo>
                  <a:lnTo>
                    <a:pt x="387663" y="42544"/>
                  </a:lnTo>
                  <a:lnTo>
                    <a:pt x="394716" y="0"/>
                  </a:lnTo>
                  <a:close/>
                </a:path>
              </a:pathLst>
            </a:custGeom>
            <a:solidFill>
              <a:srgbClr val="272727"/>
            </a:solidFill>
          </p:spPr>
          <p:txBody>
            <a:bodyPr wrap="square" lIns="0" tIns="0" rIns="0" bIns="0" rtlCol="0"/>
            <a:lstStyle/>
            <a:p>
              <a:endParaRPr/>
            </a:p>
          </p:txBody>
        </p:sp>
      </p:grpSp>
      <p:grpSp>
        <p:nvGrpSpPr>
          <p:cNvPr id="37" name="object 37"/>
          <p:cNvGrpSpPr/>
          <p:nvPr/>
        </p:nvGrpSpPr>
        <p:grpSpPr>
          <a:xfrm>
            <a:off x="6675119" y="1127760"/>
            <a:ext cx="2141220" cy="775970"/>
            <a:chOff x="6675119" y="1127760"/>
            <a:chExt cx="2141220" cy="775970"/>
          </a:xfrm>
        </p:grpSpPr>
        <p:sp>
          <p:nvSpPr>
            <p:cNvPr id="38" name="object 38"/>
            <p:cNvSpPr/>
            <p:nvPr/>
          </p:nvSpPr>
          <p:spPr>
            <a:xfrm>
              <a:off x="6675119" y="1171956"/>
              <a:ext cx="731520" cy="731520"/>
            </a:xfrm>
            <a:prstGeom prst="rect">
              <a:avLst/>
            </a:prstGeom>
            <a:blipFill>
              <a:blip r:embed="rId8" cstate="print"/>
              <a:stretch>
                <a:fillRect/>
              </a:stretch>
            </a:blipFill>
          </p:spPr>
          <p:txBody>
            <a:bodyPr wrap="square" lIns="0" tIns="0" rIns="0" bIns="0" rtlCol="0"/>
            <a:lstStyle/>
            <a:p>
              <a:endParaRPr/>
            </a:p>
          </p:txBody>
        </p:sp>
        <p:sp>
          <p:nvSpPr>
            <p:cNvPr id="39" name="object 39"/>
            <p:cNvSpPr/>
            <p:nvPr/>
          </p:nvSpPr>
          <p:spPr>
            <a:xfrm>
              <a:off x="8084819" y="1127760"/>
              <a:ext cx="731520" cy="731520"/>
            </a:xfrm>
            <a:prstGeom prst="rect">
              <a:avLst/>
            </a:prstGeom>
            <a:blipFill>
              <a:blip r:embed="rId9" cstate="print"/>
              <a:stretch>
                <a:fillRect/>
              </a:stretch>
            </a:blipFill>
          </p:spPr>
          <p:txBody>
            <a:bodyPr wrap="square" lIns="0" tIns="0" rIns="0" bIns="0" rtlCol="0"/>
            <a:lstStyle/>
            <a:p>
              <a:endParaRPr/>
            </a:p>
          </p:txBody>
        </p:sp>
      </p:grpSp>
      <p:sp>
        <p:nvSpPr>
          <p:cNvPr id="40" name="object 40"/>
          <p:cNvSpPr txBox="1"/>
          <p:nvPr/>
        </p:nvSpPr>
        <p:spPr>
          <a:xfrm>
            <a:off x="8172450" y="1878279"/>
            <a:ext cx="774700" cy="330200"/>
          </a:xfrm>
          <a:prstGeom prst="rect">
            <a:avLst/>
          </a:prstGeom>
        </p:spPr>
        <p:txBody>
          <a:bodyPr vert="horz" wrap="square" lIns="0" tIns="12065" rIns="0" bIns="0" rtlCol="0">
            <a:spAutoFit/>
          </a:bodyPr>
          <a:lstStyle/>
          <a:p>
            <a:pPr marL="1905" algn="ctr">
              <a:lnSpc>
                <a:spcPct val="100000"/>
              </a:lnSpc>
              <a:spcBef>
                <a:spcPts val="95"/>
              </a:spcBef>
            </a:pPr>
            <a:r>
              <a:rPr sz="1000" spc="5" dirty="0">
                <a:solidFill>
                  <a:srgbClr val="272727"/>
                </a:solidFill>
                <a:latin typeface="Arial"/>
                <a:cs typeface="Arial"/>
              </a:rPr>
              <a:t>AWS</a:t>
            </a:r>
            <a:endParaRPr sz="1000">
              <a:latin typeface="Arial"/>
              <a:cs typeface="Arial"/>
            </a:endParaRPr>
          </a:p>
          <a:p>
            <a:pPr algn="ctr">
              <a:lnSpc>
                <a:spcPct val="100000"/>
              </a:lnSpc>
              <a:spcBef>
                <a:spcPts val="5"/>
              </a:spcBef>
            </a:pPr>
            <a:r>
              <a:rPr sz="1000" spc="-5" dirty="0">
                <a:solidFill>
                  <a:srgbClr val="272727"/>
                </a:solidFill>
                <a:latin typeface="Arial"/>
                <a:cs typeface="Arial"/>
              </a:rPr>
              <a:t>Data</a:t>
            </a:r>
            <a:r>
              <a:rPr sz="1000" spc="-70" dirty="0">
                <a:solidFill>
                  <a:srgbClr val="272727"/>
                </a:solidFill>
                <a:latin typeface="Arial"/>
                <a:cs typeface="Arial"/>
              </a:rPr>
              <a:t> </a:t>
            </a:r>
            <a:r>
              <a:rPr sz="1000" spc="-5" dirty="0">
                <a:solidFill>
                  <a:srgbClr val="272727"/>
                </a:solidFill>
                <a:latin typeface="Arial"/>
                <a:cs typeface="Arial"/>
              </a:rPr>
              <a:t>Pipeline</a:t>
            </a:r>
            <a:endParaRPr sz="1000">
              <a:latin typeface="Arial"/>
              <a:cs typeface="Arial"/>
            </a:endParaRPr>
          </a:p>
        </p:txBody>
      </p:sp>
      <p:sp>
        <p:nvSpPr>
          <p:cNvPr id="41" name="object 41"/>
          <p:cNvSpPr/>
          <p:nvPr/>
        </p:nvSpPr>
        <p:spPr>
          <a:xfrm>
            <a:off x="2831592" y="2337816"/>
            <a:ext cx="239268" cy="269747"/>
          </a:xfrm>
          <a:prstGeom prst="rect">
            <a:avLst/>
          </a:prstGeom>
          <a:blipFill>
            <a:blip r:embed="rId10" cstate="print"/>
            <a:stretch>
              <a:fillRect/>
            </a:stretch>
          </a:blipFill>
        </p:spPr>
        <p:txBody>
          <a:bodyPr wrap="square" lIns="0" tIns="0" rIns="0" bIns="0" rtlCol="0"/>
          <a:lstStyle/>
          <a:p>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5544" y="139065"/>
            <a:ext cx="5945505" cy="452120"/>
          </a:xfrm>
          <a:prstGeom prst="rect">
            <a:avLst/>
          </a:prstGeom>
        </p:spPr>
        <p:txBody>
          <a:bodyPr vert="horz" wrap="square" lIns="0" tIns="12065" rIns="0" bIns="0" rtlCol="0">
            <a:spAutoFit/>
          </a:bodyPr>
          <a:lstStyle/>
          <a:p>
            <a:pPr marL="12700">
              <a:lnSpc>
                <a:spcPct val="100000"/>
              </a:lnSpc>
              <a:spcBef>
                <a:spcPts val="95"/>
              </a:spcBef>
            </a:pPr>
            <a:r>
              <a:rPr sz="2800" spc="-60" dirty="0">
                <a:solidFill>
                  <a:srgbClr val="BABCBA"/>
                </a:solidFill>
              </a:rPr>
              <a:t>Try AWS </a:t>
            </a:r>
            <a:r>
              <a:rPr sz="2800" spc="-5" dirty="0">
                <a:solidFill>
                  <a:srgbClr val="BABCBA"/>
                </a:solidFill>
              </a:rPr>
              <a:t>database </a:t>
            </a:r>
            <a:r>
              <a:rPr sz="2800" dirty="0">
                <a:solidFill>
                  <a:srgbClr val="BABCBA"/>
                </a:solidFill>
              </a:rPr>
              <a:t>services for</a:t>
            </a:r>
            <a:r>
              <a:rPr sz="2800" spc="25" dirty="0">
                <a:solidFill>
                  <a:srgbClr val="BABCBA"/>
                </a:solidFill>
              </a:rPr>
              <a:t> </a:t>
            </a:r>
            <a:r>
              <a:rPr sz="2800" spc="-5" dirty="0">
                <a:solidFill>
                  <a:srgbClr val="BABCBA"/>
                </a:solidFill>
              </a:rPr>
              <a:t>free</a:t>
            </a:r>
            <a:endParaRPr sz="2800"/>
          </a:p>
        </p:txBody>
      </p:sp>
      <p:graphicFrame>
        <p:nvGraphicFramePr>
          <p:cNvPr id="3" name="object 3"/>
          <p:cNvGraphicFramePr>
            <a:graphicFrameLocks noGrp="1"/>
          </p:cNvGraphicFramePr>
          <p:nvPr/>
        </p:nvGraphicFramePr>
        <p:xfrm>
          <a:off x="784593" y="1151000"/>
          <a:ext cx="7184390" cy="3114012"/>
        </p:xfrm>
        <a:graphic>
          <a:graphicData uri="http://schemas.openxmlformats.org/drawingml/2006/table">
            <a:tbl>
              <a:tblPr firstRow="1" bandRow="1">
                <a:tableStyleId>{2D5ABB26-0587-4C30-8999-92F81FD0307C}</a:tableStyleId>
              </a:tblPr>
              <a:tblGrid>
                <a:gridCol w="1673225">
                  <a:extLst>
                    <a:ext uri="{9D8B030D-6E8A-4147-A177-3AD203B41FA5}">
                      <a16:colId xmlns:a16="http://schemas.microsoft.com/office/drawing/2014/main" val="20000"/>
                    </a:ext>
                  </a:extLst>
                </a:gridCol>
                <a:gridCol w="3326765">
                  <a:extLst>
                    <a:ext uri="{9D8B030D-6E8A-4147-A177-3AD203B41FA5}">
                      <a16:colId xmlns:a16="http://schemas.microsoft.com/office/drawing/2014/main" val="20001"/>
                    </a:ext>
                  </a:extLst>
                </a:gridCol>
                <a:gridCol w="2184400">
                  <a:extLst>
                    <a:ext uri="{9D8B030D-6E8A-4147-A177-3AD203B41FA5}">
                      <a16:colId xmlns:a16="http://schemas.microsoft.com/office/drawing/2014/main" val="20002"/>
                    </a:ext>
                  </a:extLst>
                </a:gridCol>
              </a:tblGrid>
              <a:tr h="370839">
                <a:tc>
                  <a:txBody>
                    <a:bodyPr/>
                    <a:lstStyle/>
                    <a:p>
                      <a:pPr marL="91440">
                        <a:lnSpc>
                          <a:spcPct val="100000"/>
                        </a:lnSpc>
                        <a:spcBef>
                          <a:spcPts val="310"/>
                        </a:spcBef>
                      </a:pPr>
                      <a:r>
                        <a:rPr sz="1800" b="1" spc="-10" dirty="0">
                          <a:solidFill>
                            <a:srgbClr val="DDDEDD"/>
                          </a:solidFill>
                          <a:latin typeface="Arial"/>
                          <a:cs typeface="Arial"/>
                        </a:rPr>
                        <a:t>Service</a:t>
                      </a:r>
                      <a:endParaRPr sz="1800">
                        <a:latin typeface="Arial"/>
                        <a:cs typeface="Arial"/>
                      </a:endParaRPr>
                    </a:p>
                  </a:txBody>
                  <a:tcPr marL="0" marR="0" marT="39370" marB="0">
                    <a:lnL w="12700">
                      <a:solidFill>
                        <a:srgbClr val="DDDEDD"/>
                      </a:solidFill>
                      <a:prstDash val="solid"/>
                    </a:lnL>
                    <a:lnR w="12700">
                      <a:solidFill>
                        <a:srgbClr val="DDDEDD"/>
                      </a:solidFill>
                      <a:prstDash val="solid"/>
                    </a:lnR>
                    <a:lnT w="12700">
                      <a:solidFill>
                        <a:srgbClr val="DDDEDD"/>
                      </a:solidFill>
                      <a:prstDash val="solid"/>
                    </a:lnT>
                    <a:lnB w="38100">
                      <a:solidFill>
                        <a:srgbClr val="DDDEDD"/>
                      </a:solidFill>
                      <a:prstDash val="solid"/>
                    </a:lnB>
                    <a:solidFill>
                      <a:srgbClr val="E98E30"/>
                    </a:solidFill>
                  </a:tcPr>
                </a:tc>
                <a:tc>
                  <a:txBody>
                    <a:bodyPr/>
                    <a:lstStyle/>
                    <a:p>
                      <a:pPr marL="91440">
                        <a:lnSpc>
                          <a:spcPct val="100000"/>
                        </a:lnSpc>
                        <a:spcBef>
                          <a:spcPts val="310"/>
                        </a:spcBef>
                      </a:pPr>
                      <a:r>
                        <a:rPr sz="1800" b="1" spc="-5" dirty="0">
                          <a:solidFill>
                            <a:srgbClr val="DDDEDD"/>
                          </a:solidFill>
                          <a:latin typeface="Arial"/>
                          <a:cs typeface="Arial"/>
                        </a:rPr>
                        <a:t>Free </a:t>
                      </a:r>
                      <a:r>
                        <a:rPr sz="1800" b="1" spc="-10" dirty="0">
                          <a:solidFill>
                            <a:srgbClr val="DDDEDD"/>
                          </a:solidFill>
                          <a:latin typeface="Arial"/>
                          <a:cs typeface="Arial"/>
                        </a:rPr>
                        <a:t>every</a:t>
                      </a:r>
                      <a:r>
                        <a:rPr sz="1800" b="1" spc="30" dirty="0">
                          <a:solidFill>
                            <a:srgbClr val="DDDEDD"/>
                          </a:solidFill>
                          <a:latin typeface="Arial"/>
                          <a:cs typeface="Arial"/>
                        </a:rPr>
                        <a:t> </a:t>
                      </a:r>
                      <a:r>
                        <a:rPr sz="1800" b="1" spc="-5" dirty="0">
                          <a:solidFill>
                            <a:srgbClr val="DDDEDD"/>
                          </a:solidFill>
                          <a:latin typeface="Arial"/>
                          <a:cs typeface="Arial"/>
                        </a:rPr>
                        <a:t>month</a:t>
                      </a:r>
                      <a:endParaRPr sz="1800">
                        <a:latin typeface="Arial"/>
                        <a:cs typeface="Arial"/>
                      </a:endParaRPr>
                    </a:p>
                  </a:txBody>
                  <a:tcPr marL="0" marR="0" marT="39370" marB="0">
                    <a:lnL w="12700">
                      <a:solidFill>
                        <a:srgbClr val="DDDEDD"/>
                      </a:solidFill>
                      <a:prstDash val="solid"/>
                    </a:lnL>
                    <a:lnR w="12700">
                      <a:solidFill>
                        <a:srgbClr val="DDDEDD"/>
                      </a:solidFill>
                      <a:prstDash val="solid"/>
                    </a:lnR>
                    <a:lnT w="12700">
                      <a:solidFill>
                        <a:srgbClr val="DDDEDD"/>
                      </a:solidFill>
                      <a:prstDash val="solid"/>
                    </a:lnT>
                    <a:lnB w="38100">
                      <a:solidFill>
                        <a:srgbClr val="DDDEDD"/>
                      </a:solidFill>
                      <a:prstDash val="solid"/>
                    </a:lnB>
                    <a:solidFill>
                      <a:srgbClr val="E98E30"/>
                    </a:solidFill>
                  </a:tcPr>
                </a:tc>
                <a:tc>
                  <a:txBody>
                    <a:bodyPr/>
                    <a:lstStyle/>
                    <a:p>
                      <a:pPr marL="92075">
                        <a:lnSpc>
                          <a:spcPct val="100000"/>
                        </a:lnSpc>
                        <a:spcBef>
                          <a:spcPts val="310"/>
                        </a:spcBef>
                      </a:pPr>
                      <a:r>
                        <a:rPr sz="1800" b="1" spc="-35" dirty="0">
                          <a:solidFill>
                            <a:srgbClr val="DDDEDD"/>
                          </a:solidFill>
                          <a:latin typeface="Arial"/>
                          <a:cs typeface="Arial"/>
                        </a:rPr>
                        <a:t>Term</a:t>
                      </a:r>
                      <a:endParaRPr sz="1800">
                        <a:latin typeface="Arial"/>
                        <a:cs typeface="Arial"/>
                      </a:endParaRPr>
                    </a:p>
                  </a:txBody>
                  <a:tcPr marL="0" marR="0" marT="39370" marB="0">
                    <a:lnL w="12700">
                      <a:solidFill>
                        <a:srgbClr val="DDDEDD"/>
                      </a:solidFill>
                      <a:prstDash val="solid"/>
                    </a:lnL>
                    <a:lnR w="12700">
                      <a:solidFill>
                        <a:srgbClr val="DDDEDD"/>
                      </a:solidFill>
                      <a:prstDash val="solid"/>
                    </a:lnR>
                    <a:lnT w="12700">
                      <a:solidFill>
                        <a:srgbClr val="DDDEDD"/>
                      </a:solidFill>
                      <a:prstDash val="solid"/>
                    </a:lnT>
                    <a:lnB w="38100">
                      <a:solidFill>
                        <a:srgbClr val="DDDEDD"/>
                      </a:solidFill>
                      <a:prstDash val="solid"/>
                    </a:lnB>
                    <a:solidFill>
                      <a:srgbClr val="E98E30"/>
                    </a:solidFill>
                  </a:tcPr>
                </a:tc>
                <a:extLst>
                  <a:ext uri="{0D108BD9-81ED-4DB2-BD59-A6C34878D82A}">
                    <a16:rowId xmlns:a16="http://schemas.microsoft.com/office/drawing/2014/main" val="10000"/>
                  </a:ext>
                </a:extLst>
              </a:tr>
              <a:tr h="914400">
                <a:tc>
                  <a:txBody>
                    <a:bodyPr/>
                    <a:lstStyle/>
                    <a:p>
                      <a:pPr marL="91440">
                        <a:lnSpc>
                          <a:spcPct val="100000"/>
                        </a:lnSpc>
                        <a:spcBef>
                          <a:spcPts val="315"/>
                        </a:spcBef>
                      </a:pPr>
                      <a:r>
                        <a:rPr sz="1800" spc="-5" dirty="0">
                          <a:solidFill>
                            <a:srgbClr val="2B2A2A"/>
                          </a:solidFill>
                          <a:latin typeface="Arial"/>
                          <a:cs typeface="Arial"/>
                        </a:rPr>
                        <a:t>Amazon</a:t>
                      </a:r>
                      <a:endParaRPr sz="1800">
                        <a:latin typeface="Arial"/>
                        <a:cs typeface="Arial"/>
                      </a:endParaRPr>
                    </a:p>
                    <a:p>
                      <a:pPr marL="91440">
                        <a:lnSpc>
                          <a:spcPct val="100000"/>
                        </a:lnSpc>
                      </a:pPr>
                      <a:r>
                        <a:rPr sz="1800" spc="-10" dirty="0">
                          <a:solidFill>
                            <a:srgbClr val="2B2A2A"/>
                          </a:solidFill>
                          <a:latin typeface="Arial"/>
                          <a:cs typeface="Arial"/>
                        </a:rPr>
                        <a:t>DynamoDB</a:t>
                      </a:r>
                      <a:endParaRPr sz="1800">
                        <a:latin typeface="Arial"/>
                        <a:cs typeface="Arial"/>
                      </a:endParaRPr>
                    </a:p>
                  </a:txBody>
                  <a:tcPr marL="0" marR="0" marT="40005" marB="0">
                    <a:lnL w="12700">
                      <a:solidFill>
                        <a:srgbClr val="DDDEDD"/>
                      </a:solidFill>
                      <a:prstDash val="solid"/>
                    </a:lnL>
                    <a:lnR w="12700">
                      <a:solidFill>
                        <a:srgbClr val="DDDEDD"/>
                      </a:solidFill>
                      <a:prstDash val="solid"/>
                    </a:lnR>
                    <a:lnT w="38100">
                      <a:solidFill>
                        <a:srgbClr val="DDDEDD"/>
                      </a:solidFill>
                      <a:prstDash val="solid"/>
                    </a:lnT>
                    <a:lnB w="12700">
                      <a:solidFill>
                        <a:srgbClr val="DDDEDD"/>
                      </a:solidFill>
                      <a:prstDash val="solid"/>
                    </a:lnB>
                    <a:solidFill>
                      <a:srgbClr val="F7DBCD"/>
                    </a:solidFill>
                  </a:tcPr>
                </a:tc>
                <a:tc>
                  <a:txBody>
                    <a:bodyPr/>
                    <a:lstStyle/>
                    <a:p>
                      <a:pPr marL="91440">
                        <a:lnSpc>
                          <a:spcPct val="100000"/>
                        </a:lnSpc>
                        <a:spcBef>
                          <a:spcPts val="315"/>
                        </a:spcBef>
                      </a:pPr>
                      <a:r>
                        <a:rPr sz="1800" spc="-5" dirty="0">
                          <a:solidFill>
                            <a:srgbClr val="2B2A2A"/>
                          </a:solidFill>
                          <a:latin typeface="Arial"/>
                          <a:cs typeface="Arial"/>
                        </a:rPr>
                        <a:t>25 </a:t>
                      </a:r>
                      <a:r>
                        <a:rPr sz="1800" dirty="0">
                          <a:solidFill>
                            <a:srgbClr val="2B2A2A"/>
                          </a:solidFill>
                          <a:latin typeface="Arial"/>
                          <a:cs typeface="Arial"/>
                        </a:rPr>
                        <a:t>GB </a:t>
                      </a:r>
                      <a:r>
                        <a:rPr sz="1800" spc="-5" dirty="0">
                          <a:solidFill>
                            <a:srgbClr val="2B2A2A"/>
                          </a:solidFill>
                          <a:latin typeface="Arial"/>
                          <a:cs typeface="Arial"/>
                        </a:rPr>
                        <a:t>of</a:t>
                      </a:r>
                      <a:r>
                        <a:rPr sz="1800" spc="-20" dirty="0">
                          <a:solidFill>
                            <a:srgbClr val="2B2A2A"/>
                          </a:solidFill>
                          <a:latin typeface="Arial"/>
                          <a:cs typeface="Arial"/>
                        </a:rPr>
                        <a:t> </a:t>
                      </a:r>
                      <a:r>
                        <a:rPr sz="1800" spc="-5" dirty="0">
                          <a:solidFill>
                            <a:srgbClr val="2B2A2A"/>
                          </a:solidFill>
                          <a:latin typeface="Arial"/>
                          <a:cs typeface="Arial"/>
                        </a:rPr>
                        <a:t>storage</a:t>
                      </a:r>
                      <a:endParaRPr sz="1800">
                        <a:latin typeface="Arial"/>
                        <a:cs typeface="Arial"/>
                      </a:endParaRPr>
                    </a:p>
                    <a:p>
                      <a:pPr marL="91440" marR="727075">
                        <a:lnSpc>
                          <a:spcPct val="100000"/>
                        </a:lnSpc>
                      </a:pPr>
                      <a:r>
                        <a:rPr sz="1800" spc="-5" dirty="0">
                          <a:solidFill>
                            <a:srgbClr val="2B2A2A"/>
                          </a:solidFill>
                          <a:latin typeface="Arial"/>
                          <a:cs typeface="Arial"/>
                        </a:rPr>
                        <a:t>25 units of </a:t>
                      </a:r>
                      <a:r>
                        <a:rPr sz="1800" spc="-10" dirty="0">
                          <a:solidFill>
                            <a:srgbClr val="2B2A2A"/>
                          </a:solidFill>
                          <a:latin typeface="Arial"/>
                          <a:cs typeface="Arial"/>
                        </a:rPr>
                        <a:t>write </a:t>
                      </a:r>
                      <a:r>
                        <a:rPr sz="1800" spc="-5" dirty="0">
                          <a:solidFill>
                            <a:srgbClr val="2B2A2A"/>
                          </a:solidFill>
                          <a:latin typeface="Arial"/>
                          <a:cs typeface="Arial"/>
                        </a:rPr>
                        <a:t>capacity  25 units </a:t>
                      </a:r>
                      <a:r>
                        <a:rPr sz="1800" dirty="0">
                          <a:solidFill>
                            <a:srgbClr val="2B2A2A"/>
                          </a:solidFill>
                          <a:latin typeface="Arial"/>
                          <a:cs typeface="Arial"/>
                        </a:rPr>
                        <a:t>of </a:t>
                      </a:r>
                      <a:r>
                        <a:rPr sz="1800" spc="-5" dirty="0">
                          <a:solidFill>
                            <a:srgbClr val="2B2A2A"/>
                          </a:solidFill>
                          <a:latin typeface="Arial"/>
                          <a:cs typeface="Arial"/>
                        </a:rPr>
                        <a:t>read</a:t>
                      </a:r>
                      <a:r>
                        <a:rPr sz="1800" spc="-40" dirty="0">
                          <a:solidFill>
                            <a:srgbClr val="2B2A2A"/>
                          </a:solidFill>
                          <a:latin typeface="Arial"/>
                          <a:cs typeface="Arial"/>
                        </a:rPr>
                        <a:t> </a:t>
                      </a:r>
                      <a:r>
                        <a:rPr sz="1800" spc="-5" dirty="0">
                          <a:solidFill>
                            <a:srgbClr val="2B2A2A"/>
                          </a:solidFill>
                          <a:latin typeface="Arial"/>
                          <a:cs typeface="Arial"/>
                        </a:rPr>
                        <a:t>capacity</a:t>
                      </a:r>
                      <a:endParaRPr sz="1800">
                        <a:latin typeface="Arial"/>
                        <a:cs typeface="Arial"/>
                      </a:endParaRPr>
                    </a:p>
                  </a:txBody>
                  <a:tcPr marL="0" marR="0" marT="40005" marB="0">
                    <a:lnL w="12700">
                      <a:solidFill>
                        <a:srgbClr val="DDDEDD"/>
                      </a:solidFill>
                      <a:prstDash val="solid"/>
                    </a:lnL>
                    <a:lnR w="12700">
                      <a:solidFill>
                        <a:srgbClr val="DDDEDD"/>
                      </a:solidFill>
                      <a:prstDash val="solid"/>
                    </a:lnR>
                    <a:lnT w="38100">
                      <a:solidFill>
                        <a:srgbClr val="DDDEDD"/>
                      </a:solidFill>
                      <a:prstDash val="solid"/>
                    </a:lnT>
                    <a:lnB w="12700">
                      <a:solidFill>
                        <a:srgbClr val="DDDEDD"/>
                      </a:solidFill>
                      <a:prstDash val="solid"/>
                    </a:lnB>
                    <a:solidFill>
                      <a:srgbClr val="F7DBCD"/>
                    </a:solidFill>
                  </a:tcPr>
                </a:tc>
                <a:tc>
                  <a:txBody>
                    <a:bodyPr/>
                    <a:lstStyle/>
                    <a:p>
                      <a:pPr marL="92075">
                        <a:lnSpc>
                          <a:spcPct val="100000"/>
                        </a:lnSpc>
                        <a:spcBef>
                          <a:spcPts val="315"/>
                        </a:spcBef>
                      </a:pPr>
                      <a:r>
                        <a:rPr sz="1800" spc="-5" dirty="0">
                          <a:solidFill>
                            <a:srgbClr val="2B2A2A"/>
                          </a:solidFill>
                          <a:latin typeface="Arial"/>
                          <a:cs typeface="Arial"/>
                        </a:rPr>
                        <a:t>Perpetual</a:t>
                      </a:r>
                      <a:endParaRPr sz="1800">
                        <a:latin typeface="Arial"/>
                        <a:cs typeface="Arial"/>
                      </a:endParaRPr>
                    </a:p>
                  </a:txBody>
                  <a:tcPr marL="0" marR="0" marT="40005" marB="0">
                    <a:lnL w="12700">
                      <a:solidFill>
                        <a:srgbClr val="DDDEDD"/>
                      </a:solidFill>
                      <a:prstDash val="solid"/>
                    </a:lnL>
                    <a:lnR w="12700">
                      <a:solidFill>
                        <a:srgbClr val="DDDEDD"/>
                      </a:solidFill>
                      <a:prstDash val="solid"/>
                    </a:lnR>
                    <a:lnT w="38100">
                      <a:solidFill>
                        <a:srgbClr val="DDDEDD"/>
                      </a:solidFill>
                      <a:prstDash val="solid"/>
                    </a:lnT>
                    <a:lnB w="12700">
                      <a:solidFill>
                        <a:srgbClr val="DDDEDD"/>
                      </a:solidFill>
                      <a:prstDash val="solid"/>
                    </a:lnB>
                    <a:solidFill>
                      <a:srgbClr val="F7DBCD"/>
                    </a:solidFill>
                  </a:tcPr>
                </a:tc>
                <a:extLst>
                  <a:ext uri="{0D108BD9-81ED-4DB2-BD59-A6C34878D82A}">
                    <a16:rowId xmlns:a16="http://schemas.microsoft.com/office/drawing/2014/main" val="10001"/>
                  </a:ext>
                </a:extLst>
              </a:tr>
              <a:tr h="640079">
                <a:tc>
                  <a:txBody>
                    <a:bodyPr/>
                    <a:lstStyle/>
                    <a:p>
                      <a:pPr marL="91440">
                        <a:lnSpc>
                          <a:spcPct val="100000"/>
                        </a:lnSpc>
                        <a:spcBef>
                          <a:spcPts val="315"/>
                        </a:spcBef>
                      </a:pPr>
                      <a:r>
                        <a:rPr sz="1800" spc="-5" dirty="0">
                          <a:solidFill>
                            <a:srgbClr val="2B2A2A"/>
                          </a:solidFill>
                          <a:latin typeface="Arial"/>
                          <a:cs typeface="Arial"/>
                        </a:rPr>
                        <a:t>Amazon</a:t>
                      </a:r>
                      <a:endParaRPr sz="1800">
                        <a:latin typeface="Arial"/>
                        <a:cs typeface="Arial"/>
                      </a:endParaRPr>
                    </a:p>
                    <a:p>
                      <a:pPr marL="91440">
                        <a:lnSpc>
                          <a:spcPct val="100000"/>
                        </a:lnSpc>
                      </a:pPr>
                      <a:r>
                        <a:rPr sz="1800" spc="-5" dirty="0">
                          <a:solidFill>
                            <a:srgbClr val="2B2A2A"/>
                          </a:solidFill>
                          <a:latin typeface="Arial"/>
                          <a:cs typeface="Arial"/>
                        </a:rPr>
                        <a:t>ElastiCache</a:t>
                      </a:r>
                      <a:endParaRPr sz="1800">
                        <a:latin typeface="Arial"/>
                        <a:cs typeface="Arial"/>
                      </a:endParaRPr>
                    </a:p>
                  </a:txBody>
                  <a:tcPr marL="0" marR="0" marT="40005" marB="0">
                    <a:lnL w="12700">
                      <a:solidFill>
                        <a:srgbClr val="DDDEDD"/>
                      </a:solidFill>
                      <a:prstDash val="solid"/>
                    </a:lnL>
                    <a:lnR w="12700">
                      <a:solidFill>
                        <a:srgbClr val="DDDEDD"/>
                      </a:solidFill>
                      <a:prstDash val="solid"/>
                    </a:lnR>
                    <a:lnT w="12700">
                      <a:solidFill>
                        <a:srgbClr val="DDDEDD"/>
                      </a:solidFill>
                      <a:prstDash val="solid"/>
                    </a:lnT>
                    <a:lnB w="12700">
                      <a:solidFill>
                        <a:srgbClr val="DDDEDD"/>
                      </a:solidFill>
                      <a:prstDash val="solid"/>
                    </a:lnB>
                    <a:solidFill>
                      <a:srgbClr val="FAEDE8"/>
                    </a:solidFill>
                  </a:tcPr>
                </a:tc>
                <a:tc>
                  <a:txBody>
                    <a:bodyPr/>
                    <a:lstStyle/>
                    <a:p>
                      <a:pPr marL="91440">
                        <a:lnSpc>
                          <a:spcPct val="100000"/>
                        </a:lnSpc>
                        <a:spcBef>
                          <a:spcPts val="315"/>
                        </a:spcBef>
                      </a:pPr>
                      <a:r>
                        <a:rPr sz="1800" spc="-5" dirty="0">
                          <a:solidFill>
                            <a:srgbClr val="2B2A2A"/>
                          </a:solidFill>
                          <a:latin typeface="Arial"/>
                          <a:cs typeface="Arial"/>
                        </a:rPr>
                        <a:t>750 micro cache</a:t>
                      </a:r>
                      <a:r>
                        <a:rPr sz="1800" spc="5" dirty="0">
                          <a:solidFill>
                            <a:srgbClr val="2B2A2A"/>
                          </a:solidFill>
                          <a:latin typeface="Arial"/>
                          <a:cs typeface="Arial"/>
                        </a:rPr>
                        <a:t> </a:t>
                      </a:r>
                      <a:r>
                        <a:rPr sz="1800" spc="-5" dirty="0">
                          <a:solidFill>
                            <a:srgbClr val="2B2A2A"/>
                          </a:solidFill>
                          <a:latin typeface="Arial"/>
                          <a:cs typeface="Arial"/>
                        </a:rPr>
                        <a:t>node</a:t>
                      </a:r>
                      <a:endParaRPr sz="1800">
                        <a:latin typeface="Arial"/>
                        <a:cs typeface="Arial"/>
                      </a:endParaRPr>
                    </a:p>
                    <a:p>
                      <a:pPr marL="91440">
                        <a:lnSpc>
                          <a:spcPct val="100000"/>
                        </a:lnSpc>
                      </a:pPr>
                      <a:r>
                        <a:rPr sz="1800" spc="-5" dirty="0">
                          <a:solidFill>
                            <a:srgbClr val="2B2A2A"/>
                          </a:solidFill>
                          <a:latin typeface="Arial"/>
                          <a:cs typeface="Arial"/>
                        </a:rPr>
                        <a:t>instance</a:t>
                      </a:r>
                      <a:r>
                        <a:rPr sz="1800" dirty="0">
                          <a:solidFill>
                            <a:srgbClr val="2B2A2A"/>
                          </a:solidFill>
                          <a:latin typeface="Arial"/>
                          <a:cs typeface="Arial"/>
                        </a:rPr>
                        <a:t> </a:t>
                      </a:r>
                      <a:r>
                        <a:rPr sz="1800" spc="-5" dirty="0">
                          <a:solidFill>
                            <a:srgbClr val="2B2A2A"/>
                          </a:solidFill>
                          <a:latin typeface="Arial"/>
                          <a:cs typeface="Arial"/>
                        </a:rPr>
                        <a:t>hours</a:t>
                      </a:r>
                      <a:endParaRPr sz="1800">
                        <a:latin typeface="Arial"/>
                        <a:cs typeface="Arial"/>
                      </a:endParaRPr>
                    </a:p>
                  </a:txBody>
                  <a:tcPr marL="0" marR="0" marT="40005" marB="0">
                    <a:lnL w="12700">
                      <a:solidFill>
                        <a:srgbClr val="DDDEDD"/>
                      </a:solidFill>
                      <a:prstDash val="solid"/>
                    </a:lnL>
                    <a:lnR w="12700">
                      <a:solidFill>
                        <a:srgbClr val="DDDEDD"/>
                      </a:solidFill>
                      <a:prstDash val="solid"/>
                    </a:lnR>
                    <a:lnT w="12700">
                      <a:solidFill>
                        <a:srgbClr val="DDDEDD"/>
                      </a:solidFill>
                      <a:prstDash val="solid"/>
                    </a:lnT>
                    <a:lnB w="12700">
                      <a:solidFill>
                        <a:srgbClr val="DDDEDD"/>
                      </a:solidFill>
                      <a:prstDash val="solid"/>
                    </a:lnB>
                    <a:solidFill>
                      <a:srgbClr val="FAEDE8"/>
                    </a:solidFill>
                  </a:tcPr>
                </a:tc>
                <a:tc>
                  <a:txBody>
                    <a:bodyPr/>
                    <a:lstStyle/>
                    <a:p>
                      <a:pPr marL="92075">
                        <a:lnSpc>
                          <a:spcPct val="100000"/>
                        </a:lnSpc>
                        <a:spcBef>
                          <a:spcPts val="315"/>
                        </a:spcBef>
                      </a:pPr>
                      <a:r>
                        <a:rPr sz="1800" dirty="0">
                          <a:solidFill>
                            <a:srgbClr val="2B2A2A"/>
                          </a:solidFill>
                          <a:latin typeface="Arial"/>
                          <a:cs typeface="Arial"/>
                        </a:rPr>
                        <a:t>First </a:t>
                      </a:r>
                      <a:r>
                        <a:rPr sz="1800" spc="-10" dirty="0">
                          <a:solidFill>
                            <a:srgbClr val="2B2A2A"/>
                          </a:solidFill>
                          <a:latin typeface="Arial"/>
                          <a:cs typeface="Arial"/>
                        </a:rPr>
                        <a:t>12 </a:t>
                      </a:r>
                      <a:r>
                        <a:rPr sz="1800" spc="-5" dirty="0">
                          <a:solidFill>
                            <a:srgbClr val="2B2A2A"/>
                          </a:solidFill>
                          <a:latin typeface="Arial"/>
                          <a:cs typeface="Arial"/>
                        </a:rPr>
                        <a:t>months</a:t>
                      </a:r>
                      <a:r>
                        <a:rPr sz="1800" spc="-15" dirty="0">
                          <a:solidFill>
                            <a:srgbClr val="2B2A2A"/>
                          </a:solidFill>
                          <a:latin typeface="Arial"/>
                          <a:cs typeface="Arial"/>
                        </a:rPr>
                        <a:t> </a:t>
                      </a:r>
                      <a:r>
                        <a:rPr sz="1800" dirty="0">
                          <a:solidFill>
                            <a:srgbClr val="2B2A2A"/>
                          </a:solidFill>
                          <a:latin typeface="Arial"/>
                          <a:cs typeface="Arial"/>
                        </a:rPr>
                        <a:t>of</a:t>
                      </a:r>
                      <a:endParaRPr sz="1800">
                        <a:latin typeface="Arial"/>
                        <a:cs typeface="Arial"/>
                      </a:endParaRPr>
                    </a:p>
                    <a:p>
                      <a:pPr marL="92075">
                        <a:lnSpc>
                          <a:spcPct val="100000"/>
                        </a:lnSpc>
                      </a:pPr>
                      <a:r>
                        <a:rPr sz="1800" spc="-25" dirty="0">
                          <a:solidFill>
                            <a:srgbClr val="2B2A2A"/>
                          </a:solidFill>
                          <a:latin typeface="Arial"/>
                          <a:cs typeface="Arial"/>
                        </a:rPr>
                        <a:t>AWS</a:t>
                      </a:r>
                      <a:r>
                        <a:rPr sz="1800" spc="-10" dirty="0">
                          <a:solidFill>
                            <a:srgbClr val="2B2A2A"/>
                          </a:solidFill>
                          <a:latin typeface="Arial"/>
                          <a:cs typeface="Arial"/>
                        </a:rPr>
                        <a:t> </a:t>
                      </a:r>
                      <a:r>
                        <a:rPr sz="1800" spc="-5" dirty="0">
                          <a:solidFill>
                            <a:srgbClr val="2B2A2A"/>
                          </a:solidFill>
                          <a:latin typeface="Arial"/>
                          <a:cs typeface="Arial"/>
                        </a:rPr>
                        <a:t>account</a:t>
                      </a:r>
                      <a:endParaRPr sz="1800">
                        <a:latin typeface="Arial"/>
                        <a:cs typeface="Arial"/>
                      </a:endParaRPr>
                    </a:p>
                  </a:txBody>
                  <a:tcPr marL="0" marR="0" marT="40005" marB="0">
                    <a:lnL w="12700">
                      <a:solidFill>
                        <a:srgbClr val="DDDEDD"/>
                      </a:solidFill>
                      <a:prstDash val="solid"/>
                    </a:lnL>
                    <a:lnR w="12700">
                      <a:solidFill>
                        <a:srgbClr val="DDDEDD"/>
                      </a:solidFill>
                      <a:prstDash val="solid"/>
                    </a:lnR>
                    <a:lnT w="12700">
                      <a:solidFill>
                        <a:srgbClr val="DDDEDD"/>
                      </a:solidFill>
                      <a:prstDash val="solid"/>
                    </a:lnT>
                    <a:lnB w="12700">
                      <a:solidFill>
                        <a:srgbClr val="DDDEDD"/>
                      </a:solidFill>
                      <a:prstDash val="solid"/>
                    </a:lnB>
                    <a:solidFill>
                      <a:srgbClr val="FAEDE8"/>
                    </a:solidFill>
                  </a:tcPr>
                </a:tc>
                <a:extLst>
                  <a:ext uri="{0D108BD9-81ED-4DB2-BD59-A6C34878D82A}">
                    <a16:rowId xmlns:a16="http://schemas.microsoft.com/office/drawing/2014/main" val="10002"/>
                  </a:ext>
                </a:extLst>
              </a:tr>
              <a:tr h="1188694">
                <a:tc>
                  <a:txBody>
                    <a:bodyPr/>
                    <a:lstStyle/>
                    <a:p>
                      <a:pPr marL="91440">
                        <a:lnSpc>
                          <a:spcPct val="100000"/>
                        </a:lnSpc>
                        <a:spcBef>
                          <a:spcPts val="320"/>
                        </a:spcBef>
                      </a:pPr>
                      <a:r>
                        <a:rPr sz="1800" spc="-5" dirty="0">
                          <a:solidFill>
                            <a:srgbClr val="2B2A2A"/>
                          </a:solidFill>
                          <a:latin typeface="Arial"/>
                          <a:cs typeface="Arial"/>
                        </a:rPr>
                        <a:t>Amazon</a:t>
                      </a:r>
                      <a:r>
                        <a:rPr sz="1800" spc="-15" dirty="0">
                          <a:solidFill>
                            <a:srgbClr val="2B2A2A"/>
                          </a:solidFill>
                          <a:latin typeface="Arial"/>
                          <a:cs typeface="Arial"/>
                        </a:rPr>
                        <a:t> </a:t>
                      </a:r>
                      <a:r>
                        <a:rPr sz="1800" spc="-5" dirty="0">
                          <a:solidFill>
                            <a:srgbClr val="2B2A2A"/>
                          </a:solidFill>
                          <a:latin typeface="Arial"/>
                          <a:cs typeface="Arial"/>
                        </a:rPr>
                        <a:t>RDS</a:t>
                      </a:r>
                      <a:endParaRPr sz="1800">
                        <a:latin typeface="Arial"/>
                        <a:cs typeface="Arial"/>
                      </a:endParaRPr>
                    </a:p>
                  </a:txBody>
                  <a:tcPr marL="0" marR="0" marT="40640" marB="0">
                    <a:lnL w="12700">
                      <a:solidFill>
                        <a:srgbClr val="DDDEDD"/>
                      </a:solidFill>
                      <a:prstDash val="solid"/>
                    </a:lnL>
                    <a:lnR w="12700">
                      <a:solidFill>
                        <a:srgbClr val="DDDEDD"/>
                      </a:solidFill>
                      <a:prstDash val="solid"/>
                    </a:lnR>
                    <a:lnT w="12700">
                      <a:solidFill>
                        <a:srgbClr val="DDDEDD"/>
                      </a:solidFill>
                      <a:prstDash val="solid"/>
                    </a:lnT>
                    <a:lnB w="12700">
                      <a:solidFill>
                        <a:srgbClr val="DDDEDD"/>
                      </a:solidFill>
                      <a:prstDash val="solid"/>
                    </a:lnB>
                    <a:solidFill>
                      <a:srgbClr val="F7DBCD"/>
                    </a:solidFill>
                  </a:tcPr>
                </a:tc>
                <a:tc>
                  <a:txBody>
                    <a:bodyPr/>
                    <a:lstStyle/>
                    <a:p>
                      <a:pPr marL="91440" marR="294640">
                        <a:lnSpc>
                          <a:spcPct val="100000"/>
                        </a:lnSpc>
                        <a:spcBef>
                          <a:spcPts val="320"/>
                        </a:spcBef>
                      </a:pPr>
                      <a:r>
                        <a:rPr sz="1800" spc="-5" dirty="0">
                          <a:solidFill>
                            <a:srgbClr val="2B2A2A"/>
                          </a:solidFill>
                          <a:latin typeface="Arial"/>
                          <a:cs typeface="Arial"/>
                        </a:rPr>
                        <a:t>750 micro DB instance hours  20 </a:t>
                      </a:r>
                      <a:r>
                        <a:rPr sz="1800" dirty="0">
                          <a:solidFill>
                            <a:srgbClr val="2B2A2A"/>
                          </a:solidFill>
                          <a:latin typeface="Arial"/>
                          <a:cs typeface="Arial"/>
                        </a:rPr>
                        <a:t>GB of </a:t>
                      </a:r>
                      <a:r>
                        <a:rPr sz="1800" spc="-5" dirty="0">
                          <a:solidFill>
                            <a:srgbClr val="2B2A2A"/>
                          </a:solidFill>
                          <a:latin typeface="Arial"/>
                          <a:cs typeface="Arial"/>
                        </a:rPr>
                        <a:t>DB</a:t>
                      </a:r>
                      <a:r>
                        <a:rPr sz="1800" spc="-30" dirty="0">
                          <a:solidFill>
                            <a:srgbClr val="2B2A2A"/>
                          </a:solidFill>
                          <a:latin typeface="Arial"/>
                          <a:cs typeface="Arial"/>
                        </a:rPr>
                        <a:t> </a:t>
                      </a:r>
                      <a:r>
                        <a:rPr sz="1800" spc="-5" dirty="0">
                          <a:solidFill>
                            <a:srgbClr val="2B2A2A"/>
                          </a:solidFill>
                          <a:latin typeface="Arial"/>
                          <a:cs typeface="Arial"/>
                        </a:rPr>
                        <a:t>storage</a:t>
                      </a:r>
                      <a:endParaRPr sz="1800">
                        <a:latin typeface="Arial"/>
                        <a:cs typeface="Arial"/>
                      </a:endParaRPr>
                    </a:p>
                    <a:p>
                      <a:pPr marL="91440">
                        <a:lnSpc>
                          <a:spcPct val="100000"/>
                        </a:lnSpc>
                      </a:pPr>
                      <a:r>
                        <a:rPr sz="1800" spc="-5" dirty="0">
                          <a:solidFill>
                            <a:srgbClr val="2B2A2A"/>
                          </a:solidFill>
                          <a:latin typeface="Arial"/>
                          <a:cs typeface="Arial"/>
                        </a:rPr>
                        <a:t>20 </a:t>
                      </a:r>
                      <a:r>
                        <a:rPr sz="1800" dirty="0">
                          <a:solidFill>
                            <a:srgbClr val="2B2A2A"/>
                          </a:solidFill>
                          <a:latin typeface="Arial"/>
                          <a:cs typeface="Arial"/>
                        </a:rPr>
                        <a:t>GB for</a:t>
                      </a:r>
                      <a:r>
                        <a:rPr sz="1800" spc="-25" dirty="0">
                          <a:solidFill>
                            <a:srgbClr val="2B2A2A"/>
                          </a:solidFill>
                          <a:latin typeface="Arial"/>
                          <a:cs typeface="Arial"/>
                        </a:rPr>
                        <a:t> </a:t>
                      </a:r>
                      <a:r>
                        <a:rPr sz="1800" spc="-5" dirty="0">
                          <a:solidFill>
                            <a:srgbClr val="2B2A2A"/>
                          </a:solidFill>
                          <a:latin typeface="Arial"/>
                          <a:cs typeface="Arial"/>
                        </a:rPr>
                        <a:t>backups</a:t>
                      </a:r>
                      <a:endParaRPr sz="1800">
                        <a:latin typeface="Arial"/>
                        <a:cs typeface="Arial"/>
                      </a:endParaRPr>
                    </a:p>
                    <a:p>
                      <a:pPr marL="91440">
                        <a:lnSpc>
                          <a:spcPct val="100000"/>
                        </a:lnSpc>
                      </a:pPr>
                      <a:r>
                        <a:rPr sz="1800" spc="-5" dirty="0">
                          <a:solidFill>
                            <a:srgbClr val="2B2A2A"/>
                          </a:solidFill>
                          <a:latin typeface="Arial"/>
                          <a:cs typeface="Arial"/>
                        </a:rPr>
                        <a:t>10 million </a:t>
                      </a:r>
                      <a:r>
                        <a:rPr sz="1800" dirty="0">
                          <a:solidFill>
                            <a:srgbClr val="2B2A2A"/>
                          </a:solidFill>
                          <a:latin typeface="Arial"/>
                          <a:cs typeface="Arial"/>
                        </a:rPr>
                        <a:t>I/O</a:t>
                      </a:r>
                      <a:r>
                        <a:rPr sz="1800" spc="5" dirty="0">
                          <a:solidFill>
                            <a:srgbClr val="2B2A2A"/>
                          </a:solidFill>
                          <a:latin typeface="Arial"/>
                          <a:cs typeface="Arial"/>
                        </a:rPr>
                        <a:t> </a:t>
                      </a:r>
                      <a:r>
                        <a:rPr sz="1800" spc="-5" dirty="0">
                          <a:solidFill>
                            <a:srgbClr val="2B2A2A"/>
                          </a:solidFill>
                          <a:latin typeface="Arial"/>
                          <a:cs typeface="Arial"/>
                        </a:rPr>
                        <a:t>operations</a:t>
                      </a:r>
                      <a:endParaRPr sz="1800">
                        <a:latin typeface="Arial"/>
                        <a:cs typeface="Arial"/>
                      </a:endParaRPr>
                    </a:p>
                  </a:txBody>
                  <a:tcPr marL="0" marR="0" marT="40640" marB="0">
                    <a:lnL w="12700">
                      <a:solidFill>
                        <a:srgbClr val="DDDEDD"/>
                      </a:solidFill>
                      <a:prstDash val="solid"/>
                    </a:lnL>
                    <a:lnR w="12700">
                      <a:solidFill>
                        <a:srgbClr val="DDDEDD"/>
                      </a:solidFill>
                      <a:prstDash val="solid"/>
                    </a:lnR>
                    <a:lnT w="12700">
                      <a:solidFill>
                        <a:srgbClr val="DDDEDD"/>
                      </a:solidFill>
                      <a:prstDash val="solid"/>
                    </a:lnT>
                    <a:lnB w="12700">
                      <a:solidFill>
                        <a:srgbClr val="DDDEDD"/>
                      </a:solidFill>
                      <a:prstDash val="solid"/>
                    </a:lnB>
                    <a:solidFill>
                      <a:srgbClr val="F7DBCD"/>
                    </a:solidFill>
                  </a:tcPr>
                </a:tc>
                <a:tc>
                  <a:txBody>
                    <a:bodyPr/>
                    <a:lstStyle/>
                    <a:p>
                      <a:pPr marL="92075" marR="255904">
                        <a:lnSpc>
                          <a:spcPct val="100000"/>
                        </a:lnSpc>
                        <a:spcBef>
                          <a:spcPts val="320"/>
                        </a:spcBef>
                      </a:pPr>
                      <a:r>
                        <a:rPr sz="1800" dirty="0">
                          <a:solidFill>
                            <a:srgbClr val="2B2A2A"/>
                          </a:solidFill>
                          <a:latin typeface="Arial"/>
                          <a:cs typeface="Arial"/>
                        </a:rPr>
                        <a:t>First </a:t>
                      </a:r>
                      <a:r>
                        <a:rPr sz="1800" spc="-10" dirty="0">
                          <a:solidFill>
                            <a:srgbClr val="2B2A2A"/>
                          </a:solidFill>
                          <a:latin typeface="Arial"/>
                          <a:cs typeface="Arial"/>
                        </a:rPr>
                        <a:t>12 </a:t>
                      </a:r>
                      <a:r>
                        <a:rPr sz="1800" spc="-5" dirty="0">
                          <a:solidFill>
                            <a:srgbClr val="2B2A2A"/>
                          </a:solidFill>
                          <a:latin typeface="Arial"/>
                          <a:cs typeface="Arial"/>
                        </a:rPr>
                        <a:t>months</a:t>
                      </a:r>
                      <a:r>
                        <a:rPr sz="1800" spc="-55" dirty="0">
                          <a:solidFill>
                            <a:srgbClr val="2B2A2A"/>
                          </a:solidFill>
                          <a:latin typeface="Arial"/>
                          <a:cs typeface="Arial"/>
                        </a:rPr>
                        <a:t> </a:t>
                      </a:r>
                      <a:r>
                        <a:rPr sz="1800" dirty="0">
                          <a:solidFill>
                            <a:srgbClr val="2B2A2A"/>
                          </a:solidFill>
                          <a:latin typeface="Arial"/>
                          <a:cs typeface="Arial"/>
                        </a:rPr>
                        <a:t>of  </a:t>
                      </a:r>
                      <a:r>
                        <a:rPr sz="1800" spc="-25" dirty="0">
                          <a:solidFill>
                            <a:srgbClr val="2B2A2A"/>
                          </a:solidFill>
                          <a:latin typeface="Arial"/>
                          <a:cs typeface="Arial"/>
                        </a:rPr>
                        <a:t>AWS</a:t>
                      </a:r>
                      <a:r>
                        <a:rPr sz="1800" spc="-10" dirty="0">
                          <a:solidFill>
                            <a:srgbClr val="2B2A2A"/>
                          </a:solidFill>
                          <a:latin typeface="Arial"/>
                          <a:cs typeface="Arial"/>
                        </a:rPr>
                        <a:t> </a:t>
                      </a:r>
                      <a:r>
                        <a:rPr sz="1800" spc="-5" dirty="0">
                          <a:solidFill>
                            <a:srgbClr val="2B2A2A"/>
                          </a:solidFill>
                          <a:latin typeface="Arial"/>
                          <a:cs typeface="Arial"/>
                        </a:rPr>
                        <a:t>account</a:t>
                      </a:r>
                      <a:endParaRPr sz="1800">
                        <a:latin typeface="Arial"/>
                        <a:cs typeface="Arial"/>
                      </a:endParaRPr>
                    </a:p>
                  </a:txBody>
                  <a:tcPr marL="0" marR="0" marT="40640" marB="0">
                    <a:lnL w="12700">
                      <a:solidFill>
                        <a:srgbClr val="DDDEDD"/>
                      </a:solidFill>
                      <a:prstDash val="solid"/>
                    </a:lnL>
                    <a:lnR w="12700">
                      <a:solidFill>
                        <a:srgbClr val="DDDEDD"/>
                      </a:solidFill>
                      <a:prstDash val="solid"/>
                    </a:lnR>
                    <a:lnT w="12700">
                      <a:solidFill>
                        <a:srgbClr val="DDDEDD"/>
                      </a:solidFill>
                      <a:prstDash val="solid"/>
                    </a:lnT>
                    <a:lnB w="12700">
                      <a:solidFill>
                        <a:srgbClr val="DDDEDD"/>
                      </a:solidFill>
                      <a:prstDash val="solid"/>
                    </a:lnB>
                    <a:solidFill>
                      <a:srgbClr val="F7DBCD"/>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49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560320" y="940308"/>
            <a:ext cx="4023359" cy="2363724"/>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267200" y="4546979"/>
            <a:ext cx="611563" cy="230834"/>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1161288" y="2319527"/>
            <a:ext cx="2209800" cy="2694940"/>
            <a:chOff x="1161288" y="2319527"/>
            <a:chExt cx="2209800" cy="2694940"/>
          </a:xfrm>
        </p:grpSpPr>
        <p:sp>
          <p:nvSpPr>
            <p:cNvPr id="4" name="object 4"/>
            <p:cNvSpPr/>
            <p:nvPr/>
          </p:nvSpPr>
          <p:spPr>
            <a:xfrm>
              <a:off x="1243584" y="3694175"/>
              <a:ext cx="729996" cy="131978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542288" y="2319527"/>
              <a:ext cx="1828800" cy="1551940"/>
            </a:xfrm>
            <a:custGeom>
              <a:avLst/>
              <a:gdLst/>
              <a:ahLst/>
              <a:cxnLst/>
              <a:rect l="l" t="t" r="r" b="b"/>
              <a:pathLst>
                <a:path w="1828800" h="1551939">
                  <a:moveTo>
                    <a:pt x="1828800" y="1360932"/>
                  </a:moveTo>
                  <a:lnTo>
                    <a:pt x="1825802" y="1346085"/>
                  </a:lnTo>
                  <a:lnTo>
                    <a:pt x="1817649" y="1333982"/>
                  </a:lnTo>
                  <a:lnTo>
                    <a:pt x="1805546" y="1325829"/>
                  </a:lnTo>
                  <a:lnTo>
                    <a:pt x="1790700" y="1322832"/>
                  </a:lnTo>
                  <a:lnTo>
                    <a:pt x="38100" y="1322832"/>
                  </a:lnTo>
                  <a:lnTo>
                    <a:pt x="23241" y="1325829"/>
                  </a:lnTo>
                  <a:lnTo>
                    <a:pt x="11137" y="1333982"/>
                  </a:lnTo>
                  <a:lnTo>
                    <a:pt x="2984" y="1346085"/>
                  </a:lnTo>
                  <a:lnTo>
                    <a:pt x="0" y="1360932"/>
                  </a:lnTo>
                  <a:lnTo>
                    <a:pt x="0" y="1513332"/>
                  </a:lnTo>
                  <a:lnTo>
                    <a:pt x="2984" y="1528191"/>
                  </a:lnTo>
                  <a:lnTo>
                    <a:pt x="11137" y="1540294"/>
                  </a:lnTo>
                  <a:lnTo>
                    <a:pt x="23241" y="1548447"/>
                  </a:lnTo>
                  <a:lnTo>
                    <a:pt x="38100" y="1551432"/>
                  </a:lnTo>
                  <a:lnTo>
                    <a:pt x="1790700" y="1551432"/>
                  </a:lnTo>
                  <a:lnTo>
                    <a:pt x="1805546" y="1548447"/>
                  </a:lnTo>
                  <a:lnTo>
                    <a:pt x="1817649" y="1540294"/>
                  </a:lnTo>
                  <a:lnTo>
                    <a:pt x="1825802" y="1528191"/>
                  </a:lnTo>
                  <a:lnTo>
                    <a:pt x="1828800" y="1513332"/>
                  </a:lnTo>
                  <a:lnTo>
                    <a:pt x="1828800" y="1360932"/>
                  </a:lnTo>
                  <a:close/>
                </a:path>
                <a:path w="1828800" h="1551939">
                  <a:moveTo>
                    <a:pt x="1828800" y="1092708"/>
                  </a:moveTo>
                  <a:lnTo>
                    <a:pt x="1825802" y="1077861"/>
                  </a:lnTo>
                  <a:lnTo>
                    <a:pt x="1817649" y="1065758"/>
                  </a:lnTo>
                  <a:lnTo>
                    <a:pt x="1805546" y="1057605"/>
                  </a:lnTo>
                  <a:lnTo>
                    <a:pt x="1790700" y="1054608"/>
                  </a:lnTo>
                  <a:lnTo>
                    <a:pt x="38100" y="1054608"/>
                  </a:lnTo>
                  <a:lnTo>
                    <a:pt x="23241" y="1057605"/>
                  </a:lnTo>
                  <a:lnTo>
                    <a:pt x="11137" y="1065758"/>
                  </a:lnTo>
                  <a:lnTo>
                    <a:pt x="2984" y="1077861"/>
                  </a:lnTo>
                  <a:lnTo>
                    <a:pt x="0" y="1092708"/>
                  </a:lnTo>
                  <a:lnTo>
                    <a:pt x="0" y="1245108"/>
                  </a:lnTo>
                  <a:lnTo>
                    <a:pt x="2984" y="1259967"/>
                  </a:lnTo>
                  <a:lnTo>
                    <a:pt x="11137" y="1272070"/>
                  </a:lnTo>
                  <a:lnTo>
                    <a:pt x="23241" y="1280223"/>
                  </a:lnTo>
                  <a:lnTo>
                    <a:pt x="38100" y="1283208"/>
                  </a:lnTo>
                  <a:lnTo>
                    <a:pt x="1790700" y="1283208"/>
                  </a:lnTo>
                  <a:lnTo>
                    <a:pt x="1805546" y="1280223"/>
                  </a:lnTo>
                  <a:lnTo>
                    <a:pt x="1817649" y="1272070"/>
                  </a:lnTo>
                  <a:lnTo>
                    <a:pt x="1825802" y="1259967"/>
                  </a:lnTo>
                  <a:lnTo>
                    <a:pt x="1828800" y="1245108"/>
                  </a:lnTo>
                  <a:lnTo>
                    <a:pt x="1828800" y="1092708"/>
                  </a:lnTo>
                  <a:close/>
                </a:path>
                <a:path w="1828800" h="1551939">
                  <a:moveTo>
                    <a:pt x="1828800" y="826008"/>
                  </a:moveTo>
                  <a:lnTo>
                    <a:pt x="1825802" y="811161"/>
                  </a:lnTo>
                  <a:lnTo>
                    <a:pt x="1817649" y="799058"/>
                  </a:lnTo>
                  <a:lnTo>
                    <a:pt x="1805546" y="790905"/>
                  </a:lnTo>
                  <a:lnTo>
                    <a:pt x="1790700" y="787908"/>
                  </a:lnTo>
                  <a:lnTo>
                    <a:pt x="38100" y="787908"/>
                  </a:lnTo>
                  <a:lnTo>
                    <a:pt x="23241" y="790905"/>
                  </a:lnTo>
                  <a:lnTo>
                    <a:pt x="11137" y="799058"/>
                  </a:lnTo>
                  <a:lnTo>
                    <a:pt x="2984" y="811161"/>
                  </a:lnTo>
                  <a:lnTo>
                    <a:pt x="0" y="826008"/>
                  </a:lnTo>
                  <a:lnTo>
                    <a:pt x="0" y="978408"/>
                  </a:lnTo>
                  <a:lnTo>
                    <a:pt x="2984" y="993267"/>
                  </a:lnTo>
                  <a:lnTo>
                    <a:pt x="11137" y="1005370"/>
                  </a:lnTo>
                  <a:lnTo>
                    <a:pt x="23241" y="1013523"/>
                  </a:lnTo>
                  <a:lnTo>
                    <a:pt x="38100" y="1016508"/>
                  </a:lnTo>
                  <a:lnTo>
                    <a:pt x="1790700" y="1016508"/>
                  </a:lnTo>
                  <a:lnTo>
                    <a:pt x="1805546" y="1013523"/>
                  </a:lnTo>
                  <a:lnTo>
                    <a:pt x="1817649" y="1005370"/>
                  </a:lnTo>
                  <a:lnTo>
                    <a:pt x="1825802" y="993267"/>
                  </a:lnTo>
                  <a:lnTo>
                    <a:pt x="1828800" y="978408"/>
                  </a:lnTo>
                  <a:lnTo>
                    <a:pt x="1828800" y="826008"/>
                  </a:lnTo>
                  <a:close/>
                </a:path>
                <a:path w="1828800" h="1551939">
                  <a:moveTo>
                    <a:pt x="1828800" y="562356"/>
                  </a:moveTo>
                  <a:lnTo>
                    <a:pt x="1825802" y="547509"/>
                  </a:lnTo>
                  <a:lnTo>
                    <a:pt x="1817649" y="535406"/>
                  </a:lnTo>
                  <a:lnTo>
                    <a:pt x="1805546" y="527253"/>
                  </a:lnTo>
                  <a:lnTo>
                    <a:pt x="1790700" y="524256"/>
                  </a:lnTo>
                  <a:lnTo>
                    <a:pt x="38100" y="524256"/>
                  </a:lnTo>
                  <a:lnTo>
                    <a:pt x="23241" y="527253"/>
                  </a:lnTo>
                  <a:lnTo>
                    <a:pt x="11137" y="535406"/>
                  </a:lnTo>
                  <a:lnTo>
                    <a:pt x="2984" y="547509"/>
                  </a:lnTo>
                  <a:lnTo>
                    <a:pt x="0" y="562356"/>
                  </a:lnTo>
                  <a:lnTo>
                    <a:pt x="0" y="714756"/>
                  </a:lnTo>
                  <a:lnTo>
                    <a:pt x="2984" y="729615"/>
                  </a:lnTo>
                  <a:lnTo>
                    <a:pt x="11137" y="741718"/>
                  </a:lnTo>
                  <a:lnTo>
                    <a:pt x="23241" y="749871"/>
                  </a:lnTo>
                  <a:lnTo>
                    <a:pt x="38100" y="752856"/>
                  </a:lnTo>
                  <a:lnTo>
                    <a:pt x="1790700" y="752856"/>
                  </a:lnTo>
                  <a:lnTo>
                    <a:pt x="1805546" y="749871"/>
                  </a:lnTo>
                  <a:lnTo>
                    <a:pt x="1817649" y="741718"/>
                  </a:lnTo>
                  <a:lnTo>
                    <a:pt x="1825802" y="729615"/>
                  </a:lnTo>
                  <a:lnTo>
                    <a:pt x="1828800" y="714756"/>
                  </a:lnTo>
                  <a:lnTo>
                    <a:pt x="1828800" y="562356"/>
                  </a:lnTo>
                  <a:close/>
                </a:path>
                <a:path w="1828800" h="1551939">
                  <a:moveTo>
                    <a:pt x="1828800" y="298704"/>
                  </a:moveTo>
                  <a:lnTo>
                    <a:pt x="1825802" y="283857"/>
                  </a:lnTo>
                  <a:lnTo>
                    <a:pt x="1817649" y="271754"/>
                  </a:lnTo>
                  <a:lnTo>
                    <a:pt x="1805546" y="263601"/>
                  </a:lnTo>
                  <a:lnTo>
                    <a:pt x="1790700" y="260604"/>
                  </a:lnTo>
                  <a:lnTo>
                    <a:pt x="38100" y="260604"/>
                  </a:lnTo>
                  <a:lnTo>
                    <a:pt x="23241" y="263601"/>
                  </a:lnTo>
                  <a:lnTo>
                    <a:pt x="11137" y="271754"/>
                  </a:lnTo>
                  <a:lnTo>
                    <a:pt x="2984" y="283857"/>
                  </a:lnTo>
                  <a:lnTo>
                    <a:pt x="0" y="298704"/>
                  </a:lnTo>
                  <a:lnTo>
                    <a:pt x="0" y="451104"/>
                  </a:lnTo>
                  <a:lnTo>
                    <a:pt x="2984" y="465963"/>
                  </a:lnTo>
                  <a:lnTo>
                    <a:pt x="11137" y="478066"/>
                  </a:lnTo>
                  <a:lnTo>
                    <a:pt x="23241" y="486219"/>
                  </a:lnTo>
                  <a:lnTo>
                    <a:pt x="38100" y="489204"/>
                  </a:lnTo>
                  <a:lnTo>
                    <a:pt x="1790700" y="489204"/>
                  </a:lnTo>
                  <a:lnTo>
                    <a:pt x="1805546" y="486219"/>
                  </a:lnTo>
                  <a:lnTo>
                    <a:pt x="1817649" y="478066"/>
                  </a:lnTo>
                  <a:lnTo>
                    <a:pt x="1825802" y="465963"/>
                  </a:lnTo>
                  <a:lnTo>
                    <a:pt x="1828800" y="451104"/>
                  </a:lnTo>
                  <a:lnTo>
                    <a:pt x="1828800" y="298704"/>
                  </a:lnTo>
                  <a:close/>
                </a:path>
                <a:path w="1828800" h="1551939">
                  <a:moveTo>
                    <a:pt x="1828800" y="38100"/>
                  </a:moveTo>
                  <a:lnTo>
                    <a:pt x="1825802" y="23253"/>
                  </a:lnTo>
                  <a:lnTo>
                    <a:pt x="1817649" y="11150"/>
                  </a:lnTo>
                  <a:lnTo>
                    <a:pt x="1805546" y="2997"/>
                  </a:lnTo>
                  <a:lnTo>
                    <a:pt x="1790700" y="0"/>
                  </a:lnTo>
                  <a:lnTo>
                    <a:pt x="38100" y="0"/>
                  </a:lnTo>
                  <a:lnTo>
                    <a:pt x="23241" y="2997"/>
                  </a:lnTo>
                  <a:lnTo>
                    <a:pt x="11137" y="11150"/>
                  </a:lnTo>
                  <a:lnTo>
                    <a:pt x="2984" y="23253"/>
                  </a:lnTo>
                  <a:lnTo>
                    <a:pt x="0" y="38100"/>
                  </a:lnTo>
                  <a:lnTo>
                    <a:pt x="0" y="190500"/>
                  </a:lnTo>
                  <a:lnTo>
                    <a:pt x="2984" y="205359"/>
                  </a:lnTo>
                  <a:lnTo>
                    <a:pt x="11137" y="217462"/>
                  </a:lnTo>
                  <a:lnTo>
                    <a:pt x="23241" y="225615"/>
                  </a:lnTo>
                  <a:lnTo>
                    <a:pt x="38100" y="228600"/>
                  </a:lnTo>
                  <a:lnTo>
                    <a:pt x="1790700" y="228600"/>
                  </a:lnTo>
                  <a:lnTo>
                    <a:pt x="1805546" y="225615"/>
                  </a:lnTo>
                  <a:lnTo>
                    <a:pt x="1817649" y="217462"/>
                  </a:lnTo>
                  <a:lnTo>
                    <a:pt x="1825802" y="205359"/>
                  </a:lnTo>
                  <a:lnTo>
                    <a:pt x="1828800" y="190500"/>
                  </a:lnTo>
                  <a:lnTo>
                    <a:pt x="1828800" y="38100"/>
                  </a:lnTo>
                  <a:close/>
                </a:path>
              </a:pathLst>
            </a:custGeom>
            <a:solidFill>
              <a:srgbClr val="737471"/>
            </a:solidFill>
          </p:spPr>
          <p:txBody>
            <a:bodyPr wrap="square" lIns="0" tIns="0" rIns="0" bIns="0" rtlCol="0"/>
            <a:lstStyle/>
            <a:p>
              <a:endParaRPr/>
            </a:p>
          </p:txBody>
        </p:sp>
        <p:sp>
          <p:nvSpPr>
            <p:cNvPr id="6" name="object 6"/>
            <p:cNvSpPr/>
            <p:nvPr/>
          </p:nvSpPr>
          <p:spPr>
            <a:xfrm>
              <a:off x="1161288" y="4041648"/>
              <a:ext cx="614680" cy="187960"/>
            </a:xfrm>
            <a:custGeom>
              <a:avLst/>
              <a:gdLst/>
              <a:ahLst/>
              <a:cxnLst/>
              <a:rect l="l" t="t" r="r" b="b"/>
              <a:pathLst>
                <a:path w="614680" h="187960">
                  <a:moveTo>
                    <a:pt x="582930" y="0"/>
                  </a:moveTo>
                  <a:lnTo>
                    <a:pt x="31242" y="0"/>
                  </a:lnTo>
                  <a:lnTo>
                    <a:pt x="19079" y="2454"/>
                  </a:lnTo>
                  <a:lnTo>
                    <a:pt x="9148" y="9148"/>
                  </a:lnTo>
                  <a:lnTo>
                    <a:pt x="2454" y="19079"/>
                  </a:lnTo>
                  <a:lnTo>
                    <a:pt x="0" y="31241"/>
                  </a:lnTo>
                  <a:lnTo>
                    <a:pt x="0" y="156209"/>
                  </a:lnTo>
                  <a:lnTo>
                    <a:pt x="2454" y="168372"/>
                  </a:lnTo>
                  <a:lnTo>
                    <a:pt x="9148" y="178303"/>
                  </a:lnTo>
                  <a:lnTo>
                    <a:pt x="19079" y="184997"/>
                  </a:lnTo>
                  <a:lnTo>
                    <a:pt x="31242" y="187451"/>
                  </a:lnTo>
                  <a:lnTo>
                    <a:pt x="582930" y="187451"/>
                  </a:lnTo>
                  <a:lnTo>
                    <a:pt x="595098" y="184997"/>
                  </a:lnTo>
                  <a:lnTo>
                    <a:pt x="605027" y="178303"/>
                  </a:lnTo>
                  <a:lnTo>
                    <a:pt x="611719" y="168372"/>
                  </a:lnTo>
                  <a:lnTo>
                    <a:pt x="614172" y="156209"/>
                  </a:lnTo>
                  <a:lnTo>
                    <a:pt x="614172" y="31241"/>
                  </a:lnTo>
                  <a:lnTo>
                    <a:pt x="611719" y="19079"/>
                  </a:lnTo>
                  <a:lnTo>
                    <a:pt x="605028" y="9148"/>
                  </a:lnTo>
                  <a:lnTo>
                    <a:pt x="595098" y="2454"/>
                  </a:lnTo>
                  <a:lnTo>
                    <a:pt x="582930" y="0"/>
                  </a:lnTo>
                  <a:close/>
                </a:path>
              </a:pathLst>
            </a:custGeom>
            <a:solidFill>
              <a:srgbClr val="FF0000"/>
            </a:solidFill>
          </p:spPr>
          <p:txBody>
            <a:bodyPr wrap="square" lIns="0" tIns="0" rIns="0" bIns="0" rtlCol="0"/>
            <a:lstStyle/>
            <a:p>
              <a:endParaRPr/>
            </a:p>
          </p:txBody>
        </p:sp>
      </p:grpSp>
      <p:sp>
        <p:nvSpPr>
          <p:cNvPr id="7" name="object 7"/>
          <p:cNvSpPr txBox="1">
            <a:spLocks noGrp="1"/>
          </p:cNvSpPr>
          <p:nvPr>
            <p:ph type="title"/>
          </p:nvPr>
        </p:nvSpPr>
        <p:spPr>
          <a:xfrm>
            <a:off x="415544" y="140588"/>
            <a:ext cx="4417060" cy="787400"/>
          </a:xfrm>
          <a:prstGeom prst="rect">
            <a:avLst/>
          </a:prstGeom>
        </p:spPr>
        <p:txBody>
          <a:bodyPr vert="horz" wrap="square" lIns="0" tIns="12065" rIns="0" bIns="0" rtlCol="0">
            <a:spAutoFit/>
          </a:bodyPr>
          <a:lstStyle/>
          <a:p>
            <a:pPr marL="12700" marR="5080">
              <a:lnSpc>
                <a:spcPct val="100000"/>
              </a:lnSpc>
              <a:spcBef>
                <a:spcPts val="95"/>
              </a:spcBef>
            </a:pPr>
            <a:r>
              <a:rPr sz="2500" spc="-5" dirty="0">
                <a:solidFill>
                  <a:srgbClr val="BABCBA"/>
                </a:solidFill>
              </a:rPr>
              <a:t>If </a:t>
            </a:r>
            <a:r>
              <a:rPr sz="2500" spc="-15" dirty="0">
                <a:solidFill>
                  <a:srgbClr val="BABCBA"/>
                </a:solidFill>
              </a:rPr>
              <a:t>you </a:t>
            </a:r>
            <a:r>
              <a:rPr sz="2500" spc="-5" dirty="0">
                <a:solidFill>
                  <a:srgbClr val="BABCBA"/>
                </a:solidFill>
              </a:rPr>
              <a:t>host </a:t>
            </a:r>
            <a:r>
              <a:rPr sz="2500" spc="-15" dirty="0">
                <a:solidFill>
                  <a:srgbClr val="BABCBA"/>
                </a:solidFill>
              </a:rPr>
              <a:t>your </a:t>
            </a:r>
            <a:r>
              <a:rPr sz="2500" spc="-5" dirty="0">
                <a:solidFill>
                  <a:srgbClr val="BABCBA"/>
                </a:solidFill>
              </a:rPr>
              <a:t>databases in  Amazon</a:t>
            </a:r>
            <a:r>
              <a:rPr sz="2500" spc="5" dirty="0">
                <a:solidFill>
                  <a:srgbClr val="BABCBA"/>
                </a:solidFill>
              </a:rPr>
              <a:t> </a:t>
            </a:r>
            <a:r>
              <a:rPr sz="2500" spc="-5" dirty="0">
                <a:solidFill>
                  <a:srgbClr val="BABCBA"/>
                </a:solidFill>
              </a:rPr>
              <a:t>EC2</a:t>
            </a:r>
            <a:endParaRPr sz="2500"/>
          </a:p>
        </p:txBody>
      </p:sp>
      <p:sp>
        <p:nvSpPr>
          <p:cNvPr id="8" name="object 8"/>
          <p:cNvSpPr/>
          <p:nvPr/>
        </p:nvSpPr>
        <p:spPr>
          <a:xfrm>
            <a:off x="4966715" y="3639311"/>
            <a:ext cx="1828800" cy="228600"/>
          </a:xfrm>
          <a:custGeom>
            <a:avLst/>
            <a:gdLst/>
            <a:ahLst/>
            <a:cxnLst/>
            <a:rect l="l" t="t" r="r" b="b"/>
            <a:pathLst>
              <a:path w="1828800" h="228600">
                <a:moveTo>
                  <a:pt x="1790700" y="0"/>
                </a:moveTo>
                <a:lnTo>
                  <a:pt x="38100" y="0"/>
                </a:lnTo>
                <a:lnTo>
                  <a:pt x="23252" y="2988"/>
                </a:lnTo>
                <a:lnTo>
                  <a:pt x="11144" y="11144"/>
                </a:lnTo>
                <a:lnTo>
                  <a:pt x="2988" y="23252"/>
                </a:lnTo>
                <a:lnTo>
                  <a:pt x="0" y="38100"/>
                </a:lnTo>
                <a:lnTo>
                  <a:pt x="0" y="190500"/>
                </a:lnTo>
                <a:lnTo>
                  <a:pt x="2988" y="205347"/>
                </a:lnTo>
                <a:lnTo>
                  <a:pt x="11144" y="217455"/>
                </a:lnTo>
                <a:lnTo>
                  <a:pt x="23252" y="225611"/>
                </a:lnTo>
                <a:lnTo>
                  <a:pt x="38100" y="228600"/>
                </a:lnTo>
                <a:lnTo>
                  <a:pt x="1790700" y="228600"/>
                </a:lnTo>
                <a:lnTo>
                  <a:pt x="1805547" y="225611"/>
                </a:lnTo>
                <a:lnTo>
                  <a:pt x="1817655" y="217455"/>
                </a:lnTo>
                <a:lnTo>
                  <a:pt x="1825811" y="205347"/>
                </a:lnTo>
                <a:lnTo>
                  <a:pt x="1828800" y="190500"/>
                </a:lnTo>
                <a:lnTo>
                  <a:pt x="1828800" y="38100"/>
                </a:lnTo>
                <a:lnTo>
                  <a:pt x="1825811" y="23252"/>
                </a:lnTo>
                <a:lnTo>
                  <a:pt x="1817655" y="11144"/>
                </a:lnTo>
                <a:lnTo>
                  <a:pt x="1805547" y="2988"/>
                </a:lnTo>
                <a:lnTo>
                  <a:pt x="1790700" y="0"/>
                </a:lnTo>
                <a:close/>
              </a:path>
            </a:pathLst>
          </a:custGeom>
          <a:solidFill>
            <a:srgbClr val="E98E30"/>
          </a:solidFill>
        </p:spPr>
        <p:txBody>
          <a:bodyPr wrap="square" lIns="0" tIns="0" rIns="0" bIns="0" rtlCol="0"/>
          <a:lstStyle/>
          <a:p>
            <a:endParaRPr/>
          </a:p>
        </p:txBody>
      </p:sp>
      <p:sp>
        <p:nvSpPr>
          <p:cNvPr id="9" name="object 9"/>
          <p:cNvSpPr/>
          <p:nvPr/>
        </p:nvSpPr>
        <p:spPr>
          <a:xfrm>
            <a:off x="4966715" y="3360420"/>
            <a:ext cx="1828800" cy="228600"/>
          </a:xfrm>
          <a:custGeom>
            <a:avLst/>
            <a:gdLst/>
            <a:ahLst/>
            <a:cxnLst/>
            <a:rect l="l" t="t" r="r" b="b"/>
            <a:pathLst>
              <a:path w="1828800" h="228600">
                <a:moveTo>
                  <a:pt x="1790700" y="0"/>
                </a:moveTo>
                <a:lnTo>
                  <a:pt x="38100" y="0"/>
                </a:lnTo>
                <a:lnTo>
                  <a:pt x="23252" y="2988"/>
                </a:lnTo>
                <a:lnTo>
                  <a:pt x="11144" y="11144"/>
                </a:lnTo>
                <a:lnTo>
                  <a:pt x="2988" y="23252"/>
                </a:lnTo>
                <a:lnTo>
                  <a:pt x="0" y="38099"/>
                </a:lnTo>
                <a:lnTo>
                  <a:pt x="0" y="190499"/>
                </a:lnTo>
                <a:lnTo>
                  <a:pt x="2988" y="205347"/>
                </a:lnTo>
                <a:lnTo>
                  <a:pt x="11144" y="217455"/>
                </a:lnTo>
                <a:lnTo>
                  <a:pt x="23252" y="225611"/>
                </a:lnTo>
                <a:lnTo>
                  <a:pt x="38100" y="228599"/>
                </a:lnTo>
                <a:lnTo>
                  <a:pt x="1790700" y="228599"/>
                </a:lnTo>
                <a:lnTo>
                  <a:pt x="1805547" y="225611"/>
                </a:lnTo>
                <a:lnTo>
                  <a:pt x="1817655" y="217455"/>
                </a:lnTo>
                <a:lnTo>
                  <a:pt x="1825811" y="205347"/>
                </a:lnTo>
                <a:lnTo>
                  <a:pt x="1828800" y="190499"/>
                </a:lnTo>
                <a:lnTo>
                  <a:pt x="1828800" y="38099"/>
                </a:lnTo>
                <a:lnTo>
                  <a:pt x="1825811" y="23252"/>
                </a:lnTo>
                <a:lnTo>
                  <a:pt x="1817655" y="11144"/>
                </a:lnTo>
                <a:lnTo>
                  <a:pt x="1805547" y="2988"/>
                </a:lnTo>
                <a:lnTo>
                  <a:pt x="1790700" y="0"/>
                </a:lnTo>
                <a:close/>
              </a:path>
            </a:pathLst>
          </a:custGeom>
          <a:solidFill>
            <a:srgbClr val="E98E30"/>
          </a:solidFill>
        </p:spPr>
        <p:txBody>
          <a:bodyPr wrap="square" lIns="0" tIns="0" rIns="0" bIns="0" rtlCol="0"/>
          <a:lstStyle/>
          <a:p>
            <a:endParaRPr/>
          </a:p>
        </p:txBody>
      </p:sp>
      <p:sp>
        <p:nvSpPr>
          <p:cNvPr id="10" name="object 10"/>
          <p:cNvSpPr/>
          <p:nvPr/>
        </p:nvSpPr>
        <p:spPr>
          <a:xfrm>
            <a:off x="4966715" y="3064764"/>
            <a:ext cx="1828800" cy="228600"/>
          </a:xfrm>
          <a:custGeom>
            <a:avLst/>
            <a:gdLst/>
            <a:ahLst/>
            <a:cxnLst/>
            <a:rect l="l" t="t" r="r" b="b"/>
            <a:pathLst>
              <a:path w="1828800" h="228600">
                <a:moveTo>
                  <a:pt x="1790700" y="0"/>
                </a:moveTo>
                <a:lnTo>
                  <a:pt x="38100" y="0"/>
                </a:lnTo>
                <a:lnTo>
                  <a:pt x="23252" y="2988"/>
                </a:lnTo>
                <a:lnTo>
                  <a:pt x="11144" y="11144"/>
                </a:lnTo>
                <a:lnTo>
                  <a:pt x="2988" y="23252"/>
                </a:lnTo>
                <a:lnTo>
                  <a:pt x="0" y="38100"/>
                </a:lnTo>
                <a:lnTo>
                  <a:pt x="0" y="190500"/>
                </a:lnTo>
                <a:lnTo>
                  <a:pt x="2988" y="205347"/>
                </a:lnTo>
                <a:lnTo>
                  <a:pt x="11144" y="217455"/>
                </a:lnTo>
                <a:lnTo>
                  <a:pt x="23252" y="225611"/>
                </a:lnTo>
                <a:lnTo>
                  <a:pt x="38100" y="228600"/>
                </a:lnTo>
                <a:lnTo>
                  <a:pt x="1790700" y="228600"/>
                </a:lnTo>
                <a:lnTo>
                  <a:pt x="1805547" y="225611"/>
                </a:lnTo>
                <a:lnTo>
                  <a:pt x="1817655" y="217455"/>
                </a:lnTo>
                <a:lnTo>
                  <a:pt x="1825811" y="205347"/>
                </a:lnTo>
                <a:lnTo>
                  <a:pt x="1828800" y="190500"/>
                </a:lnTo>
                <a:lnTo>
                  <a:pt x="1828800" y="38100"/>
                </a:lnTo>
                <a:lnTo>
                  <a:pt x="1825811" y="23252"/>
                </a:lnTo>
                <a:lnTo>
                  <a:pt x="1817655" y="11144"/>
                </a:lnTo>
                <a:lnTo>
                  <a:pt x="1805547" y="2988"/>
                </a:lnTo>
                <a:lnTo>
                  <a:pt x="1790700" y="0"/>
                </a:lnTo>
                <a:close/>
              </a:path>
            </a:pathLst>
          </a:custGeom>
          <a:solidFill>
            <a:srgbClr val="E98E30"/>
          </a:solidFill>
        </p:spPr>
        <p:txBody>
          <a:bodyPr wrap="square" lIns="0" tIns="0" rIns="0" bIns="0" rtlCol="0"/>
          <a:lstStyle/>
          <a:p>
            <a:endParaRPr/>
          </a:p>
        </p:txBody>
      </p:sp>
      <p:sp>
        <p:nvSpPr>
          <p:cNvPr id="11" name="object 11"/>
          <p:cNvSpPr/>
          <p:nvPr/>
        </p:nvSpPr>
        <p:spPr>
          <a:xfrm>
            <a:off x="4966715" y="2776727"/>
            <a:ext cx="1828800" cy="228600"/>
          </a:xfrm>
          <a:custGeom>
            <a:avLst/>
            <a:gdLst/>
            <a:ahLst/>
            <a:cxnLst/>
            <a:rect l="l" t="t" r="r" b="b"/>
            <a:pathLst>
              <a:path w="1828800" h="228600">
                <a:moveTo>
                  <a:pt x="1790700" y="0"/>
                </a:moveTo>
                <a:lnTo>
                  <a:pt x="38100" y="0"/>
                </a:lnTo>
                <a:lnTo>
                  <a:pt x="23252" y="2988"/>
                </a:lnTo>
                <a:lnTo>
                  <a:pt x="11144" y="11144"/>
                </a:lnTo>
                <a:lnTo>
                  <a:pt x="2988" y="23252"/>
                </a:lnTo>
                <a:lnTo>
                  <a:pt x="0" y="38100"/>
                </a:lnTo>
                <a:lnTo>
                  <a:pt x="0" y="190500"/>
                </a:lnTo>
                <a:lnTo>
                  <a:pt x="2988" y="205347"/>
                </a:lnTo>
                <a:lnTo>
                  <a:pt x="11144" y="217455"/>
                </a:lnTo>
                <a:lnTo>
                  <a:pt x="23252" y="225611"/>
                </a:lnTo>
                <a:lnTo>
                  <a:pt x="38100" y="228600"/>
                </a:lnTo>
                <a:lnTo>
                  <a:pt x="1790700" y="228600"/>
                </a:lnTo>
                <a:lnTo>
                  <a:pt x="1805547" y="225611"/>
                </a:lnTo>
                <a:lnTo>
                  <a:pt x="1817655" y="217455"/>
                </a:lnTo>
                <a:lnTo>
                  <a:pt x="1825811" y="205347"/>
                </a:lnTo>
                <a:lnTo>
                  <a:pt x="1828800" y="190500"/>
                </a:lnTo>
                <a:lnTo>
                  <a:pt x="1828800" y="38100"/>
                </a:lnTo>
                <a:lnTo>
                  <a:pt x="1825811" y="23252"/>
                </a:lnTo>
                <a:lnTo>
                  <a:pt x="1817655" y="11144"/>
                </a:lnTo>
                <a:lnTo>
                  <a:pt x="1805547" y="2988"/>
                </a:lnTo>
                <a:lnTo>
                  <a:pt x="1790700" y="0"/>
                </a:lnTo>
                <a:close/>
              </a:path>
            </a:pathLst>
          </a:custGeom>
          <a:solidFill>
            <a:srgbClr val="E98E30"/>
          </a:solidFill>
        </p:spPr>
        <p:txBody>
          <a:bodyPr wrap="square" lIns="0" tIns="0" rIns="0" bIns="0" rtlCol="0"/>
          <a:lstStyle/>
          <a:p>
            <a:endParaRPr/>
          </a:p>
        </p:txBody>
      </p:sp>
      <p:sp>
        <p:nvSpPr>
          <p:cNvPr id="12" name="object 12"/>
          <p:cNvSpPr txBox="1"/>
          <p:nvPr/>
        </p:nvSpPr>
        <p:spPr>
          <a:xfrm>
            <a:off x="5073141" y="2691104"/>
            <a:ext cx="1616710" cy="1177925"/>
          </a:xfrm>
          <a:prstGeom prst="rect">
            <a:avLst/>
          </a:prstGeom>
        </p:spPr>
        <p:txBody>
          <a:bodyPr vert="horz" wrap="square" lIns="0" tIns="13335" rIns="0" bIns="0" rtlCol="0">
            <a:spAutoFit/>
          </a:bodyPr>
          <a:lstStyle/>
          <a:p>
            <a:pPr marL="12065" marR="5080" algn="ctr">
              <a:lnSpc>
                <a:spcPct val="134900"/>
              </a:lnSpc>
              <a:spcBef>
                <a:spcPts val="105"/>
              </a:spcBef>
            </a:pPr>
            <a:r>
              <a:rPr sz="1400" dirty="0">
                <a:solidFill>
                  <a:srgbClr val="DDDEDD"/>
                </a:solidFill>
                <a:latin typeface="Arial"/>
                <a:cs typeface="Arial"/>
              </a:rPr>
              <a:t>OS installation  </a:t>
            </a:r>
            <a:r>
              <a:rPr sz="1400" spc="-5" dirty="0">
                <a:solidFill>
                  <a:srgbClr val="DDDEDD"/>
                </a:solidFill>
                <a:latin typeface="Arial"/>
                <a:cs typeface="Arial"/>
              </a:rPr>
              <a:t>Server</a:t>
            </a:r>
            <a:r>
              <a:rPr sz="1400" spc="-85" dirty="0">
                <a:solidFill>
                  <a:srgbClr val="DDDEDD"/>
                </a:solidFill>
                <a:latin typeface="Arial"/>
                <a:cs typeface="Arial"/>
              </a:rPr>
              <a:t> </a:t>
            </a:r>
            <a:r>
              <a:rPr sz="1400" dirty="0">
                <a:solidFill>
                  <a:srgbClr val="DDDEDD"/>
                </a:solidFill>
                <a:latin typeface="Arial"/>
                <a:cs typeface="Arial"/>
              </a:rPr>
              <a:t>maintenance  </a:t>
            </a:r>
            <a:r>
              <a:rPr sz="1400" spc="-5" dirty="0">
                <a:solidFill>
                  <a:srgbClr val="DDDEDD"/>
                </a:solidFill>
                <a:latin typeface="Arial"/>
                <a:cs typeface="Arial"/>
              </a:rPr>
              <a:t>Rack </a:t>
            </a:r>
            <a:r>
              <a:rPr sz="1400" dirty="0">
                <a:solidFill>
                  <a:srgbClr val="DDDEDD"/>
                </a:solidFill>
                <a:latin typeface="Arial"/>
                <a:cs typeface="Arial"/>
              </a:rPr>
              <a:t>and stack  </a:t>
            </a:r>
            <a:r>
              <a:rPr sz="1400" spc="-15" dirty="0">
                <a:solidFill>
                  <a:srgbClr val="DDDEDD"/>
                </a:solidFill>
                <a:latin typeface="Arial"/>
                <a:cs typeface="Arial"/>
              </a:rPr>
              <a:t>Power, </a:t>
            </a:r>
            <a:r>
              <a:rPr sz="1400" spc="-25" dirty="0">
                <a:solidFill>
                  <a:srgbClr val="DDDEDD"/>
                </a:solidFill>
                <a:latin typeface="Arial"/>
                <a:cs typeface="Arial"/>
              </a:rPr>
              <a:t>HVAC,</a:t>
            </a:r>
            <a:r>
              <a:rPr sz="1400" spc="-40" dirty="0">
                <a:solidFill>
                  <a:srgbClr val="DDDEDD"/>
                </a:solidFill>
                <a:latin typeface="Arial"/>
                <a:cs typeface="Arial"/>
              </a:rPr>
              <a:t> </a:t>
            </a:r>
            <a:r>
              <a:rPr sz="1400" dirty="0">
                <a:solidFill>
                  <a:srgbClr val="DDDEDD"/>
                </a:solidFill>
                <a:latin typeface="Arial"/>
                <a:cs typeface="Arial"/>
              </a:rPr>
              <a:t>net</a:t>
            </a:r>
            <a:endParaRPr sz="1400">
              <a:latin typeface="Arial"/>
              <a:cs typeface="Arial"/>
            </a:endParaRPr>
          </a:p>
        </p:txBody>
      </p:sp>
      <p:sp>
        <p:nvSpPr>
          <p:cNvPr id="13" name="object 13"/>
          <p:cNvSpPr txBox="1"/>
          <p:nvPr/>
        </p:nvSpPr>
        <p:spPr>
          <a:xfrm>
            <a:off x="1311910" y="4010964"/>
            <a:ext cx="313690" cy="239395"/>
          </a:xfrm>
          <a:prstGeom prst="rect">
            <a:avLst/>
          </a:prstGeom>
        </p:spPr>
        <p:txBody>
          <a:bodyPr vert="horz" wrap="square" lIns="0" tIns="12700" rIns="0" bIns="0" rtlCol="0">
            <a:spAutoFit/>
          </a:bodyPr>
          <a:lstStyle/>
          <a:p>
            <a:pPr marL="12700">
              <a:lnSpc>
                <a:spcPct val="100000"/>
              </a:lnSpc>
              <a:spcBef>
                <a:spcPts val="100"/>
              </a:spcBef>
            </a:pPr>
            <a:r>
              <a:rPr sz="1400" i="1" dirty="0">
                <a:solidFill>
                  <a:srgbClr val="DDDEDD"/>
                </a:solidFill>
                <a:latin typeface="Arial"/>
                <a:cs typeface="Arial"/>
              </a:rPr>
              <a:t>you</a:t>
            </a:r>
            <a:endParaRPr sz="1400">
              <a:latin typeface="Arial"/>
              <a:cs typeface="Arial"/>
            </a:endParaRPr>
          </a:p>
        </p:txBody>
      </p:sp>
      <p:sp>
        <p:nvSpPr>
          <p:cNvPr id="14" name="object 14"/>
          <p:cNvSpPr/>
          <p:nvPr/>
        </p:nvSpPr>
        <p:spPr>
          <a:xfrm>
            <a:off x="1537716" y="2045207"/>
            <a:ext cx="1828800" cy="228600"/>
          </a:xfrm>
          <a:custGeom>
            <a:avLst/>
            <a:gdLst/>
            <a:ahLst/>
            <a:cxnLst/>
            <a:rect l="l" t="t" r="r" b="b"/>
            <a:pathLst>
              <a:path w="1828800" h="228600">
                <a:moveTo>
                  <a:pt x="1790700" y="0"/>
                </a:moveTo>
                <a:lnTo>
                  <a:pt x="38100" y="0"/>
                </a:lnTo>
                <a:lnTo>
                  <a:pt x="23252" y="2988"/>
                </a:lnTo>
                <a:lnTo>
                  <a:pt x="11144" y="11144"/>
                </a:lnTo>
                <a:lnTo>
                  <a:pt x="2988" y="23252"/>
                </a:lnTo>
                <a:lnTo>
                  <a:pt x="0" y="38100"/>
                </a:lnTo>
                <a:lnTo>
                  <a:pt x="0" y="190500"/>
                </a:lnTo>
                <a:lnTo>
                  <a:pt x="2988" y="205347"/>
                </a:lnTo>
                <a:lnTo>
                  <a:pt x="11144" y="217455"/>
                </a:lnTo>
                <a:lnTo>
                  <a:pt x="23252" y="225611"/>
                </a:lnTo>
                <a:lnTo>
                  <a:pt x="38100" y="228600"/>
                </a:lnTo>
                <a:lnTo>
                  <a:pt x="1790700" y="228600"/>
                </a:lnTo>
                <a:lnTo>
                  <a:pt x="1805547" y="225611"/>
                </a:lnTo>
                <a:lnTo>
                  <a:pt x="1817655" y="217455"/>
                </a:lnTo>
                <a:lnTo>
                  <a:pt x="1825811" y="205347"/>
                </a:lnTo>
                <a:lnTo>
                  <a:pt x="1828800" y="190500"/>
                </a:lnTo>
                <a:lnTo>
                  <a:pt x="1828800" y="38100"/>
                </a:lnTo>
                <a:lnTo>
                  <a:pt x="1825811" y="23252"/>
                </a:lnTo>
                <a:lnTo>
                  <a:pt x="1817655" y="11144"/>
                </a:lnTo>
                <a:lnTo>
                  <a:pt x="1805547" y="2988"/>
                </a:lnTo>
                <a:lnTo>
                  <a:pt x="1790700" y="0"/>
                </a:lnTo>
                <a:close/>
              </a:path>
            </a:pathLst>
          </a:custGeom>
          <a:solidFill>
            <a:srgbClr val="737471"/>
          </a:solidFill>
        </p:spPr>
        <p:txBody>
          <a:bodyPr wrap="square" lIns="0" tIns="0" rIns="0" bIns="0" rtlCol="0"/>
          <a:lstStyle/>
          <a:p>
            <a:endParaRPr/>
          </a:p>
        </p:txBody>
      </p:sp>
      <p:sp>
        <p:nvSpPr>
          <p:cNvPr id="15" name="object 15"/>
          <p:cNvSpPr txBox="1"/>
          <p:nvPr/>
        </p:nvSpPr>
        <p:spPr>
          <a:xfrm>
            <a:off x="1661541" y="1974062"/>
            <a:ext cx="1595120" cy="1898014"/>
          </a:xfrm>
          <a:prstGeom prst="rect">
            <a:avLst/>
          </a:prstGeom>
        </p:spPr>
        <p:txBody>
          <a:bodyPr vert="horz" wrap="square" lIns="0" tIns="12700" rIns="0" bIns="0" rtlCol="0">
            <a:spAutoFit/>
          </a:bodyPr>
          <a:lstStyle/>
          <a:p>
            <a:pPr marL="133350" marR="136525" algn="ctr">
              <a:lnSpc>
                <a:spcPct val="128699"/>
              </a:lnSpc>
              <a:spcBef>
                <a:spcPts val="100"/>
              </a:spcBef>
            </a:pPr>
            <a:r>
              <a:rPr sz="1400" dirty="0">
                <a:solidFill>
                  <a:srgbClr val="DDDEDD"/>
                </a:solidFill>
                <a:latin typeface="Arial"/>
                <a:cs typeface="Arial"/>
              </a:rPr>
              <a:t>App</a:t>
            </a:r>
            <a:r>
              <a:rPr sz="1400" spc="-100" dirty="0">
                <a:solidFill>
                  <a:srgbClr val="DDDEDD"/>
                </a:solidFill>
                <a:latin typeface="Arial"/>
                <a:cs typeface="Arial"/>
              </a:rPr>
              <a:t> </a:t>
            </a:r>
            <a:r>
              <a:rPr sz="1400" dirty="0">
                <a:solidFill>
                  <a:srgbClr val="DDDEDD"/>
                </a:solidFill>
                <a:latin typeface="Arial"/>
                <a:cs typeface="Arial"/>
              </a:rPr>
              <a:t>optimization  Scaling</a:t>
            </a:r>
            <a:endParaRPr sz="1400">
              <a:latin typeface="Arial"/>
              <a:cs typeface="Arial"/>
            </a:endParaRPr>
          </a:p>
          <a:p>
            <a:pPr marL="12700" marR="5715" indent="-1905" algn="ctr">
              <a:lnSpc>
                <a:spcPts val="2080"/>
              </a:lnSpc>
              <a:spcBef>
                <a:spcPts val="105"/>
              </a:spcBef>
            </a:pPr>
            <a:r>
              <a:rPr sz="1400" spc="-5" dirty="0">
                <a:solidFill>
                  <a:srgbClr val="DDDEDD"/>
                </a:solidFill>
                <a:latin typeface="Arial"/>
                <a:cs typeface="Arial"/>
              </a:rPr>
              <a:t>High availability  </a:t>
            </a:r>
            <a:r>
              <a:rPr sz="1400" dirty="0">
                <a:solidFill>
                  <a:srgbClr val="DDDEDD"/>
                </a:solidFill>
                <a:latin typeface="Arial"/>
                <a:cs typeface="Arial"/>
              </a:rPr>
              <a:t>Database backups  </a:t>
            </a:r>
            <a:r>
              <a:rPr sz="1400" spc="-20" dirty="0">
                <a:solidFill>
                  <a:srgbClr val="DDDEDD"/>
                </a:solidFill>
                <a:latin typeface="Arial"/>
                <a:cs typeface="Arial"/>
              </a:rPr>
              <a:t>DB </a:t>
            </a:r>
            <a:r>
              <a:rPr sz="1400" spc="-35" dirty="0">
                <a:solidFill>
                  <a:srgbClr val="DDDEDD"/>
                </a:solidFill>
                <a:latin typeface="Arial"/>
                <a:cs typeface="Arial"/>
              </a:rPr>
              <a:t>software</a:t>
            </a:r>
            <a:r>
              <a:rPr sz="1400" spc="-130" dirty="0">
                <a:solidFill>
                  <a:srgbClr val="DDDEDD"/>
                </a:solidFill>
                <a:latin typeface="Arial"/>
                <a:cs typeface="Arial"/>
              </a:rPr>
              <a:t> </a:t>
            </a:r>
            <a:r>
              <a:rPr sz="1400" spc="-35" dirty="0">
                <a:solidFill>
                  <a:srgbClr val="DDDEDD"/>
                </a:solidFill>
                <a:latin typeface="Arial"/>
                <a:cs typeface="Arial"/>
              </a:rPr>
              <a:t>patches</a:t>
            </a:r>
            <a:endParaRPr sz="1400">
              <a:latin typeface="Arial"/>
              <a:cs typeface="Arial"/>
            </a:endParaRPr>
          </a:p>
          <a:p>
            <a:pPr algn="ctr">
              <a:lnSpc>
                <a:spcPct val="100000"/>
              </a:lnSpc>
              <a:spcBef>
                <a:spcPts val="280"/>
              </a:spcBef>
            </a:pPr>
            <a:r>
              <a:rPr sz="1400" spc="-5" dirty="0">
                <a:solidFill>
                  <a:srgbClr val="DDDEDD"/>
                </a:solidFill>
                <a:latin typeface="Arial"/>
                <a:cs typeface="Arial"/>
              </a:rPr>
              <a:t>DB software</a:t>
            </a:r>
            <a:r>
              <a:rPr sz="1400" spc="-70" dirty="0">
                <a:solidFill>
                  <a:srgbClr val="DDDEDD"/>
                </a:solidFill>
                <a:latin typeface="Arial"/>
                <a:cs typeface="Arial"/>
              </a:rPr>
              <a:t> </a:t>
            </a:r>
            <a:r>
              <a:rPr sz="1400" dirty="0">
                <a:solidFill>
                  <a:srgbClr val="DDDEDD"/>
                </a:solidFill>
                <a:latin typeface="Arial"/>
                <a:cs typeface="Arial"/>
              </a:rPr>
              <a:t>installs</a:t>
            </a:r>
            <a:endParaRPr sz="1400">
              <a:latin typeface="Arial"/>
              <a:cs typeface="Arial"/>
            </a:endParaRPr>
          </a:p>
          <a:p>
            <a:pPr algn="ctr">
              <a:lnSpc>
                <a:spcPct val="100000"/>
              </a:lnSpc>
              <a:spcBef>
                <a:spcPts val="430"/>
              </a:spcBef>
            </a:pPr>
            <a:r>
              <a:rPr sz="1400" dirty="0">
                <a:solidFill>
                  <a:srgbClr val="DDDEDD"/>
                </a:solidFill>
                <a:latin typeface="Arial"/>
                <a:cs typeface="Arial"/>
              </a:rPr>
              <a:t>OS</a:t>
            </a:r>
            <a:r>
              <a:rPr sz="1400" spc="-25" dirty="0">
                <a:solidFill>
                  <a:srgbClr val="DDDEDD"/>
                </a:solidFill>
                <a:latin typeface="Arial"/>
                <a:cs typeface="Arial"/>
              </a:rPr>
              <a:t> </a:t>
            </a:r>
            <a:r>
              <a:rPr sz="1400" dirty="0">
                <a:solidFill>
                  <a:srgbClr val="DDDEDD"/>
                </a:solidFill>
                <a:latin typeface="Arial"/>
                <a:cs typeface="Arial"/>
              </a:rPr>
              <a:t>patches</a:t>
            </a:r>
            <a:endParaRPr sz="14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43583" y="3631691"/>
            <a:ext cx="2127885" cy="1382395"/>
            <a:chOff x="1243583" y="3631691"/>
            <a:chExt cx="2127885" cy="1382395"/>
          </a:xfrm>
        </p:grpSpPr>
        <p:sp>
          <p:nvSpPr>
            <p:cNvPr id="3" name="object 3"/>
            <p:cNvSpPr/>
            <p:nvPr/>
          </p:nvSpPr>
          <p:spPr>
            <a:xfrm>
              <a:off x="1243583" y="3694175"/>
              <a:ext cx="729996" cy="131978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542287" y="3631691"/>
              <a:ext cx="1828800" cy="228600"/>
            </a:xfrm>
            <a:custGeom>
              <a:avLst/>
              <a:gdLst/>
              <a:ahLst/>
              <a:cxnLst/>
              <a:rect l="l" t="t" r="r" b="b"/>
              <a:pathLst>
                <a:path w="1828800" h="228600">
                  <a:moveTo>
                    <a:pt x="1790700" y="0"/>
                  </a:moveTo>
                  <a:lnTo>
                    <a:pt x="38100" y="0"/>
                  </a:lnTo>
                  <a:lnTo>
                    <a:pt x="23252" y="2988"/>
                  </a:lnTo>
                  <a:lnTo>
                    <a:pt x="11144" y="11144"/>
                  </a:lnTo>
                  <a:lnTo>
                    <a:pt x="2988" y="23252"/>
                  </a:lnTo>
                  <a:lnTo>
                    <a:pt x="0" y="38100"/>
                  </a:lnTo>
                  <a:lnTo>
                    <a:pt x="0" y="190500"/>
                  </a:lnTo>
                  <a:lnTo>
                    <a:pt x="2988" y="205347"/>
                  </a:lnTo>
                  <a:lnTo>
                    <a:pt x="11144" y="217455"/>
                  </a:lnTo>
                  <a:lnTo>
                    <a:pt x="23252" y="225611"/>
                  </a:lnTo>
                  <a:lnTo>
                    <a:pt x="38100" y="228600"/>
                  </a:lnTo>
                  <a:lnTo>
                    <a:pt x="1790700" y="228600"/>
                  </a:lnTo>
                  <a:lnTo>
                    <a:pt x="1805547" y="225611"/>
                  </a:lnTo>
                  <a:lnTo>
                    <a:pt x="1817655" y="217455"/>
                  </a:lnTo>
                  <a:lnTo>
                    <a:pt x="1825811" y="205347"/>
                  </a:lnTo>
                  <a:lnTo>
                    <a:pt x="1828800" y="190500"/>
                  </a:lnTo>
                  <a:lnTo>
                    <a:pt x="1828800" y="38100"/>
                  </a:lnTo>
                  <a:lnTo>
                    <a:pt x="1825811" y="23252"/>
                  </a:lnTo>
                  <a:lnTo>
                    <a:pt x="1817655" y="11144"/>
                  </a:lnTo>
                  <a:lnTo>
                    <a:pt x="1805547" y="2988"/>
                  </a:lnTo>
                  <a:lnTo>
                    <a:pt x="1790700" y="0"/>
                  </a:lnTo>
                  <a:close/>
                </a:path>
              </a:pathLst>
            </a:custGeom>
            <a:solidFill>
              <a:srgbClr val="737471"/>
            </a:solidFill>
          </p:spPr>
          <p:txBody>
            <a:bodyPr wrap="square" lIns="0" tIns="0" rIns="0" bIns="0" rtlCol="0"/>
            <a:lstStyle/>
            <a:p>
              <a:endParaRPr/>
            </a:p>
          </p:txBody>
        </p:sp>
      </p:grpSp>
      <p:sp>
        <p:nvSpPr>
          <p:cNvPr id="5" name="object 5"/>
          <p:cNvSpPr txBox="1">
            <a:spLocks noGrp="1"/>
          </p:cNvSpPr>
          <p:nvPr>
            <p:ph type="title"/>
          </p:nvPr>
        </p:nvSpPr>
        <p:spPr>
          <a:xfrm>
            <a:off x="415544" y="139065"/>
            <a:ext cx="6214745" cy="873957"/>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BABCBA"/>
                </a:solidFill>
              </a:rPr>
              <a:t>If </a:t>
            </a:r>
            <a:r>
              <a:rPr sz="2800" spc="-15" dirty="0">
                <a:solidFill>
                  <a:srgbClr val="BABCBA"/>
                </a:solidFill>
              </a:rPr>
              <a:t>you </a:t>
            </a:r>
            <a:r>
              <a:rPr sz="2800" spc="-5" dirty="0">
                <a:solidFill>
                  <a:srgbClr val="BABCBA"/>
                </a:solidFill>
              </a:rPr>
              <a:t>choose a managed DB</a:t>
            </a:r>
            <a:r>
              <a:rPr sz="2800" spc="100" dirty="0">
                <a:solidFill>
                  <a:srgbClr val="BABCBA"/>
                </a:solidFill>
              </a:rPr>
              <a:t> </a:t>
            </a:r>
            <a:r>
              <a:rPr sz="2800" spc="-5" dirty="0">
                <a:solidFill>
                  <a:srgbClr val="BABCBA"/>
                </a:solidFill>
              </a:rPr>
              <a:t>service</a:t>
            </a:r>
            <a:r>
              <a:rPr lang="en-US" sz="2800" spc="-5" dirty="0">
                <a:solidFill>
                  <a:srgbClr val="BABCBA"/>
                </a:solidFill>
              </a:rPr>
              <a:t> in AWS Cloud</a:t>
            </a:r>
            <a:endParaRPr sz="2800" dirty="0"/>
          </a:p>
        </p:txBody>
      </p:sp>
      <p:sp>
        <p:nvSpPr>
          <p:cNvPr id="6" name="object 6"/>
          <p:cNvSpPr/>
          <p:nvPr/>
        </p:nvSpPr>
        <p:spPr>
          <a:xfrm>
            <a:off x="4966716" y="3366515"/>
            <a:ext cx="1828800" cy="501650"/>
          </a:xfrm>
          <a:custGeom>
            <a:avLst/>
            <a:gdLst/>
            <a:ahLst/>
            <a:cxnLst/>
            <a:rect l="l" t="t" r="r" b="b"/>
            <a:pathLst>
              <a:path w="1828800" h="501650">
                <a:moveTo>
                  <a:pt x="1828800" y="310896"/>
                </a:moveTo>
                <a:lnTo>
                  <a:pt x="1825802" y="296049"/>
                </a:lnTo>
                <a:lnTo>
                  <a:pt x="1817649" y="283946"/>
                </a:lnTo>
                <a:lnTo>
                  <a:pt x="1805546" y="275793"/>
                </a:lnTo>
                <a:lnTo>
                  <a:pt x="1790700" y="272796"/>
                </a:lnTo>
                <a:lnTo>
                  <a:pt x="38100" y="272796"/>
                </a:lnTo>
                <a:lnTo>
                  <a:pt x="23241" y="275793"/>
                </a:lnTo>
                <a:lnTo>
                  <a:pt x="11137" y="283946"/>
                </a:lnTo>
                <a:lnTo>
                  <a:pt x="2984" y="296049"/>
                </a:lnTo>
                <a:lnTo>
                  <a:pt x="0" y="310896"/>
                </a:lnTo>
                <a:lnTo>
                  <a:pt x="0" y="463296"/>
                </a:lnTo>
                <a:lnTo>
                  <a:pt x="2984" y="478155"/>
                </a:lnTo>
                <a:lnTo>
                  <a:pt x="11137" y="490258"/>
                </a:lnTo>
                <a:lnTo>
                  <a:pt x="23241" y="498411"/>
                </a:lnTo>
                <a:lnTo>
                  <a:pt x="38100" y="501396"/>
                </a:lnTo>
                <a:lnTo>
                  <a:pt x="1790700" y="501396"/>
                </a:lnTo>
                <a:lnTo>
                  <a:pt x="1805546" y="498411"/>
                </a:lnTo>
                <a:lnTo>
                  <a:pt x="1817649" y="490258"/>
                </a:lnTo>
                <a:lnTo>
                  <a:pt x="1825802" y="478155"/>
                </a:lnTo>
                <a:lnTo>
                  <a:pt x="1828800" y="463296"/>
                </a:lnTo>
                <a:lnTo>
                  <a:pt x="1828800" y="310896"/>
                </a:lnTo>
                <a:close/>
              </a:path>
              <a:path w="1828800" h="501650">
                <a:moveTo>
                  <a:pt x="1828800" y="38100"/>
                </a:moveTo>
                <a:lnTo>
                  <a:pt x="1825802" y="23253"/>
                </a:lnTo>
                <a:lnTo>
                  <a:pt x="1817649" y="11150"/>
                </a:lnTo>
                <a:lnTo>
                  <a:pt x="1805546" y="2997"/>
                </a:lnTo>
                <a:lnTo>
                  <a:pt x="1790700" y="0"/>
                </a:lnTo>
                <a:lnTo>
                  <a:pt x="38100" y="0"/>
                </a:lnTo>
                <a:lnTo>
                  <a:pt x="23241" y="2997"/>
                </a:lnTo>
                <a:lnTo>
                  <a:pt x="11137" y="11150"/>
                </a:lnTo>
                <a:lnTo>
                  <a:pt x="2984" y="23253"/>
                </a:lnTo>
                <a:lnTo>
                  <a:pt x="0" y="38100"/>
                </a:lnTo>
                <a:lnTo>
                  <a:pt x="0" y="190500"/>
                </a:lnTo>
                <a:lnTo>
                  <a:pt x="2984" y="205359"/>
                </a:lnTo>
                <a:lnTo>
                  <a:pt x="11137" y="217462"/>
                </a:lnTo>
                <a:lnTo>
                  <a:pt x="23241" y="225615"/>
                </a:lnTo>
                <a:lnTo>
                  <a:pt x="38100" y="228600"/>
                </a:lnTo>
                <a:lnTo>
                  <a:pt x="1790700" y="228600"/>
                </a:lnTo>
                <a:lnTo>
                  <a:pt x="1805546" y="225615"/>
                </a:lnTo>
                <a:lnTo>
                  <a:pt x="1817649" y="217462"/>
                </a:lnTo>
                <a:lnTo>
                  <a:pt x="1825802" y="205359"/>
                </a:lnTo>
                <a:lnTo>
                  <a:pt x="1828800" y="190500"/>
                </a:lnTo>
                <a:lnTo>
                  <a:pt x="1828800" y="38100"/>
                </a:lnTo>
                <a:close/>
              </a:path>
            </a:pathLst>
          </a:custGeom>
          <a:solidFill>
            <a:srgbClr val="E98E30"/>
          </a:solidFill>
        </p:spPr>
        <p:txBody>
          <a:bodyPr wrap="square" lIns="0" tIns="0" rIns="0" bIns="0" rtlCol="0"/>
          <a:lstStyle/>
          <a:p>
            <a:endParaRPr/>
          </a:p>
        </p:txBody>
      </p:sp>
      <p:sp>
        <p:nvSpPr>
          <p:cNvPr id="7" name="object 7"/>
          <p:cNvSpPr/>
          <p:nvPr/>
        </p:nvSpPr>
        <p:spPr>
          <a:xfrm>
            <a:off x="4966715" y="3072383"/>
            <a:ext cx="1828800" cy="228600"/>
          </a:xfrm>
          <a:custGeom>
            <a:avLst/>
            <a:gdLst/>
            <a:ahLst/>
            <a:cxnLst/>
            <a:rect l="l" t="t" r="r" b="b"/>
            <a:pathLst>
              <a:path w="1828800" h="228600">
                <a:moveTo>
                  <a:pt x="1790700" y="0"/>
                </a:moveTo>
                <a:lnTo>
                  <a:pt x="38100" y="0"/>
                </a:lnTo>
                <a:lnTo>
                  <a:pt x="23252" y="2988"/>
                </a:lnTo>
                <a:lnTo>
                  <a:pt x="11144" y="11144"/>
                </a:lnTo>
                <a:lnTo>
                  <a:pt x="2988" y="23252"/>
                </a:lnTo>
                <a:lnTo>
                  <a:pt x="0" y="38100"/>
                </a:lnTo>
                <a:lnTo>
                  <a:pt x="0" y="190500"/>
                </a:lnTo>
                <a:lnTo>
                  <a:pt x="2988" y="205347"/>
                </a:lnTo>
                <a:lnTo>
                  <a:pt x="11144" y="217455"/>
                </a:lnTo>
                <a:lnTo>
                  <a:pt x="23252" y="225611"/>
                </a:lnTo>
                <a:lnTo>
                  <a:pt x="38100" y="228600"/>
                </a:lnTo>
                <a:lnTo>
                  <a:pt x="1790700" y="228600"/>
                </a:lnTo>
                <a:lnTo>
                  <a:pt x="1805547" y="225611"/>
                </a:lnTo>
                <a:lnTo>
                  <a:pt x="1817655" y="217455"/>
                </a:lnTo>
                <a:lnTo>
                  <a:pt x="1825811" y="205347"/>
                </a:lnTo>
                <a:lnTo>
                  <a:pt x="1828800" y="190500"/>
                </a:lnTo>
                <a:lnTo>
                  <a:pt x="1828800" y="38100"/>
                </a:lnTo>
                <a:lnTo>
                  <a:pt x="1825811" y="23252"/>
                </a:lnTo>
                <a:lnTo>
                  <a:pt x="1817655" y="11144"/>
                </a:lnTo>
                <a:lnTo>
                  <a:pt x="1805547" y="2988"/>
                </a:lnTo>
                <a:lnTo>
                  <a:pt x="1790700" y="0"/>
                </a:lnTo>
                <a:close/>
              </a:path>
            </a:pathLst>
          </a:custGeom>
          <a:solidFill>
            <a:srgbClr val="E98E30"/>
          </a:solidFill>
        </p:spPr>
        <p:txBody>
          <a:bodyPr wrap="square" lIns="0" tIns="0" rIns="0" bIns="0" rtlCol="0"/>
          <a:lstStyle/>
          <a:p>
            <a:endParaRPr/>
          </a:p>
        </p:txBody>
      </p:sp>
      <p:sp>
        <p:nvSpPr>
          <p:cNvPr id="8" name="object 8"/>
          <p:cNvSpPr/>
          <p:nvPr/>
        </p:nvSpPr>
        <p:spPr>
          <a:xfrm>
            <a:off x="4966716" y="1453895"/>
            <a:ext cx="1828800" cy="1557655"/>
          </a:xfrm>
          <a:custGeom>
            <a:avLst/>
            <a:gdLst/>
            <a:ahLst/>
            <a:cxnLst/>
            <a:rect l="l" t="t" r="r" b="b"/>
            <a:pathLst>
              <a:path w="1828800" h="1557655">
                <a:moveTo>
                  <a:pt x="1828800" y="1367028"/>
                </a:moveTo>
                <a:lnTo>
                  <a:pt x="1825802" y="1352181"/>
                </a:lnTo>
                <a:lnTo>
                  <a:pt x="1817649" y="1340078"/>
                </a:lnTo>
                <a:lnTo>
                  <a:pt x="1805546" y="1331925"/>
                </a:lnTo>
                <a:lnTo>
                  <a:pt x="1790700" y="1328928"/>
                </a:lnTo>
                <a:lnTo>
                  <a:pt x="38100" y="1328928"/>
                </a:lnTo>
                <a:lnTo>
                  <a:pt x="23241" y="1331925"/>
                </a:lnTo>
                <a:lnTo>
                  <a:pt x="11137" y="1340078"/>
                </a:lnTo>
                <a:lnTo>
                  <a:pt x="2984" y="1352181"/>
                </a:lnTo>
                <a:lnTo>
                  <a:pt x="0" y="1367028"/>
                </a:lnTo>
                <a:lnTo>
                  <a:pt x="0" y="1519428"/>
                </a:lnTo>
                <a:lnTo>
                  <a:pt x="2984" y="1534287"/>
                </a:lnTo>
                <a:lnTo>
                  <a:pt x="11137" y="1546390"/>
                </a:lnTo>
                <a:lnTo>
                  <a:pt x="23241" y="1554543"/>
                </a:lnTo>
                <a:lnTo>
                  <a:pt x="38100" y="1557528"/>
                </a:lnTo>
                <a:lnTo>
                  <a:pt x="1790700" y="1557528"/>
                </a:lnTo>
                <a:lnTo>
                  <a:pt x="1805546" y="1554543"/>
                </a:lnTo>
                <a:lnTo>
                  <a:pt x="1817649" y="1546390"/>
                </a:lnTo>
                <a:lnTo>
                  <a:pt x="1825802" y="1534287"/>
                </a:lnTo>
                <a:lnTo>
                  <a:pt x="1828800" y="1519428"/>
                </a:lnTo>
                <a:lnTo>
                  <a:pt x="1828800" y="1367028"/>
                </a:lnTo>
                <a:close/>
              </a:path>
              <a:path w="1828800" h="1557655">
                <a:moveTo>
                  <a:pt x="1828800" y="1100328"/>
                </a:moveTo>
                <a:lnTo>
                  <a:pt x="1825802" y="1085481"/>
                </a:lnTo>
                <a:lnTo>
                  <a:pt x="1817649" y="1073378"/>
                </a:lnTo>
                <a:lnTo>
                  <a:pt x="1805546" y="1065225"/>
                </a:lnTo>
                <a:lnTo>
                  <a:pt x="1790700" y="1062228"/>
                </a:lnTo>
                <a:lnTo>
                  <a:pt x="38100" y="1062228"/>
                </a:lnTo>
                <a:lnTo>
                  <a:pt x="23241" y="1065225"/>
                </a:lnTo>
                <a:lnTo>
                  <a:pt x="11137" y="1073378"/>
                </a:lnTo>
                <a:lnTo>
                  <a:pt x="2984" y="1085481"/>
                </a:lnTo>
                <a:lnTo>
                  <a:pt x="0" y="1100328"/>
                </a:lnTo>
                <a:lnTo>
                  <a:pt x="0" y="1252728"/>
                </a:lnTo>
                <a:lnTo>
                  <a:pt x="2984" y="1267587"/>
                </a:lnTo>
                <a:lnTo>
                  <a:pt x="11137" y="1279690"/>
                </a:lnTo>
                <a:lnTo>
                  <a:pt x="23241" y="1287843"/>
                </a:lnTo>
                <a:lnTo>
                  <a:pt x="38100" y="1290828"/>
                </a:lnTo>
                <a:lnTo>
                  <a:pt x="1790700" y="1290828"/>
                </a:lnTo>
                <a:lnTo>
                  <a:pt x="1805546" y="1287843"/>
                </a:lnTo>
                <a:lnTo>
                  <a:pt x="1817649" y="1279690"/>
                </a:lnTo>
                <a:lnTo>
                  <a:pt x="1825802" y="1267587"/>
                </a:lnTo>
                <a:lnTo>
                  <a:pt x="1828800" y="1252728"/>
                </a:lnTo>
                <a:lnTo>
                  <a:pt x="1828800" y="1100328"/>
                </a:lnTo>
                <a:close/>
              </a:path>
              <a:path w="1828800" h="1557655">
                <a:moveTo>
                  <a:pt x="1828800" y="833628"/>
                </a:moveTo>
                <a:lnTo>
                  <a:pt x="1825802" y="818781"/>
                </a:lnTo>
                <a:lnTo>
                  <a:pt x="1817649" y="806678"/>
                </a:lnTo>
                <a:lnTo>
                  <a:pt x="1805546" y="798525"/>
                </a:lnTo>
                <a:lnTo>
                  <a:pt x="1790700" y="795528"/>
                </a:lnTo>
                <a:lnTo>
                  <a:pt x="38100" y="795528"/>
                </a:lnTo>
                <a:lnTo>
                  <a:pt x="23241" y="798525"/>
                </a:lnTo>
                <a:lnTo>
                  <a:pt x="11137" y="806678"/>
                </a:lnTo>
                <a:lnTo>
                  <a:pt x="2984" y="818781"/>
                </a:lnTo>
                <a:lnTo>
                  <a:pt x="0" y="833628"/>
                </a:lnTo>
                <a:lnTo>
                  <a:pt x="0" y="986028"/>
                </a:lnTo>
                <a:lnTo>
                  <a:pt x="2984" y="1000887"/>
                </a:lnTo>
                <a:lnTo>
                  <a:pt x="11137" y="1012990"/>
                </a:lnTo>
                <a:lnTo>
                  <a:pt x="23241" y="1021143"/>
                </a:lnTo>
                <a:lnTo>
                  <a:pt x="38100" y="1024128"/>
                </a:lnTo>
                <a:lnTo>
                  <a:pt x="1790700" y="1024128"/>
                </a:lnTo>
                <a:lnTo>
                  <a:pt x="1805546" y="1021143"/>
                </a:lnTo>
                <a:lnTo>
                  <a:pt x="1817649" y="1012990"/>
                </a:lnTo>
                <a:lnTo>
                  <a:pt x="1825802" y="1000887"/>
                </a:lnTo>
                <a:lnTo>
                  <a:pt x="1828800" y="986028"/>
                </a:lnTo>
                <a:lnTo>
                  <a:pt x="1828800" y="833628"/>
                </a:lnTo>
                <a:close/>
              </a:path>
              <a:path w="1828800" h="1557655">
                <a:moveTo>
                  <a:pt x="1828800" y="565404"/>
                </a:moveTo>
                <a:lnTo>
                  <a:pt x="1825802" y="550557"/>
                </a:lnTo>
                <a:lnTo>
                  <a:pt x="1817649" y="538454"/>
                </a:lnTo>
                <a:lnTo>
                  <a:pt x="1805546" y="530301"/>
                </a:lnTo>
                <a:lnTo>
                  <a:pt x="1790700" y="527304"/>
                </a:lnTo>
                <a:lnTo>
                  <a:pt x="38100" y="527304"/>
                </a:lnTo>
                <a:lnTo>
                  <a:pt x="23241" y="530301"/>
                </a:lnTo>
                <a:lnTo>
                  <a:pt x="11137" y="538454"/>
                </a:lnTo>
                <a:lnTo>
                  <a:pt x="2984" y="550557"/>
                </a:lnTo>
                <a:lnTo>
                  <a:pt x="0" y="565404"/>
                </a:lnTo>
                <a:lnTo>
                  <a:pt x="0" y="717804"/>
                </a:lnTo>
                <a:lnTo>
                  <a:pt x="2984" y="732663"/>
                </a:lnTo>
                <a:lnTo>
                  <a:pt x="11137" y="744766"/>
                </a:lnTo>
                <a:lnTo>
                  <a:pt x="23241" y="752919"/>
                </a:lnTo>
                <a:lnTo>
                  <a:pt x="38100" y="755904"/>
                </a:lnTo>
                <a:lnTo>
                  <a:pt x="1790700" y="755904"/>
                </a:lnTo>
                <a:lnTo>
                  <a:pt x="1805546" y="752919"/>
                </a:lnTo>
                <a:lnTo>
                  <a:pt x="1817649" y="744766"/>
                </a:lnTo>
                <a:lnTo>
                  <a:pt x="1825802" y="732663"/>
                </a:lnTo>
                <a:lnTo>
                  <a:pt x="1828800" y="717804"/>
                </a:lnTo>
                <a:lnTo>
                  <a:pt x="1828800" y="565404"/>
                </a:lnTo>
                <a:close/>
              </a:path>
              <a:path w="1828800" h="1557655">
                <a:moveTo>
                  <a:pt x="1828800" y="301752"/>
                </a:moveTo>
                <a:lnTo>
                  <a:pt x="1825802" y="286905"/>
                </a:lnTo>
                <a:lnTo>
                  <a:pt x="1817649" y="274802"/>
                </a:lnTo>
                <a:lnTo>
                  <a:pt x="1805546" y="266649"/>
                </a:lnTo>
                <a:lnTo>
                  <a:pt x="1790700" y="263652"/>
                </a:lnTo>
                <a:lnTo>
                  <a:pt x="38100" y="263652"/>
                </a:lnTo>
                <a:lnTo>
                  <a:pt x="23241" y="266649"/>
                </a:lnTo>
                <a:lnTo>
                  <a:pt x="11137" y="274802"/>
                </a:lnTo>
                <a:lnTo>
                  <a:pt x="2984" y="286905"/>
                </a:lnTo>
                <a:lnTo>
                  <a:pt x="0" y="301752"/>
                </a:lnTo>
                <a:lnTo>
                  <a:pt x="0" y="454152"/>
                </a:lnTo>
                <a:lnTo>
                  <a:pt x="2984" y="469011"/>
                </a:lnTo>
                <a:lnTo>
                  <a:pt x="11137" y="481114"/>
                </a:lnTo>
                <a:lnTo>
                  <a:pt x="23241" y="489267"/>
                </a:lnTo>
                <a:lnTo>
                  <a:pt x="38100" y="492252"/>
                </a:lnTo>
                <a:lnTo>
                  <a:pt x="1790700" y="492252"/>
                </a:lnTo>
                <a:lnTo>
                  <a:pt x="1805546" y="489267"/>
                </a:lnTo>
                <a:lnTo>
                  <a:pt x="1817649" y="481114"/>
                </a:lnTo>
                <a:lnTo>
                  <a:pt x="1825802" y="469011"/>
                </a:lnTo>
                <a:lnTo>
                  <a:pt x="1828800" y="454152"/>
                </a:lnTo>
                <a:lnTo>
                  <a:pt x="1828800" y="301752"/>
                </a:lnTo>
                <a:close/>
              </a:path>
              <a:path w="1828800" h="1557655">
                <a:moveTo>
                  <a:pt x="1828800" y="38100"/>
                </a:moveTo>
                <a:lnTo>
                  <a:pt x="1825802" y="23253"/>
                </a:lnTo>
                <a:lnTo>
                  <a:pt x="1817649" y="11150"/>
                </a:lnTo>
                <a:lnTo>
                  <a:pt x="1805546" y="2997"/>
                </a:lnTo>
                <a:lnTo>
                  <a:pt x="1790700" y="0"/>
                </a:lnTo>
                <a:lnTo>
                  <a:pt x="38100" y="0"/>
                </a:lnTo>
                <a:lnTo>
                  <a:pt x="23241" y="2997"/>
                </a:lnTo>
                <a:lnTo>
                  <a:pt x="11137" y="11150"/>
                </a:lnTo>
                <a:lnTo>
                  <a:pt x="2984" y="23253"/>
                </a:lnTo>
                <a:lnTo>
                  <a:pt x="0" y="38100"/>
                </a:lnTo>
                <a:lnTo>
                  <a:pt x="0" y="190500"/>
                </a:lnTo>
                <a:lnTo>
                  <a:pt x="2984" y="205359"/>
                </a:lnTo>
                <a:lnTo>
                  <a:pt x="11137" y="217462"/>
                </a:lnTo>
                <a:lnTo>
                  <a:pt x="23241" y="225615"/>
                </a:lnTo>
                <a:lnTo>
                  <a:pt x="38100" y="228600"/>
                </a:lnTo>
                <a:lnTo>
                  <a:pt x="1790700" y="228600"/>
                </a:lnTo>
                <a:lnTo>
                  <a:pt x="1805546" y="225615"/>
                </a:lnTo>
                <a:lnTo>
                  <a:pt x="1817649" y="217462"/>
                </a:lnTo>
                <a:lnTo>
                  <a:pt x="1825802" y="205359"/>
                </a:lnTo>
                <a:lnTo>
                  <a:pt x="1828800" y="190500"/>
                </a:lnTo>
                <a:lnTo>
                  <a:pt x="1828800" y="38100"/>
                </a:lnTo>
                <a:close/>
              </a:path>
            </a:pathLst>
          </a:custGeom>
          <a:solidFill>
            <a:srgbClr val="E98E30"/>
          </a:solidFill>
        </p:spPr>
        <p:txBody>
          <a:bodyPr wrap="square" lIns="0" tIns="0" rIns="0" bIns="0" rtlCol="0"/>
          <a:lstStyle/>
          <a:p>
            <a:endParaRPr/>
          </a:p>
        </p:txBody>
      </p:sp>
      <p:sp>
        <p:nvSpPr>
          <p:cNvPr id="9" name="object 9"/>
          <p:cNvSpPr txBox="1"/>
          <p:nvPr/>
        </p:nvSpPr>
        <p:spPr>
          <a:xfrm>
            <a:off x="1786508" y="3621151"/>
            <a:ext cx="1341755"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DDDEDD"/>
                </a:solidFill>
                <a:latin typeface="Arial"/>
                <a:cs typeface="Arial"/>
              </a:rPr>
              <a:t>App</a:t>
            </a:r>
            <a:r>
              <a:rPr sz="1400" spc="-85" dirty="0">
                <a:solidFill>
                  <a:srgbClr val="DDDEDD"/>
                </a:solidFill>
                <a:latin typeface="Arial"/>
                <a:cs typeface="Arial"/>
              </a:rPr>
              <a:t> </a:t>
            </a:r>
            <a:r>
              <a:rPr sz="1400" dirty="0">
                <a:solidFill>
                  <a:srgbClr val="DDDEDD"/>
                </a:solidFill>
                <a:latin typeface="Arial"/>
                <a:cs typeface="Arial"/>
              </a:rPr>
              <a:t>optimization</a:t>
            </a:r>
            <a:endParaRPr sz="1400">
              <a:latin typeface="Arial"/>
              <a:cs typeface="Arial"/>
            </a:endParaRPr>
          </a:p>
        </p:txBody>
      </p:sp>
      <p:sp>
        <p:nvSpPr>
          <p:cNvPr id="10" name="object 10"/>
          <p:cNvSpPr/>
          <p:nvPr/>
        </p:nvSpPr>
        <p:spPr>
          <a:xfrm>
            <a:off x="1161288" y="4041647"/>
            <a:ext cx="614680" cy="187960"/>
          </a:xfrm>
          <a:custGeom>
            <a:avLst/>
            <a:gdLst/>
            <a:ahLst/>
            <a:cxnLst/>
            <a:rect l="l" t="t" r="r" b="b"/>
            <a:pathLst>
              <a:path w="614680" h="187960">
                <a:moveTo>
                  <a:pt x="582930" y="0"/>
                </a:moveTo>
                <a:lnTo>
                  <a:pt x="31242" y="0"/>
                </a:lnTo>
                <a:lnTo>
                  <a:pt x="19079" y="2454"/>
                </a:lnTo>
                <a:lnTo>
                  <a:pt x="9148" y="9148"/>
                </a:lnTo>
                <a:lnTo>
                  <a:pt x="2454" y="19079"/>
                </a:lnTo>
                <a:lnTo>
                  <a:pt x="0" y="31241"/>
                </a:lnTo>
                <a:lnTo>
                  <a:pt x="0" y="156209"/>
                </a:lnTo>
                <a:lnTo>
                  <a:pt x="2454" y="168372"/>
                </a:lnTo>
                <a:lnTo>
                  <a:pt x="9148" y="178303"/>
                </a:lnTo>
                <a:lnTo>
                  <a:pt x="19079" y="184997"/>
                </a:lnTo>
                <a:lnTo>
                  <a:pt x="31242" y="187451"/>
                </a:lnTo>
                <a:lnTo>
                  <a:pt x="582930" y="187451"/>
                </a:lnTo>
                <a:lnTo>
                  <a:pt x="595098" y="184997"/>
                </a:lnTo>
                <a:lnTo>
                  <a:pt x="605027" y="178303"/>
                </a:lnTo>
                <a:lnTo>
                  <a:pt x="611719" y="168372"/>
                </a:lnTo>
                <a:lnTo>
                  <a:pt x="614172" y="156209"/>
                </a:lnTo>
                <a:lnTo>
                  <a:pt x="614172" y="31241"/>
                </a:lnTo>
                <a:lnTo>
                  <a:pt x="611719" y="19079"/>
                </a:lnTo>
                <a:lnTo>
                  <a:pt x="605028" y="9148"/>
                </a:lnTo>
                <a:lnTo>
                  <a:pt x="595098" y="2454"/>
                </a:lnTo>
                <a:lnTo>
                  <a:pt x="582930" y="0"/>
                </a:lnTo>
                <a:close/>
              </a:path>
            </a:pathLst>
          </a:custGeom>
          <a:solidFill>
            <a:srgbClr val="FF0000"/>
          </a:solidFill>
        </p:spPr>
        <p:txBody>
          <a:bodyPr wrap="square" lIns="0" tIns="0" rIns="0" bIns="0" rtlCol="0"/>
          <a:lstStyle/>
          <a:p>
            <a:endParaRPr/>
          </a:p>
        </p:txBody>
      </p:sp>
      <p:sp>
        <p:nvSpPr>
          <p:cNvPr id="11" name="object 11"/>
          <p:cNvSpPr txBox="1"/>
          <p:nvPr/>
        </p:nvSpPr>
        <p:spPr>
          <a:xfrm>
            <a:off x="1311910" y="4010964"/>
            <a:ext cx="313690" cy="239395"/>
          </a:xfrm>
          <a:prstGeom prst="rect">
            <a:avLst/>
          </a:prstGeom>
        </p:spPr>
        <p:txBody>
          <a:bodyPr vert="horz" wrap="square" lIns="0" tIns="12700" rIns="0" bIns="0" rtlCol="0">
            <a:spAutoFit/>
          </a:bodyPr>
          <a:lstStyle/>
          <a:p>
            <a:pPr marL="12700">
              <a:lnSpc>
                <a:spcPct val="100000"/>
              </a:lnSpc>
              <a:spcBef>
                <a:spcPts val="100"/>
              </a:spcBef>
            </a:pPr>
            <a:r>
              <a:rPr sz="1400" i="1" dirty="0">
                <a:solidFill>
                  <a:srgbClr val="DDDEDD"/>
                </a:solidFill>
                <a:latin typeface="Arial"/>
                <a:cs typeface="Arial"/>
              </a:rPr>
              <a:t>you</a:t>
            </a:r>
            <a:endParaRPr sz="1400">
              <a:latin typeface="Arial"/>
              <a:cs typeface="Arial"/>
            </a:endParaRPr>
          </a:p>
        </p:txBody>
      </p:sp>
      <p:sp>
        <p:nvSpPr>
          <p:cNvPr id="12" name="object 12"/>
          <p:cNvSpPr/>
          <p:nvPr/>
        </p:nvSpPr>
        <p:spPr>
          <a:xfrm>
            <a:off x="4963667" y="1179575"/>
            <a:ext cx="1828800" cy="228600"/>
          </a:xfrm>
          <a:custGeom>
            <a:avLst/>
            <a:gdLst/>
            <a:ahLst/>
            <a:cxnLst/>
            <a:rect l="l" t="t" r="r" b="b"/>
            <a:pathLst>
              <a:path w="1828800" h="228600">
                <a:moveTo>
                  <a:pt x="1790700" y="0"/>
                </a:moveTo>
                <a:lnTo>
                  <a:pt x="38100" y="0"/>
                </a:lnTo>
                <a:lnTo>
                  <a:pt x="23252" y="2988"/>
                </a:lnTo>
                <a:lnTo>
                  <a:pt x="11144" y="11144"/>
                </a:lnTo>
                <a:lnTo>
                  <a:pt x="2988" y="23252"/>
                </a:lnTo>
                <a:lnTo>
                  <a:pt x="0" y="38100"/>
                </a:lnTo>
                <a:lnTo>
                  <a:pt x="0" y="190500"/>
                </a:lnTo>
                <a:lnTo>
                  <a:pt x="2988" y="205347"/>
                </a:lnTo>
                <a:lnTo>
                  <a:pt x="11144" y="217455"/>
                </a:lnTo>
                <a:lnTo>
                  <a:pt x="23252" y="225611"/>
                </a:lnTo>
                <a:lnTo>
                  <a:pt x="38100" y="228600"/>
                </a:lnTo>
                <a:lnTo>
                  <a:pt x="1790700" y="228600"/>
                </a:lnTo>
                <a:lnTo>
                  <a:pt x="1805547" y="225611"/>
                </a:lnTo>
                <a:lnTo>
                  <a:pt x="1817655" y="217455"/>
                </a:lnTo>
                <a:lnTo>
                  <a:pt x="1825811" y="205347"/>
                </a:lnTo>
                <a:lnTo>
                  <a:pt x="1828800" y="190500"/>
                </a:lnTo>
                <a:lnTo>
                  <a:pt x="1828800" y="38100"/>
                </a:lnTo>
                <a:lnTo>
                  <a:pt x="1825811" y="23252"/>
                </a:lnTo>
                <a:lnTo>
                  <a:pt x="1817655" y="11144"/>
                </a:lnTo>
                <a:lnTo>
                  <a:pt x="1805547" y="2988"/>
                </a:lnTo>
                <a:lnTo>
                  <a:pt x="1790700" y="0"/>
                </a:lnTo>
                <a:close/>
              </a:path>
            </a:pathLst>
          </a:custGeom>
          <a:solidFill>
            <a:srgbClr val="E98E30"/>
          </a:solidFill>
        </p:spPr>
        <p:txBody>
          <a:bodyPr wrap="square" lIns="0" tIns="0" rIns="0" bIns="0" rtlCol="0"/>
          <a:lstStyle/>
          <a:p>
            <a:endParaRPr/>
          </a:p>
        </p:txBody>
      </p:sp>
      <p:sp>
        <p:nvSpPr>
          <p:cNvPr id="13" name="object 13"/>
          <p:cNvSpPr txBox="1"/>
          <p:nvPr/>
        </p:nvSpPr>
        <p:spPr>
          <a:xfrm>
            <a:off x="5073141" y="1107922"/>
            <a:ext cx="1616710" cy="2760980"/>
          </a:xfrm>
          <a:prstGeom prst="rect">
            <a:avLst/>
          </a:prstGeom>
        </p:spPr>
        <p:txBody>
          <a:bodyPr vert="horz" wrap="square" lIns="0" tIns="12065" rIns="0" bIns="0" rtlCol="0">
            <a:spAutoFit/>
          </a:bodyPr>
          <a:lstStyle/>
          <a:p>
            <a:pPr marL="192405" marR="180340" indent="319405">
              <a:lnSpc>
                <a:spcPct val="128800"/>
              </a:lnSpc>
              <a:spcBef>
                <a:spcPts val="95"/>
              </a:spcBef>
            </a:pPr>
            <a:r>
              <a:rPr sz="1400" dirty="0">
                <a:solidFill>
                  <a:srgbClr val="DDDEDD"/>
                </a:solidFill>
                <a:latin typeface="Arial"/>
                <a:cs typeface="Arial"/>
              </a:rPr>
              <a:t>Scaling  High</a:t>
            </a:r>
            <a:r>
              <a:rPr sz="1400" spc="-45" dirty="0">
                <a:solidFill>
                  <a:srgbClr val="DDDEDD"/>
                </a:solidFill>
                <a:latin typeface="Arial"/>
                <a:cs typeface="Arial"/>
              </a:rPr>
              <a:t> </a:t>
            </a:r>
            <a:r>
              <a:rPr sz="1400" spc="-5" dirty="0">
                <a:solidFill>
                  <a:srgbClr val="DDDEDD"/>
                </a:solidFill>
                <a:latin typeface="Arial"/>
                <a:cs typeface="Arial"/>
              </a:rPr>
              <a:t>availability</a:t>
            </a:r>
            <a:endParaRPr sz="1400">
              <a:latin typeface="Arial"/>
              <a:cs typeface="Arial"/>
            </a:endParaRPr>
          </a:p>
          <a:p>
            <a:pPr algn="ctr">
              <a:lnSpc>
                <a:spcPct val="100000"/>
              </a:lnSpc>
              <a:spcBef>
                <a:spcPts val="400"/>
              </a:spcBef>
            </a:pPr>
            <a:r>
              <a:rPr sz="1400" dirty="0">
                <a:solidFill>
                  <a:srgbClr val="DDDEDD"/>
                </a:solidFill>
                <a:latin typeface="Arial"/>
                <a:cs typeface="Arial"/>
              </a:rPr>
              <a:t>Database</a:t>
            </a:r>
            <a:r>
              <a:rPr sz="1400" spc="-75" dirty="0">
                <a:solidFill>
                  <a:srgbClr val="DDDEDD"/>
                </a:solidFill>
                <a:latin typeface="Arial"/>
                <a:cs typeface="Arial"/>
              </a:rPr>
              <a:t> </a:t>
            </a:r>
            <a:r>
              <a:rPr sz="1400" dirty="0">
                <a:solidFill>
                  <a:srgbClr val="DDDEDD"/>
                </a:solidFill>
                <a:latin typeface="Arial"/>
                <a:cs typeface="Arial"/>
              </a:rPr>
              <a:t>backups</a:t>
            </a:r>
            <a:endParaRPr sz="1400">
              <a:latin typeface="Arial"/>
              <a:cs typeface="Arial"/>
            </a:endParaRPr>
          </a:p>
          <a:p>
            <a:pPr marL="5715" algn="ctr">
              <a:lnSpc>
                <a:spcPct val="100000"/>
              </a:lnSpc>
              <a:spcBef>
                <a:spcPts val="400"/>
              </a:spcBef>
            </a:pPr>
            <a:r>
              <a:rPr sz="1400" spc="-20" dirty="0">
                <a:solidFill>
                  <a:srgbClr val="DDDEDD"/>
                </a:solidFill>
                <a:latin typeface="Arial"/>
                <a:cs typeface="Arial"/>
              </a:rPr>
              <a:t>DB </a:t>
            </a:r>
            <a:r>
              <a:rPr sz="1400" spc="-35" dirty="0">
                <a:solidFill>
                  <a:srgbClr val="DDDEDD"/>
                </a:solidFill>
                <a:latin typeface="Arial"/>
                <a:cs typeface="Arial"/>
              </a:rPr>
              <a:t>software</a:t>
            </a:r>
            <a:r>
              <a:rPr sz="1400" spc="-140" dirty="0">
                <a:solidFill>
                  <a:srgbClr val="DDDEDD"/>
                </a:solidFill>
                <a:latin typeface="Arial"/>
                <a:cs typeface="Arial"/>
              </a:rPr>
              <a:t> </a:t>
            </a:r>
            <a:r>
              <a:rPr sz="1400" spc="-30" dirty="0">
                <a:solidFill>
                  <a:srgbClr val="DDDEDD"/>
                </a:solidFill>
                <a:latin typeface="Arial"/>
                <a:cs typeface="Arial"/>
              </a:rPr>
              <a:t>patches</a:t>
            </a:r>
            <a:endParaRPr sz="1400">
              <a:latin typeface="Arial"/>
              <a:cs typeface="Arial"/>
            </a:endParaRPr>
          </a:p>
          <a:p>
            <a:pPr marL="26034" marR="20320" algn="ctr">
              <a:lnSpc>
                <a:spcPts val="2110"/>
              </a:lnSpc>
              <a:spcBef>
                <a:spcPts val="135"/>
              </a:spcBef>
            </a:pPr>
            <a:r>
              <a:rPr sz="1400" spc="-5" dirty="0">
                <a:solidFill>
                  <a:srgbClr val="DDDEDD"/>
                </a:solidFill>
                <a:latin typeface="Arial"/>
                <a:cs typeface="Arial"/>
              </a:rPr>
              <a:t>DB software</a:t>
            </a:r>
            <a:r>
              <a:rPr sz="1400" spc="-70" dirty="0">
                <a:solidFill>
                  <a:srgbClr val="DDDEDD"/>
                </a:solidFill>
                <a:latin typeface="Arial"/>
                <a:cs typeface="Arial"/>
              </a:rPr>
              <a:t> </a:t>
            </a:r>
            <a:r>
              <a:rPr sz="1400" dirty="0">
                <a:solidFill>
                  <a:srgbClr val="DDDEDD"/>
                </a:solidFill>
                <a:latin typeface="Arial"/>
                <a:cs typeface="Arial"/>
              </a:rPr>
              <a:t>installs  OS</a:t>
            </a:r>
            <a:r>
              <a:rPr sz="1400" spc="-20" dirty="0">
                <a:solidFill>
                  <a:srgbClr val="DDDEDD"/>
                </a:solidFill>
                <a:latin typeface="Arial"/>
                <a:cs typeface="Arial"/>
              </a:rPr>
              <a:t> </a:t>
            </a:r>
            <a:r>
              <a:rPr sz="1400" dirty="0">
                <a:solidFill>
                  <a:srgbClr val="DDDEDD"/>
                </a:solidFill>
                <a:latin typeface="Arial"/>
                <a:cs typeface="Arial"/>
              </a:rPr>
              <a:t>patches</a:t>
            </a:r>
            <a:endParaRPr sz="1400">
              <a:latin typeface="Arial"/>
              <a:cs typeface="Arial"/>
            </a:endParaRPr>
          </a:p>
          <a:p>
            <a:pPr algn="ctr">
              <a:lnSpc>
                <a:spcPct val="100000"/>
              </a:lnSpc>
              <a:spcBef>
                <a:spcPts val="280"/>
              </a:spcBef>
            </a:pPr>
            <a:r>
              <a:rPr sz="1400" dirty="0">
                <a:solidFill>
                  <a:srgbClr val="DDDEDD"/>
                </a:solidFill>
                <a:latin typeface="Arial"/>
                <a:cs typeface="Arial"/>
              </a:rPr>
              <a:t>OS</a:t>
            </a:r>
            <a:r>
              <a:rPr sz="1400" spc="-30" dirty="0">
                <a:solidFill>
                  <a:srgbClr val="DDDEDD"/>
                </a:solidFill>
                <a:latin typeface="Arial"/>
                <a:cs typeface="Arial"/>
              </a:rPr>
              <a:t> </a:t>
            </a:r>
            <a:r>
              <a:rPr sz="1400" dirty="0">
                <a:solidFill>
                  <a:srgbClr val="DDDEDD"/>
                </a:solidFill>
                <a:latin typeface="Arial"/>
                <a:cs typeface="Arial"/>
              </a:rPr>
              <a:t>installation</a:t>
            </a:r>
            <a:endParaRPr sz="1400">
              <a:latin typeface="Arial"/>
              <a:cs typeface="Arial"/>
            </a:endParaRPr>
          </a:p>
          <a:p>
            <a:pPr marL="12065" marR="5080" algn="ctr">
              <a:lnSpc>
                <a:spcPct val="133000"/>
              </a:lnSpc>
              <a:spcBef>
                <a:spcPts val="35"/>
              </a:spcBef>
            </a:pPr>
            <a:r>
              <a:rPr sz="1400" spc="-5" dirty="0">
                <a:solidFill>
                  <a:srgbClr val="DDDEDD"/>
                </a:solidFill>
                <a:latin typeface="Arial"/>
                <a:cs typeface="Arial"/>
              </a:rPr>
              <a:t>Server</a:t>
            </a:r>
            <a:r>
              <a:rPr sz="1400" spc="-85" dirty="0">
                <a:solidFill>
                  <a:srgbClr val="DDDEDD"/>
                </a:solidFill>
                <a:latin typeface="Arial"/>
                <a:cs typeface="Arial"/>
              </a:rPr>
              <a:t> </a:t>
            </a:r>
            <a:r>
              <a:rPr sz="1400" dirty="0">
                <a:solidFill>
                  <a:srgbClr val="DDDEDD"/>
                </a:solidFill>
                <a:latin typeface="Arial"/>
                <a:cs typeface="Arial"/>
              </a:rPr>
              <a:t>maintenance  Rack and stack  </a:t>
            </a:r>
            <a:r>
              <a:rPr sz="1400" spc="-15" dirty="0">
                <a:solidFill>
                  <a:srgbClr val="DDDEDD"/>
                </a:solidFill>
                <a:latin typeface="Arial"/>
                <a:cs typeface="Arial"/>
              </a:rPr>
              <a:t>Power, </a:t>
            </a:r>
            <a:r>
              <a:rPr sz="1400" spc="-25" dirty="0">
                <a:solidFill>
                  <a:srgbClr val="DDDEDD"/>
                </a:solidFill>
                <a:latin typeface="Arial"/>
                <a:cs typeface="Arial"/>
              </a:rPr>
              <a:t>HVAC,</a:t>
            </a:r>
            <a:r>
              <a:rPr sz="1400" spc="-40" dirty="0">
                <a:solidFill>
                  <a:srgbClr val="DDDEDD"/>
                </a:solidFill>
                <a:latin typeface="Arial"/>
                <a:cs typeface="Arial"/>
              </a:rPr>
              <a:t> </a:t>
            </a:r>
            <a:r>
              <a:rPr sz="1400" dirty="0">
                <a:solidFill>
                  <a:srgbClr val="DDDEDD"/>
                </a:solidFill>
                <a:latin typeface="Arial"/>
                <a:cs typeface="Arial"/>
              </a:rPr>
              <a:t>net</a:t>
            </a:r>
            <a:endParaRPr sz="14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5544" y="139065"/>
            <a:ext cx="7766050" cy="452120"/>
          </a:xfrm>
          <a:prstGeom prst="rect">
            <a:avLst/>
          </a:prstGeom>
        </p:spPr>
        <p:txBody>
          <a:bodyPr vert="horz" wrap="square" lIns="0" tIns="12065" rIns="0" bIns="0" rtlCol="0">
            <a:spAutoFit/>
          </a:bodyPr>
          <a:lstStyle/>
          <a:p>
            <a:pPr marL="12700">
              <a:lnSpc>
                <a:spcPct val="100000"/>
              </a:lnSpc>
              <a:spcBef>
                <a:spcPts val="95"/>
              </a:spcBef>
            </a:pPr>
            <a:r>
              <a:rPr sz="2800" spc="-10" dirty="0">
                <a:solidFill>
                  <a:srgbClr val="BABCBA"/>
                </a:solidFill>
              </a:rPr>
              <a:t>The </a:t>
            </a:r>
            <a:r>
              <a:rPr sz="2800" spc="-5" dirty="0">
                <a:solidFill>
                  <a:srgbClr val="BABCBA"/>
                </a:solidFill>
              </a:rPr>
              <a:t>self-managed vs. </a:t>
            </a:r>
            <a:r>
              <a:rPr sz="2800" spc="-20" dirty="0">
                <a:solidFill>
                  <a:srgbClr val="BABCBA"/>
                </a:solidFill>
              </a:rPr>
              <a:t>AWS-managed</a:t>
            </a:r>
            <a:r>
              <a:rPr sz="2800" spc="50" dirty="0">
                <a:solidFill>
                  <a:srgbClr val="BABCBA"/>
                </a:solidFill>
              </a:rPr>
              <a:t> </a:t>
            </a:r>
            <a:r>
              <a:rPr sz="2800" spc="-5" dirty="0">
                <a:solidFill>
                  <a:srgbClr val="BABCBA"/>
                </a:solidFill>
              </a:rPr>
              <a:t>decision</a:t>
            </a:r>
            <a:endParaRPr sz="2800"/>
          </a:p>
        </p:txBody>
      </p:sp>
      <p:graphicFrame>
        <p:nvGraphicFramePr>
          <p:cNvPr id="3" name="object 3"/>
          <p:cNvGraphicFramePr>
            <a:graphicFrameLocks noGrp="1"/>
          </p:cNvGraphicFramePr>
          <p:nvPr/>
        </p:nvGraphicFramePr>
        <p:xfrm>
          <a:off x="371246" y="1151000"/>
          <a:ext cx="8204200" cy="3205466"/>
        </p:xfrm>
        <a:graphic>
          <a:graphicData uri="http://schemas.openxmlformats.org/drawingml/2006/table">
            <a:tbl>
              <a:tblPr firstRow="1" bandRow="1">
                <a:tableStyleId>{2D5ABB26-0587-4C30-8999-92F81FD0307C}</a:tableStyleId>
              </a:tblPr>
              <a:tblGrid>
                <a:gridCol w="4102100">
                  <a:extLst>
                    <a:ext uri="{9D8B030D-6E8A-4147-A177-3AD203B41FA5}">
                      <a16:colId xmlns:a16="http://schemas.microsoft.com/office/drawing/2014/main" val="20000"/>
                    </a:ext>
                  </a:extLst>
                </a:gridCol>
                <a:gridCol w="4102100">
                  <a:extLst>
                    <a:ext uri="{9D8B030D-6E8A-4147-A177-3AD203B41FA5}">
                      <a16:colId xmlns:a16="http://schemas.microsoft.com/office/drawing/2014/main" val="20001"/>
                    </a:ext>
                  </a:extLst>
                </a:gridCol>
              </a:tblGrid>
              <a:tr h="370839">
                <a:tc>
                  <a:txBody>
                    <a:bodyPr/>
                    <a:lstStyle/>
                    <a:p>
                      <a:pPr marL="91440">
                        <a:lnSpc>
                          <a:spcPct val="100000"/>
                        </a:lnSpc>
                        <a:spcBef>
                          <a:spcPts val="310"/>
                        </a:spcBef>
                      </a:pPr>
                      <a:r>
                        <a:rPr sz="1800" b="1" spc="-5" dirty="0">
                          <a:solidFill>
                            <a:srgbClr val="DDDEDD"/>
                          </a:solidFill>
                          <a:latin typeface="Arial"/>
                          <a:cs typeface="Arial"/>
                        </a:rPr>
                        <a:t>Self-managed database</a:t>
                      </a:r>
                      <a:endParaRPr sz="1800">
                        <a:latin typeface="Arial"/>
                        <a:cs typeface="Arial"/>
                      </a:endParaRPr>
                    </a:p>
                  </a:txBody>
                  <a:tcPr marL="0" marR="0" marT="39370" marB="0">
                    <a:lnL w="12700">
                      <a:solidFill>
                        <a:srgbClr val="DDDEDD"/>
                      </a:solidFill>
                      <a:prstDash val="solid"/>
                    </a:lnL>
                    <a:lnR w="12700">
                      <a:solidFill>
                        <a:srgbClr val="DDDEDD"/>
                      </a:solidFill>
                      <a:prstDash val="solid"/>
                    </a:lnR>
                    <a:lnT w="12700">
                      <a:solidFill>
                        <a:srgbClr val="DDDEDD"/>
                      </a:solidFill>
                      <a:prstDash val="solid"/>
                    </a:lnT>
                    <a:lnB w="38100">
                      <a:solidFill>
                        <a:srgbClr val="DDDEDD"/>
                      </a:solidFill>
                      <a:prstDash val="solid"/>
                    </a:lnB>
                    <a:solidFill>
                      <a:srgbClr val="1B508D"/>
                    </a:solidFill>
                  </a:tcPr>
                </a:tc>
                <a:tc>
                  <a:txBody>
                    <a:bodyPr/>
                    <a:lstStyle/>
                    <a:p>
                      <a:pPr marL="92075">
                        <a:lnSpc>
                          <a:spcPct val="100000"/>
                        </a:lnSpc>
                        <a:spcBef>
                          <a:spcPts val="310"/>
                        </a:spcBef>
                      </a:pPr>
                      <a:r>
                        <a:rPr sz="1800" b="1" spc="-20" dirty="0">
                          <a:solidFill>
                            <a:srgbClr val="DDDEDD"/>
                          </a:solidFill>
                          <a:latin typeface="Arial"/>
                          <a:cs typeface="Arial"/>
                        </a:rPr>
                        <a:t>AWS-managed</a:t>
                      </a:r>
                      <a:r>
                        <a:rPr sz="1800" b="1" spc="45" dirty="0">
                          <a:solidFill>
                            <a:srgbClr val="DDDEDD"/>
                          </a:solidFill>
                          <a:latin typeface="Arial"/>
                          <a:cs typeface="Arial"/>
                        </a:rPr>
                        <a:t> </a:t>
                      </a:r>
                      <a:r>
                        <a:rPr sz="1800" b="1" spc="-5" dirty="0">
                          <a:solidFill>
                            <a:srgbClr val="DDDEDD"/>
                          </a:solidFill>
                          <a:latin typeface="Arial"/>
                          <a:cs typeface="Arial"/>
                        </a:rPr>
                        <a:t>database</a:t>
                      </a:r>
                      <a:endParaRPr sz="1800">
                        <a:latin typeface="Arial"/>
                        <a:cs typeface="Arial"/>
                      </a:endParaRPr>
                    </a:p>
                  </a:txBody>
                  <a:tcPr marL="0" marR="0" marT="39370" marB="0">
                    <a:lnL w="12700">
                      <a:solidFill>
                        <a:srgbClr val="DDDEDD"/>
                      </a:solidFill>
                      <a:prstDash val="solid"/>
                    </a:lnL>
                    <a:lnR w="12700">
                      <a:solidFill>
                        <a:srgbClr val="DDDEDD"/>
                      </a:solidFill>
                      <a:prstDash val="solid"/>
                    </a:lnR>
                    <a:lnT w="12700">
                      <a:solidFill>
                        <a:srgbClr val="DDDEDD"/>
                      </a:solidFill>
                      <a:prstDash val="solid"/>
                    </a:lnT>
                    <a:lnB w="38100">
                      <a:solidFill>
                        <a:srgbClr val="DDDEDD"/>
                      </a:solidFill>
                      <a:prstDash val="solid"/>
                    </a:lnB>
                    <a:solidFill>
                      <a:srgbClr val="1B508D"/>
                    </a:solidFill>
                  </a:tcPr>
                </a:tc>
                <a:extLst>
                  <a:ext uri="{0D108BD9-81ED-4DB2-BD59-A6C34878D82A}">
                    <a16:rowId xmlns:a16="http://schemas.microsoft.com/office/drawing/2014/main" val="10000"/>
                  </a:ext>
                </a:extLst>
              </a:tr>
              <a:tr h="640080">
                <a:tc>
                  <a:txBody>
                    <a:bodyPr/>
                    <a:lstStyle/>
                    <a:p>
                      <a:pPr marL="91440">
                        <a:lnSpc>
                          <a:spcPct val="100000"/>
                        </a:lnSpc>
                        <a:spcBef>
                          <a:spcPts val="315"/>
                        </a:spcBef>
                      </a:pPr>
                      <a:r>
                        <a:rPr sz="1800" spc="-60" dirty="0">
                          <a:solidFill>
                            <a:srgbClr val="4D4D4B"/>
                          </a:solidFill>
                          <a:latin typeface="Arial"/>
                          <a:cs typeface="Arial"/>
                        </a:rPr>
                        <a:t>You </a:t>
                      </a:r>
                      <a:r>
                        <a:rPr sz="1800" spc="-5" dirty="0">
                          <a:solidFill>
                            <a:srgbClr val="4D4D4B"/>
                          </a:solidFill>
                          <a:latin typeface="Arial"/>
                          <a:cs typeface="Arial"/>
                        </a:rPr>
                        <a:t>have full responsibility</a:t>
                      </a:r>
                      <a:r>
                        <a:rPr sz="1800" spc="70" dirty="0">
                          <a:solidFill>
                            <a:srgbClr val="4D4D4B"/>
                          </a:solidFill>
                          <a:latin typeface="Arial"/>
                          <a:cs typeface="Arial"/>
                        </a:rPr>
                        <a:t> </a:t>
                      </a:r>
                      <a:r>
                        <a:rPr sz="1800" dirty="0">
                          <a:solidFill>
                            <a:srgbClr val="4D4D4B"/>
                          </a:solidFill>
                          <a:latin typeface="Arial"/>
                          <a:cs typeface="Arial"/>
                        </a:rPr>
                        <a:t>for</a:t>
                      </a:r>
                      <a:endParaRPr sz="1800">
                        <a:latin typeface="Arial"/>
                        <a:cs typeface="Arial"/>
                      </a:endParaRPr>
                    </a:p>
                    <a:p>
                      <a:pPr marL="91440">
                        <a:lnSpc>
                          <a:spcPct val="100000"/>
                        </a:lnSpc>
                      </a:pPr>
                      <a:r>
                        <a:rPr sz="1800" spc="-5" dirty="0">
                          <a:solidFill>
                            <a:srgbClr val="4D4D4B"/>
                          </a:solidFill>
                          <a:latin typeface="Arial"/>
                          <a:cs typeface="Arial"/>
                        </a:rPr>
                        <a:t>upgrades and</a:t>
                      </a:r>
                      <a:r>
                        <a:rPr sz="1800" spc="25" dirty="0">
                          <a:solidFill>
                            <a:srgbClr val="4D4D4B"/>
                          </a:solidFill>
                          <a:latin typeface="Arial"/>
                          <a:cs typeface="Arial"/>
                        </a:rPr>
                        <a:t> </a:t>
                      </a:r>
                      <a:r>
                        <a:rPr sz="1800" spc="-5" dirty="0">
                          <a:solidFill>
                            <a:srgbClr val="4D4D4B"/>
                          </a:solidFill>
                          <a:latin typeface="Arial"/>
                          <a:cs typeface="Arial"/>
                        </a:rPr>
                        <a:t>backup</a:t>
                      </a:r>
                      <a:endParaRPr sz="1800">
                        <a:latin typeface="Arial"/>
                        <a:cs typeface="Arial"/>
                      </a:endParaRPr>
                    </a:p>
                  </a:txBody>
                  <a:tcPr marL="0" marR="0" marT="40005" marB="0">
                    <a:lnL w="12700">
                      <a:solidFill>
                        <a:srgbClr val="DDDEDD"/>
                      </a:solidFill>
                      <a:prstDash val="solid"/>
                    </a:lnL>
                    <a:lnR w="12700">
                      <a:solidFill>
                        <a:srgbClr val="DDDEDD"/>
                      </a:solidFill>
                      <a:prstDash val="solid"/>
                    </a:lnR>
                    <a:lnT w="38100">
                      <a:solidFill>
                        <a:srgbClr val="DDDEDD"/>
                      </a:solidFill>
                      <a:prstDash val="solid"/>
                    </a:lnT>
                    <a:lnB w="12700">
                      <a:solidFill>
                        <a:srgbClr val="DDDEDD"/>
                      </a:solidFill>
                      <a:prstDash val="solid"/>
                    </a:lnB>
                    <a:solidFill>
                      <a:srgbClr val="CCD0DB"/>
                    </a:solidFill>
                  </a:tcPr>
                </a:tc>
                <a:tc>
                  <a:txBody>
                    <a:bodyPr/>
                    <a:lstStyle/>
                    <a:p>
                      <a:pPr marL="92075">
                        <a:lnSpc>
                          <a:spcPct val="100000"/>
                        </a:lnSpc>
                        <a:spcBef>
                          <a:spcPts val="315"/>
                        </a:spcBef>
                      </a:pPr>
                      <a:r>
                        <a:rPr sz="1800" spc="-25" dirty="0">
                          <a:solidFill>
                            <a:srgbClr val="4D4D4B"/>
                          </a:solidFill>
                          <a:latin typeface="Arial"/>
                          <a:cs typeface="Arial"/>
                        </a:rPr>
                        <a:t>AWS </a:t>
                      </a:r>
                      <a:r>
                        <a:rPr sz="1800" spc="-5" dirty="0">
                          <a:solidFill>
                            <a:srgbClr val="4D4D4B"/>
                          </a:solidFill>
                          <a:latin typeface="Arial"/>
                          <a:cs typeface="Arial"/>
                        </a:rPr>
                        <a:t>provides </a:t>
                      </a:r>
                      <a:r>
                        <a:rPr sz="1800" spc="-10" dirty="0">
                          <a:solidFill>
                            <a:srgbClr val="4D4D4B"/>
                          </a:solidFill>
                          <a:latin typeface="Arial"/>
                          <a:cs typeface="Arial"/>
                        </a:rPr>
                        <a:t>upgrades, </a:t>
                      </a:r>
                      <a:r>
                        <a:rPr sz="1800" spc="-5" dirty="0">
                          <a:solidFill>
                            <a:srgbClr val="4D4D4B"/>
                          </a:solidFill>
                          <a:latin typeface="Arial"/>
                          <a:cs typeface="Arial"/>
                        </a:rPr>
                        <a:t>backup,</a:t>
                      </a:r>
                      <a:r>
                        <a:rPr sz="1800" spc="60" dirty="0">
                          <a:solidFill>
                            <a:srgbClr val="4D4D4B"/>
                          </a:solidFill>
                          <a:latin typeface="Arial"/>
                          <a:cs typeface="Arial"/>
                        </a:rPr>
                        <a:t> </a:t>
                      </a:r>
                      <a:r>
                        <a:rPr sz="1800" spc="-10" dirty="0">
                          <a:solidFill>
                            <a:srgbClr val="4D4D4B"/>
                          </a:solidFill>
                          <a:latin typeface="Arial"/>
                          <a:cs typeface="Arial"/>
                        </a:rPr>
                        <a:t>and</a:t>
                      </a:r>
                      <a:endParaRPr sz="1800">
                        <a:latin typeface="Arial"/>
                        <a:cs typeface="Arial"/>
                      </a:endParaRPr>
                    </a:p>
                    <a:p>
                      <a:pPr marL="92075">
                        <a:lnSpc>
                          <a:spcPct val="100000"/>
                        </a:lnSpc>
                      </a:pPr>
                      <a:r>
                        <a:rPr sz="1800" spc="-5" dirty="0">
                          <a:solidFill>
                            <a:srgbClr val="4D4D4B"/>
                          </a:solidFill>
                          <a:latin typeface="Arial"/>
                          <a:cs typeface="Arial"/>
                        </a:rPr>
                        <a:t>failover as a</a:t>
                      </a:r>
                      <a:r>
                        <a:rPr sz="1800" spc="10" dirty="0">
                          <a:solidFill>
                            <a:srgbClr val="4D4D4B"/>
                          </a:solidFill>
                          <a:latin typeface="Arial"/>
                          <a:cs typeface="Arial"/>
                        </a:rPr>
                        <a:t> </a:t>
                      </a:r>
                      <a:r>
                        <a:rPr sz="1800" spc="-5" dirty="0">
                          <a:solidFill>
                            <a:srgbClr val="4D4D4B"/>
                          </a:solidFill>
                          <a:latin typeface="Arial"/>
                          <a:cs typeface="Arial"/>
                        </a:rPr>
                        <a:t>service</a:t>
                      </a:r>
                      <a:endParaRPr sz="1800">
                        <a:latin typeface="Arial"/>
                        <a:cs typeface="Arial"/>
                      </a:endParaRPr>
                    </a:p>
                  </a:txBody>
                  <a:tcPr marL="0" marR="0" marT="40005" marB="0">
                    <a:lnL w="12700">
                      <a:solidFill>
                        <a:srgbClr val="DDDEDD"/>
                      </a:solidFill>
                      <a:prstDash val="solid"/>
                    </a:lnL>
                    <a:lnR w="12700">
                      <a:solidFill>
                        <a:srgbClr val="DDDEDD"/>
                      </a:solidFill>
                      <a:prstDash val="solid"/>
                    </a:lnR>
                    <a:lnT w="38100">
                      <a:solidFill>
                        <a:srgbClr val="DDDEDD"/>
                      </a:solidFill>
                      <a:prstDash val="solid"/>
                    </a:lnT>
                    <a:lnB w="12700">
                      <a:solidFill>
                        <a:srgbClr val="DDDEDD"/>
                      </a:solidFill>
                      <a:prstDash val="solid"/>
                    </a:lnB>
                    <a:solidFill>
                      <a:srgbClr val="CCD0DB"/>
                    </a:solidFill>
                  </a:tcPr>
                </a:tc>
                <a:extLst>
                  <a:ext uri="{0D108BD9-81ED-4DB2-BD59-A6C34878D82A}">
                    <a16:rowId xmlns:a16="http://schemas.microsoft.com/office/drawing/2014/main" val="10001"/>
                  </a:ext>
                </a:extLst>
              </a:tr>
              <a:tr h="914400">
                <a:tc>
                  <a:txBody>
                    <a:bodyPr/>
                    <a:lstStyle/>
                    <a:p>
                      <a:pPr marL="91440">
                        <a:lnSpc>
                          <a:spcPct val="100000"/>
                        </a:lnSpc>
                        <a:spcBef>
                          <a:spcPts val="315"/>
                        </a:spcBef>
                      </a:pPr>
                      <a:r>
                        <a:rPr sz="1800" spc="-60" dirty="0">
                          <a:solidFill>
                            <a:srgbClr val="4D4D4B"/>
                          </a:solidFill>
                          <a:latin typeface="Arial"/>
                          <a:cs typeface="Arial"/>
                        </a:rPr>
                        <a:t>You </a:t>
                      </a:r>
                      <a:r>
                        <a:rPr sz="1800" spc="-5" dirty="0">
                          <a:solidFill>
                            <a:srgbClr val="4D4D4B"/>
                          </a:solidFill>
                          <a:latin typeface="Arial"/>
                          <a:cs typeface="Arial"/>
                        </a:rPr>
                        <a:t>have full responsibility </a:t>
                      </a:r>
                      <a:r>
                        <a:rPr sz="1800" dirty="0">
                          <a:solidFill>
                            <a:srgbClr val="4D4D4B"/>
                          </a:solidFill>
                          <a:latin typeface="Arial"/>
                          <a:cs typeface="Arial"/>
                        </a:rPr>
                        <a:t>for</a:t>
                      </a:r>
                      <a:r>
                        <a:rPr sz="1800" spc="100" dirty="0">
                          <a:solidFill>
                            <a:srgbClr val="4D4D4B"/>
                          </a:solidFill>
                          <a:latin typeface="Arial"/>
                          <a:cs typeface="Arial"/>
                        </a:rPr>
                        <a:t> </a:t>
                      </a:r>
                      <a:r>
                        <a:rPr sz="1800" spc="-5" dirty="0">
                          <a:solidFill>
                            <a:srgbClr val="4D4D4B"/>
                          </a:solidFill>
                          <a:latin typeface="Arial"/>
                          <a:cs typeface="Arial"/>
                        </a:rPr>
                        <a:t>security</a:t>
                      </a:r>
                      <a:endParaRPr sz="1800">
                        <a:latin typeface="Arial"/>
                        <a:cs typeface="Arial"/>
                      </a:endParaRPr>
                    </a:p>
                  </a:txBody>
                  <a:tcPr marL="0" marR="0" marT="40005" marB="0">
                    <a:lnL w="12700">
                      <a:solidFill>
                        <a:srgbClr val="DDDEDD"/>
                      </a:solidFill>
                      <a:prstDash val="solid"/>
                    </a:lnL>
                    <a:lnR w="12700">
                      <a:solidFill>
                        <a:srgbClr val="DDDEDD"/>
                      </a:solidFill>
                      <a:prstDash val="solid"/>
                    </a:lnR>
                    <a:lnT w="12700">
                      <a:solidFill>
                        <a:srgbClr val="DDDEDD"/>
                      </a:solidFill>
                      <a:prstDash val="solid"/>
                    </a:lnT>
                    <a:lnB w="12700">
                      <a:solidFill>
                        <a:srgbClr val="DDDEDD"/>
                      </a:solidFill>
                      <a:prstDash val="solid"/>
                    </a:lnB>
                    <a:solidFill>
                      <a:srgbClr val="E7E9ED"/>
                    </a:solidFill>
                  </a:tcPr>
                </a:tc>
                <a:tc>
                  <a:txBody>
                    <a:bodyPr/>
                    <a:lstStyle/>
                    <a:p>
                      <a:pPr marL="92075" marR="196215">
                        <a:lnSpc>
                          <a:spcPct val="100000"/>
                        </a:lnSpc>
                        <a:spcBef>
                          <a:spcPts val="315"/>
                        </a:spcBef>
                      </a:pPr>
                      <a:r>
                        <a:rPr sz="1800" spc="-25" dirty="0">
                          <a:solidFill>
                            <a:srgbClr val="4D4D4B"/>
                          </a:solidFill>
                          <a:latin typeface="Arial"/>
                          <a:cs typeface="Arial"/>
                        </a:rPr>
                        <a:t>AWS </a:t>
                      </a:r>
                      <a:r>
                        <a:rPr sz="1800" spc="-5" dirty="0">
                          <a:solidFill>
                            <a:srgbClr val="4D4D4B"/>
                          </a:solidFill>
                          <a:latin typeface="Arial"/>
                          <a:cs typeface="Arial"/>
                        </a:rPr>
                        <a:t>provides high infrastructure  </a:t>
                      </a:r>
                      <a:r>
                        <a:rPr sz="1800" spc="-20" dirty="0">
                          <a:solidFill>
                            <a:srgbClr val="4D4D4B"/>
                          </a:solidFill>
                          <a:latin typeface="Arial"/>
                          <a:cs typeface="Arial"/>
                        </a:rPr>
                        <a:t>security, </a:t>
                      </a:r>
                      <a:r>
                        <a:rPr sz="1800" spc="-5" dirty="0">
                          <a:solidFill>
                            <a:srgbClr val="4D4D4B"/>
                          </a:solidFill>
                          <a:latin typeface="Arial"/>
                          <a:cs typeface="Arial"/>
                        </a:rPr>
                        <a:t>certifications; gives </a:t>
                      </a:r>
                      <a:r>
                        <a:rPr sz="1800" spc="-15" dirty="0">
                          <a:solidFill>
                            <a:srgbClr val="4D4D4B"/>
                          </a:solidFill>
                          <a:latin typeface="Arial"/>
                          <a:cs typeface="Arial"/>
                        </a:rPr>
                        <a:t>you </a:t>
                      </a:r>
                      <a:r>
                        <a:rPr sz="1800" spc="-5" dirty="0">
                          <a:solidFill>
                            <a:srgbClr val="4D4D4B"/>
                          </a:solidFill>
                          <a:latin typeface="Arial"/>
                          <a:cs typeface="Arial"/>
                        </a:rPr>
                        <a:t>tools  </a:t>
                      </a:r>
                      <a:r>
                        <a:rPr sz="1800" dirty="0">
                          <a:solidFill>
                            <a:srgbClr val="4D4D4B"/>
                          </a:solidFill>
                          <a:latin typeface="Arial"/>
                          <a:cs typeface="Arial"/>
                        </a:rPr>
                        <a:t>to </a:t>
                      </a:r>
                      <a:r>
                        <a:rPr sz="1800" spc="-5" dirty="0">
                          <a:solidFill>
                            <a:srgbClr val="4D4D4B"/>
                          </a:solidFill>
                          <a:latin typeface="Arial"/>
                          <a:cs typeface="Arial"/>
                        </a:rPr>
                        <a:t>ensure DB</a:t>
                      </a:r>
                      <a:r>
                        <a:rPr sz="1800" spc="5" dirty="0">
                          <a:solidFill>
                            <a:srgbClr val="4D4D4B"/>
                          </a:solidFill>
                          <a:latin typeface="Arial"/>
                          <a:cs typeface="Arial"/>
                        </a:rPr>
                        <a:t> </a:t>
                      </a:r>
                      <a:r>
                        <a:rPr sz="1800" spc="-5" dirty="0">
                          <a:solidFill>
                            <a:srgbClr val="4D4D4B"/>
                          </a:solidFill>
                          <a:latin typeface="Arial"/>
                          <a:cs typeface="Arial"/>
                        </a:rPr>
                        <a:t>security</a:t>
                      </a:r>
                      <a:endParaRPr sz="1800">
                        <a:latin typeface="Arial"/>
                        <a:cs typeface="Arial"/>
                      </a:endParaRPr>
                    </a:p>
                  </a:txBody>
                  <a:tcPr marL="0" marR="0" marT="40005" marB="0">
                    <a:lnL w="12700">
                      <a:solidFill>
                        <a:srgbClr val="DDDEDD"/>
                      </a:solidFill>
                      <a:prstDash val="solid"/>
                    </a:lnL>
                    <a:lnR w="12700">
                      <a:solidFill>
                        <a:srgbClr val="DDDEDD"/>
                      </a:solidFill>
                      <a:prstDash val="solid"/>
                    </a:lnR>
                    <a:lnT w="12700">
                      <a:solidFill>
                        <a:srgbClr val="DDDEDD"/>
                      </a:solidFill>
                      <a:prstDash val="solid"/>
                    </a:lnT>
                    <a:lnB w="12700">
                      <a:solidFill>
                        <a:srgbClr val="DDDEDD"/>
                      </a:solidFill>
                      <a:prstDash val="solid"/>
                    </a:lnB>
                    <a:solidFill>
                      <a:srgbClr val="E7E9ED"/>
                    </a:solidFill>
                  </a:tcPr>
                </a:tc>
                <a:extLst>
                  <a:ext uri="{0D108BD9-81ED-4DB2-BD59-A6C34878D82A}">
                    <a16:rowId xmlns:a16="http://schemas.microsoft.com/office/drawing/2014/main" val="10002"/>
                  </a:ext>
                </a:extLst>
              </a:tr>
              <a:tr h="640080">
                <a:tc>
                  <a:txBody>
                    <a:bodyPr/>
                    <a:lstStyle/>
                    <a:p>
                      <a:pPr marL="91440" marR="155575">
                        <a:lnSpc>
                          <a:spcPct val="100000"/>
                        </a:lnSpc>
                        <a:spcBef>
                          <a:spcPts val="320"/>
                        </a:spcBef>
                      </a:pPr>
                      <a:r>
                        <a:rPr sz="1800" spc="-5" dirty="0">
                          <a:solidFill>
                            <a:srgbClr val="4D4D4B"/>
                          </a:solidFill>
                          <a:latin typeface="Arial"/>
                          <a:cs typeface="Arial"/>
                        </a:rPr>
                        <a:t>Full control over parameters </a:t>
                      </a:r>
                      <a:r>
                        <a:rPr sz="1800" dirty="0">
                          <a:solidFill>
                            <a:srgbClr val="4D4D4B"/>
                          </a:solidFill>
                          <a:latin typeface="Arial"/>
                          <a:cs typeface="Arial"/>
                        </a:rPr>
                        <a:t>of </a:t>
                      </a:r>
                      <a:r>
                        <a:rPr sz="1800" spc="-20" dirty="0">
                          <a:solidFill>
                            <a:srgbClr val="4D4D4B"/>
                          </a:solidFill>
                          <a:latin typeface="Arial"/>
                          <a:cs typeface="Arial"/>
                        </a:rPr>
                        <a:t>server,  </a:t>
                      </a:r>
                      <a:r>
                        <a:rPr sz="1800" dirty="0">
                          <a:solidFill>
                            <a:srgbClr val="4D4D4B"/>
                          </a:solidFill>
                          <a:latin typeface="Arial"/>
                          <a:cs typeface="Arial"/>
                        </a:rPr>
                        <a:t>OS, </a:t>
                      </a:r>
                      <a:r>
                        <a:rPr sz="1800" spc="-5" dirty="0">
                          <a:solidFill>
                            <a:srgbClr val="4D4D4B"/>
                          </a:solidFill>
                          <a:latin typeface="Arial"/>
                          <a:cs typeface="Arial"/>
                        </a:rPr>
                        <a:t>and database</a:t>
                      </a:r>
                      <a:endParaRPr sz="1800">
                        <a:latin typeface="Arial"/>
                        <a:cs typeface="Arial"/>
                      </a:endParaRPr>
                    </a:p>
                  </a:txBody>
                  <a:tcPr marL="0" marR="0" marT="40640" marB="0">
                    <a:lnL w="12700">
                      <a:solidFill>
                        <a:srgbClr val="DDDEDD"/>
                      </a:solidFill>
                      <a:prstDash val="solid"/>
                    </a:lnL>
                    <a:lnR w="12700">
                      <a:solidFill>
                        <a:srgbClr val="DDDEDD"/>
                      </a:solidFill>
                      <a:prstDash val="solid"/>
                    </a:lnR>
                    <a:lnT w="12700">
                      <a:solidFill>
                        <a:srgbClr val="DDDEDD"/>
                      </a:solidFill>
                      <a:prstDash val="solid"/>
                    </a:lnT>
                    <a:lnB w="12700">
                      <a:solidFill>
                        <a:srgbClr val="DDDEDD"/>
                      </a:solidFill>
                      <a:prstDash val="solid"/>
                    </a:lnB>
                    <a:solidFill>
                      <a:srgbClr val="CCD0DB"/>
                    </a:solidFill>
                  </a:tcPr>
                </a:tc>
                <a:tc>
                  <a:txBody>
                    <a:bodyPr/>
                    <a:lstStyle/>
                    <a:p>
                      <a:pPr marL="92075" marR="179705">
                        <a:lnSpc>
                          <a:spcPct val="100000"/>
                        </a:lnSpc>
                        <a:spcBef>
                          <a:spcPts val="320"/>
                        </a:spcBef>
                      </a:pPr>
                      <a:r>
                        <a:rPr sz="1800" spc="-5" dirty="0">
                          <a:solidFill>
                            <a:srgbClr val="4D4D4B"/>
                          </a:solidFill>
                          <a:latin typeface="Arial"/>
                          <a:cs typeface="Arial"/>
                        </a:rPr>
                        <a:t>Database is a managed appliance, so  </a:t>
                      </a:r>
                      <a:r>
                        <a:rPr sz="1800" spc="-10" dirty="0">
                          <a:solidFill>
                            <a:srgbClr val="4D4D4B"/>
                          </a:solidFill>
                          <a:latin typeface="Arial"/>
                          <a:cs typeface="Arial"/>
                        </a:rPr>
                        <a:t>you </a:t>
                      </a:r>
                      <a:r>
                        <a:rPr sz="1800" spc="-5" dirty="0">
                          <a:solidFill>
                            <a:srgbClr val="4D4D4B"/>
                          </a:solidFill>
                          <a:latin typeface="Arial"/>
                          <a:cs typeface="Arial"/>
                        </a:rPr>
                        <a:t>can easily</a:t>
                      </a:r>
                      <a:r>
                        <a:rPr sz="1800" spc="35" dirty="0">
                          <a:solidFill>
                            <a:srgbClr val="4D4D4B"/>
                          </a:solidFill>
                          <a:latin typeface="Arial"/>
                          <a:cs typeface="Arial"/>
                        </a:rPr>
                        <a:t> </a:t>
                      </a:r>
                      <a:r>
                        <a:rPr sz="1800" spc="-5" dirty="0">
                          <a:solidFill>
                            <a:srgbClr val="4D4D4B"/>
                          </a:solidFill>
                          <a:latin typeface="Arial"/>
                          <a:cs typeface="Arial"/>
                        </a:rPr>
                        <a:t>automate</a:t>
                      </a:r>
                      <a:endParaRPr sz="1800">
                        <a:latin typeface="Arial"/>
                        <a:cs typeface="Arial"/>
                      </a:endParaRPr>
                    </a:p>
                  </a:txBody>
                  <a:tcPr marL="0" marR="0" marT="40640" marB="0">
                    <a:lnL w="12700">
                      <a:solidFill>
                        <a:srgbClr val="DDDEDD"/>
                      </a:solidFill>
                      <a:prstDash val="solid"/>
                    </a:lnL>
                    <a:lnR w="12700">
                      <a:solidFill>
                        <a:srgbClr val="DDDEDD"/>
                      </a:solidFill>
                      <a:prstDash val="solid"/>
                    </a:lnR>
                    <a:lnT w="12700">
                      <a:solidFill>
                        <a:srgbClr val="DDDEDD"/>
                      </a:solidFill>
                      <a:prstDash val="solid"/>
                    </a:lnT>
                    <a:lnB w="12700">
                      <a:solidFill>
                        <a:srgbClr val="DDDEDD"/>
                      </a:solidFill>
                      <a:prstDash val="solid"/>
                    </a:lnB>
                    <a:solidFill>
                      <a:srgbClr val="CCD0DB"/>
                    </a:solidFill>
                  </a:tcPr>
                </a:tc>
                <a:extLst>
                  <a:ext uri="{0D108BD9-81ED-4DB2-BD59-A6C34878D82A}">
                    <a16:rowId xmlns:a16="http://schemas.microsoft.com/office/drawing/2014/main" val="10003"/>
                  </a:ext>
                </a:extLst>
              </a:tr>
              <a:tr h="640067">
                <a:tc>
                  <a:txBody>
                    <a:bodyPr/>
                    <a:lstStyle/>
                    <a:p>
                      <a:pPr marL="91440">
                        <a:lnSpc>
                          <a:spcPct val="100000"/>
                        </a:lnSpc>
                        <a:spcBef>
                          <a:spcPts val="320"/>
                        </a:spcBef>
                      </a:pPr>
                      <a:r>
                        <a:rPr sz="1800" spc="-5" dirty="0">
                          <a:solidFill>
                            <a:srgbClr val="4D4D4B"/>
                          </a:solidFill>
                          <a:latin typeface="Arial"/>
                          <a:cs typeface="Arial"/>
                        </a:rPr>
                        <a:t>Replication </a:t>
                      </a:r>
                      <a:r>
                        <a:rPr sz="1800" dirty="0">
                          <a:solidFill>
                            <a:srgbClr val="4D4D4B"/>
                          </a:solidFill>
                          <a:latin typeface="Arial"/>
                          <a:cs typeface="Arial"/>
                        </a:rPr>
                        <a:t>is </a:t>
                      </a:r>
                      <a:r>
                        <a:rPr sz="1800" spc="-10" dirty="0">
                          <a:solidFill>
                            <a:srgbClr val="4D4D4B"/>
                          </a:solidFill>
                          <a:latin typeface="Arial"/>
                          <a:cs typeface="Arial"/>
                        </a:rPr>
                        <a:t>expensive and</a:t>
                      </a:r>
                      <a:r>
                        <a:rPr sz="1800" spc="55" dirty="0">
                          <a:solidFill>
                            <a:srgbClr val="4D4D4B"/>
                          </a:solidFill>
                          <a:latin typeface="Arial"/>
                          <a:cs typeface="Arial"/>
                        </a:rPr>
                        <a:t> </a:t>
                      </a:r>
                      <a:r>
                        <a:rPr sz="1800" spc="-5" dirty="0">
                          <a:solidFill>
                            <a:srgbClr val="4D4D4B"/>
                          </a:solidFill>
                          <a:latin typeface="Arial"/>
                          <a:cs typeface="Arial"/>
                        </a:rPr>
                        <a:t>complex</a:t>
                      </a:r>
                      <a:endParaRPr sz="1800">
                        <a:latin typeface="Arial"/>
                        <a:cs typeface="Arial"/>
                      </a:endParaRPr>
                    </a:p>
                    <a:p>
                      <a:pPr marL="91440">
                        <a:lnSpc>
                          <a:spcPct val="100000"/>
                        </a:lnSpc>
                      </a:pPr>
                      <a:r>
                        <a:rPr sz="1800" spc="-5" dirty="0">
                          <a:solidFill>
                            <a:srgbClr val="4D4D4B"/>
                          </a:solidFill>
                          <a:latin typeface="Arial"/>
                          <a:cs typeface="Arial"/>
                        </a:rPr>
                        <a:t>and requires a lot </a:t>
                      </a:r>
                      <a:r>
                        <a:rPr sz="1800" dirty="0">
                          <a:solidFill>
                            <a:srgbClr val="4D4D4B"/>
                          </a:solidFill>
                          <a:latin typeface="Arial"/>
                          <a:cs typeface="Arial"/>
                        </a:rPr>
                        <a:t>of</a:t>
                      </a:r>
                      <a:r>
                        <a:rPr sz="1800" spc="15" dirty="0">
                          <a:solidFill>
                            <a:srgbClr val="4D4D4B"/>
                          </a:solidFill>
                          <a:latin typeface="Arial"/>
                          <a:cs typeface="Arial"/>
                        </a:rPr>
                        <a:t> </a:t>
                      </a:r>
                      <a:r>
                        <a:rPr sz="1800" spc="-5" dirty="0">
                          <a:solidFill>
                            <a:srgbClr val="4D4D4B"/>
                          </a:solidFill>
                          <a:latin typeface="Arial"/>
                          <a:cs typeface="Arial"/>
                        </a:rPr>
                        <a:t>engineering</a:t>
                      </a:r>
                      <a:endParaRPr sz="1800">
                        <a:latin typeface="Arial"/>
                        <a:cs typeface="Arial"/>
                      </a:endParaRPr>
                    </a:p>
                  </a:txBody>
                  <a:tcPr marL="0" marR="0" marT="40640" marB="0">
                    <a:lnL w="12700">
                      <a:solidFill>
                        <a:srgbClr val="DDDEDD"/>
                      </a:solidFill>
                      <a:prstDash val="solid"/>
                    </a:lnL>
                    <a:lnR w="12700">
                      <a:solidFill>
                        <a:srgbClr val="DDDEDD"/>
                      </a:solidFill>
                      <a:prstDash val="solid"/>
                    </a:lnR>
                    <a:lnT w="12700">
                      <a:solidFill>
                        <a:srgbClr val="DDDEDD"/>
                      </a:solidFill>
                      <a:prstDash val="solid"/>
                    </a:lnT>
                    <a:lnB w="12700">
                      <a:solidFill>
                        <a:srgbClr val="DDDEDD"/>
                      </a:solidFill>
                      <a:prstDash val="solid"/>
                    </a:lnB>
                    <a:solidFill>
                      <a:srgbClr val="E7E9ED"/>
                    </a:solidFill>
                  </a:tcPr>
                </a:tc>
                <a:tc>
                  <a:txBody>
                    <a:bodyPr/>
                    <a:lstStyle/>
                    <a:p>
                      <a:pPr marL="92075">
                        <a:lnSpc>
                          <a:spcPct val="100000"/>
                        </a:lnSpc>
                        <a:spcBef>
                          <a:spcPts val="320"/>
                        </a:spcBef>
                      </a:pPr>
                      <a:r>
                        <a:rPr sz="1800" spc="-25" dirty="0">
                          <a:solidFill>
                            <a:srgbClr val="4D4D4B"/>
                          </a:solidFill>
                          <a:latin typeface="Arial"/>
                          <a:cs typeface="Arial"/>
                        </a:rPr>
                        <a:t>AWS </a:t>
                      </a:r>
                      <a:r>
                        <a:rPr sz="1800" spc="-5" dirty="0">
                          <a:solidFill>
                            <a:srgbClr val="4D4D4B"/>
                          </a:solidFill>
                          <a:latin typeface="Arial"/>
                          <a:cs typeface="Arial"/>
                        </a:rPr>
                        <a:t>provides failover as </a:t>
                      </a:r>
                      <a:r>
                        <a:rPr sz="1800" dirty="0">
                          <a:solidFill>
                            <a:srgbClr val="4D4D4B"/>
                          </a:solidFill>
                          <a:latin typeface="Arial"/>
                          <a:cs typeface="Arial"/>
                        </a:rPr>
                        <a:t>a</a:t>
                      </a:r>
                      <a:r>
                        <a:rPr sz="1800" spc="45" dirty="0">
                          <a:solidFill>
                            <a:srgbClr val="4D4D4B"/>
                          </a:solidFill>
                          <a:latin typeface="Arial"/>
                          <a:cs typeface="Arial"/>
                        </a:rPr>
                        <a:t> </a:t>
                      </a:r>
                      <a:r>
                        <a:rPr sz="1800" spc="-10" dirty="0">
                          <a:solidFill>
                            <a:srgbClr val="4D4D4B"/>
                          </a:solidFill>
                          <a:latin typeface="Arial"/>
                          <a:cs typeface="Arial"/>
                        </a:rPr>
                        <a:t>packaged</a:t>
                      </a:r>
                      <a:endParaRPr sz="1800">
                        <a:latin typeface="Arial"/>
                        <a:cs typeface="Arial"/>
                      </a:endParaRPr>
                    </a:p>
                    <a:p>
                      <a:pPr marL="92075">
                        <a:lnSpc>
                          <a:spcPct val="100000"/>
                        </a:lnSpc>
                      </a:pPr>
                      <a:r>
                        <a:rPr sz="1800" spc="-5" dirty="0">
                          <a:solidFill>
                            <a:srgbClr val="4D4D4B"/>
                          </a:solidFill>
                          <a:latin typeface="Arial"/>
                          <a:cs typeface="Arial"/>
                        </a:rPr>
                        <a:t>service</a:t>
                      </a:r>
                      <a:endParaRPr sz="1800">
                        <a:latin typeface="Arial"/>
                        <a:cs typeface="Arial"/>
                      </a:endParaRPr>
                    </a:p>
                  </a:txBody>
                  <a:tcPr marL="0" marR="0" marT="40640" marB="0">
                    <a:lnL w="12700">
                      <a:solidFill>
                        <a:srgbClr val="DDDEDD"/>
                      </a:solidFill>
                      <a:prstDash val="solid"/>
                    </a:lnL>
                    <a:lnR w="12700">
                      <a:solidFill>
                        <a:srgbClr val="DDDEDD"/>
                      </a:solidFill>
                      <a:prstDash val="solid"/>
                    </a:lnR>
                    <a:lnT w="12700">
                      <a:solidFill>
                        <a:srgbClr val="DDDEDD"/>
                      </a:solidFill>
                      <a:prstDash val="solid"/>
                    </a:lnT>
                    <a:lnB w="12700">
                      <a:solidFill>
                        <a:srgbClr val="DDDEDD"/>
                      </a:solidFill>
                      <a:prstDash val="solid"/>
                    </a:lnB>
                    <a:solidFill>
                      <a:srgbClr val="E7E9ED"/>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5544" y="211023"/>
            <a:ext cx="8269605" cy="514350"/>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BABCBA"/>
                </a:solidFill>
              </a:rPr>
              <a:t>A </a:t>
            </a:r>
            <a:r>
              <a:rPr sz="3200" spc="-5" dirty="0">
                <a:solidFill>
                  <a:srgbClr val="BABCBA"/>
                </a:solidFill>
              </a:rPr>
              <a:t>managed service </a:t>
            </a:r>
            <a:r>
              <a:rPr sz="3200" dirty="0">
                <a:solidFill>
                  <a:srgbClr val="BABCBA"/>
                </a:solidFill>
              </a:rPr>
              <a:t>for </a:t>
            </a:r>
            <a:r>
              <a:rPr sz="3200" spc="-5" dirty="0">
                <a:solidFill>
                  <a:srgbClr val="BABCBA"/>
                </a:solidFill>
              </a:rPr>
              <a:t>each major </a:t>
            </a:r>
            <a:r>
              <a:rPr sz="3200" dirty="0">
                <a:solidFill>
                  <a:srgbClr val="BABCBA"/>
                </a:solidFill>
              </a:rPr>
              <a:t>DB</a:t>
            </a:r>
            <a:r>
              <a:rPr sz="3200" spc="-175" dirty="0">
                <a:solidFill>
                  <a:srgbClr val="BABCBA"/>
                </a:solidFill>
              </a:rPr>
              <a:t> </a:t>
            </a:r>
            <a:r>
              <a:rPr sz="3200" dirty="0">
                <a:solidFill>
                  <a:srgbClr val="BABCBA"/>
                </a:solidFill>
              </a:rPr>
              <a:t>type</a:t>
            </a:r>
            <a:endParaRPr sz="3200"/>
          </a:p>
        </p:txBody>
      </p:sp>
      <p:grpSp>
        <p:nvGrpSpPr>
          <p:cNvPr id="3" name="object 3"/>
          <p:cNvGrpSpPr/>
          <p:nvPr/>
        </p:nvGrpSpPr>
        <p:grpSpPr>
          <a:xfrm>
            <a:off x="1519237" y="1058989"/>
            <a:ext cx="6105525" cy="3286125"/>
            <a:chOff x="1519237" y="1058989"/>
            <a:chExt cx="6105525" cy="3286125"/>
          </a:xfrm>
        </p:grpSpPr>
        <p:sp>
          <p:nvSpPr>
            <p:cNvPr id="4" name="object 4"/>
            <p:cNvSpPr/>
            <p:nvPr/>
          </p:nvSpPr>
          <p:spPr>
            <a:xfrm>
              <a:off x="1524000" y="1063752"/>
              <a:ext cx="6096000" cy="1447800"/>
            </a:xfrm>
            <a:custGeom>
              <a:avLst/>
              <a:gdLst/>
              <a:ahLst/>
              <a:cxnLst/>
              <a:rect l="l" t="t" r="r" b="b"/>
              <a:pathLst>
                <a:path w="6096000" h="1447800">
                  <a:moveTo>
                    <a:pt x="5951220" y="0"/>
                  </a:moveTo>
                  <a:lnTo>
                    <a:pt x="144780" y="0"/>
                  </a:lnTo>
                  <a:lnTo>
                    <a:pt x="98999" y="7376"/>
                  </a:lnTo>
                  <a:lnTo>
                    <a:pt x="59253" y="27919"/>
                  </a:lnTo>
                  <a:lnTo>
                    <a:pt x="27919" y="59253"/>
                  </a:lnTo>
                  <a:lnTo>
                    <a:pt x="7376" y="98999"/>
                  </a:lnTo>
                  <a:lnTo>
                    <a:pt x="0" y="144780"/>
                  </a:lnTo>
                  <a:lnTo>
                    <a:pt x="0" y="1303020"/>
                  </a:lnTo>
                  <a:lnTo>
                    <a:pt x="7376" y="1348800"/>
                  </a:lnTo>
                  <a:lnTo>
                    <a:pt x="27919" y="1388546"/>
                  </a:lnTo>
                  <a:lnTo>
                    <a:pt x="59253" y="1419880"/>
                  </a:lnTo>
                  <a:lnTo>
                    <a:pt x="98999" y="1440423"/>
                  </a:lnTo>
                  <a:lnTo>
                    <a:pt x="144780" y="1447800"/>
                  </a:lnTo>
                  <a:lnTo>
                    <a:pt x="5951220" y="1447800"/>
                  </a:lnTo>
                  <a:lnTo>
                    <a:pt x="5997000" y="1440423"/>
                  </a:lnTo>
                  <a:lnTo>
                    <a:pt x="6036746" y="1419880"/>
                  </a:lnTo>
                  <a:lnTo>
                    <a:pt x="6068080" y="1388546"/>
                  </a:lnTo>
                  <a:lnTo>
                    <a:pt x="6088623" y="1348800"/>
                  </a:lnTo>
                  <a:lnTo>
                    <a:pt x="6096000" y="1303020"/>
                  </a:lnTo>
                  <a:lnTo>
                    <a:pt x="6096000" y="144780"/>
                  </a:lnTo>
                  <a:lnTo>
                    <a:pt x="6088623" y="98999"/>
                  </a:lnTo>
                  <a:lnTo>
                    <a:pt x="6068080" y="59253"/>
                  </a:lnTo>
                  <a:lnTo>
                    <a:pt x="6036746" y="27919"/>
                  </a:lnTo>
                  <a:lnTo>
                    <a:pt x="5997000" y="7376"/>
                  </a:lnTo>
                  <a:lnTo>
                    <a:pt x="5951220" y="0"/>
                  </a:lnTo>
                  <a:close/>
                </a:path>
              </a:pathLst>
            </a:custGeom>
            <a:solidFill>
              <a:srgbClr val="F7DBCD">
                <a:alpha val="90194"/>
              </a:srgbClr>
            </a:solidFill>
          </p:spPr>
          <p:txBody>
            <a:bodyPr wrap="square" lIns="0" tIns="0" rIns="0" bIns="0" rtlCol="0"/>
            <a:lstStyle/>
            <a:p>
              <a:endParaRPr/>
            </a:p>
          </p:txBody>
        </p:sp>
        <p:sp>
          <p:nvSpPr>
            <p:cNvPr id="5" name="object 5"/>
            <p:cNvSpPr/>
            <p:nvPr/>
          </p:nvSpPr>
          <p:spPr>
            <a:xfrm>
              <a:off x="1524000" y="1063752"/>
              <a:ext cx="6096000" cy="1447800"/>
            </a:xfrm>
            <a:custGeom>
              <a:avLst/>
              <a:gdLst/>
              <a:ahLst/>
              <a:cxnLst/>
              <a:rect l="l" t="t" r="r" b="b"/>
              <a:pathLst>
                <a:path w="6096000" h="1447800">
                  <a:moveTo>
                    <a:pt x="0" y="144780"/>
                  </a:moveTo>
                  <a:lnTo>
                    <a:pt x="7376" y="98999"/>
                  </a:lnTo>
                  <a:lnTo>
                    <a:pt x="27919" y="59253"/>
                  </a:lnTo>
                  <a:lnTo>
                    <a:pt x="59253" y="27919"/>
                  </a:lnTo>
                  <a:lnTo>
                    <a:pt x="98999" y="7376"/>
                  </a:lnTo>
                  <a:lnTo>
                    <a:pt x="144780" y="0"/>
                  </a:lnTo>
                  <a:lnTo>
                    <a:pt x="5951220" y="0"/>
                  </a:lnTo>
                  <a:lnTo>
                    <a:pt x="5997000" y="7376"/>
                  </a:lnTo>
                  <a:lnTo>
                    <a:pt x="6036746" y="27919"/>
                  </a:lnTo>
                  <a:lnTo>
                    <a:pt x="6068080" y="59253"/>
                  </a:lnTo>
                  <a:lnTo>
                    <a:pt x="6088623" y="98999"/>
                  </a:lnTo>
                  <a:lnTo>
                    <a:pt x="6096000" y="144780"/>
                  </a:lnTo>
                  <a:lnTo>
                    <a:pt x="6096000" y="1303020"/>
                  </a:lnTo>
                  <a:lnTo>
                    <a:pt x="6088623" y="1348800"/>
                  </a:lnTo>
                  <a:lnTo>
                    <a:pt x="6068080" y="1388546"/>
                  </a:lnTo>
                  <a:lnTo>
                    <a:pt x="6036746" y="1419880"/>
                  </a:lnTo>
                  <a:lnTo>
                    <a:pt x="5997000" y="1440423"/>
                  </a:lnTo>
                  <a:lnTo>
                    <a:pt x="5951220" y="1447800"/>
                  </a:lnTo>
                  <a:lnTo>
                    <a:pt x="144780" y="1447800"/>
                  </a:lnTo>
                  <a:lnTo>
                    <a:pt x="98999" y="1440423"/>
                  </a:lnTo>
                  <a:lnTo>
                    <a:pt x="59253" y="1419880"/>
                  </a:lnTo>
                  <a:lnTo>
                    <a:pt x="27919" y="1388546"/>
                  </a:lnTo>
                  <a:lnTo>
                    <a:pt x="7376" y="1348800"/>
                  </a:lnTo>
                  <a:lnTo>
                    <a:pt x="0" y="1303020"/>
                  </a:lnTo>
                  <a:lnTo>
                    <a:pt x="0" y="144780"/>
                  </a:lnTo>
                  <a:close/>
                </a:path>
              </a:pathLst>
            </a:custGeom>
            <a:ln w="9144">
              <a:solidFill>
                <a:srgbClr val="F7DBCD"/>
              </a:solidFill>
            </a:ln>
          </p:spPr>
          <p:txBody>
            <a:bodyPr wrap="square" lIns="0" tIns="0" rIns="0" bIns="0" rtlCol="0"/>
            <a:lstStyle/>
            <a:p>
              <a:endParaRPr/>
            </a:p>
          </p:txBody>
        </p:sp>
        <p:sp>
          <p:nvSpPr>
            <p:cNvPr id="6" name="object 6"/>
            <p:cNvSpPr/>
            <p:nvPr/>
          </p:nvSpPr>
          <p:spPr>
            <a:xfrm>
              <a:off x="3136391" y="1240536"/>
              <a:ext cx="1417320" cy="1147571"/>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3179064" y="1260348"/>
              <a:ext cx="1331976" cy="1062227"/>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665731" y="2491740"/>
              <a:ext cx="1417320" cy="1853183"/>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735836" y="2522219"/>
              <a:ext cx="1275588" cy="1452372"/>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1708404" y="2511552"/>
              <a:ext cx="1331976" cy="1767839"/>
            </a:xfrm>
            <a:prstGeom prst="rect">
              <a:avLst/>
            </a:prstGeom>
            <a:blipFill>
              <a:blip r:embed="rId6" cstate="print"/>
              <a:stretch>
                <a:fillRect/>
              </a:stretch>
            </a:blipFill>
          </p:spPr>
          <p:txBody>
            <a:bodyPr wrap="square" lIns="0" tIns="0" rIns="0" bIns="0" rtlCol="0"/>
            <a:lstStyle/>
            <a:p>
              <a:endParaRPr/>
            </a:p>
          </p:txBody>
        </p:sp>
      </p:grpSp>
      <p:sp>
        <p:nvSpPr>
          <p:cNvPr id="11" name="object 11"/>
          <p:cNvSpPr txBox="1"/>
          <p:nvPr/>
        </p:nvSpPr>
        <p:spPr>
          <a:xfrm>
            <a:off x="1875789" y="2572257"/>
            <a:ext cx="998219" cy="450850"/>
          </a:xfrm>
          <a:prstGeom prst="rect">
            <a:avLst/>
          </a:prstGeom>
        </p:spPr>
        <p:txBody>
          <a:bodyPr vert="horz" wrap="square" lIns="0" tIns="45719" rIns="0" bIns="0" rtlCol="0">
            <a:spAutoFit/>
          </a:bodyPr>
          <a:lstStyle/>
          <a:p>
            <a:pPr marL="12700" marR="5080" indent="135255">
              <a:lnSpc>
                <a:spcPts val="1550"/>
              </a:lnSpc>
              <a:spcBef>
                <a:spcPts val="359"/>
              </a:spcBef>
            </a:pPr>
            <a:r>
              <a:rPr sz="1500" spc="-5" dirty="0">
                <a:solidFill>
                  <a:srgbClr val="272727"/>
                </a:solidFill>
                <a:latin typeface="Arial"/>
                <a:cs typeface="Arial"/>
              </a:rPr>
              <a:t>Amazon  D</a:t>
            </a:r>
            <a:r>
              <a:rPr sz="1500" spc="-30" dirty="0">
                <a:solidFill>
                  <a:srgbClr val="272727"/>
                </a:solidFill>
                <a:latin typeface="Arial"/>
                <a:cs typeface="Arial"/>
              </a:rPr>
              <a:t>y</a:t>
            </a:r>
            <a:r>
              <a:rPr sz="1500" spc="-5" dirty="0">
                <a:solidFill>
                  <a:srgbClr val="272727"/>
                </a:solidFill>
                <a:latin typeface="Arial"/>
                <a:cs typeface="Arial"/>
              </a:rPr>
              <a:t>namoDB</a:t>
            </a:r>
            <a:endParaRPr sz="1500">
              <a:latin typeface="Arial"/>
              <a:cs typeface="Arial"/>
            </a:endParaRPr>
          </a:p>
        </p:txBody>
      </p:sp>
      <p:sp>
        <p:nvSpPr>
          <p:cNvPr id="12" name="object 12"/>
          <p:cNvSpPr txBox="1"/>
          <p:nvPr/>
        </p:nvSpPr>
        <p:spPr>
          <a:xfrm>
            <a:off x="1894077" y="3163951"/>
            <a:ext cx="957580" cy="648970"/>
          </a:xfrm>
          <a:prstGeom prst="rect">
            <a:avLst/>
          </a:prstGeom>
        </p:spPr>
        <p:txBody>
          <a:bodyPr vert="horz" wrap="square" lIns="0" tIns="43815" rIns="0" bIns="0" rtlCol="0">
            <a:spAutoFit/>
          </a:bodyPr>
          <a:lstStyle/>
          <a:p>
            <a:pPr marL="12065" marR="5080" indent="2540" algn="ctr">
              <a:lnSpc>
                <a:spcPct val="86300"/>
              </a:lnSpc>
              <a:spcBef>
                <a:spcPts val="345"/>
              </a:spcBef>
            </a:pPr>
            <a:r>
              <a:rPr sz="1500" i="1" dirty="0">
                <a:solidFill>
                  <a:srgbClr val="272727"/>
                </a:solidFill>
                <a:latin typeface="Arial"/>
                <a:cs typeface="Arial"/>
              </a:rPr>
              <a:t>Document  </a:t>
            </a:r>
            <a:r>
              <a:rPr sz="1500" i="1" spc="-5" dirty="0">
                <a:solidFill>
                  <a:srgbClr val="272727"/>
                </a:solidFill>
                <a:latin typeface="Arial"/>
                <a:cs typeface="Arial"/>
              </a:rPr>
              <a:t>and </a:t>
            </a:r>
            <a:r>
              <a:rPr sz="1500" i="1" dirty="0">
                <a:solidFill>
                  <a:srgbClr val="272727"/>
                </a:solidFill>
                <a:latin typeface="Arial"/>
                <a:cs typeface="Arial"/>
              </a:rPr>
              <a:t>key-  value</a:t>
            </a:r>
            <a:r>
              <a:rPr sz="1500" i="1" spc="-120" dirty="0">
                <a:solidFill>
                  <a:srgbClr val="272727"/>
                </a:solidFill>
                <a:latin typeface="Arial"/>
                <a:cs typeface="Arial"/>
              </a:rPr>
              <a:t> </a:t>
            </a:r>
            <a:r>
              <a:rPr sz="1500" i="1" dirty="0">
                <a:solidFill>
                  <a:srgbClr val="272727"/>
                </a:solidFill>
                <a:latin typeface="Arial"/>
                <a:cs typeface="Arial"/>
              </a:rPr>
              <a:t>store</a:t>
            </a:r>
            <a:endParaRPr sz="1500">
              <a:latin typeface="Arial"/>
              <a:cs typeface="Arial"/>
            </a:endParaRPr>
          </a:p>
        </p:txBody>
      </p:sp>
      <p:grpSp>
        <p:nvGrpSpPr>
          <p:cNvPr id="13" name="object 13"/>
          <p:cNvGrpSpPr/>
          <p:nvPr/>
        </p:nvGrpSpPr>
        <p:grpSpPr>
          <a:xfrm>
            <a:off x="1726692" y="1237488"/>
            <a:ext cx="2821305" cy="3107690"/>
            <a:chOff x="1726692" y="1237488"/>
            <a:chExt cx="2821305" cy="3107690"/>
          </a:xfrm>
        </p:grpSpPr>
        <p:sp>
          <p:nvSpPr>
            <p:cNvPr id="14" name="object 14"/>
            <p:cNvSpPr/>
            <p:nvPr/>
          </p:nvSpPr>
          <p:spPr>
            <a:xfrm>
              <a:off x="1726692" y="1237488"/>
              <a:ext cx="1417320" cy="1146048"/>
            </a:xfrm>
            <a:prstGeom prst="rect">
              <a:avLst/>
            </a:prstGeom>
            <a:blipFill>
              <a:blip r:embed="rId7" cstate="print"/>
              <a:stretch>
                <a:fillRect/>
              </a:stretch>
            </a:blipFill>
          </p:spPr>
          <p:txBody>
            <a:bodyPr wrap="square" lIns="0" tIns="0" rIns="0" bIns="0" rtlCol="0"/>
            <a:lstStyle/>
            <a:p>
              <a:endParaRPr/>
            </a:p>
          </p:txBody>
        </p:sp>
        <p:sp>
          <p:nvSpPr>
            <p:cNvPr id="15" name="object 15"/>
            <p:cNvSpPr/>
            <p:nvPr/>
          </p:nvSpPr>
          <p:spPr>
            <a:xfrm>
              <a:off x="1769364" y="1257300"/>
              <a:ext cx="1331976" cy="1060704"/>
            </a:xfrm>
            <a:prstGeom prst="rect">
              <a:avLst/>
            </a:prstGeom>
            <a:blipFill>
              <a:blip r:embed="rId8" cstate="print"/>
              <a:stretch>
                <a:fillRect/>
              </a:stretch>
            </a:blipFill>
          </p:spPr>
          <p:txBody>
            <a:bodyPr wrap="square" lIns="0" tIns="0" rIns="0" bIns="0" rtlCol="0"/>
            <a:lstStyle/>
            <a:p>
              <a:endParaRPr/>
            </a:p>
          </p:txBody>
        </p:sp>
        <p:sp>
          <p:nvSpPr>
            <p:cNvPr id="16" name="object 16"/>
            <p:cNvSpPr/>
            <p:nvPr/>
          </p:nvSpPr>
          <p:spPr>
            <a:xfrm>
              <a:off x="3130296" y="2491740"/>
              <a:ext cx="1417320" cy="1853183"/>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3293364" y="2522220"/>
              <a:ext cx="1139952" cy="1452372"/>
            </a:xfrm>
            <a:prstGeom prst="rect">
              <a:avLst/>
            </a:prstGeom>
            <a:blipFill>
              <a:blip r:embed="rId9" cstate="print"/>
              <a:stretch>
                <a:fillRect/>
              </a:stretch>
            </a:blipFill>
          </p:spPr>
          <p:txBody>
            <a:bodyPr wrap="square" lIns="0" tIns="0" rIns="0" bIns="0" rtlCol="0"/>
            <a:lstStyle/>
            <a:p>
              <a:endParaRPr/>
            </a:p>
          </p:txBody>
        </p:sp>
        <p:sp>
          <p:nvSpPr>
            <p:cNvPr id="18" name="object 18"/>
            <p:cNvSpPr/>
            <p:nvPr/>
          </p:nvSpPr>
          <p:spPr>
            <a:xfrm>
              <a:off x="3172968" y="2511552"/>
              <a:ext cx="1331976" cy="1767839"/>
            </a:xfrm>
            <a:prstGeom prst="rect">
              <a:avLst/>
            </a:prstGeom>
            <a:blipFill>
              <a:blip r:embed="rId10" cstate="print"/>
              <a:stretch>
                <a:fillRect/>
              </a:stretch>
            </a:blipFill>
          </p:spPr>
          <p:txBody>
            <a:bodyPr wrap="square" lIns="0" tIns="0" rIns="0" bIns="0" rtlCol="0"/>
            <a:lstStyle/>
            <a:p>
              <a:endParaRPr/>
            </a:p>
          </p:txBody>
        </p:sp>
      </p:grpSp>
      <p:sp>
        <p:nvSpPr>
          <p:cNvPr id="19" name="object 19"/>
          <p:cNvSpPr txBox="1"/>
          <p:nvPr/>
        </p:nvSpPr>
        <p:spPr>
          <a:xfrm>
            <a:off x="3476625" y="2572257"/>
            <a:ext cx="725170" cy="450850"/>
          </a:xfrm>
          <a:prstGeom prst="rect">
            <a:avLst/>
          </a:prstGeom>
        </p:spPr>
        <p:txBody>
          <a:bodyPr vert="horz" wrap="square" lIns="0" tIns="45719" rIns="0" bIns="0" rtlCol="0">
            <a:spAutoFit/>
          </a:bodyPr>
          <a:lstStyle/>
          <a:p>
            <a:pPr marL="161925" marR="5080" indent="-149860">
              <a:lnSpc>
                <a:spcPts val="1550"/>
              </a:lnSpc>
              <a:spcBef>
                <a:spcPts val="359"/>
              </a:spcBef>
            </a:pPr>
            <a:r>
              <a:rPr sz="1500" spc="-5" dirty="0">
                <a:solidFill>
                  <a:srgbClr val="272727"/>
                </a:solidFill>
                <a:latin typeface="Arial"/>
                <a:cs typeface="Arial"/>
              </a:rPr>
              <a:t>Ama</a:t>
            </a:r>
            <a:r>
              <a:rPr sz="1500" dirty="0">
                <a:solidFill>
                  <a:srgbClr val="272727"/>
                </a:solidFill>
                <a:latin typeface="Arial"/>
                <a:cs typeface="Arial"/>
              </a:rPr>
              <a:t>z</a:t>
            </a:r>
            <a:r>
              <a:rPr sz="1500" spc="-5" dirty="0">
                <a:solidFill>
                  <a:srgbClr val="272727"/>
                </a:solidFill>
                <a:latin typeface="Arial"/>
                <a:cs typeface="Arial"/>
              </a:rPr>
              <a:t>on  </a:t>
            </a:r>
            <a:r>
              <a:rPr sz="1500" spc="-10" dirty="0">
                <a:solidFill>
                  <a:srgbClr val="272727"/>
                </a:solidFill>
                <a:latin typeface="Arial"/>
                <a:cs typeface="Arial"/>
              </a:rPr>
              <a:t>RDS</a:t>
            </a:r>
            <a:endParaRPr sz="1500">
              <a:latin typeface="Arial"/>
              <a:cs typeface="Arial"/>
            </a:endParaRPr>
          </a:p>
        </p:txBody>
      </p:sp>
      <p:sp>
        <p:nvSpPr>
          <p:cNvPr id="20" name="object 20"/>
          <p:cNvSpPr txBox="1"/>
          <p:nvPr/>
        </p:nvSpPr>
        <p:spPr>
          <a:xfrm>
            <a:off x="3432428" y="3163951"/>
            <a:ext cx="813435" cy="648970"/>
          </a:xfrm>
          <a:prstGeom prst="rect">
            <a:avLst/>
          </a:prstGeom>
        </p:spPr>
        <p:txBody>
          <a:bodyPr vert="horz" wrap="square" lIns="0" tIns="12700" rIns="0" bIns="0" rtlCol="0">
            <a:spAutoFit/>
          </a:bodyPr>
          <a:lstStyle/>
          <a:p>
            <a:pPr marL="4445" algn="ctr">
              <a:lnSpc>
                <a:spcPts val="1675"/>
              </a:lnSpc>
              <a:spcBef>
                <a:spcPts val="100"/>
              </a:spcBef>
            </a:pPr>
            <a:r>
              <a:rPr sz="1500" i="1" spc="-5" dirty="0">
                <a:solidFill>
                  <a:srgbClr val="272727"/>
                </a:solidFill>
                <a:latin typeface="Arial"/>
                <a:cs typeface="Arial"/>
              </a:rPr>
              <a:t>SQL</a:t>
            </a:r>
            <a:endParaRPr sz="1500">
              <a:latin typeface="Arial"/>
              <a:cs typeface="Arial"/>
            </a:endParaRPr>
          </a:p>
          <a:p>
            <a:pPr marL="12700" marR="5080" algn="ctr">
              <a:lnSpc>
                <a:spcPts val="1560"/>
              </a:lnSpc>
              <a:spcBef>
                <a:spcPts val="125"/>
              </a:spcBef>
            </a:pPr>
            <a:r>
              <a:rPr sz="1500" i="1" spc="-5" dirty="0">
                <a:solidFill>
                  <a:srgbClr val="272727"/>
                </a:solidFill>
                <a:latin typeface="Arial"/>
                <a:cs typeface="Arial"/>
              </a:rPr>
              <a:t>dat</a:t>
            </a:r>
            <a:r>
              <a:rPr sz="1500" i="1" dirty="0">
                <a:solidFill>
                  <a:srgbClr val="272727"/>
                </a:solidFill>
                <a:latin typeface="Arial"/>
                <a:cs typeface="Arial"/>
              </a:rPr>
              <a:t>a</a:t>
            </a:r>
            <a:r>
              <a:rPr sz="1500" i="1" spc="-5" dirty="0">
                <a:solidFill>
                  <a:srgbClr val="272727"/>
                </a:solidFill>
                <a:latin typeface="Arial"/>
                <a:cs typeface="Arial"/>
              </a:rPr>
              <a:t>ba</a:t>
            </a:r>
            <a:r>
              <a:rPr sz="1500" i="1" dirty="0">
                <a:solidFill>
                  <a:srgbClr val="272727"/>
                </a:solidFill>
                <a:latin typeface="Arial"/>
                <a:cs typeface="Arial"/>
              </a:rPr>
              <a:t>s</a:t>
            </a:r>
            <a:r>
              <a:rPr sz="1500" i="1" spc="-5" dirty="0">
                <a:solidFill>
                  <a:srgbClr val="272727"/>
                </a:solidFill>
                <a:latin typeface="Arial"/>
                <a:cs typeface="Arial"/>
              </a:rPr>
              <a:t>e  </a:t>
            </a:r>
            <a:r>
              <a:rPr sz="1500" i="1" dirty="0">
                <a:solidFill>
                  <a:srgbClr val="272727"/>
                </a:solidFill>
                <a:latin typeface="Arial"/>
                <a:cs typeface="Arial"/>
              </a:rPr>
              <a:t>engines</a:t>
            </a:r>
            <a:endParaRPr sz="1500">
              <a:latin typeface="Arial"/>
              <a:cs typeface="Arial"/>
            </a:endParaRPr>
          </a:p>
        </p:txBody>
      </p:sp>
      <p:grpSp>
        <p:nvGrpSpPr>
          <p:cNvPr id="21" name="object 21"/>
          <p:cNvGrpSpPr/>
          <p:nvPr/>
        </p:nvGrpSpPr>
        <p:grpSpPr>
          <a:xfrm>
            <a:off x="4596384" y="1237488"/>
            <a:ext cx="1417320" cy="3107690"/>
            <a:chOff x="4596384" y="1237488"/>
            <a:chExt cx="1417320" cy="3107690"/>
          </a:xfrm>
        </p:grpSpPr>
        <p:sp>
          <p:nvSpPr>
            <p:cNvPr id="22" name="object 22"/>
            <p:cNvSpPr/>
            <p:nvPr/>
          </p:nvSpPr>
          <p:spPr>
            <a:xfrm>
              <a:off x="4596384" y="1237488"/>
              <a:ext cx="1417319" cy="1146048"/>
            </a:xfrm>
            <a:prstGeom prst="rect">
              <a:avLst/>
            </a:prstGeom>
            <a:blipFill>
              <a:blip r:embed="rId11" cstate="print"/>
              <a:stretch>
                <a:fillRect/>
              </a:stretch>
            </a:blipFill>
          </p:spPr>
          <p:txBody>
            <a:bodyPr wrap="square" lIns="0" tIns="0" rIns="0" bIns="0" rtlCol="0"/>
            <a:lstStyle/>
            <a:p>
              <a:endParaRPr/>
            </a:p>
          </p:txBody>
        </p:sp>
        <p:sp>
          <p:nvSpPr>
            <p:cNvPr id="23" name="object 23"/>
            <p:cNvSpPr/>
            <p:nvPr/>
          </p:nvSpPr>
          <p:spPr>
            <a:xfrm>
              <a:off x="4639056" y="1257300"/>
              <a:ext cx="1331976" cy="1060704"/>
            </a:xfrm>
            <a:prstGeom prst="rect">
              <a:avLst/>
            </a:prstGeom>
            <a:blipFill>
              <a:blip r:embed="rId12" cstate="print"/>
              <a:stretch>
                <a:fillRect/>
              </a:stretch>
            </a:blipFill>
          </p:spPr>
          <p:txBody>
            <a:bodyPr wrap="square" lIns="0" tIns="0" rIns="0" bIns="0" rtlCol="0"/>
            <a:lstStyle/>
            <a:p>
              <a:endParaRPr/>
            </a:p>
          </p:txBody>
        </p:sp>
        <p:sp>
          <p:nvSpPr>
            <p:cNvPr id="24" name="object 24"/>
            <p:cNvSpPr/>
            <p:nvPr/>
          </p:nvSpPr>
          <p:spPr>
            <a:xfrm>
              <a:off x="4596384" y="2491740"/>
              <a:ext cx="1417319" cy="1853183"/>
            </a:xfrm>
            <a:prstGeom prst="rect">
              <a:avLst/>
            </a:prstGeom>
            <a:blipFill>
              <a:blip r:embed="rId4" cstate="print"/>
              <a:stretch>
                <a:fillRect/>
              </a:stretch>
            </a:blipFill>
          </p:spPr>
          <p:txBody>
            <a:bodyPr wrap="square" lIns="0" tIns="0" rIns="0" bIns="0" rtlCol="0"/>
            <a:lstStyle/>
            <a:p>
              <a:endParaRPr/>
            </a:p>
          </p:txBody>
        </p:sp>
        <p:sp>
          <p:nvSpPr>
            <p:cNvPr id="25" name="object 25"/>
            <p:cNvSpPr/>
            <p:nvPr/>
          </p:nvSpPr>
          <p:spPr>
            <a:xfrm>
              <a:off x="4642104" y="2522220"/>
              <a:ext cx="1324355" cy="1254252"/>
            </a:xfrm>
            <a:prstGeom prst="rect">
              <a:avLst/>
            </a:prstGeom>
            <a:blipFill>
              <a:blip r:embed="rId13" cstate="print"/>
              <a:stretch>
                <a:fillRect/>
              </a:stretch>
            </a:blipFill>
          </p:spPr>
          <p:txBody>
            <a:bodyPr wrap="square" lIns="0" tIns="0" rIns="0" bIns="0" rtlCol="0"/>
            <a:lstStyle/>
            <a:p>
              <a:endParaRPr/>
            </a:p>
          </p:txBody>
        </p:sp>
        <p:sp>
          <p:nvSpPr>
            <p:cNvPr id="26" name="object 26"/>
            <p:cNvSpPr/>
            <p:nvPr/>
          </p:nvSpPr>
          <p:spPr>
            <a:xfrm>
              <a:off x="4639056" y="2511552"/>
              <a:ext cx="1331976" cy="1767839"/>
            </a:xfrm>
            <a:prstGeom prst="rect">
              <a:avLst/>
            </a:prstGeom>
            <a:blipFill>
              <a:blip r:embed="rId10" cstate="print"/>
              <a:stretch>
                <a:fillRect/>
              </a:stretch>
            </a:blipFill>
          </p:spPr>
          <p:txBody>
            <a:bodyPr wrap="square" lIns="0" tIns="0" rIns="0" bIns="0" rtlCol="0"/>
            <a:lstStyle/>
            <a:p>
              <a:endParaRPr/>
            </a:p>
          </p:txBody>
        </p:sp>
      </p:grpSp>
      <p:sp>
        <p:nvSpPr>
          <p:cNvPr id="27" name="object 27"/>
          <p:cNvSpPr txBox="1"/>
          <p:nvPr/>
        </p:nvSpPr>
        <p:spPr>
          <a:xfrm>
            <a:off x="4781803" y="2572257"/>
            <a:ext cx="1045210" cy="450850"/>
          </a:xfrm>
          <a:prstGeom prst="rect">
            <a:avLst/>
          </a:prstGeom>
        </p:spPr>
        <p:txBody>
          <a:bodyPr vert="horz" wrap="square" lIns="0" tIns="45719" rIns="0" bIns="0" rtlCol="0">
            <a:spAutoFit/>
          </a:bodyPr>
          <a:lstStyle/>
          <a:p>
            <a:pPr marL="12700" marR="5080" indent="160020">
              <a:lnSpc>
                <a:spcPts val="1550"/>
              </a:lnSpc>
              <a:spcBef>
                <a:spcPts val="359"/>
              </a:spcBef>
            </a:pPr>
            <a:r>
              <a:rPr sz="1500" spc="-5" dirty="0">
                <a:solidFill>
                  <a:srgbClr val="272727"/>
                </a:solidFill>
                <a:latin typeface="Arial"/>
                <a:cs typeface="Arial"/>
              </a:rPr>
              <a:t>Amazon  El</a:t>
            </a:r>
            <a:r>
              <a:rPr sz="1500" dirty="0">
                <a:solidFill>
                  <a:srgbClr val="272727"/>
                </a:solidFill>
                <a:latin typeface="Arial"/>
                <a:cs typeface="Arial"/>
              </a:rPr>
              <a:t>asti</a:t>
            </a:r>
            <a:r>
              <a:rPr sz="1500" spc="-5" dirty="0">
                <a:solidFill>
                  <a:srgbClr val="272727"/>
                </a:solidFill>
                <a:latin typeface="Arial"/>
                <a:cs typeface="Arial"/>
              </a:rPr>
              <a:t>Ca</a:t>
            </a:r>
            <a:r>
              <a:rPr sz="1500" dirty="0">
                <a:solidFill>
                  <a:srgbClr val="272727"/>
                </a:solidFill>
                <a:latin typeface="Arial"/>
                <a:cs typeface="Arial"/>
              </a:rPr>
              <a:t>c</a:t>
            </a:r>
            <a:r>
              <a:rPr sz="1500" spc="-5" dirty="0">
                <a:solidFill>
                  <a:srgbClr val="272727"/>
                </a:solidFill>
                <a:latin typeface="Arial"/>
                <a:cs typeface="Arial"/>
              </a:rPr>
              <a:t>he</a:t>
            </a:r>
            <a:endParaRPr sz="1500">
              <a:latin typeface="Arial"/>
              <a:cs typeface="Arial"/>
            </a:endParaRPr>
          </a:p>
        </p:txBody>
      </p:sp>
      <p:sp>
        <p:nvSpPr>
          <p:cNvPr id="28" name="object 28"/>
          <p:cNvSpPr txBox="1"/>
          <p:nvPr/>
        </p:nvSpPr>
        <p:spPr>
          <a:xfrm>
            <a:off x="4835144" y="3163951"/>
            <a:ext cx="938530" cy="450850"/>
          </a:xfrm>
          <a:prstGeom prst="rect">
            <a:avLst/>
          </a:prstGeom>
        </p:spPr>
        <p:txBody>
          <a:bodyPr vert="horz" wrap="square" lIns="0" tIns="45719" rIns="0" bIns="0" rtlCol="0">
            <a:spAutoFit/>
          </a:bodyPr>
          <a:lstStyle/>
          <a:p>
            <a:pPr marL="213995" marR="5080" indent="-201930">
              <a:lnSpc>
                <a:spcPts val="1550"/>
              </a:lnSpc>
              <a:spcBef>
                <a:spcPts val="359"/>
              </a:spcBef>
            </a:pPr>
            <a:r>
              <a:rPr sz="1500" i="1" spc="-5" dirty="0">
                <a:solidFill>
                  <a:srgbClr val="272727"/>
                </a:solidFill>
                <a:latin typeface="Arial"/>
                <a:cs typeface="Arial"/>
              </a:rPr>
              <a:t>I</a:t>
            </a:r>
            <a:r>
              <a:rPr sz="1500" i="1" dirty="0">
                <a:solidFill>
                  <a:srgbClr val="272727"/>
                </a:solidFill>
                <a:latin typeface="Arial"/>
                <a:cs typeface="Arial"/>
              </a:rPr>
              <a:t>n-memory  cache</a:t>
            </a:r>
            <a:endParaRPr sz="1500">
              <a:latin typeface="Arial"/>
              <a:cs typeface="Arial"/>
            </a:endParaRPr>
          </a:p>
        </p:txBody>
      </p:sp>
      <p:grpSp>
        <p:nvGrpSpPr>
          <p:cNvPr id="29" name="object 29"/>
          <p:cNvGrpSpPr/>
          <p:nvPr/>
        </p:nvGrpSpPr>
        <p:grpSpPr>
          <a:xfrm>
            <a:off x="6060947" y="1237488"/>
            <a:ext cx="1417320" cy="3107690"/>
            <a:chOff x="6060947" y="1237488"/>
            <a:chExt cx="1417320" cy="3107690"/>
          </a:xfrm>
        </p:grpSpPr>
        <p:sp>
          <p:nvSpPr>
            <p:cNvPr id="30" name="object 30"/>
            <p:cNvSpPr/>
            <p:nvPr/>
          </p:nvSpPr>
          <p:spPr>
            <a:xfrm>
              <a:off x="6060947" y="1237488"/>
              <a:ext cx="1417320" cy="1146048"/>
            </a:xfrm>
            <a:prstGeom prst="rect">
              <a:avLst/>
            </a:prstGeom>
            <a:blipFill>
              <a:blip r:embed="rId14" cstate="print"/>
              <a:stretch>
                <a:fillRect/>
              </a:stretch>
            </a:blipFill>
          </p:spPr>
          <p:txBody>
            <a:bodyPr wrap="square" lIns="0" tIns="0" rIns="0" bIns="0" rtlCol="0"/>
            <a:lstStyle/>
            <a:p>
              <a:endParaRPr/>
            </a:p>
          </p:txBody>
        </p:sp>
        <p:sp>
          <p:nvSpPr>
            <p:cNvPr id="31" name="object 31"/>
            <p:cNvSpPr/>
            <p:nvPr/>
          </p:nvSpPr>
          <p:spPr>
            <a:xfrm>
              <a:off x="6103619" y="1257300"/>
              <a:ext cx="1331976" cy="1060704"/>
            </a:xfrm>
            <a:prstGeom prst="rect">
              <a:avLst/>
            </a:prstGeom>
            <a:blipFill>
              <a:blip r:embed="rId15" cstate="print"/>
              <a:stretch>
                <a:fillRect/>
              </a:stretch>
            </a:blipFill>
          </p:spPr>
          <p:txBody>
            <a:bodyPr wrap="square" lIns="0" tIns="0" rIns="0" bIns="0" rtlCol="0"/>
            <a:lstStyle/>
            <a:p>
              <a:endParaRPr/>
            </a:p>
          </p:txBody>
        </p:sp>
        <p:sp>
          <p:nvSpPr>
            <p:cNvPr id="32" name="object 32"/>
            <p:cNvSpPr/>
            <p:nvPr/>
          </p:nvSpPr>
          <p:spPr>
            <a:xfrm>
              <a:off x="6060947" y="2491740"/>
              <a:ext cx="1417320" cy="1853183"/>
            </a:xfrm>
            <a:prstGeom prst="rect">
              <a:avLst/>
            </a:prstGeom>
            <a:blipFill>
              <a:blip r:embed="rId4" cstate="print"/>
              <a:stretch>
                <a:fillRect/>
              </a:stretch>
            </a:blipFill>
          </p:spPr>
          <p:txBody>
            <a:bodyPr wrap="square" lIns="0" tIns="0" rIns="0" bIns="0" rtlCol="0"/>
            <a:lstStyle/>
            <a:p>
              <a:endParaRPr/>
            </a:p>
          </p:txBody>
        </p:sp>
        <p:sp>
          <p:nvSpPr>
            <p:cNvPr id="33" name="object 33"/>
            <p:cNvSpPr/>
            <p:nvPr/>
          </p:nvSpPr>
          <p:spPr>
            <a:xfrm>
              <a:off x="6149339" y="2522220"/>
              <a:ext cx="1239012" cy="1254252"/>
            </a:xfrm>
            <a:prstGeom prst="rect">
              <a:avLst/>
            </a:prstGeom>
            <a:blipFill>
              <a:blip r:embed="rId16" cstate="print"/>
              <a:stretch>
                <a:fillRect/>
              </a:stretch>
            </a:blipFill>
          </p:spPr>
          <p:txBody>
            <a:bodyPr wrap="square" lIns="0" tIns="0" rIns="0" bIns="0" rtlCol="0"/>
            <a:lstStyle/>
            <a:p>
              <a:endParaRPr/>
            </a:p>
          </p:txBody>
        </p:sp>
        <p:sp>
          <p:nvSpPr>
            <p:cNvPr id="34" name="object 34"/>
            <p:cNvSpPr/>
            <p:nvPr/>
          </p:nvSpPr>
          <p:spPr>
            <a:xfrm>
              <a:off x="6103619" y="2511552"/>
              <a:ext cx="1331976" cy="1767839"/>
            </a:xfrm>
            <a:prstGeom prst="rect">
              <a:avLst/>
            </a:prstGeom>
            <a:blipFill>
              <a:blip r:embed="rId6" cstate="print"/>
              <a:stretch>
                <a:fillRect/>
              </a:stretch>
            </a:blipFill>
          </p:spPr>
          <p:txBody>
            <a:bodyPr wrap="square" lIns="0" tIns="0" rIns="0" bIns="0" rtlCol="0"/>
            <a:lstStyle/>
            <a:p>
              <a:endParaRPr/>
            </a:p>
          </p:txBody>
        </p:sp>
      </p:grpSp>
      <p:sp>
        <p:nvSpPr>
          <p:cNvPr id="35" name="object 35"/>
          <p:cNvSpPr txBox="1"/>
          <p:nvPr/>
        </p:nvSpPr>
        <p:spPr>
          <a:xfrm>
            <a:off x="6405753" y="2572257"/>
            <a:ext cx="727075" cy="450850"/>
          </a:xfrm>
          <a:prstGeom prst="rect">
            <a:avLst/>
          </a:prstGeom>
        </p:spPr>
        <p:txBody>
          <a:bodyPr vert="horz" wrap="square" lIns="0" tIns="45719" rIns="0" bIns="0" rtlCol="0">
            <a:spAutoFit/>
          </a:bodyPr>
          <a:lstStyle/>
          <a:p>
            <a:pPr marL="12700" marR="5080" indent="1270">
              <a:lnSpc>
                <a:spcPts val="1550"/>
              </a:lnSpc>
              <a:spcBef>
                <a:spcPts val="359"/>
              </a:spcBef>
            </a:pPr>
            <a:r>
              <a:rPr sz="1500" spc="-5" dirty="0">
                <a:solidFill>
                  <a:srgbClr val="272727"/>
                </a:solidFill>
                <a:latin typeface="Arial"/>
                <a:cs typeface="Arial"/>
              </a:rPr>
              <a:t>Ama</a:t>
            </a:r>
            <a:r>
              <a:rPr sz="1500" dirty="0">
                <a:solidFill>
                  <a:srgbClr val="272727"/>
                </a:solidFill>
                <a:latin typeface="Arial"/>
                <a:cs typeface="Arial"/>
              </a:rPr>
              <a:t>z</a:t>
            </a:r>
            <a:r>
              <a:rPr sz="1500" spc="-5" dirty="0">
                <a:solidFill>
                  <a:srgbClr val="272727"/>
                </a:solidFill>
                <a:latin typeface="Arial"/>
                <a:cs typeface="Arial"/>
              </a:rPr>
              <a:t>on  Re</a:t>
            </a:r>
            <a:r>
              <a:rPr sz="1500" dirty="0">
                <a:solidFill>
                  <a:srgbClr val="272727"/>
                </a:solidFill>
                <a:latin typeface="Arial"/>
                <a:cs typeface="Arial"/>
              </a:rPr>
              <a:t>ds</a:t>
            </a:r>
            <a:r>
              <a:rPr sz="1500" spc="-5" dirty="0">
                <a:solidFill>
                  <a:srgbClr val="272727"/>
                </a:solidFill>
                <a:latin typeface="Arial"/>
                <a:cs typeface="Arial"/>
              </a:rPr>
              <a:t>h</a:t>
            </a:r>
            <a:r>
              <a:rPr sz="1500" dirty="0">
                <a:solidFill>
                  <a:srgbClr val="272727"/>
                </a:solidFill>
                <a:latin typeface="Arial"/>
                <a:cs typeface="Arial"/>
              </a:rPr>
              <a:t>ift</a:t>
            </a:r>
            <a:endParaRPr sz="1500">
              <a:latin typeface="Arial"/>
              <a:cs typeface="Arial"/>
            </a:endParaRPr>
          </a:p>
        </p:txBody>
      </p:sp>
      <p:sp>
        <p:nvSpPr>
          <p:cNvPr id="36" name="object 36"/>
          <p:cNvSpPr txBox="1"/>
          <p:nvPr/>
        </p:nvSpPr>
        <p:spPr>
          <a:xfrm>
            <a:off x="6289928" y="3163951"/>
            <a:ext cx="960755" cy="450850"/>
          </a:xfrm>
          <a:prstGeom prst="rect">
            <a:avLst/>
          </a:prstGeom>
        </p:spPr>
        <p:txBody>
          <a:bodyPr vert="horz" wrap="square" lIns="0" tIns="45719" rIns="0" bIns="0" rtlCol="0">
            <a:spAutoFit/>
          </a:bodyPr>
          <a:lstStyle/>
          <a:p>
            <a:pPr marL="12700" marR="5080" indent="264795">
              <a:lnSpc>
                <a:spcPts val="1550"/>
              </a:lnSpc>
              <a:spcBef>
                <a:spcPts val="359"/>
              </a:spcBef>
            </a:pPr>
            <a:r>
              <a:rPr sz="1500" i="1" spc="-5" dirty="0">
                <a:solidFill>
                  <a:srgbClr val="272727"/>
                </a:solidFill>
                <a:latin typeface="Arial"/>
                <a:cs typeface="Arial"/>
              </a:rPr>
              <a:t>Data  wa</a:t>
            </a:r>
            <a:r>
              <a:rPr sz="1500" i="1" dirty="0">
                <a:solidFill>
                  <a:srgbClr val="272727"/>
                </a:solidFill>
                <a:latin typeface="Arial"/>
                <a:cs typeface="Arial"/>
              </a:rPr>
              <a:t>r</a:t>
            </a:r>
            <a:r>
              <a:rPr sz="1500" i="1" spc="-5" dirty="0">
                <a:solidFill>
                  <a:srgbClr val="272727"/>
                </a:solidFill>
                <a:latin typeface="Arial"/>
                <a:cs typeface="Arial"/>
              </a:rPr>
              <a:t>ehou</a:t>
            </a:r>
            <a:r>
              <a:rPr sz="1500" i="1" dirty="0">
                <a:solidFill>
                  <a:srgbClr val="272727"/>
                </a:solidFill>
                <a:latin typeface="Arial"/>
                <a:cs typeface="Arial"/>
              </a:rPr>
              <a:t>s</a:t>
            </a:r>
            <a:r>
              <a:rPr sz="1500" i="1" spc="-5" dirty="0">
                <a:solidFill>
                  <a:srgbClr val="272727"/>
                </a:solidFill>
                <a:latin typeface="Arial"/>
                <a:cs typeface="Arial"/>
              </a:rPr>
              <a:t>e</a:t>
            </a:r>
            <a:endParaRPr sz="15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77592" y="2154173"/>
            <a:ext cx="4986655"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FF"/>
                </a:solidFill>
              </a:rPr>
              <a:t>What is Amazon</a:t>
            </a:r>
            <a:r>
              <a:rPr sz="2800" spc="-95" dirty="0">
                <a:solidFill>
                  <a:srgbClr val="FFFFFF"/>
                </a:solidFill>
              </a:rPr>
              <a:t> </a:t>
            </a:r>
            <a:r>
              <a:rPr sz="2800" spc="-10" dirty="0">
                <a:solidFill>
                  <a:srgbClr val="FFFFFF"/>
                </a:solidFill>
              </a:rPr>
              <a:t>DynamoDB?</a:t>
            </a:r>
            <a:endParaRPr sz="28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TotalTime>
  <Words>2087</Words>
  <Application>Microsoft Office PowerPoint</Application>
  <PresentationFormat>On-screen Show (16:9)</PresentationFormat>
  <Paragraphs>421</Paragraphs>
  <Slides>48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Courier New</vt:lpstr>
      <vt:lpstr>Gothic Uralic</vt:lpstr>
      <vt:lpstr>Times New Roman</vt:lpstr>
      <vt:lpstr>Office Theme</vt:lpstr>
      <vt:lpstr>Introduction to Database Services</vt:lpstr>
      <vt:lpstr>PowerPoint Presentation</vt:lpstr>
      <vt:lpstr>Why managed database services?</vt:lpstr>
      <vt:lpstr>If you host your databases on-premises</vt:lpstr>
      <vt:lpstr>If you host your databases in  Amazon EC2</vt:lpstr>
      <vt:lpstr>If you choose a managed DB service in AWS Cloud</vt:lpstr>
      <vt:lpstr>The self-managed vs. AWS-managed decision</vt:lpstr>
      <vt:lpstr>A managed service for each major DB type</vt:lpstr>
      <vt:lpstr>What is Amazon DynamoDB?</vt:lpstr>
      <vt:lpstr>Amazon DynamoDB: a managed document and  key-value store</vt:lpstr>
      <vt:lpstr>Amazon DynamoDB</vt:lpstr>
      <vt:lpstr>Amazon DynamoDB is a schemaless database</vt:lpstr>
      <vt:lpstr>Each item must include a key</vt:lpstr>
      <vt:lpstr>Each item must include a key</vt:lpstr>
      <vt:lpstr>Local secondary indexes = alternate range keys</vt:lpstr>
      <vt:lpstr>DynamoDB is optimized for developer productivity</vt:lpstr>
      <vt:lpstr>What is Amazon RDS?</vt:lpstr>
      <vt:lpstr>Amazon Relational Database Service (RDS) </vt:lpstr>
      <vt:lpstr>Amazon RDS: a managed SQL service</vt:lpstr>
      <vt:lpstr>How Amazon RDS delivers high performance</vt:lpstr>
      <vt:lpstr>How Amazon RDS backups work</vt:lpstr>
      <vt:lpstr>PowerPoint Presentation</vt:lpstr>
      <vt:lpstr>Choose Read Replicas for greater scalability</vt:lpstr>
      <vt:lpstr>PowerPoint Presentation</vt:lpstr>
      <vt:lpstr>PowerPoint Presentation</vt:lpstr>
      <vt:lpstr>How to scale with Amazon RDS</vt:lpstr>
      <vt:lpstr>Now in preview: Amazon RDS for Aurora</vt:lpstr>
      <vt:lpstr>Amazon Aurora: high availability by default</vt:lpstr>
      <vt:lpstr>NoSQL vs. SQL for a new app: How to choose?</vt:lpstr>
      <vt:lpstr>What is Amazon ElastiCache?</vt:lpstr>
      <vt:lpstr>Amazon ElastiCache: resizable in-memory cache</vt:lpstr>
      <vt:lpstr>2U relies on Amazon ElastiCache</vt:lpstr>
      <vt:lpstr>PowerPoint Presentation</vt:lpstr>
      <vt:lpstr>Amazon ElastiCache: simple app architecture</vt:lpstr>
      <vt:lpstr>PowerPoint Presentation</vt:lpstr>
      <vt:lpstr>What is Amazon Redshift?</vt:lpstr>
      <vt:lpstr>Amazon Redshift: a managed data warehouse</vt:lpstr>
      <vt:lpstr>Who uses Amazon Redshift?</vt:lpstr>
      <vt:lpstr>Amazon Redshift architecture</vt:lpstr>
      <vt:lpstr>Amazon Redshift dramatically reduces I/O</vt:lpstr>
      <vt:lpstr>Amazon Redshift dramatically reduces I/O</vt:lpstr>
      <vt:lpstr>Amazon Redshift dramatically reduces I/O</vt:lpstr>
      <vt:lpstr>Amazon Redshift dramatically reduces I/O</vt:lpstr>
      <vt:lpstr>Amazon Redshift dramatically reduces I/O</vt:lpstr>
      <vt:lpstr>Review: AWS managed database services</vt:lpstr>
      <vt:lpstr>Benefits of AWS database services</vt:lpstr>
      <vt:lpstr>Try AWS database services for free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Rice</dc:creator>
  <cp:lastModifiedBy>Ayush Varshney A</cp:lastModifiedBy>
  <cp:revision>22</cp:revision>
  <dcterms:created xsi:type="dcterms:W3CDTF">2020-04-11T12:46:20Z</dcterms:created>
  <dcterms:modified xsi:type="dcterms:W3CDTF">2020-09-24T14:00:10Z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2015-04-09T00:00:00Z</vt:filetime>
  </property>
  <property fmtid="{D5CDD505-2E9C-101B-9397-08002B2CF9AE}" pid="3" name="Creator">
    <vt:lpwstr>Microsoft® PowerPoint® 2013</vt:lpwstr>
  </property>
  <property fmtid="{D5CDD505-2E9C-101B-9397-08002B2CF9AE}" pid="4" name="LastSaved">
    <vt:filetime>2020-04-11T00:00:00Z</vt:filetime>
  </property>
</Properties>
</file>