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307" r:id="rId4"/>
    <p:sldId id="308" r:id="rId5"/>
    <p:sldId id="265" r:id="rId6"/>
    <p:sldId id="313" r:id="rId7"/>
    <p:sldId id="309" r:id="rId8"/>
    <p:sldId id="311" r:id="rId9"/>
    <p:sldId id="312" r:id="rId10"/>
    <p:sldId id="270" r:id="rId11"/>
    <p:sldId id="272" r:id="rId12"/>
    <p:sldId id="283" r:id="rId13"/>
    <p:sldId id="286" r:id="rId14"/>
    <p:sldId id="288" r:id="rId15"/>
    <p:sldId id="314" r:id="rId16"/>
    <p:sldId id="315" r:id="rId17"/>
    <p:sldId id="320" r:id="rId18"/>
    <p:sldId id="316" r:id="rId19"/>
    <p:sldId id="326" r:id="rId20"/>
    <p:sldId id="327" r:id="rId21"/>
    <p:sldId id="317" r:id="rId22"/>
    <p:sldId id="328" r:id="rId23"/>
    <p:sldId id="329" r:id="rId24"/>
    <p:sldId id="318" r:id="rId25"/>
    <p:sldId id="319" r:id="rId26"/>
    <p:sldId id="289" r:id="rId27"/>
    <p:sldId id="291" r:id="rId28"/>
    <p:sldId id="294" r:id="rId29"/>
    <p:sldId id="295" r:id="rId30"/>
    <p:sldId id="296" r:id="rId31"/>
    <p:sldId id="321" r:id="rId32"/>
    <p:sldId id="322" r:id="rId33"/>
    <p:sldId id="323" r:id="rId34"/>
    <p:sldId id="324" r:id="rId35"/>
    <p:sldId id="325" r:id="rId36"/>
    <p:sldId id="306" r:id="rId3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56615" y="530351"/>
            <a:ext cx="8434679" cy="822960"/>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4270247" y="4544567"/>
            <a:ext cx="610095" cy="228599"/>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821822" y="1552448"/>
            <a:ext cx="7500354"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1" i="0">
                <a:solidFill>
                  <a:srgbClr val="595A5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rgbClr val="E98E3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1" i="0">
                <a:solidFill>
                  <a:srgbClr val="595A5D"/>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1" i="0">
                <a:solidFill>
                  <a:srgbClr val="595A5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49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8110905" y="4699141"/>
            <a:ext cx="883653" cy="331099"/>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1751366" y="1671002"/>
            <a:ext cx="5641266" cy="1708150"/>
          </a:xfrm>
          <a:prstGeom prst="rect">
            <a:avLst/>
          </a:prstGeom>
        </p:spPr>
        <p:txBody>
          <a:bodyPr wrap="square" lIns="0" tIns="0" rIns="0" bIns="0">
            <a:spAutoFit/>
          </a:bodyPr>
          <a:lstStyle>
            <a:lvl1pPr>
              <a:defRPr sz="4500" b="1" i="0">
                <a:solidFill>
                  <a:srgbClr val="595A5D"/>
                </a:solidFill>
                <a:latin typeface="Arial"/>
                <a:cs typeface="Arial"/>
              </a:defRPr>
            </a:lvl1pPr>
          </a:lstStyle>
          <a:p>
            <a:endParaRPr/>
          </a:p>
        </p:txBody>
      </p:sp>
      <p:sp>
        <p:nvSpPr>
          <p:cNvPr id="3" name="Holder 3"/>
          <p:cNvSpPr>
            <a:spLocks noGrp="1"/>
          </p:cNvSpPr>
          <p:nvPr>
            <p:ph type="body" idx="1"/>
          </p:nvPr>
        </p:nvSpPr>
        <p:spPr>
          <a:xfrm>
            <a:off x="2402751" y="2299756"/>
            <a:ext cx="4338497" cy="1378585"/>
          </a:xfrm>
          <a:prstGeom prst="rect">
            <a:avLst/>
          </a:prstGeom>
        </p:spPr>
        <p:txBody>
          <a:bodyPr wrap="square" lIns="0" tIns="0" rIns="0" bIns="0">
            <a:spAutoFit/>
          </a:bodyPr>
          <a:lstStyle>
            <a:lvl1pPr>
              <a:defRPr sz="2800" b="0" i="0">
                <a:solidFill>
                  <a:srgbClr val="E98E3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3/9/2021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ws.amazon.com/s3/sla/"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21822" y="1552448"/>
            <a:ext cx="7487284" cy="635000"/>
          </a:xfrm>
          <a:prstGeom prst="rect">
            <a:avLst/>
          </a:prstGeom>
        </p:spPr>
        <p:txBody>
          <a:bodyPr vert="horz" wrap="square" lIns="0" tIns="12700" rIns="0" bIns="0" rtlCol="0">
            <a:spAutoFit/>
          </a:bodyPr>
          <a:lstStyle/>
          <a:p>
            <a:pPr marL="12700">
              <a:lnSpc>
                <a:spcPct val="100000"/>
              </a:lnSpc>
              <a:spcBef>
                <a:spcPts val="100"/>
              </a:spcBef>
              <a:tabLst>
                <a:tab pos="3350895" algn="l"/>
                <a:tab pos="5383530" algn="l"/>
              </a:tabLst>
            </a:pPr>
            <a:r>
              <a:rPr sz="4000" b="1" spc="-5" dirty="0">
                <a:solidFill>
                  <a:srgbClr val="353535"/>
                </a:solidFill>
                <a:latin typeface="Arial"/>
                <a:cs typeface="Arial"/>
              </a:rPr>
              <a:t>Intro</a:t>
            </a:r>
            <a:r>
              <a:rPr sz="4000" b="1" dirty="0">
                <a:solidFill>
                  <a:srgbClr val="353535"/>
                </a:solidFill>
                <a:latin typeface="Arial"/>
                <a:cs typeface="Arial"/>
              </a:rPr>
              <a:t> to</a:t>
            </a:r>
            <a:r>
              <a:rPr sz="4000" b="1" spc="-140" dirty="0">
                <a:solidFill>
                  <a:srgbClr val="353535"/>
                </a:solidFill>
                <a:latin typeface="Arial"/>
                <a:cs typeface="Arial"/>
              </a:rPr>
              <a:t> </a:t>
            </a:r>
            <a:r>
              <a:rPr sz="4000" b="1" spc="-60" dirty="0">
                <a:solidFill>
                  <a:srgbClr val="353535"/>
                </a:solidFill>
                <a:latin typeface="Arial"/>
                <a:cs typeface="Arial"/>
              </a:rPr>
              <a:t>AWS:</a:t>
            </a:r>
            <a:r>
              <a:rPr lang="en-US" sz="4000" b="1" spc="-60" dirty="0">
                <a:solidFill>
                  <a:srgbClr val="353535"/>
                </a:solidFill>
                <a:latin typeface="Arial"/>
                <a:cs typeface="Arial"/>
              </a:rPr>
              <a:t> </a:t>
            </a:r>
            <a:r>
              <a:rPr sz="4000" b="1" spc="-5" dirty="0">
                <a:solidFill>
                  <a:srgbClr val="353535"/>
                </a:solidFill>
                <a:latin typeface="Arial"/>
                <a:cs typeface="Arial"/>
              </a:rPr>
              <a:t>Storage	Services</a:t>
            </a:r>
            <a:endParaRPr sz="4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56615" y="960119"/>
            <a:ext cx="8434679" cy="8229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270247" y="4544567"/>
            <a:ext cx="610095" cy="22859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269540" y="2159241"/>
            <a:ext cx="4610100"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353535"/>
                </a:solidFill>
              </a:rPr>
              <a:t>Amazon </a:t>
            </a:r>
            <a:r>
              <a:rPr sz="2800" dirty="0">
                <a:solidFill>
                  <a:srgbClr val="353535"/>
                </a:solidFill>
              </a:rPr>
              <a:t>S3—New</a:t>
            </a:r>
            <a:r>
              <a:rPr sz="2800" spc="-50" dirty="0">
                <a:solidFill>
                  <a:srgbClr val="353535"/>
                </a:solidFill>
              </a:rPr>
              <a:t> </a:t>
            </a:r>
            <a:r>
              <a:rPr sz="2800" spc="-5" dirty="0">
                <a:solidFill>
                  <a:srgbClr val="353535"/>
                </a:solidFill>
              </a:rPr>
              <a:t>Features</a:t>
            </a:r>
            <a:endParaRPr sz="2800"/>
          </a:p>
        </p:txBody>
      </p:sp>
      <p:sp>
        <p:nvSpPr>
          <p:cNvPr id="6" name="object 6"/>
          <p:cNvSpPr/>
          <p:nvPr/>
        </p:nvSpPr>
        <p:spPr>
          <a:xfrm>
            <a:off x="8197062" y="148844"/>
            <a:ext cx="721220" cy="72122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10300" y="1506258"/>
            <a:ext cx="2590800" cy="202882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27990" y="1239888"/>
            <a:ext cx="5756275" cy="2674620"/>
          </a:xfrm>
          <a:prstGeom prst="rect">
            <a:avLst/>
          </a:prstGeom>
        </p:spPr>
        <p:txBody>
          <a:bodyPr vert="horz" wrap="square" lIns="0" tIns="27939" rIns="0" bIns="0" rtlCol="0">
            <a:spAutoFit/>
          </a:bodyPr>
          <a:lstStyle/>
          <a:p>
            <a:pPr marL="342900" marR="5080" indent="-330200">
              <a:lnSpc>
                <a:spcPts val="2100"/>
              </a:lnSpc>
              <a:spcBef>
                <a:spcPts val="219"/>
              </a:spcBef>
              <a:buChar char="•"/>
              <a:tabLst>
                <a:tab pos="354965" algn="l"/>
                <a:tab pos="355600" algn="l"/>
              </a:tabLst>
            </a:pPr>
            <a:r>
              <a:rPr sz="1800" dirty="0">
                <a:solidFill>
                  <a:srgbClr val="595A5D"/>
                </a:solidFill>
                <a:latin typeface="Arial"/>
                <a:cs typeface="Arial"/>
              </a:rPr>
              <a:t>Preserve, </a:t>
            </a:r>
            <a:r>
              <a:rPr sz="1800" spc="-5" dirty="0">
                <a:solidFill>
                  <a:srgbClr val="595A5D"/>
                </a:solidFill>
                <a:latin typeface="Arial"/>
                <a:cs typeface="Arial"/>
              </a:rPr>
              <a:t>retrieve, </a:t>
            </a:r>
            <a:r>
              <a:rPr sz="1800" dirty="0">
                <a:solidFill>
                  <a:srgbClr val="595A5D"/>
                </a:solidFill>
                <a:latin typeface="Arial"/>
                <a:cs typeface="Arial"/>
              </a:rPr>
              <a:t>and </a:t>
            </a:r>
            <a:r>
              <a:rPr sz="1800" spc="-5" dirty="0">
                <a:solidFill>
                  <a:srgbClr val="595A5D"/>
                </a:solidFill>
                <a:latin typeface="Arial"/>
                <a:cs typeface="Arial"/>
              </a:rPr>
              <a:t>restore </a:t>
            </a:r>
            <a:r>
              <a:rPr sz="1800" dirty="0">
                <a:solidFill>
                  <a:srgbClr val="595A5D"/>
                </a:solidFill>
                <a:latin typeface="Arial"/>
                <a:cs typeface="Arial"/>
              </a:rPr>
              <a:t>every version of every  object </a:t>
            </a:r>
            <a:r>
              <a:rPr sz="1800" spc="-5" dirty="0">
                <a:solidFill>
                  <a:srgbClr val="595A5D"/>
                </a:solidFill>
                <a:latin typeface="Arial"/>
                <a:cs typeface="Arial"/>
              </a:rPr>
              <a:t>stored </a:t>
            </a:r>
            <a:r>
              <a:rPr sz="1800" dirty="0">
                <a:solidFill>
                  <a:srgbClr val="595A5D"/>
                </a:solidFill>
                <a:latin typeface="Arial"/>
                <a:cs typeface="Arial"/>
              </a:rPr>
              <a:t>in your</a:t>
            </a:r>
            <a:r>
              <a:rPr sz="1800" spc="-15" dirty="0">
                <a:solidFill>
                  <a:srgbClr val="595A5D"/>
                </a:solidFill>
                <a:latin typeface="Arial"/>
                <a:cs typeface="Arial"/>
              </a:rPr>
              <a:t> </a:t>
            </a:r>
            <a:r>
              <a:rPr sz="1800" dirty="0">
                <a:solidFill>
                  <a:srgbClr val="595A5D"/>
                </a:solidFill>
                <a:latin typeface="Arial"/>
                <a:cs typeface="Arial"/>
              </a:rPr>
              <a:t>bucket</a:t>
            </a:r>
            <a:endParaRPr sz="1800">
              <a:latin typeface="Arial"/>
              <a:cs typeface="Arial"/>
            </a:endParaRPr>
          </a:p>
          <a:p>
            <a:pPr marL="342900" marR="17145" indent="-330200">
              <a:lnSpc>
                <a:spcPct val="99500"/>
              </a:lnSpc>
              <a:spcBef>
                <a:spcPts val="1190"/>
              </a:spcBef>
              <a:buChar char="•"/>
              <a:tabLst>
                <a:tab pos="354965" algn="l"/>
                <a:tab pos="355600" algn="l"/>
              </a:tabLst>
            </a:pPr>
            <a:r>
              <a:rPr sz="1800" dirty="0">
                <a:solidFill>
                  <a:srgbClr val="595A5D"/>
                </a:solidFill>
                <a:latin typeface="Arial"/>
                <a:cs typeface="Arial"/>
              </a:rPr>
              <a:t>S3 </a:t>
            </a:r>
            <a:r>
              <a:rPr sz="1800" spc="-5" dirty="0">
                <a:solidFill>
                  <a:srgbClr val="595A5D"/>
                </a:solidFill>
                <a:latin typeface="Arial"/>
                <a:cs typeface="Arial"/>
              </a:rPr>
              <a:t>automatically </a:t>
            </a:r>
            <a:r>
              <a:rPr sz="1800" dirty="0">
                <a:solidFill>
                  <a:srgbClr val="595A5D"/>
                </a:solidFill>
                <a:latin typeface="Arial"/>
                <a:cs typeface="Arial"/>
              </a:rPr>
              <a:t>adds new versions and preserves  </a:t>
            </a:r>
            <a:r>
              <a:rPr sz="1800" spc="-5" dirty="0">
                <a:solidFill>
                  <a:srgbClr val="595A5D"/>
                </a:solidFill>
                <a:latin typeface="Arial"/>
                <a:cs typeface="Arial"/>
              </a:rPr>
              <a:t>deleted objects with delete </a:t>
            </a:r>
            <a:r>
              <a:rPr sz="1800" dirty="0">
                <a:solidFill>
                  <a:srgbClr val="595A5D"/>
                </a:solidFill>
                <a:latin typeface="Arial"/>
                <a:cs typeface="Arial"/>
              </a:rPr>
              <a:t>markers unless an explicit  versioned </a:t>
            </a:r>
            <a:r>
              <a:rPr sz="1800" spc="-5" dirty="0">
                <a:solidFill>
                  <a:srgbClr val="595A5D"/>
                </a:solidFill>
                <a:latin typeface="Arial"/>
                <a:cs typeface="Arial"/>
              </a:rPr>
              <a:t>DELETE operation </a:t>
            </a:r>
            <a:r>
              <a:rPr sz="1800" dirty="0">
                <a:solidFill>
                  <a:srgbClr val="595A5D"/>
                </a:solidFill>
                <a:latin typeface="Arial"/>
                <a:cs typeface="Arial"/>
              </a:rPr>
              <a:t>is made</a:t>
            </a:r>
            <a:endParaRPr sz="1800">
              <a:latin typeface="Arial"/>
              <a:cs typeface="Arial"/>
            </a:endParaRPr>
          </a:p>
          <a:p>
            <a:pPr marL="342900" marR="233045" indent="-330200">
              <a:lnSpc>
                <a:spcPts val="2100"/>
              </a:lnSpc>
              <a:spcBef>
                <a:spcPts val="1360"/>
              </a:spcBef>
              <a:buChar char="•"/>
              <a:tabLst>
                <a:tab pos="354965" algn="l"/>
                <a:tab pos="355600" algn="l"/>
              </a:tabLst>
            </a:pPr>
            <a:r>
              <a:rPr sz="1800" dirty="0">
                <a:solidFill>
                  <a:srgbClr val="595A5D"/>
                </a:solidFill>
                <a:latin typeface="Arial"/>
                <a:cs typeface="Arial"/>
              </a:rPr>
              <a:t>Easily </a:t>
            </a:r>
            <a:r>
              <a:rPr sz="1800" spc="-5" dirty="0">
                <a:solidFill>
                  <a:srgbClr val="595A5D"/>
                </a:solidFill>
                <a:latin typeface="Arial"/>
                <a:cs typeface="Arial"/>
              </a:rPr>
              <a:t>control the </a:t>
            </a:r>
            <a:r>
              <a:rPr sz="1800" dirty="0">
                <a:solidFill>
                  <a:srgbClr val="595A5D"/>
                </a:solidFill>
                <a:latin typeface="Arial"/>
                <a:cs typeface="Arial"/>
              </a:rPr>
              <a:t>number of versions kept by</a:t>
            </a:r>
            <a:r>
              <a:rPr sz="1800" spc="-80" dirty="0">
                <a:solidFill>
                  <a:srgbClr val="595A5D"/>
                </a:solidFill>
                <a:latin typeface="Arial"/>
                <a:cs typeface="Arial"/>
              </a:rPr>
              <a:t> </a:t>
            </a:r>
            <a:r>
              <a:rPr sz="1800" dirty="0">
                <a:solidFill>
                  <a:srgbClr val="595A5D"/>
                </a:solidFill>
                <a:latin typeface="Arial"/>
                <a:cs typeface="Arial"/>
              </a:rPr>
              <a:t>using  </a:t>
            </a:r>
            <a:r>
              <a:rPr sz="1800" spc="-5" dirty="0">
                <a:solidFill>
                  <a:srgbClr val="595A5D"/>
                </a:solidFill>
                <a:latin typeface="Arial"/>
                <a:cs typeface="Arial"/>
              </a:rPr>
              <a:t>lifecycle expiration</a:t>
            </a:r>
            <a:r>
              <a:rPr sz="1800" dirty="0">
                <a:solidFill>
                  <a:srgbClr val="595A5D"/>
                </a:solidFill>
                <a:latin typeface="Arial"/>
                <a:cs typeface="Arial"/>
              </a:rPr>
              <a:t> policies</a:t>
            </a:r>
            <a:endParaRPr sz="1800">
              <a:latin typeface="Arial"/>
              <a:cs typeface="Arial"/>
            </a:endParaRPr>
          </a:p>
          <a:p>
            <a:pPr marL="354965" indent="-342900">
              <a:lnSpc>
                <a:spcPct val="100000"/>
              </a:lnSpc>
              <a:spcBef>
                <a:spcPts val="1180"/>
              </a:spcBef>
              <a:buChar char="•"/>
              <a:tabLst>
                <a:tab pos="354965" algn="l"/>
                <a:tab pos="355600" algn="l"/>
              </a:tabLst>
            </a:pPr>
            <a:r>
              <a:rPr sz="1800" dirty="0">
                <a:solidFill>
                  <a:srgbClr val="595A5D"/>
                </a:solidFill>
                <a:latin typeface="Arial"/>
                <a:cs typeface="Arial"/>
              </a:rPr>
              <a:t>Easy </a:t>
            </a:r>
            <a:r>
              <a:rPr sz="1800" spc="-5" dirty="0">
                <a:solidFill>
                  <a:srgbClr val="595A5D"/>
                </a:solidFill>
                <a:latin typeface="Arial"/>
                <a:cs typeface="Arial"/>
              </a:rPr>
              <a:t>to turn </a:t>
            </a:r>
            <a:r>
              <a:rPr sz="1800" dirty="0">
                <a:solidFill>
                  <a:srgbClr val="595A5D"/>
                </a:solidFill>
                <a:latin typeface="Arial"/>
                <a:cs typeface="Arial"/>
              </a:rPr>
              <a:t>on in </a:t>
            </a:r>
            <a:r>
              <a:rPr sz="1800" spc="-5" dirty="0">
                <a:solidFill>
                  <a:srgbClr val="595A5D"/>
                </a:solidFill>
                <a:latin typeface="Arial"/>
                <a:cs typeface="Arial"/>
              </a:rPr>
              <a:t>the </a:t>
            </a:r>
            <a:r>
              <a:rPr sz="1800" spc="-25" dirty="0">
                <a:solidFill>
                  <a:srgbClr val="595A5D"/>
                </a:solidFill>
                <a:latin typeface="Arial"/>
                <a:cs typeface="Arial"/>
              </a:rPr>
              <a:t>AWS </a:t>
            </a:r>
            <a:r>
              <a:rPr sz="1800" dirty="0">
                <a:solidFill>
                  <a:srgbClr val="595A5D"/>
                </a:solidFill>
                <a:latin typeface="Arial"/>
                <a:cs typeface="Arial"/>
              </a:rPr>
              <a:t>Management</a:t>
            </a:r>
            <a:r>
              <a:rPr sz="1800" spc="-110" dirty="0">
                <a:solidFill>
                  <a:srgbClr val="595A5D"/>
                </a:solidFill>
                <a:latin typeface="Arial"/>
                <a:cs typeface="Arial"/>
              </a:rPr>
              <a:t> </a:t>
            </a:r>
            <a:r>
              <a:rPr sz="1800" dirty="0">
                <a:solidFill>
                  <a:srgbClr val="595A5D"/>
                </a:solidFill>
                <a:latin typeface="Arial"/>
                <a:cs typeface="Arial"/>
              </a:rPr>
              <a:t>Console</a:t>
            </a:r>
            <a:endParaRPr sz="1800">
              <a:latin typeface="Arial"/>
              <a:cs typeface="Arial"/>
            </a:endParaRPr>
          </a:p>
        </p:txBody>
      </p:sp>
      <p:sp>
        <p:nvSpPr>
          <p:cNvPr id="4" name="object 4"/>
          <p:cNvSpPr txBox="1">
            <a:spLocks noGrp="1"/>
          </p:cNvSpPr>
          <p:nvPr>
            <p:ph type="title"/>
          </p:nvPr>
        </p:nvSpPr>
        <p:spPr>
          <a:xfrm>
            <a:off x="427990" y="319671"/>
            <a:ext cx="2690495" cy="513080"/>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474746"/>
                </a:solidFill>
              </a:rPr>
              <a:t>S3</a:t>
            </a:r>
            <a:r>
              <a:rPr sz="3200" spc="-90" dirty="0">
                <a:solidFill>
                  <a:srgbClr val="474746"/>
                </a:solidFill>
              </a:rPr>
              <a:t> </a:t>
            </a:r>
            <a:r>
              <a:rPr sz="3200" spc="-5" dirty="0">
                <a:solidFill>
                  <a:srgbClr val="474746"/>
                </a:solidFill>
              </a:rPr>
              <a:t>versioning</a:t>
            </a:r>
            <a:endParaRPr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5528" y="147954"/>
            <a:ext cx="352425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474746"/>
                </a:solidFill>
              </a:rPr>
              <a:t>S3 </a:t>
            </a:r>
            <a:r>
              <a:rPr sz="2800" spc="-5" dirty="0">
                <a:solidFill>
                  <a:srgbClr val="474746"/>
                </a:solidFill>
              </a:rPr>
              <a:t>Lifecycle</a:t>
            </a:r>
            <a:r>
              <a:rPr sz="2800" spc="-50" dirty="0">
                <a:solidFill>
                  <a:srgbClr val="474746"/>
                </a:solidFill>
              </a:rPr>
              <a:t> </a:t>
            </a:r>
            <a:r>
              <a:rPr sz="2800" spc="-5" dirty="0">
                <a:solidFill>
                  <a:srgbClr val="474746"/>
                </a:solidFill>
              </a:rPr>
              <a:t>Policies</a:t>
            </a:r>
            <a:endParaRPr sz="2800"/>
          </a:p>
        </p:txBody>
      </p:sp>
      <p:pic>
        <p:nvPicPr>
          <p:cNvPr id="18" name="Picture 17">
            <a:extLst>
              <a:ext uri="{FF2B5EF4-FFF2-40B4-BE49-F238E27FC236}">
                <a16:creationId xmlns="" xmlns:a16="http://schemas.microsoft.com/office/drawing/2014/main" id="{9BDCFB52-16E0-4662-BD7A-A79B5C3BD77D}"/>
              </a:ext>
            </a:extLst>
          </p:cNvPr>
          <p:cNvPicPr>
            <a:picLocks noChangeAspect="1"/>
          </p:cNvPicPr>
          <p:nvPr/>
        </p:nvPicPr>
        <p:blipFill>
          <a:blip r:embed="rId2"/>
          <a:stretch>
            <a:fillRect/>
          </a:stretch>
        </p:blipFill>
        <p:spPr>
          <a:xfrm>
            <a:off x="685800" y="895350"/>
            <a:ext cx="7162800" cy="39957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56615" y="960119"/>
            <a:ext cx="8434679" cy="8229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270247" y="4544567"/>
            <a:ext cx="610095" cy="22859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366287" y="2159241"/>
            <a:ext cx="2416810"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353535"/>
                </a:solidFill>
              </a:rPr>
              <a:t>Block</a:t>
            </a:r>
            <a:r>
              <a:rPr sz="2800" spc="-55" dirty="0">
                <a:solidFill>
                  <a:srgbClr val="353535"/>
                </a:solidFill>
              </a:rPr>
              <a:t> </a:t>
            </a:r>
            <a:r>
              <a:rPr sz="2800" spc="-5" dirty="0">
                <a:solidFill>
                  <a:srgbClr val="353535"/>
                </a:solidFill>
              </a:rPr>
              <a:t>Storage</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56615" y="960119"/>
            <a:ext cx="8434679" cy="8229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270247" y="4544567"/>
            <a:ext cx="610095" cy="22859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743644" y="1945881"/>
            <a:ext cx="3662045" cy="871219"/>
          </a:xfrm>
          <a:prstGeom prst="rect">
            <a:avLst/>
          </a:prstGeom>
        </p:spPr>
        <p:txBody>
          <a:bodyPr vert="horz" wrap="square" lIns="0" tIns="33019" rIns="0" bIns="0" rtlCol="0">
            <a:spAutoFit/>
          </a:bodyPr>
          <a:lstStyle/>
          <a:p>
            <a:pPr marL="12700" marR="5080" indent="711200">
              <a:lnSpc>
                <a:spcPts val="3300"/>
              </a:lnSpc>
              <a:spcBef>
                <a:spcPts val="259"/>
              </a:spcBef>
            </a:pPr>
            <a:r>
              <a:rPr sz="2800" spc="-5" dirty="0">
                <a:solidFill>
                  <a:srgbClr val="353535"/>
                </a:solidFill>
              </a:rPr>
              <a:t>Amazon </a:t>
            </a:r>
            <a:r>
              <a:rPr sz="2800" dirty="0">
                <a:solidFill>
                  <a:srgbClr val="353535"/>
                </a:solidFill>
              </a:rPr>
              <a:t>EBS  </a:t>
            </a:r>
            <a:r>
              <a:rPr sz="2800" spc="-5" dirty="0">
                <a:solidFill>
                  <a:srgbClr val="E98E31"/>
                </a:solidFill>
              </a:rPr>
              <a:t>Elastic Block</a:t>
            </a:r>
            <a:r>
              <a:rPr sz="2800" spc="-30" dirty="0">
                <a:solidFill>
                  <a:srgbClr val="E98E31"/>
                </a:solidFill>
              </a:rPr>
              <a:t> </a:t>
            </a:r>
            <a:r>
              <a:rPr sz="2800" spc="-5" dirty="0">
                <a:solidFill>
                  <a:srgbClr val="E98E31"/>
                </a:solidFill>
              </a:rPr>
              <a:t>Storage</a:t>
            </a:r>
            <a:endParaRPr sz="2800"/>
          </a:p>
        </p:txBody>
      </p:sp>
      <p:sp>
        <p:nvSpPr>
          <p:cNvPr id="6" name="object 6"/>
          <p:cNvSpPr/>
          <p:nvPr/>
        </p:nvSpPr>
        <p:spPr>
          <a:xfrm>
            <a:off x="8312480" y="140576"/>
            <a:ext cx="655066" cy="655065"/>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 xmlns:a16="http://schemas.microsoft.com/office/drawing/2014/main" id="{AE5A38A8-3C3A-4E26-8B36-B9BF91328656}"/>
              </a:ext>
            </a:extLst>
          </p:cNvPr>
          <p:cNvSpPr>
            <a:spLocks noGrp="1"/>
          </p:cNvSpPr>
          <p:nvPr>
            <p:ph type="body" idx="1"/>
          </p:nvPr>
        </p:nvSpPr>
        <p:spPr>
          <a:xfrm>
            <a:off x="76200" y="209550"/>
            <a:ext cx="8991600" cy="3816429"/>
          </a:xfrm>
        </p:spPr>
        <p:txBody>
          <a:bodyPr/>
          <a:lstStyle/>
          <a:p>
            <a:r>
              <a:rPr lang="en-US" sz="2000" dirty="0"/>
              <a:t>Amazon EBS allows you to create storage volumes and attach them to Amazon EC2 instances. Once attached, you can create a file system on top of these volumes, run a database, or use them in any other way you would use block storage.</a:t>
            </a:r>
          </a:p>
          <a:p>
            <a:endParaRPr lang="en-US" sz="2000" dirty="0"/>
          </a:p>
          <a:p>
            <a:r>
              <a:rPr lang="en-US" sz="2000" dirty="0"/>
              <a:t>EBS volumes are created in a specific Availability Zone, and can then be attached to any instances in that same Availability Zone. To make a volume available outside of the Availability Zone, you can create a snapshot and restore that snapshot to a new volume anywhere in that Region. You can copy snapshots to other Regions and then restore them to new volumes there, making it easier to leverage multiple AWS Regions for geographical expansion, data center migration, and disaster recovery</a:t>
            </a:r>
            <a:r>
              <a:rPr lang="en-US" dirty="0"/>
              <a:t>.</a:t>
            </a:r>
            <a:endParaRPr lang="en-US" sz="2000" dirty="0"/>
          </a:p>
        </p:txBody>
      </p:sp>
    </p:spTree>
    <p:extLst>
      <p:ext uri="{BB962C8B-B14F-4D97-AF65-F5344CB8AC3E}">
        <p14:creationId xmlns:p14="http://schemas.microsoft.com/office/powerpoint/2010/main" val="86072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56615" y="960119"/>
            <a:ext cx="8434679" cy="8229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270247" y="4544567"/>
            <a:ext cx="610095" cy="22859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990600" y="1986655"/>
            <a:ext cx="6934200" cy="879727"/>
          </a:xfrm>
          <a:prstGeom prst="rect">
            <a:avLst/>
          </a:prstGeom>
        </p:spPr>
        <p:txBody>
          <a:bodyPr vert="horz" wrap="square" lIns="0" tIns="33019" rIns="0" bIns="0" rtlCol="0">
            <a:spAutoFit/>
          </a:bodyPr>
          <a:lstStyle/>
          <a:p>
            <a:pPr marL="12700" marR="5080" indent="711200">
              <a:lnSpc>
                <a:spcPts val="3300"/>
              </a:lnSpc>
              <a:spcBef>
                <a:spcPts val="259"/>
              </a:spcBef>
            </a:pPr>
            <a:r>
              <a:rPr lang="en-US" sz="2800" spc="-5" dirty="0">
                <a:solidFill>
                  <a:srgbClr val="353535"/>
                </a:solidFill>
              </a:rPr>
              <a:t>Types of </a:t>
            </a:r>
            <a:r>
              <a:rPr sz="2800" spc="-5" dirty="0">
                <a:solidFill>
                  <a:srgbClr val="353535"/>
                </a:solidFill>
              </a:rPr>
              <a:t>Amazon </a:t>
            </a:r>
            <a:r>
              <a:rPr sz="2800" dirty="0">
                <a:solidFill>
                  <a:srgbClr val="353535"/>
                </a:solidFill>
              </a:rPr>
              <a:t>EBS  </a:t>
            </a:r>
            <a:r>
              <a:rPr lang="en-US" sz="2800" dirty="0">
                <a:solidFill>
                  <a:srgbClr val="353535"/>
                </a:solidFill>
              </a:rPr>
              <a:t/>
            </a:r>
            <a:br>
              <a:rPr lang="en-US" sz="2800" dirty="0">
                <a:solidFill>
                  <a:srgbClr val="353535"/>
                </a:solidFill>
              </a:rPr>
            </a:br>
            <a:r>
              <a:rPr lang="en-US" sz="2800" dirty="0">
                <a:solidFill>
                  <a:srgbClr val="353535"/>
                </a:solidFill>
              </a:rPr>
              <a:t>         </a:t>
            </a:r>
            <a:r>
              <a:rPr sz="2800" spc="-5" dirty="0">
                <a:solidFill>
                  <a:srgbClr val="E98E31"/>
                </a:solidFill>
              </a:rPr>
              <a:t>Elastic Block</a:t>
            </a:r>
            <a:r>
              <a:rPr sz="2800" spc="-30" dirty="0">
                <a:solidFill>
                  <a:srgbClr val="E98E31"/>
                </a:solidFill>
              </a:rPr>
              <a:t> </a:t>
            </a:r>
            <a:r>
              <a:rPr sz="2800" spc="-5" dirty="0">
                <a:solidFill>
                  <a:srgbClr val="E98E31"/>
                </a:solidFill>
              </a:rPr>
              <a:t>Storage</a:t>
            </a:r>
            <a:endParaRPr sz="2800" dirty="0"/>
          </a:p>
        </p:txBody>
      </p:sp>
      <p:sp>
        <p:nvSpPr>
          <p:cNvPr id="6" name="object 6"/>
          <p:cNvSpPr/>
          <p:nvPr/>
        </p:nvSpPr>
        <p:spPr>
          <a:xfrm>
            <a:off x="8312480" y="140576"/>
            <a:ext cx="655066" cy="655065"/>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81055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5FC57-7529-4DEA-B410-118871F4F887}"/>
              </a:ext>
            </a:extLst>
          </p:cNvPr>
          <p:cNvSpPr>
            <a:spLocks noGrp="1"/>
          </p:cNvSpPr>
          <p:nvPr>
            <p:ph type="title"/>
          </p:nvPr>
        </p:nvSpPr>
        <p:spPr>
          <a:xfrm>
            <a:off x="152400" y="133350"/>
            <a:ext cx="8839200" cy="615553"/>
          </a:xfrm>
        </p:spPr>
        <p:txBody>
          <a:bodyPr/>
          <a:lstStyle/>
          <a:p>
            <a:r>
              <a:rPr lang="en-US" sz="4000" u="sng" dirty="0"/>
              <a:t>Magnetic Type </a:t>
            </a:r>
            <a:r>
              <a:rPr lang="en-US" sz="3600" u="sng" dirty="0"/>
              <a:t>(Old Generation) </a:t>
            </a:r>
            <a:r>
              <a:rPr lang="en-US" sz="3600" dirty="0"/>
              <a:t>:-</a:t>
            </a:r>
          </a:p>
        </p:txBody>
      </p:sp>
      <p:sp>
        <p:nvSpPr>
          <p:cNvPr id="3" name="Text Placeholder 2">
            <a:extLst>
              <a:ext uri="{FF2B5EF4-FFF2-40B4-BE49-F238E27FC236}">
                <a16:creationId xmlns="" xmlns:a16="http://schemas.microsoft.com/office/drawing/2014/main" id="{0E279F4A-AA14-4532-9BEB-AE2A7D305834}"/>
              </a:ext>
            </a:extLst>
          </p:cNvPr>
          <p:cNvSpPr>
            <a:spLocks noGrp="1"/>
          </p:cNvSpPr>
          <p:nvPr>
            <p:ph type="body" idx="1"/>
          </p:nvPr>
        </p:nvSpPr>
        <p:spPr>
          <a:xfrm>
            <a:off x="152400" y="1047750"/>
            <a:ext cx="8839200" cy="3447098"/>
          </a:xfrm>
        </p:spPr>
        <p:txBody>
          <a:bodyPr/>
          <a:lstStyle/>
          <a:p>
            <a:r>
              <a:rPr lang="en-IN" dirty="0"/>
              <a:t>EBS </a:t>
            </a:r>
            <a:r>
              <a:rPr lang="en-IN" b="1" dirty="0"/>
              <a:t>Magnetic</a:t>
            </a:r>
            <a:r>
              <a:rPr lang="en-IN" dirty="0"/>
              <a:t> volumes are backed by hard disk drives (HDDs) and can be used for workloads with smaller datasets where data is accessed infrequently or when performance consistency isn't of primary importance.</a:t>
            </a:r>
          </a:p>
          <a:p>
            <a:r>
              <a:rPr lang="en-IN" b="1" u="sng" dirty="0"/>
              <a:t>Volume Type</a:t>
            </a:r>
            <a:r>
              <a:rPr lang="en-IN" b="1" dirty="0"/>
              <a:t>: </a:t>
            </a:r>
            <a:r>
              <a:rPr lang="en-IN" dirty="0"/>
              <a:t>EBS Magnetic</a:t>
            </a:r>
          </a:p>
          <a:p>
            <a:r>
              <a:rPr lang="en-IN" b="1" u="sng" dirty="0"/>
              <a:t>Volume Size</a:t>
            </a:r>
            <a:r>
              <a:rPr lang="en-IN" b="1" dirty="0"/>
              <a:t>: </a:t>
            </a:r>
            <a:r>
              <a:rPr lang="en-IN" dirty="0"/>
              <a:t>1 GB - 1 TB</a:t>
            </a:r>
          </a:p>
          <a:p>
            <a:r>
              <a:rPr lang="en-IN" b="1" u="sng" dirty="0"/>
              <a:t>Max IOPS</a:t>
            </a:r>
            <a:r>
              <a:rPr lang="en-IN" b="1" dirty="0"/>
              <a:t>: </a:t>
            </a:r>
            <a:r>
              <a:rPr lang="en-IN" dirty="0"/>
              <a:t>No IOPS</a:t>
            </a:r>
          </a:p>
          <a:p>
            <a:r>
              <a:rPr lang="en-IN" b="1" u="sng" dirty="0"/>
              <a:t>Use Case</a:t>
            </a:r>
            <a:r>
              <a:rPr lang="en-IN" b="1" dirty="0"/>
              <a:t>: </a:t>
            </a:r>
            <a:r>
              <a:rPr lang="en-IN" dirty="0"/>
              <a:t>Infrequent Data Access</a:t>
            </a:r>
          </a:p>
        </p:txBody>
      </p:sp>
    </p:spTree>
    <p:extLst>
      <p:ext uri="{BB962C8B-B14F-4D97-AF65-F5344CB8AC3E}">
        <p14:creationId xmlns:p14="http://schemas.microsoft.com/office/powerpoint/2010/main" val="3855217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5FC57-7529-4DEA-B410-118871F4F887}"/>
              </a:ext>
            </a:extLst>
          </p:cNvPr>
          <p:cNvSpPr>
            <a:spLocks noGrp="1"/>
          </p:cNvSpPr>
          <p:nvPr>
            <p:ph type="title"/>
          </p:nvPr>
        </p:nvSpPr>
        <p:spPr>
          <a:xfrm>
            <a:off x="152400" y="133350"/>
            <a:ext cx="8839200" cy="692497"/>
          </a:xfrm>
        </p:spPr>
        <p:txBody>
          <a:bodyPr/>
          <a:lstStyle/>
          <a:p>
            <a:r>
              <a:rPr lang="en-US" u="sng" dirty="0"/>
              <a:t>General Purpose SSD</a:t>
            </a:r>
          </a:p>
        </p:txBody>
      </p:sp>
      <p:sp>
        <p:nvSpPr>
          <p:cNvPr id="3" name="Text Placeholder 2">
            <a:extLst>
              <a:ext uri="{FF2B5EF4-FFF2-40B4-BE49-F238E27FC236}">
                <a16:creationId xmlns="" xmlns:a16="http://schemas.microsoft.com/office/drawing/2014/main" id="{0E279F4A-AA14-4532-9BEB-AE2A7D305834}"/>
              </a:ext>
            </a:extLst>
          </p:cNvPr>
          <p:cNvSpPr>
            <a:spLocks noGrp="1"/>
          </p:cNvSpPr>
          <p:nvPr>
            <p:ph type="body" idx="1"/>
          </p:nvPr>
        </p:nvSpPr>
        <p:spPr>
          <a:xfrm>
            <a:off x="152400" y="1227278"/>
            <a:ext cx="8839200" cy="3570208"/>
          </a:xfrm>
        </p:spPr>
        <p:txBody>
          <a:bodyPr/>
          <a:lstStyle/>
          <a:p>
            <a:r>
              <a:rPr lang="en-US" sz="2400" dirty="0"/>
              <a:t>General Purpose SSD volumes offer a base performance of 3 IOPS/GiB, with the ability to burst to 3,000 IOPS for extended periods of time. These volumes are ideal for a broad range of use cases such as boot volumes, small and medium-size databases, and development and test environments.</a:t>
            </a:r>
          </a:p>
          <a:p>
            <a:r>
              <a:rPr lang="en-IN" b="1" u="sng" dirty="0"/>
              <a:t>Volume Size</a:t>
            </a:r>
            <a:r>
              <a:rPr lang="en-IN" b="1" dirty="0"/>
              <a:t>: </a:t>
            </a:r>
            <a:r>
              <a:rPr lang="en-IN" dirty="0"/>
              <a:t>1 GB – 16 TB</a:t>
            </a:r>
          </a:p>
          <a:p>
            <a:r>
              <a:rPr lang="en-IN" b="1" u="sng" dirty="0"/>
              <a:t>Max IOPS</a:t>
            </a:r>
            <a:r>
              <a:rPr lang="en-IN" b="1" dirty="0"/>
              <a:t>: </a:t>
            </a:r>
            <a:r>
              <a:rPr lang="en-IN" dirty="0"/>
              <a:t>10,000 IOPS</a:t>
            </a:r>
          </a:p>
          <a:p>
            <a:r>
              <a:rPr lang="en-IN" b="1" u="sng" dirty="0"/>
              <a:t>Use Case</a:t>
            </a:r>
            <a:r>
              <a:rPr lang="en-IN" b="1" dirty="0"/>
              <a:t>: </a:t>
            </a:r>
            <a:r>
              <a:rPr lang="en-IN" dirty="0"/>
              <a:t>Web Application</a:t>
            </a:r>
          </a:p>
          <a:p>
            <a:endParaRPr lang="en-US" dirty="0"/>
          </a:p>
        </p:txBody>
      </p:sp>
    </p:spTree>
    <p:extLst>
      <p:ext uri="{BB962C8B-B14F-4D97-AF65-F5344CB8AC3E}">
        <p14:creationId xmlns:p14="http://schemas.microsoft.com/office/powerpoint/2010/main" val="369898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5FC57-7529-4DEA-B410-118871F4F887}"/>
              </a:ext>
            </a:extLst>
          </p:cNvPr>
          <p:cNvSpPr>
            <a:spLocks noGrp="1"/>
          </p:cNvSpPr>
          <p:nvPr>
            <p:ph type="title"/>
          </p:nvPr>
        </p:nvSpPr>
        <p:spPr>
          <a:xfrm>
            <a:off x="76200" y="0"/>
            <a:ext cx="8839200" cy="692497"/>
          </a:xfrm>
        </p:spPr>
        <p:txBody>
          <a:bodyPr/>
          <a:lstStyle/>
          <a:p>
            <a:r>
              <a:rPr lang="en-US" u="sng" dirty="0"/>
              <a:t>General Purpose </a:t>
            </a:r>
            <a:r>
              <a:rPr lang="en-US" u="sng" dirty="0" smtClean="0"/>
              <a:t>SSD gp2</a:t>
            </a:r>
            <a:endParaRPr lang="en-US" u="sng" dirty="0"/>
          </a:p>
        </p:txBody>
      </p:sp>
      <p:sp>
        <p:nvSpPr>
          <p:cNvPr id="3" name="Text Placeholder 2">
            <a:extLst>
              <a:ext uri="{FF2B5EF4-FFF2-40B4-BE49-F238E27FC236}">
                <a16:creationId xmlns="" xmlns:a16="http://schemas.microsoft.com/office/drawing/2014/main" id="{0E279F4A-AA14-4532-9BEB-AE2A7D305834}"/>
              </a:ext>
            </a:extLst>
          </p:cNvPr>
          <p:cNvSpPr>
            <a:spLocks noGrp="1"/>
          </p:cNvSpPr>
          <p:nvPr>
            <p:ph type="body" idx="1"/>
          </p:nvPr>
        </p:nvSpPr>
        <p:spPr>
          <a:xfrm>
            <a:off x="76200" y="834628"/>
            <a:ext cx="8839200" cy="4308872"/>
          </a:xfrm>
        </p:spPr>
        <p:txBody>
          <a:bodyPr/>
          <a:lstStyle/>
          <a:p>
            <a:r>
              <a:rPr lang="en-IN" sz="1400" b="1" dirty="0"/>
              <a:t>Volume Type</a:t>
            </a:r>
            <a:r>
              <a:rPr lang="en-IN" sz="1400" dirty="0"/>
              <a:t>: EBS General Purpose SSD (gp2) *</a:t>
            </a:r>
            <a:br>
              <a:rPr lang="en-IN" sz="1400" dirty="0"/>
            </a:br>
            <a:r>
              <a:rPr lang="en-IN" sz="1400" b="1" dirty="0"/>
              <a:t>Short Description</a:t>
            </a:r>
            <a:r>
              <a:rPr lang="en-IN" sz="1400" dirty="0"/>
              <a:t>: General Purpose SSD volume that balances price performance for a wide variety of transactional workloads</a:t>
            </a:r>
            <a:br>
              <a:rPr lang="en-IN" sz="1400" dirty="0"/>
            </a:br>
            <a:r>
              <a:rPr lang="en-IN" sz="1400" b="1" dirty="0"/>
              <a:t>Use Cases</a:t>
            </a:r>
            <a:r>
              <a:rPr lang="en-IN" sz="1400" dirty="0"/>
              <a:t>: Boot volumes, low-latency interactive apps, </a:t>
            </a:r>
            <a:r>
              <a:rPr lang="en-IN" sz="1400" dirty="0" smtClean="0"/>
              <a:t>dev. </a:t>
            </a:r>
            <a:r>
              <a:rPr lang="en-IN" sz="1400" dirty="0"/>
              <a:t>&amp; test</a:t>
            </a:r>
            <a:br>
              <a:rPr lang="en-IN" sz="1400" dirty="0"/>
            </a:br>
            <a:r>
              <a:rPr lang="en-IN" sz="1400" dirty="0"/>
              <a:t>API Name: gp2</a:t>
            </a:r>
            <a:br>
              <a:rPr lang="en-IN" sz="1400" dirty="0"/>
            </a:br>
            <a:r>
              <a:rPr lang="en-IN" sz="1400" b="1" dirty="0"/>
              <a:t>Volume Size</a:t>
            </a:r>
            <a:r>
              <a:rPr lang="en-IN" sz="1400" dirty="0"/>
              <a:t>: 1 GB – 16 TB</a:t>
            </a:r>
          </a:p>
          <a:p>
            <a:r>
              <a:rPr lang="en-IN" sz="1400" b="1" dirty="0"/>
              <a:t>Durability</a:t>
            </a:r>
            <a:r>
              <a:rPr lang="en-IN" sz="1400" dirty="0"/>
              <a:t>: 99.8% - 99.9% durability</a:t>
            </a:r>
            <a:br>
              <a:rPr lang="en-IN" sz="1400" dirty="0"/>
            </a:br>
            <a:r>
              <a:rPr lang="en-IN" sz="1400" b="1" dirty="0"/>
              <a:t>Max IOPS**/Volume</a:t>
            </a:r>
            <a:r>
              <a:rPr lang="en-IN" sz="1400" dirty="0"/>
              <a:t>: 16,000</a:t>
            </a:r>
            <a:br>
              <a:rPr lang="en-IN" sz="1400" dirty="0"/>
            </a:br>
            <a:r>
              <a:rPr lang="en-IN" sz="1400" b="1" dirty="0"/>
              <a:t>Max Throughput***/Volume</a:t>
            </a:r>
            <a:r>
              <a:rPr lang="en-IN" sz="1400" dirty="0"/>
              <a:t>: 250 MB/s</a:t>
            </a:r>
            <a:br>
              <a:rPr lang="en-IN" sz="1400" dirty="0"/>
            </a:br>
            <a:r>
              <a:rPr lang="en-IN" sz="1400" b="1" dirty="0"/>
              <a:t>Max IOPS/Instance</a:t>
            </a:r>
            <a:r>
              <a:rPr lang="en-IN" sz="1400" dirty="0"/>
              <a:t>: 260,000</a:t>
            </a:r>
            <a:br>
              <a:rPr lang="en-IN" sz="1400" dirty="0"/>
            </a:br>
            <a:r>
              <a:rPr lang="en-IN" sz="1400" b="1" dirty="0"/>
              <a:t>Max Throughput/Instance</a:t>
            </a:r>
            <a:r>
              <a:rPr lang="en-IN" sz="1400" dirty="0"/>
              <a:t>: 7,500 MB/s</a:t>
            </a:r>
          </a:p>
          <a:p>
            <a:r>
              <a:rPr lang="en-IN" sz="1400" b="1" dirty="0"/>
              <a:t>Latency</a:t>
            </a:r>
            <a:r>
              <a:rPr lang="en-IN" sz="1400" dirty="0"/>
              <a:t>: single digit millisecond</a:t>
            </a:r>
            <a:br>
              <a:rPr lang="en-IN" sz="1400" dirty="0"/>
            </a:br>
            <a:r>
              <a:rPr lang="en-IN" sz="1400" b="1" dirty="0"/>
              <a:t>Price</a:t>
            </a:r>
            <a:r>
              <a:rPr lang="en-IN" sz="1400" dirty="0"/>
              <a:t>: $0.10/GB-month</a:t>
            </a:r>
            <a:br>
              <a:rPr lang="en-IN" sz="1400" dirty="0"/>
            </a:br>
            <a:r>
              <a:rPr lang="en-IN" sz="1400" b="1" dirty="0"/>
              <a:t>Dominant Performance Attribute</a:t>
            </a:r>
            <a:r>
              <a:rPr lang="en-IN" sz="1400" dirty="0"/>
              <a:t>: </a:t>
            </a:r>
            <a:r>
              <a:rPr lang="en-IN" sz="1400" dirty="0" smtClean="0"/>
              <a:t>IOPS</a:t>
            </a:r>
          </a:p>
          <a:p>
            <a:endParaRPr lang="en-IN" sz="1400" dirty="0"/>
          </a:p>
          <a:p>
            <a:r>
              <a:rPr lang="en-IN" sz="1400" dirty="0"/>
              <a:t>*Default volume type</a:t>
            </a:r>
            <a:br>
              <a:rPr lang="en-IN" sz="1400" dirty="0"/>
            </a:br>
            <a:r>
              <a:rPr lang="en-IN" sz="1400" dirty="0"/>
              <a:t>**io1/io2/gp2 based on 16K I/O size, st1/sc1 based on 1 MB I/O size</a:t>
            </a:r>
            <a:br>
              <a:rPr lang="en-IN" sz="1400" dirty="0"/>
            </a:br>
            <a:r>
              <a:rPr lang="en-IN" sz="1400" dirty="0"/>
              <a:t>***volume throughput is calculated as MB = 1024^2 bytes</a:t>
            </a:r>
          </a:p>
          <a:p>
            <a:endParaRPr lang="en-US" dirty="0"/>
          </a:p>
        </p:txBody>
      </p:sp>
    </p:spTree>
    <p:extLst>
      <p:ext uri="{BB962C8B-B14F-4D97-AF65-F5344CB8AC3E}">
        <p14:creationId xmlns:p14="http://schemas.microsoft.com/office/powerpoint/2010/main" val="262730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56615" y="960119"/>
            <a:ext cx="8434679" cy="8229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270247" y="4544567"/>
            <a:ext cx="610095" cy="22859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585377" y="1945881"/>
            <a:ext cx="3978910" cy="871219"/>
          </a:xfrm>
          <a:prstGeom prst="rect">
            <a:avLst/>
          </a:prstGeom>
        </p:spPr>
        <p:txBody>
          <a:bodyPr vert="horz" wrap="square" lIns="0" tIns="33019" rIns="0" bIns="0" rtlCol="0">
            <a:spAutoFit/>
          </a:bodyPr>
          <a:lstStyle/>
          <a:p>
            <a:pPr marL="12700" marR="5080" indent="1017905">
              <a:lnSpc>
                <a:spcPts val="3300"/>
              </a:lnSpc>
              <a:spcBef>
                <a:spcPts val="259"/>
              </a:spcBef>
            </a:pPr>
            <a:r>
              <a:rPr sz="2800" spc="-5" dirty="0">
                <a:solidFill>
                  <a:srgbClr val="353535"/>
                </a:solidFill>
              </a:rPr>
              <a:t>Amazon </a:t>
            </a:r>
            <a:r>
              <a:rPr sz="2800" dirty="0">
                <a:solidFill>
                  <a:srgbClr val="353535"/>
                </a:solidFill>
              </a:rPr>
              <a:t>S3  </a:t>
            </a:r>
            <a:r>
              <a:rPr sz="2800" spc="-5" dirty="0">
                <a:solidFill>
                  <a:srgbClr val="E98E31"/>
                </a:solidFill>
              </a:rPr>
              <a:t>Simple Storage</a:t>
            </a:r>
            <a:r>
              <a:rPr sz="2800" spc="-25" dirty="0">
                <a:solidFill>
                  <a:srgbClr val="E98E31"/>
                </a:solidFill>
              </a:rPr>
              <a:t> </a:t>
            </a:r>
            <a:r>
              <a:rPr sz="2800" spc="-5" dirty="0">
                <a:solidFill>
                  <a:srgbClr val="E98E31"/>
                </a:solidFill>
              </a:rPr>
              <a:t>Service</a:t>
            </a:r>
            <a:endParaRPr sz="2800" dirty="0"/>
          </a:p>
        </p:txBody>
      </p:sp>
      <p:sp>
        <p:nvSpPr>
          <p:cNvPr id="6" name="object 6"/>
          <p:cNvSpPr/>
          <p:nvPr/>
        </p:nvSpPr>
        <p:spPr>
          <a:xfrm>
            <a:off x="8197062" y="148844"/>
            <a:ext cx="721220" cy="72122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5FC57-7529-4DEA-B410-118871F4F887}"/>
              </a:ext>
            </a:extLst>
          </p:cNvPr>
          <p:cNvSpPr>
            <a:spLocks noGrp="1"/>
          </p:cNvSpPr>
          <p:nvPr>
            <p:ph type="title"/>
          </p:nvPr>
        </p:nvSpPr>
        <p:spPr>
          <a:xfrm>
            <a:off x="76200" y="0"/>
            <a:ext cx="8839200" cy="692497"/>
          </a:xfrm>
        </p:spPr>
        <p:txBody>
          <a:bodyPr/>
          <a:lstStyle/>
          <a:p>
            <a:r>
              <a:rPr lang="en-US" u="sng" dirty="0"/>
              <a:t>General Purpose </a:t>
            </a:r>
            <a:r>
              <a:rPr lang="en-US" u="sng" dirty="0" smtClean="0"/>
              <a:t>SSD gp3</a:t>
            </a:r>
            <a:endParaRPr lang="en-US" u="sng" dirty="0"/>
          </a:p>
        </p:txBody>
      </p:sp>
      <p:sp>
        <p:nvSpPr>
          <p:cNvPr id="3" name="Text Placeholder 2">
            <a:extLst>
              <a:ext uri="{FF2B5EF4-FFF2-40B4-BE49-F238E27FC236}">
                <a16:creationId xmlns="" xmlns:a16="http://schemas.microsoft.com/office/drawing/2014/main" id="{0E279F4A-AA14-4532-9BEB-AE2A7D305834}"/>
              </a:ext>
            </a:extLst>
          </p:cNvPr>
          <p:cNvSpPr>
            <a:spLocks noGrp="1"/>
          </p:cNvSpPr>
          <p:nvPr>
            <p:ph type="body" idx="1"/>
          </p:nvPr>
        </p:nvSpPr>
        <p:spPr>
          <a:xfrm>
            <a:off x="76200" y="834628"/>
            <a:ext cx="8839200" cy="3662541"/>
          </a:xfrm>
        </p:spPr>
        <p:txBody>
          <a:bodyPr/>
          <a:lstStyle/>
          <a:p>
            <a:r>
              <a:rPr lang="en-IN" sz="1400" b="1" dirty="0"/>
              <a:t>Volume Type</a:t>
            </a:r>
            <a:r>
              <a:rPr lang="en-IN" sz="1400" dirty="0"/>
              <a:t>: EBS General Purpose SSD (gp3)</a:t>
            </a:r>
            <a:br>
              <a:rPr lang="en-IN" sz="1400" dirty="0"/>
            </a:br>
            <a:r>
              <a:rPr lang="en-IN" sz="1400" b="1" dirty="0"/>
              <a:t>Short Description</a:t>
            </a:r>
            <a:r>
              <a:rPr lang="en-IN" sz="1400" dirty="0"/>
              <a:t>: General Purpose SSD volume that balances price performance for a wide variety of transactional workloads</a:t>
            </a:r>
            <a:br>
              <a:rPr lang="en-IN" sz="1400" dirty="0"/>
            </a:br>
            <a:r>
              <a:rPr lang="en-IN" sz="1400" b="1" dirty="0"/>
              <a:t>Use Cases</a:t>
            </a:r>
            <a:r>
              <a:rPr lang="en-IN" sz="1400" dirty="0"/>
              <a:t>: virtual desktops, medium sized single instance databases such as MSFT SQL Server and Oracle DB, low-latency interactive apps, </a:t>
            </a:r>
            <a:r>
              <a:rPr lang="en-IN" sz="1400" dirty="0" smtClean="0"/>
              <a:t>dev. </a:t>
            </a:r>
            <a:r>
              <a:rPr lang="en-IN" sz="1400" dirty="0"/>
              <a:t>&amp; test, boot volumes</a:t>
            </a:r>
            <a:br>
              <a:rPr lang="en-IN" sz="1400" dirty="0"/>
            </a:br>
            <a:r>
              <a:rPr lang="en-IN" sz="1400" b="1" dirty="0"/>
              <a:t>API Name</a:t>
            </a:r>
            <a:r>
              <a:rPr lang="en-IN" sz="1400" dirty="0"/>
              <a:t>: gp3</a:t>
            </a:r>
            <a:br>
              <a:rPr lang="en-IN" sz="1400" dirty="0"/>
            </a:br>
            <a:r>
              <a:rPr lang="en-IN" sz="1400" b="1" dirty="0"/>
              <a:t>Volume Size</a:t>
            </a:r>
            <a:r>
              <a:rPr lang="en-IN" sz="1400" dirty="0"/>
              <a:t>: 1 GB – 16 TB</a:t>
            </a:r>
            <a:br>
              <a:rPr lang="en-IN" sz="1400" dirty="0"/>
            </a:br>
            <a:r>
              <a:rPr lang="en-IN" sz="1400" b="1" dirty="0"/>
              <a:t>Durability</a:t>
            </a:r>
            <a:r>
              <a:rPr lang="en-IN" sz="1400" dirty="0"/>
              <a:t>: 99.8% - 99.9% durability</a:t>
            </a:r>
            <a:br>
              <a:rPr lang="en-IN" sz="1400" dirty="0"/>
            </a:br>
            <a:r>
              <a:rPr lang="en-IN" sz="1400" b="1" dirty="0"/>
              <a:t>Max IOPS/Volume</a:t>
            </a:r>
            <a:r>
              <a:rPr lang="en-IN" sz="1400" dirty="0"/>
              <a:t>: 16,000</a:t>
            </a:r>
            <a:br>
              <a:rPr lang="en-IN" sz="1400" dirty="0"/>
            </a:br>
            <a:r>
              <a:rPr lang="en-IN" sz="1400" b="1" dirty="0"/>
              <a:t>Max Throughput*/Volume</a:t>
            </a:r>
            <a:r>
              <a:rPr lang="en-IN" sz="1400" dirty="0"/>
              <a:t>: 1000 MB/s</a:t>
            </a:r>
            <a:br>
              <a:rPr lang="en-IN" sz="1400" dirty="0"/>
            </a:br>
            <a:r>
              <a:rPr lang="en-IN" sz="1400" b="1" dirty="0"/>
              <a:t>Max IOPS/Instance</a:t>
            </a:r>
            <a:r>
              <a:rPr lang="en-IN" sz="1400" dirty="0"/>
              <a:t>: 260,000</a:t>
            </a:r>
            <a:br>
              <a:rPr lang="en-IN" sz="1400" dirty="0"/>
            </a:br>
            <a:r>
              <a:rPr lang="en-IN" sz="1400" b="1" dirty="0"/>
              <a:t>Max Throughput/Instance</a:t>
            </a:r>
            <a:r>
              <a:rPr lang="en-IN" sz="1400" dirty="0"/>
              <a:t>: 7,500 MB/s</a:t>
            </a:r>
          </a:p>
          <a:p>
            <a:r>
              <a:rPr lang="en-IN" sz="1400" b="1" dirty="0"/>
              <a:t>Latency</a:t>
            </a:r>
            <a:r>
              <a:rPr lang="en-IN" sz="1400" dirty="0"/>
              <a:t>: single digit millisecond</a:t>
            </a:r>
            <a:br>
              <a:rPr lang="en-IN" sz="1400" dirty="0"/>
            </a:br>
            <a:r>
              <a:rPr lang="en-IN" sz="1400" b="1" dirty="0"/>
              <a:t>Storage Price</a:t>
            </a:r>
            <a:r>
              <a:rPr lang="en-IN" sz="1400" dirty="0"/>
              <a:t>: $0.08/GB-month</a:t>
            </a:r>
          </a:p>
          <a:p>
            <a:r>
              <a:rPr lang="en-IN" sz="1400" b="1" dirty="0"/>
              <a:t>Provisioned Performance Price</a:t>
            </a:r>
            <a:r>
              <a:rPr lang="en-IN" sz="1400" dirty="0"/>
              <a:t>: 3,000 IOPS free and $0.005/provisioned IOPS-month over 3,000 IOPS; 125 MB/s free and $0.04/provisioned MB/s-month over 125 MiBps</a:t>
            </a:r>
            <a:br>
              <a:rPr lang="en-IN" sz="1400" dirty="0"/>
            </a:br>
            <a:r>
              <a:rPr lang="en-IN" sz="1400" b="1" dirty="0"/>
              <a:t>Dominant Performance Attribute</a:t>
            </a:r>
            <a:r>
              <a:rPr lang="en-IN" sz="1400" dirty="0"/>
              <a:t>: $/IOPS</a:t>
            </a:r>
          </a:p>
        </p:txBody>
      </p:sp>
    </p:spTree>
    <p:extLst>
      <p:ext uri="{BB962C8B-B14F-4D97-AF65-F5344CB8AC3E}">
        <p14:creationId xmlns:p14="http://schemas.microsoft.com/office/powerpoint/2010/main" val="2350945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5FC57-7529-4DEA-B410-118871F4F887}"/>
              </a:ext>
            </a:extLst>
          </p:cNvPr>
          <p:cNvSpPr>
            <a:spLocks noGrp="1"/>
          </p:cNvSpPr>
          <p:nvPr>
            <p:ph type="title"/>
          </p:nvPr>
        </p:nvSpPr>
        <p:spPr>
          <a:xfrm>
            <a:off x="152400" y="133350"/>
            <a:ext cx="8839200" cy="692497"/>
          </a:xfrm>
        </p:spPr>
        <p:txBody>
          <a:bodyPr/>
          <a:lstStyle/>
          <a:p>
            <a:r>
              <a:rPr lang="en-US" u="sng" dirty="0"/>
              <a:t>Provisioned IOPS SSD</a:t>
            </a:r>
          </a:p>
        </p:txBody>
      </p:sp>
      <p:sp>
        <p:nvSpPr>
          <p:cNvPr id="3" name="Text Placeholder 2">
            <a:extLst>
              <a:ext uri="{FF2B5EF4-FFF2-40B4-BE49-F238E27FC236}">
                <a16:creationId xmlns="" xmlns:a16="http://schemas.microsoft.com/office/drawing/2014/main" id="{0E279F4A-AA14-4532-9BEB-AE2A7D305834}"/>
              </a:ext>
            </a:extLst>
          </p:cNvPr>
          <p:cNvSpPr>
            <a:spLocks noGrp="1"/>
          </p:cNvSpPr>
          <p:nvPr>
            <p:ph type="body" idx="1"/>
          </p:nvPr>
        </p:nvSpPr>
        <p:spPr>
          <a:xfrm>
            <a:off x="152400" y="1227278"/>
            <a:ext cx="8839200" cy="3447098"/>
          </a:xfrm>
        </p:spPr>
        <p:txBody>
          <a:bodyPr/>
          <a:lstStyle/>
          <a:p>
            <a:r>
              <a:rPr lang="en-US" dirty="0"/>
              <a:t>Provisioned IOPS SSD volumes support up to </a:t>
            </a:r>
            <a:r>
              <a:rPr lang="en-US" dirty="0" smtClean="0"/>
              <a:t>64</a:t>
            </a:r>
            <a:r>
              <a:rPr lang="en-US" dirty="0" smtClean="0"/>
              <a:t>,000 </a:t>
            </a:r>
            <a:r>
              <a:rPr lang="en-US" dirty="0"/>
              <a:t>IOPS and 1,000 MiB/s of throughput. This allows you to predictably scale to tens of thousands of IOPS per EC2 instance.</a:t>
            </a:r>
          </a:p>
          <a:p>
            <a:endParaRPr lang="en-US" dirty="0"/>
          </a:p>
          <a:p>
            <a:r>
              <a:rPr lang="en-IN" b="1" u="sng" dirty="0"/>
              <a:t>Volume Size</a:t>
            </a:r>
            <a:r>
              <a:rPr lang="en-IN" b="1" dirty="0"/>
              <a:t>: </a:t>
            </a:r>
            <a:r>
              <a:rPr lang="en-IN" dirty="0"/>
              <a:t>1 GB – 16 TB</a:t>
            </a:r>
          </a:p>
          <a:p>
            <a:r>
              <a:rPr lang="en-IN" b="1" u="sng" dirty="0"/>
              <a:t>Max IOPS</a:t>
            </a:r>
            <a:r>
              <a:rPr lang="en-IN" b="1" dirty="0"/>
              <a:t>: </a:t>
            </a:r>
            <a:r>
              <a:rPr lang="en-IN" dirty="0" smtClean="0"/>
              <a:t>64</a:t>
            </a:r>
            <a:r>
              <a:rPr lang="en-IN" dirty="0" smtClean="0"/>
              <a:t>,000 </a:t>
            </a:r>
            <a:r>
              <a:rPr lang="en-IN" dirty="0"/>
              <a:t>IOPS</a:t>
            </a:r>
          </a:p>
          <a:p>
            <a:r>
              <a:rPr lang="en-IN" b="1" u="sng" dirty="0"/>
              <a:t>Use Case</a:t>
            </a:r>
            <a:r>
              <a:rPr lang="en-IN" b="1" dirty="0"/>
              <a:t>: </a:t>
            </a:r>
            <a:r>
              <a:rPr lang="en-IN" dirty="0"/>
              <a:t>DB server</a:t>
            </a:r>
            <a:endParaRPr lang="en-US" dirty="0"/>
          </a:p>
        </p:txBody>
      </p:sp>
    </p:spTree>
    <p:extLst>
      <p:ext uri="{BB962C8B-B14F-4D97-AF65-F5344CB8AC3E}">
        <p14:creationId xmlns:p14="http://schemas.microsoft.com/office/powerpoint/2010/main" val="3381764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5FC57-7529-4DEA-B410-118871F4F887}"/>
              </a:ext>
            </a:extLst>
          </p:cNvPr>
          <p:cNvSpPr>
            <a:spLocks noGrp="1"/>
          </p:cNvSpPr>
          <p:nvPr>
            <p:ph type="title"/>
          </p:nvPr>
        </p:nvSpPr>
        <p:spPr>
          <a:xfrm>
            <a:off x="76200" y="0"/>
            <a:ext cx="8839200" cy="692497"/>
          </a:xfrm>
        </p:spPr>
        <p:txBody>
          <a:bodyPr/>
          <a:lstStyle/>
          <a:p>
            <a:r>
              <a:rPr lang="en-US" u="sng" dirty="0"/>
              <a:t>Provisioned IOPS </a:t>
            </a:r>
            <a:r>
              <a:rPr lang="en-US" u="sng" dirty="0" smtClean="0"/>
              <a:t>SSD io1:</a:t>
            </a:r>
            <a:endParaRPr lang="en-US" u="sng" dirty="0"/>
          </a:p>
        </p:txBody>
      </p:sp>
      <p:sp>
        <p:nvSpPr>
          <p:cNvPr id="3" name="Text Placeholder 2">
            <a:extLst>
              <a:ext uri="{FF2B5EF4-FFF2-40B4-BE49-F238E27FC236}">
                <a16:creationId xmlns="" xmlns:a16="http://schemas.microsoft.com/office/drawing/2014/main" id="{0E279F4A-AA14-4532-9BEB-AE2A7D305834}"/>
              </a:ext>
            </a:extLst>
          </p:cNvPr>
          <p:cNvSpPr>
            <a:spLocks noGrp="1"/>
          </p:cNvSpPr>
          <p:nvPr>
            <p:ph type="body" idx="1"/>
          </p:nvPr>
        </p:nvSpPr>
        <p:spPr>
          <a:xfrm>
            <a:off x="76200" y="834628"/>
            <a:ext cx="8839200" cy="3662541"/>
          </a:xfrm>
        </p:spPr>
        <p:txBody>
          <a:bodyPr/>
          <a:lstStyle/>
          <a:p>
            <a:r>
              <a:rPr lang="en-IN" sz="1400" b="1" dirty="0"/>
              <a:t>Volume Type</a:t>
            </a:r>
            <a:r>
              <a:rPr lang="en-IN" sz="1400" dirty="0"/>
              <a:t>: EBS Provisioned IOPS SSD (io1)</a:t>
            </a:r>
          </a:p>
          <a:p>
            <a:r>
              <a:rPr lang="en-IN" sz="1400" b="1" dirty="0"/>
              <a:t>Short Description</a:t>
            </a:r>
            <a:r>
              <a:rPr lang="en-IN" sz="1400" dirty="0"/>
              <a:t>: High performance SSD volume designed for latency-sensitive transactional workloads</a:t>
            </a:r>
            <a:br>
              <a:rPr lang="en-IN" sz="1400" dirty="0"/>
            </a:br>
            <a:r>
              <a:rPr lang="en-IN" sz="1400" b="1" dirty="0"/>
              <a:t>Use Cases</a:t>
            </a:r>
            <a:r>
              <a:rPr lang="en-IN" sz="1400" dirty="0"/>
              <a:t>: I/O-intensive </a:t>
            </a:r>
            <a:r>
              <a:rPr lang="en-IN" sz="1400" dirty="0" smtClean="0"/>
              <a:t>NoSQL </a:t>
            </a:r>
            <a:r>
              <a:rPr lang="en-IN" sz="1400" dirty="0"/>
              <a:t>&amp; relational databases</a:t>
            </a:r>
            <a:br>
              <a:rPr lang="en-IN" sz="1400" dirty="0"/>
            </a:br>
            <a:r>
              <a:rPr lang="en-IN" sz="1400" b="1" dirty="0"/>
              <a:t>API Name</a:t>
            </a:r>
            <a:r>
              <a:rPr lang="en-IN" sz="1400" dirty="0"/>
              <a:t>: io1</a:t>
            </a:r>
            <a:br>
              <a:rPr lang="en-IN" sz="1400" dirty="0"/>
            </a:br>
            <a:r>
              <a:rPr lang="en-IN" sz="1400" b="1" dirty="0"/>
              <a:t>Volume Size</a:t>
            </a:r>
            <a:r>
              <a:rPr lang="en-IN" sz="1400" dirty="0"/>
              <a:t>: 4 GB – 16 TB</a:t>
            </a:r>
          </a:p>
          <a:p>
            <a:r>
              <a:rPr lang="en-IN" sz="1400" b="1" dirty="0"/>
              <a:t>Durability</a:t>
            </a:r>
            <a:r>
              <a:rPr lang="en-IN" sz="1400" dirty="0"/>
              <a:t>: 99.8% - 99.9%</a:t>
            </a:r>
            <a:br>
              <a:rPr lang="en-IN" sz="1400" dirty="0"/>
            </a:br>
            <a:r>
              <a:rPr lang="en-IN" sz="1400" b="1" dirty="0"/>
              <a:t>Max IOPS*/Volume</a:t>
            </a:r>
            <a:r>
              <a:rPr lang="en-IN" sz="1400" dirty="0"/>
              <a:t>: 64,000</a:t>
            </a:r>
            <a:br>
              <a:rPr lang="en-IN" sz="1400" dirty="0"/>
            </a:br>
            <a:r>
              <a:rPr lang="en-IN" sz="1400" b="1" dirty="0"/>
              <a:t>Max Throughput**/Volume</a:t>
            </a:r>
            <a:r>
              <a:rPr lang="en-IN" sz="1400" dirty="0"/>
              <a:t>: 1,000 MB/s</a:t>
            </a:r>
            <a:br>
              <a:rPr lang="en-IN" sz="1400" dirty="0"/>
            </a:br>
            <a:r>
              <a:rPr lang="en-IN" sz="1400" b="1" dirty="0"/>
              <a:t>Max IOPS/Instance</a:t>
            </a:r>
            <a:r>
              <a:rPr lang="en-IN" sz="1400" dirty="0"/>
              <a:t>: 260,000</a:t>
            </a:r>
          </a:p>
          <a:p>
            <a:r>
              <a:rPr lang="en-IN" sz="1400" b="1" dirty="0"/>
              <a:t>Max IOPS/GB</a:t>
            </a:r>
            <a:r>
              <a:rPr lang="en-IN" sz="1400" dirty="0"/>
              <a:t>: 50 IOPS/GB</a:t>
            </a:r>
            <a:br>
              <a:rPr lang="en-IN" sz="1400" dirty="0"/>
            </a:br>
            <a:r>
              <a:rPr lang="en-IN" sz="1400" b="1" dirty="0"/>
              <a:t>Max Throughput/Instance</a:t>
            </a:r>
            <a:r>
              <a:rPr lang="en-IN" sz="1400" dirty="0"/>
              <a:t>: 7,500 MB/s</a:t>
            </a:r>
          </a:p>
          <a:p>
            <a:r>
              <a:rPr lang="en-IN" sz="1400" b="1" dirty="0"/>
              <a:t>Latency</a:t>
            </a:r>
            <a:r>
              <a:rPr lang="en-IN" sz="1400" dirty="0"/>
              <a:t>: single digit millisecond</a:t>
            </a:r>
            <a:br>
              <a:rPr lang="en-IN" sz="1400" dirty="0"/>
            </a:br>
            <a:r>
              <a:rPr lang="en-IN" sz="1400" b="1" dirty="0"/>
              <a:t>Price</a:t>
            </a:r>
            <a:r>
              <a:rPr lang="en-IN" sz="1400" dirty="0"/>
              <a:t>: $0.125/GB-month + $0.065/provisioned IOPS-month</a:t>
            </a:r>
            <a:br>
              <a:rPr lang="en-IN" sz="1400" dirty="0"/>
            </a:br>
            <a:r>
              <a:rPr lang="en-IN" sz="1400" b="1" dirty="0"/>
              <a:t>Dominant Performance Attribute</a:t>
            </a:r>
            <a:r>
              <a:rPr lang="en-IN" sz="1400" dirty="0"/>
              <a:t>: </a:t>
            </a:r>
            <a:r>
              <a:rPr lang="en-IN" sz="1400" dirty="0" smtClean="0"/>
              <a:t>IOPS</a:t>
            </a:r>
          </a:p>
          <a:p>
            <a:endParaRPr lang="en-IN" sz="1400" dirty="0"/>
          </a:p>
          <a:p>
            <a:r>
              <a:rPr lang="en-IN" sz="1400" dirty="0"/>
              <a:t>*io1/io2/gp2 based on 16K I/O size, st1/sc1 based on 1 MB I/O size</a:t>
            </a:r>
            <a:br>
              <a:rPr lang="en-IN" sz="1400" dirty="0"/>
            </a:br>
            <a:r>
              <a:rPr lang="en-IN" sz="1400" dirty="0"/>
              <a:t>**volume throughput is calculated as MB = 1024^2 bytes</a:t>
            </a:r>
          </a:p>
        </p:txBody>
      </p:sp>
    </p:spTree>
    <p:extLst>
      <p:ext uri="{BB962C8B-B14F-4D97-AF65-F5344CB8AC3E}">
        <p14:creationId xmlns:p14="http://schemas.microsoft.com/office/powerpoint/2010/main" val="3984547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5FC57-7529-4DEA-B410-118871F4F887}"/>
              </a:ext>
            </a:extLst>
          </p:cNvPr>
          <p:cNvSpPr>
            <a:spLocks noGrp="1"/>
          </p:cNvSpPr>
          <p:nvPr>
            <p:ph type="title"/>
          </p:nvPr>
        </p:nvSpPr>
        <p:spPr>
          <a:xfrm>
            <a:off x="76200" y="0"/>
            <a:ext cx="8839200" cy="692497"/>
          </a:xfrm>
        </p:spPr>
        <p:txBody>
          <a:bodyPr/>
          <a:lstStyle/>
          <a:p>
            <a:r>
              <a:rPr lang="en-US" u="sng" dirty="0"/>
              <a:t>Provisioned IOPS </a:t>
            </a:r>
            <a:r>
              <a:rPr lang="en-US" u="sng" dirty="0" smtClean="0"/>
              <a:t>SSD io2:</a:t>
            </a:r>
            <a:endParaRPr lang="en-US" u="sng" dirty="0"/>
          </a:p>
        </p:txBody>
      </p:sp>
      <p:sp>
        <p:nvSpPr>
          <p:cNvPr id="3" name="Text Placeholder 2">
            <a:extLst>
              <a:ext uri="{FF2B5EF4-FFF2-40B4-BE49-F238E27FC236}">
                <a16:creationId xmlns="" xmlns:a16="http://schemas.microsoft.com/office/drawing/2014/main" id="{0E279F4A-AA14-4532-9BEB-AE2A7D305834}"/>
              </a:ext>
            </a:extLst>
          </p:cNvPr>
          <p:cNvSpPr>
            <a:spLocks noGrp="1"/>
          </p:cNvSpPr>
          <p:nvPr>
            <p:ph type="body" idx="1"/>
          </p:nvPr>
        </p:nvSpPr>
        <p:spPr>
          <a:xfrm>
            <a:off x="76200" y="834628"/>
            <a:ext cx="8839200" cy="3870722"/>
          </a:xfrm>
        </p:spPr>
        <p:txBody>
          <a:bodyPr/>
          <a:lstStyle/>
          <a:p>
            <a:r>
              <a:rPr lang="en-IN" sz="1400" dirty="0"/>
              <a:t>To achieve the limit of 64,000 IOPS and 1,000 MB/s throughput, the volume must be attached to an EC2 instance built on the AWS Nitro System</a:t>
            </a:r>
            <a:r>
              <a:rPr lang="en-IN" sz="1400" dirty="0" smtClean="0"/>
              <a:t>.</a:t>
            </a:r>
          </a:p>
          <a:p>
            <a:endParaRPr lang="en-IN" sz="1400" dirty="0"/>
          </a:p>
          <a:p>
            <a:r>
              <a:rPr lang="en-IN" sz="1400" b="1" dirty="0"/>
              <a:t>Volume Type</a:t>
            </a:r>
            <a:r>
              <a:rPr lang="en-IN" sz="1400" dirty="0"/>
              <a:t>: EBS Provisioned IOPS SSD (io2)</a:t>
            </a:r>
          </a:p>
          <a:p>
            <a:r>
              <a:rPr lang="en-IN" sz="1400" b="1" dirty="0"/>
              <a:t>Short Description</a:t>
            </a:r>
            <a:r>
              <a:rPr lang="en-IN" sz="1400" dirty="0"/>
              <a:t>: High performance SSD volume designed for business-critical latency-sensitive applications</a:t>
            </a:r>
          </a:p>
          <a:p>
            <a:r>
              <a:rPr lang="en-IN" sz="1400" b="1" dirty="0"/>
              <a:t>Use Cases</a:t>
            </a:r>
            <a:r>
              <a:rPr lang="en-IN" sz="1400" dirty="0"/>
              <a:t>: I/O-intensive NoSQL &amp; relational databases</a:t>
            </a:r>
            <a:br>
              <a:rPr lang="en-IN" sz="1400" dirty="0"/>
            </a:br>
            <a:r>
              <a:rPr lang="en-IN" sz="1400" b="1" dirty="0"/>
              <a:t>API Name</a:t>
            </a:r>
            <a:r>
              <a:rPr lang="en-IN" sz="1400" dirty="0"/>
              <a:t>: io2</a:t>
            </a:r>
            <a:br>
              <a:rPr lang="en-IN" sz="1400" dirty="0"/>
            </a:br>
            <a:r>
              <a:rPr lang="en-IN" sz="1400" b="1" dirty="0"/>
              <a:t>Volume Size</a:t>
            </a:r>
            <a:r>
              <a:rPr lang="en-IN" sz="1400" dirty="0"/>
              <a:t>: 4 GB – 16 TB</a:t>
            </a:r>
            <a:br>
              <a:rPr lang="en-IN" sz="1400" dirty="0"/>
            </a:br>
            <a:r>
              <a:rPr lang="en-IN" sz="1400" b="1" dirty="0"/>
              <a:t>Durability</a:t>
            </a:r>
            <a:r>
              <a:rPr lang="en-IN" sz="1400" dirty="0"/>
              <a:t>: 99.999%</a:t>
            </a:r>
            <a:br>
              <a:rPr lang="en-IN" sz="1400" dirty="0"/>
            </a:br>
            <a:r>
              <a:rPr lang="en-IN" sz="1400" b="1" dirty="0"/>
              <a:t>Max IOPS*/Volume</a:t>
            </a:r>
            <a:r>
              <a:rPr lang="en-IN" sz="1400" dirty="0"/>
              <a:t>: 64,000</a:t>
            </a:r>
            <a:br>
              <a:rPr lang="en-IN" sz="1400" dirty="0"/>
            </a:br>
            <a:r>
              <a:rPr lang="en-IN" sz="1400" b="1" dirty="0"/>
              <a:t>Max Throughput**/Volume</a:t>
            </a:r>
            <a:r>
              <a:rPr lang="en-IN" sz="1400" dirty="0"/>
              <a:t>: 1,000 MB/s</a:t>
            </a:r>
            <a:br>
              <a:rPr lang="en-IN" sz="1400" dirty="0"/>
            </a:br>
            <a:r>
              <a:rPr lang="en-IN" sz="1400" b="1" dirty="0"/>
              <a:t>Max IOPS/Instance</a:t>
            </a:r>
            <a:r>
              <a:rPr lang="en-IN" sz="1400" dirty="0"/>
              <a:t>: 160,000</a:t>
            </a:r>
          </a:p>
          <a:p>
            <a:r>
              <a:rPr lang="en-IN" sz="1400" b="1" dirty="0"/>
              <a:t>Max IOPS/GB</a:t>
            </a:r>
            <a:r>
              <a:rPr lang="en-IN" sz="1400" dirty="0"/>
              <a:t>: 500 IOPS/GB</a:t>
            </a:r>
            <a:br>
              <a:rPr lang="en-IN" sz="1400" dirty="0"/>
            </a:br>
            <a:r>
              <a:rPr lang="en-IN" sz="1400" b="1" dirty="0"/>
              <a:t>Max Throughput/Instance</a:t>
            </a:r>
            <a:r>
              <a:rPr lang="en-IN" sz="1400" dirty="0"/>
              <a:t>: 4,750 MB/s</a:t>
            </a:r>
          </a:p>
          <a:p>
            <a:r>
              <a:rPr lang="en-IN" sz="1400" b="1" dirty="0"/>
              <a:t>Latency</a:t>
            </a:r>
            <a:r>
              <a:rPr lang="en-IN" sz="1400" dirty="0"/>
              <a:t>: single digit millisecond</a:t>
            </a:r>
          </a:p>
        </p:txBody>
      </p:sp>
    </p:spTree>
    <p:extLst>
      <p:ext uri="{BB962C8B-B14F-4D97-AF65-F5344CB8AC3E}">
        <p14:creationId xmlns:p14="http://schemas.microsoft.com/office/powerpoint/2010/main" val="3948567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5FC57-7529-4DEA-B410-118871F4F887}"/>
              </a:ext>
            </a:extLst>
          </p:cNvPr>
          <p:cNvSpPr>
            <a:spLocks noGrp="1"/>
          </p:cNvSpPr>
          <p:nvPr>
            <p:ph type="title"/>
          </p:nvPr>
        </p:nvSpPr>
        <p:spPr>
          <a:xfrm>
            <a:off x="152400" y="133350"/>
            <a:ext cx="8839200" cy="692497"/>
          </a:xfrm>
        </p:spPr>
        <p:txBody>
          <a:bodyPr/>
          <a:lstStyle/>
          <a:p>
            <a:r>
              <a:rPr lang="en-US" u="sng" dirty="0"/>
              <a:t>Throughput Optimized HDD</a:t>
            </a:r>
          </a:p>
        </p:txBody>
      </p:sp>
      <p:sp>
        <p:nvSpPr>
          <p:cNvPr id="3" name="Text Placeholder 2">
            <a:extLst>
              <a:ext uri="{FF2B5EF4-FFF2-40B4-BE49-F238E27FC236}">
                <a16:creationId xmlns="" xmlns:a16="http://schemas.microsoft.com/office/drawing/2014/main" id="{0E279F4A-AA14-4532-9BEB-AE2A7D305834}"/>
              </a:ext>
            </a:extLst>
          </p:cNvPr>
          <p:cNvSpPr>
            <a:spLocks noGrp="1"/>
          </p:cNvSpPr>
          <p:nvPr>
            <p:ph type="body" idx="1"/>
          </p:nvPr>
        </p:nvSpPr>
        <p:spPr>
          <a:xfrm>
            <a:off x="152400" y="1227278"/>
            <a:ext cx="8839200" cy="3477875"/>
          </a:xfrm>
        </p:spPr>
        <p:txBody>
          <a:bodyPr/>
          <a:lstStyle/>
          <a:p>
            <a:r>
              <a:rPr lang="en-US" sz="1800" dirty="0"/>
              <a:t>Throughput Optimized HDD volumes provide low-cost magnetic storage that defines performance in terms of throughput rather than IOPS. These volumes are ideal for large, sequential workloads such as Amazon EMR, ETL, data warehouses, and log processing</a:t>
            </a:r>
            <a:r>
              <a:rPr lang="en-US" sz="1800" dirty="0" smtClean="0"/>
              <a:t>.</a:t>
            </a:r>
          </a:p>
          <a:p>
            <a:endParaRPr lang="en-US" sz="1800" dirty="0" smtClean="0"/>
          </a:p>
          <a:p>
            <a:r>
              <a:rPr lang="en-GB" sz="1800" b="1" u="sng" dirty="0"/>
              <a:t>Short Description</a:t>
            </a:r>
            <a:r>
              <a:rPr lang="en-GB" sz="1800" dirty="0"/>
              <a:t>: Low cost HDD volume designed for frequently accessed, throughput-intensive </a:t>
            </a:r>
            <a:r>
              <a:rPr lang="en-GB" sz="1800" dirty="0" smtClean="0"/>
              <a:t>workloads.</a:t>
            </a:r>
            <a:endParaRPr lang="en-US" sz="1800" dirty="0"/>
          </a:p>
          <a:p>
            <a:r>
              <a:rPr lang="en-GB" sz="1800" b="1" u="sng" dirty="0"/>
              <a:t>Volume Type</a:t>
            </a:r>
            <a:r>
              <a:rPr lang="en-GB" sz="1800" dirty="0"/>
              <a:t>: Throughput Optimized HDD (st1)</a:t>
            </a:r>
            <a:endParaRPr lang="en-US" sz="1800" dirty="0"/>
          </a:p>
          <a:p>
            <a:r>
              <a:rPr lang="en-IN" sz="1800" b="1" u="sng" dirty="0"/>
              <a:t>Volume Size</a:t>
            </a:r>
            <a:r>
              <a:rPr lang="en-IN" sz="1800" b="1" dirty="0"/>
              <a:t>: </a:t>
            </a:r>
            <a:r>
              <a:rPr lang="en-IN" sz="1800" dirty="0"/>
              <a:t>125 GB – 16 </a:t>
            </a:r>
            <a:r>
              <a:rPr lang="en-IN" sz="1800" dirty="0" smtClean="0"/>
              <a:t>TB</a:t>
            </a:r>
          </a:p>
          <a:p>
            <a:r>
              <a:rPr lang="en-IN" sz="1800" b="1" u="sng" dirty="0" smtClean="0"/>
              <a:t>Max </a:t>
            </a:r>
            <a:r>
              <a:rPr lang="en-IN" sz="1800" b="1" u="sng" dirty="0"/>
              <a:t>IOPS</a:t>
            </a:r>
            <a:r>
              <a:rPr lang="en-IN" sz="1800" b="1" dirty="0"/>
              <a:t>: </a:t>
            </a:r>
            <a:r>
              <a:rPr lang="en-IN" sz="1800" dirty="0"/>
              <a:t>250 IOPS</a:t>
            </a:r>
          </a:p>
          <a:p>
            <a:r>
              <a:rPr lang="en-IN" sz="1800" b="1" u="sng" dirty="0"/>
              <a:t>Use Case</a:t>
            </a:r>
            <a:r>
              <a:rPr lang="en-IN" sz="1800" b="1" dirty="0"/>
              <a:t>: </a:t>
            </a:r>
            <a:r>
              <a:rPr lang="en-US" sz="1800" dirty="0"/>
              <a:t>Test work </a:t>
            </a:r>
            <a:r>
              <a:rPr lang="en-US" sz="1800" dirty="0" smtClean="0"/>
              <a:t>environment, </a:t>
            </a:r>
            <a:r>
              <a:rPr lang="en-GB" sz="1800" dirty="0"/>
              <a:t>Big data, data warehouses, log processing</a:t>
            </a:r>
            <a:endParaRPr lang="en-US" sz="1800" dirty="0"/>
          </a:p>
          <a:p>
            <a:endParaRPr lang="en-US" dirty="0"/>
          </a:p>
        </p:txBody>
      </p:sp>
    </p:spTree>
    <p:extLst>
      <p:ext uri="{BB962C8B-B14F-4D97-AF65-F5344CB8AC3E}">
        <p14:creationId xmlns:p14="http://schemas.microsoft.com/office/powerpoint/2010/main" val="3882927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5FC57-7529-4DEA-B410-118871F4F887}"/>
              </a:ext>
            </a:extLst>
          </p:cNvPr>
          <p:cNvSpPr>
            <a:spLocks noGrp="1"/>
          </p:cNvSpPr>
          <p:nvPr>
            <p:ph type="title"/>
          </p:nvPr>
        </p:nvSpPr>
        <p:spPr>
          <a:xfrm>
            <a:off x="152400" y="133350"/>
            <a:ext cx="8839200" cy="692497"/>
          </a:xfrm>
        </p:spPr>
        <p:txBody>
          <a:bodyPr/>
          <a:lstStyle/>
          <a:p>
            <a:r>
              <a:rPr lang="en-US" u="sng" dirty="0"/>
              <a:t>Cold HDD</a:t>
            </a:r>
          </a:p>
        </p:txBody>
      </p:sp>
      <p:sp>
        <p:nvSpPr>
          <p:cNvPr id="3" name="Text Placeholder 2">
            <a:extLst>
              <a:ext uri="{FF2B5EF4-FFF2-40B4-BE49-F238E27FC236}">
                <a16:creationId xmlns="" xmlns:a16="http://schemas.microsoft.com/office/drawing/2014/main" id="{0E279F4A-AA14-4532-9BEB-AE2A7D305834}"/>
              </a:ext>
            </a:extLst>
          </p:cNvPr>
          <p:cNvSpPr>
            <a:spLocks noGrp="1"/>
          </p:cNvSpPr>
          <p:nvPr>
            <p:ph type="body" idx="1"/>
          </p:nvPr>
        </p:nvSpPr>
        <p:spPr>
          <a:xfrm>
            <a:off x="152400" y="971550"/>
            <a:ext cx="8839200" cy="3693319"/>
          </a:xfrm>
        </p:spPr>
        <p:txBody>
          <a:bodyPr/>
          <a:lstStyle/>
          <a:p>
            <a:r>
              <a:rPr lang="en-US" sz="2000" dirty="0"/>
              <a:t>Cold HDD volumes provide low-cost magnetic storage that defines performance in terms of throughput rather than IOPS. These volumes are ideal for large, sequential, cold-data workloads. If you require infrequent access to your data and are looking to save costs, these volumes provides inexpensive block </a:t>
            </a:r>
            <a:r>
              <a:rPr lang="en-US" sz="2000" dirty="0" smtClean="0"/>
              <a:t>storage.</a:t>
            </a:r>
          </a:p>
          <a:p>
            <a:endParaRPr lang="en-US" sz="2000" dirty="0"/>
          </a:p>
          <a:p>
            <a:r>
              <a:rPr lang="en-GB" sz="2000" b="1" u="sng" dirty="0"/>
              <a:t>Short Description</a:t>
            </a:r>
            <a:r>
              <a:rPr lang="en-GB" sz="2000" dirty="0"/>
              <a:t>: Lowest cost HDD volume designed for less frequently accessed </a:t>
            </a:r>
            <a:r>
              <a:rPr lang="en-GB" sz="2000" dirty="0" smtClean="0"/>
              <a:t>workloads.</a:t>
            </a:r>
            <a:endParaRPr lang="en-US" sz="2000" dirty="0"/>
          </a:p>
          <a:p>
            <a:r>
              <a:rPr lang="en-IN" sz="2000" b="1" u="sng" dirty="0"/>
              <a:t>Volume Size</a:t>
            </a:r>
            <a:r>
              <a:rPr lang="en-IN" sz="2000" b="1" dirty="0"/>
              <a:t>: </a:t>
            </a:r>
            <a:r>
              <a:rPr lang="en-IN" sz="2000" dirty="0" smtClean="0"/>
              <a:t>125 GB </a:t>
            </a:r>
            <a:r>
              <a:rPr lang="en-IN" sz="2000" dirty="0"/>
              <a:t>– 16 TB</a:t>
            </a:r>
          </a:p>
          <a:p>
            <a:r>
              <a:rPr lang="en-IN" sz="2000" b="1" u="sng" dirty="0"/>
              <a:t>Max IOPS</a:t>
            </a:r>
            <a:r>
              <a:rPr lang="en-IN" sz="2000" b="1" dirty="0"/>
              <a:t>: </a:t>
            </a:r>
            <a:r>
              <a:rPr lang="en-IN" sz="2000" dirty="0"/>
              <a:t>250 IOPS</a:t>
            </a:r>
          </a:p>
          <a:p>
            <a:r>
              <a:rPr lang="en-IN" sz="2000" b="1" u="sng" dirty="0"/>
              <a:t>Use Case</a:t>
            </a:r>
            <a:r>
              <a:rPr lang="en-IN" sz="2000" b="1" dirty="0"/>
              <a:t>: </a:t>
            </a:r>
            <a:r>
              <a:rPr lang="en-GB" sz="2000" dirty="0"/>
              <a:t>Colder data requiring fewer scans per </a:t>
            </a:r>
            <a:r>
              <a:rPr lang="en-GB" sz="2000" dirty="0" smtClean="0"/>
              <a:t>day</a:t>
            </a:r>
          </a:p>
          <a:p>
            <a:r>
              <a:rPr lang="en-IN" sz="2000" b="1" u="sng" dirty="0"/>
              <a:t>API Name</a:t>
            </a:r>
            <a:r>
              <a:rPr lang="en-IN" sz="2000" dirty="0"/>
              <a:t>: sc1</a:t>
            </a:r>
            <a:endParaRPr lang="en-US" sz="2000" dirty="0"/>
          </a:p>
        </p:txBody>
      </p:sp>
    </p:spTree>
    <p:extLst>
      <p:ext uri="{BB962C8B-B14F-4D97-AF65-F5344CB8AC3E}">
        <p14:creationId xmlns:p14="http://schemas.microsoft.com/office/powerpoint/2010/main" val="384238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66036" y="1284697"/>
            <a:ext cx="5810326" cy="29893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51723" y="1272590"/>
            <a:ext cx="5038966" cy="259833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73032" y="976740"/>
            <a:ext cx="5756910" cy="278765"/>
            <a:chOff x="2473032" y="976740"/>
            <a:chExt cx="5756910" cy="278765"/>
          </a:xfrm>
        </p:grpSpPr>
        <p:sp>
          <p:nvSpPr>
            <p:cNvPr id="3" name="object 3"/>
            <p:cNvSpPr/>
            <p:nvPr/>
          </p:nvSpPr>
          <p:spPr>
            <a:xfrm>
              <a:off x="2473032" y="976740"/>
              <a:ext cx="5756567" cy="27847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26627" y="1010691"/>
              <a:ext cx="5652299" cy="16485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526627" y="1010691"/>
              <a:ext cx="5652770" cy="165100"/>
            </a:xfrm>
            <a:custGeom>
              <a:avLst/>
              <a:gdLst/>
              <a:ahLst/>
              <a:cxnLst/>
              <a:rect l="l" t="t" r="r" b="b"/>
              <a:pathLst>
                <a:path w="5652770" h="165100">
                  <a:moveTo>
                    <a:pt x="0" y="82429"/>
                  </a:moveTo>
                  <a:lnTo>
                    <a:pt x="82429" y="0"/>
                  </a:lnTo>
                  <a:lnTo>
                    <a:pt x="82429" y="41214"/>
                  </a:lnTo>
                  <a:lnTo>
                    <a:pt x="5569865" y="41214"/>
                  </a:lnTo>
                  <a:lnTo>
                    <a:pt x="5569865" y="0"/>
                  </a:lnTo>
                  <a:lnTo>
                    <a:pt x="5652295" y="82429"/>
                  </a:lnTo>
                  <a:lnTo>
                    <a:pt x="5569865" y="164858"/>
                  </a:lnTo>
                  <a:lnTo>
                    <a:pt x="5569865" y="123643"/>
                  </a:lnTo>
                  <a:lnTo>
                    <a:pt x="82429" y="123643"/>
                  </a:lnTo>
                  <a:lnTo>
                    <a:pt x="82429" y="164858"/>
                  </a:lnTo>
                  <a:lnTo>
                    <a:pt x="0" y="82429"/>
                  </a:lnTo>
                  <a:close/>
                </a:path>
              </a:pathLst>
            </a:custGeom>
            <a:ln w="9524">
              <a:solidFill>
                <a:srgbClr val="009ACC"/>
              </a:solidFill>
            </a:ln>
          </p:spPr>
          <p:txBody>
            <a:bodyPr wrap="square" lIns="0" tIns="0" rIns="0" bIns="0" rtlCol="0"/>
            <a:lstStyle/>
            <a:p>
              <a:endParaRPr/>
            </a:p>
          </p:txBody>
        </p:sp>
      </p:grpSp>
      <p:sp>
        <p:nvSpPr>
          <p:cNvPr id="6" name="object 6"/>
          <p:cNvSpPr txBox="1"/>
          <p:nvPr/>
        </p:nvSpPr>
        <p:spPr>
          <a:xfrm>
            <a:off x="2670873" y="758278"/>
            <a:ext cx="5467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74746"/>
                </a:solidFill>
                <a:latin typeface="Arial"/>
                <a:cs typeface="Arial"/>
              </a:rPr>
              <a:t>Price</a:t>
            </a:r>
            <a:endParaRPr sz="1800">
              <a:latin typeface="Arial"/>
              <a:cs typeface="Arial"/>
            </a:endParaRPr>
          </a:p>
        </p:txBody>
      </p:sp>
      <p:sp>
        <p:nvSpPr>
          <p:cNvPr id="7" name="object 7"/>
          <p:cNvSpPr txBox="1"/>
          <p:nvPr/>
        </p:nvSpPr>
        <p:spPr>
          <a:xfrm>
            <a:off x="6670395" y="747712"/>
            <a:ext cx="13341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74746"/>
                </a:solidFill>
                <a:latin typeface="Arial"/>
                <a:cs typeface="Arial"/>
              </a:rPr>
              <a:t>Performance</a:t>
            </a:r>
            <a:endParaRPr sz="1800">
              <a:latin typeface="Arial"/>
              <a:cs typeface="Arial"/>
            </a:endParaRPr>
          </a:p>
        </p:txBody>
      </p:sp>
      <p:sp>
        <p:nvSpPr>
          <p:cNvPr id="8" name="object 8"/>
          <p:cNvSpPr txBox="1"/>
          <p:nvPr/>
        </p:nvSpPr>
        <p:spPr>
          <a:xfrm>
            <a:off x="514144" y="147320"/>
            <a:ext cx="902335" cy="574040"/>
          </a:xfrm>
          <a:prstGeom prst="rect">
            <a:avLst/>
          </a:prstGeom>
        </p:spPr>
        <p:txBody>
          <a:bodyPr vert="horz" wrap="square" lIns="0" tIns="12700" rIns="0" bIns="0" rtlCol="0">
            <a:spAutoFit/>
          </a:bodyPr>
          <a:lstStyle/>
          <a:p>
            <a:pPr marL="12700">
              <a:lnSpc>
                <a:spcPct val="100000"/>
              </a:lnSpc>
              <a:spcBef>
                <a:spcPts val="100"/>
              </a:spcBef>
            </a:pPr>
            <a:r>
              <a:rPr sz="3600" spc="-100" dirty="0">
                <a:solidFill>
                  <a:srgbClr val="474746"/>
                </a:solidFill>
                <a:latin typeface="Arial"/>
                <a:cs typeface="Arial"/>
              </a:rPr>
              <a:t>EBS</a:t>
            </a:r>
            <a:endParaRPr sz="3600" dirty="0">
              <a:latin typeface="Arial"/>
              <a:cs typeface="Arial"/>
            </a:endParaRPr>
          </a:p>
        </p:txBody>
      </p:sp>
      <p:sp>
        <p:nvSpPr>
          <p:cNvPr id="9" name="object 9"/>
          <p:cNvSpPr/>
          <p:nvPr/>
        </p:nvSpPr>
        <p:spPr>
          <a:xfrm>
            <a:off x="1523403" y="289864"/>
            <a:ext cx="2531071" cy="423367"/>
          </a:xfrm>
          <a:prstGeom prst="rect">
            <a:avLst/>
          </a:prstGeom>
          <a:blipFill>
            <a:blip r:embed="rId4"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nvGraphicFramePr>
        <p:xfrm>
          <a:off x="741874" y="1268323"/>
          <a:ext cx="7409815" cy="3294290"/>
        </p:xfrm>
        <a:graphic>
          <a:graphicData uri="http://schemas.openxmlformats.org/drawingml/2006/table">
            <a:tbl>
              <a:tblPr firstRow="1" bandRow="1">
                <a:tableStyleId>{2D5ABB26-0587-4C30-8999-92F81FD0307C}</a:tableStyleId>
              </a:tblPr>
              <a:tblGrid>
                <a:gridCol w="1770380">
                  <a:extLst>
                    <a:ext uri="{9D8B030D-6E8A-4147-A177-3AD203B41FA5}">
                      <a16:colId xmlns="" xmlns:a16="http://schemas.microsoft.com/office/drawing/2014/main" val="20000"/>
                    </a:ext>
                  </a:extLst>
                </a:gridCol>
                <a:gridCol w="1671320">
                  <a:extLst>
                    <a:ext uri="{9D8B030D-6E8A-4147-A177-3AD203B41FA5}">
                      <a16:colId xmlns="" xmlns:a16="http://schemas.microsoft.com/office/drawing/2014/main" val="20001"/>
                    </a:ext>
                  </a:extLst>
                </a:gridCol>
                <a:gridCol w="1911350">
                  <a:extLst>
                    <a:ext uri="{9D8B030D-6E8A-4147-A177-3AD203B41FA5}">
                      <a16:colId xmlns="" xmlns:a16="http://schemas.microsoft.com/office/drawing/2014/main" val="20002"/>
                    </a:ext>
                  </a:extLst>
                </a:gridCol>
                <a:gridCol w="2056765">
                  <a:extLst>
                    <a:ext uri="{9D8B030D-6E8A-4147-A177-3AD203B41FA5}">
                      <a16:colId xmlns="" xmlns:a16="http://schemas.microsoft.com/office/drawing/2014/main" val="20003"/>
                    </a:ext>
                  </a:extLst>
                </a:gridCol>
              </a:tblGrid>
              <a:tr h="342582">
                <a:tc>
                  <a:txBody>
                    <a:bodyPr/>
                    <a:lstStyle/>
                    <a:p>
                      <a:pPr>
                        <a:lnSpc>
                          <a:spcPct val="100000"/>
                        </a:lnSpc>
                      </a:pPr>
                      <a:endParaRPr sz="14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F9F3F"/>
                    </a:solidFill>
                  </a:tcPr>
                </a:tc>
                <a:tc>
                  <a:txBody>
                    <a:bodyPr/>
                    <a:lstStyle/>
                    <a:p>
                      <a:pPr marL="5715" algn="ctr">
                        <a:lnSpc>
                          <a:spcPct val="100000"/>
                        </a:lnSpc>
                        <a:spcBef>
                          <a:spcPts val="320"/>
                        </a:spcBef>
                      </a:pPr>
                      <a:r>
                        <a:rPr sz="1700" b="1" spc="-5" dirty="0">
                          <a:solidFill>
                            <a:srgbClr val="FFFFFF"/>
                          </a:solidFill>
                          <a:latin typeface="Arial"/>
                          <a:cs typeface="Arial"/>
                        </a:rPr>
                        <a:t>Magnetic</a:t>
                      </a:r>
                      <a:endParaRPr sz="1700">
                        <a:latin typeface="Arial"/>
                        <a:cs typeface="Arial"/>
                      </a:endParaRPr>
                    </a:p>
                  </a:txBody>
                  <a:tcPr marL="0" marR="0" marT="4064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F9F3F"/>
                    </a:solidFill>
                  </a:tcPr>
                </a:tc>
                <a:tc>
                  <a:txBody>
                    <a:bodyPr/>
                    <a:lstStyle/>
                    <a:p>
                      <a:pPr marR="10795" algn="ctr">
                        <a:lnSpc>
                          <a:spcPct val="100000"/>
                        </a:lnSpc>
                        <a:spcBef>
                          <a:spcPts val="320"/>
                        </a:spcBef>
                      </a:pPr>
                      <a:r>
                        <a:rPr sz="1700" b="1" spc="-5" dirty="0">
                          <a:solidFill>
                            <a:srgbClr val="0070C0"/>
                          </a:solidFill>
                          <a:latin typeface="Arial"/>
                          <a:cs typeface="Arial"/>
                        </a:rPr>
                        <a:t>General</a:t>
                      </a:r>
                      <a:r>
                        <a:rPr sz="1700" b="1" spc="-30" dirty="0">
                          <a:solidFill>
                            <a:srgbClr val="0070C0"/>
                          </a:solidFill>
                          <a:latin typeface="Arial"/>
                          <a:cs typeface="Arial"/>
                        </a:rPr>
                        <a:t> </a:t>
                      </a:r>
                      <a:r>
                        <a:rPr sz="1700" b="1" spc="-5" dirty="0">
                          <a:solidFill>
                            <a:srgbClr val="0070C0"/>
                          </a:solidFill>
                          <a:latin typeface="Arial"/>
                          <a:cs typeface="Arial"/>
                        </a:rPr>
                        <a:t>Purpose</a:t>
                      </a:r>
                      <a:endParaRPr sz="1700">
                        <a:latin typeface="Arial"/>
                        <a:cs typeface="Arial"/>
                      </a:endParaRPr>
                    </a:p>
                  </a:txBody>
                  <a:tcPr marL="0" marR="0" marT="4064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F9F3F"/>
                    </a:solidFill>
                  </a:tcPr>
                </a:tc>
                <a:tc>
                  <a:txBody>
                    <a:bodyPr/>
                    <a:lstStyle/>
                    <a:p>
                      <a:pPr marR="155575" algn="r">
                        <a:lnSpc>
                          <a:spcPct val="100000"/>
                        </a:lnSpc>
                        <a:spcBef>
                          <a:spcPts val="320"/>
                        </a:spcBef>
                      </a:pPr>
                      <a:r>
                        <a:rPr sz="1700" b="1" spc="-5" dirty="0">
                          <a:solidFill>
                            <a:srgbClr val="FFFFFF"/>
                          </a:solidFill>
                          <a:latin typeface="Arial"/>
                          <a:cs typeface="Arial"/>
                        </a:rPr>
                        <a:t>Provisioned</a:t>
                      </a:r>
                      <a:r>
                        <a:rPr sz="1700" b="1" spc="-65" dirty="0">
                          <a:solidFill>
                            <a:srgbClr val="FFFFFF"/>
                          </a:solidFill>
                          <a:latin typeface="Arial"/>
                          <a:cs typeface="Arial"/>
                        </a:rPr>
                        <a:t> </a:t>
                      </a:r>
                      <a:r>
                        <a:rPr sz="1700" b="1" spc="-5" dirty="0">
                          <a:solidFill>
                            <a:srgbClr val="FFFFFF"/>
                          </a:solidFill>
                          <a:latin typeface="Arial"/>
                          <a:cs typeface="Arial"/>
                        </a:rPr>
                        <a:t>IOPS</a:t>
                      </a:r>
                      <a:endParaRPr sz="1700">
                        <a:latin typeface="Arial"/>
                        <a:cs typeface="Arial"/>
                      </a:endParaRPr>
                    </a:p>
                  </a:txBody>
                  <a:tcPr marL="0" marR="0" marT="4064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F9F3F"/>
                    </a:solidFill>
                  </a:tcPr>
                </a:tc>
                <a:extLst>
                  <a:ext uri="{0D108BD9-81ED-4DB2-BD59-A6C34878D82A}">
                    <a16:rowId xmlns="" xmlns:a16="http://schemas.microsoft.com/office/drawing/2014/main" val="10000"/>
                  </a:ext>
                </a:extLst>
              </a:tr>
              <a:tr h="728108">
                <a:tc>
                  <a:txBody>
                    <a:bodyPr/>
                    <a:lstStyle/>
                    <a:p>
                      <a:pPr>
                        <a:lnSpc>
                          <a:spcPct val="100000"/>
                        </a:lnSpc>
                        <a:spcBef>
                          <a:spcPts val="10"/>
                        </a:spcBef>
                      </a:pPr>
                      <a:endParaRPr sz="1750">
                        <a:latin typeface="Times New Roman"/>
                        <a:cs typeface="Times New Roman"/>
                      </a:endParaRPr>
                    </a:p>
                    <a:p>
                      <a:pPr marL="87630">
                        <a:lnSpc>
                          <a:spcPct val="100000"/>
                        </a:lnSpc>
                        <a:spcBef>
                          <a:spcPts val="5"/>
                        </a:spcBef>
                      </a:pPr>
                      <a:r>
                        <a:rPr sz="1400" b="1" spc="-5" dirty="0">
                          <a:solidFill>
                            <a:srgbClr val="474746"/>
                          </a:solidFill>
                          <a:latin typeface="Arial"/>
                          <a:cs typeface="Arial"/>
                        </a:rPr>
                        <a:t>Use</a:t>
                      </a:r>
                      <a:r>
                        <a:rPr sz="1400" b="1" spc="-15" dirty="0">
                          <a:solidFill>
                            <a:srgbClr val="474746"/>
                          </a:solidFill>
                          <a:latin typeface="Arial"/>
                          <a:cs typeface="Arial"/>
                        </a:rPr>
                        <a:t> </a:t>
                      </a:r>
                      <a:r>
                        <a:rPr sz="1400" b="1" spc="-5" dirty="0">
                          <a:solidFill>
                            <a:srgbClr val="474746"/>
                          </a:solidFill>
                          <a:latin typeface="Arial"/>
                          <a:cs typeface="Arial"/>
                        </a:rPr>
                        <a:t>cases</a:t>
                      </a:r>
                      <a:endParaRPr sz="1400">
                        <a:latin typeface="Arial"/>
                        <a:cs typeface="Arial"/>
                      </a:endParaRPr>
                    </a:p>
                  </a:txBody>
                  <a:tcPr marL="0" marR="0" marT="127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9E2D6"/>
                    </a:solidFill>
                  </a:tcPr>
                </a:tc>
                <a:tc>
                  <a:txBody>
                    <a:bodyPr/>
                    <a:lstStyle/>
                    <a:p>
                      <a:pPr marL="561975" marR="201930" indent="-297180">
                        <a:lnSpc>
                          <a:spcPts val="1600"/>
                        </a:lnSpc>
                        <a:spcBef>
                          <a:spcPts val="1305"/>
                        </a:spcBef>
                      </a:pPr>
                      <a:r>
                        <a:rPr sz="1400" dirty="0">
                          <a:solidFill>
                            <a:srgbClr val="474746"/>
                          </a:solidFill>
                          <a:latin typeface="Arial"/>
                          <a:cs typeface="Arial"/>
                        </a:rPr>
                        <a:t>Infrequent</a:t>
                      </a:r>
                      <a:r>
                        <a:rPr sz="1400" spc="-100" dirty="0">
                          <a:solidFill>
                            <a:srgbClr val="474746"/>
                          </a:solidFill>
                          <a:latin typeface="Arial"/>
                          <a:cs typeface="Arial"/>
                        </a:rPr>
                        <a:t> </a:t>
                      </a:r>
                      <a:r>
                        <a:rPr sz="1400" dirty="0">
                          <a:solidFill>
                            <a:srgbClr val="474746"/>
                          </a:solidFill>
                          <a:latin typeface="Arial"/>
                          <a:cs typeface="Arial"/>
                        </a:rPr>
                        <a:t>data  access</a:t>
                      </a:r>
                      <a:endParaRPr sz="1400">
                        <a:latin typeface="Arial"/>
                        <a:cs typeface="Arial"/>
                      </a:endParaRPr>
                    </a:p>
                  </a:txBody>
                  <a:tcPr marL="0" marR="0" marT="165735"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9E2D6"/>
                    </a:solidFill>
                  </a:tcPr>
                </a:tc>
                <a:tc>
                  <a:txBody>
                    <a:bodyPr/>
                    <a:lstStyle/>
                    <a:p>
                      <a:pPr marL="247015" marR="233045" indent="48895" algn="ctr">
                        <a:lnSpc>
                          <a:spcPct val="98200"/>
                        </a:lnSpc>
                        <a:spcBef>
                          <a:spcPts val="375"/>
                        </a:spcBef>
                      </a:pPr>
                      <a:r>
                        <a:rPr sz="1400" dirty="0">
                          <a:solidFill>
                            <a:srgbClr val="007CBC"/>
                          </a:solidFill>
                          <a:latin typeface="Arial"/>
                          <a:cs typeface="Arial"/>
                        </a:rPr>
                        <a:t>Boot volumes  Small to</a:t>
                      </a:r>
                      <a:r>
                        <a:rPr sz="1400" spc="-70" dirty="0">
                          <a:solidFill>
                            <a:srgbClr val="007CBC"/>
                          </a:solidFill>
                          <a:latin typeface="Arial"/>
                          <a:cs typeface="Arial"/>
                        </a:rPr>
                        <a:t> </a:t>
                      </a:r>
                      <a:r>
                        <a:rPr sz="1400" dirty="0">
                          <a:solidFill>
                            <a:srgbClr val="007CBC"/>
                          </a:solidFill>
                          <a:latin typeface="Arial"/>
                          <a:cs typeface="Arial"/>
                        </a:rPr>
                        <a:t>med</a:t>
                      </a:r>
                      <a:r>
                        <a:rPr sz="1400" spc="-30" dirty="0">
                          <a:solidFill>
                            <a:srgbClr val="007CBC"/>
                          </a:solidFill>
                          <a:latin typeface="Arial"/>
                          <a:cs typeface="Arial"/>
                        </a:rPr>
                        <a:t> </a:t>
                      </a:r>
                      <a:r>
                        <a:rPr sz="1400" dirty="0">
                          <a:solidFill>
                            <a:srgbClr val="007CBC"/>
                          </a:solidFill>
                          <a:latin typeface="Arial"/>
                          <a:cs typeface="Arial"/>
                        </a:rPr>
                        <a:t>DBs  Dev and</a:t>
                      </a:r>
                      <a:r>
                        <a:rPr sz="1400" spc="-65" dirty="0">
                          <a:solidFill>
                            <a:srgbClr val="007CBC"/>
                          </a:solidFill>
                          <a:latin typeface="Arial"/>
                          <a:cs typeface="Arial"/>
                        </a:rPr>
                        <a:t> </a:t>
                      </a:r>
                      <a:r>
                        <a:rPr sz="1400" spc="-40" dirty="0">
                          <a:solidFill>
                            <a:srgbClr val="007CBC"/>
                          </a:solidFill>
                          <a:latin typeface="Arial"/>
                          <a:cs typeface="Arial"/>
                        </a:rPr>
                        <a:t>Test</a:t>
                      </a:r>
                      <a:endParaRPr sz="1400">
                        <a:latin typeface="Arial"/>
                        <a:cs typeface="Arial"/>
                      </a:endParaRPr>
                    </a:p>
                  </a:txBody>
                  <a:tcPr marL="0" marR="0" marT="47625"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9E2D6"/>
                    </a:solidFill>
                  </a:tcPr>
                </a:tc>
                <a:tc>
                  <a:txBody>
                    <a:bodyPr/>
                    <a:lstStyle/>
                    <a:p>
                      <a:pPr marL="467359" marR="405130" indent="-635" algn="ctr">
                        <a:lnSpc>
                          <a:spcPct val="98200"/>
                        </a:lnSpc>
                        <a:spcBef>
                          <a:spcPts val="375"/>
                        </a:spcBef>
                      </a:pPr>
                      <a:r>
                        <a:rPr sz="1400" dirty="0">
                          <a:solidFill>
                            <a:srgbClr val="474746"/>
                          </a:solidFill>
                          <a:latin typeface="Arial"/>
                          <a:cs typeface="Arial"/>
                        </a:rPr>
                        <a:t>I/O intensive  Relational</a:t>
                      </a:r>
                      <a:r>
                        <a:rPr sz="1400" spc="-100" dirty="0">
                          <a:solidFill>
                            <a:srgbClr val="474746"/>
                          </a:solidFill>
                          <a:latin typeface="Arial"/>
                          <a:cs typeface="Arial"/>
                        </a:rPr>
                        <a:t> </a:t>
                      </a:r>
                      <a:r>
                        <a:rPr sz="1400" dirty="0">
                          <a:solidFill>
                            <a:srgbClr val="474746"/>
                          </a:solidFill>
                          <a:latin typeface="Arial"/>
                          <a:cs typeface="Arial"/>
                        </a:rPr>
                        <a:t>DBs  </a:t>
                      </a:r>
                      <a:r>
                        <a:rPr sz="1400" spc="-5" dirty="0">
                          <a:solidFill>
                            <a:srgbClr val="474746"/>
                          </a:solidFill>
                          <a:latin typeface="Arial"/>
                          <a:cs typeface="Arial"/>
                        </a:rPr>
                        <a:t>NoSQL</a:t>
                      </a:r>
                      <a:r>
                        <a:rPr sz="1400" spc="-80" dirty="0">
                          <a:solidFill>
                            <a:srgbClr val="474746"/>
                          </a:solidFill>
                          <a:latin typeface="Arial"/>
                          <a:cs typeface="Arial"/>
                        </a:rPr>
                        <a:t> </a:t>
                      </a:r>
                      <a:r>
                        <a:rPr sz="1400" dirty="0">
                          <a:solidFill>
                            <a:srgbClr val="474746"/>
                          </a:solidFill>
                          <a:latin typeface="Arial"/>
                          <a:cs typeface="Arial"/>
                        </a:rPr>
                        <a:t>DBs</a:t>
                      </a:r>
                      <a:endParaRPr sz="1400">
                        <a:latin typeface="Arial"/>
                        <a:cs typeface="Arial"/>
                      </a:endParaRPr>
                    </a:p>
                  </a:txBody>
                  <a:tcPr marL="0" marR="0" marT="47625"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9E2D6"/>
                    </a:solidFill>
                  </a:tcPr>
                </a:tc>
                <a:extLst>
                  <a:ext uri="{0D108BD9-81ED-4DB2-BD59-A6C34878D82A}">
                    <a16:rowId xmlns="" xmlns:a16="http://schemas.microsoft.com/office/drawing/2014/main" val="10001"/>
                  </a:ext>
                </a:extLst>
              </a:tr>
              <a:tr h="511140">
                <a:tc>
                  <a:txBody>
                    <a:bodyPr/>
                    <a:lstStyle/>
                    <a:p>
                      <a:pPr marL="87630">
                        <a:lnSpc>
                          <a:spcPct val="100000"/>
                        </a:lnSpc>
                        <a:spcBef>
                          <a:spcPts val="1170"/>
                        </a:spcBef>
                      </a:pPr>
                      <a:r>
                        <a:rPr sz="1400" b="1" spc="-5" dirty="0">
                          <a:solidFill>
                            <a:srgbClr val="474746"/>
                          </a:solidFill>
                          <a:latin typeface="Arial"/>
                          <a:cs typeface="Arial"/>
                        </a:rPr>
                        <a:t>Storage</a:t>
                      </a:r>
                      <a:r>
                        <a:rPr sz="1400" b="1" spc="-10" dirty="0">
                          <a:solidFill>
                            <a:srgbClr val="474746"/>
                          </a:solidFill>
                          <a:latin typeface="Arial"/>
                          <a:cs typeface="Arial"/>
                        </a:rPr>
                        <a:t> </a:t>
                      </a:r>
                      <a:r>
                        <a:rPr sz="1400" b="1" spc="-5" dirty="0">
                          <a:solidFill>
                            <a:srgbClr val="474746"/>
                          </a:solidFill>
                          <a:latin typeface="Arial"/>
                          <a:cs typeface="Arial"/>
                        </a:rPr>
                        <a:t>media</a:t>
                      </a:r>
                      <a:endParaRPr sz="1400">
                        <a:latin typeface="Arial"/>
                        <a:cs typeface="Arial"/>
                      </a:endParaRPr>
                    </a:p>
                  </a:txBody>
                  <a:tcPr marL="0" marR="0" marT="148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CF1ED"/>
                    </a:solidFill>
                  </a:tcPr>
                </a:tc>
                <a:tc>
                  <a:txBody>
                    <a:bodyPr/>
                    <a:lstStyle/>
                    <a:p>
                      <a:pPr marL="551815" marR="226695" indent="-262255">
                        <a:lnSpc>
                          <a:spcPts val="1600"/>
                        </a:lnSpc>
                        <a:spcBef>
                          <a:spcPts val="450"/>
                        </a:spcBef>
                      </a:pPr>
                      <a:r>
                        <a:rPr sz="1400" dirty="0">
                          <a:solidFill>
                            <a:srgbClr val="474746"/>
                          </a:solidFill>
                          <a:latin typeface="Arial"/>
                          <a:cs typeface="Arial"/>
                        </a:rPr>
                        <a:t>Magnetic</a:t>
                      </a:r>
                      <a:r>
                        <a:rPr sz="1400" spc="-100" dirty="0">
                          <a:solidFill>
                            <a:srgbClr val="474746"/>
                          </a:solidFill>
                          <a:latin typeface="Arial"/>
                          <a:cs typeface="Arial"/>
                        </a:rPr>
                        <a:t> </a:t>
                      </a:r>
                      <a:r>
                        <a:rPr sz="1400" dirty="0">
                          <a:solidFill>
                            <a:srgbClr val="474746"/>
                          </a:solidFill>
                          <a:latin typeface="Arial"/>
                          <a:cs typeface="Arial"/>
                        </a:rPr>
                        <a:t>disk-  backed</a:t>
                      </a:r>
                      <a:endParaRPr sz="1400">
                        <a:latin typeface="Arial"/>
                        <a:cs typeface="Arial"/>
                      </a:endParaRPr>
                    </a:p>
                  </a:txBody>
                  <a:tcPr marL="0" marR="0" marT="571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CF1ED"/>
                    </a:solidFill>
                  </a:tcPr>
                </a:tc>
                <a:tc>
                  <a:txBody>
                    <a:bodyPr/>
                    <a:lstStyle/>
                    <a:p>
                      <a:pPr marL="55244" algn="ctr">
                        <a:lnSpc>
                          <a:spcPct val="100000"/>
                        </a:lnSpc>
                        <a:spcBef>
                          <a:spcPts val="1170"/>
                        </a:spcBef>
                      </a:pPr>
                      <a:r>
                        <a:rPr sz="1400" dirty="0">
                          <a:solidFill>
                            <a:srgbClr val="007CBC"/>
                          </a:solidFill>
                          <a:latin typeface="Arial"/>
                          <a:cs typeface="Arial"/>
                        </a:rPr>
                        <a:t>SSD-backed</a:t>
                      </a:r>
                      <a:endParaRPr sz="1400">
                        <a:latin typeface="Arial"/>
                        <a:cs typeface="Arial"/>
                      </a:endParaRPr>
                    </a:p>
                  </a:txBody>
                  <a:tcPr marL="0" marR="0" marT="148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CF1ED"/>
                    </a:solidFill>
                  </a:tcPr>
                </a:tc>
                <a:tc>
                  <a:txBody>
                    <a:bodyPr/>
                    <a:lstStyle/>
                    <a:p>
                      <a:pPr marL="556260">
                        <a:lnSpc>
                          <a:spcPct val="100000"/>
                        </a:lnSpc>
                        <a:spcBef>
                          <a:spcPts val="1170"/>
                        </a:spcBef>
                      </a:pPr>
                      <a:r>
                        <a:rPr sz="1400" dirty="0">
                          <a:solidFill>
                            <a:srgbClr val="474746"/>
                          </a:solidFill>
                          <a:latin typeface="Arial"/>
                          <a:cs typeface="Arial"/>
                        </a:rPr>
                        <a:t>SSD-backed</a:t>
                      </a:r>
                      <a:endParaRPr sz="1400">
                        <a:latin typeface="Arial"/>
                        <a:cs typeface="Arial"/>
                      </a:endParaRPr>
                    </a:p>
                  </a:txBody>
                  <a:tcPr marL="0" marR="0" marT="148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CF1ED"/>
                    </a:solidFill>
                  </a:tcPr>
                </a:tc>
                <a:extLst>
                  <a:ext uri="{0D108BD9-81ED-4DB2-BD59-A6C34878D82A}">
                    <a16:rowId xmlns="" xmlns:a16="http://schemas.microsoft.com/office/drawing/2014/main" val="10002"/>
                  </a:ext>
                </a:extLst>
              </a:tr>
              <a:tr h="333430">
                <a:tc>
                  <a:txBody>
                    <a:bodyPr/>
                    <a:lstStyle/>
                    <a:p>
                      <a:pPr marL="81915">
                        <a:lnSpc>
                          <a:spcPct val="100000"/>
                        </a:lnSpc>
                        <a:spcBef>
                          <a:spcPts val="320"/>
                        </a:spcBef>
                      </a:pPr>
                      <a:r>
                        <a:rPr sz="1400" b="1" dirty="0">
                          <a:solidFill>
                            <a:srgbClr val="474746"/>
                          </a:solidFill>
                          <a:latin typeface="Arial"/>
                          <a:cs typeface="Arial"/>
                        </a:rPr>
                        <a:t>Max</a:t>
                      </a:r>
                      <a:r>
                        <a:rPr sz="1400" b="1" spc="-10" dirty="0">
                          <a:solidFill>
                            <a:srgbClr val="474746"/>
                          </a:solidFill>
                          <a:latin typeface="Arial"/>
                          <a:cs typeface="Arial"/>
                        </a:rPr>
                        <a:t> </a:t>
                      </a:r>
                      <a:r>
                        <a:rPr sz="1400" b="1" dirty="0">
                          <a:solidFill>
                            <a:srgbClr val="474746"/>
                          </a:solidFill>
                          <a:latin typeface="Arial"/>
                          <a:cs typeface="Arial"/>
                        </a:rPr>
                        <a:t>IOPS</a:t>
                      </a:r>
                      <a:endParaRPr sz="1400">
                        <a:latin typeface="Arial"/>
                        <a:cs typeface="Arial"/>
                      </a:endParaRPr>
                    </a:p>
                  </a:txBody>
                  <a:tcPr marL="0" marR="0" marT="4064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9E2D6"/>
                    </a:solidFill>
                  </a:tcPr>
                </a:tc>
                <a:tc>
                  <a:txBody>
                    <a:bodyPr/>
                    <a:lstStyle/>
                    <a:p>
                      <a:pPr marL="5080" algn="ctr">
                        <a:lnSpc>
                          <a:spcPct val="100000"/>
                        </a:lnSpc>
                        <a:spcBef>
                          <a:spcPts val="340"/>
                        </a:spcBef>
                      </a:pPr>
                      <a:r>
                        <a:rPr sz="1400" dirty="0">
                          <a:solidFill>
                            <a:srgbClr val="474746"/>
                          </a:solidFill>
                          <a:latin typeface="Arial"/>
                          <a:cs typeface="Arial"/>
                        </a:rPr>
                        <a:t>40–200</a:t>
                      </a:r>
                      <a:r>
                        <a:rPr sz="1400" spc="-15" dirty="0">
                          <a:solidFill>
                            <a:srgbClr val="474746"/>
                          </a:solidFill>
                          <a:latin typeface="Arial"/>
                          <a:cs typeface="Arial"/>
                        </a:rPr>
                        <a:t> </a:t>
                      </a:r>
                      <a:r>
                        <a:rPr sz="1400" dirty="0">
                          <a:solidFill>
                            <a:srgbClr val="474746"/>
                          </a:solidFill>
                          <a:latin typeface="Arial"/>
                          <a:cs typeface="Arial"/>
                        </a:rPr>
                        <a:t>IOPS</a:t>
                      </a:r>
                      <a:endParaRPr sz="1400">
                        <a:latin typeface="Arial"/>
                        <a:cs typeface="Arial"/>
                      </a:endParaRPr>
                    </a:p>
                  </a:txBody>
                  <a:tcPr marL="0" marR="0" marT="431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9E2D6"/>
                    </a:solidFill>
                  </a:tcPr>
                </a:tc>
                <a:tc>
                  <a:txBody>
                    <a:bodyPr/>
                    <a:lstStyle/>
                    <a:p>
                      <a:pPr marL="4445" algn="ctr">
                        <a:lnSpc>
                          <a:spcPct val="100000"/>
                        </a:lnSpc>
                        <a:spcBef>
                          <a:spcPts val="340"/>
                        </a:spcBef>
                      </a:pPr>
                      <a:r>
                        <a:rPr sz="1400" dirty="0">
                          <a:solidFill>
                            <a:srgbClr val="007CBC"/>
                          </a:solidFill>
                          <a:latin typeface="Arial"/>
                          <a:cs typeface="Arial"/>
                        </a:rPr>
                        <a:t>10,000</a:t>
                      </a:r>
                      <a:r>
                        <a:rPr sz="1400" spc="-10" dirty="0">
                          <a:solidFill>
                            <a:srgbClr val="007CBC"/>
                          </a:solidFill>
                          <a:latin typeface="Arial"/>
                          <a:cs typeface="Arial"/>
                        </a:rPr>
                        <a:t> </a:t>
                      </a:r>
                      <a:r>
                        <a:rPr sz="1400" dirty="0">
                          <a:solidFill>
                            <a:srgbClr val="007CBC"/>
                          </a:solidFill>
                          <a:latin typeface="Arial"/>
                          <a:cs typeface="Arial"/>
                        </a:rPr>
                        <a:t>IOPS</a:t>
                      </a:r>
                      <a:endParaRPr sz="1400">
                        <a:latin typeface="Arial"/>
                        <a:cs typeface="Arial"/>
                      </a:endParaRPr>
                    </a:p>
                  </a:txBody>
                  <a:tcPr marL="0" marR="0" marT="431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9E2D6"/>
                    </a:solidFill>
                  </a:tcPr>
                </a:tc>
                <a:tc>
                  <a:txBody>
                    <a:bodyPr/>
                    <a:lstStyle/>
                    <a:p>
                      <a:pPr marL="521970">
                        <a:lnSpc>
                          <a:spcPct val="100000"/>
                        </a:lnSpc>
                        <a:spcBef>
                          <a:spcPts val="340"/>
                        </a:spcBef>
                      </a:pPr>
                      <a:r>
                        <a:rPr sz="1400" dirty="0">
                          <a:solidFill>
                            <a:srgbClr val="474746"/>
                          </a:solidFill>
                          <a:latin typeface="Arial"/>
                          <a:cs typeface="Arial"/>
                        </a:rPr>
                        <a:t>20,000</a:t>
                      </a:r>
                      <a:r>
                        <a:rPr sz="1400" spc="-10" dirty="0">
                          <a:solidFill>
                            <a:srgbClr val="474746"/>
                          </a:solidFill>
                          <a:latin typeface="Arial"/>
                          <a:cs typeface="Arial"/>
                        </a:rPr>
                        <a:t> </a:t>
                      </a:r>
                      <a:r>
                        <a:rPr sz="1400" dirty="0">
                          <a:solidFill>
                            <a:srgbClr val="474746"/>
                          </a:solidFill>
                          <a:latin typeface="Arial"/>
                          <a:cs typeface="Arial"/>
                        </a:rPr>
                        <a:t>IOPS</a:t>
                      </a:r>
                      <a:endParaRPr sz="1400">
                        <a:latin typeface="Arial"/>
                        <a:cs typeface="Arial"/>
                      </a:endParaRPr>
                    </a:p>
                  </a:txBody>
                  <a:tcPr marL="0" marR="0" marT="431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9E2D6"/>
                    </a:solidFill>
                  </a:tcPr>
                </a:tc>
                <a:extLst>
                  <a:ext uri="{0D108BD9-81ED-4DB2-BD59-A6C34878D82A}">
                    <a16:rowId xmlns="" xmlns:a16="http://schemas.microsoft.com/office/drawing/2014/main" val="10003"/>
                  </a:ext>
                </a:extLst>
              </a:tr>
              <a:tr h="433950">
                <a:tc>
                  <a:txBody>
                    <a:bodyPr/>
                    <a:lstStyle/>
                    <a:p>
                      <a:pPr marR="280670" indent="48895">
                        <a:lnSpc>
                          <a:spcPts val="1600"/>
                        </a:lnSpc>
                        <a:spcBef>
                          <a:spcPts val="20"/>
                        </a:spcBef>
                      </a:pPr>
                      <a:r>
                        <a:rPr sz="1400" b="1" spc="-5" dirty="0">
                          <a:solidFill>
                            <a:srgbClr val="474746"/>
                          </a:solidFill>
                          <a:latin typeface="Arial"/>
                          <a:cs typeface="Arial"/>
                        </a:rPr>
                        <a:t>Latency</a:t>
                      </a:r>
                      <a:r>
                        <a:rPr sz="1400" b="1" spc="-50" dirty="0">
                          <a:solidFill>
                            <a:srgbClr val="474746"/>
                          </a:solidFill>
                          <a:latin typeface="Arial"/>
                          <a:cs typeface="Arial"/>
                        </a:rPr>
                        <a:t> </a:t>
                      </a:r>
                      <a:r>
                        <a:rPr sz="1400" b="1" spc="-5" dirty="0">
                          <a:solidFill>
                            <a:srgbClr val="474746"/>
                          </a:solidFill>
                          <a:latin typeface="Arial"/>
                          <a:cs typeface="Arial"/>
                        </a:rPr>
                        <a:t>(random  read)</a:t>
                      </a:r>
                      <a:endParaRPr sz="1400">
                        <a:latin typeface="Arial"/>
                        <a:cs typeface="Arial"/>
                      </a:endParaRPr>
                    </a:p>
                  </a:txBody>
                  <a:tcPr marL="0" marR="0" marT="254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CF1ED"/>
                    </a:solidFill>
                  </a:tcPr>
                </a:tc>
                <a:tc>
                  <a:txBody>
                    <a:bodyPr/>
                    <a:lstStyle/>
                    <a:p>
                      <a:pPr marL="5080" algn="ctr">
                        <a:lnSpc>
                          <a:spcPct val="100000"/>
                        </a:lnSpc>
                        <a:spcBef>
                          <a:spcPts val="740"/>
                        </a:spcBef>
                      </a:pPr>
                      <a:r>
                        <a:rPr sz="1400" spc="-5" dirty="0">
                          <a:solidFill>
                            <a:srgbClr val="474746"/>
                          </a:solidFill>
                          <a:latin typeface="Arial"/>
                          <a:cs typeface="Arial"/>
                        </a:rPr>
                        <a:t>20–40</a:t>
                      </a:r>
                      <a:r>
                        <a:rPr sz="1400" spc="-10" dirty="0">
                          <a:solidFill>
                            <a:srgbClr val="474746"/>
                          </a:solidFill>
                          <a:latin typeface="Arial"/>
                          <a:cs typeface="Arial"/>
                        </a:rPr>
                        <a:t> </a:t>
                      </a:r>
                      <a:r>
                        <a:rPr sz="1400" dirty="0">
                          <a:solidFill>
                            <a:srgbClr val="474746"/>
                          </a:solidFill>
                          <a:latin typeface="Arial"/>
                          <a:cs typeface="Arial"/>
                        </a:rPr>
                        <a:t>ms</a:t>
                      </a:r>
                      <a:endParaRPr sz="1400">
                        <a:latin typeface="Arial"/>
                        <a:cs typeface="Arial"/>
                      </a:endParaRPr>
                    </a:p>
                  </a:txBody>
                  <a:tcPr marL="0" marR="0" marT="939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CF1ED"/>
                    </a:solidFill>
                  </a:tcPr>
                </a:tc>
                <a:tc>
                  <a:txBody>
                    <a:bodyPr/>
                    <a:lstStyle/>
                    <a:p>
                      <a:pPr marL="4445" algn="ctr">
                        <a:lnSpc>
                          <a:spcPct val="100000"/>
                        </a:lnSpc>
                        <a:spcBef>
                          <a:spcPts val="740"/>
                        </a:spcBef>
                      </a:pPr>
                      <a:r>
                        <a:rPr sz="1400" dirty="0">
                          <a:solidFill>
                            <a:srgbClr val="007CBC"/>
                          </a:solidFill>
                          <a:latin typeface="Arial"/>
                          <a:cs typeface="Arial"/>
                        </a:rPr>
                        <a:t>1–2</a:t>
                      </a:r>
                      <a:r>
                        <a:rPr sz="1400" spc="-10" dirty="0">
                          <a:solidFill>
                            <a:srgbClr val="007CBC"/>
                          </a:solidFill>
                          <a:latin typeface="Arial"/>
                          <a:cs typeface="Arial"/>
                        </a:rPr>
                        <a:t> </a:t>
                      </a:r>
                      <a:r>
                        <a:rPr sz="1400" dirty="0">
                          <a:solidFill>
                            <a:srgbClr val="007CBC"/>
                          </a:solidFill>
                          <a:latin typeface="Arial"/>
                          <a:cs typeface="Arial"/>
                        </a:rPr>
                        <a:t>ms</a:t>
                      </a:r>
                      <a:endParaRPr sz="1400">
                        <a:latin typeface="Arial"/>
                        <a:cs typeface="Arial"/>
                      </a:endParaRPr>
                    </a:p>
                  </a:txBody>
                  <a:tcPr marL="0" marR="0" marT="939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CF1ED"/>
                    </a:solidFill>
                  </a:tcPr>
                </a:tc>
                <a:tc>
                  <a:txBody>
                    <a:bodyPr/>
                    <a:lstStyle/>
                    <a:p>
                      <a:pPr marL="5715" algn="ctr">
                        <a:lnSpc>
                          <a:spcPct val="100000"/>
                        </a:lnSpc>
                        <a:spcBef>
                          <a:spcPts val="740"/>
                        </a:spcBef>
                      </a:pPr>
                      <a:r>
                        <a:rPr sz="1400" spc="-5" dirty="0">
                          <a:solidFill>
                            <a:srgbClr val="474746"/>
                          </a:solidFill>
                          <a:latin typeface="Arial"/>
                          <a:cs typeface="Arial"/>
                        </a:rPr>
                        <a:t>1–2</a:t>
                      </a:r>
                      <a:r>
                        <a:rPr sz="1400" spc="-10" dirty="0">
                          <a:solidFill>
                            <a:srgbClr val="474746"/>
                          </a:solidFill>
                          <a:latin typeface="Arial"/>
                          <a:cs typeface="Arial"/>
                        </a:rPr>
                        <a:t> </a:t>
                      </a:r>
                      <a:r>
                        <a:rPr sz="1400" dirty="0">
                          <a:solidFill>
                            <a:srgbClr val="474746"/>
                          </a:solidFill>
                          <a:latin typeface="Arial"/>
                          <a:cs typeface="Arial"/>
                        </a:rPr>
                        <a:t>ms</a:t>
                      </a:r>
                      <a:endParaRPr sz="1400">
                        <a:latin typeface="Arial"/>
                        <a:cs typeface="Arial"/>
                      </a:endParaRPr>
                    </a:p>
                  </a:txBody>
                  <a:tcPr marL="0" marR="0" marT="939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CF1ED"/>
                    </a:solidFill>
                  </a:tcPr>
                </a:tc>
                <a:extLst>
                  <a:ext uri="{0D108BD9-81ED-4DB2-BD59-A6C34878D82A}">
                    <a16:rowId xmlns="" xmlns:a16="http://schemas.microsoft.com/office/drawing/2014/main" val="10004"/>
                  </a:ext>
                </a:extLst>
              </a:tr>
              <a:tr h="433940">
                <a:tc>
                  <a:txBody>
                    <a:bodyPr/>
                    <a:lstStyle/>
                    <a:p>
                      <a:pPr>
                        <a:lnSpc>
                          <a:spcPct val="100000"/>
                        </a:lnSpc>
                        <a:spcBef>
                          <a:spcPts val="740"/>
                        </a:spcBef>
                      </a:pPr>
                      <a:r>
                        <a:rPr sz="1400" b="1" spc="-5" dirty="0">
                          <a:solidFill>
                            <a:srgbClr val="474746"/>
                          </a:solidFill>
                          <a:latin typeface="Arial"/>
                          <a:cs typeface="Arial"/>
                        </a:rPr>
                        <a:t>Availability</a:t>
                      </a:r>
                      <a:endParaRPr sz="1400">
                        <a:latin typeface="Arial"/>
                        <a:cs typeface="Arial"/>
                      </a:endParaRPr>
                    </a:p>
                  </a:txBody>
                  <a:tcPr marL="0" marR="0" marT="939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9E2D6"/>
                    </a:solidFill>
                  </a:tcPr>
                </a:tc>
                <a:tc>
                  <a:txBody>
                    <a:bodyPr/>
                    <a:lstStyle/>
                    <a:p>
                      <a:pPr marL="487045" marR="320675" indent="-153670">
                        <a:lnSpc>
                          <a:spcPts val="1600"/>
                        </a:lnSpc>
                        <a:spcBef>
                          <a:spcPts val="20"/>
                        </a:spcBef>
                      </a:pPr>
                      <a:r>
                        <a:rPr sz="1400" dirty="0">
                          <a:solidFill>
                            <a:srgbClr val="474746"/>
                          </a:solidFill>
                          <a:latin typeface="Arial"/>
                          <a:cs typeface="Arial"/>
                        </a:rPr>
                        <a:t>Designed</a:t>
                      </a:r>
                      <a:r>
                        <a:rPr sz="1400" spc="-95" dirty="0">
                          <a:solidFill>
                            <a:srgbClr val="474746"/>
                          </a:solidFill>
                          <a:latin typeface="Arial"/>
                          <a:cs typeface="Arial"/>
                        </a:rPr>
                        <a:t> </a:t>
                      </a:r>
                      <a:r>
                        <a:rPr sz="1400" dirty="0">
                          <a:solidFill>
                            <a:srgbClr val="474746"/>
                          </a:solidFill>
                          <a:latin typeface="Arial"/>
                          <a:cs typeface="Arial"/>
                        </a:rPr>
                        <a:t>for  </a:t>
                      </a:r>
                      <a:r>
                        <a:rPr sz="1400" spc="-5" dirty="0">
                          <a:solidFill>
                            <a:srgbClr val="474746"/>
                          </a:solidFill>
                          <a:latin typeface="Arial"/>
                          <a:cs typeface="Arial"/>
                        </a:rPr>
                        <a:t>99.999%</a:t>
                      </a:r>
                      <a:endParaRPr sz="1400">
                        <a:latin typeface="Arial"/>
                        <a:cs typeface="Arial"/>
                      </a:endParaRPr>
                    </a:p>
                  </a:txBody>
                  <a:tcPr marL="0" marR="0" marT="254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9E2D6"/>
                    </a:solidFill>
                  </a:tcPr>
                </a:tc>
                <a:tc>
                  <a:txBody>
                    <a:bodyPr/>
                    <a:lstStyle/>
                    <a:p>
                      <a:pPr marL="5080" algn="ctr">
                        <a:lnSpc>
                          <a:spcPct val="100000"/>
                        </a:lnSpc>
                        <a:spcBef>
                          <a:spcPts val="740"/>
                        </a:spcBef>
                      </a:pPr>
                      <a:r>
                        <a:rPr sz="1400" dirty="0">
                          <a:solidFill>
                            <a:srgbClr val="007CBC"/>
                          </a:solidFill>
                          <a:latin typeface="Arial"/>
                          <a:cs typeface="Arial"/>
                        </a:rPr>
                        <a:t>Designed for</a:t>
                      </a:r>
                      <a:r>
                        <a:rPr sz="1400" spc="-65" dirty="0">
                          <a:solidFill>
                            <a:srgbClr val="007CBC"/>
                          </a:solidFill>
                          <a:latin typeface="Arial"/>
                          <a:cs typeface="Arial"/>
                        </a:rPr>
                        <a:t> </a:t>
                      </a:r>
                      <a:r>
                        <a:rPr sz="1400" dirty="0">
                          <a:solidFill>
                            <a:srgbClr val="007CBC"/>
                          </a:solidFill>
                          <a:latin typeface="Arial"/>
                          <a:cs typeface="Arial"/>
                        </a:rPr>
                        <a:t>99.999%</a:t>
                      </a:r>
                      <a:endParaRPr sz="1400">
                        <a:latin typeface="Arial"/>
                        <a:cs typeface="Arial"/>
                      </a:endParaRPr>
                    </a:p>
                  </a:txBody>
                  <a:tcPr marL="0" marR="0" marT="939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9E2D6"/>
                    </a:solidFill>
                  </a:tcPr>
                </a:tc>
                <a:tc>
                  <a:txBody>
                    <a:bodyPr/>
                    <a:lstStyle/>
                    <a:p>
                      <a:pPr marR="137795" algn="r">
                        <a:lnSpc>
                          <a:spcPct val="100000"/>
                        </a:lnSpc>
                        <a:spcBef>
                          <a:spcPts val="740"/>
                        </a:spcBef>
                      </a:pPr>
                      <a:r>
                        <a:rPr sz="1400" dirty="0">
                          <a:solidFill>
                            <a:srgbClr val="474746"/>
                          </a:solidFill>
                          <a:latin typeface="Arial"/>
                          <a:cs typeface="Arial"/>
                        </a:rPr>
                        <a:t>Designed for</a:t>
                      </a:r>
                      <a:r>
                        <a:rPr sz="1400" spc="-105" dirty="0">
                          <a:solidFill>
                            <a:srgbClr val="474746"/>
                          </a:solidFill>
                          <a:latin typeface="Arial"/>
                          <a:cs typeface="Arial"/>
                        </a:rPr>
                        <a:t> </a:t>
                      </a:r>
                      <a:r>
                        <a:rPr sz="1400" dirty="0">
                          <a:solidFill>
                            <a:srgbClr val="474746"/>
                          </a:solidFill>
                          <a:latin typeface="Arial"/>
                          <a:cs typeface="Arial"/>
                        </a:rPr>
                        <a:t>99.999%</a:t>
                      </a:r>
                      <a:endParaRPr sz="1400">
                        <a:latin typeface="Arial"/>
                        <a:cs typeface="Arial"/>
                      </a:endParaRPr>
                    </a:p>
                  </a:txBody>
                  <a:tcPr marL="0" marR="0" marT="939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9E2D6"/>
                    </a:solidFill>
                  </a:tcPr>
                </a:tc>
                <a:extLst>
                  <a:ext uri="{0D108BD9-81ED-4DB2-BD59-A6C34878D82A}">
                    <a16:rowId xmlns="" xmlns:a16="http://schemas.microsoft.com/office/drawing/2014/main" val="10005"/>
                  </a:ext>
                </a:extLst>
              </a:tr>
              <a:tr h="511140">
                <a:tc>
                  <a:txBody>
                    <a:bodyPr/>
                    <a:lstStyle/>
                    <a:p>
                      <a:pPr marL="87630">
                        <a:lnSpc>
                          <a:spcPct val="100000"/>
                        </a:lnSpc>
                        <a:spcBef>
                          <a:spcPts val="1170"/>
                        </a:spcBef>
                      </a:pPr>
                      <a:r>
                        <a:rPr sz="1400" b="1" dirty="0">
                          <a:solidFill>
                            <a:srgbClr val="474746"/>
                          </a:solidFill>
                          <a:latin typeface="Arial"/>
                          <a:cs typeface="Arial"/>
                        </a:rPr>
                        <a:t>Price</a:t>
                      </a:r>
                      <a:endParaRPr sz="1400">
                        <a:latin typeface="Arial"/>
                        <a:cs typeface="Arial"/>
                      </a:endParaRPr>
                    </a:p>
                  </a:txBody>
                  <a:tcPr marL="0" marR="0" marT="148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CF1ED"/>
                    </a:solidFill>
                  </a:tcPr>
                </a:tc>
                <a:tc>
                  <a:txBody>
                    <a:bodyPr/>
                    <a:lstStyle/>
                    <a:p>
                      <a:pPr marL="260350">
                        <a:lnSpc>
                          <a:spcPts val="1639"/>
                        </a:lnSpc>
                        <a:spcBef>
                          <a:spcPts val="330"/>
                        </a:spcBef>
                      </a:pPr>
                      <a:r>
                        <a:rPr sz="1400" dirty="0">
                          <a:solidFill>
                            <a:srgbClr val="474746"/>
                          </a:solidFill>
                          <a:latin typeface="Arial"/>
                          <a:cs typeface="Arial"/>
                        </a:rPr>
                        <a:t>$.05/GB-month</a:t>
                      </a:r>
                      <a:endParaRPr sz="1400">
                        <a:latin typeface="Arial"/>
                        <a:cs typeface="Arial"/>
                      </a:endParaRPr>
                    </a:p>
                    <a:p>
                      <a:pPr marL="269875">
                        <a:lnSpc>
                          <a:spcPts val="1639"/>
                        </a:lnSpc>
                      </a:pPr>
                      <a:r>
                        <a:rPr sz="1400" dirty="0">
                          <a:solidFill>
                            <a:srgbClr val="474746"/>
                          </a:solidFill>
                          <a:latin typeface="Arial"/>
                          <a:cs typeface="Arial"/>
                        </a:rPr>
                        <a:t>$.05/million</a:t>
                      </a:r>
                      <a:r>
                        <a:rPr sz="1400" spc="-100" dirty="0">
                          <a:solidFill>
                            <a:srgbClr val="474746"/>
                          </a:solidFill>
                          <a:latin typeface="Arial"/>
                          <a:cs typeface="Arial"/>
                        </a:rPr>
                        <a:t> </a:t>
                      </a:r>
                      <a:r>
                        <a:rPr sz="1400" dirty="0">
                          <a:solidFill>
                            <a:srgbClr val="474746"/>
                          </a:solidFill>
                          <a:latin typeface="Arial"/>
                          <a:cs typeface="Arial"/>
                        </a:rPr>
                        <a:t>I/O</a:t>
                      </a:r>
                      <a:endParaRPr sz="1400">
                        <a:latin typeface="Arial"/>
                        <a:cs typeface="Arial"/>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CF1ED"/>
                    </a:solidFill>
                  </a:tcPr>
                </a:tc>
                <a:tc>
                  <a:txBody>
                    <a:bodyPr/>
                    <a:lstStyle/>
                    <a:p>
                      <a:pPr marL="55244" algn="ctr">
                        <a:lnSpc>
                          <a:spcPct val="100000"/>
                        </a:lnSpc>
                        <a:spcBef>
                          <a:spcPts val="1170"/>
                        </a:spcBef>
                      </a:pPr>
                      <a:r>
                        <a:rPr sz="1400" dirty="0">
                          <a:solidFill>
                            <a:srgbClr val="007CBC"/>
                          </a:solidFill>
                          <a:latin typeface="Arial"/>
                          <a:cs typeface="Arial"/>
                        </a:rPr>
                        <a:t>$.10/GB-month</a:t>
                      </a:r>
                      <a:endParaRPr sz="1400">
                        <a:latin typeface="Arial"/>
                        <a:cs typeface="Arial"/>
                      </a:endParaRPr>
                    </a:p>
                  </a:txBody>
                  <a:tcPr marL="0" marR="0" marT="148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CF1ED"/>
                    </a:solidFill>
                  </a:tcPr>
                </a:tc>
                <a:tc>
                  <a:txBody>
                    <a:bodyPr/>
                    <a:lstStyle/>
                    <a:p>
                      <a:pPr marL="53975" algn="ctr">
                        <a:lnSpc>
                          <a:spcPts val="1639"/>
                        </a:lnSpc>
                        <a:spcBef>
                          <a:spcPts val="330"/>
                        </a:spcBef>
                      </a:pPr>
                      <a:r>
                        <a:rPr sz="1400" dirty="0">
                          <a:solidFill>
                            <a:srgbClr val="474746"/>
                          </a:solidFill>
                          <a:latin typeface="Arial"/>
                          <a:cs typeface="Arial"/>
                        </a:rPr>
                        <a:t>$.125/GB-month</a:t>
                      </a:r>
                      <a:endParaRPr sz="1400">
                        <a:latin typeface="Arial"/>
                        <a:cs typeface="Arial"/>
                      </a:endParaRPr>
                    </a:p>
                    <a:p>
                      <a:pPr marL="54610" algn="ctr">
                        <a:lnSpc>
                          <a:spcPts val="1639"/>
                        </a:lnSpc>
                      </a:pPr>
                      <a:r>
                        <a:rPr sz="1400" dirty="0">
                          <a:solidFill>
                            <a:srgbClr val="474746"/>
                          </a:solidFill>
                          <a:latin typeface="Arial"/>
                          <a:cs typeface="Arial"/>
                        </a:rPr>
                        <a:t>$.065/provisioned</a:t>
                      </a:r>
                      <a:r>
                        <a:rPr sz="1400" spc="-45" dirty="0">
                          <a:solidFill>
                            <a:srgbClr val="474746"/>
                          </a:solidFill>
                          <a:latin typeface="Arial"/>
                          <a:cs typeface="Arial"/>
                        </a:rPr>
                        <a:t> </a:t>
                      </a:r>
                      <a:r>
                        <a:rPr sz="1400" dirty="0">
                          <a:solidFill>
                            <a:srgbClr val="474746"/>
                          </a:solidFill>
                          <a:latin typeface="Arial"/>
                          <a:cs typeface="Arial"/>
                        </a:rPr>
                        <a:t>IOPS</a:t>
                      </a:r>
                      <a:endParaRPr sz="1400">
                        <a:latin typeface="Arial"/>
                        <a:cs typeface="Arial"/>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CF1ED"/>
                    </a:solidFill>
                  </a:tcPr>
                </a:tc>
                <a:extLst>
                  <a:ext uri="{0D108BD9-81ED-4DB2-BD59-A6C34878D82A}">
                    <a16:rowId xmlns=""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2090" rIns="0" bIns="0" rtlCol="0">
            <a:spAutoFit/>
          </a:bodyPr>
          <a:lstStyle/>
          <a:p>
            <a:pPr marL="1393190" marR="5080" indent="-349250">
              <a:lnSpc>
                <a:spcPct val="70900"/>
              </a:lnSpc>
              <a:spcBef>
                <a:spcPts val="1670"/>
              </a:spcBef>
            </a:pPr>
            <a:r>
              <a:rPr spc="-5" dirty="0"/>
              <a:t>Amazon</a:t>
            </a:r>
            <a:r>
              <a:rPr spc="-80" dirty="0"/>
              <a:t> </a:t>
            </a:r>
            <a:r>
              <a:rPr dirty="0"/>
              <a:t>EBS  </a:t>
            </a:r>
            <a:r>
              <a:rPr spc="-5" dirty="0"/>
              <a:t>snapshots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60DED66-B925-41DA-9C33-1D8F7D16D997}"/>
              </a:ext>
            </a:extLst>
          </p:cNvPr>
          <p:cNvSpPr>
            <a:spLocks noGrp="1"/>
          </p:cNvSpPr>
          <p:nvPr>
            <p:ph type="ctrTitle"/>
          </p:nvPr>
        </p:nvSpPr>
        <p:spPr>
          <a:xfrm>
            <a:off x="266700" y="253365"/>
            <a:ext cx="7500354" cy="692497"/>
          </a:xfrm>
        </p:spPr>
        <p:txBody>
          <a:bodyPr/>
          <a:lstStyle/>
          <a:p>
            <a:r>
              <a:rPr lang="en-US" dirty="0"/>
              <a:t>Amazon S3</a:t>
            </a:r>
          </a:p>
        </p:txBody>
      </p:sp>
      <p:sp>
        <p:nvSpPr>
          <p:cNvPr id="4" name="Subtitle 3">
            <a:extLst>
              <a:ext uri="{FF2B5EF4-FFF2-40B4-BE49-F238E27FC236}">
                <a16:creationId xmlns="" xmlns:a16="http://schemas.microsoft.com/office/drawing/2014/main" id="{51468D9B-3B75-4747-B16A-F421CBDA0CDC}"/>
              </a:ext>
            </a:extLst>
          </p:cNvPr>
          <p:cNvSpPr>
            <a:spLocks noGrp="1"/>
          </p:cNvSpPr>
          <p:nvPr>
            <p:ph type="subTitle" idx="4"/>
          </p:nvPr>
        </p:nvSpPr>
        <p:spPr>
          <a:xfrm>
            <a:off x="266700" y="1657350"/>
            <a:ext cx="8610600" cy="2514600"/>
          </a:xfrm>
        </p:spPr>
        <p:txBody>
          <a:bodyPr/>
          <a:lstStyle/>
          <a:p>
            <a:r>
              <a:rPr lang="en-US" dirty="0"/>
              <a:t>Amazon S3 is object storage built to store and retrieve any amount of data from anywhere on the Internet. It’s a simple storage service that offers an extremely durable, highly available, and infinitely scalable data storage infrastructure at very low costs.</a:t>
            </a:r>
          </a:p>
        </p:txBody>
      </p:sp>
    </p:spTree>
    <p:extLst>
      <p:ext uri="{BB962C8B-B14F-4D97-AF65-F5344CB8AC3E}">
        <p14:creationId xmlns:p14="http://schemas.microsoft.com/office/powerpoint/2010/main" val="3774353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9917" y="498335"/>
            <a:ext cx="7002576" cy="401948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5FC57-7529-4DEA-B410-118871F4F887}"/>
              </a:ext>
            </a:extLst>
          </p:cNvPr>
          <p:cNvSpPr>
            <a:spLocks noGrp="1"/>
          </p:cNvSpPr>
          <p:nvPr>
            <p:ph type="title"/>
          </p:nvPr>
        </p:nvSpPr>
        <p:spPr>
          <a:xfrm>
            <a:off x="152400" y="133350"/>
            <a:ext cx="8839200" cy="492443"/>
          </a:xfrm>
        </p:spPr>
        <p:txBody>
          <a:bodyPr/>
          <a:lstStyle/>
          <a:p>
            <a:r>
              <a:rPr lang="en-US" sz="3200" dirty="0"/>
              <a:t>Spring Boot Amazon S3 client application</a:t>
            </a:r>
          </a:p>
        </p:txBody>
      </p:sp>
      <p:pic>
        <p:nvPicPr>
          <p:cNvPr id="6" name="Picture 5">
            <a:extLst>
              <a:ext uri="{FF2B5EF4-FFF2-40B4-BE49-F238E27FC236}">
                <a16:creationId xmlns="" xmlns:a16="http://schemas.microsoft.com/office/drawing/2014/main" id="{1A133CAF-B74C-450B-B6CD-19E8C4FE0525}"/>
              </a:ext>
            </a:extLst>
          </p:cNvPr>
          <p:cNvPicPr>
            <a:picLocks noChangeAspect="1"/>
          </p:cNvPicPr>
          <p:nvPr/>
        </p:nvPicPr>
        <p:blipFill>
          <a:blip r:embed="rId2"/>
          <a:stretch>
            <a:fillRect/>
          </a:stretch>
        </p:blipFill>
        <p:spPr>
          <a:xfrm>
            <a:off x="1143000" y="642185"/>
            <a:ext cx="5943600" cy="4400550"/>
          </a:xfrm>
          <a:prstGeom prst="rect">
            <a:avLst/>
          </a:prstGeom>
        </p:spPr>
      </p:pic>
    </p:spTree>
    <p:extLst>
      <p:ext uri="{BB962C8B-B14F-4D97-AF65-F5344CB8AC3E}">
        <p14:creationId xmlns:p14="http://schemas.microsoft.com/office/powerpoint/2010/main" val="1369113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545CC302-4A33-4801-A051-3F5DBF9FB606}"/>
              </a:ext>
            </a:extLst>
          </p:cNvPr>
          <p:cNvPicPr>
            <a:picLocks noChangeAspect="1"/>
          </p:cNvPicPr>
          <p:nvPr/>
        </p:nvPicPr>
        <p:blipFill>
          <a:blip r:embed="rId2"/>
          <a:stretch>
            <a:fillRect/>
          </a:stretch>
        </p:blipFill>
        <p:spPr>
          <a:xfrm>
            <a:off x="185737" y="209550"/>
            <a:ext cx="8772525" cy="4352925"/>
          </a:xfrm>
          <a:prstGeom prst="rect">
            <a:avLst/>
          </a:prstGeom>
        </p:spPr>
      </p:pic>
    </p:spTree>
    <p:extLst>
      <p:ext uri="{BB962C8B-B14F-4D97-AF65-F5344CB8AC3E}">
        <p14:creationId xmlns:p14="http://schemas.microsoft.com/office/powerpoint/2010/main" val="1671022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88D72C0-0C1D-46A1-818B-CB144D538B3B}"/>
              </a:ext>
            </a:extLst>
          </p:cNvPr>
          <p:cNvPicPr>
            <a:picLocks noChangeAspect="1"/>
          </p:cNvPicPr>
          <p:nvPr/>
        </p:nvPicPr>
        <p:blipFill>
          <a:blip r:embed="rId2"/>
          <a:stretch>
            <a:fillRect/>
          </a:stretch>
        </p:blipFill>
        <p:spPr>
          <a:xfrm>
            <a:off x="304800" y="514350"/>
            <a:ext cx="8029575" cy="3810000"/>
          </a:xfrm>
          <a:prstGeom prst="rect">
            <a:avLst/>
          </a:prstGeom>
        </p:spPr>
      </p:pic>
    </p:spTree>
    <p:extLst>
      <p:ext uri="{BB962C8B-B14F-4D97-AF65-F5344CB8AC3E}">
        <p14:creationId xmlns:p14="http://schemas.microsoft.com/office/powerpoint/2010/main" val="2855862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08600872-6BFD-4D17-A79E-A7B6E90A6E38}"/>
              </a:ext>
            </a:extLst>
          </p:cNvPr>
          <p:cNvSpPr>
            <a:spLocks noGrp="1"/>
          </p:cNvSpPr>
          <p:nvPr>
            <p:ph type="title"/>
          </p:nvPr>
        </p:nvSpPr>
        <p:spPr>
          <a:xfrm>
            <a:off x="304800" y="175157"/>
            <a:ext cx="8534400" cy="339193"/>
          </a:xfrm>
        </p:spPr>
        <p:txBody>
          <a:bodyPr/>
          <a:lstStyle/>
          <a:p>
            <a:r>
              <a:rPr lang="en-US" sz="2400" dirty="0"/>
              <a:t>AmazonS3Config.java</a:t>
            </a:r>
            <a:r>
              <a:rPr lang="en-US" dirty="0"/>
              <a:t/>
            </a:r>
            <a:br>
              <a:rPr lang="en-US" dirty="0"/>
            </a:br>
            <a:endParaRPr lang="en-US" dirty="0"/>
          </a:p>
        </p:txBody>
      </p:sp>
      <p:sp>
        <p:nvSpPr>
          <p:cNvPr id="11" name="Text Placeholder 2">
            <a:extLst>
              <a:ext uri="{FF2B5EF4-FFF2-40B4-BE49-F238E27FC236}">
                <a16:creationId xmlns="" xmlns:a16="http://schemas.microsoft.com/office/drawing/2014/main" id="{E44EEF85-D269-40CC-B46A-0AE2334F903E}"/>
              </a:ext>
            </a:extLst>
          </p:cNvPr>
          <p:cNvSpPr>
            <a:spLocks noGrp="1"/>
          </p:cNvSpPr>
          <p:nvPr>
            <p:ph type="body" idx="1"/>
          </p:nvPr>
        </p:nvSpPr>
        <p:spPr>
          <a:xfrm>
            <a:off x="457200" y="792258"/>
            <a:ext cx="8305800" cy="430887"/>
          </a:xfrm>
        </p:spPr>
        <p:txBody>
          <a:bodyPr/>
          <a:lstStyle/>
          <a:p>
            <a:r>
              <a:rPr lang="en-US" dirty="0"/>
              <a:t>Note Pad++ </a:t>
            </a:r>
          </a:p>
        </p:txBody>
      </p:sp>
    </p:spTree>
    <p:extLst>
      <p:ext uri="{BB962C8B-B14F-4D97-AF65-F5344CB8AC3E}">
        <p14:creationId xmlns:p14="http://schemas.microsoft.com/office/powerpoint/2010/main" val="2111505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2A7A368-AD18-4D63-BB0C-35330C33AA81}"/>
              </a:ext>
            </a:extLst>
          </p:cNvPr>
          <p:cNvPicPr>
            <a:picLocks noChangeAspect="1"/>
          </p:cNvPicPr>
          <p:nvPr/>
        </p:nvPicPr>
        <p:blipFill>
          <a:blip r:embed="rId2"/>
          <a:stretch>
            <a:fillRect/>
          </a:stretch>
        </p:blipFill>
        <p:spPr>
          <a:xfrm>
            <a:off x="252412" y="409575"/>
            <a:ext cx="8639175" cy="4324350"/>
          </a:xfrm>
          <a:prstGeom prst="rect">
            <a:avLst/>
          </a:prstGeom>
        </p:spPr>
      </p:pic>
    </p:spTree>
    <p:extLst>
      <p:ext uri="{BB962C8B-B14F-4D97-AF65-F5344CB8AC3E}">
        <p14:creationId xmlns:p14="http://schemas.microsoft.com/office/powerpoint/2010/main" val="1674267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C899EB-F980-4629-A638-39407191756E}"/>
              </a:ext>
            </a:extLst>
          </p:cNvPr>
          <p:cNvSpPr>
            <a:spLocks noGrp="1"/>
          </p:cNvSpPr>
          <p:nvPr>
            <p:ph type="title"/>
          </p:nvPr>
        </p:nvSpPr>
        <p:spPr>
          <a:xfrm>
            <a:off x="1751366" y="1671002"/>
            <a:ext cx="5641266" cy="692497"/>
          </a:xfrm>
        </p:spPr>
        <p:txBody>
          <a:bodyPr/>
          <a:lstStyle/>
          <a:p>
            <a:r>
              <a:rPr lang="en-US" dirty="0"/>
              <a:t>     Thank you..!!</a:t>
            </a:r>
          </a:p>
        </p:txBody>
      </p:sp>
    </p:spTree>
    <p:extLst>
      <p:ext uri="{BB962C8B-B14F-4D97-AF65-F5344CB8AC3E}">
        <p14:creationId xmlns:p14="http://schemas.microsoft.com/office/powerpoint/2010/main" val="352908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60DED66-B925-41DA-9C33-1D8F7D16D997}"/>
              </a:ext>
            </a:extLst>
          </p:cNvPr>
          <p:cNvSpPr>
            <a:spLocks noGrp="1"/>
          </p:cNvSpPr>
          <p:nvPr>
            <p:ph type="ctrTitle"/>
          </p:nvPr>
        </p:nvSpPr>
        <p:spPr>
          <a:xfrm>
            <a:off x="266700" y="253364"/>
            <a:ext cx="8610600" cy="615553"/>
          </a:xfrm>
        </p:spPr>
        <p:txBody>
          <a:bodyPr/>
          <a:lstStyle/>
          <a:p>
            <a:r>
              <a:rPr lang="en-US" sz="4000" dirty="0"/>
              <a:t>What can be done with Amazon S3</a:t>
            </a:r>
          </a:p>
        </p:txBody>
      </p:sp>
      <p:sp>
        <p:nvSpPr>
          <p:cNvPr id="4" name="Subtitle 3">
            <a:extLst>
              <a:ext uri="{FF2B5EF4-FFF2-40B4-BE49-F238E27FC236}">
                <a16:creationId xmlns="" xmlns:a16="http://schemas.microsoft.com/office/drawing/2014/main" id="{51468D9B-3B75-4747-B16A-F421CBDA0CDC}"/>
              </a:ext>
            </a:extLst>
          </p:cNvPr>
          <p:cNvSpPr>
            <a:spLocks noGrp="1"/>
          </p:cNvSpPr>
          <p:nvPr>
            <p:ph type="subTitle" idx="4"/>
          </p:nvPr>
        </p:nvSpPr>
        <p:spPr>
          <a:xfrm>
            <a:off x="266700" y="1504950"/>
            <a:ext cx="8610600" cy="2971800"/>
          </a:xfrm>
        </p:spPr>
        <p:txBody>
          <a:bodyPr/>
          <a:lstStyle/>
          <a:p>
            <a:r>
              <a:rPr lang="en-US" sz="2400" dirty="0"/>
              <a:t>Amazon S3 provides a simple web service interface that you can use to store and retrieve any amount of data, at any time, from anywhere on the web. Using this web service, you can easily build applications that make use of Internet storage. Since Amazon S3 is highly scalable and you only pay for what you use, you can start small and grow your application as you wish, with no compromise on performance or reliability.</a:t>
            </a:r>
          </a:p>
        </p:txBody>
      </p:sp>
    </p:spTree>
    <p:extLst>
      <p:ext uri="{BB962C8B-B14F-4D97-AF65-F5344CB8AC3E}">
        <p14:creationId xmlns:p14="http://schemas.microsoft.com/office/powerpoint/2010/main" val="296115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3775" y="1077018"/>
            <a:ext cx="7156450" cy="355163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0365" y="151129"/>
            <a:ext cx="757237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74746"/>
                </a:solidFill>
              </a:rPr>
              <a:t>S3 </a:t>
            </a:r>
            <a:r>
              <a:rPr sz="3600" spc="-5" dirty="0">
                <a:solidFill>
                  <a:srgbClr val="474746"/>
                </a:solidFill>
              </a:rPr>
              <a:t>resources: buckets and objects</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56615" y="960119"/>
            <a:ext cx="8434679" cy="8229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270247" y="4544567"/>
            <a:ext cx="610095" cy="22859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295400" y="2159241"/>
            <a:ext cx="6553200" cy="505267"/>
          </a:xfrm>
          <a:prstGeom prst="rect">
            <a:avLst/>
          </a:prstGeom>
        </p:spPr>
        <p:txBody>
          <a:bodyPr vert="horz" wrap="square" lIns="0" tIns="12700" rIns="0" bIns="0" rtlCol="0">
            <a:spAutoFit/>
          </a:bodyPr>
          <a:lstStyle/>
          <a:p>
            <a:pPr marL="12700">
              <a:lnSpc>
                <a:spcPct val="100000"/>
              </a:lnSpc>
              <a:spcBef>
                <a:spcPts val="100"/>
              </a:spcBef>
            </a:pPr>
            <a:r>
              <a:rPr lang="en-US" sz="3200" dirty="0"/>
              <a:t>Types of Amazon S3 Storage</a:t>
            </a:r>
            <a:endParaRPr sz="3200" dirty="0"/>
          </a:p>
        </p:txBody>
      </p:sp>
      <p:sp>
        <p:nvSpPr>
          <p:cNvPr id="6" name="object 6"/>
          <p:cNvSpPr/>
          <p:nvPr/>
        </p:nvSpPr>
        <p:spPr>
          <a:xfrm>
            <a:off x="8197062" y="148844"/>
            <a:ext cx="721220" cy="721220"/>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0831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60DED66-B925-41DA-9C33-1D8F7D16D997}"/>
              </a:ext>
            </a:extLst>
          </p:cNvPr>
          <p:cNvSpPr>
            <a:spLocks noGrp="1"/>
          </p:cNvSpPr>
          <p:nvPr>
            <p:ph type="ctrTitle"/>
          </p:nvPr>
        </p:nvSpPr>
        <p:spPr>
          <a:xfrm>
            <a:off x="228600" y="57150"/>
            <a:ext cx="8610600" cy="692497"/>
          </a:xfrm>
        </p:spPr>
        <p:txBody>
          <a:bodyPr/>
          <a:lstStyle/>
          <a:p>
            <a:pPr fontAlgn="base"/>
            <a:r>
              <a:rPr lang="en-US" dirty="0"/>
              <a:t>Amazon S3 Standard</a:t>
            </a:r>
          </a:p>
        </p:txBody>
      </p:sp>
      <p:sp>
        <p:nvSpPr>
          <p:cNvPr id="4" name="Subtitle 3">
            <a:extLst>
              <a:ext uri="{FF2B5EF4-FFF2-40B4-BE49-F238E27FC236}">
                <a16:creationId xmlns="" xmlns:a16="http://schemas.microsoft.com/office/drawing/2014/main" id="{51468D9B-3B75-4747-B16A-F421CBDA0CDC}"/>
              </a:ext>
            </a:extLst>
          </p:cNvPr>
          <p:cNvSpPr>
            <a:spLocks noGrp="1"/>
          </p:cNvSpPr>
          <p:nvPr>
            <p:ph type="subTitle" idx="4"/>
          </p:nvPr>
        </p:nvSpPr>
        <p:spPr>
          <a:xfrm>
            <a:off x="152400" y="1276350"/>
            <a:ext cx="8610600" cy="2438400"/>
          </a:xfrm>
        </p:spPr>
        <p:txBody>
          <a:bodyPr/>
          <a:lstStyle/>
          <a:p>
            <a:pPr marL="285750" indent="-285750" fontAlgn="base">
              <a:buFont typeface="Arial" panose="020B0604020202020204" pitchFamily="34" charset="0"/>
              <a:buChar char="•"/>
            </a:pPr>
            <a:r>
              <a:rPr lang="en-US" sz="1600" dirty="0"/>
              <a:t>High capacity and low latency.</a:t>
            </a:r>
          </a:p>
          <a:p>
            <a:pPr marL="285750" indent="-285750" fontAlgn="base">
              <a:buFont typeface="Arial" panose="020B0604020202020204" pitchFamily="34" charset="0"/>
              <a:buChar char="•"/>
            </a:pPr>
            <a:r>
              <a:rPr lang="en-US" sz="1600" dirty="0"/>
              <a:t>Reliability at 99,999999999% level (of 100 billion objects per year, you are at risk of losing only one of them).</a:t>
            </a:r>
          </a:p>
          <a:p>
            <a:pPr marL="285750" indent="-285750" fontAlgn="base">
              <a:buFont typeface="Arial" panose="020B0604020202020204" pitchFamily="34" charset="0"/>
              <a:buChar char="•"/>
            </a:pPr>
            <a:r>
              <a:rPr lang="en-US" sz="1600" dirty="0"/>
              <a:t>Availability at 99,99% level (of 10 thousand hours, within one hour the data will be unavailable).</a:t>
            </a:r>
          </a:p>
          <a:p>
            <a:pPr marL="285750" indent="-285750" fontAlgn="base">
              <a:buFont typeface="Arial" panose="020B0604020202020204" pitchFamily="34" charset="0"/>
              <a:buChar char="•"/>
            </a:pPr>
            <a:r>
              <a:rPr lang="en-US" sz="1600" dirty="0"/>
              <a:t>Use of the storage is covered by Amazon S3 </a:t>
            </a:r>
            <a:r>
              <a:rPr lang="en-US" sz="1600" dirty="0">
                <a:hlinkClick r:id="rId2">
                  <a:extLst>
                    <a:ext uri="{A12FA001-AC4F-418D-AE19-62706E023703}">
                      <ahyp:hlinkClr xmlns="" xmlns:ahyp="http://schemas.microsoft.com/office/drawing/2018/hyperlinkcolor" val="tx"/>
                    </a:ext>
                  </a:extLst>
                </a:hlinkClick>
              </a:rPr>
              <a:t>Service Level Agreement</a:t>
            </a:r>
            <a:r>
              <a:rPr lang="en-US" sz="1600" dirty="0"/>
              <a:t>, which considers compensation if the level of uninterrupted operation is lower than it was declared</a:t>
            </a:r>
          </a:p>
          <a:p>
            <a:pPr fontAlgn="base"/>
            <a:r>
              <a:rPr lang="en-US" sz="1600" dirty="0"/>
              <a:t>Standard storage is suitable for the following usage scenarios such as Website hosting, Cloud applications and web-services, Mobile games and apps, Big data, Content distribution.</a:t>
            </a:r>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endParaRPr lang="en-US" sz="1600" dirty="0"/>
          </a:p>
        </p:txBody>
      </p:sp>
      <p:pic>
        <p:nvPicPr>
          <p:cNvPr id="2" name="Picture 1">
            <a:extLst>
              <a:ext uri="{FF2B5EF4-FFF2-40B4-BE49-F238E27FC236}">
                <a16:creationId xmlns="" xmlns:a16="http://schemas.microsoft.com/office/drawing/2014/main" id="{7541E828-8FD0-46FF-8335-D768586CFB69}"/>
              </a:ext>
            </a:extLst>
          </p:cNvPr>
          <p:cNvPicPr>
            <a:picLocks noChangeAspect="1"/>
          </p:cNvPicPr>
          <p:nvPr/>
        </p:nvPicPr>
        <p:blipFill>
          <a:blip r:embed="rId3"/>
          <a:stretch>
            <a:fillRect/>
          </a:stretch>
        </p:blipFill>
        <p:spPr>
          <a:xfrm>
            <a:off x="5309191" y="3455103"/>
            <a:ext cx="3429000" cy="1572700"/>
          </a:xfrm>
          <a:prstGeom prst="rect">
            <a:avLst/>
          </a:prstGeom>
        </p:spPr>
      </p:pic>
    </p:spTree>
    <p:extLst>
      <p:ext uri="{BB962C8B-B14F-4D97-AF65-F5344CB8AC3E}">
        <p14:creationId xmlns:p14="http://schemas.microsoft.com/office/powerpoint/2010/main" val="4242849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4F9479-A7E2-4BBC-9A7F-743B0CCB3A34}"/>
              </a:ext>
            </a:extLst>
          </p:cNvPr>
          <p:cNvSpPr>
            <a:spLocks noGrp="1"/>
          </p:cNvSpPr>
          <p:nvPr>
            <p:ph type="title"/>
          </p:nvPr>
        </p:nvSpPr>
        <p:spPr>
          <a:xfrm>
            <a:off x="76200" y="57151"/>
            <a:ext cx="8610600" cy="685800"/>
          </a:xfrm>
        </p:spPr>
        <p:txBody>
          <a:bodyPr/>
          <a:lstStyle/>
          <a:p>
            <a:r>
              <a:rPr lang="en-US" sz="3600" b="0" dirty="0"/>
              <a:t>Amazon S3 Standard Infrequent Access</a:t>
            </a:r>
            <a:r>
              <a:rPr lang="en-US" b="0" dirty="0"/>
              <a:t/>
            </a:r>
            <a:br>
              <a:rPr lang="en-US" b="0" dirty="0"/>
            </a:br>
            <a:endParaRPr lang="en-US" dirty="0"/>
          </a:p>
        </p:txBody>
      </p:sp>
      <p:sp>
        <p:nvSpPr>
          <p:cNvPr id="3" name="Text Placeholder 2">
            <a:extLst>
              <a:ext uri="{FF2B5EF4-FFF2-40B4-BE49-F238E27FC236}">
                <a16:creationId xmlns="" xmlns:a16="http://schemas.microsoft.com/office/drawing/2014/main" id="{C73ED930-C129-49E3-9AF2-2A71402F8E1A}"/>
              </a:ext>
            </a:extLst>
          </p:cNvPr>
          <p:cNvSpPr>
            <a:spLocks noGrp="1"/>
          </p:cNvSpPr>
          <p:nvPr>
            <p:ph type="body" idx="1"/>
          </p:nvPr>
        </p:nvSpPr>
        <p:spPr>
          <a:xfrm>
            <a:off x="76200" y="895350"/>
            <a:ext cx="8991600" cy="4114800"/>
          </a:xfrm>
        </p:spPr>
        <p:txBody>
          <a:bodyPr/>
          <a:lstStyle/>
          <a:p>
            <a:r>
              <a:rPr lang="en-US" sz="2000" dirty="0"/>
              <a:t>Amazon S3 IA is designed for the data which require less frequent access, but with longer storage time than in case of Standard.</a:t>
            </a:r>
          </a:p>
          <a:p>
            <a:pPr fontAlgn="base"/>
            <a:r>
              <a:rPr lang="en-US" sz="2000" dirty="0"/>
              <a:t>Low delays combined with high capacity and reliability 99,999999999% insure the safety of object for a long period of time. Amazon S3 IA differs from Standard in the following way:</a:t>
            </a:r>
          </a:p>
          <a:p>
            <a:pPr marL="342900" indent="-342900" fontAlgn="base">
              <a:buFont typeface="Arial" panose="020B0604020202020204" pitchFamily="34" charset="0"/>
              <a:buChar char="•"/>
            </a:pPr>
            <a:r>
              <a:rPr lang="en-US" sz="2000" dirty="0"/>
              <a:t>Availability at 99.9% level within a year (e.g., the probability of request error is a little higher than in standard storage).</a:t>
            </a:r>
          </a:p>
          <a:p>
            <a:pPr marL="342900" indent="-342900" fontAlgn="base">
              <a:buFont typeface="Arial" panose="020B0604020202020204" pitchFamily="34" charset="0"/>
              <a:buChar char="•"/>
            </a:pPr>
            <a:r>
              <a:rPr lang="en-US" sz="2000" dirty="0"/>
              <a:t>You are charged for data retrieval.</a:t>
            </a:r>
          </a:p>
          <a:p>
            <a:endParaRPr lang="en-US" sz="2400" dirty="0"/>
          </a:p>
        </p:txBody>
      </p:sp>
      <p:pic>
        <p:nvPicPr>
          <p:cNvPr id="4" name="Picture 3">
            <a:extLst>
              <a:ext uri="{FF2B5EF4-FFF2-40B4-BE49-F238E27FC236}">
                <a16:creationId xmlns="" xmlns:a16="http://schemas.microsoft.com/office/drawing/2014/main" id="{B730BFBC-929F-466A-B3F1-68011C5DACFC}"/>
              </a:ext>
            </a:extLst>
          </p:cNvPr>
          <p:cNvPicPr>
            <a:picLocks noChangeAspect="1"/>
          </p:cNvPicPr>
          <p:nvPr/>
        </p:nvPicPr>
        <p:blipFill>
          <a:blip r:embed="rId2"/>
          <a:stretch>
            <a:fillRect/>
          </a:stretch>
        </p:blipFill>
        <p:spPr>
          <a:xfrm>
            <a:off x="4381500" y="3092966"/>
            <a:ext cx="4254468" cy="1917184"/>
          </a:xfrm>
          <a:prstGeom prst="rect">
            <a:avLst/>
          </a:prstGeom>
        </p:spPr>
      </p:pic>
    </p:spTree>
    <p:extLst>
      <p:ext uri="{BB962C8B-B14F-4D97-AF65-F5344CB8AC3E}">
        <p14:creationId xmlns:p14="http://schemas.microsoft.com/office/powerpoint/2010/main" val="57587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4F9479-A7E2-4BBC-9A7F-743B0CCB3A34}"/>
              </a:ext>
            </a:extLst>
          </p:cNvPr>
          <p:cNvSpPr>
            <a:spLocks noGrp="1"/>
          </p:cNvSpPr>
          <p:nvPr>
            <p:ph type="title"/>
          </p:nvPr>
        </p:nvSpPr>
        <p:spPr>
          <a:xfrm>
            <a:off x="76200" y="57151"/>
            <a:ext cx="8610600" cy="533399"/>
          </a:xfrm>
        </p:spPr>
        <p:txBody>
          <a:bodyPr/>
          <a:lstStyle/>
          <a:p>
            <a:r>
              <a:rPr lang="en-US" sz="4000" b="0" dirty="0"/>
              <a:t>Amazon Glacier</a:t>
            </a:r>
            <a:r>
              <a:rPr lang="en-US" b="0" dirty="0"/>
              <a:t/>
            </a:r>
            <a:br>
              <a:rPr lang="en-US" b="0" dirty="0"/>
            </a:br>
            <a:r>
              <a:rPr lang="en-US" b="0" dirty="0"/>
              <a:t/>
            </a:r>
            <a:br>
              <a:rPr lang="en-US" b="0" dirty="0"/>
            </a:br>
            <a:r>
              <a:rPr lang="en-US" b="0" dirty="0"/>
              <a:t/>
            </a:r>
            <a:br>
              <a:rPr lang="en-US" b="0" dirty="0"/>
            </a:br>
            <a:endParaRPr lang="en-US" dirty="0"/>
          </a:p>
        </p:txBody>
      </p:sp>
      <p:sp>
        <p:nvSpPr>
          <p:cNvPr id="3" name="Text Placeholder 2">
            <a:extLst>
              <a:ext uri="{FF2B5EF4-FFF2-40B4-BE49-F238E27FC236}">
                <a16:creationId xmlns="" xmlns:a16="http://schemas.microsoft.com/office/drawing/2014/main" id="{C73ED930-C129-49E3-9AF2-2A71402F8E1A}"/>
              </a:ext>
            </a:extLst>
          </p:cNvPr>
          <p:cNvSpPr>
            <a:spLocks noGrp="1"/>
          </p:cNvSpPr>
          <p:nvPr>
            <p:ph type="body" idx="1"/>
          </p:nvPr>
        </p:nvSpPr>
        <p:spPr>
          <a:xfrm>
            <a:off x="76200" y="666750"/>
            <a:ext cx="8991600" cy="4038600"/>
          </a:xfrm>
        </p:spPr>
        <p:txBody>
          <a:bodyPr/>
          <a:lstStyle/>
          <a:p>
            <a:pPr fontAlgn="base"/>
            <a:r>
              <a:rPr lang="en-US" sz="1600" dirty="0"/>
              <a:t>Amazon Glacier is a perfect solution for long storage and archiving of data which don’t require instant access. The service allows storing large or small volumes of data at low cost. At the same time, the retrieval process may take several hours. Amazon Glacier differs from S3 Standard in the following way:</a:t>
            </a:r>
          </a:p>
          <a:p>
            <a:pPr marL="285750" indent="-285750" fontAlgn="base">
              <a:buFont typeface="Arial" panose="020B0604020202020204" pitchFamily="34" charset="0"/>
              <a:buChar char="•"/>
            </a:pPr>
            <a:r>
              <a:rPr lang="en-US" sz="1600" dirty="0"/>
              <a:t>Extremely low cost.</a:t>
            </a:r>
          </a:p>
          <a:p>
            <a:pPr marL="285750" indent="-285750" fontAlgn="base">
              <a:buFont typeface="Arial" panose="020B0604020202020204" pitchFamily="34" charset="0"/>
              <a:buChar char="•"/>
            </a:pPr>
            <a:r>
              <a:rPr lang="en-US" sz="1600" dirty="0"/>
              <a:t>Uninterrupted operation is not guaranteed by the Amazon S3 Service Level Agreement.</a:t>
            </a:r>
          </a:p>
          <a:p>
            <a:pPr marL="285750" indent="-285750" fontAlgn="base">
              <a:buFont typeface="Arial" panose="020B0604020202020204" pitchFamily="34" charset="0"/>
              <a:buChar char="•"/>
            </a:pPr>
            <a:r>
              <a:rPr lang="en-US" sz="1600" dirty="0"/>
              <a:t>The minimum period of storage is 90 days.</a:t>
            </a:r>
          </a:p>
          <a:p>
            <a:pPr fontAlgn="base"/>
            <a:r>
              <a:rPr lang="en-US" sz="1600" dirty="0"/>
              <a:t>The typical example of use is the storage of data archives are Media resources archives (news bulletins), Archives of organizations working in the health area (patients information), Data obtained during scientific researches, Backup copies of databases with long storage.</a:t>
            </a:r>
          </a:p>
          <a:p>
            <a:endParaRPr lang="en-US" sz="2400" dirty="0"/>
          </a:p>
        </p:txBody>
      </p:sp>
      <p:pic>
        <p:nvPicPr>
          <p:cNvPr id="5" name="Picture 4">
            <a:extLst>
              <a:ext uri="{FF2B5EF4-FFF2-40B4-BE49-F238E27FC236}">
                <a16:creationId xmlns="" xmlns:a16="http://schemas.microsoft.com/office/drawing/2014/main" id="{94E12CB7-1BEB-4BB1-9DC5-0A4D6DCC95D4}"/>
              </a:ext>
            </a:extLst>
          </p:cNvPr>
          <p:cNvPicPr>
            <a:picLocks noChangeAspect="1"/>
          </p:cNvPicPr>
          <p:nvPr/>
        </p:nvPicPr>
        <p:blipFill>
          <a:blip r:embed="rId2"/>
          <a:stretch>
            <a:fillRect/>
          </a:stretch>
        </p:blipFill>
        <p:spPr>
          <a:xfrm>
            <a:off x="3962400" y="3140148"/>
            <a:ext cx="3643289" cy="1946201"/>
          </a:xfrm>
          <a:prstGeom prst="rect">
            <a:avLst/>
          </a:prstGeom>
        </p:spPr>
      </p:pic>
    </p:spTree>
    <p:extLst>
      <p:ext uri="{BB962C8B-B14F-4D97-AF65-F5344CB8AC3E}">
        <p14:creationId xmlns:p14="http://schemas.microsoft.com/office/powerpoint/2010/main" val="1849972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1055</Words>
  <Application>Microsoft Office PowerPoint</Application>
  <PresentationFormat>On-screen Show (16:9)</PresentationFormat>
  <Paragraphs>135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Amazon S3  Simple Storage Service</vt:lpstr>
      <vt:lpstr>Amazon S3</vt:lpstr>
      <vt:lpstr>What can be done with Amazon S3</vt:lpstr>
      <vt:lpstr>S3 resources: buckets and objects</vt:lpstr>
      <vt:lpstr>Types of Amazon S3 Storage</vt:lpstr>
      <vt:lpstr>Amazon S3 Standard</vt:lpstr>
      <vt:lpstr>Amazon S3 Standard Infrequent Access </vt:lpstr>
      <vt:lpstr>Amazon Glacier   </vt:lpstr>
      <vt:lpstr>Amazon S3—New Features</vt:lpstr>
      <vt:lpstr>S3 versioning</vt:lpstr>
      <vt:lpstr>S3 Lifecycle Policies</vt:lpstr>
      <vt:lpstr>Block Storage</vt:lpstr>
      <vt:lpstr>Amazon EBS  Elastic Block Storage</vt:lpstr>
      <vt:lpstr>PowerPoint Presentation</vt:lpstr>
      <vt:lpstr>Types of Amazon EBS            Elastic Block Storage</vt:lpstr>
      <vt:lpstr>Magnetic Type (Old Generation) :-</vt:lpstr>
      <vt:lpstr>General Purpose SSD</vt:lpstr>
      <vt:lpstr>General Purpose SSD gp2</vt:lpstr>
      <vt:lpstr>General Purpose SSD gp3</vt:lpstr>
      <vt:lpstr>Provisioned IOPS SSD</vt:lpstr>
      <vt:lpstr>Provisioned IOPS SSD io1:</vt:lpstr>
      <vt:lpstr>Provisioned IOPS SSD io2:</vt:lpstr>
      <vt:lpstr>Throughput Optimized HDD</vt:lpstr>
      <vt:lpstr>Cold HDD</vt:lpstr>
      <vt:lpstr>PowerPoint Presentation</vt:lpstr>
      <vt:lpstr>PowerPoint Presentation</vt:lpstr>
      <vt:lpstr>PowerPoint Presentation</vt:lpstr>
      <vt:lpstr>Amazon EBS  snapshots</vt:lpstr>
      <vt:lpstr>PowerPoint Presentation</vt:lpstr>
      <vt:lpstr>Spring Boot Amazon S3 client application</vt:lpstr>
      <vt:lpstr>PowerPoint Presentation</vt:lpstr>
      <vt:lpstr>PowerPoint Presentation</vt:lpstr>
      <vt:lpstr>AmazonS3Config.java </vt:lpstr>
      <vt:lpstr>PowerPoint Presentation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Varshney A</dc:creator>
  <cp:lastModifiedBy>dell</cp:lastModifiedBy>
  <cp:revision>19</cp:revision>
  <dcterms:created xsi:type="dcterms:W3CDTF">2020-08-02T13:35:36Z</dcterms:created>
  <dcterms:modified xsi:type="dcterms:W3CDTF">2021-03-09T11:40:59Z</dcterms:modified>
</cp:coreProperties>
</file>