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72" r:id="rId15"/>
    <p:sldId id="276" r:id="rId16"/>
    <p:sldId id="280" r:id="rId17"/>
    <p:sldId id="281" r:id="rId18"/>
    <p:sldId id="283" r:id="rId19"/>
    <p:sldId id="284" r:id="rId20"/>
    <p:sldId id="287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69" y="1504768"/>
            <a:ext cx="2969895" cy="4290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61665" y="464820"/>
            <a:ext cx="282067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5800" y="1239520"/>
            <a:ext cx="5061585" cy="3773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1500" y="617219"/>
            <a:ext cx="2921635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80"/>
              </a:lnSpc>
            </a:pPr>
            <a:r>
              <a:rPr sz="4400" dirty="0">
                <a:latin typeface="Carlito"/>
                <a:cs typeface="Carlito"/>
              </a:rPr>
              <a:t>Cloud</a:t>
            </a:r>
            <a:r>
              <a:rPr sz="4400" spc="-80" dirty="0">
                <a:latin typeface="Carlito"/>
                <a:cs typeface="Carlito"/>
              </a:rPr>
              <a:t> </a:t>
            </a:r>
            <a:r>
              <a:rPr sz="4400" dirty="0">
                <a:latin typeface="Carlito"/>
                <a:cs typeface="Carlito"/>
              </a:rPr>
              <a:t>Watch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91200" y="3124200"/>
            <a:ext cx="2743200" cy="916940"/>
          </a:xfrm>
          <a:custGeom>
            <a:avLst/>
            <a:gdLst/>
            <a:ahLst/>
            <a:cxnLst/>
            <a:rect l="l" t="t" r="r" b="b"/>
            <a:pathLst>
              <a:path w="2743200" h="916939">
                <a:moveTo>
                  <a:pt x="2743200" y="0"/>
                </a:moveTo>
                <a:lnTo>
                  <a:pt x="0" y="0"/>
                </a:lnTo>
                <a:lnTo>
                  <a:pt x="0" y="916939"/>
                </a:lnTo>
                <a:lnTo>
                  <a:pt x="2743200" y="916939"/>
                </a:lnTo>
                <a:close/>
              </a:path>
            </a:pathLst>
          </a:custGeom>
          <a:solidFill>
            <a:srgbClr val="66669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825197" y="3321701"/>
            <a:ext cx="2404403" cy="521938"/>
          </a:xfrm>
          <a:prstGeom prst="rect">
            <a:avLst/>
          </a:prstGeom>
          <a:ln w="9344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190"/>
              </a:spcBef>
            </a:pPr>
            <a:r>
              <a:rPr lang="en-US" sz="2400" spc="-5" dirty="0">
                <a:solidFill>
                  <a:srgbClr val="FFFFFF"/>
                </a:solidFill>
                <a:latin typeface="Carlito"/>
                <a:cs typeface="Carlito"/>
              </a:rPr>
              <a:t>- Ayush Varshney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8200" y="2282189"/>
            <a:ext cx="7772400" cy="689610"/>
          </a:xfrm>
          <a:custGeom>
            <a:avLst/>
            <a:gdLst/>
            <a:ahLst/>
            <a:cxnLst/>
            <a:rect l="l" t="t" r="r" b="b"/>
            <a:pathLst>
              <a:path w="7772400" h="689610">
                <a:moveTo>
                  <a:pt x="7772400" y="0"/>
                </a:moveTo>
                <a:lnTo>
                  <a:pt x="0" y="0"/>
                </a:lnTo>
                <a:lnTo>
                  <a:pt x="0" y="689610"/>
                </a:lnTo>
                <a:lnTo>
                  <a:pt x="7772400" y="689610"/>
                </a:lnTo>
                <a:close/>
              </a:path>
            </a:pathLst>
          </a:custGeom>
          <a:solidFill>
            <a:srgbClr val="6666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2282189"/>
            <a:ext cx="7772400" cy="689610"/>
          </a:xfrm>
          <a:prstGeom prst="rect">
            <a:avLst/>
          </a:prstGeom>
          <a:ln w="9344">
            <a:solidFill>
              <a:srgbClr val="7F7F7F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dirty="0">
                <a:solidFill>
                  <a:srgbClr val="FFFFFF"/>
                </a:solidFill>
              </a:rPr>
              <a:t>Amazon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CloudWatch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66408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CloudWatch</a:t>
            </a:r>
            <a:r>
              <a:rPr spc="-55" dirty="0"/>
              <a:t> </a:t>
            </a:r>
            <a:r>
              <a:rPr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914400"/>
            <a:ext cx="6324600" cy="454977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Metrics</a:t>
            </a:r>
            <a:endParaRPr sz="3200" dirty="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0" dirty="0">
                <a:latin typeface="Carlito"/>
                <a:cs typeface="Carlito"/>
              </a:rPr>
              <a:t>N</a:t>
            </a:r>
            <a:r>
              <a:rPr sz="2800" dirty="0">
                <a:latin typeface="Carlito"/>
                <a:cs typeface="Carlito"/>
              </a:rPr>
              <a:t>a</a:t>
            </a:r>
            <a:r>
              <a:rPr sz="2800" spc="5" dirty="0">
                <a:latin typeface="Carlito"/>
                <a:cs typeface="Carlito"/>
              </a:rPr>
              <a:t>m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spc="-10" dirty="0">
                <a:latin typeface="Carlito"/>
                <a:cs typeface="Carlito"/>
              </a:rPr>
              <a:t>s</a:t>
            </a:r>
            <a:r>
              <a:rPr sz="2800" spc="-15" dirty="0">
                <a:latin typeface="Carlito"/>
                <a:cs typeface="Carlito"/>
              </a:rPr>
              <a:t>p</a:t>
            </a:r>
            <a:r>
              <a:rPr sz="2800" spc="5" dirty="0">
                <a:latin typeface="Carlito"/>
                <a:cs typeface="Carlito"/>
              </a:rPr>
              <a:t>ac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dirty="0">
                <a:latin typeface="Carlito"/>
                <a:cs typeface="Carlito"/>
              </a:rPr>
              <a:t>s</a:t>
            </a:r>
          </a:p>
          <a:p>
            <a:pPr marL="755650" lvl="1" indent="-285750">
              <a:lnSpc>
                <a:spcPct val="100000"/>
              </a:lnSpc>
              <a:spcBef>
                <a:spcPts val="42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0" dirty="0">
                <a:latin typeface="Carlito"/>
                <a:cs typeface="Carlito"/>
              </a:rPr>
              <a:t>Dimensions</a:t>
            </a:r>
            <a:endParaRPr sz="2800" dirty="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42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0" dirty="0">
                <a:latin typeface="Carlito"/>
                <a:cs typeface="Carlito"/>
              </a:rPr>
              <a:t>Timestamps</a:t>
            </a:r>
            <a:endParaRPr sz="2800" dirty="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409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0" dirty="0">
                <a:latin typeface="Carlito"/>
                <a:cs typeface="Carlito"/>
              </a:rPr>
              <a:t>Units</a:t>
            </a:r>
            <a:endParaRPr sz="2800" dirty="0">
              <a:latin typeface="Carlito"/>
              <a:cs typeface="Carlito"/>
            </a:endParaRPr>
          </a:p>
          <a:p>
            <a:pPr marL="342265" marR="762635" indent="-342265" algn="r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342265" algn="l"/>
                <a:tab pos="355600" algn="l"/>
              </a:tabLst>
            </a:pPr>
            <a:r>
              <a:rPr sz="3200" spc="10" dirty="0">
                <a:latin typeface="Carlito"/>
                <a:cs typeface="Carlito"/>
              </a:rPr>
              <a:t>S</a:t>
            </a:r>
            <a:r>
              <a:rPr sz="3200" spc="-15" dirty="0">
                <a:latin typeface="Carlito"/>
                <a:cs typeface="Carlito"/>
              </a:rPr>
              <a:t>t</a:t>
            </a:r>
            <a:r>
              <a:rPr sz="3200" spc="5" dirty="0">
                <a:latin typeface="Carlito"/>
                <a:cs typeface="Carlito"/>
              </a:rPr>
              <a:t>a</a:t>
            </a:r>
            <a:r>
              <a:rPr sz="3200" spc="-5" dirty="0">
                <a:latin typeface="Carlito"/>
                <a:cs typeface="Carlito"/>
              </a:rPr>
              <a:t>t</a:t>
            </a:r>
            <a:r>
              <a:rPr sz="3200" spc="-10" dirty="0">
                <a:latin typeface="Carlito"/>
                <a:cs typeface="Carlito"/>
              </a:rPr>
              <a:t>i</a:t>
            </a:r>
            <a:r>
              <a:rPr sz="3200" spc="-5" dirty="0">
                <a:latin typeface="Carlito"/>
                <a:cs typeface="Carlito"/>
              </a:rPr>
              <a:t>s</a:t>
            </a:r>
            <a:r>
              <a:rPr sz="3200" spc="-10" dirty="0">
                <a:latin typeface="Carlito"/>
                <a:cs typeface="Carlito"/>
              </a:rPr>
              <a:t>t</a:t>
            </a:r>
            <a:r>
              <a:rPr sz="3200" dirty="0">
                <a:latin typeface="Carlito"/>
                <a:cs typeface="Carlito"/>
              </a:rPr>
              <a:t>i</a:t>
            </a:r>
            <a:r>
              <a:rPr sz="3200" spc="-5" dirty="0">
                <a:latin typeface="Carlito"/>
                <a:cs typeface="Carlito"/>
              </a:rPr>
              <a:t>cs</a:t>
            </a:r>
            <a:endParaRPr sz="3200" dirty="0">
              <a:latin typeface="Carlito"/>
              <a:cs typeface="Carlito"/>
            </a:endParaRPr>
          </a:p>
          <a:p>
            <a:pPr marL="285750" marR="750570" lvl="1" indent="-285750" algn="r">
              <a:lnSpc>
                <a:spcPct val="100000"/>
              </a:lnSpc>
              <a:spcBef>
                <a:spcPts val="440"/>
              </a:spcBef>
              <a:buFont typeface="Arial"/>
              <a:buChar char="–"/>
              <a:tabLst>
                <a:tab pos="285750" algn="l"/>
              </a:tabLst>
            </a:pPr>
            <a:r>
              <a:rPr sz="2800" spc="-10" dirty="0">
                <a:latin typeface="Carlito"/>
                <a:cs typeface="Carlito"/>
              </a:rPr>
              <a:t>P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spc="-10" dirty="0">
                <a:latin typeface="Carlito"/>
                <a:cs typeface="Carlito"/>
              </a:rPr>
              <a:t>r</a:t>
            </a:r>
            <a:r>
              <a:rPr sz="2800" spc="-5" dirty="0">
                <a:latin typeface="Carlito"/>
                <a:cs typeface="Carlito"/>
              </a:rPr>
              <a:t>i</a:t>
            </a:r>
            <a:r>
              <a:rPr sz="2800" spc="-10" dirty="0">
                <a:latin typeface="Carlito"/>
                <a:cs typeface="Carlito"/>
              </a:rPr>
              <a:t>o</a:t>
            </a:r>
            <a:r>
              <a:rPr sz="2800" spc="-5" dirty="0">
                <a:latin typeface="Carlito"/>
                <a:cs typeface="Carlito"/>
              </a:rPr>
              <a:t>ds</a:t>
            </a:r>
            <a:endParaRPr sz="2800" dirty="0">
              <a:latin typeface="Carlito"/>
              <a:cs typeface="Carlito"/>
            </a:endParaRPr>
          </a:p>
          <a:p>
            <a:pPr marL="285750" marR="695325" lvl="1" indent="-285750" algn="r">
              <a:lnSpc>
                <a:spcPct val="100000"/>
              </a:lnSpc>
              <a:spcBef>
                <a:spcPts val="409"/>
              </a:spcBef>
              <a:buFont typeface="Arial"/>
              <a:buChar char="–"/>
              <a:tabLst>
                <a:tab pos="285750" algn="l"/>
              </a:tabLst>
            </a:pPr>
            <a:r>
              <a:rPr sz="2800" dirty="0">
                <a:latin typeface="Carlito"/>
                <a:cs typeface="Carlito"/>
              </a:rPr>
              <a:t>R</a:t>
            </a:r>
            <a:r>
              <a:rPr sz="2800" spc="5" dirty="0">
                <a:latin typeface="Carlito"/>
                <a:cs typeface="Carlito"/>
              </a:rPr>
              <a:t>e</a:t>
            </a:r>
            <a:r>
              <a:rPr sz="2800" spc="-10" dirty="0">
                <a:latin typeface="Carlito"/>
                <a:cs typeface="Carlito"/>
              </a:rPr>
              <a:t>g</a:t>
            </a:r>
            <a:r>
              <a:rPr sz="2800" spc="-5" dirty="0">
                <a:latin typeface="Carlito"/>
                <a:cs typeface="Carlito"/>
              </a:rPr>
              <a:t>i</a:t>
            </a:r>
            <a:r>
              <a:rPr sz="2800" dirty="0">
                <a:latin typeface="Carlito"/>
                <a:cs typeface="Carlito"/>
              </a:rPr>
              <a:t>o</a:t>
            </a:r>
            <a:r>
              <a:rPr sz="2800" spc="-15" dirty="0">
                <a:latin typeface="Carlito"/>
                <a:cs typeface="Carlito"/>
              </a:rPr>
              <a:t>n</a:t>
            </a:r>
            <a:r>
              <a:rPr sz="2800" dirty="0">
                <a:latin typeface="Carlito"/>
                <a:cs typeface="Carlito"/>
              </a:rPr>
              <a:t>s</a:t>
            </a:r>
          </a:p>
          <a:p>
            <a:pPr marL="342265" marR="876300" indent="-342265" algn="r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342265" algn="l"/>
                <a:tab pos="355600" algn="l"/>
              </a:tabLst>
            </a:pPr>
            <a:r>
              <a:rPr sz="3200" spc="-5" dirty="0">
                <a:solidFill>
                  <a:srgbClr val="1E41EE"/>
                </a:solidFill>
                <a:latin typeface="Carlito"/>
                <a:cs typeface="Carlito"/>
              </a:rPr>
              <a:t>A</a:t>
            </a:r>
            <a:r>
              <a:rPr sz="3200" spc="-10" dirty="0">
                <a:solidFill>
                  <a:srgbClr val="1E41EE"/>
                </a:solidFill>
                <a:latin typeface="Carlito"/>
                <a:cs typeface="Carlito"/>
              </a:rPr>
              <a:t>l</a:t>
            </a:r>
            <a:r>
              <a:rPr sz="3200" spc="5" dirty="0">
                <a:solidFill>
                  <a:srgbClr val="1E41EE"/>
                </a:solidFill>
                <a:latin typeface="Carlito"/>
                <a:cs typeface="Carlito"/>
              </a:rPr>
              <a:t>a</a:t>
            </a:r>
            <a:r>
              <a:rPr sz="3200" spc="-10" dirty="0">
                <a:solidFill>
                  <a:srgbClr val="1E41EE"/>
                </a:solidFill>
                <a:latin typeface="Carlito"/>
                <a:cs typeface="Carlito"/>
              </a:rPr>
              <a:t>r</a:t>
            </a:r>
            <a:r>
              <a:rPr sz="3200" dirty="0">
                <a:solidFill>
                  <a:srgbClr val="1E41EE"/>
                </a:solidFill>
                <a:latin typeface="Carlito"/>
                <a:cs typeface="Carlito"/>
              </a:rPr>
              <a:t>m</a:t>
            </a:r>
            <a:r>
              <a:rPr sz="3200" spc="-5" dirty="0">
                <a:solidFill>
                  <a:srgbClr val="1E41EE"/>
                </a:solidFill>
                <a:latin typeface="Carlito"/>
                <a:cs typeface="Carlito"/>
              </a:rPr>
              <a:t>s*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28600"/>
            <a:ext cx="37706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M</a:t>
            </a:r>
            <a:r>
              <a:rPr spc="10" dirty="0"/>
              <a:t>e</a:t>
            </a:r>
            <a:r>
              <a:rPr spc="-5" dirty="0"/>
              <a:t>t</a:t>
            </a:r>
            <a:r>
              <a:rPr dirty="0"/>
              <a:t>rics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519978"/>
            <a:ext cx="7834630" cy="450786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Defined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by</a:t>
            </a:r>
            <a:endParaRPr sz="2800">
              <a:latin typeface="Carlito"/>
              <a:cs typeface="Carlito"/>
            </a:endParaRPr>
          </a:p>
          <a:p>
            <a:pPr marL="755650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rlito"/>
                <a:cs typeface="Carlito"/>
              </a:rPr>
              <a:t>Name</a:t>
            </a:r>
            <a:endParaRPr sz="2400">
              <a:latin typeface="Carlito"/>
              <a:cs typeface="Carlito"/>
            </a:endParaRPr>
          </a:p>
          <a:p>
            <a:pPr marL="755650" lvl="1" indent="-286385">
              <a:lnSpc>
                <a:spcPct val="100000"/>
              </a:lnSpc>
              <a:spcBef>
                <a:spcPts val="640"/>
              </a:spcBef>
              <a:buFont typeface="Arial"/>
              <a:buChar char="–"/>
              <a:tabLst>
                <a:tab pos="755650" algn="l"/>
              </a:tabLst>
            </a:pPr>
            <a:r>
              <a:rPr sz="2400" i="1" spc="-5" dirty="0">
                <a:latin typeface="Carlito"/>
                <a:cs typeface="Carlito"/>
              </a:rPr>
              <a:t>Namespace</a:t>
            </a:r>
            <a:endParaRPr sz="2400">
              <a:latin typeface="Carlito"/>
              <a:cs typeface="Carlito"/>
            </a:endParaRPr>
          </a:p>
          <a:p>
            <a:pPr marL="755650" lvl="1" indent="-286385">
              <a:lnSpc>
                <a:spcPct val="100000"/>
              </a:lnSpc>
              <a:spcBef>
                <a:spcPts val="650"/>
              </a:spcBef>
              <a:buFont typeface="Arial"/>
              <a:buChar char="–"/>
              <a:tabLst>
                <a:tab pos="755650" algn="l"/>
              </a:tabLst>
            </a:pPr>
            <a:r>
              <a:rPr sz="2400" i="1" spc="-5" dirty="0">
                <a:latin typeface="Carlito"/>
                <a:cs typeface="Carlito"/>
              </a:rPr>
              <a:t>Dimensions</a:t>
            </a:r>
            <a:endParaRPr sz="2400">
              <a:latin typeface="Carlito"/>
              <a:cs typeface="Carlito"/>
            </a:endParaRPr>
          </a:p>
          <a:p>
            <a:pPr marL="755650" lvl="1" indent="-286385">
              <a:lnSpc>
                <a:spcPct val="100000"/>
              </a:lnSpc>
              <a:spcBef>
                <a:spcPts val="65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rlito"/>
                <a:cs typeface="Carlito"/>
              </a:rPr>
              <a:t>time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stamp</a:t>
            </a:r>
            <a:endParaRPr sz="2400">
              <a:latin typeface="Carlito"/>
              <a:cs typeface="Carlito"/>
            </a:endParaRPr>
          </a:p>
          <a:p>
            <a:pPr marL="755650" lvl="1" indent="-286385">
              <a:lnSpc>
                <a:spcPct val="100000"/>
              </a:lnSpc>
              <a:spcBef>
                <a:spcPts val="64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rlito"/>
                <a:cs typeface="Carlito"/>
              </a:rPr>
              <a:t>(optionally)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i="1" spc="-5" dirty="0">
                <a:latin typeface="Carlito"/>
                <a:cs typeface="Carlito"/>
              </a:rPr>
              <a:t>unit </a:t>
            </a:r>
            <a:r>
              <a:rPr sz="2400" spc="-5" dirty="0">
                <a:latin typeface="Carlito"/>
                <a:cs typeface="Carlito"/>
              </a:rPr>
              <a:t>of measure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Note:</a:t>
            </a:r>
            <a:endParaRPr sz="2800">
              <a:latin typeface="Carlito"/>
              <a:cs typeface="Carlito"/>
            </a:endParaRPr>
          </a:p>
          <a:p>
            <a:pPr marL="755015" marR="5080" lvl="1" indent="-285750">
              <a:lnSpc>
                <a:spcPct val="101600"/>
              </a:lnSpc>
              <a:spcBef>
                <a:spcPts val="62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rlito"/>
                <a:cs typeface="Carlito"/>
              </a:rPr>
              <a:t>Data come from </a:t>
            </a:r>
            <a:r>
              <a:rPr sz="2400" dirty="0">
                <a:latin typeface="Carlito"/>
                <a:cs typeface="Carlito"/>
              </a:rPr>
              <a:t>any </a:t>
            </a:r>
            <a:r>
              <a:rPr sz="2400" spc="-5" dirty="0">
                <a:latin typeface="Carlito"/>
                <a:cs typeface="Carlito"/>
              </a:rPr>
              <a:t>application or business </a:t>
            </a:r>
            <a:r>
              <a:rPr sz="2400" dirty="0">
                <a:latin typeface="Carlito"/>
                <a:cs typeface="Carlito"/>
              </a:rPr>
              <a:t>activity </a:t>
            </a:r>
            <a:r>
              <a:rPr sz="2400" spc="-5" dirty="0">
                <a:latin typeface="Carlito"/>
                <a:cs typeface="Carlito"/>
              </a:rPr>
              <a:t>from  which </a:t>
            </a:r>
            <a:r>
              <a:rPr sz="2400" dirty="0">
                <a:latin typeface="Carlito"/>
                <a:cs typeface="Carlito"/>
              </a:rPr>
              <a:t>you </a:t>
            </a:r>
            <a:r>
              <a:rPr sz="2400" spc="-5" dirty="0">
                <a:latin typeface="Carlito"/>
                <a:cs typeface="Carlito"/>
              </a:rPr>
              <a:t>collect </a:t>
            </a:r>
            <a:r>
              <a:rPr sz="2400" dirty="0">
                <a:latin typeface="Carlito"/>
                <a:cs typeface="Carlito"/>
              </a:rPr>
              <a:t>data, </a:t>
            </a:r>
            <a:r>
              <a:rPr sz="2400" spc="-5" dirty="0">
                <a:latin typeface="Carlito"/>
                <a:cs typeface="Carlito"/>
              </a:rPr>
              <a:t>not just Amazon </a:t>
            </a:r>
            <a:r>
              <a:rPr sz="2400" dirty="0">
                <a:latin typeface="Carlito"/>
                <a:cs typeface="Carlito"/>
              </a:rPr>
              <a:t>Web Services  </a:t>
            </a:r>
            <a:r>
              <a:rPr sz="2400" spc="-5" dirty="0">
                <a:latin typeface="Carlito"/>
                <a:cs typeface="Carlito"/>
              </a:rPr>
              <a:t>products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applications.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Metrics </a:t>
            </a:r>
            <a:r>
              <a:rPr spc="5" dirty="0"/>
              <a:t>on </a:t>
            </a:r>
            <a:r>
              <a:rPr spc="-5" dirty="0"/>
              <a:t>EC2</a:t>
            </a:r>
            <a:r>
              <a:rPr spc="-75" dirty="0"/>
              <a:t> </a:t>
            </a:r>
            <a:r>
              <a:rPr dirty="0"/>
              <a:t>instance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3310" y="1746310"/>
          <a:ext cx="7842250" cy="45250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Metrics</a:t>
                      </a:r>
                      <a:r>
                        <a:rPr sz="16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Name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Description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Units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CPUUtilization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The percentage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of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allocated EC2</a:t>
                      </a:r>
                      <a:r>
                        <a:rPr sz="1600" spc="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compute-units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i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Percent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945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DiskReadOps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2434" marR="121285" indent="-342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Completed read operations from all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ephemeral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disks available 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the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instance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i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Count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DiskWriteOps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2434" marR="290195" indent="-342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Completed write operations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to all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ephemeral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disks available 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the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instance.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i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Count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561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DiskReadBytes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Bytes read from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all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ephemeral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disks available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the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instance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i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Bytes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1533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DiskWriteBytes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Bytes written to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all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ephemeral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disks available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the</a:t>
                      </a:r>
                      <a:r>
                        <a:rPr sz="1600" spc="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instance.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i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Bytes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NetworkIn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2434" marR="113030" indent="-342900">
                        <a:lnSpc>
                          <a:spcPts val="1910"/>
                        </a:lnSpc>
                        <a:spcBef>
                          <a:spcPts val="44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number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of bytes received on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all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network interfaces by the  instance.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i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Bytes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8039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NetworkOut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2434" marR="133350" indent="-342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number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of bytes sent out on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all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network interfaces by the  instance.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i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Bytes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464820"/>
            <a:ext cx="8458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Dimension </a:t>
            </a:r>
            <a:r>
              <a:rPr spc="5" dirty="0"/>
              <a:t>on </a:t>
            </a:r>
            <a:r>
              <a:rPr dirty="0"/>
              <a:t>EC2</a:t>
            </a:r>
            <a:r>
              <a:rPr spc="-85" dirty="0"/>
              <a:t> </a:t>
            </a:r>
            <a:r>
              <a:rPr dirty="0"/>
              <a:t>instance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8110" y="1898710"/>
          <a:ext cx="7155180" cy="3573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66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78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Dimension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299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9535" marR="14097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AutoScaling 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G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r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oup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Na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me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all instances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in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specified capacity</a:t>
                      </a:r>
                      <a:r>
                        <a:rPr sz="1800" spc="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group.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ImageId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all instances running this EC2</a:t>
                      </a:r>
                      <a:r>
                        <a:rPr sz="1800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AMI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InstanceId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the identified instance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only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01700">
                <a:tc>
                  <a:txBody>
                    <a:bodyPr/>
                    <a:lstStyle/>
                    <a:p>
                      <a:pPr marL="89535" marR="49466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spc="5" dirty="0">
                          <a:latin typeface="Carlito"/>
                          <a:cs typeface="Carlito"/>
                        </a:rPr>
                        <a:t>I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s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t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ce  Type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76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all instances running with this specified instance</a:t>
                      </a:r>
                      <a:r>
                        <a:rPr sz="1800" spc="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type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64820"/>
            <a:ext cx="71628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T</a:t>
            </a:r>
            <a:r>
              <a:rPr spc="-15" dirty="0"/>
              <a:t>i</a:t>
            </a:r>
            <a:r>
              <a:rPr spc="5" dirty="0"/>
              <a:t>m</a:t>
            </a:r>
            <a:r>
              <a:rPr spc="10" dirty="0"/>
              <a:t>e</a:t>
            </a:r>
            <a:r>
              <a:rPr spc="5" dirty="0"/>
              <a:t>s</a:t>
            </a:r>
            <a:r>
              <a:rPr spc="-5" dirty="0"/>
              <a:t>t</a:t>
            </a:r>
            <a:r>
              <a:rPr dirty="0"/>
              <a:t>a</a:t>
            </a:r>
            <a:r>
              <a:rPr spc="5" dirty="0"/>
              <a:t>m</a:t>
            </a:r>
            <a:r>
              <a:rPr spc="-5" dirty="0"/>
              <a:t>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240284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69" y="1619250"/>
            <a:ext cx="7887970" cy="424688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4965" marR="114300" indent="-342900">
              <a:lnSpc>
                <a:spcPts val="272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rlito"/>
                <a:cs typeface="Carlito"/>
              </a:rPr>
              <a:t>Each </a:t>
            </a:r>
            <a:r>
              <a:rPr sz="2800" spc="-5" dirty="0">
                <a:latin typeface="Carlito"/>
                <a:cs typeface="Carlito"/>
              </a:rPr>
              <a:t>metric data </a:t>
            </a:r>
            <a:r>
              <a:rPr sz="2800" spc="-10" dirty="0">
                <a:latin typeface="Carlito"/>
                <a:cs typeface="Carlito"/>
              </a:rPr>
              <a:t>point must be </a:t>
            </a:r>
            <a:r>
              <a:rPr sz="2800" spc="-5" dirty="0">
                <a:latin typeface="Carlito"/>
                <a:cs typeface="Carlito"/>
              </a:rPr>
              <a:t>marked with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time  stamp</a:t>
            </a:r>
            <a:endParaRPr sz="2800">
              <a:latin typeface="Carlito"/>
              <a:cs typeface="Carlito"/>
            </a:endParaRPr>
          </a:p>
          <a:p>
            <a:pPr marL="354965">
              <a:lnSpc>
                <a:spcPct val="100000"/>
              </a:lnSpc>
              <a:spcBef>
                <a:spcPts val="85"/>
              </a:spcBef>
            </a:pPr>
            <a:r>
              <a:rPr sz="2800" spc="-5" dirty="0">
                <a:latin typeface="Carlito"/>
                <a:cs typeface="Carlito"/>
              </a:rPr>
              <a:t>Valid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Ranges:</a:t>
            </a:r>
            <a:endParaRPr sz="2800">
              <a:latin typeface="Carlito"/>
              <a:cs typeface="Carlito"/>
            </a:endParaRPr>
          </a:p>
          <a:p>
            <a:pPr marL="755650" lvl="1" indent="-286385">
              <a:lnSpc>
                <a:spcPct val="100000"/>
              </a:lnSpc>
              <a:spcBef>
                <a:spcPts val="10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rlito"/>
                <a:cs typeface="Carlito"/>
              </a:rPr>
              <a:t>up to </a:t>
            </a:r>
            <a:r>
              <a:rPr sz="2400" dirty="0">
                <a:latin typeface="Carlito"/>
                <a:cs typeface="Carlito"/>
              </a:rPr>
              <a:t>two weeks in </a:t>
            </a:r>
            <a:r>
              <a:rPr sz="2400" spc="-5" dirty="0">
                <a:latin typeface="Carlito"/>
                <a:cs typeface="Carlito"/>
              </a:rPr>
              <a:t>the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past</a:t>
            </a:r>
            <a:endParaRPr sz="2400">
              <a:latin typeface="Carlito"/>
              <a:cs typeface="Carlito"/>
            </a:endParaRPr>
          </a:p>
          <a:p>
            <a:pPr marL="755650" lvl="1" indent="-286385">
              <a:lnSpc>
                <a:spcPct val="100000"/>
              </a:lnSpc>
              <a:spcBef>
                <a:spcPts val="6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rlito"/>
                <a:cs typeface="Carlito"/>
              </a:rPr>
              <a:t>up to one day in the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future</a:t>
            </a:r>
            <a:endParaRPr sz="2400">
              <a:latin typeface="Carlito"/>
              <a:cs typeface="Carlito"/>
            </a:endParaRPr>
          </a:p>
          <a:p>
            <a:pPr marL="354965" marR="173355" indent="-342900">
              <a:lnSpc>
                <a:spcPts val="272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By default, cloudwatch creates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time </a:t>
            </a:r>
            <a:r>
              <a:rPr sz="2800" spc="-5" dirty="0">
                <a:latin typeface="Carlito"/>
                <a:cs typeface="Carlito"/>
              </a:rPr>
              <a:t>stamp based  on the time the data </a:t>
            </a:r>
            <a:r>
              <a:rPr sz="2800" dirty="0">
                <a:latin typeface="Carlito"/>
                <a:cs typeface="Carlito"/>
              </a:rPr>
              <a:t>was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received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Note:</a:t>
            </a:r>
            <a:endParaRPr sz="2800">
              <a:latin typeface="Carlito"/>
              <a:cs typeface="Carlito"/>
            </a:endParaRPr>
          </a:p>
          <a:p>
            <a:pPr marL="755650" lvl="1" indent="-286385">
              <a:lnSpc>
                <a:spcPct val="100000"/>
              </a:lnSpc>
              <a:spcBef>
                <a:spcPts val="8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rlito"/>
                <a:cs typeface="Carlito"/>
              </a:rPr>
              <a:t>Better to </a:t>
            </a:r>
            <a:r>
              <a:rPr sz="2400" spc="-5" dirty="0">
                <a:latin typeface="Carlito"/>
                <a:cs typeface="Carlito"/>
              </a:rPr>
              <a:t>provide the </a:t>
            </a:r>
            <a:r>
              <a:rPr sz="2400" dirty="0">
                <a:latin typeface="Carlito"/>
                <a:cs typeface="Carlito"/>
              </a:rPr>
              <a:t>time </a:t>
            </a:r>
            <a:r>
              <a:rPr sz="2400" spc="-5" dirty="0">
                <a:latin typeface="Carlito"/>
                <a:cs typeface="Carlito"/>
              </a:rPr>
              <a:t>stamp under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UTC</a:t>
            </a:r>
            <a:endParaRPr sz="2400">
              <a:latin typeface="Carlito"/>
              <a:cs typeface="Carlito"/>
            </a:endParaRPr>
          </a:p>
          <a:p>
            <a:pPr marL="755015" marR="5080" lvl="1" indent="-285750">
              <a:lnSpc>
                <a:spcPts val="2330"/>
              </a:lnSpc>
              <a:spcBef>
                <a:spcPts val="59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rlito"/>
                <a:cs typeface="Carlito"/>
              </a:rPr>
              <a:t>Statistics from CloudWatch, </a:t>
            </a:r>
            <a:r>
              <a:rPr sz="2400" dirty="0">
                <a:latin typeface="Carlito"/>
                <a:cs typeface="Carlito"/>
              </a:rPr>
              <a:t>all </a:t>
            </a:r>
            <a:r>
              <a:rPr sz="2400" spc="-5" dirty="0">
                <a:latin typeface="Carlito"/>
                <a:cs typeface="Carlito"/>
              </a:rPr>
              <a:t>times </a:t>
            </a:r>
            <a:r>
              <a:rPr sz="2400" dirty="0">
                <a:latin typeface="Carlito"/>
                <a:cs typeface="Carlito"/>
              </a:rPr>
              <a:t>reflect </a:t>
            </a:r>
            <a:r>
              <a:rPr sz="2400" spc="-5" dirty="0">
                <a:latin typeface="Carlito"/>
                <a:cs typeface="Carlito"/>
              </a:rPr>
              <a:t>the UTC </a:t>
            </a:r>
            <a:r>
              <a:rPr sz="2400" dirty="0">
                <a:latin typeface="Carlito"/>
                <a:cs typeface="Carlito"/>
              </a:rPr>
              <a:t>time  </a:t>
            </a:r>
            <a:r>
              <a:rPr sz="2400" spc="-5" dirty="0">
                <a:latin typeface="Carlito"/>
                <a:cs typeface="Carlito"/>
              </a:rPr>
              <a:t>zone.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7758" y="464820"/>
            <a:ext cx="379984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10" dirty="0"/>
              <a:t>e</a:t>
            </a:r>
            <a:r>
              <a:rPr spc="-5" dirty="0"/>
              <a:t>g</a:t>
            </a:r>
            <a:r>
              <a:rPr dirty="0"/>
              <a:t>i</a:t>
            </a:r>
            <a:r>
              <a:rPr spc="10" dirty="0"/>
              <a:t>o</a:t>
            </a:r>
            <a:r>
              <a:rPr spc="-5" dirty="0"/>
              <a:t>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504768"/>
            <a:ext cx="8004809" cy="2770505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Each Amazon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Region</a:t>
            </a:r>
          </a:p>
          <a:p>
            <a:pPr marL="755650" lvl="1" indent="-286385">
              <a:lnSpc>
                <a:spcPct val="100000"/>
              </a:lnSpc>
              <a:spcBef>
                <a:spcPts val="78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0" dirty="0">
                <a:latin typeface="Carlito"/>
                <a:cs typeface="Carlito"/>
              </a:rPr>
              <a:t>completely </a:t>
            </a:r>
            <a:r>
              <a:rPr sz="2800" spc="-5" dirty="0">
                <a:latin typeface="Carlito"/>
                <a:cs typeface="Carlito"/>
              </a:rPr>
              <a:t>isolated from the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others</a:t>
            </a:r>
            <a:endParaRPr sz="2800" dirty="0">
              <a:latin typeface="Carlito"/>
              <a:cs typeface="Carlito"/>
            </a:endParaRPr>
          </a:p>
          <a:p>
            <a:pPr marL="354965" marR="374650" indent="-342900">
              <a:lnSpc>
                <a:spcPct val="101299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CloudWatch </a:t>
            </a:r>
            <a:r>
              <a:rPr sz="3200" dirty="0">
                <a:latin typeface="Carlito"/>
                <a:cs typeface="Carlito"/>
              </a:rPr>
              <a:t>does </a:t>
            </a:r>
            <a:r>
              <a:rPr sz="3200" spc="-5" dirty="0">
                <a:latin typeface="Carlito"/>
                <a:cs typeface="Carlito"/>
              </a:rPr>
              <a:t>not aggregate data across  Regions</a:t>
            </a:r>
            <a:endParaRPr sz="3200" dirty="0">
              <a:latin typeface="Carlito"/>
              <a:cs typeface="Carlito"/>
            </a:endParaRPr>
          </a:p>
          <a:p>
            <a:pPr marL="755650" lvl="1" indent="-286385">
              <a:lnSpc>
                <a:spcPct val="100000"/>
              </a:lnSpc>
              <a:spcBef>
                <a:spcPts val="80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Carlito"/>
                <a:cs typeface="Carlito"/>
              </a:rPr>
              <a:t>Metrics are completely separate between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Regions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47548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</a:t>
            </a:r>
            <a:r>
              <a:rPr dirty="0"/>
              <a:t>la</a:t>
            </a:r>
            <a:r>
              <a:rPr spc="5" dirty="0"/>
              <a:t>r</a:t>
            </a:r>
            <a:r>
              <a:rPr spc="-5" dirty="0"/>
              <a:t>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545" y="914400"/>
            <a:ext cx="7989570" cy="458279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Watches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single metric over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specified </a:t>
            </a:r>
            <a:r>
              <a:rPr sz="2800" spc="-10" dirty="0">
                <a:latin typeface="Carlito"/>
                <a:cs typeface="Carlito"/>
              </a:rPr>
              <a:t>time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period</a:t>
            </a:r>
            <a:endParaRPr sz="2800" dirty="0">
              <a:latin typeface="Carlito"/>
              <a:cs typeface="Carlito"/>
            </a:endParaRPr>
          </a:p>
          <a:p>
            <a:pPr marL="755650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rlito"/>
                <a:cs typeface="Carlito"/>
              </a:rPr>
              <a:t>performs one </a:t>
            </a:r>
            <a:r>
              <a:rPr sz="2400" dirty="0">
                <a:latin typeface="Carlito"/>
                <a:cs typeface="Carlito"/>
              </a:rPr>
              <a:t>or more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actions</a:t>
            </a:r>
            <a:endParaRPr sz="2400" dirty="0">
              <a:latin typeface="Carlito"/>
              <a:cs typeface="Carlito"/>
            </a:endParaRPr>
          </a:p>
          <a:p>
            <a:pPr marL="755015" marR="44450" lvl="1" indent="-285750">
              <a:lnSpc>
                <a:spcPct val="101400"/>
              </a:lnSpc>
              <a:spcBef>
                <a:spcPts val="60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rlito"/>
                <a:cs typeface="Carlito"/>
              </a:rPr>
              <a:t>based on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value of the metric </a:t>
            </a:r>
            <a:r>
              <a:rPr sz="2400" dirty="0">
                <a:latin typeface="Carlito"/>
                <a:cs typeface="Carlito"/>
              </a:rPr>
              <a:t>to a </a:t>
            </a:r>
            <a:r>
              <a:rPr sz="2400" spc="-5" dirty="0">
                <a:latin typeface="Carlito"/>
                <a:cs typeface="Carlito"/>
              </a:rPr>
              <a:t>given threshold over 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number of </a:t>
            </a:r>
            <a:r>
              <a:rPr sz="2400" dirty="0">
                <a:latin typeface="Carlito"/>
                <a:cs typeface="Carlito"/>
              </a:rPr>
              <a:t>time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periods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Action:</a:t>
            </a:r>
            <a:endParaRPr sz="2800" dirty="0">
              <a:latin typeface="Carlito"/>
              <a:cs typeface="Carlito"/>
            </a:endParaRPr>
          </a:p>
          <a:p>
            <a:pPr marL="755650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notification sent to </a:t>
            </a:r>
            <a:r>
              <a:rPr sz="2400" dirty="0">
                <a:latin typeface="Carlito"/>
                <a:cs typeface="Carlito"/>
              </a:rPr>
              <a:t>an </a:t>
            </a:r>
            <a:r>
              <a:rPr sz="2400" spc="-5" dirty="0">
                <a:latin typeface="Carlito"/>
                <a:cs typeface="Carlito"/>
              </a:rPr>
              <a:t>SNS topic </a:t>
            </a:r>
            <a:r>
              <a:rPr sz="2400" spc="-10" dirty="0">
                <a:latin typeface="Carlito"/>
                <a:cs typeface="Carlito"/>
              </a:rPr>
              <a:t>or </a:t>
            </a:r>
            <a:r>
              <a:rPr sz="2400" dirty="0">
                <a:latin typeface="Carlito"/>
                <a:cs typeface="Carlito"/>
              </a:rPr>
              <a:t>Auto Scaling</a:t>
            </a:r>
            <a:r>
              <a:rPr sz="2400" spc="-5" dirty="0">
                <a:latin typeface="Carlito"/>
                <a:cs typeface="Carlito"/>
              </a:rPr>
              <a:t> policy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Invoke actions for sustained </a:t>
            </a:r>
            <a:r>
              <a:rPr sz="2800" dirty="0">
                <a:latin typeface="Carlito"/>
                <a:cs typeface="Carlito"/>
              </a:rPr>
              <a:t>state </a:t>
            </a:r>
            <a:r>
              <a:rPr sz="2800" spc="-5" dirty="0">
                <a:latin typeface="Carlito"/>
                <a:cs typeface="Carlito"/>
              </a:rPr>
              <a:t>changes</a:t>
            </a:r>
            <a:r>
              <a:rPr sz="2800" spc="-10" dirty="0">
                <a:latin typeface="Carlito"/>
                <a:cs typeface="Carlito"/>
              </a:rPr>
              <a:t> only</a:t>
            </a:r>
            <a:endParaRPr sz="2800" dirty="0">
              <a:latin typeface="Carlito"/>
              <a:cs typeface="Carlito"/>
            </a:endParaRPr>
          </a:p>
          <a:p>
            <a:pPr marL="755650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rlito"/>
                <a:cs typeface="Carlito"/>
              </a:rPr>
              <a:t>Specify the period over </a:t>
            </a:r>
            <a:r>
              <a:rPr sz="2400" dirty="0">
                <a:latin typeface="Carlito"/>
                <a:cs typeface="Carlito"/>
              </a:rPr>
              <a:t>which </a:t>
            </a:r>
            <a:r>
              <a:rPr sz="2400" spc="-5" dirty="0">
                <a:latin typeface="Carlito"/>
                <a:cs typeface="Carlito"/>
              </a:rPr>
              <a:t>the comparison is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made</a:t>
            </a:r>
            <a:endParaRPr sz="2400" dirty="0">
              <a:latin typeface="Carlito"/>
              <a:cs typeface="Carlito"/>
            </a:endParaRPr>
          </a:p>
          <a:p>
            <a:pPr marL="755015" marR="5080" lvl="1" indent="-285750">
              <a:lnSpc>
                <a:spcPct val="101400"/>
              </a:lnSpc>
              <a:spcBef>
                <a:spcPts val="61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rlito"/>
                <a:cs typeface="Carlito"/>
              </a:rPr>
              <a:t>Specify how </a:t>
            </a:r>
            <a:r>
              <a:rPr sz="2400" dirty="0">
                <a:latin typeface="Carlito"/>
                <a:cs typeface="Carlito"/>
              </a:rPr>
              <a:t>many </a:t>
            </a:r>
            <a:r>
              <a:rPr sz="2400" spc="-5" dirty="0">
                <a:latin typeface="Carlito"/>
                <a:cs typeface="Carlito"/>
              </a:rPr>
              <a:t>consecutive periods the threshold must  be </a:t>
            </a:r>
            <a:r>
              <a:rPr sz="2400" dirty="0">
                <a:latin typeface="Carlito"/>
                <a:cs typeface="Carlito"/>
              </a:rPr>
              <a:t>breached </a:t>
            </a:r>
            <a:r>
              <a:rPr sz="2400" spc="-5" dirty="0">
                <a:latin typeface="Carlito"/>
                <a:cs typeface="Carlito"/>
              </a:rPr>
              <a:t>before you </a:t>
            </a:r>
            <a:r>
              <a:rPr sz="2400" dirty="0">
                <a:latin typeface="Carlito"/>
                <a:cs typeface="Carlito"/>
              </a:rPr>
              <a:t>are</a:t>
            </a:r>
            <a:r>
              <a:rPr sz="2400" spc="-5" dirty="0">
                <a:latin typeface="Carlito"/>
                <a:cs typeface="Carlito"/>
              </a:rPr>
              <a:t> notified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6934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Alarm</a:t>
            </a:r>
            <a:r>
              <a:rPr spc="-70" dirty="0"/>
              <a:t> </a:t>
            </a:r>
            <a:r>
              <a:rPr dirty="0"/>
              <a:t>State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504768"/>
            <a:ext cx="7359015" cy="4351655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i="1" dirty="0">
                <a:latin typeface="Carlito"/>
                <a:cs typeface="Carlito"/>
              </a:rPr>
              <a:t>OK</a:t>
            </a:r>
            <a:endParaRPr sz="3200">
              <a:latin typeface="Carlito"/>
              <a:cs typeface="Carlito"/>
            </a:endParaRPr>
          </a:p>
          <a:p>
            <a:pPr marL="755650" lvl="1" indent="-286385">
              <a:lnSpc>
                <a:spcPct val="100000"/>
              </a:lnSpc>
              <a:spcBef>
                <a:spcPts val="78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metric is </a:t>
            </a:r>
            <a:r>
              <a:rPr sz="2800" spc="-5" dirty="0">
                <a:latin typeface="Carlito"/>
                <a:cs typeface="Carlito"/>
              </a:rPr>
              <a:t>within the </a:t>
            </a:r>
            <a:r>
              <a:rPr sz="2800" spc="-10" dirty="0">
                <a:latin typeface="Carlito"/>
                <a:cs typeface="Carlito"/>
              </a:rPr>
              <a:t>defined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threshold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i="1" spc="-5" dirty="0">
                <a:latin typeface="Carlito"/>
                <a:cs typeface="Carlito"/>
              </a:rPr>
              <a:t>ALARM</a:t>
            </a:r>
            <a:endParaRPr sz="3200">
              <a:latin typeface="Carlito"/>
              <a:cs typeface="Carlito"/>
            </a:endParaRPr>
          </a:p>
          <a:p>
            <a:pPr marL="755650" lvl="1" indent="-286385">
              <a:lnSpc>
                <a:spcPct val="100000"/>
              </a:lnSpc>
              <a:spcBef>
                <a:spcPts val="78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metric is outside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10" dirty="0">
                <a:latin typeface="Carlito"/>
                <a:cs typeface="Carlito"/>
              </a:rPr>
              <a:t>defined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threshold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i="1" spc="-5" dirty="0">
                <a:latin typeface="Carlito"/>
                <a:cs typeface="Carlito"/>
              </a:rPr>
              <a:t>INSUFFICIENT_DATA</a:t>
            </a:r>
            <a:endParaRPr sz="3200">
              <a:latin typeface="Carlito"/>
              <a:cs typeface="Carlito"/>
            </a:endParaRPr>
          </a:p>
          <a:p>
            <a:pPr marL="755650" lvl="1" indent="-286385">
              <a:lnSpc>
                <a:spcPct val="100000"/>
              </a:lnSpc>
              <a:spcBef>
                <a:spcPts val="78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Carlito"/>
                <a:cs typeface="Carlito"/>
              </a:rPr>
              <a:t>the metric </a:t>
            </a:r>
            <a:r>
              <a:rPr sz="2800" spc="-10" dirty="0">
                <a:latin typeface="Carlito"/>
                <a:cs typeface="Carlito"/>
              </a:rPr>
              <a:t>is </a:t>
            </a:r>
            <a:r>
              <a:rPr sz="2800" spc="-5" dirty="0">
                <a:latin typeface="Carlito"/>
                <a:cs typeface="Carlito"/>
              </a:rPr>
              <a:t>not available, alarm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started</a:t>
            </a:r>
            <a:endParaRPr sz="2800">
              <a:latin typeface="Carlito"/>
              <a:cs typeface="Carlito"/>
            </a:endParaRPr>
          </a:p>
          <a:p>
            <a:pPr marL="755015" marR="82550" lvl="1" indent="-285750">
              <a:lnSpc>
                <a:spcPct val="101499"/>
              </a:lnSpc>
              <a:spcBef>
                <a:spcPts val="71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Carlito"/>
                <a:cs typeface="Carlito"/>
              </a:rPr>
              <a:t>not </a:t>
            </a:r>
            <a:r>
              <a:rPr sz="2800" spc="-10" dirty="0">
                <a:latin typeface="Carlito"/>
                <a:cs typeface="Carlito"/>
              </a:rPr>
              <a:t>enough </a:t>
            </a:r>
            <a:r>
              <a:rPr sz="2800" spc="-5" dirty="0">
                <a:latin typeface="Carlito"/>
                <a:cs typeface="Carlito"/>
              </a:rPr>
              <a:t>data is available for the metric </a:t>
            </a:r>
            <a:r>
              <a:rPr sz="2800" dirty="0">
                <a:latin typeface="Carlito"/>
                <a:cs typeface="Carlito"/>
              </a:rPr>
              <a:t>to  </a:t>
            </a:r>
            <a:r>
              <a:rPr sz="2800" spc="-10" dirty="0">
                <a:latin typeface="Carlito"/>
                <a:cs typeface="Carlito"/>
              </a:rPr>
              <a:t>determine </a:t>
            </a:r>
            <a:r>
              <a:rPr sz="2800" spc="-5" dirty="0">
                <a:latin typeface="Carlito"/>
                <a:cs typeface="Carlito"/>
              </a:rPr>
              <a:t>the alarm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state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2210" y="464820"/>
            <a:ext cx="42602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Features in</a:t>
            </a:r>
            <a:r>
              <a:rPr spc="-80" dirty="0"/>
              <a:t> </a:t>
            </a:r>
            <a:r>
              <a:rPr dirty="0"/>
              <a:t>Alarms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239520"/>
            <a:ext cx="8034655" cy="5167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Create</a:t>
            </a:r>
            <a:endParaRPr sz="2400">
              <a:latin typeface="Carlito"/>
              <a:cs typeface="Carlito"/>
            </a:endParaRPr>
          </a:p>
          <a:p>
            <a:pPr marL="755650" lvl="1" indent="-286385">
              <a:lnSpc>
                <a:spcPct val="100000"/>
              </a:lnSpc>
              <a:spcBef>
                <a:spcPts val="6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rlito"/>
                <a:cs typeface="Carlito"/>
              </a:rPr>
              <a:t>up to </a:t>
            </a:r>
            <a:r>
              <a:rPr sz="2400" spc="-10" dirty="0">
                <a:latin typeface="Carlito"/>
                <a:cs typeface="Carlito"/>
              </a:rPr>
              <a:t>400 </a:t>
            </a:r>
            <a:r>
              <a:rPr sz="2400" dirty="0">
                <a:latin typeface="Carlito"/>
                <a:cs typeface="Carlito"/>
              </a:rPr>
              <a:t>alarms per AWS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account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List</a:t>
            </a:r>
            <a:endParaRPr sz="2400">
              <a:latin typeface="Carlito"/>
              <a:cs typeface="Carlito"/>
            </a:endParaRPr>
          </a:p>
          <a:p>
            <a:pPr marL="755650" lvl="1" indent="-286385">
              <a:lnSpc>
                <a:spcPct val="100000"/>
              </a:lnSpc>
              <a:spcBef>
                <a:spcPts val="6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rlito"/>
                <a:cs typeface="Carlito"/>
              </a:rPr>
              <a:t>any </a:t>
            </a: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dirty="0">
                <a:latin typeface="Carlito"/>
                <a:cs typeface="Carlito"/>
              </a:rPr>
              <a:t>all </a:t>
            </a:r>
            <a:r>
              <a:rPr sz="2400" spc="-5" dirty="0">
                <a:latin typeface="Carlito"/>
                <a:cs typeface="Carlito"/>
              </a:rPr>
              <a:t>of the </a:t>
            </a:r>
            <a:r>
              <a:rPr sz="2400" dirty="0">
                <a:latin typeface="Carlito"/>
                <a:cs typeface="Carlito"/>
              </a:rPr>
              <a:t>currently </a:t>
            </a:r>
            <a:r>
              <a:rPr sz="2400" spc="-5" dirty="0">
                <a:latin typeface="Carlito"/>
                <a:cs typeface="Carlito"/>
              </a:rPr>
              <a:t>configured alarms</a:t>
            </a:r>
            <a:endParaRPr sz="2400">
              <a:latin typeface="Carlito"/>
              <a:cs typeface="Carlito"/>
            </a:endParaRPr>
          </a:p>
          <a:p>
            <a:pPr marL="755650" lvl="1" indent="-286385">
              <a:lnSpc>
                <a:spcPct val="100000"/>
              </a:lnSpc>
              <a:spcBef>
                <a:spcPts val="6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rlito"/>
                <a:cs typeface="Carlito"/>
              </a:rPr>
              <a:t>list </a:t>
            </a:r>
            <a:r>
              <a:rPr sz="2400" dirty="0">
                <a:latin typeface="Carlito"/>
                <a:cs typeface="Carlito"/>
              </a:rPr>
              <a:t>any </a:t>
            </a:r>
            <a:r>
              <a:rPr sz="2400" spc="-5" dirty="0">
                <a:latin typeface="Carlito"/>
                <a:cs typeface="Carlito"/>
              </a:rPr>
              <a:t>alarms in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particular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state</a:t>
            </a:r>
            <a:endParaRPr sz="2400">
              <a:latin typeface="Carlito"/>
              <a:cs typeface="Carlito"/>
            </a:endParaRPr>
          </a:p>
          <a:p>
            <a:pPr marL="755650" lvl="1" indent="-286385">
              <a:lnSpc>
                <a:spcPct val="100000"/>
              </a:lnSpc>
              <a:spcBef>
                <a:spcPts val="5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rlito"/>
                <a:cs typeface="Carlito"/>
              </a:rPr>
              <a:t>filter the list </a:t>
            </a:r>
            <a:r>
              <a:rPr sz="2400" dirty="0">
                <a:latin typeface="Carlito"/>
                <a:cs typeface="Carlito"/>
              </a:rPr>
              <a:t>by </a:t>
            </a:r>
            <a:r>
              <a:rPr sz="2400" spc="-5" dirty="0">
                <a:latin typeface="Carlito"/>
                <a:cs typeface="Carlito"/>
              </a:rPr>
              <a:t>time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range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Disable/enable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Test </a:t>
            </a:r>
            <a:r>
              <a:rPr sz="2400" dirty="0">
                <a:latin typeface="Carlito"/>
                <a:cs typeface="Carlito"/>
              </a:rPr>
              <a:t>an alarm </a:t>
            </a:r>
            <a:r>
              <a:rPr sz="2400" spc="-5" dirty="0">
                <a:latin typeface="Carlito"/>
                <a:cs typeface="Carlito"/>
              </a:rPr>
              <a:t>by setting </a:t>
            </a:r>
            <a:r>
              <a:rPr sz="2400" dirty="0">
                <a:latin typeface="Carlito"/>
                <a:cs typeface="Carlito"/>
              </a:rPr>
              <a:t>it to any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state</a:t>
            </a:r>
            <a:endParaRPr sz="2400">
              <a:latin typeface="Carlito"/>
              <a:cs typeface="Carlito"/>
            </a:endParaRPr>
          </a:p>
          <a:p>
            <a:pPr marL="755015" marR="5080" lvl="1" indent="-285750">
              <a:lnSpc>
                <a:spcPts val="2340"/>
              </a:lnSpc>
              <a:spcBef>
                <a:spcPts val="58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10" dirty="0">
                <a:latin typeface="Carlito"/>
                <a:cs typeface="Carlito"/>
              </a:rPr>
              <a:t>This </a:t>
            </a:r>
            <a:r>
              <a:rPr sz="2400" spc="-5" dirty="0">
                <a:latin typeface="Carlito"/>
                <a:cs typeface="Carlito"/>
              </a:rPr>
              <a:t>temporary state change lasts only until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next </a:t>
            </a:r>
            <a:r>
              <a:rPr sz="2400" dirty="0">
                <a:latin typeface="Carlito"/>
                <a:cs typeface="Carlito"/>
              </a:rPr>
              <a:t>alarm  </a:t>
            </a:r>
            <a:r>
              <a:rPr sz="2400" spc="-5" dirty="0">
                <a:latin typeface="Carlito"/>
                <a:cs typeface="Carlito"/>
              </a:rPr>
              <a:t>comparison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occurs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View </a:t>
            </a:r>
            <a:r>
              <a:rPr sz="2400" dirty="0">
                <a:latin typeface="Carlito"/>
                <a:cs typeface="Carlito"/>
              </a:rPr>
              <a:t>an alarm's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history</a:t>
            </a:r>
            <a:endParaRPr sz="2400">
              <a:latin typeface="Carlito"/>
              <a:cs typeface="Carlito"/>
            </a:endParaRPr>
          </a:p>
          <a:p>
            <a:pPr marL="755650" lvl="1" indent="-286385">
              <a:lnSpc>
                <a:spcPct val="100000"/>
              </a:lnSpc>
              <a:spcBef>
                <a:spcPts val="6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rlito"/>
                <a:cs typeface="Carlito"/>
              </a:rPr>
              <a:t>Cloudwatch </a:t>
            </a:r>
            <a:r>
              <a:rPr sz="2400" dirty="0">
                <a:latin typeface="Carlito"/>
                <a:cs typeface="Carlito"/>
              </a:rPr>
              <a:t>preserves alarm </a:t>
            </a:r>
            <a:r>
              <a:rPr sz="2400" spc="-5" dirty="0">
                <a:latin typeface="Carlito"/>
                <a:cs typeface="Carlito"/>
              </a:rPr>
              <a:t>history for </a:t>
            </a:r>
            <a:r>
              <a:rPr sz="2400" dirty="0">
                <a:latin typeface="Carlito"/>
                <a:cs typeface="Carlito"/>
              </a:rPr>
              <a:t>two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weeks</a:t>
            </a:r>
            <a:endParaRPr sz="2400">
              <a:latin typeface="Carlito"/>
              <a:cs typeface="Carlito"/>
            </a:endParaRPr>
          </a:p>
          <a:p>
            <a:pPr marL="755650" lvl="1" indent="-286385">
              <a:lnSpc>
                <a:spcPct val="100000"/>
              </a:lnSpc>
              <a:spcBef>
                <a:spcPts val="6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rlito"/>
                <a:cs typeface="Carlito"/>
              </a:rPr>
              <a:t>Each state transition is </a:t>
            </a:r>
            <a:r>
              <a:rPr sz="2400" dirty="0">
                <a:latin typeface="Carlito"/>
                <a:cs typeface="Carlito"/>
              </a:rPr>
              <a:t>marked </a:t>
            </a:r>
            <a:r>
              <a:rPr sz="2400" spc="-5" dirty="0">
                <a:latin typeface="Carlito"/>
                <a:cs typeface="Carlito"/>
              </a:rPr>
              <a:t>with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unique time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stamp</a:t>
            </a:r>
            <a:endParaRPr sz="2400">
              <a:latin typeface="Carlito"/>
              <a:cs typeface="Carlito"/>
            </a:endParaRPr>
          </a:p>
          <a:p>
            <a:pPr marL="755650" lvl="1" indent="-286385">
              <a:lnSpc>
                <a:spcPct val="100000"/>
              </a:lnSpc>
              <a:spcBef>
                <a:spcPts val="6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10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time </a:t>
            </a:r>
            <a:r>
              <a:rPr sz="2400" spc="-5" dirty="0">
                <a:latin typeface="Carlito"/>
                <a:cs typeface="Carlito"/>
              </a:rPr>
              <a:t>stamp helps to confirm unique state</a:t>
            </a:r>
            <a:r>
              <a:rPr sz="2400" spc="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changes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66294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Email</a:t>
            </a:r>
            <a:r>
              <a:rPr spc="-50" dirty="0"/>
              <a:t> </a:t>
            </a:r>
            <a:r>
              <a:rPr spc="-5" dirty="0"/>
              <a:t>Alarm</a:t>
            </a:r>
          </a:p>
        </p:txBody>
      </p:sp>
      <p:sp>
        <p:nvSpPr>
          <p:cNvPr id="3" name="object 3"/>
          <p:cNvSpPr/>
          <p:nvPr/>
        </p:nvSpPr>
        <p:spPr>
          <a:xfrm>
            <a:off x="533400" y="1676400"/>
            <a:ext cx="8229600" cy="4222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464820"/>
            <a:ext cx="479933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507489"/>
            <a:ext cx="2869565" cy="241808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Interface…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Monitoring…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Management…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Q&amp;A…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53524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</a:t>
            </a:r>
            <a:r>
              <a:rPr spc="-5" dirty="0"/>
              <a:t>r</a:t>
            </a:r>
            <a:r>
              <a:rPr dirty="0"/>
              <a:t>ici</a:t>
            </a:r>
            <a:r>
              <a:rPr spc="5" dirty="0"/>
              <a:t>n</a:t>
            </a:r>
            <a:r>
              <a:rPr dirty="0"/>
              <a:t>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3400" y="914400"/>
            <a:ext cx="5061585" cy="377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/>
              <a:t>Detailed </a:t>
            </a:r>
            <a:r>
              <a:rPr spc="-5" dirty="0"/>
              <a:t>Monitoring for </a:t>
            </a:r>
            <a:r>
              <a:rPr dirty="0"/>
              <a:t>EC2</a:t>
            </a:r>
            <a:r>
              <a:rPr spc="-50" dirty="0"/>
              <a:t> </a:t>
            </a:r>
            <a:r>
              <a:rPr spc="-5" dirty="0"/>
              <a:t>instances</a:t>
            </a:r>
          </a:p>
          <a:p>
            <a:pPr marL="755650" lvl="1" indent="-285750">
              <a:lnSpc>
                <a:spcPct val="100000"/>
              </a:lnSpc>
              <a:spcBef>
                <a:spcPts val="8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Carlito"/>
                <a:cs typeface="Carlito"/>
              </a:rPr>
              <a:t>at </a:t>
            </a:r>
            <a:r>
              <a:rPr sz="2000" spc="-5" dirty="0">
                <a:latin typeface="Carlito"/>
                <a:cs typeface="Carlito"/>
              </a:rPr>
              <a:t>one-minute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frequency</a:t>
            </a:r>
            <a:endParaRPr sz="2000" dirty="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6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Carlito"/>
                <a:cs typeface="Carlito"/>
              </a:rPr>
              <a:t>7 </a:t>
            </a:r>
            <a:r>
              <a:rPr sz="2000" spc="-5" dirty="0">
                <a:latin typeface="Carlito"/>
                <a:cs typeface="Carlito"/>
              </a:rPr>
              <a:t>pre-defined metrics per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instance</a:t>
            </a:r>
            <a:endParaRPr sz="2000" dirty="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6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Carlito"/>
                <a:cs typeface="Carlito"/>
              </a:rPr>
              <a:t>$3.50 per instance per month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(=$0.50*7)</a:t>
            </a:r>
          </a:p>
          <a:p>
            <a:pPr marL="355600" indent="-342900">
              <a:lnSpc>
                <a:spcPct val="100000"/>
              </a:lnSpc>
              <a:spcBef>
                <a:spcPts val="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Custom </a:t>
            </a:r>
            <a:r>
              <a:rPr dirty="0"/>
              <a:t>Metrics</a:t>
            </a:r>
          </a:p>
          <a:p>
            <a:pPr marL="755650" lvl="1" indent="-285750">
              <a:lnSpc>
                <a:spcPct val="100000"/>
              </a:lnSpc>
              <a:spcBef>
                <a:spcPts val="9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Carlito"/>
                <a:cs typeface="Carlito"/>
              </a:rPr>
              <a:t>$0.50 per </a:t>
            </a:r>
            <a:r>
              <a:rPr sz="2000" spc="-5" dirty="0">
                <a:latin typeface="Carlito"/>
                <a:cs typeface="Carlito"/>
              </a:rPr>
              <a:t>metric </a:t>
            </a:r>
            <a:r>
              <a:rPr sz="2000" dirty="0">
                <a:latin typeface="Carlito"/>
                <a:cs typeface="Carlito"/>
              </a:rPr>
              <a:t>per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month</a:t>
            </a:r>
          </a:p>
          <a:p>
            <a:pPr marL="355600" indent="-342900">
              <a:lnSpc>
                <a:spcPct val="100000"/>
              </a:lnSpc>
              <a:spcBef>
                <a:spcPts val="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Alarms</a:t>
            </a:r>
          </a:p>
          <a:p>
            <a:pPr marL="755650" lvl="1" indent="-285750">
              <a:lnSpc>
                <a:spcPct val="100000"/>
              </a:lnSpc>
              <a:spcBef>
                <a:spcPts val="8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Carlito"/>
                <a:cs typeface="Carlito"/>
              </a:rPr>
              <a:t>$0.10 per </a:t>
            </a:r>
            <a:r>
              <a:rPr sz="2000" spc="-5" dirty="0">
                <a:latin typeface="Carlito"/>
                <a:cs typeface="Carlito"/>
              </a:rPr>
              <a:t>alarm </a:t>
            </a:r>
            <a:r>
              <a:rPr sz="2000" dirty="0">
                <a:latin typeface="Carlito"/>
                <a:cs typeface="Carlito"/>
              </a:rPr>
              <a:t>per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month</a:t>
            </a:r>
          </a:p>
          <a:p>
            <a:pPr marL="355600" indent="-342900">
              <a:lnSpc>
                <a:spcPct val="100000"/>
              </a:lnSpc>
              <a:spcBef>
                <a:spcPts val="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/>
              <a:t>API</a:t>
            </a:r>
            <a:r>
              <a:rPr spc="-15" dirty="0"/>
              <a:t> </a:t>
            </a:r>
            <a:r>
              <a:rPr spc="-5" dirty="0"/>
              <a:t>Requests</a:t>
            </a:r>
          </a:p>
          <a:p>
            <a:pPr marL="755650" lvl="1" indent="-285750">
              <a:lnSpc>
                <a:spcPct val="100000"/>
              </a:lnSpc>
              <a:spcBef>
                <a:spcPts val="9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Carlito"/>
                <a:cs typeface="Carlito"/>
              </a:rPr>
              <a:t>$0.01 per </a:t>
            </a:r>
            <a:r>
              <a:rPr sz="2000" spc="5" dirty="0">
                <a:latin typeface="Carlito"/>
                <a:cs typeface="Carlito"/>
              </a:rPr>
              <a:t>1,000 </a:t>
            </a:r>
            <a:r>
              <a:rPr sz="2000" spc="-5" dirty="0">
                <a:latin typeface="Carlito"/>
                <a:cs typeface="Carlito"/>
              </a:rPr>
              <a:t>Get, List, or Put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requests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000" dirty="0">
                <a:solidFill>
                  <a:srgbClr val="1E41EE"/>
                </a:solidFill>
              </a:rPr>
              <a:t>Free</a:t>
            </a:r>
            <a:r>
              <a:rPr sz="2000" spc="-5" dirty="0">
                <a:solidFill>
                  <a:srgbClr val="1E41EE"/>
                </a:solidFill>
              </a:rPr>
              <a:t> Tiers</a:t>
            </a:r>
            <a:endParaRPr sz="2000" dirty="0"/>
          </a:p>
        </p:txBody>
      </p:sp>
      <p:sp>
        <p:nvSpPr>
          <p:cNvPr id="4" name="object 4"/>
          <p:cNvSpPr txBox="1"/>
          <p:nvPr/>
        </p:nvSpPr>
        <p:spPr>
          <a:xfrm>
            <a:off x="685800" y="4973320"/>
            <a:ext cx="114935" cy="7620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1E41EE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solidFill>
                  <a:srgbClr val="1E41EE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29000" y="5170170"/>
            <a:ext cx="5440680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2000" spc="-5" dirty="0">
                <a:solidFill>
                  <a:srgbClr val="1E41EE"/>
                </a:solidFill>
                <a:latin typeface="Carlito"/>
                <a:cs typeface="Carlito"/>
              </a:rPr>
              <a:t>Basic </a:t>
            </a:r>
            <a:r>
              <a:rPr sz="2000" dirty="0">
                <a:solidFill>
                  <a:srgbClr val="1E41EE"/>
                </a:solidFill>
                <a:latin typeface="Carlito"/>
                <a:cs typeface="Carlito"/>
              </a:rPr>
              <a:t>Monitoring </a:t>
            </a:r>
            <a:r>
              <a:rPr sz="2000" spc="-5" dirty="0">
                <a:solidFill>
                  <a:srgbClr val="1E41EE"/>
                </a:solidFill>
                <a:latin typeface="Carlito"/>
                <a:cs typeface="Carlito"/>
              </a:rPr>
              <a:t>metrics </a:t>
            </a:r>
            <a:r>
              <a:rPr sz="2000" dirty="0">
                <a:solidFill>
                  <a:srgbClr val="1E41EE"/>
                </a:solidFill>
                <a:latin typeface="Carlito"/>
                <a:cs typeface="Carlito"/>
              </a:rPr>
              <a:t>(at </a:t>
            </a:r>
            <a:r>
              <a:rPr sz="2000" spc="-5" dirty="0">
                <a:solidFill>
                  <a:srgbClr val="1E41EE"/>
                </a:solidFill>
                <a:latin typeface="Carlito"/>
                <a:cs typeface="Carlito"/>
              </a:rPr>
              <a:t>five-minute </a:t>
            </a:r>
            <a:r>
              <a:rPr sz="2000" dirty="0">
                <a:solidFill>
                  <a:srgbClr val="1E41EE"/>
                </a:solidFill>
                <a:latin typeface="Carlito"/>
                <a:cs typeface="Carlito"/>
              </a:rPr>
              <a:t>frequency).  All </a:t>
            </a:r>
            <a:r>
              <a:rPr sz="2000" spc="-5" dirty="0">
                <a:solidFill>
                  <a:srgbClr val="1E41EE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1E41EE"/>
                </a:solidFill>
                <a:latin typeface="Carlito"/>
                <a:cs typeface="Carlito"/>
              </a:rPr>
              <a:t>(each</a:t>
            </a:r>
            <a:r>
              <a:rPr sz="2000" spc="5" dirty="0">
                <a:solidFill>
                  <a:srgbClr val="1E41EE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1E41EE"/>
                </a:solidFill>
                <a:latin typeface="Carlito"/>
                <a:cs typeface="Carlito"/>
              </a:rPr>
              <a:t>month)</a:t>
            </a:r>
            <a:endParaRPr sz="2000" dirty="0">
              <a:latin typeface="Carlito"/>
              <a:cs typeface="Carlito"/>
            </a:endParaRPr>
          </a:p>
          <a:p>
            <a:pPr marL="127000">
              <a:lnSpc>
                <a:spcPct val="100000"/>
              </a:lnSpc>
              <a:spcBef>
                <a:spcPts val="500"/>
              </a:spcBef>
              <a:tabLst>
                <a:tab pos="412115" algn="l"/>
              </a:tabLst>
            </a:pPr>
            <a:r>
              <a:rPr sz="3000" baseline="2777" dirty="0">
                <a:solidFill>
                  <a:srgbClr val="1E41EE"/>
                </a:solidFill>
                <a:latin typeface="Arial"/>
                <a:cs typeface="Arial"/>
              </a:rPr>
              <a:t>–	</a:t>
            </a:r>
            <a:r>
              <a:rPr sz="2000" dirty="0">
                <a:solidFill>
                  <a:srgbClr val="1E41EE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1E41EE"/>
                </a:solidFill>
                <a:latin typeface="Carlito"/>
                <a:cs typeface="Carlito"/>
              </a:rPr>
              <a:t>metrics; </a:t>
            </a:r>
            <a:r>
              <a:rPr sz="2000" dirty="0">
                <a:solidFill>
                  <a:srgbClr val="1E41EE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1E41EE"/>
                </a:solidFill>
                <a:latin typeface="Carlito"/>
                <a:cs typeface="Carlito"/>
              </a:rPr>
              <a:t>alarms; </a:t>
            </a:r>
            <a:r>
              <a:rPr sz="2000" dirty="0">
                <a:solidFill>
                  <a:srgbClr val="1E41EE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1E41EE"/>
                </a:solidFill>
                <a:latin typeface="Carlito"/>
                <a:cs typeface="Carlito"/>
              </a:rPr>
              <a:t>million </a:t>
            </a:r>
            <a:r>
              <a:rPr sz="2000" dirty="0">
                <a:solidFill>
                  <a:srgbClr val="1E41EE"/>
                </a:solidFill>
                <a:latin typeface="Carlito"/>
                <a:cs typeface="Carlito"/>
              </a:rPr>
              <a:t>API</a:t>
            </a:r>
            <a:r>
              <a:rPr sz="2000" spc="40" dirty="0">
                <a:solidFill>
                  <a:srgbClr val="1E41EE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1E41EE"/>
                </a:solidFill>
                <a:latin typeface="Carlito"/>
                <a:cs typeface="Carlito"/>
              </a:rPr>
              <a:t>requests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0"/>
            <a:ext cx="6172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One</a:t>
            </a:r>
            <a:r>
              <a:rPr spc="-80" dirty="0"/>
              <a:t> </a:t>
            </a:r>
            <a:r>
              <a:rPr dirty="0"/>
              <a:t>example…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219200"/>
            <a:ext cx="7012940" cy="5058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464820"/>
            <a:ext cx="52203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C</a:t>
            </a:r>
            <a:r>
              <a:rPr spc="-15" dirty="0"/>
              <a:t>l</a:t>
            </a:r>
            <a:r>
              <a:rPr spc="20" dirty="0"/>
              <a:t>o</a:t>
            </a:r>
            <a:r>
              <a:rPr spc="-5" dirty="0"/>
              <a:t>u</a:t>
            </a:r>
            <a:r>
              <a:rPr spc="5" dirty="0"/>
              <a:t>dW</a:t>
            </a:r>
            <a:r>
              <a:rPr dirty="0"/>
              <a:t>atch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28800" y="1447800"/>
            <a:ext cx="5410200" cy="5072380"/>
            <a:chOff x="1828800" y="1447800"/>
            <a:chExt cx="5410200" cy="5072380"/>
          </a:xfrm>
        </p:grpSpPr>
        <p:sp>
          <p:nvSpPr>
            <p:cNvPr id="4" name="object 4"/>
            <p:cNvSpPr/>
            <p:nvPr/>
          </p:nvSpPr>
          <p:spPr>
            <a:xfrm>
              <a:off x="1828800" y="1447800"/>
              <a:ext cx="5410200" cy="50723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27069" y="2791460"/>
              <a:ext cx="2473960" cy="16471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26255" y="2791375"/>
              <a:ext cx="2474595" cy="1646555"/>
            </a:xfrm>
            <a:custGeom>
              <a:avLst/>
              <a:gdLst/>
              <a:ahLst/>
              <a:cxnLst/>
              <a:rect l="l" t="t" r="r" b="b"/>
              <a:pathLst>
                <a:path w="2474595" h="1646554">
                  <a:moveTo>
                    <a:pt x="32564" y="1409784"/>
                  </a:moveTo>
                  <a:lnTo>
                    <a:pt x="11505" y="1353028"/>
                  </a:lnTo>
                  <a:lnTo>
                    <a:pt x="1216" y="1292786"/>
                  </a:lnTo>
                  <a:lnTo>
                    <a:pt x="0" y="1261497"/>
                  </a:lnTo>
                  <a:lnTo>
                    <a:pt x="1343" y="1229503"/>
                  </a:lnTo>
                  <a:lnTo>
                    <a:pt x="11535" y="1163624"/>
                  </a:lnTo>
                  <a:lnTo>
                    <a:pt x="31438" y="1095594"/>
                  </a:lnTo>
                  <a:lnTo>
                    <a:pt x="60701" y="1025857"/>
                  </a:lnTo>
                  <a:lnTo>
                    <a:pt x="78732" y="990488"/>
                  </a:lnTo>
                  <a:lnTo>
                    <a:pt x="98970" y="954859"/>
                  </a:lnTo>
                  <a:lnTo>
                    <a:pt x="121372" y="919027"/>
                  </a:lnTo>
                  <a:lnTo>
                    <a:pt x="145893" y="883046"/>
                  </a:lnTo>
                  <a:lnTo>
                    <a:pt x="172489" y="846972"/>
                  </a:lnTo>
                  <a:lnTo>
                    <a:pt x="201117" y="810861"/>
                  </a:lnTo>
                  <a:lnTo>
                    <a:pt x="231731" y="774768"/>
                  </a:lnTo>
                  <a:lnTo>
                    <a:pt x="264289" y="738750"/>
                  </a:lnTo>
                  <a:lnTo>
                    <a:pt x="298746" y="702861"/>
                  </a:lnTo>
                  <a:lnTo>
                    <a:pt x="335058" y="667158"/>
                  </a:lnTo>
                  <a:lnTo>
                    <a:pt x="373180" y="631695"/>
                  </a:lnTo>
                  <a:lnTo>
                    <a:pt x="413070" y="596530"/>
                  </a:lnTo>
                  <a:lnTo>
                    <a:pt x="454682" y="561716"/>
                  </a:lnTo>
                  <a:lnTo>
                    <a:pt x="497972" y="527311"/>
                  </a:lnTo>
                  <a:lnTo>
                    <a:pt x="542898" y="493368"/>
                  </a:lnTo>
                  <a:lnTo>
                    <a:pt x="589413" y="459946"/>
                  </a:lnTo>
                  <a:lnTo>
                    <a:pt x="637475" y="427097"/>
                  </a:lnTo>
                  <a:lnTo>
                    <a:pt x="687040" y="394880"/>
                  </a:lnTo>
                  <a:lnTo>
                    <a:pt x="738063" y="363348"/>
                  </a:lnTo>
                  <a:lnTo>
                    <a:pt x="790499" y="332558"/>
                  </a:lnTo>
                  <a:lnTo>
                    <a:pt x="844306" y="302565"/>
                  </a:lnTo>
                  <a:lnTo>
                    <a:pt x="899439" y="273425"/>
                  </a:lnTo>
                  <a:lnTo>
                    <a:pt x="955854" y="245194"/>
                  </a:lnTo>
                  <a:lnTo>
                    <a:pt x="1012778" y="218219"/>
                  </a:lnTo>
                  <a:lnTo>
                    <a:pt x="1069636" y="192812"/>
                  </a:lnTo>
                  <a:lnTo>
                    <a:pt x="1126357" y="168974"/>
                  </a:lnTo>
                  <a:lnTo>
                    <a:pt x="1182871" y="146705"/>
                  </a:lnTo>
                  <a:lnTo>
                    <a:pt x="1239105" y="126006"/>
                  </a:lnTo>
                  <a:lnTo>
                    <a:pt x="1294988" y="106877"/>
                  </a:lnTo>
                  <a:lnTo>
                    <a:pt x="1350448" y="89319"/>
                  </a:lnTo>
                  <a:lnTo>
                    <a:pt x="1405415" y="73332"/>
                  </a:lnTo>
                  <a:lnTo>
                    <a:pt x="1459816" y="58917"/>
                  </a:lnTo>
                  <a:lnTo>
                    <a:pt x="1513580" y="46074"/>
                  </a:lnTo>
                  <a:lnTo>
                    <a:pt x="1566636" y="34804"/>
                  </a:lnTo>
                  <a:lnTo>
                    <a:pt x="1618913" y="25107"/>
                  </a:lnTo>
                  <a:lnTo>
                    <a:pt x="1670338" y="16985"/>
                  </a:lnTo>
                  <a:lnTo>
                    <a:pt x="1720841" y="10437"/>
                  </a:lnTo>
                  <a:lnTo>
                    <a:pt x="1770350" y="5464"/>
                  </a:lnTo>
                  <a:lnTo>
                    <a:pt x="1818793" y="2066"/>
                  </a:lnTo>
                  <a:lnTo>
                    <a:pt x="1866100" y="244"/>
                  </a:lnTo>
                  <a:lnTo>
                    <a:pt x="1912198" y="0"/>
                  </a:lnTo>
                  <a:lnTo>
                    <a:pt x="1957016" y="1332"/>
                  </a:lnTo>
                  <a:lnTo>
                    <a:pt x="2000483" y="4242"/>
                  </a:lnTo>
                  <a:lnTo>
                    <a:pt x="2042527" y="8730"/>
                  </a:lnTo>
                  <a:lnTo>
                    <a:pt x="2083077" y="14797"/>
                  </a:lnTo>
                  <a:lnTo>
                    <a:pt x="2122062" y="22443"/>
                  </a:lnTo>
                  <a:lnTo>
                    <a:pt x="2159409" y="31669"/>
                  </a:lnTo>
                  <a:lnTo>
                    <a:pt x="2228907" y="54862"/>
                  </a:lnTo>
                  <a:lnTo>
                    <a:pt x="2291000" y="84381"/>
                  </a:lnTo>
                  <a:lnTo>
                    <a:pt x="2345116" y="120230"/>
                  </a:lnTo>
                  <a:lnTo>
                    <a:pt x="2390683" y="162413"/>
                  </a:lnTo>
                  <a:lnTo>
                    <a:pt x="2427129" y="210935"/>
                  </a:lnTo>
                  <a:lnTo>
                    <a:pt x="2453649" y="265385"/>
                  </a:lnTo>
                  <a:lnTo>
                    <a:pt x="2469256" y="323769"/>
                  </a:lnTo>
                  <a:lnTo>
                    <a:pt x="2474252" y="385460"/>
                  </a:lnTo>
                  <a:lnTo>
                    <a:pt x="2472882" y="417405"/>
                  </a:lnTo>
                  <a:lnTo>
                    <a:pt x="2462630" y="483215"/>
                  </a:lnTo>
                  <a:lnTo>
                    <a:pt x="2442658" y="551208"/>
                  </a:lnTo>
                  <a:lnTo>
                    <a:pt x="2413323" y="620936"/>
                  </a:lnTo>
                  <a:lnTo>
                    <a:pt x="2395256" y="656310"/>
                  </a:lnTo>
                  <a:lnTo>
                    <a:pt x="2374983" y="691949"/>
                  </a:lnTo>
                  <a:lnTo>
                    <a:pt x="2352547" y="727797"/>
                  </a:lnTo>
                  <a:lnTo>
                    <a:pt x="2327993" y="763798"/>
                  </a:lnTo>
                  <a:lnTo>
                    <a:pt x="2301367" y="799896"/>
                  </a:lnTo>
                  <a:lnTo>
                    <a:pt x="2272712" y="836034"/>
                  </a:lnTo>
                  <a:lnTo>
                    <a:pt x="2242074" y="872157"/>
                  </a:lnTo>
                  <a:lnTo>
                    <a:pt x="2209496" y="908208"/>
                  </a:lnTo>
                  <a:lnTo>
                    <a:pt x="2175024" y="944130"/>
                  </a:lnTo>
                  <a:lnTo>
                    <a:pt x="2138701" y="979869"/>
                  </a:lnTo>
                  <a:lnTo>
                    <a:pt x="2100574" y="1015368"/>
                  </a:lnTo>
                  <a:lnTo>
                    <a:pt x="2060685" y="1050570"/>
                  </a:lnTo>
                  <a:lnTo>
                    <a:pt x="2019081" y="1085419"/>
                  </a:lnTo>
                  <a:lnTo>
                    <a:pt x="1975805" y="1119860"/>
                  </a:lnTo>
                  <a:lnTo>
                    <a:pt x="1930902" y="1153835"/>
                  </a:lnTo>
                  <a:lnTo>
                    <a:pt x="1884417" y="1187290"/>
                  </a:lnTo>
                  <a:lnTo>
                    <a:pt x="1836394" y="1220167"/>
                  </a:lnTo>
                  <a:lnTo>
                    <a:pt x="1786878" y="1252411"/>
                  </a:lnTo>
                  <a:lnTo>
                    <a:pt x="1735914" y="1283965"/>
                  </a:lnTo>
                  <a:lnTo>
                    <a:pt x="1683546" y="1314774"/>
                  </a:lnTo>
                  <a:lnTo>
                    <a:pt x="1629818" y="1344781"/>
                  </a:lnTo>
                  <a:lnTo>
                    <a:pt x="1574776" y="1373929"/>
                  </a:lnTo>
                  <a:lnTo>
                    <a:pt x="1518464" y="1402164"/>
                  </a:lnTo>
                  <a:lnTo>
                    <a:pt x="1461435" y="1429033"/>
                  </a:lnTo>
                  <a:lnTo>
                    <a:pt x="1404477" y="1454340"/>
                  </a:lnTo>
                  <a:lnTo>
                    <a:pt x="1347662" y="1478084"/>
                  </a:lnTo>
                  <a:lnTo>
                    <a:pt x="1291062" y="1500266"/>
                  </a:lnTo>
                  <a:lnTo>
                    <a:pt x="1234747" y="1520885"/>
                  </a:lnTo>
                  <a:lnTo>
                    <a:pt x="1178789" y="1539939"/>
                  </a:lnTo>
                  <a:lnTo>
                    <a:pt x="1123260" y="1557429"/>
                  </a:lnTo>
                  <a:lnTo>
                    <a:pt x="1068232" y="1573353"/>
                  </a:lnTo>
                  <a:lnTo>
                    <a:pt x="1013774" y="1587713"/>
                  </a:lnTo>
                  <a:lnTo>
                    <a:pt x="959960" y="1600506"/>
                  </a:lnTo>
                  <a:lnTo>
                    <a:pt x="906861" y="1611732"/>
                  </a:lnTo>
                  <a:lnTo>
                    <a:pt x="854547" y="1621391"/>
                  </a:lnTo>
                  <a:lnTo>
                    <a:pt x="803090" y="1629483"/>
                  </a:lnTo>
                  <a:lnTo>
                    <a:pt x="752563" y="1636006"/>
                  </a:lnTo>
                  <a:lnTo>
                    <a:pt x="703035" y="1640961"/>
                  </a:lnTo>
                  <a:lnTo>
                    <a:pt x="654579" y="1644346"/>
                  </a:lnTo>
                  <a:lnTo>
                    <a:pt x="607267" y="1646161"/>
                  </a:lnTo>
                  <a:lnTo>
                    <a:pt x="561169" y="1646406"/>
                  </a:lnTo>
                  <a:lnTo>
                    <a:pt x="516357" y="1645080"/>
                  </a:lnTo>
                  <a:lnTo>
                    <a:pt x="472902" y="1642182"/>
                  </a:lnTo>
                  <a:lnTo>
                    <a:pt x="430877" y="1637713"/>
                  </a:lnTo>
                  <a:lnTo>
                    <a:pt x="390351" y="1631671"/>
                  </a:lnTo>
                  <a:lnTo>
                    <a:pt x="351398" y="1624056"/>
                  </a:lnTo>
                  <a:lnTo>
                    <a:pt x="314088" y="1614867"/>
                  </a:lnTo>
                  <a:lnTo>
                    <a:pt x="244683" y="1591767"/>
                  </a:lnTo>
                  <a:lnTo>
                    <a:pt x="182709" y="1562366"/>
                  </a:lnTo>
                  <a:lnTo>
                    <a:pt x="128736" y="1526661"/>
                  </a:lnTo>
                  <a:lnTo>
                    <a:pt x="83337" y="1484645"/>
                  </a:lnTo>
                  <a:lnTo>
                    <a:pt x="47083" y="1436317"/>
                  </a:lnTo>
                  <a:lnTo>
                    <a:pt x="32564" y="1409784"/>
                  </a:lnTo>
                  <a:close/>
                </a:path>
              </a:pathLst>
            </a:custGeom>
            <a:ln w="57146">
              <a:solidFill>
                <a:srgbClr val="A40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98370" y="4267199"/>
              <a:ext cx="1002030" cy="777240"/>
            </a:xfrm>
            <a:custGeom>
              <a:avLst/>
              <a:gdLst/>
              <a:ahLst/>
              <a:cxnLst/>
              <a:rect l="l" t="t" r="r" b="b"/>
              <a:pathLst>
                <a:path w="1002030" h="777239">
                  <a:moveTo>
                    <a:pt x="1002030" y="0"/>
                  </a:moveTo>
                  <a:lnTo>
                    <a:pt x="876300" y="24130"/>
                  </a:lnTo>
                  <a:lnTo>
                    <a:pt x="899960" y="54686"/>
                  </a:lnTo>
                  <a:lnTo>
                    <a:pt x="0" y="746760"/>
                  </a:lnTo>
                  <a:lnTo>
                    <a:pt x="22860" y="777240"/>
                  </a:lnTo>
                  <a:lnTo>
                    <a:pt x="922680" y="84023"/>
                  </a:lnTo>
                  <a:lnTo>
                    <a:pt x="946150" y="114300"/>
                  </a:lnTo>
                  <a:lnTo>
                    <a:pt x="1002030" y="0"/>
                  </a:lnTo>
                  <a:close/>
                </a:path>
              </a:pathLst>
            </a:custGeom>
            <a:solidFill>
              <a:srgbClr val="A40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304800"/>
            <a:ext cx="59823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C</a:t>
            </a:r>
            <a:r>
              <a:rPr spc="-15" dirty="0"/>
              <a:t>l</a:t>
            </a:r>
            <a:r>
              <a:rPr spc="20" dirty="0"/>
              <a:t>o</a:t>
            </a:r>
            <a:r>
              <a:rPr spc="-5" dirty="0"/>
              <a:t>u</a:t>
            </a:r>
            <a:r>
              <a:rPr spc="5" dirty="0"/>
              <a:t>dW</a:t>
            </a:r>
            <a:r>
              <a:rPr dirty="0"/>
              <a:t>atch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28800" y="1447800"/>
            <a:ext cx="5410200" cy="5072380"/>
            <a:chOff x="1828800" y="1447800"/>
            <a:chExt cx="5410200" cy="5072380"/>
          </a:xfrm>
        </p:grpSpPr>
        <p:sp>
          <p:nvSpPr>
            <p:cNvPr id="4" name="object 4"/>
            <p:cNvSpPr/>
            <p:nvPr/>
          </p:nvSpPr>
          <p:spPr>
            <a:xfrm>
              <a:off x="1828800" y="1447800"/>
              <a:ext cx="5410200" cy="50723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54220" y="4536439"/>
              <a:ext cx="1490979" cy="11290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54878" y="4535990"/>
              <a:ext cx="1490980" cy="1129665"/>
            </a:xfrm>
            <a:custGeom>
              <a:avLst/>
              <a:gdLst/>
              <a:ahLst/>
              <a:cxnLst/>
              <a:rect l="l" t="t" r="r" b="b"/>
              <a:pathLst>
                <a:path w="1490979" h="1129664">
                  <a:moveTo>
                    <a:pt x="32361" y="911039"/>
                  </a:moveTo>
                  <a:lnTo>
                    <a:pt x="18176" y="876956"/>
                  </a:lnTo>
                  <a:lnTo>
                    <a:pt x="8117" y="841657"/>
                  </a:lnTo>
                  <a:lnTo>
                    <a:pt x="2089" y="805299"/>
                  </a:lnTo>
                  <a:lnTo>
                    <a:pt x="0" y="768034"/>
                  </a:lnTo>
                  <a:lnTo>
                    <a:pt x="1754" y="730017"/>
                  </a:lnTo>
                  <a:lnTo>
                    <a:pt x="7260" y="691404"/>
                  </a:lnTo>
                  <a:lnTo>
                    <a:pt x="16422" y="652349"/>
                  </a:lnTo>
                  <a:lnTo>
                    <a:pt x="29147" y="613006"/>
                  </a:lnTo>
                  <a:lnTo>
                    <a:pt x="45342" y="573530"/>
                  </a:lnTo>
                  <a:lnTo>
                    <a:pt x="64913" y="534075"/>
                  </a:lnTo>
                  <a:lnTo>
                    <a:pt x="87765" y="494796"/>
                  </a:lnTo>
                  <a:lnTo>
                    <a:pt x="113805" y="455848"/>
                  </a:lnTo>
                  <a:lnTo>
                    <a:pt x="142940" y="417386"/>
                  </a:lnTo>
                  <a:lnTo>
                    <a:pt x="175075" y="379563"/>
                  </a:lnTo>
                  <a:lnTo>
                    <a:pt x="210118" y="342534"/>
                  </a:lnTo>
                  <a:lnTo>
                    <a:pt x="247973" y="306454"/>
                  </a:lnTo>
                  <a:lnTo>
                    <a:pt x="288548" y="271478"/>
                  </a:lnTo>
                  <a:lnTo>
                    <a:pt x="331748" y="237760"/>
                  </a:lnTo>
                  <a:lnTo>
                    <a:pt x="377480" y="205454"/>
                  </a:lnTo>
                  <a:lnTo>
                    <a:pt x="425651" y="174716"/>
                  </a:lnTo>
                  <a:lnTo>
                    <a:pt x="476166" y="145699"/>
                  </a:lnTo>
                  <a:lnTo>
                    <a:pt x="528931" y="118559"/>
                  </a:lnTo>
                  <a:lnTo>
                    <a:pt x="582722" y="94027"/>
                  </a:lnTo>
                  <a:lnTo>
                    <a:pt x="636602" y="72375"/>
                  </a:lnTo>
                  <a:lnTo>
                    <a:pt x="690393" y="53586"/>
                  </a:lnTo>
                  <a:lnTo>
                    <a:pt x="743917" y="37641"/>
                  </a:lnTo>
                  <a:lnTo>
                    <a:pt x="796996" y="24525"/>
                  </a:lnTo>
                  <a:lnTo>
                    <a:pt x="849452" y="14220"/>
                  </a:lnTo>
                  <a:lnTo>
                    <a:pt x="901106" y="6709"/>
                  </a:lnTo>
                  <a:lnTo>
                    <a:pt x="951781" y="1975"/>
                  </a:lnTo>
                  <a:lnTo>
                    <a:pt x="1001298" y="0"/>
                  </a:lnTo>
                  <a:lnTo>
                    <a:pt x="1049478" y="767"/>
                  </a:lnTo>
                  <a:lnTo>
                    <a:pt x="1096145" y="4259"/>
                  </a:lnTo>
                  <a:lnTo>
                    <a:pt x="1141119" y="10459"/>
                  </a:lnTo>
                  <a:lnTo>
                    <a:pt x="1184222" y="19350"/>
                  </a:lnTo>
                  <a:lnTo>
                    <a:pt x="1225277" y="30915"/>
                  </a:lnTo>
                  <a:lnTo>
                    <a:pt x="1264104" y="45136"/>
                  </a:lnTo>
                  <a:lnTo>
                    <a:pt x="1300526" y="61996"/>
                  </a:lnTo>
                  <a:lnTo>
                    <a:pt x="1334365" y="81478"/>
                  </a:lnTo>
                  <a:lnTo>
                    <a:pt x="1365442" y="103565"/>
                  </a:lnTo>
                  <a:lnTo>
                    <a:pt x="1418599" y="155485"/>
                  </a:lnTo>
                  <a:lnTo>
                    <a:pt x="1458571" y="217619"/>
                  </a:lnTo>
                  <a:lnTo>
                    <a:pt x="1482787" y="287000"/>
                  </a:lnTo>
                  <a:lnTo>
                    <a:pt x="1490830" y="360624"/>
                  </a:lnTo>
                  <a:lnTo>
                    <a:pt x="1489026" y="398640"/>
                  </a:lnTo>
                  <a:lnTo>
                    <a:pt x="1483466" y="437254"/>
                  </a:lnTo>
                  <a:lnTo>
                    <a:pt x="1474247" y="476309"/>
                  </a:lnTo>
                  <a:lnTo>
                    <a:pt x="1461464" y="515652"/>
                  </a:lnTo>
                  <a:lnTo>
                    <a:pt x="1445213" y="555128"/>
                  </a:lnTo>
                  <a:lnTo>
                    <a:pt x="1425590" y="594583"/>
                  </a:lnTo>
                  <a:lnTo>
                    <a:pt x="1402691" y="633861"/>
                  </a:lnTo>
                  <a:lnTo>
                    <a:pt x="1376612" y="672809"/>
                  </a:lnTo>
                  <a:lnTo>
                    <a:pt x="1347448" y="711272"/>
                  </a:lnTo>
                  <a:lnTo>
                    <a:pt x="1315296" y="749095"/>
                  </a:lnTo>
                  <a:lnTo>
                    <a:pt x="1280251" y="786124"/>
                  </a:lnTo>
                  <a:lnTo>
                    <a:pt x="1242410" y="822204"/>
                  </a:lnTo>
                  <a:lnTo>
                    <a:pt x="1201867" y="857180"/>
                  </a:lnTo>
                  <a:lnTo>
                    <a:pt x="1158720" y="890898"/>
                  </a:lnTo>
                  <a:lnTo>
                    <a:pt x="1113064" y="923204"/>
                  </a:lnTo>
                  <a:lnTo>
                    <a:pt x="1064995" y="953942"/>
                  </a:lnTo>
                  <a:lnTo>
                    <a:pt x="1014609" y="982959"/>
                  </a:lnTo>
                  <a:lnTo>
                    <a:pt x="962001" y="1010099"/>
                  </a:lnTo>
                  <a:lnTo>
                    <a:pt x="908203" y="1034788"/>
                  </a:lnTo>
                  <a:lnTo>
                    <a:pt x="854302" y="1056569"/>
                  </a:lnTo>
                  <a:lnTo>
                    <a:pt x="800478" y="1075460"/>
                  </a:lnTo>
                  <a:lnTo>
                    <a:pt x="746912" y="1091480"/>
                  </a:lnTo>
                  <a:lnTo>
                    <a:pt x="693784" y="1104649"/>
                  </a:lnTo>
                  <a:lnTo>
                    <a:pt x="641274" y="1114987"/>
                  </a:lnTo>
                  <a:lnTo>
                    <a:pt x="589563" y="1122512"/>
                  </a:lnTo>
                  <a:lnTo>
                    <a:pt x="538831" y="1127244"/>
                  </a:lnTo>
                  <a:lnTo>
                    <a:pt x="489258" y="1129203"/>
                  </a:lnTo>
                  <a:lnTo>
                    <a:pt x="441024" y="1128406"/>
                  </a:lnTo>
                  <a:lnTo>
                    <a:pt x="394311" y="1124875"/>
                  </a:lnTo>
                  <a:lnTo>
                    <a:pt x="349298" y="1118628"/>
                  </a:lnTo>
                  <a:lnTo>
                    <a:pt x="306166" y="1109685"/>
                  </a:lnTo>
                  <a:lnTo>
                    <a:pt x="265095" y="1098064"/>
                  </a:lnTo>
                  <a:lnTo>
                    <a:pt x="226265" y="1083785"/>
                  </a:lnTo>
                  <a:lnTo>
                    <a:pt x="189856" y="1066868"/>
                  </a:lnTo>
                  <a:lnTo>
                    <a:pt x="156050" y="1047332"/>
                  </a:lnTo>
                  <a:lnTo>
                    <a:pt x="125026" y="1025196"/>
                  </a:lnTo>
                  <a:lnTo>
                    <a:pt x="72047" y="973201"/>
                  </a:lnTo>
                  <a:lnTo>
                    <a:pt x="32361" y="911039"/>
                  </a:lnTo>
                  <a:close/>
                </a:path>
              </a:pathLst>
            </a:custGeom>
            <a:ln w="57146">
              <a:solidFill>
                <a:srgbClr val="A40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02100" y="5562600"/>
              <a:ext cx="546100" cy="471170"/>
            </a:xfrm>
            <a:custGeom>
              <a:avLst/>
              <a:gdLst/>
              <a:ahLst/>
              <a:cxnLst/>
              <a:rect l="l" t="t" r="r" b="b"/>
              <a:pathLst>
                <a:path w="546100" h="471170">
                  <a:moveTo>
                    <a:pt x="546100" y="0"/>
                  </a:moveTo>
                  <a:lnTo>
                    <a:pt x="421640" y="30480"/>
                  </a:lnTo>
                  <a:lnTo>
                    <a:pt x="446887" y="60020"/>
                  </a:lnTo>
                  <a:lnTo>
                    <a:pt x="0" y="443230"/>
                  </a:lnTo>
                  <a:lnTo>
                    <a:pt x="25400" y="471170"/>
                  </a:lnTo>
                  <a:lnTo>
                    <a:pt x="471411" y="88696"/>
                  </a:lnTo>
                  <a:lnTo>
                    <a:pt x="496570" y="118110"/>
                  </a:lnTo>
                  <a:lnTo>
                    <a:pt x="546100" y="0"/>
                  </a:lnTo>
                  <a:close/>
                </a:path>
              </a:pathLst>
            </a:custGeom>
            <a:solidFill>
              <a:srgbClr val="A40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900" y="464820"/>
            <a:ext cx="54737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 </a:t>
            </a:r>
            <a:r>
              <a:rPr dirty="0"/>
              <a:t>can</a:t>
            </a:r>
            <a:r>
              <a:rPr spc="-75" dirty="0"/>
              <a:t> </a:t>
            </a:r>
            <a:r>
              <a:rPr dirty="0"/>
              <a:t>monitor…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507489"/>
            <a:ext cx="3977640" cy="421386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Amazon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EBS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Amazon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EC2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Amazon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RDS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Amazon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SNS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Amazon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SQS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Auto </a:t>
            </a:r>
            <a:r>
              <a:rPr sz="3200" spc="-5" dirty="0">
                <a:latin typeface="Carlito"/>
                <a:cs typeface="Carlito"/>
              </a:rPr>
              <a:t>Scaling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Elastic </a:t>
            </a:r>
            <a:r>
              <a:rPr sz="3200" dirty="0">
                <a:latin typeface="Carlito"/>
                <a:cs typeface="Carlito"/>
              </a:rPr>
              <a:t>Load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Balancing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3600" y="3887470"/>
            <a:ext cx="2590800" cy="25819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64820"/>
            <a:ext cx="72390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 </a:t>
            </a:r>
            <a:r>
              <a:rPr dirty="0"/>
              <a:t>can</a:t>
            </a:r>
            <a:r>
              <a:rPr spc="-75" dirty="0"/>
              <a:t> </a:t>
            </a:r>
            <a:r>
              <a:rPr dirty="0"/>
              <a:t>monitor…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36710" y="1517710"/>
          <a:ext cx="7348220" cy="4648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22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2357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Monitored AWS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resources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A7A5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Frequency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A7A5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Charge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A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355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EC2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instance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(basic)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every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5</a:t>
                      </a:r>
                      <a:r>
                        <a:rPr sz="20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mins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free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EC2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instance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(detail)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every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20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min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</a:rPr>
                        <a:t>additional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228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EBS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volumes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every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5</a:t>
                      </a:r>
                      <a:r>
                        <a:rPr sz="20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mins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free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7343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Elastic Load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Balancers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every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5</a:t>
                      </a:r>
                      <a:r>
                        <a:rPr sz="20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mins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free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RDS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DB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instance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every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20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min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free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483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SQS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queues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every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5</a:t>
                      </a:r>
                      <a:r>
                        <a:rPr sz="20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mins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free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SNS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topics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every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5</a:t>
                      </a:r>
                      <a:r>
                        <a:rPr sz="20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mins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free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64820"/>
            <a:ext cx="49917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C</a:t>
            </a:r>
            <a:r>
              <a:rPr spc="-15" dirty="0"/>
              <a:t>l</a:t>
            </a:r>
            <a:r>
              <a:rPr spc="20" dirty="0"/>
              <a:t>o</a:t>
            </a:r>
            <a:r>
              <a:rPr spc="-5" dirty="0"/>
              <a:t>u</a:t>
            </a:r>
            <a:r>
              <a:rPr spc="5" dirty="0"/>
              <a:t>dW</a:t>
            </a:r>
            <a:r>
              <a:rPr dirty="0"/>
              <a:t>atch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28800" y="1447800"/>
            <a:ext cx="5410200" cy="5168900"/>
            <a:chOff x="1828800" y="1447800"/>
            <a:chExt cx="5410200" cy="5168900"/>
          </a:xfrm>
        </p:grpSpPr>
        <p:sp>
          <p:nvSpPr>
            <p:cNvPr id="4" name="object 4"/>
            <p:cNvSpPr/>
            <p:nvPr/>
          </p:nvSpPr>
          <p:spPr>
            <a:xfrm>
              <a:off x="1828800" y="1447800"/>
              <a:ext cx="5410200" cy="50723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8290" y="4989829"/>
              <a:ext cx="1836419" cy="15976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67316" y="4988385"/>
              <a:ext cx="1838325" cy="1600200"/>
            </a:xfrm>
            <a:custGeom>
              <a:avLst/>
              <a:gdLst/>
              <a:ahLst/>
              <a:cxnLst/>
              <a:rect l="l" t="t" r="r" b="b"/>
              <a:pathLst>
                <a:path w="1838325" h="1600200">
                  <a:moveTo>
                    <a:pt x="61933" y="1216834"/>
                  </a:moveTo>
                  <a:lnTo>
                    <a:pt x="44497" y="1177422"/>
                  </a:lnTo>
                  <a:lnTo>
                    <a:pt x="29998" y="1137286"/>
                  </a:lnTo>
                  <a:lnTo>
                    <a:pt x="18392" y="1096520"/>
                  </a:lnTo>
                  <a:lnTo>
                    <a:pt x="9633" y="1055214"/>
                  </a:lnTo>
                  <a:lnTo>
                    <a:pt x="3677" y="1013462"/>
                  </a:lnTo>
                  <a:lnTo>
                    <a:pt x="481" y="971355"/>
                  </a:lnTo>
                  <a:lnTo>
                    <a:pt x="0" y="928986"/>
                  </a:lnTo>
                  <a:lnTo>
                    <a:pt x="2188" y="886447"/>
                  </a:lnTo>
                  <a:lnTo>
                    <a:pt x="7003" y="843829"/>
                  </a:lnTo>
                  <a:lnTo>
                    <a:pt x="14400" y="801226"/>
                  </a:lnTo>
                  <a:lnTo>
                    <a:pt x="24334" y="758728"/>
                  </a:lnTo>
                  <a:lnTo>
                    <a:pt x="36760" y="716429"/>
                  </a:lnTo>
                  <a:lnTo>
                    <a:pt x="51636" y="674421"/>
                  </a:lnTo>
                  <a:lnTo>
                    <a:pt x="68915" y="632795"/>
                  </a:lnTo>
                  <a:lnTo>
                    <a:pt x="88555" y="591645"/>
                  </a:lnTo>
                  <a:lnTo>
                    <a:pt x="110509" y="551061"/>
                  </a:lnTo>
                  <a:lnTo>
                    <a:pt x="134735" y="511136"/>
                  </a:lnTo>
                  <a:lnTo>
                    <a:pt x="161188" y="471963"/>
                  </a:lnTo>
                  <a:lnTo>
                    <a:pt x="189823" y="433634"/>
                  </a:lnTo>
                  <a:lnTo>
                    <a:pt x="220596" y="396240"/>
                  </a:lnTo>
                  <a:lnTo>
                    <a:pt x="253463" y="359875"/>
                  </a:lnTo>
                  <a:lnTo>
                    <a:pt x="288379" y="324629"/>
                  </a:lnTo>
                  <a:lnTo>
                    <a:pt x="325299" y="290595"/>
                  </a:lnTo>
                  <a:lnTo>
                    <a:pt x="364181" y="257866"/>
                  </a:lnTo>
                  <a:lnTo>
                    <a:pt x="404978" y="226534"/>
                  </a:lnTo>
                  <a:lnTo>
                    <a:pt x="447648" y="196690"/>
                  </a:lnTo>
                  <a:lnTo>
                    <a:pt x="492144" y="168428"/>
                  </a:lnTo>
                  <a:lnTo>
                    <a:pt x="538424" y="141838"/>
                  </a:lnTo>
                  <a:lnTo>
                    <a:pt x="586443" y="117014"/>
                  </a:lnTo>
                  <a:lnTo>
                    <a:pt x="635639" y="94476"/>
                  </a:lnTo>
                  <a:lnTo>
                    <a:pt x="685152" y="74407"/>
                  </a:lnTo>
                  <a:lnTo>
                    <a:pt x="734880" y="56784"/>
                  </a:lnTo>
                  <a:lnTo>
                    <a:pt x="784725" y="41585"/>
                  </a:lnTo>
                  <a:lnTo>
                    <a:pt x="834586" y="28786"/>
                  </a:lnTo>
                  <a:lnTo>
                    <a:pt x="884361" y="18365"/>
                  </a:lnTo>
                  <a:lnTo>
                    <a:pt x="933952" y="10298"/>
                  </a:lnTo>
                  <a:lnTo>
                    <a:pt x="983258" y="4564"/>
                  </a:lnTo>
                  <a:lnTo>
                    <a:pt x="1032178" y="1138"/>
                  </a:lnTo>
                  <a:lnTo>
                    <a:pt x="1080612" y="0"/>
                  </a:lnTo>
                  <a:lnTo>
                    <a:pt x="1128460" y="1124"/>
                  </a:lnTo>
                  <a:lnTo>
                    <a:pt x="1175621" y="4490"/>
                  </a:lnTo>
                  <a:lnTo>
                    <a:pt x="1221996" y="10073"/>
                  </a:lnTo>
                  <a:lnTo>
                    <a:pt x="1267484" y="17852"/>
                  </a:lnTo>
                  <a:lnTo>
                    <a:pt x="1311985" y="27803"/>
                  </a:lnTo>
                  <a:lnTo>
                    <a:pt x="1355398" y="39904"/>
                  </a:lnTo>
                  <a:lnTo>
                    <a:pt x="1397623" y="54131"/>
                  </a:lnTo>
                  <a:lnTo>
                    <a:pt x="1438560" y="70462"/>
                  </a:lnTo>
                  <a:lnTo>
                    <a:pt x="1478108" y="88875"/>
                  </a:lnTo>
                  <a:lnTo>
                    <a:pt x="1516168" y="109345"/>
                  </a:lnTo>
                  <a:lnTo>
                    <a:pt x="1552638" y="131852"/>
                  </a:lnTo>
                  <a:lnTo>
                    <a:pt x="1587420" y="156371"/>
                  </a:lnTo>
                  <a:lnTo>
                    <a:pt x="1620411" y="182879"/>
                  </a:lnTo>
                  <a:lnTo>
                    <a:pt x="1651513" y="211355"/>
                  </a:lnTo>
                  <a:lnTo>
                    <a:pt x="1680625" y="241776"/>
                  </a:lnTo>
                  <a:lnTo>
                    <a:pt x="1707646" y="274117"/>
                  </a:lnTo>
                  <a:lnTo>
                    <a:pt x="1732476" y="308358"/>
                  </a:lnTo>
                  <a:lnTo>
                    <a:pt x="1755015" y="344474"/>
                  </a:lnTo>
                  <a:lnTo>
                    <a:pt x="1775163" y="382444"/>
                  </a:lnTo>
                  <a:lnTo>
                    <a:pt x="1792725" y="421860"/>
                  </a:lnTo>
                  <a:lnTo>
                    <a:pt x="1807342" y="462008"/>
                  </a:lnTo>
                  <a:lnTo>
                    <a:pt x="1819057" y="502794"/>
                  </a:lnTo>
                  <a:lnTo>
                    <a:pt x="1827916" y="544125"/>
                  </a:lnTo>
                  <a:lnTo>
                    <a:pt x="1833962" y="585909"/>
                  </a:lnTo>
                  <a:lnTo>
                    <a:pt x="1837240" y="628051"/>
                  </a:lnTo>
                  <a:lnTo>
                    <a:pt x="1837794" y="670459"/>
                  </a:lnTo>
                  <a:lnTo>
                    <a:pt x="1835668" y="713040"/>
                  </a:lnTo>
                  <a:lnTo>
                    <a:pt x="1830908" y="755701"/>
                  </a:lnTo>
                  <a:lnTo>
                    <a:pt x="1823557" y="798348"/>
                  </a:lnTo>
                  <a:lnTo>
                    <a:pt x="1813659" y="840889"/>
                  </a:lnTo>
                  <a:lnTo>
                    <a:pt x="1801259" y="883230"/>
                  </a:lnTo>
                  <a:lnTo>
                    <a:pt x="1786402" y="925279"/>
                  </a:lnTo>
                  <a:lnTo>
                    <a:pt x="1769132" y="966941"/>
                  </a:lnTo>
                  <a:lnTo>
                    <a:pt x="1749492" y="1008125"/>
                  </a:lnTo>
                  <a:lnTo>
                    <a:pt x="1727528" y="1048736"/>
                  </a:lnTo>
                  <a:lnTo>
                    <a:pt x="1703284" y="1088682"/>
                  </a:lnTo>
                  <a:lnTo>
                    <a:pt x="1676805" y="1127870"/>
                  </a:lnTo>
                  <a:lnTo>
                    <a:pt x="1648133" y="1166207"/>
                  </a:lnTo>
                  <a:lnTo>
                    <a:pt x="1617315" y="1203599"/>
                  </a:lnTo>
                  <a:lnTo>
                    <a:pt x="1584394" y="1239954"/>
                  </a:lnTo>
                  <a:lnTo>
                    <a:pt x="1549415" y="1275177"/>
                  </a:lnTo>
                  <a:lnTo>
                    <a:pt x="1512421" y="1309177"/>
                  </a:lnTo>
                  <a:lnTo>
                    <a:pt x="1473458" y="1341861"/>
                  </a:lnTo>
                  <a:lnTo>
                    <a:pt x="1432570" y="1373134"/>
                  </a:lnTo>
                  <a:lnTo>
                    <a:pt x="1389801" y="1402904"/>
                  </a:lnTo>
                  <a:lnTo>
                    <a:pt x="1345196" y="1431077"/>
                  </a:lnTo>
                  <a:lnTo>
                    <a:pt x="1298798" y="1457562"/>
                  </a:lnTo>
                  <a:lnTo>
                    <a:pt x="1250653" y="1482264"/>
                  </a:lnTo>
                  <a:lnTo>
                    <a:pt x="1201583" y="1504806"/>
                  </a:lnTo>
                  <a:lnTo>
                    <a:pt x="1152189" y="1524887"/>
                  </a:lnTo>
                  <a:lnTo>
                    <a:pt x="1102568" y="1542529"/>
                  </a:lnTo>
                  <a:lnTo>
                    <a:pt x="1052823" y="1557755"/>
                  </a:lnTo>
                  <a:lnTo>
                    <a:pt x="1003054" y="1570585"/>
                  </a:lnTo>
                  <a:lnTo>
                    <a:pt x="953359" y="1581042"/>
                  </a:lnTo>
                  <a:lnTo>
                    <a:pt x="903841" y="1589147"/>
                  </a:lnTo>
                  <a:lnTo>
                    <a:pt x="854599" y="1594923"/>
                  </a:lnTo>
                  <a:lnTo>
                    <a:pt x="805733" y="1598392"/>
                  </a:lnTo>
                  <a:lnTo>
                    <a:pt x="757345" y="1599574"/>
                  </a:lnTo>
                  <a:lnTo>
                    <a:pt x="709533" y="1598493"/>
                  </a:lnTo>
                  <a:lnTo>
                    <a:pt x="662398" y="1595170"/>
                  </a:lnTo>
                  <a:lnTo>
                    <a:pt x="616042" y="1589626"/>
                  </a:lnTo>
                  <a:lnTo>
                    <a:pt x="570563" y="1581884"/>
                  </a:lnTo>
                  <a:lnTo>
                    <a:pt x="526062" y="1571966"/>
                  </a:lnTo>
                  <a:lnTo>
                    <a:pt x="482640" y="1559893"/>
                  </a:lnTo>
                  <a:lnTo>
                    <a:pt x="440397" y="1545688"/>
                  </a:lnTo>
                  <a:lnTo>
                    <a:pt x="399433" y="1529372"/>
                  </a:lnTo>
                  <a:lnTo>
                    <a:pt x="359848" y="1510966"/>
                  </a:lnTo>
                  <a:lnTo>
                    <a:pt x="321743" y="1490494"/>
                  </a:lnTo>
                  <a:lnTo>
                    <a:pt x="285218" y="1467977"/>
                  </a:lnTo>
                  <a:lnTo>
                    <a:pt x="250374" y="1443436"/>
                  </a:lnTo>
                  <a:lnTo>
                    <a:pt x="217309" y="1416893"/>
                  </a:lnTo>
                  <a:lnTo>
                    <a:pt x="186126" y="1388372"/>
                  </a:lnTo>
                  <a:lnTo>
                    <a:pt x="156924" y="1357892"/>
                  </a:lnTo>
                  <a:lnTo>
                    <a:pt x="129803" y="1325476"/>
                  </a:lnTo>
                  <a:lnTo>
                    <a:pt x="104864" y="1291147"/>
                  </a:lnTo>
                  <a:lnTo>
                    <a:pt x="82207" y="1254925"/>
                  </a:lnTo>
                  <a:lnTo>
                    <a:pt x="61933" y="1216834"/>
                  </a:lnTo>
                  <a:close/>
                </a:path>
              </a:pathLst>
            </a:custGeom>
            <a:ln w="57146">
              <a:solidFill>
                <a:srgbClr val="A40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64660" y="6056629"/>
              <a:ext cx="993140" cy="210820"/>
            </a:xfrm>
            <a:custGeom>
              <a:avLst/>
              <a:gdLst/>
              <a:ahLst/>
              <a:cxnLst/>
              <a:rect l="l" t="t" r="r" b="b"/>
              <a:pathLst>
                <a:path w="993139" h="210820">
                  <a:moveTo>
                    <a:pt x="993140" y="39370"/>
                  </a:moveTo>
                  <a:lnTo>
                    <a:pt x="871220" y="0"/>
                  </a:lnTo>
                  <a:lnTo>
                    <a:pt x="877138" y="37680"/>
                  </a:lnTo>
                  <a:lnTo>
                    <a:pt x="0" y="172720"/>
                  </a:lnTo>
                  <a:lnTo>
                    <a:pt x="5080" y="210820"/>
                  </a:lnTo>
                  <a:lnTo>
                    <a:pt x="883145" y="75831"/>
                  </a:lnTo>
                  <a:lnTo>
                    <a:pt x="889000" y="113030"/>
                  </a:lnTo>
                  <a:lnTo>
                    <a:pt x="993140" y="39370"/>
                  </a:lnTo>
                  <a:close/>
                </a:path>
              </a:pathLst>
            </a:custGeom>
            <a:solidFill>
              <a:srgbClr val="A40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152400"/>
            <a:ext cx="71628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Default</a:t>
            </a:r>
            <a:r>
              <a:rPr spc="-60" dirty="0"/>
              <a:t> </a:t>
            </a:r>
            <a:r>
              <a:rPr dirty="0"/>
              <a:t>Metrics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381000" y="1204933"/>
            <a:ext cx="3810000" cy="4353756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EC2</a:t>
            </a:r>
            <a:r>
              <a:rPr spc="-95" dirty="0"/>
              <a:t> </a:t>
            </a:r>
            <a:r>
              <a:rPr spc="-5" dirty="0"/>
              <a:t>instance</a:t>
            </a:r>
          </a:p>
          <a:p>
            <a:pPr marL="755650" lvl="1" indent="-286385">
              <a:lnSpc>
                <a:spcPct val="100000"/>
              </a:lnSpc>
              <a:spcBef>
                <a:spcPts val="78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0" dirty="0">
                <a:latin typeface="Carlito"/>
                <a:cs typeface="Carlito"/>
              </a:rPr>
              <a:t>CPUUtilization</a:t>
            </a:r>
            <a:endParaRPr sz="2800" dirty="0">
              <a:latin typeface="Carlito"/>
              <a:cs typeface="Carlito"/>
            </a:endParaRPr>
          </a:p>
          <a:p>
            <a:pPr marL="755650" lvl="1" indent="-286385">
              <a:lnSpc>
                <a:spcPct val="100000"/>
              </a:lnSpc>
              <a:spcBef>
                <a:spcPts val="76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Carlito"/>
                <a:cs typeface="Carlito"/>
              </a:rPr>
              <a:t>DiskReadBytes</a:t>
            </a:r>
            <a:endParaRPr sz="2800" dirty="0">
              <a:latin typeface="Carlito"/>
              <a:cs typeface="Carlito"/>
            </a:endParaRPr>
          </a:p>
          <a:p>
            <a:pPr marL="755650" lvl="1" indent="-286385">
              <a:lnSpc>
                <a:spcPct val="100000"/>
              </a:lnSpc>
              <a:spcBef>
                <a:spcPts val="76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0" dirty="0">
                <a:latin typeface="Carlito"/>
                <a:cs typeface="Carlito"/>
              </a:rPr>
              <a:t>DiskReadOps</a:t>
            </a:r>
            <a:endParaRPr sz="2800" dirty="0">
              <a:latin typeface="Carlito"/>
              <a:cs typeface="Carlito"/>
            </a:endParaRPr>
          </a:p>
          <a:p>
            <a:pPr marL="755650" lvl="1" indent="-286385">
              <a:lnSpc>
                <a:spcPct val="100000"/>
              </a:lnSpc>
              <a:spcBef>
                <a:spcPts val="76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0" dirty="0">
                <a:latin typeface="Carlito"/>
                <a:cs typeface="Carlito"/>
              </a:rPr>
              <a:t>DiskWriteBytes</a:t>
            </a:r>
            <a:endParaRPr sz="2800" dirty="0">
              <a:latin typeface="Carlito"/>
              <a:cs typeface="Carlito"/>
            </a:endParaRPr>
          </a:p>
          <a:p>
            <a:pPr marL="755650" lvl="1" indent="-286385">
              <a:lnSpc>
                <a:spcPct val="100000"/>
              </a:lnSpc>
              <a:spcBef>
                <a:spcPts val="75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0" dirty="0">
                <a:latin typeface="Carlito"/>
                <a:cs typeface="Carlito"/>
              </a:rPr>
              <a:t>DiskWriteOps</a:t>
            </a:r>
            <a:endParaRPr sz="2800" dirty="0">
              <a:latin typeface="Carlito"/>
              <a:cs typeface="Carlito"/>
            </a:endParaRPr>
          </a:p>
          <a:p>
            <a:pPr marL="755650" lvl="1" indent="-286385">
              <a:lnSpc>
                <a:spcPct val="100000"/>
              </a:lnSpc>
              <a:spcBef>
                <a:spcPts val="76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Carlito"/>
                <a:cs typeface="Carlito"/>
              </a:rPr>
              <a:t>NetworkIn</a:t>
            </a:r>
            <a:endParaRPr sz="2800" dirty="0">
              <a:latin typeface="Carlito"/>
              <a:cs typeface="Carlito"/>
            </a:endParaRPr>
          </a:p>
          <a:p>
            <a:pPr marL="755650" lvl="1" indent="-286385">
              <a:lnSpc>
                <a:spcPct val="100000"/>
              </a:lnSpc>
              <a:spcBef>
                <a:spcPts val="76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0" dirty="0">
                <a:latin typeface="Carlito"/>
                <a:cs typeface="Carlito"/>
              </a:rPr>
              <a:t>NetworkOut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44670" y="1219200"/>
            <a:ext cx="3961130" cy="3933127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EBS</a:t>
            </a:r>
            <a:endParaRPr sz="3200" dirty="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36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Carlito"/>
                <a:cs typeface="Carlito"/>
              </a:rPr>
              <a:t>CPUUtilization</a:t>
            </a:r>
            <a:endParaRPr sz="2800" dirty="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36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Carlito"/>
                <a:cs typeface="Carlito"/>
              </a:rPr>
              <a:t>DiskReadBytes</a:t>
            </a:r>
            <a:endParaRPr sz="2800" dirty="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36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0" dirty="0">
                <a:latin typeface="Carlito"/>
                <a:cs typeface="Carlito"/>
              </a:rPr>
              <a:t>DiskReadOps</a:t>
            </a:r>
            <a:endParaRPr sz="2800" dirty="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36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0" dirty="0">
                <a:latin typeface="Carlito"/>
                <a:cs typeface="Carlito"/>
              </a:rPr>
              <a:t>DiskWriteBytes</a:t>
            </a:r>
            <a:endParaRPr sz="2800" dirty="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36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0" dirty="0">
                <a:latin typeface="Carlito"/>
                <a:cs typeface="Carlito"/>
              </a:rPr>
              <a:t>DiskWriteOps</a:t>
            </a:r>
            <a:endParaRPr sz="2800" dirty="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36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Carlito"/>
                <a:cs typeface="Carlito"/>
              </a:rPr>
              <a:t>NetworkIn</a:t>
            </a:r>
            <a:endParaRPr sz="2800" dirty="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36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0" dirty="0">
                <a:latin typeface="Carlito"/>
                <a:cs typeface="Carlito"/>
              </a:rPr>
              <a:t>NetworkOut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671</Words>
  <Application>Microsoft Office PowerPoint</Application>
  <PresentationFormat>On-screen Show (4:3)</PresentationFormat>
  <Paragraphs>183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Amazon CloudWatch</vt:lpstr>
      <vt:lpstr>Outline</vt:lpstr>
      <vt:lpstr>One example…</vt:lpstr>
      <vt:lpstr>CloudWatch</vt:lpstr>
      <vt:lpstr>CloudWatch</vt:lpstr>
      <vt:lpstr>It can monitor…</vt:lpstr>
      <vt:lpstr>It can monitor…</vt:lpstr>
      <vt:lpstr>CloudWatch</vt:lpstr>
      <vt:lpstr>Default Metrics</vt:lpstr>
      <vt:lpstr>CloudWatch Concepts</vt:lpstr>
      <vt:lpstr>Metrics</vt:lpstr>
      <vt:lpstr>Metrics on EC2 instance</vt:lpstr>
      <vt:lpstr>Dimension on EC2 instance</vt:lpstr>
      <vt:lpstr>Timestamps</vt:lpstr>
      <vt:lpstr>Regions</vt:lpstr>
      <vt:lpstr>Alarms</vt:lpstr>
      <vt:lpstr>Alarm State</vt:lpstr>
      <vt:lpstr>Features in Alarms</vt:lpstr>
      <vt:lpstr>Email Alarm</vt:lpstr>
      <vt:lpstr>Pricing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Cloudwatch &amp; Autoscaling</dc:title>
  <dc:creator>henry_huang</dc:creator>
  <cp:lastModifiedBy>dell</cp:lastModifiedBy>
  <cp:revision>22</cp:revision>
  <dcterms:created xsi:type="dcterms:W3CDTF">2020-06-21T14:03:47Z</dcterms:created>
  <dcterms:modified xsi:type="dcterms:W3CDTF">2021-03-28T06:11:43Z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2011-11-25T00:00:00Z</vt:filetime>
  </property>
  <property fmtid="{D5CDD505-2E9C-101B-9397-08002B2CF9AE}" pid="3" name="Creator">
    <vt:lpwstr>Impress</vt:lpwstr>
  </property>
  <property fmtid="{D5CDD505-2E9C-101B-9397-08002B2CF9AE}" pid="4" name="LastSaved">
    <vt:filetime>2020-06-21T00:00:00Z</vt:filetime>
  </property>
</Properties>
</file>