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82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7" r:id="rId13"/>
    <p:sldId id="278" r:id="rId14"/>
    <p:sldId id="279" r:id="rId15"/>
    <p:sldId id="283" r:id="rId16"/>
    <p:sldId id="284" r:id="rId17"/>
    <p:sldId id="281" r:id="rId18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792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07264" y="1660321"/>
            <a:ext cx="10977471" cy="15690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3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07264" y="3874693"/>
            <a:ext cx="10977471" cy="13004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9/24/2020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9/24/2020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9/24/2020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9/24/2020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9/24/2020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16939" y="609815"/>
            <a:ext cx="10358120" cy="696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6626" y="2728544"/>
            <a:ext cx="11418747" cy="34575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9/24/2020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607264" y="1660321"/>
            <a:ext cx="10977471" cy="848950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12700" marR="5080">
              <a:lnSpc>
                <a:spcPts val="5760"/>
              </a:lnSpc>
              <a:spcBef>
                <a:spcPts val="820"/>
              </a:spcBef>
            </a:pPr>
            <a:r>
              <a:rPr lang="en-US" spc="-145" dirty="0"/>
              <a:t>        </a:t>
            </a:r>
            <a:r>
              <a:rPr spc="-145" dirty="0"/>
              <a:t>AWS</a:t>
            </a:r>
            <a:r>
              <a:rPr spc="-490" dirty="0"/>
              <a:t> </a:t>
            </a:r>
            <a:r>
              <a:rPr spc="-305" dirty="0"/>
              <a:t>Lambda</a:t>
            </a:r>
            <a:r>
              <a:rPr spc="-500" dirty="0"/>
              <a:t> </a:t>
            </a:r>
            <a:r>
              <a:rPr spc="-225" dirty="0"/>
              <a:t>and </a:t>
            </a:r>
            <a:r>
              <a:rPr spc="-254" dirty="0"/>
              <a:t>Serverless</a:t>
            </a:r>
          </a:p>
        </p:txBody>
      </p:sp>
      <p:sp>
        <p:nvSpPr>
          <p:cNvPr id="4" name="object 4"/>
          <p:cNvSpPr/>
          <p:nvPr/>
        </p:nvSpPr>
        <p:spPr>
          <a:xfrm>
            <a:off x="10774680" y="5932932"/>
            <a:ext cx="1002967" cy="5974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815"/>
            <a:ext cx="483743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0" dirty="0"/>
              <a:t>Working </a:t>
            </a:r>
            <a:r>
              <a:rPr spc="-250" dirty="0"/>
              <a:t>with</a:t>
            </a:r>
            <a:r>
              <a:rPr spc="-705" dirty="0"/>
              <a:t> </a:t>
            </a:r>
            <a:r>
              <a:rPr spc="-265" dirty="0"/>
              <a:t>Lambda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940461" y="2043786"/>
            <a:ext cx="7443470" cy="1189990"/>
          </a:xfrm>
          <a:prstGeom prst="rect">
            <a:avLst/>
          </a:prstGeom>
        </p:spPr>
        <p:txBody>
          <a:bodyPr vert="horz" wrap="square" lIns="0" tIns="1117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80"/>
              </a:spcBef>
            </a:pPr>
            <a:r>
              <a:rPr sz="1900" b="1" spc="-10" dirty="0">
                <a:latin typeface="Carlito"/>
                <a:cs typeface="Carlito"/>
              </a:rPr>
              <a:t>Stateless</a:t>
            </a:r>
            <a:endParaRPr sz="19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78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1900" spc="-20" dirty="0">
                <a:latin typeface="Carlito"/>
                <a:cs typeface="Carlito"/>
              </a:rPr>
              <a:t>Persist </a:t>
            </a:r>
            <a:r>
              <a:rPr sz="1900" spc="-15" dirty="0">
                <a:latin typeface="Carlito"/>
                <a:cs typeface="Carlito"/>
              </a:rPr>
              <a:t>data </a:t>
            </a:r>
            <a:r>
              <a:rPr sz="1900" spc="-5" dirty="0">
                <a:latin typeface="Carlito"/>
                <a:cs typeface="Carlito"/>
              </a:rPr>
              <a:t>using </a:t>
            </a:r>
            <a:r>
              <a:rPr sz="1900" spc="-15" dirty="0">
                <a:latin typeface="Carlito"/>
                <a:cs typeface="Carlito"/>
              </a:rPr>
              <a:t>Amazon </a:t>
            </a:r>
            <a:r>
              <a:rPr sz="1900" spc="-5" dirty="0">
                <a:latin typeface="Carlito"/>
                <a:cs typeface="Carlito"/>
              </a:rPr>
              <a:t>S3, RDS, </a:t>
            </a:r>
            <a:r>
              <a:rPr sz="1900" spc="-10" dirty="0">
                <a:latin typeface="Carlito"/>
                <a:cs typeface="Carlito"/>
              </a:rPr>
              <a:t>Elasticache </a:t>
            </a:r>
            <a:r>
              <a:rPr sz="1900" spc="-5" dirty="0">
                <a:latin typeface="Carlito"/>
                <a:cs typeface="Carlito"/>
              </a:rPr>
              <a:t>or </a:t>
            </a:r>
            <a:r>
              <a:rPr sz="1900" spc="-10" dirty="0">
                <a:latin typeface="Carlito"/>
                <a:cs typeface="Carlito"/>
              </a:rPr>
              <a:t>non-relational</a:t>
            </a:r>
            <a:r>
              <a:rPr sz="1900" spc="204" dirty="0">
                <a:latin typeface="Carlito"/>
                <a:cs typeface="Carlito"/>
              </a:rPr>
              <a:t> </a:t>
            </a:r>
            <a:r>
              <a:rPr sz="1900" spc="-10" dirty="0">
                <a:latin typeface="Carlito"/>
                <a:cs typeface="Carlito"/>
              </a:rPr>
              <a:t>database</a:t>
            </a:r>
            <a:endParaRPr sz="19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1900" spc="-5" dirty="0">
                <a:latin typeface="Carlito"/>
                <a:cs typeface="Carlito"/>
              </a:rPr>
              <a:t>No </a:t>
            </a:r>
            <a:r>
              <a:rPr sz="1900" spc="-10" dirty="0">
                <a:latin typeface="Carlito"/>
                <a:cs typeface="Carlito"/>
              </a:rPr>
              <a:t>affinity </a:t>
            </a:r>
            <a:r>
              <a:rPr sz="1900" spc="-15" dirty="0">
                <a:latin typeface="Carlito"/>
                <a:cs typeface="Carlito"/>
              </a:rPr>
              <a:t>to infrastructure </a:t>
            </a:r>
            <a:r>
              <a:rPr sz="1900" spc="-5" dirty="0">
                <a:latin typeface="Carlito"/>
                <a:cs typeface="Carlito"/>
              </a:rPr>
              <a:t>(can’t </a:t>
            </a:r>
            <a:r>
              <a:rPr sz="1900" spc="-10" dirty="0">
                <a:latin typeface="Carlito"/>
                <a:cs typeface="Carlito"/>
              </a:rPr>
              <a:t>login </a:t>
            </a:r>
            <a:r>
              <a:rPr sz="1900" spc="-15" dirty="0">
                <a:latin typeface="Carlito"/>
                <a:cs typeface="Carlito"/>
              </a:rPr>
              <a:t>to</a:t>
            </a:r>
            <a:r>
              <a:rPr sz="1900" spc="100" dirty="0">
                <a:latin typeface="Carlito"/>
                <a:cs typeface="Carlito"/>
              </a:rPr>
              <a:t> </a:t>
            </a:r>
            <a:r>
              <a:rPr sz="1900" spc="-10" dirty="0">
                <a:latin typeface="Carlito"/>
                <a:cs typeface="Carlito"/>
              </a:rPr>
              <a:t>host)</a:t>
            </a:r>
            <a:endParaRPr sz="19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40459" y="3987182"/>
            <a:ext cx="5772785" cy="1189990"/>
          </a:xfrm>
          <a:prstGeom prst="rect">
            <a:avLst/>
          </a:prstGeom>
        </p:spPr>
        <p:txBody>
          <a:bodyPr vert="horz" wrap="square" lIns="0" tIns="1117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80"/>
              </a:spcBef>
            </a:pPr>
            <a:r>
              <a:rPr sz="1900" b="1" spc="-10" dirty="0">
                <a:latin typeface="Carlito"/>
                <a:cs typeface="Carlito"/>
              </a:rPr>
              <a:t>Monitoring </a:t>
            </a:r>
            <a:r>
              <a:rPr sz="1900" b="1" spc="-5" dirty="0">
                <a:latin typeface="Carlito"/>
                <a:cs typeface="Carlito"/>
              </a:rPr>
              <a:t>and</a:t>
            </a:r>
            <a:r>
              <a:rPr sz="1900" b="1" spc="35" dirty="0">
                <a:latin typeface="Carlito"/>
                <a:cs typeface="Carlito"/>
              </a:rPr>
              <a:t> </a:t>
            </a:r>
            <a:r>
              <a:rPr sz="1900" b="1" spc="-5" dirty="0">
                <a:latin typeface="Carlito"/>
                <a:cs typeface="Carlito"/>
              </a:rPr>
              <a:t>logging</a:t>
            </a:r>
            <a:endParaRPr sz="19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8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900" spc="-5" dirty="0">
                <a:latin typeface="Carlito"/>
                <a:cs typeface="Carlito"/>
              </a:rPr>
              <a:t>Built in </a:t>
            </a:r>
            <a:r>
              <a:rPr sz="1900" spc="-10" dirty="0">
                <a:latin typeface="Carlito"/>
                <a:cs typeface="Carlito"/>
              </a:rPr>
              <a:t>metrics </a:t>
            </a:r>
            <a:r>
              <a:rPr sz="1900" spc="-20" dirty="0">
                <a:latin typeface="Carlito"/>
                <a:cs typeface="Carlito"/>
              </a:rPr>
              <a:t>for </a:t>
            </a:r>
            <a:r>
              <a:rPr sz="1900" spc="-10" dirty="0">
                <a:latin typeface="Carlito"/>
                <a:cs typeface="Carlito"/>
              </a:rPr>
              <a:t>requests, </a:t>
            </a:r>
            <a:r>
              <a:rPr sz="1900" spc="-25" dirty="0">
                <a:latin typeface="Carlito"/>
                <a:cs typeface="Carlito"/>
              </a:rPr>
              <a:t>latency, </a:t>
            </a:r>
            <a:r>
              <a:rPr sz="1900" spc="-20" dirty="0">
                <a:latin typeface="Carlito"/>
                <a:cs typeface="Carlito"/>
              </a:rPr>
              <a:t>errors </a:t>
            </a:r>
            <a:r>
              <a:rPr sz="1900" spc="-5" dirty="0">
                <a:latin typeface="Carlito"/>
                <a:cs typeface="Carlito"/>
              </a:rPr>
              <a:t>and</a:t>
            </a:r>
            <a:r>
              <a:rPr sz="1900" spc="110" dirty="0">
                <a:latin typeface="Carlito"/>
                <a:cs typeface="Carlito"/>
              </a:rPr>
              <a:t> </a:t>
            </a:r>
            <a:r>
              <a:rPr sz="1900" spc="-10" dirty="0">
                <a:latin typeface="Carlito"/>
                <a:cs typeface="Carlito"/>
              </a:rPr>
              <a:t>throttles</a:t>
            </a:r>
            <a:endParaRPr sz="19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900" spc="-5" dirty="0">
                <a:latin typeface="Carlito"/>
                <a:cs typeface="Carlito"/>
              </a:rPr>
              <a:t>Built in logging with</a:t>
            </a:r>
            <a:r>
              <a:rPr sz="1900" spc="90" dirty="0">
                <a:latin typeface="Carlito"/>
                <a:cs typeface="Carlito"/>
              </a:rPr>
              <a:t> </a:t>
            </a:r>
            <a:r>
              <a:rPr sz="1900" spc="-15" dirty="0">
                <a:latin typeface="Carlito"/>
                <a:cs typeface="Carlito"/>
              </a:rPr>
              <a:t>CloudWatch</a:t>
            </a:r>
            <a:endParaRPr sz="19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38200" y="2154935"/>
            <a:ext cx="1190244" cy="11902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38200" y="4098035"/>
            <a:ext cx="1309115" cy="13091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815"/>
            <a:ext cx="424878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90" dirty="0"/>
              <a:t>Common </a:t>
            </a:r>
            <a:r>
              <a:rPr spc="-160" dirty="0"/>
              <a:t>use</a:t>
            </a:r>
            <a:r>
              <a:rPr spc="-715" dirty="0"/>
              <a:t> </a:t>
            </a:r>
            <a:r>
              <a:rPr spc="-220" dirty="0"/>
              <a:t>cases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940468" y="1605585"/>
            <a:ext cx="6679565" cy="4429125"/>
          </a:xfrm>
          <a:prstGeom prst="rect">
            <a:avLst/>
          </a:prstGeom>
        </p:spPr>
        <p:txBody>
          <a:bodyPr vert="horz" wrap="square" lIns="0" tIns="1117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80"/>
              </a:spcBef>
            </a:pPr>
            <a:r>
              <a:rPr sz="1900" b="1" spc="-15" dirty="0">
                <a:latin typeface="Carlito"/>
                <a:cs typeface="Carlito"/>
              </a:rPr>
              <a:t>Data</a:t>
            </a:r>
            <a:r>
              <a:rPr sz="1900" b="1" spc="-5" dirty="0">
                <a:latin typeface="Carlito"/>
                <a:cs typeface="Carlito"/>
              </a:rPr>
              <a:t> </a:t>
            </a:r>
            <a:r>
              <a:rPr sz="1900" b="1" spc="-10" dirty="0">
                <a:latin typeface="Carlito"/>
                <a:cs typeface="Carlito"/>
              </a:rPr>
              <a:t>triggers</a:t>
            </a:r>
            <a:endParaRPr sz="19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8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900" spc="-25" dirty="0">
                <a:latin typeface="Carlito"/>
                <a:cs typeface="Carlito"/>
              </a:rPr>
              <a:t>Trigger </a:t>
            </a:r>
            <a:r>
              <a:rPr sz="1900" spc="-5" dirty="0">
                <a:latin typeface="Carlito"/>
                <a:cs typeface="Carlito"/>
              </a:rPr>
              <a:t>functions on </a:t>
            </a:r>
            <a:r>
              <a:rPr sz="1900" spc="-15" dirty="0">
                <a:latin typeface="Carlito"/>
                <a:cs typeface="Carlito"/>
              </a:rPr>
              <a:t>data </a:t>
            </a:r>
            <a:r>
              <a:rPr sz="1900" spc="-10" dirty="0">
                <a:latin typeface="Carlito"/>
                <a:cs typeface="Carlito"/>
              </a:rPr>
              <a:t>updates </a:t>
            </a:r>
            <a:r>
              <a:rPr sz="1900" spc="-5" dirty="0">
                <a:latin typeface="Carlito"/>
                <a:cs typeface="Carlito"/>
              </a:rPr>
              <a:t>in S3, SNS,</a:t>
            </a:r>
            <a:r>
              <a:rPr sz="1900" spc="100" dirty="0">
                <a:latin typeface="Carlito"/>
                <a:cs typeface="Carlito"/>
              </a:rPr>
              <a:t> </a:t>
            </a:r>
            <a:r>
              <a:rPr sz="1900" spc="-15" dirty="0">
                <a:latin typeface="Carlito"/>
                <a:cs typeface="Carlito"/>
              </a:rPr>
              <a:t>etc.</a:t>
            </a:r>
            <a:endParaRPr sz="19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"/>
              <a:buChar char="•"/>
            </a:pPr>
            <a:endParaRPr sz="23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900" b="1" dirty="0">
                <a:latin typeface="Carlito"/>
                <a:cs typeface="Carlito"/>
              </a:rPr>
              <a:t>Big</a:t>
            </a:r>
            <a:r>
              <a:rPr sz="1900" b="1" spc="-25" dirty="0">
                <a:latin typeface="Carlito"/>
                <a:cs typeface="Carlito"/>
              </a:rPr>
              <a:t> </a:t>
            </a:r>
            <a:r>
              <a:rPr sz="1900" b="1" spc="-15" dirty="0">
                <a:latin typeface="Carlito"/>
                <a:cs typeface="Carlito"/>
              </a:rPr>
              <a:t>data</a:t>
            </a:r>
            <a:endParaRPr sz="19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8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900" spc="-15" dirty="0">
                <a:latin typeface="Carlito"/>
                <a:cs typeface="Carlito"/>
              </a:rPr>
              <a:t>Real </a:t>
            </a:r>
            <a:r>
              <a:rPr sz="1900" spc="-5" dirty="0">
                <a:latin typeface="Carlito"/>
                <a:cs typeface="Carlito"/>
              </a:rPr>
              <a:t>time </a:t>
            </a:r>
            <a:r>
              <a:rPr sz="1900" spc="-10" dirty="0">
                <a:latin typeface="Carlito"/>
                <a:cs typeface="Carlito"/>
              </a:rPr>
              <a:t>processing </a:t>
            </a:r>
            <a:r>
              <a:rPr sz="1900" spc="-5" dirty="0">
                <a:latin typeface="Carlito"/>
                <a:cs typeface="Carlito"/>
              </a:rPr>
              <a:t>of </a:t>
            </a:r>
            <a:r>
              <a:rPr sz="1900" spc="-10" dirty="0">
                <a:latin typeface="Carlito"/>
                <a:cs typeface="Carlito"/>
              </a:rPr>
              <a:t>streaming </a:t>
            </a:r>
            <a:r>
              <a:rPr sz="1900" spc="-15" dirty="0">
                <a:latin typeface="Carlito"/>
                <a:cs typeface="Carlito"/>
              </a:rPr>
              <a:t>data </a:t>
            </a:r>
            <a:r>
              <a:rPr sz="1900" spc="-10" dirty="0">
                <a:latin typeface="Carlito"/>
                <a:cs typeface="Carlito"/>
              </a:rPr>
              <a:t>updates </a:t>
            </a:r>
            <a:r>
              <a:rPr sz="1900" spc="-5" dirty="0">
                <a:latin typeface="Carlito"/>
                <a:cs typeface="Carlito"/>
              </a:rPr>
              <a:t>using</a:t>
            </a:r>
            <a:r>
              <a:rPr sz="1900" spc="95" dirty="0">
                <a:latin typeface="Carlito"/>
                <a:cs typeface="Carlito"/>
              </a:rPr>
              <a:t> </a:t>
            </a:r>
            <a:r>
              <a:rPr sz="1900" spc="-5" dirty="0">
                <a:latin typeface="Carlito"/>
                <a:cs typeface="Carlito"/>
              </a:rPr>
              <a:t>Kinesis.</a:t>
            </a:r>
            <a:endParaRPr sz="19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"/>
              <a:buChar char="•"/>
            </a:pPr>
            <a:endParaRPr sz="175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900" b="1" spc="-10" dirty="0">
                <a:latin typeface="Carlito"/>
                <a:cs typeface="Carlito"/>
              </a:rPr>
              <a:t>Control</a:t>
            </a:r>
            <a:r>
              <a:rPr sz="1900" b="1" dirty="0">
                <a:latin typeface="Carlito"/>
                <a:cs typeface="Carlito"/>
              </a:rPr>
              <a:t> </a:t>
            </a:r>
            <a:r>
              <a:rPr sz="1900" b="1" spc="-15" dirty="0">
                <a:latin typeface="Carlito"/>
                <a:cs typeface="Carlito"/>
              </a:rPr>
              <a:t>systems</a:t>
            </a:r>
            <a:endParaRPr sz="19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8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900" spc="-20" dirty="0">
                <a:latin typeface="Carlito"/>
                <a:cs typeface="Carlito"/>
              </a:rPr>
              <a:t>Customize </a:t>
            </a:r>
            <a:r>
              <a:rPr sz="1900" spc="-10" dirty="0">
                <a:latin typeface="Carlito"/>
                <a:cs typeface="Carlito"/>
              </a:rPr>
              <a:t>responses </a:t>
            </a:r>
            <a:r>
              <a:rPr sz="1900" spc="-5" dirty="0">
                <a:latin typeface="Carlito"/>
                <a:cs typeface="Carlito"/>
              </a:rPr>
              <a:t>and </a:t>
            </a:r>
            <a:r>
              <a:rPr sz="1900" spc="-10" dirty="0">
                <a:latin typeface="Carlito"/>
                <a:cs typeface="Carlito"/>
              </a:rPr>
              <a:t>workflows </a:t>
            </a:r>
            <a:r>
              <a:rPr sz="1900" spc="-15" dirty="0">
                <a:latin typeface="Carlito"/>
                <a:cs typeface="Carlito"/>
              </a:rPr>
              <a:t>to </a:t>
            </a:r>
            <a:r>
              <a:rPr sz="1900" spc="-20" dirty="0">
                <a:latin typeface="Carlito"/>
                <a:cs typeface="Carlito"/>
              </a:rPr>
              <a:t>state </a:t>
            </a:r>
            <a:r>
              <a:rPr sz="1900" spc="-10" dirty="0">
                <a:latin typeface="Carlito"/>
                <a:cs typeface="Carlito"/>
              </a:rPr>
              <a:t>changes </a:t>
            </a:r>
            <a:r>
              <a:rPr sz="1900" spc="-5" dirty="0">
                <a:latin typeface="Carlito"/>
                <a:cs typeface="Carlito"/>
              </a:rPr>
              <a:t>within</a:t>
            </a:r>
            <a:r>
              <a:rPr sz="1900" spc="180" dirty="0">
                <a:latin typeface="Carlito"/>
                <a:cs typeface="Carlito"/>
              </a:rPr>
              <a:t> </a:t>
            </a:r>
            <a:r>
              <a:rPr sz="1900" spc="-25" dirty="0">
                <a:latin typeface="Carlito"/>
                <a:cs typeface="Carlito"/>
              </a:rPr>
              <a:t>AWS.</a:t>
            </a:r>
            <a:endParaRPr sz="19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"/>
              <a:buChar char="•"/>
            </a:pPr>
            <a:endParaRPr sz="175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900" b="1" spc="-5" dirty="0">
                <a:latin typeface="Carlito"/>
                <a:cs typeface="Carlito"/>
              </a:rPr>
              <a:t>Serverless</a:t>
            </a:r>
            <a:r>
              <a:rPr sz="1900" b="1" spc="10" dirty="0">
                <a:latin typeface="Carlito"/>
                <a:cs typeface="Carlito"/>
              </a:rPr>
              <a:t> </a:t>
            </a:r>
            <a:r>
              <a:rPr sz="1900" b="1" spc="-10" dirty="0">
                <a:latin typeface="Carlito"/>
                <a:cs typeface="Carlito"/>
              </a:rPr>
              <a:t>backends</a:t>
            </a:r>
            <a:endParaRPr sz="19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8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900" spc="-15" dirty="0">
                <a:latin typeface="Carlito"/>
                <a:cs typeface="Carlito"/>
              </a:rPr>
              <a:t>Execute </a:t>
            </a:r>
            <a:r>
              <a:rPr sz="1900" spc="-10" dirty="0">
                <a:latin typeface="Carlito"/>
                <a:cs typeface="Carlito"/>
              </a:rPr>
              <a:t>server-side </a:t>
            </a:r>
            <a:r>
              <a:rPr sz="1900" spc="-15" dirty="0">
                <a:latin typeface="Carlito"/>
                <a:cs typeface="Carlito"/>
              </a:rPr>
              <a:t>backend</a:t>
            </a:r>
            <a:r>
              <a:rPr sz="1900" spc="75" dirty="0">
                <a:latin typeface="Carlito"/>
                <a:cs typeface="Carlito"/>
              </a:rPr>
              <a:t> </a:t>
            </a:r>
            <a:r>
              <a:rPr sz="1900" spc="-10" dirty="0">
                <a:latin typeface="Carlito"/>
                <a:cs typeface="Carlito"/>
              </a:rPr>
              <a:t>logic</a:t>
            </a:r>
            <a:endParaRPr sz="1900">
              <a:latin typeface="Carlito"/>
              <a:cs typeface="Carlito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99872" y="1549914"/>
            <a:ext cx="1906270" cy="2230120"/>
            <a:chOff x="499872" y="1549914"/>
            <a:chExt cx="1906270" cy="2230120"/>
          </a:xfrm>
        </p:grpSpPr>
        <p:sp>
          <p:nvSpPr>
            <p:cNvPr id="5" name="object 5"/>
            <p:cNvSpPr/>
            <p:nvPr/>
          </p:nvSpPr>
          <p:spPr>
            <a:xfrm>
              <a:off x="499872" y="1549914"/>
              <a:ext cx="1905838" cy="118603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38200" y="2731007"/>
              <a:ext cx="1240536" cy="104851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536448" y="3983735"/>
            <a:ext cx="2004060" cy="2425065"/>
            <a:chOff x="536448" y="3983735"/>
            <a:chExt cx="2004060" cy="2425065"/>
          </a:xfrm>
        </p:grpSpPr>
        <p:sp>
          <p:nvSpPr>
            <p:cNvPr id="8" name="object 8"/>
            <p:cNvSpPr/>
            <p:nvPr/>
          </p:nvSpPr>
          <p:spPr>
            <a:xfrm>
              <a:off x="838200" y="3983735"/>
              <a:ext cx="1702181" cy="124517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36448" y="5227319"/>
              <a:ext cx="1994916" cy="11811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00400" y="2057400"/>
            <a:ext cx="4254500" cy="8375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300" spc="-245" dirty="0"/>
              <a:t>Other </a:t>
            </a:r>
            <a:r>
              <a:rPr sz="5300" spc="-180" dirty="0"/>
              <a:t>use</a:t>
            </a:r>
            <a:r>
              <a:rPr sz="5300" spc="-800" dirty="0"/>
              <a:t> </a:t>
            </a:r>
            <a:r>
              <a:rPr sz="5300" spc="-250" dirty="0"/>
              <a:t>cases</a:t>
            </a:r>
            <a:endParaRPr sz="5300" dirty="0"/>
          </a:p>
        </p:txBody>
      </p:sp>
      <p:sp>
        <p:nvSpPr>
          <p:cNvPr id="3" name="object 3"/>
          <p:cNvSpPr/>
          <p:nvPr/>
        </p:nvSpPr>
        <p:spPr>
          <a:xfrm>
            <a:off x="10774680" y="5932932"/>
            <a:ext cx="1002967" cy="5974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815"/>
            <a:ext cx="531939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35" dirty="0"/>
              <a:t>Scheduled </a:t>
            </a:r>
            <a:r>
              <a:rPr spc="-240" dirty="0"/>
              <a:t>events</a:t>
            </a:r>
            <a:r>
              <a:rPr spc="-645" dirty="0"/>
              <a:t> </a:t>
            </a:r>
            <a:r>
              <a:rPr spc="-260" dirty="0"/>
              <a:t>(cron)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802257"/>
            <a:ext cx="4345305" cy="300228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41300" marR="5080" indent="-228600">
              <a:lnSpc>
                <a:spcPts val="2590"/>
              </a:lnSpc>
              <a:spcBef>
                <a:spcPts val="425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10" dirty="0">
                <a:latin typeface="Carlito"/>
                <a:cs typeface="Carlito"/>
              </a:rPr>
              <a:t>Start </a:t>
            </a:r>
            <a:r>
              <a:rPr sz="2400" spc="-5" dirty="0">
                <a:latin typeface="Carlito"/>
                <a:cs typeface="Carlito"/>
              </a:rPr>
              <a:t>or </a:t>
            </a:r>
            <a:r>
              <a:rPr sz="2400" spc="-20" dirty="0">
                <a:latin typeface="Carlito"/>
                <a:cs typeface="Carlito"/>
              </a:rPr>
              <a:t>stop </a:t>
            </a:r>
            <a:r>
              <a:rPr sz="2400" dirty="0">
                <a:latin typeface="Carlito"/>
                <a:cs typeface="Carlito"/>
              </a:rPr>
              <a:t>an </a:t>
            </a:r>
            <a:r>
              <a:rPr sz="2400" spc="-10" dirty="0">
                <a:latin typeface="Carlito"/>
                <a:cs typeface="Carlito"/>
              </a:rPr>
              <a:t>environment </a:t>
            </a:r>
            <a:r>
              <a:rPr sz="2400" spc="-15" dirty="0">
                <a:latin typeface="Carlito"/>
                <a:cs typeface="Carlito"/>
              </a:rPr>
              <a:t>at</a:t>
            </a:r>
            <a:r>
              <a:rPr sz="2400" spc="-8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a  </a:t>
            </a:r>
            <a:r>
              <a:rPr sz="2400" spc="-5" dirty="0">
                <a:latin typeface="Carlito"/>
                <a:cs typeface="Carlito"/>
              </a:rPr>
              <a:t>specific</a:t>
            </a:r>
            <a:r>
              <a:rPr sz="2400" spc="-2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time</a:t>
            </a:r>
            <a:endParaRPr sz="24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85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5" dirty="0">
                <a:latin typeface="Carlito"/>
                <a:cs typeface="Carlito"/>
              </a:rPr>
              <a:t>Log</a:t>
            </a:r>
            <a:r>
              <a:rPr sz="2400" spc="-1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cleanup</a:t>
            </a:r>
            <a:endParaRPr sz="24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10" dirty="0">
                <a:latin typeface="Carlito"/>
                <a:cs typeface="Carlito"/>
              </a:rPr>
              <a:t>Batch </a:t>
            </a:r>
            <a:r>
              <a:rPr sz="2400" spc="-15" dirty="0">
                <a:latin typeface="Carlito"/>
                <a:cs typeface="Carlito"/>
              </a:rPr>
              <a:t>data</a:t>
            </a:r>
            <a:r>
              <a:rPr sz="2400" spc="-40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jobs</a:t>
            </a:r>
            <a:endParaRPr sz="24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05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Carlito"/>
                <a:cs typeface="Carlito"/>
              </a:rPr>
              <a:t>Alarm</a:t>
            </a:r>
            <a:r>
              <a:rPr sz="2400" spc="-3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clock</a:t>
            </a:r>
            <a:endParaRPr sz="24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15" dirty="0">
                <a:latin typeface="Carlito"/>
                <a:cs typeface="Carlito"/>
              </a:rPr>
              <a:t>Infrastructure </a:t>
            </a:r>
            <a:r>
              <a:rPr sz="2400" spc="-10" dirty="0">
                <a:latin typeface="Carlito"/>
                <a:cs typeface="Carlito"/>
              </a:rPr>
              <a:t>automation</a:t>
            </a:r>
            <a:endParaRPr sz="24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5" dirty="0">
                <a:latin typeface="Carlito"/>
                <a:cs typeface="Carlito"/>
              </a:rPr>
              <a:t>Scheduled</a:t>
            </a:r>
            <a:r>
              <a:rPr sz="2400" spc="-2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backups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915911" y="1825752"/>
            <a:ext cx="4355592" cy="50322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815"/>
            <a:ext cx="644461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45" dirty="0"/>
              <a:t>Backup </a:t>
            </a:r>
            <a:r>
              <a:rPr spc="-200" dirty="0"/>
              <a:t>and </a:t>
            </a:r>
            <a:r>
              <a:rPr spc="-235" dirty="0"/>
              <a:t>disaster</a:t>
            </a:r>
            <a:r>
              <a:rPr spc="-890" dirty="0"/>
              <a:t> </a:t>
            </a:r>
            <a:r>
              <a:rPr spc="-254" dirty="0"/>
              <a:t>recovery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10817"/>
            <a:ext cx="5109845" cy="2509520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20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10" dirty="0">
                <a:latin typeface="Carlito"/>
                <a:cs typeface="Carlito"/>
              </a:rPr>
              <a:t>Cross-region replication</a:t>
            </a:r>
            <a:endParaRPr sz="24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10" dirty="0">
                <a:latin typeface="Carlito"/>
                <a:cs typeface="Carlito"/>
              </a:rPr>
              <a:t>Off-site</a:t>
            </a:r>
            <a:r>
              <a:rPr sz="2400" spc="10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backups</a:t>
            </a:r>
            <a:endParaRPr sz="24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05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5" dirty="0">
                <a:latin typeface="Carlito"/>
                <a:cs typeface="Carlito"/>
              </a:rPr>
              <a:t>But! </a:t>
            </a:r>
            <a:r>
              <a:rPr sz="2400" spc="-20" dirty="0">
                <a:latin typeface="Carlito"/>
                <a:cs typeface="Carlito"/>
              </a:rPr>
              <a:t>Validation </a:t>
            </a:r>
            <a:r>
              <a:rPr sz="2400" spc="-5" dirty="0">
                <a:latin typeface="Carlito"/>
                <a:cs typeface="Carlito"/>
              </a:rPr>
              <a:t>of </a:t>
            </a:r>
            <a:r>
              <a:rPr sz="2400" spc="-10" dirty="0">
                <a:latin typeface="Carlito"/>
                <a:cs typeface="Carlito"/>
              </a:rPr>
              <a:t>backups can </a:t>
            </a:r>
            <a:r>
              <a:rPr sz="2400" spc="-5" dirty="0">
                <a:latin typeface="Carlito"/>
                <a:cs typeface="Carlito"/>
              </a:rPr>
              <a:t>be</a:t>
            </a:r>
            <a:r>
              <a:rPr sz="2400" spc="-4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hard.</a:t>
            </a:r>
            <a:endParaRPr sz="2400">
              <a:latin typeface="Carlito"/>
              <a:cs typeface="Carlito"/>
            </a:endParaRPr>
          </a:p>
          <a:p>
            <a:pPr marL="698500" marR="5080" lvl="1" indent="-228600">
              <a:lnSpc>
                <a:spcPts val="2590"/>
              </a:lnSpc>
              <a:spcBef>
                <a:spcPts val="545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-5" dirty="0">
                <a:latin typeface="Carlito"/>
                <a:cs typeface="Carlito"/>
              </a:rPr>
              <a:t>Set </a:t>
            </a:r>
            <a:r>
              <a:rPr sz="2400" dirty="0">
                <a:latin typeface="Carlito"/>
                <a:cs typeface="Carlito"/>
              </a:rPr>
              <a:t>rules </a:t>
            </a:r>
            <a:r>
              <a:rPr sz="2400" spc="-5" dirty="0">
                <a:latin typeface="Carlito"/>
                <a:cs typeface="Carlito"/>
              </a:rPr>
              <a:t>on Lambda </a:t>
            </a:r>
            <a:r>
              <a:rPr sz="2400" spc="-15" dirty="0">
                <a:latin typeface="Carlito"/>
                <a:cs typeface="Carlito"/>
              </a:rPr>
              <a:t>to </a:t>
            </a:r>
            <a:r>
              <a:rPr sz="2400" spc="-10" dirty="0">
                <a:latin typeface="Carlito"/>
                <a:cs typeface="Carlito"/>
              </a:rPr>
              <a:t>define what  </a:t>
            </a:r>
            <a:r>
              <a:rPr sz="2400" spc="-5" dirty="0">
                <a:latin typeface="Carlito"/>
                <a:cs typeface="Carlito"/>
              </a:rPr>
              <a:t>needs </a:t>
            </a:r>
            <a:r>
              <a:rPr sz="2400" spc="-15" dirty="0">
                <a:latin typeface="Carlito"/>
                <a:cs typeface="Carlito"/>
              </a:rPr>
              <a:t>to </a:t>
            </a:r>
            <a:r>
              <a:rPr sz="2400" spc="-5" dirty="0">
                <a:latin typeface="Carlito"/>
                <a:cs typeface="Carlito"/>
              </a:rPr>
              <a:t>be </a:t>
            </a:r>
            <a:r>
              <a:rPr sz="2400" spc="-10" dirty="0">
                <a:latin typeface="Carlito"/>
                <a:cs typeface="Carlito"/>
              </a:rPr>
              <a:t>checked </a:t>
            </a:r>
            <a:r>
              <a:rPr sz="2400" spc="-5" dirty="0">
                <a:latin typeface="Carlito"/>
                <a:cs typeface="Carlito"/>
              </a:rPr>
              <a:t>and </a:t>
            </a:r>
            <a:r>
              <a:rPr sz="2400" spc="-15" dirty="0">
                <a:latin typeface="Carlito"/>
                <a:cs typeface="Carlito"/>
              </a:rPr>
              <a:t>backed</a:t>
            </a:r>
            <a:r>
              <a:rPr sz="2400" spc="-7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up</a:t>
            </a:r>
            <a:endParaRPr sz="2400">
              <a:latin typeface="Carlito"/>
              <a:cs typeface="Carlito"/>
            </a:endParaRPr>
          </a:p>
          <a:p>
            <a:pPr marL="698500" lvl="1" indent="-228600">
              <a:lnSpc>
                <a:spcPct val="100000"/>
              </a:lnSpc>
              <a:spcBef>
                <a:spcPts val="170"/>
              </a:spcBef>
              <a:buFont typeface="Arial"/>
              <a:buChar char="•"/>
              <a:tabLst>
                <a:tab pos="698500" algn="l"/>
              </a:tabLst>
            </a:pPr>
            <a:r>
              <a:rPr sz="2400" dirty="0">
                <a:latin typeface="Carlito"/>
                <a:cs typeface="Carlito"/>
              </a:rPr>
              <a:t>Alert </a:t>
            </a:r>
            <a:r>
              <a:rPr sz="2400" spc="-5" dirty="0">
                <a:latin typeface="Carlito"/>
                <a:cs typeface="Carlito"/>
              </a:rPr>
              <a:t>on </a:t>
            </a:r>
            <a:r>
              <a:rPr sz="2400" spc="-10" dirty="0">
                <a:latin typeface="Carlito"/>
                <a:cs typeface="Carlito"/>
              </a:rPr>
              <a:t>validation</a:t>
            </a:r>
            <a:r>
              <a:rPr sz="2400" spc="-30" dirty="0">
                <a:latin typeface="Carlito"/>
                <a:cs typeface="Carlito"/>
              </a:rPr>
              <a:t> </a:t>
            </a:r>
            <a:r>
              <a:rPr sz="2400" spc="-15" dirty="0">
                <a:latin typeface="Carlito"/>
                <a:cs typeface="Carlito"/>
              </a:rPr>
              <a:t>failure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075676" y="1016508"/>
            <a:ext cx="3784091" cy="58414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27B63-F166-411E-830B-9479361DA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52400"/>
            <a:ext cx="10358120" cy="696594"/>
          </a:xfrm>
        </p:spPr>
        <p:txBody>
          <a:bodyPr/>
          <a:lstStyle/>
          <a:p>
            <a:r>
              <a:rPr lang="en-US" dirty="0"/>
              <a:t>Practical: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E39EB0-C196-4469-90D6-C14F6B7628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" y="990600"/>
            <a:ext cx="11418747" cy="4648200"/>
          </a:xfrm>
        </p:spPr>
        <p:txBody>
          <a:bodyPr/>
          <a:lstStyle/>
          <a:p>
            <a:r>
              <a:rPr lang="en-US" b="0" dirty="0"/>
              <a:t>Create IAM Role</a:t>
            </a:r>
          </a:p>
          <a:p>
            <a:r>
              <a:rPr lang="en-US" b="0" dirty="0"/>
              <a:t>Before we write any code, we need to create an IAM role that has permissions to do the following:</a:t>
            </a:r>
          </a:p>
          <a:p>
            <a:r>
              <a:rPr lang="en-US" b="0" dirty="0"/>
              <a:t>Retrieve information about volumes and snapshots from EC2</a:t>
            </a:r>
          </a:p>
          <a:p>
            <a:r>
              <a:rPr lang="en-US" b="0" dirty="0"/>
              <a:t>Take new snapshots using the </a:t>
            </a:r>
            <a:r>
              <a:rPr lang="en-US" b="0" dirty="0" err="1"/>
              <a:t>CreateSnapshot</a:t>
            </a:r>
            <a:r>
              <a:rPr lang="en-US" b="0" dirty="0"/>
              <a:t> API call</a:t>
            </a:r>
          </a:p>
          <a:p>
            <a:r>
              <a:rPr lang="en-US" b="0" dirty="0"/>
              <a:t>Delete snapshots using the </a:t>
            </a:r>
            <a:r>
              <a:rPr lang="en-US" b="0" dirty="0" err="1"/>
              <a:t>DeleteSnapshot</a:t>
            </a:r>
            <a:r>
              <a:rPr lang="en-US" b="0" dirty="0"/>
              <a:t> API call</a:t>
            </a:r>
          </a:p>
          <a:p>
            <a:r>
              <a:rPr lang="en-US" b="0" dirty="0"/>
              <a:t>Write logs to CloudWatch for debugging</a:t>
            </a:r>
          </a:p>
          <a:p>
            <a:r>
              <a:rPr lang="en-US" b="0" dirty="0"/>
              <a:t>In the AWS management console, we'll go to </a:t>
            </a:r>
            <a:r>
              <a:rPr lang="en-US" i="1" dirty="0"/>
              <a:t>IAM &gt; Roles &gt; Create New Role</a:t>
            </a:r>
            <a:r>
              <a:rPr lang="en-US" b="0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91031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F6A2C8-C629-4252-9930-47C335F00F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" y="228600"/>
            <a:ext cx="11418747" cy="6400800"/>
          </a:xfrm>
        </p:spPr>
        <p:txBody>
          <a:bodyPr/>
          <a:lstStyle/>
          <a:p>
            <a:r>
              <a:rPr lang="en-US" dirty="0"/>
              <a:t>Policy:</a:t>
            </a:r>
          </a:p>
          <a:p>
            <a:endParaRPr lang="en-US" dirty="0"/>
          </a:p>
          <a:p>
            <a:r>
              <a:rPr lang="en-US" b="0" dirty="0"/>
              <a:t>Paste the JSON below for the policy:</a:t>
            </a:r>
          </a:p>
          <a:p>
            <a:endParaRPr lang="en-US" b="0" dirty="0"/>
          </a:p>
          <a:p>
            <a:r>
              <a:rPr lang="en-US" b="0" dirty="0"/>
              <a:t>{ "Version": "2012-10-17", "Statement": [ { "Effect": "Allow", "Action": [ "logs:*" ], "Resource": "</a:t>
            </a:r>
            <a:r>
              <a:rPr lang="en-US" b="0" dirty="0" err="1"/>
              <a:t>arn:aws:logs</a:t>
            </a:r>
            <a:r>
              <a:rPr lang="en-US" b="0" dirty="0"/>
              <a:t>:*:*:*" }, { "Effect": "Allow", "Action": "ec2:Describe*", "Resource": "*" }, { "Effect": "Allow", "Action": [ "ec2:CreateSnapshot", "ec2:DeleteSnapshot", "ec2:CreateTags", "ec2:ModifySnapshotAttribute", "ec2:ResetSnapshotAttribute" ], "Resource": [ "*" ] } ] 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58147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07264" y="3091599"/>
            <a:ext cx="9899650" cy="824328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ts val="6210"/>
              </a:lnSpc>
              <a:spcBef>
                <a:spcPts val="125"/>
              </a:spcBef>
            </a:pPr>
            <a:r>
              <a:rPr lang="en-US" sz="7200" spc="-245" dirty="0">
                <a:latin typeface="Trebuchet MS"/>
                <a:cs typeface="Trebuchet MS"/>
              </a:rPr>
              <a:t>          </a:t>
            </a:r>
            <a:r>
              <a:rPr sz="7200" spc="-245" dirty="0">
                <a:latin typeface="Trebuchet MS"/>
                <a:cs typeface="Trebuchet MS"/>
              </a:rPr>
              <a:t>Thank</a:t>
            </a:r>
            <a:r>
              <a:rPr lang="en-US" sz="7200" spc="-245" dirty="0">
                <a:latin typeface="Trebuchet MS"/>
                <a:cs typeface="Trebuchet MS"/>
              </a:rPr>
              <a:t> You..</a:t>
            </a:r>
            <a:endParaRPr sz="7200" dirty="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684264" y="829055"/>
            <a:ext cx="2296668" cy="2375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774680" y="5932932"/>
            <a:ext cx="1002967" cy="5974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65F78-3650-47BF-8153-0C05CDE17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835" y="457201"/>
            <a:ext cx="10358120" cy="914400"/>
          </a:xfrm>
        </p:spPr>
        <p:txBody>
          <a:bodyPr/>
          <a:lstStyle/>
          <a:p>
            <a:r>
              <a:rPr lang="en-US" dirty="0"/>
              <a:t>What Is AWS Lambda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A70438-9233-448D-BCB2-1A63311EC9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6626" y="1767006"/>
            <a:ext cx="11418747" cy="3323987"/>
          </a:xfrm>
        </p:spPr>
        <p:txBody>
          <a:bodyPr/>
          <a:lstStyle/>
          <a:p>
            <a:r>
              <a:rPr lang="en-US" b="0" dirty="0"/>
              <a:t>AWS Lambda is a compute service that lets you run code without provisioning or managing servers. AWS Lambda executes your code only when needed and scales automatically, from a few requests per day to thousands per second. You pay only for the compute time you consume - there is no charge when your code is not running. With AWS Lambda, you can run code for virtually any type of application or backend service - all with zero administration. AWS Lambda runs your code on a high-availability compute infrastructure and performs all of the administration of the compute resources, including server and operating system maintenance, capacity provisioning and automatic scaling, code monitoring and logging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420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815"/>
            <a:ext cx="524764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35" dirty="0"/>
              <a:t>AWS </a:t>
            </a:r>
            <a:r>
              <a:rPr spc="-229" dirty="0"/>
              <a:t>Compute</a:t>
            </a:r>
            <a:r>
              <a:rPr spc="-800" dirty="0"/>
              <a:t> </a:t>
            </a:r>
            <a:r>
              <a:rPr spc="-245" dirty="0"/>
              <a:t>offerings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8860" y="5039411"/>
            <a:ext cx="195135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Carlito"/>
                <a:cs typeface="Carlito"/>
              </a:rPr>
              <a:t>Amazon</a:t>
            </a:r>
            <a:r>
              <a:rPr sz="1800" b="1" spc="-30" dirty="0">
                <a:latin typeface="Carlito"/>
                <a:cs typeface="Carlito"/>
              </a:rPr>
              <a:t> </a:t>
            </a:r>
            <a:r>
              <a:rPr sz="1800" b="1" spc="-15" dirty="0">
                <a:latin typeface="Carlito"/>
                <a:cs typeface="Carlito"/>
              </a:rPr>
              <a:t>EC2</a:t>
            </a:r>
            <a:endParaRPr sz="1800">
              <a:latin typeface="Carlito"/>
              <a:cs typeface="Carlito"/>
            </a:endParaRPr>
          </a:p>
          <a:p>
            <a:pPr marL="12700" marR="5080" algn="ctr">
              <a:lnSpc>
                <a:spcPct val="100000"/>
              </a:lnSpc>
            </a:pPr>
            <a:r>
              <a:rPr sz="1800" spc="-5" dirty="0">
                <a:latin typeface="Carlito"/>
                <a:cs typeface="Carlito"/>
              </a:rPr>
              <a:t>Virtual </a:t>
            </a:r>
            <a:r>
              <a:rPr sz="1800" spc="-10" dirty="0">
                <a:latin typeface="Carlito"/>
                <a:cs typeface="Carlito"/>
              </a:rPr>
              <a:t>servers </a:t>
            </a:r>
            <a:r>
              <a:rPr sz="1800" spc="-5" dirty="0">
                <a:latin typeface="Carlito"/>
                <a:cs typeface="Carlito"/>
              </a:rPr>
              <a:t>in the  Cloud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32716" y="5039411"/>
            <a:ext cx="292544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871219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Carlito"/>
                <a:cs typeface="Carlito"/>
              </a:rPr>
              <a:t>Amazon </a:t>
            </a:r>
            <a:r>
              <a:rPr sz="1800" b="1" spc="-15" dirty="0">
                <a:latin typeface="Carlito"/>
                <a:cs typeface="Carlito"/>
              </a:rPr>
              <a:t>ECS  </a:t>
            </a:r>
            <a:r>
              <a:rPr sz="1800" spc="-10" dirty="0">
                <a:latin typeface="Carlito"/>
                <a:cs typeface="Carlito"/>
              </a:rPr>
              <a:t>Container </a:t>
            </a:r>
            <a:r>
              <a:rPr sz="1800" spc="-5" dirty="0">
                <a:latin typeface="Carlito"/>
                <a:cs typeface="Carlito"/>
              </a:rPr>
              <a:t>management service  </a:t>
            </a:r>
            <a:r>
              <a:rPr sz="1800" spc="-15" dirty="0">
                <a:latin typeface="Carlito"/>
                <a:cs typeface="Carlito"/>
              </a:rPr>
              <a:t>for </a:t>
            </a:r>
            <a:r>
              <a:rPr sz="1800" spc="-5" dirty="0">
                <a:latin typeface="Carlito"/>
                <a:cs typeface="Carlito"/>
              </a:rPr>
              <a:t>running </a:t>
            </a:r>
            <a:r>
              <a:rPr sz="1800" spc="-15" dirty="0">
                <a:latin typeface="Carlito"/>
                <a:cs typeface="Carlito"/>
              </a:rPr>
              <a:t>Docker</a:t>
            </a:r>
            <a:r>
              <a:rPr sz="1800" spc="25" dirty="0">
                <a:latin typeface="Carlito"/>
                <a:cs typeface="Carlito"/>
              </a:rPr>
              <a:t> </a:t>
            </a:r>
            <a:r>
              <a:rPr sz="1800" spc="-15" dirty="0">
                <a:latin typeface="Carlito"/>
                <a:cs typeface="Carlito"/>
              </a:rPr>
              <a:t>containers</a:t>
            </a:r>
            <a:endParaRPr sz="1800">
              <a:latin typeface="Carlito"/>
              <a:cs typeface="Carlito"/>
            </a:endParaRPr>
          </a:p>
          <a:p>
            <a:pPr marL="1270" algn="ctr">
              <a:lnSpc>
                <a:spcPct val="100000"/>
              </a:lnSpc>
            </a:pPr>
            <a:r>
              <a:rPr sz="1800" spc="-5" dirty="0">
                <a:latin typeface="Carlito"/>
                <a:cs typeface="Carlito"/>
              </a:rPr>
              <a:t>on</a:t>
            </a:r>
            <a:r>
              <a:rPr sz="1800" spc="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EC2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542233" y="5039411"/>
            <a:ext cx="301942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Carlito"/>
                <a:cs typeface="Carlito"/>
              </a:rPr>
              <a:t>Amazon</a:t>
            </a:r>
            <a:r>
              <a:rPr sz="1800" b="1" spc="-25" dirty="0">
                <a:latin typeface="Carlito"/>
                <a:cs typeface="Carlito"/>
              </a:rPr>
              <a:t> </a:t>
            </a:r>
            <a:r>
              <a:rPr sz="1800" b="1" spc="-5" dirty="0">
                <a:latin typeface="Carlito"/>
                <a:cs typeface="Carlito"/>
              </a:rPr>
              <a:t>Lambda</a:t>
            </a:r>
            <a:endParaRPr sz="1800">
              <a:latin typeface="Carlito"/>
              <a:cs typeface="Carlito"/>
            </a:endParaRPr>
          </a:p>
          <a:p>
            <a:pPr marL="12065" marR="5080" algn="ctr">
              <a:lnSpc>
                <a:spcPct val="100000"/>
              </a:lnSpc>
            </a:pPr>
            <a:r>
              <a:rPr sz="1800" spc="-5" dirty="0">
                <a:latin typeface="Carlito"/>
                <a:cs typeface="Carlito"/>
              </a:rPr>
              <a:t>Serverless </a:t>
            </a:r>
            <a:r>
              <a:rPr sz="1800" spc="-10" dirty="0">
                <a:latin typeface="Carlito"/>
                <a:cs typeface="Carlito"/>
              </a:rPr>
              <a:t>compute platform </a:t>
            </a:r>
            <a:r>
              <a:rPr sz="1800" spc="-15" dirty="0">
                <a:latin typeface="Carlito"/>
                <a:cs typeface="Carlito"/>
              </a:rPr>
              <a:t>for  </a:t>
            </a:r>
            <a:r>
              <a:rPr sz="1800" spc="-10" dirty="0">
                <a:latin typeface="Carlito"/>
                <a:cs typeface="Carlito"/>
              </a:rPr>
              <a:t>stateless code execution </a:t>
            </a:r>
            <a:r>
              <a:rPr sz="1800" spc="-5" dirty="0">
                <a:latin typeface="Carlito"/>
                <a:cs typeface="Carlito"/>
              </a:rPr>
              <a:t>in  response </a:t>
            </a:r>
            <a:r>
              <a:rPr sz="1800" spc="-10" dirty="0">
                <a:latin typeface="Carlito"/>
                <a:cs typeface="Carlito"/>
              </a:rPr>
              <a:t>to</a:t>
            </a:r>
            <a:r>
              <a:rPr sz="1800" spc="-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events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75771" y="2165527"/>
            <a:ext cx="1943932" cy="23335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896611" y="2141220"/>
            <a:ext cx="2429256" cy="24307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8"/>
          <p:cNvGrpSpPr/>
          <p:nvPr/>
        </p:nvGrpSpPr>
        <p:grpSpPr>
          <a:xfrm>
            <a:off x="8997250" y="2278880"/>
            <a:ext cx="1813560" cy="2190750"/>
            <a:chOff x="8997250" y="2278880"/>
            <a:chExt cx="1813560" cy="2190750"/>
          </a:xfrm>
        </p:grpSpPr>
        <p:sp>
          <p:nvSpPr>
            <p:cNvPr id="9" name="object 9"/>
            <p:cNvSpPr/>
            <p:nvPr/>
          </p:nvSpPr>
          <p:spPr>
            <a:xfrm>
              <a:off x="8997250" y="2675070"/>
              <a:ext cx="318770" cy="1399540"/>
            </a:xfrm>
            <a:custGeom>
              <a:avLst/>
              <a:gdLst/>
              <a:ahLst/>
              <a:cxnLst/>
              <a:rect l="l" t="t" r="r" b="b"/>
              <a:pathLst>
                <a:path w="318770" h="1399539">
                  <a:moveTo>
                    <a:pt x="114987" y="1399130"/>
                  </a:moveTo>
                  <a:lnTo>
                    <a:pt x="0" y="1340948"/>
                  </a:lnTo>
                  <a:lnTo>
                    <a:pt x="0" y="58181"/>
                  </a:lnTo>
                  <a:lnTo>
                    <a:pt x="114987" y="0"/>
                  </a:lnTo>
                  <a:lnTo>
                    <a:pt x="318638" y="700950"/>
                  </a:lnTo>
                  <a:lnTo>
                    <a:pt x="114987" y="1399130"/>
                  </a:lnTo>
                  <a:close/>
                </a:path>
              </a:pathLst>
            </a:custGeom>
            <a:solidFill>
              <a:srgbClr val="9844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9112237" y="2676455"/>
              <a:ext cx="223520" cy="1398270"/>
            </a:xfrm>
            <a:custGeom>
              <a:avLst/>
              <a:gdLst/>
              <a:ahLst/>
              <a:cxnLst/>
              <a:rect l="l" t="t" r="r" b="b"/>
              <a:pathLst>
                <a:path w="223520" h="1398270">
                  <a:moveTo>
                    <a:pt x="0" y="1397745"/>
                  </a:moveTo>
                  <a:lnTo>
                    <a:pt x="0" y="0"/>
                  </a:lnTo>
                  <a:lnTo>
                    <a:pt x="223046" y="51258"/>
                  </a:lnTo>
                  <a:lnTo>
                    <a:pt x="223046" y="1345104"/>
                  </a:lnTo>
                  <a:lnTo>
                    <a:pt x="0" y="1397745"/>
                  </a:lnTo>
                  <a:close/>
                </a:path>
              </a:pathLst>
            </a:custGeom>
            <a:solidFill>
              <a:srgbClr val="F3732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9250775" y="2521304"/>
              <a:ext cx="381000" cy="1706880"/>
            </a:xfrm>
            <a:custGeom>
              <a:avLst/>
              <a:gdLst/>
              <a:ahLst/>
              <a:cxnLst/>
              <a:rect l="l" t="t" r="r" b="b"/>
              <a:pathLst>
                <a:path w="381000" h="1706879">
                  <a:moveTo>
                    <a:pt x="169016" y="1706660"/>
                  </a:moveTo>
                  <a:lnTo>
                    <a:pt x="0" y="1622160"/>
                  </a:lnTo>
                  <a:lnTo>
                    <a:pt x="0" y="84501"/>
                  </a:lnTo>
                  <a:lnTo>
                    <a:pt x="169016" y="0"/>
                  </a:lnTo>
                  <a:lnTo>
                    <a:pt x="380980" y="854715"/>
                  </a:lnTo>
                  <a:lnTo>
                    <a:pt x="169016" y="1706660"/>
                  </a:lnTo>
                  <a:close/>
                </a:path>
              </a:pathLst>
            </a:custGeom>
            <a:solidFill>
              <a:srgbClr val="9844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9419791" y="2521304"/>
              <a:ext cx="347980" cy="1704339"/>
            </a:xfrm>
            <a:custGeom>
              <a:avLst/>
              <a:gdLst/>
              <a:ahLst/>
              <a:cxnLst/>
              <a:rect l="l" t="t" r="r" b="b"/>
              <a:pathLst>
                <a:path w="347979" h="1704339">
                  <a:moveTo>
                    <a:pt x="0" y="1703891"/>
                  </a:moveTo>
                  <a:lnTo>
                    <a:pt x="0" y="0"/>
                  </a:lnTo>
                  <a:lnTo>
                    <a:pt x="347730" y="110822"/>
                  </a:lnTo>
                  <a:lnTo>
                    <a:pt x="347730" y="1593069"/>
                  </a:lnTo>
                  <a:lnTo>
                    <a:pt x="0" y="1703891"/>
                  </a:lnTo>
                  <a:close/>
                </a:path>
              </a:pathLst>
            </a:custGeom>
            <a:solidFill>
              <a:srgbClr val="F3732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0555802" y="2820523"/>
              <a:ext cx="139065" cy="1062990"/>
            </a:xfrm>
            <a:custGeom>
              <a:avLst/>
              <a:gdLst/>
              <a:ahLst/>
              <a:cxnLst/>
              <a:rect l="l" t="t" r="r" b="b"/>
              <a:pathLst>
                <a:path w="139065" h="1062989">
                  <a:moveTo>
                    <a:pt x="138537" y="1062506"/>
                  </a:moveTo>
                  <a:lnTo>
                    <a:pt x="0" y="1054197"/>
                  </a:lnTo>
                  <a:lnTo>
                    <a:pt x="0" y="0"/>
                  </a:lnTo>
                  <a:lnTo>
                    <a:pt x="138537" y="0"/>
                  </a:lnTo>
                  <a:lnTo>
                    <a:pt x="138537" y="1062506"/>
                  </a:lnTo>
                  <a:close/>
                </a:path>
              </a:pathLst>
            </a:custGeom>
            <a:solidFill>
              <a:srgbClr val="9844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0016903" y="2755413"/>
              <a:ext cx="681990" cy="220345"/>
            </a:xfrm>
            <a:custGeom>
              <a:avLst/>
              <a:gdLst/>
              <a:ahLst/>
              <a:cxnLst/>
              <a:rect l="l" t="t" r="r" b="b"/>
              <a:pathLst>
                <a:path w="681990" h="220344">
                  <a:moveTo>
                    <a:pt x="541680" y="220261"/>
                  </a:moveTo>
                  <a:lnTo>
                    <a:pt x="0" y="80348"/>
                  </a:lnTo>
                  <a:lnTo>
                    <a:pt x="156545" y="0"/>
                  </a:lnTo>
                  <a:lnTo>
                    <a:pt x="666366" y="65109"/>
                  </a:lnTo>
                  <a:lnTo>
                    <a:pt x="681606" y="200868"/>
                  </a:lnTo>
                  <a:lnTo>
                    <a:pt x="541680" y="220261"/>
                  </a:lnTo>
                  <a:close/>
                </a:path>
              </a:pathLst>
            </a:custGeom>
            <a:solidFill>
              <a:srgbClr val="64331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0021046" y="3772209"/>
              <a:ext cx="681990" cy="222250"/>
            </a:xfrm>
            <a:custGeom>
              <a:avLst/>
              <a:gdLst/>
              <a:ahLst/>
              <a:cxnLst/>
              <a:rect l="l" t="t" r="r" b="b"/>
              <a:pathLst>
                <a:path w="681990" h="222250">
                  <a:moveTo>
                    <a:pt x="156547" y="221645"/>
                  </a:moveTo>
                  <a:lnTo>
                    <a:pt x="0" y="141299"/>
                  </a:lnTo>
                  <a:lnTo>
                    <a:pt x="541683" y="0"/>
                  </a:lnTo>
                  <a:lnTo>
                    <a:pt x="681606" y="19393"/>
                  </a:lnTo>
                  <a:lnTo>
                    <a:pt x="156547" y="221645"/>
                  </a:lnTo>
                  <a:close/>
                </a:path>
              </a:pathLst>
            </a:custGeom>
            <a:solidFill>
              <a:srgbClr val="F8B5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9631756" y="2278887"/>
              <a:ext cx="708025" cy="2190750"/>
            </a:xfrm>
            <a:custGeom>
              <a:avLst/>
              <a:gdLst/>
              <a:ahLst/>
              <a:cxnLst/>
              <a:rect l="l" t="t" r="r" b="b"/>
              <a:pathLst>
                <a:path w="708025" h="2190750">
                  <a:moveTo>
                    <a:pt x="707923" y="745274"/>
                  </a:moveTo>
                  <a:lnTo>
                    <a:pt x="437743" y="781570"/>
                  </a:lnTo>
                  <a:lnTo>
                    <a:pt x="271538" y="0"/>
                  </a:lnTo>
                  <a:lnTo>
                    <a:pt x="0" y="135750"/>
                  </a:lnTo>
                  <a:lnTo>
                    <a:pt x="0" y="2054364"/>
                  </a:lnTo>
                  <a:lnTo>
                    <a:pt x="271538" y="2190127"/>
                  </a:lnTo>
                  <a:lnTo>
                    <a:pt x="437261" y="1409877"/>
                  </a:lnTo>
                  <a:lnTo>
                    <a:pt x="707923" y="1446225"/>
                  </a:lnTo>
                  <a:lnTo>
                    <a:pt x="707923" y="745274"/>
                  </a:lnTo>
                  <a:close/>
                </a:path>
              </a:pathLst>
            </a:custGeom>
            <a:solidFill>
              <a:srgbClr val="9844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9903282" y="2278887"/>
              <a:ext cx="908050" cy="2190750"/>
            </a:xfrm>
            <a:custGeom>
              <a:avLst/>
              <a:gdLst/>
              <a:ahLst/>
              <a:cxnLst/>
              <a:rect l="l" t="t" r="r" b="b"/>
              <a:pathLst>
                <a:path w="908050" h="2190750">
                  <a:moveTo>
                    <a:pt x="724560" y="1097140"/>
                  </a:moveTo>
                  <a:lnTo>
                    <a:pt x="436397" y="745274"/>
                  </a:lnTo>
                  <a:lnTo>
                    <a:pt x="436397" y="1447609"/>
                  </a:lnTo>
                  <a:lnTo>
                    <a:pt x="724560" y="1097140"/>
                  </a:lnTo>
                  <a:close/>
                </a:path>
                <a:path w="908050" h="2190750">
                  <a:moveTo>
                    <a:pt x="907427" y="454367"/>
                  </a:moveTo>
                  <a:lnTo>
                    <a:pt x="791057" y="396100"/>
                  </a:lnTo>
                  <a:lnTo>
                    <a:pt x="791057" y="676021"/>
                  </a:lnTo>
                  <a:lnTo>
                    <a:pt x="791057" y="1515491"/>
                  </a:lnTo>
                  <a:lnTo>
                    <a:pt x="271538" y="1670646"/>
                  </a:lnTo>
                  <a:lnTo>
                    <a:pt x="271538" y="519480"/>
                  </a:lnTo>
                  <a:lnTo>
                    <a:pt x="791057" y="676021"/>
                  </a:lnTo>
                  <a:lnTo>
                    <a:pt x="791057" y="396100"/>
                  </a:lnTo>
                  <a:lnTo>
                    <a:pt x="0" y="0"/>
                  </a:lnTo>
                  <a:lnTo>
                    <a:pt x="0" y="2190127"/>
                  </a:lnTo>
                  <a:lnTo>
                    <a:pt x="907427" y="1737131"/>
                  </a:lnTo>
                  <a:lnTo>
                    <a:pt x="907427" y="1670646"/>
                  </a:lnTo>
                  <a:lnTo>
                    <a:pt x="907427" y="519480"/>
                  </a:lnTo>
                  <a:lnTo>
                    <a:pt x="907427" y="454367"/>
                  </a:lnTo>
                  <a:close/>
                </a:path>
              </a:pathLst>
            </a:custGeom>
            <a:solidFill>
              <a:srgbClr val="F3732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815"/>
            <a:ext cx="543496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50" dirty="0"/>
              <a:t>Let’s </a:t>
            </a:r>
            <a:r>
              <a:rPr spc="-320" dirty="0"/>
              <a:t>talk </a:t>
            </a:r>
            <a:r>
              <a:rPr spc="-204" dirty="0"/>
              <a:t>about</a:t>
            </a:r>
            <a:r>
              <a:rPr spc="-625" dirty="0"/>
              <a:t> </a:t>
            </a:r>
            <a:r>
              <a:rPr spc="-260" dirty="0"/>
              <a:t>Lambda!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520389" y="5155044"/>
            <a:ext cx="515112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6385" marR="5080" indent="-27432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rlito"/>
                <a:cs typeface="Carlito"/>
              </a:rPr>
              <a:t>Serverless </a:t>
            </a:r>
            <a:r>
              <a:rPr sz="2400" spc="-10" dirty="0">
                <a:latin typeface="Carlito"/>
                <a:cs typeface="Carlito"/>
              </a:rPr>
              <a:t>compute </a:t>
            </a:r>
            <a:r>
              <a:rPr sz="2400" spc="-15" dirty="0">
                <a:latin typeface="Carlito"/>
                <a:cs typeface="Carlito"/>
              </a:rPr>
              <a:t>platform </a:t>
            </a:r>
            <a:r>
              <a:rPr sz="2400" spc="-20" dirty="0">
                <a:latin typeface="Carlito"/>
                <a:cs typeface="Carlito"/>
              </a:rPr>
              <a:t>for </a:t>
            </a:r>
            <a:r>
              <a:rPr sz="2400" spc="-15" dirty="0">
                <a:latin typeface="Carlito"/>
                <a:cs typeface="Carlito"/>
              </a:rPr>
              <a:t>stateless  </a:t>
            </a:r>
            <a:r>
              <a:rPr sz="2400" spc="-10" dirty="0">
                <a:latin typeface="Carlito"/>
                <a:cs typeface="Carlito"/>
              </a:rPr>
              <a:t>code </a:t>
            </a:r>
            <a:r>
              <a:rPr sz="2400" spc="-15" dirty="0">
                <a:latin typeface="Carlito"/>
                <a:cs typeface="Carlito"/>
              </a:rPr>
              <a:t>execution </a:t>
            </a:r>
            <a:r>
              <a:rPr sz="2400" dirty="0">
                <a:latin typeface="Carlito"/>
                <a:cs typeface="Carlito"/>
              </a:rPr>
              <a:t>in </a:t>
            </a:r>
            <a:r>
              <a:rPr sz="2400" spc="-10" dirty="0">
                <a:latin typeface="Carlito"/>
                <a:cs typeface="Carlito"/>
              </a:rPr>
              <a:t>response </a:t>
            </a:r>
            <a:r>
              <a:rPr sz="2400" spc="-15" dirty="0">
                <a:latin typeface="Carlito"/>
                <a:cs typeface="Carlito"/>
              </a:rPr>
              <a:t>to</a:t>
            </a:r>
            <a:r>
              <a:rPr sz="2400" spc="-20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events</a:t>
            </a:r>
            <a:endParaRPr sz="2400">
              <a:latin typeface="Carlito"/>
              <a:cs typeface="Carlito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978448" y="1981804"/>
            <a:ext cx="2219325" cy="2681605"/>
            <a:chOff x="4978448" y="1981804"/>
            <a:chExt cx="2219325" cy="2681605"/>
          </a:xfrm>
        </p:grpSpPr>
        <p:sp>
          <p:nvSpPr>
            <p:cNvPr id="5" name="object 5"/>
            <p:cNvSpPr/>
            <p:nvPr/>
          </p:nvSpPr>
          <p:spPr>
            <a:xfrm>
              <a:off x="4978448" y="2466816"/>
              <a:ext cx="389890" cy="1713230"/>
            </a:xfrm>
            <a:custGeom>
              <a:avLst/>
              <a:gdLst/>
              <a:ahLst/>
              <a:cxnLst/>
              <a:rect l="l" t="t" r="r" b="b"/>
              <a:pathLst>
                <a:path w="389889" h="1713229">
                  <a:moveTo>
                    <a:pt x="140700" y="1712802"/>
                  </a:moveTo>
                  <a:lnTo>
                    <a:pt x="0" y="1641576"/>
                  </a:lnTo>
                  <a:lnTo>
                    <a:pt x="0" y="71225"/>
                  </a:lnTo>
                  <a:lnTo>
                    <a:pt x="140700" y="0"/>
                  </a:lnTo>
                  <a:lnTo>
                    <a:pt x="389892" y="858096"/>
                  </a:lnTo>
                  <a:lnTo>
                    <a:pt x="140700" y="1712802"/>
                  </a:lnTo>
                  <a:close/>
                </a:path>
              </a:pathLst>
            </a:custGeom>
            <a:solidFill>
              <a:srgbClr val="9844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119148" y="2468512"/>
              <a:ext cx="273050" cy="1711325"/>
            </a:xfrm>
            <a:custGeom>
              <a:avLst/>
              <a:gdLst/>
              <a:ahLst/>
              <a:cxnLst/>
              <a:rect l="l" t="t" r="r" b="b"/>
              <a:pathLst>
                <a:path w="273050" h="1711325">
                  <a:moveTo>
                    <a:pt x="0" y="1711106"/>
                  </a:moveTo>
                  <a:lnTo>
                    <a:pt x="0" y="0"/>
                  </a:lnTo>
                  <a:lnTo>
                    <a:pt x="272924" y="62746"/>
                  </a:lnTo>
                  <a:lnTo>
                    <a:pt x="272924" y="1646662"/>
                  </a:lnTo>
                  <a:lnTo>
                    <a:pt x="0" y="1711106"/>
                  </a:lnTo>
                  <a:close/>
                </a:path>
              </a:pathLst>
            </a:custGeom>
            <a:solidFill>
              <a:srgbClr val="F3732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288666" y="2278577"/>
              <a:ext cx="466725" cy="2089785"/>
            </a:xfrm>
            <a:custGeom>
              <a:avLst/>
              <a:gdLst/>
              <a:ahLst/>
              <a:cxnLst/>
              <a:rect l="l" t="t" r="r" b="b"/>
              <a:pathLst>
                <a:path w="466725" h="2089785">
                  <a:moveTo>
                    <a:pt x="206810" y="2089279"/>
                  </a:moveTo>
                  <a:lnTo>
                    <a:pt x="0" y="1985833"/>
                  </a:lnTo>
                  <a:lnTo>
                    <a:pt x="0" y="103446"/>
                  </a:lnTo>
                  <a:lnTo>
                    <a:pt x="206810" y="0"/>
                  </a:lnTo>
                  <a:lnTo>
                    <a:pt x="466175" y="1046337"/>
                  </a:lnTo>
                  <a:lnTo>
                    <a:pt x="206810" y="2089279"/>
                  </a:lnTo>
                  <a:close/>
                </a:path>
              </a:pathLst>
            </a:custGeom>
            <a:solidFill>
              <a:srgbClr val="9844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495478" y="2278577"/>
              <a:ext cx="426084" cy="2085975"/>
            </a:xfrm>
            <a:custGeom>
              <a:avLst/>
              <a:gdLst/>
              <a:ahLst/>
              <a:cxnLst/>
              <a:rect l="l" t="t" r="r" b="b"/>
              <a:pathLst>
                <a:path w="426085" h="2085975">
                  <a:moveTo>
                    <a:pt x="0" y="2085887"/>
                  </a:moveTo>
                  <a:lnTo>
                    <a:pt x="0" y="0"/>
                  </a:lnTo>
                  <a:lnTo>
                    <a:pt x="425491" y="135667"/>
                  </a:lnTo>
                  <a:lnTo>
                    <a:pt x="425491" y="1950220"/>
                  </a:lnTo>
                  <a:lnTo>
                    <a:pt x="0" y="2085887"/>
                  </a:lnTo>
                  <a:close/>
                </a:path>
              </a:pathLst>
            </a:custGeom>
            <a:solidFill>
              <a:srgbClr val="F3732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885529" y="2644881"/>
              <a:ext cx="169545" cy="1301115"/>
            </a:xfrm>
            <a:custGeom>
              <a:avLst/>
              <a:gdLst/>
              <a:ahLst/>
              <a:cxnLst/>
              <a:rect l="l" t="t" r="r" b="b"/>
              <a:pathLst>
                <a:path w="169545" h="1301114">
                  <a:moveTo>
                    <a:pt x="169518" y="1300712"/>
                  </a:moveTo>
                  <a:lnTo>
                    <a:pt x="0" y="1290535"/>
                  </a:lnTo>
                  <a:lnTo>
                    <a:pt x="0" y="0"/>
                  </a:lnTo>
                  <a:lnTo>
                    <a:pt x="169518" y="0"/>
                  </a:lnTo>
                  <a:lnTo>
                    <a:pt x="169518" y="1300712"/>
                  </a:lnTo>
                  <a:close/>
                </a:path>
              </a:pathLst>
            </a:custGeom>
            <a:solidFill>
              <a:srgbClr val="9844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226103" y="2565173"/>
              <a:ext cx="834390" cy="269875"/>
            </a:xfrm>
            <a:custGeom>
              <a:avLst/>
              <a:gdLst/>
              <a:ahLst/>
              <a:cxnLst/>
              <a:rect l="l" t="t" r="r" b="b"/>
              <a:pathLst>
                <a:path w="834390" h="269875">
                  <a:moveTo>
                    <a:pt x="662816" y="269639"/>
                  </a:moveTo>
                  <a:lnTo>
                    <a:pt x="0" y="98360"/>
                  </a:lnTo>
                  <a:lnTo>
                    <a:pt x="191555" y="0"/>
                  </a:lnTo>
                  <a:lnTo>
                    <a:pt x="815383" y="79706"/>
                  </a:lnTo>
                  <a:lnTo>
                    <a:pt x="834031" y="245897"/>
                  </a:lnTo>
                  <a:lnTo>
                    <a:pt x="662816" y="269639"/>
                  </a:lnTo>
                  <a:close/>
                </a:path>
              </a:pathLst>
            </a:custGeom>
            <a:solidFill>
              <a:srgbClr val="64331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231188" y="3809926"/>
              <a:ext cx="834390" cy="271780"/>
            </a:xfrm>
            <a:custGeom>
              <a:avLst/>
              <a:gdLst/>
              <a:ahLst/>
              <a:cxnLst/>
              <a:rect l="l" t="t" r="r" b="b"/>
              <a:pathLst>
                <a:path w="834390" h="271779">
                  <a:moveTo>
                    <a:pt x="191557" y="271333"/>
                  </a:moveTo>
                  <a:lnTo>
                    <a:pt x="0" y="172974"/>
                  </a:lnTo>
                  <a:lnTo>
                    <a:pt x="662816" y="0"/>
                  </a:lnTo>
                  <a:lnTo>
                    <a:pt x="834031" y="23741"/>
                  </a:lnTo>
                  <a:lnTo>
                    <a:pt x="191557" y="271333"/>
                  </a:lnTo>
                  <a:close/>
                </a:path>
              </a:pathLst>
            </a:custGeom>
            <a:solidFill>
              <a:srgbClr val="F8B5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754840" y="1981809"/>
              <a:ext cx="866775" cy="2681605"/>
            </a:xfrm>
            <a:custGeom>
              <a:avLst/>
              <a:gdLst/>
              <a:ahLst/>
              <a:cxnLst/>
              <a:rect l="l" t="t" r="r" b="b"/>
              <a:pathLst>
                <a:path w="866775" h="2681604">
                  <a:moveTo>
                    <a:pt x="866228" y="912368"/>
                  </a:moveTo>
                  <a:lnTo>
                    <a:pt x="535635" y="956792"/>
                  </a:lnTo>
                  <a:lnTo>
                    <a:pt x="332257" y="0"/>
                  </a:lnTo>
                  <a:lnTo>
                    <a:pt x="0" y="166192"/>
                  </a:lnTo>
                  <a:lnTo>
                    <a:pt x="0" y="2514943"/>
                  </a:lnTo>
                  <a:lnTo>
                    <a:pt x="332257" y="2681135"/>
                  </a:lnTo>
                  <a:lnTo>
                    <a:pt x="535038" y="1725968"/>
                  </a:lnTo>
                  <a:lnTo>
                    <a:pt x="866228" y="1770468"/>
                  </a:lnTo>
                  <a:lnTo>
                    <a:pt x="866228" y="912368"/>
                  </a:lnTo>
                  <a:close/>
                </a:path>
              </a:pathLst>
            </a:custGeom>
            <a:solidFill>
              <a:srgbClr val="9844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087097" y="1981809"/>
              <a:ext cx="1110615" cy="2681605"/>
            </a:xfrm>
            <a:custGeom>
              <a:avLst/>
              <a:gdLst/>
              <a:ahLst/>
              <a:cxnLst/>
              <a:rect l="l" t="t" r="r" b="b"/>
              <a:pathLst>
                <a:path w="1110615" h="2681604">
                  <a:moveTo>
                    <a:pt x="886574" y="1343113"/>
                  </a:moveTo>
                  <a:lnTo>
                    <a:pt x="533971" y="912368"/>
                  </a:lnTo>
                  <a:lnTo>
                    <a:pt x="533971" y="1772158"/>
                  </a:lnTo>
                  <a:lnTo>
                    <a:pt x="886574" y="1343113"/>
                  </a:lnTo>
                  <a:close/>
                </a:path>
                <a:path w="1110615" h="2681604">
                  <a:moveTo>
                    <a:pt x="1110335" y="556234"/>
                  </a:moveTo>
                  <a:lnTo>
                    <a:pt x="967943" y="484911"/>
                  </a:lnTo>
                  <a:lnTo>
                    <a:pt x="967943" y="827570"/>
                  </a:lnTo>
                  <a:lnTo>
                    <a:pt x="967943" y="1855254"/>
                  </a:lnTo>
                  <a:lnTo>
                    <a:pt x="332244" y="2045195"/>
                  </a:lnTo>
                  <a:lnTo>
                    <a:pt x="332244" y="635939"/>
                  </a:lnTo>
                  <a:lnTo>
                    <a:pt x="967943" y="827570"/>
                  </a:lnTo>
                  <a:lnTo>
                    <a:pt x="967943" y="484911"/>
                  </a:lnTo>
                  <a:lnTo>
                    <a:pt x="0" y="0"/>
                  </a:lnTo>
                  <a:lnTo>
                    <a:pt x="0" y="2681135"/>
                  </a:lnTo>
                  <a:lnTo>
                    <a:pt x="1110335" y="2126589"/>
                  </a:lnTo>
                  <a:lnTo>
                    <a:pt x="1110335" y="2045195"/>
                  </a:lnTo>
                  <a:lnTo>
                    <a:pt x="1110335" y="635939"/>
                  </a:lnTo>
                  <a:lnTo>
                    <a:pt x="1110335" y="556234"/>
                  </a:lnTo>
                  <a:close/>
                </a:path>
              </a:pathLst>
            </a:custGeom>
            <a:solidFill>
              <a:srgbClr val="F3732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815"/>
            <a:ext cx="547116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245" dirty="0"/>
              <a:t>Benefits </a:t>
            </a:r>
            <a:r>
              <a:rPr lang="en-US" spc="-204" dirty="0"/>
              <a:t>of </a:t>
            </a:r>
            <a:r>
              <a:rPr lang="en-US" spc="-135" dirty="0"/>
              <a:t>AWS</a:t>
            </a:r>
            <a:r>
              <a:rPr lang="en-US" spc="-844" dirty="0"/>
              <a:t> </a:t>
            </a:r>
            <a:r>
              <a:rPr lang="en-US" spc="-265" dirty="0"/>
              <a:t>Lambda</a:t>
            </a:r>
            <a:endParaRPr spc="-250" dirty="0"/>
          </a:p>
        </p:txBody>
      </p:sp>
      <p:sp>
        <p:nvSpPr>
          <p:cNvPr id="3" name="object 3"/>
          <p:cNvSpPr txBox="1"/>
          <p:nvPr/>
        </p:nvSpPr>
        <p:spPr>
          <a:xfrm>
            <a:off x="931946" y="4853584"/>
            <a:ext cx="16998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4805" marR="5080" indent="-33274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Carlito"/>
                <a:cs typeface="Carlito"/>
              </a:rPr>
              <a:t>No </a:t>
            </a:r>
            <a:r>
              <a:rPr sz="2400" b="1" spc="-5" dirty="0">
                <a:latin typeface="Carlito"/>
                <a:cs typeface="Carlito"/>
              </a:rPr>
              <a:t>servers</a:t>
            </a:r>
            <a:r>
              <a:rPr sz="2400" b="1" spc="-125" dirty="0">
                <a:latin typeface="Carlito"/>
                <a:cs typeface="Carlito"/>
              </a:rPr>
              <a:t> </a:t>
            </a:r>
            <a:r>
              <a:rPr sz="2400" b="1" spc="-15" dirty="0">
                <a:latin typeface="Carlito"/>
                <a:cs typeface="Carlito"/>
              </a:rPr>
              <a:t>to  </a:t>
            </a:r>
            <a:r>
              <a:rPr sz="2400" b="1" spc="-5" dirty="0">
                <a:latin typeface="Carlito"/>
                <a:cs typeface="Carlito"/>
              </a:rPr>
              <a:t>manage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677572" y="4848707"/>
            <a:ext cx="15760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2740" marR="5080" indent="-32004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Carlito"/>
                <a:cs typeface="Carlito"/>
              </a:rPr>
              <a:t>No</a:t>
            </a:r>
            <a:r>
              <a:rPr sz="2400" b="1" spc="-114" dirty="0">
                <a:latin typeface="Carlito"/>
                <a:cs typeface="Carlito"/>
              </a:rPr>
              <a:t> </a:t>
            </a:r>
            <a:r>
              <a:rPr sz="2400" b="1" spc="-10" dirty="0">
                <a:latin typeface="Carlito"/>
                <a:cs typeface="Carlito"/>
              </a:rPr>
              <a:t>idle/cold  </a:t>
            </a:r>
            <a:r>
              <a:rPr sz="2400" b="1" spc="-5" dirty="0">
                <a:latin typeface="Carlito"/>
                <a:cs typeface="Carlito"/>
              </a:rPr>
              <a:t>servers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54873" y="4848707"/>
            <a:ext cx="14668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4800" marR="5080" indent="-292735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Carlito"/>
                <a:cs typeface="Carlito"/>
              </a:rPr>
              <a:t>C</a:t>
            </a:r>
            <a:r>
              <a:rPr sz="2400" b="1" spc="5" dirty="0">
                <a:latin typeface="Carlito"/>
                <a:cs typeface="Carlito"/>
              </a:rPr>
              <a:t>o</a:t>
            </a:r>
            <a:r>
              <a:rPr sz="2400" b="1" spc="-30" dirty="0">
                <a:latin typeface="Carlito"/>
                <a:cs typeface="Carlito"/>
              </a:rPr>
              <a:t>n</a:t>
            </a:r>
            <a:r>
              <a:rPr sz="2400" b="1" spc="-5" dirty="0">
                <a:latin typeface="Carlito"/>
                <a:cs typeface="Carlito"/>
              </a:rPr>
              <a:t>tinu</a:t>
            </a:r>
            <a:r>
              <a:rPr sz="2400" b="1" spc="5" dirty="0">
                <a:latin typeface="Carlito"/>
                <a:cs typeface="Carlito"/>
              </a:rPr>
              <a:t>o</a:t>
            </a:r>
            <a:r>
              <a:rPr sz="2400" b="1" spc="-5" dirty="0">
                <a:latin typeface="Carlito"/>
                <a:cs typeface="Carlito"/>
              </a:rPr>
              <a:t>us  scaling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93191" y="2420111"/>
            <a:ext cx="2578595" cy="18836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864608" y="2450592"/>
            <a:ext cx="2535936" cy="185317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084564" y="2450592"/>
            <a:ext cx="2438400" cy="178154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815"/>
            <a:ext cx="3459479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10" dirty="0"/>
              <a:t>Pay </a:t>
            </a:r>
            <a:r>
              <a:rPr spc="-215" dirty="0"/>
              <a:t>per</a:t>
            </a:r>
            <a:r>
              <a:rPr spc="-595" dirty="0"/>
              <a:t> </a:t>
            </a:r>
            <a:r>
              <a:rPr spc="-235" dirty="0"/>
              <a:t>request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8" y="1793112"/>
            <a:ext cx="4297045" cy="3265170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241300" marR="5080" indent="-228600">
              <a:lnSpc>
                <a:spcPts val="3030"/>
              </a:lnSpc>
              <a:spcBef>
                <a:spcPts val="47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rlito"/>
                <a:cs typeface="Carlito"/>
              </a:rPr>
              <a:t>Buy </a:t>
            </a:r>
            <a:r>
              <a:rPr sz="2800" spc="-15" dirty="0">
                <a:latin typeface="Carlito"/>
                <a:cs typeface="Carlito"/>
              </a:rPr>
              <a:t>compute </a:t>
            </a:r>
            <a:r>
              <a:rPr sz="2800" spc="-5" dirty="0">
                <a:latin typeface="Carlito"/>
                <a:cs typeface="Carlito"/>
              </a:rPr>
              <a:t>time </a:t>
            </a:r>
            <a:r>
              <a:rPr sz="2800" spc="-10" dirty="0">
                <a:latin typeface="Carlito"/>
                <a:cs typeface="Carlito"/>
              </a:rPr>
              <a:t>in 100ms  </a:t>
            </a:r>
            <a:r>
              <a:rPr sz="2800" spc="-15" dirty="0">
                <a:latin typeface="Carlito"/>
                <a:cs typeface="Carlito"/>
              </a:rPr>
              <a:t>increments</a:t>
            </a:r>
            <a:endParaRPr sz="28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2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0" dirty="0">
                <a:latin typeface="Carlito"/>
                <a:cs typeface="Carlito"/>
              </a:rPr>
              <a:t>Low </a:t>
            </a:r>
            <a:r>
              <a:rPr sz="2800" spc="-15" dirty="0">
                <a:latin typeface="Carlito"/>
                <a:cs typeface="Carlito"/>
              </a:rPr>
              <a:t>request</a:t>
            </a:r>
            <a:r>
              <a:rPr sz="2800" spc="30" dirty="0">
                <a:latin typeface="Carlito"/>
                <a:cs typeface="Carlito"/>
              </a:rPr>
              <a:t> </a:t>
            </a:r>
            <a:r>
              <a:rPr sz="2800" spc="-15" dirty="0">
                <a:latin typeface="Carlito"/>
                <a:cs typeface="Carlito"/>
              </a:rPr>
              <a:t>charge</a:t>
            </a:r>
            <a:endParaRPr sz="2800">
              <a:latin typeface="Carlito"/>
              <a:cs typeface="Carlito"/>
            </a:endParaRPr>
          </a:p>
          <a:p>
            <a:pPr marL="241300" marR="126364" indent="-228600">
              <a:lnSpc>
                <a:spcPts val="3030"/>
              </a:lnSpc>
              <a:spcBef>
                <a:spcPts val="103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rlito"/>
                <a:cs typeface="Carlito"/>
              </a:rPr>
              <a:t>No </a:t>
            </a:r>
            <a:r>
              <a:rPr sz="2800" spc="-40" dirty="0">
                <a:latin typeface="Carlito"/>
                <a:cs typeface="Carlito"/>
              </a:rPr>
              <a:t>hourly, </a:t>
            </a:r>
            <a:r>
              <a:rPr sz="2800" spc="-10" dirty="0">
                <a:latin typeface="Carlito"/>
                <a:cs typeface="Carlito"/>
              </a:rPr>
              <a:t>daily </a:t>
            </a:r>
            <a:r>
              <a:rPr sz="2800" spc="-5" dirty="0">
                <a:latin typeface="Carlito"/>
                <a:cs typeface="Carlito"/>
              </a:rPr>
              <a:t>or </a:t>
            </a:r>
            <a:r>
              <a:rPr sz="2800" spc="-15" dirty="0">
                <a:latin typeface="Carlito"/>
                <a:cs typeface="Carlito"/>
              </a:rPr>
              <a:t>monthly  </a:t>
            </a:r>
            <a:r>
              <a:rPr sz="2800" spc="-10" dirty="0">
                <a:latin typeface="Carlito"/>
                <a:cs typeface="Carlito"/>
              </a:rPr>
              <a:t>minimums</a:t>
            </a:r>
            <a:endParaRPr sz="28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1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rlito"/>
                <a:cs typeface="Carlito"/>
              </a:rPr>
              <a:t>No </a:t>
            </a:r>
            <a:r>
              <a:rPr sz="2800" spc="-10" dirty="0">
                <a:latin typeface="Carlito"/>
                <a:cs typeface="Carlito"/>
              </a:rPr>
              <a:t>per-device</a:t>
            </a:r>
            <a:r>
              <a:rPr sz="2800" spc="35" dirty="0">
                <a:latin typeface="Carlito"/>
                <a:cs typeface="Carlito"/>
              </a:rPr>
              <a:t> </a:t>
            </a:r>
            <a:r>
              <a:rPr sz="2800" spc="-25" dirty="0">
                <a:latin typeface="Carlito"/>
                <a:cs typeface="Carlito"/>
              </a:rPr>
              <a:t>fees</a:t>
            </a:r>
            <a:endParaRPr sz="28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5" dirty="0">
                <a:latin typeface="Carlito"/>
                <a:cs typeface="Carlito"/>
              </a:rPr>
              <a:t>Never </a:t>
            </a:r>
            <a:r>
              <a:rPr sz="2800" spc="-20" dirty="0">
                <a:latin typeface="Carlito"/>
                <a:cs typeface="Carlito"/>
              </a:rPr>
              <a:t>pay </a:t>
            </a:r>
            <a:r>
              <a:rPr sz="2800" spc="-25" dirty="0">
                <a:latin typeface="Carlito"/>
                <a:cs typeface="Carlito"/>
              </a:rPr>
              <a:t>for</a:t>
            </a:r>
            <a:r>
              <a:rPr sz="2800" spc="25" dirty="0">
                <a:latin typeface="Carlito"/>
                <a:cs typeface="Carlito"/>
              </a:rPr>
              <a:t> </a:t>
            </a:r>
            <a:r>
              <a:rPr sz="2800" spc="-15" dirty="0">
                <a:latin typeface="Carlito"/>
                <a:cs typeface="Carlito"/>
              </a:rPr>
              <a:t>idle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310198" y="4382007"/>
            <a:ext cx="486029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1297305" algn="l"/>
              </a:tabLst>
            </a:pPr>
            <a:r>
              <a:rPr sz="2400" b="1" spc="-10" dirty="0">
                <a:latin typeface="Carlito"/>
                <a:cs typeface="Carlito"/>
              </a:rPr>
              <a:t>Free </a:t>
            </a:r>
            <a:r>
              <a:rPr sz="2400" b="1" spc="-5" dirty="0">
                <a:latin typeface="Carlito"/>
                <a:cs typeface="Carlito"/>
              </a:rPr>
              <a:t>tier:	</a:t>
            </a:r>
            <a:r>
              <a:rPr sz="2400" b="1" dirty="0">
                <a:latin typeface="Carlito"/>
                <a:cs typeface="Carlito"/>
              </a:rPr>
              <a:t>1 </a:t>
            </a:r>
            <a:r>
              <a:rPr sz="2400" b="1" spc="-5" dirty="0">
                <a:latin typeface="Carlito"/>
                <a:cs typeface="Carlito"/>
              </a:rPr>
              <a:t>million </a:t>
            </a:r>
            <a:r>
              <a:rPr sz="2400" b="1" spc="-10" dirty="0">
                <a:latin typeface="Carlito"/>
                <a:cs typeface="Carlito"/>
              </a:rPr>
              <a:t>requests, </a:t>
            </a:r>
            <a:r>
              <a:rPr sz="2400" b="1" spc="-5" dirty="0">
                <a:latin typeface="Carlito"/>
                <a:cs typeface="Carlito"/>
              </a:rPr>
              <a:t>and  400,000 GBs </a:t>
            </a:r>
            <a:r>
              <a:rPr sz="2400" b="1" dirty="0">
                <a:latin typeface="Carlito"/>
                <a:cs typeface="Carlito"/>
              </a:rPr>
              <a:t>of </a:t>
            </a:r>
            <a:r>
              <a:rPr sz="2400" b="1" spc="-10" dirty="0">
                <a:latin typeface="Carlito"/>
                <a:cs typeface="Carlito"/>
              </a:rPr>
              <a:t>compute </a:t>
            </a:r>
            <a:r>
              <a:rPr sz="2400" b="1" spc="-5" dirty="0">
                <a:latin typeface="Carlito"/>
                <a:cs typeface="Carlito"/>
              </a:rPr>
              <a:t>every </a:t>
            </a:r>
            <a:r>
              <a:rPr sz="2400" b="1" spc="-10" dirty="0">
                <a:latin typeface="Carlito"/>
                <a:cs typeface="Carlito"/>
              </a:rPr>
              <a:t>month,  </a:t>
            </a:r>
            <a:r>
              <a:rPr sz="2400" b="1" spc="-15" dirty="0">
                <a:latin typeface="Carlito"/>
                <a:cs typeface="Carlito"/>
              </a:rPr>
              <a:t>for </a:t>
            </a:r>
            <a:r>
              <a:rPr sz="2400" b="1" spc="-5" dirty="0">
                <a:latin typeface="Carlito"/>
                <a:cs typeface="Carlito"/>
              </a:rPr>
              <a:t>every </a:t>
            </a:r>
            <a:r>
              <a:rPr sz="2400" b="1" spc="-30" dirty="0">
                <a:latin typeface="Carlito"/>
                <a:cs typeface="Carlito"/>
              </a:rPr>
              <a:t>customer.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888735" y="1357883"/>
            <a:ext cx="5097779" cy="28757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815"/>
            <a:ext cx="483743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0" dirty="0"/>
              <a:t>Working </a:t>
            </a:r>
            <a:r>
              <a:rPr spc="-250" dirty="0"/>
              <a:t>with</a:t>
            </a:r>
            <a:r>
              <a:rPr spc="-705" dirty="0"/>
              <a:t> </a:t>
            </a:r>
            <a:r>
              <a:rPr spc="-265" dirty="0"/>
              <a:t>Lambda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20986" y="2034388"/>
            <a:ext cx="4440555" cy="1189990"/>
          </a:xfrm>
          <a:prstGeom prst="rect">
            <a:avLst/>
          </a:prstGeom>
        </p:spPr>
        <p:txBody>
          <a:bodyPr vert="horz" wrap="square" lIns="0" tIns="1117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80"/>
              </a:spcBef>
            </a:pPr>
            <a:r>
              <a:rPr sz="1900" b="1" spc="-5" dirty="0">
                <a:latin typeface="Carlito"/>
                <a:cs typeface="Carlito"/>
              </a:rPr>
              <a:t>Bring </a:t>
            </a:r>
            <a:r>
              <a:rPr sz="1900" b="1" spc="-10" dirty="0">
                <a:latin typeface="Carlito"/>
                <a:cs typeface="Carlito"/>
              </a:rPr>
              <a:t>your </a:t>
            </a:r>
            <a:r>
              <a:rPr sz="1900" b="1" spc="-5" dirty="0">
                <a:latin typeface="Carlito"/>
                <a:cs typeface="Carlito"/>
              </a:rPr>
              <a:t>own</a:t>
            </a:r>
            <a:r>
              <a:rPr sz="1900" b="1" spc="15" dirty="0">
                <a:latin typeface="Carlito"/>
                <a:cs typeface="Carlito"/>
              </a:rPr>
              <a:t> </a:t>
            </a:r>
            <a:r>
              <a:rPr sz="1900" b="1" spc="-10" dirty="0">
                <a:latin typeface="Carlito"/>
                <a:cs typeface="Carlito"/>
              </a:rPr>
              <a:t>code</a:t>
            </a:r>
            <a:endParaRPr sz="19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8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900" spc="-5" dirty="0">
                <a:latin typeface="Carlito"/>
                <a:cs typeface="Carlito"/>
              </a:rPr>
              <a:t>Node.js, </a:t>
            </a:r>
            <a:r>
              <a:rPr sz="1900" spc="-20" dirty="0">
                <a:latin typeface="Carlito"/>
                <a:cs typeface="Carlito"/>
              </a:rPr>
              <a:t>Java, </a:t>
            </a:r>
            <a:r>
              <a:rPr sz="1900" dirty="0">
                <a:latin typeface="Carlito"/>
                <a:cs typeface="Carlito"/>
              </a:rPr>
              <a:t>Python,</a:t>
            </a:r>
            <a:r>
              <a:rPr sz="1900" spc="20" dirty="0">
                <a:latin typeface="Carlito"/>
                <a:cs typeface="Carlito"/>
              </a:rPr>
              <a:t> </a:t>
            </a:r>
            <a:r>
              <a:rPr sz="1900" spc="-5" dirty="0">
                <a:latin typeface="Carlito"/>
                <a:cs typeface="Carlito"/>
              </a:rPr>
              <a:t>C#</a:t>
            </a:r>
            <a:endParaRPr sz="19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900" spc="-5" dirty="0">
                <a:latin typeface="Carlito"/>
                <a:cs typeface="Carlito"/>
              </a:rPr>
              <a:t>Bring </a:t>
            </a:r>
            <a:r>
              <a:rPr sz="1900" spc="-10" dirty="0">
                <a:latin typeface="Carlito"/>
                <a:cs typeface="Carlito"/>
              </a:rPr>
              <a:t>your own libraries (even native</a:t>
            </a:r>
            <a:r>
              <a:rPr sz="1900" spc="60" dirty="0">
                <a:latin typeface="Carlito"/>
                <a:cs typeface="Carlito"/>
              </a:rPr>
              <a:t> </a:t>
            </a:r>
            <a:r>
              <a:rPr sz="1900" spc="-5" dirty="0">
                <a:latin typeface="Carlito"/>
                <a:cs typeface="Carlito"/>
              </a:rPr>
              <a:t>ones)</a:t>
            </a:r>
            <a:endParaRPr sz="19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120987" y="3987172"/>
            <a:ext cx="4495165" cy="1576705"/>
          </a:xfrm>
          <a:prstGeom prst="rect">
            <a:avLst/>
          </a:prstGeom>
        </p:spPr>
        <p:txBody>
          <a:bodyPr vert="horz" wrap="square" lIns="0" tIns="1117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80"/>
              </a:spcBef>
            </a:pPr>
            <a:r>
              <a:rPr sz="1900" b="1" spc="-5" dirty="0">
                <a:latin typeface="Carlito"/>
                <a:cs typeface="Carlito"/>
              </a:rPr>
              <a:t>Simple </a:t>
            </a:r>
            <a:r>
              <a:rPr sz="1900" b="1" spc="-15" dirty="0">
                <a:latin typeface="Carlito"/>
                <a:cs typeface="Carlito"/>
              </a:rPr>
              <a:t>resource</a:t>
            </a:r>
            <a:r>
              <a:rPr sz="1900" b="1" spc="30" dirty="0">
                <a:latin typeface="Carlito"/>
                <a:cs typeface="Carlito"/>
              </a:rPr>
              <a:t> </a:t>
            </a:r>
            <a:r>
              <a:rPr sz="1900" b="1" spc="-5" dirty="0">
                <a:latin typeface="Carlito"/>
                <a:cs typeface="Carlito"/>
              </a:rPr>
              <a:t>model</a:t>
            </a:r>
            <a:endParaRPr sz="1900" dirty="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8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900" spc="-5" dirty="0">
                <a:latin typeface="Carlito"/>
                <a:cs typeface="Carlito"/>
              </a:rPr>
              <a:t>Select </a:t>
            </a:r>
            <a:r>
              <a:rPr sz="1900" spc="-15" dirty="0">
                <a:latin typeface="Carlito"/>
                <a:cs typeface="Carlito"/>
              </a:rPr>
              <a:t>power rating from </a:t>
            </a:r>
            <a:r>
              <a:rPr sz="1900" spc="-10" dirty="0">
                <a:latin typeface="Carlito"/>
                <a:cs typeface="Carlito"/>
              </a:rPr>
              <a:t>128MB </a:t>
            </a:r>
            <a:r>
              <a:rPr sz="1900" spc="-15" dirty="0">
                <a:latin typeface="Carlito"/>
                <a:cs typeface="Carlito"/>
              </a:rPr>
              <a:t>to</a:t>
            </a:r>
            <a:r>
              <a:rPr sz="1900" spc="70" dirty="0">
                <a:latin typeface="Carlito"/>
                <a:cs typeface="Carlito"/>
              </a:rPr>
              <a:t> </a:t>
            </a:r>
            <a:r>
              <a:rPr lang="en-US" sz="1900" spc="-5" dirty="0">
                <a:latin typeface="Carlito"/>
                <a:cs typeface="Carlito"/>
              </a:rPr>
              <a:t>3</a:t>
            </a:r>
            <a:r>
              <a:rPr sz="1900" spc="-5" dirty="0">
                <a:latin typeface="Carlito"/>
                <a:cs typeface="Carlito"/>
              </a:rPr>
              <a:t>GB</a:t>
            </a:r>
            <a:endParaRPr sz="1900" dirty="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900" spc="-5" dirty="0">
                <a:latin typeface="Carlito"/>
                <a:cs typeface="Carlito"/>
              </a:rPr>
              <a:t>CPU and </a:t>
            </a:r>
            <a:r>
              <a:rPr sz="1900" spc="-10" dirty="0">
                <a:latin typeface="Carlito"/>
                <a:cs typeface="Carlito"/>
              </a:rPr>
              <a:t>network allocated</a:t>
            </a:r>
            <a:r>
              <a:rPr sz="1900" spc="-5" dirty="0">
                <a:latin typeface="Carlito"/>
                <a:cs typeface="Carlito"/>
              </a:rPr>
              <a:t> </a:t>
            </a:r>
            <a:r>
              <a:rPr sz="1900" spc="-10" dirty="0">
                <a:latin typeface="Carlito"/>
                <a:cs typeface="Carlito"/>
              </a:rPr>
              <a:t>proportionately</a:t>
            </a:r>
            <a:endParaRPr sz="1900" dirty="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900" spc="-10" dirty="0">
                <a:latin typeface="Carlito"/>
                <a:cs typeface="Carlito"/>
              </a:rPr>
              <a:t>Metrics show</a:t>
            </a:r>
            <a:r>
              <a:rPr sz="1900" spc="25" dirty="0">
                <a:latin typeface="Carlito"/>
                <a:cs typeface="Carlito"/>
              </a:rPr>
              <a:t> </a:t>
            </a:r>
            <a:r>
              <a:rPr sz="1900" spc="-10" dirty="0">
                <a:latin typeface="Carlito"/>
                <a:cs typeface="Carlito"/>
              </a:rPr>
              <a:t>usage</a:t>
            </a:r>
            <a:endParaRPr sz="1900" dirty="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52500" y="1979676"/>
            <a:ext cx="1347215" cy="13487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52500" y="4098035"/>
            <a:ext cx="1367027" cy="13670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815"/>
            <a:ext cx="483743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0" dirty="0"/>
              <a:t>Working </a:t>
            </a:r>
            <a:r>
              <a:rPr spc="-250" dirty="0"/>
              <a:t>with</a:t>
            </a:r>
            <a:r>
              <a:rPr spc="-705" dirty="0"/>
              <a:t> </a:t>
            </a:r>
            <a:r>
              <a:rPr spc="-265" dirty="0"/>
              <a:t>Lambda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940316" y="2034388"/>
            <a:ext cx="5511800" cy="3279775"/>
          </a:xfrm>
          <a:prstGeom prst="rect">
            <a:avLst/>
          </a:prstGeom>
        </p:spPr>
        <p:txBody>
          <a:bodyPr vert="horz" wrap="square" lIns="0" tIns="1117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80"/>
              </a:spcBef>
            </a:pPr>
            <a:r>
              <a:rPr sz="1900" b="1" spc="-5" dirty="0">
                <a:latin typeface="Carlito"/>
                <a:cs typeface="Carlito"/>
              </a:rPr>
              <a:t>Flexible</a:t>
            </a:r>
            <a:r>
              <a:rPr sz="1900" b="1" spc="-20" dirty="0">
                <a:latin typeface="Carlito"/>
                <a:cs typeface="Carlito"/>
              </a:rPr>
              <a:t> </a:t>
            </a:r>
            <a:r>
              <a:rPr sz="1900" b="1" spc="-5" dirty="0">
                <a:latin typeface="Carlito"/>
                <a:cs typeface="Carlito"/>
              </a:rPr>
              <a:t>use</a:t>
            </a:r>
            <a:endParaRPr sz="19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780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1900" spc="-5" dirty="0">
                <a:latin typeface="Carlito"/>
                <a:cs typeface="Carlito"/>
              </a:rPr>
              <a:t>Call or send</a:t>
            </a:r>
            <a:r>
              <a:rPr sz="1900" spc="5" dirty="0">
                <a:latin typeface="Carlito"/>
                <a:cs typeface="Carlito"/>
              </a:rPr>
              <a:t> </a:t>
            </a:r>
            <a:r>
              <a:rPr sz="1900" spc="-15" dirty="0">
                <a:latin typeface="Carlito"/>
                <a:cs typeface="Carlito"/>
              </a:rPr>
              <a:t>events</a:t>
            </a:r>
            <a:endParaRPr sz="19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1900" spc="-15" dirty="0">
                <a:latin typeface="Carlito"/>
                <a:cs typeface="Carlito"/>
              </a:rPr>
              <a:t>Integrated </a:t>
            </a:r>
            <a:r>
              <a:rPr sz="1900" spc="-5" dirty="0">
                <a:latin typeface="Carlito"/>
                <a:cs typeface="Carlito"/>
              </a:rPr>
              <a:t>with other </a:t>
            </a:r>
            <a:r>
              <a:rPr sz="1900" spc="-35" dirty="0">
                <a:latin typeface="Carlito"/>
                <a:cs typeface="Carlito"/>
              </a:rPr>
              <a:t>AWS</a:t>
            </a:r>
            <a:r>
              <a:rPr sz="1900" spc="45" dirty="0">
                <a:latin typeface="Carlito"/>
                <a:cs typeface="Carlito"/>
              </a:rPr>
              <a:t> </a:t>
            </a:r>
            <a:r>
              <a:rPr sz="1900" spc="-5" dirty="0">
                <a:latin typeface="Carlito"/>
                <a:cs typeface="Carlito"/>
              </a:rPr>
              <a:t>services</a:t>
            </a:r>
            <a:endParaRPr sz="19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1900" spc="-5" dirty="0">
                <a:latin typeface="Carlito"/>
                <a:cs typeface="Carlito"/>
              </a:rPr>
              <a:t>Build serverless</a:t>
            </a:r>
            <a:r>
              <a:rPr sz="1900" spc="20" dirty="0">
                <a:latin typeface="Carlito"/>
                <a:cs typeface="Carlito"/>
              </a:rPr>
              <a:t> </a:t>
            </a:r>
            <a:r>
              <a:rPr sz="1900" spc="-15" dirty="0">
                <a:latin typeface="Carlito"/>
                <a:cs typeface="Carlito"/>
              </a:rPr>
              <a:t>ecosystems</a:t>
            </a:r>
            <a:endParaRPr sz="19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"/>
              <a:buChar char="•"/>
            </a:pPr>
            <a:endParaRPr sz="19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900" b="1" spc="-5" dirty="0">
                <a:latin typeface="Carlito"/>
                <a:cs typeface="Carlito"/>
              </a:rPr>
              <a:t>Flexible</a:t>
            </a:r>
            <a:r>
              <a:rPr sz="1900" b="1" spc="-20" dirty="0">
                <a:latin typeface="Carlito"/>
                <a:cs typeface="Carlito"/>
              </a:rPr>
              <a:t> </a:t>
            </a:r>
            <a:r>
              <a:rPr sz="1900" b="1" spc="-10" dirty="0">
                <a:latin typeface="Carlito"/>
                <a:cs typeface="Carlito"/>
              </a:rPr>
              <a:t>authorization</a:t>
            </a:r>
            <a:endParaRPr sz="19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780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1900" spc="-10" dirty="0">
                <a:latin typeface="Carlito"/>
                <a:cs typeface="Carlito"/>
              </a:rPr>
              <a:t>Securely </a:t>
            </a:r>
            <a:r>
              <a:rPr sz="1900" spc="-15" dirty="0">
                <a:latin typeface="Carlito"/>
                <a:cs typeface="Carlito"/>
              </a:rPr>
              <a:t>grant </a:t>
            </a:r>
            <a:r>
              <a:rPr sz="1900" spc="-5" dirty="0">
                <a:latin typeface="Carlito"/>
                <a:cs typeface="Carlito"/>
              </a:rPr>
              <a:t>access </a:t>
            </a:r>
            <a:r>
              <a:rPr sz="1900" spc="-15" dirty="0">
                <a:latin typeface="Carlito"/>
                <a:cs typeface="Carlito"/>
              </a:rPr>
              <a:t>to </a:t>
            </a:r>
            <a:r>
              <a:rPr sz="1900" spc="-10" dirty="0">
                <a:latin typeface="Carlito"/>
                <a:cs typeface="Carlito"/>
              </a:rPr>
              <a:t>resources, including</a:t>
            </a:r>
            <a:r>
              <a:rPr sz="1900" spc="70" dirty="0">
                <a:latin typeface="Carlito"/>
                <a:cs typeface="Carlito"/>
              </a:rPr>
              <a:t> </a:t>
            </a:r>
            <a:r>
              <a:rPr sz="1900" spc="-5" dirty="0">
                <a:latin typeface="Carlito"/>
                <a:cs typeface="Carlito"/>
              </a:rPr>
              <a:t>VPCs</a:t>
            </a:r>
            <a:endParaRPr sz="19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1900" spc="-10" dirty="0">
                <a:latin typeface="Carlito"/>
                <a:cs typeface="Carlito"/>
              </a:rPr>
              <a:t>Fine-grained </a:t>
            </a:r>
            <a:r>
              <a:rPr sz="1900" spc="-15" dirty="0">
                <a:latin typeface="Carlito"/>
                <a:cs typeface="Carlito"/>
              </a:rPr>
              <a:t>control over </a:t>
            </a:r>
            <a:r>
              <a:rPr sz="1900" spc="-5" dirty="0">
                <a:latin typeface="Carlito"/>
                <a:cs typeface="Carlito"/>
              </a:rPr>
              <a:t>what </a:t>
            </a:r>
            <a:r>
              <a:rPr sz="1900" spc="-10" dirty="0">
                <a:latin typeface="Carlito"/>
                <a:cs typeface="Carlito"/>
              </a:rPr>
              <a:t>can call your</a:t>
            </a:r>
            <a:r>
              <a:rPr sz="1900" spc="135" dirty="0">
                <a:latin typeface="Carlito"/>
                <a:cs typeface="Carlito"/>
              </a:rPr>
              <a:t> </a:t>
            </a:r>
            <a:r>
              <a:rPr sz="1900" spc="-10" dirty="0">
                <a:latin typeface="Carlito"/>
                <a:cs typeface="Carlito"/>
              </a:rPr>
              <a:t>functions</a:t>
            </a:r>
            <a:endParaRPr sz="19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37844" y="2145792"/>
            <a:ext cx="1452371" cy="10286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07591" y="4235208"/>
            <a:ext cx="1182623" cy="12329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815"/>
            <a:ext cx="483743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0" dirty="0"/>
              <a:t>Working </a:t>
            </a:r>
            <a:r>
              <a:rPr spc="-250" dirty="0"/>
              <a:t>with</a:t>
            </a:r>
            <a:r>
              <a:rPr spc="-705" dirty="0"/>
              <a:t> </a:t>
            </a:r>
            <a:r>
              <a:rPr spc="-265" dirty="0"/>
              <a:t>Lambda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940315" y="2043786"/>
            <a:ext cx="5218430" cy="3909060"/>
          </a:xfrm>
          <a:prstGeom prst="rect">
            <a:avLst/>
          </a:prstGeom>
        </p:spPr>
        <p:txBody>
          <a:bodyPr vert="horz" wrap="square" lIns="0" tIns="1117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80"/>
              </a:spcBef>
            </a:pPr>
            <a:r>
              <a:rPr sz="1900" b="1" spc="-10" dirty="0">
                <a:latin typeface="Carlito"/>
                <a:cs typeface="Carlito"/>
              </a:rPr>
              <a:t>Programming</a:t>
            </a:r>
            <a:r>
              <a:rPr sz="1900" b="1" spc="10" dirty="0">
                <a:latin typeface="Carlito"/>
                <a:cs typeface="Carlito"/>
              </a:rPr>
              <a:t> </a:t>
            </a:r>
            <a:r>
              <a:rPr sz="1900" b="1" spc="-5" dirty="0">
                <a:latin typeface="Carlito"/>
                <a:cs typeface="Carlito"/>
              </a:rPr>
              <a:t>model</a:t>
            </a:r>
            <a:endParaRPr sz="19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780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1900" spc="-5" dirty="0">
                <a:latin typeface="Carlito"/>
                <a:cs typeface="Carlito"/>
              </a:rPr>
              <a:t>Built-in </a:t>
            </a:r>
            <a:r>
              <a:rPr sz="1900" spc="-35" dirty="0">
                <a:latin typeface="Carlito"/>
                <a:cs typeface="Carlito"/>
              </a:rPr>
              <a:t>AWS</a:t>
            </a:r>
            <a:r>
              <a:rPr sz="1900" spc="40" dirty="0">
                <a:latin typeface="Carlito"/>
                <a:cs typeface="Carlito"/>
              </a:rPr>
              <a:t> </a:t>
            </a:r>
            <a:r>
              <a:rPr sz="1900" spc="-5" dirty="0">
                <a:latin typeface="Carlito"/>
                <a:cs typeface="Carlito"/>
              </a:rPr>
              <a:t>SDK</a:t>
            </a:r>
            <a:endParaRPr sz="19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1900" spc="-15" dirty="0">
                <a:latin typeface="Carlito"/>
                <a:cs typeface="Carlito"/>
              </a:rPr>
              <a:t>Front </a:t>
            </a:r>
            <a:r>
              <a:rPr sz="1900" spc="-5" dirty="0">
                <a:latin typeface="Carlito"/>
                <a:cs typeface="Carlito"/>
              </a:rPr>
              <a:t>end is</a:t>
            </a:r>
            <a:r>
              <a:rPr sz="1900" spc="15" dirty="0">
                <a:latin typeface="Carlito"/>
                <a:cs typeface="Carlito"/>
              </a:rPr>
              <a:t> </a:t>
            </a:r>
            <a:r>
              <a:rPr sz="1900" spc="-10" dirty="0">
                <a:latin typeface="Carlito"/>
                <a:cs typeface="Carlito"/>
              </a:rPr>
              <a:t>Lambda</a:t>
            </a:r>
            <a:endParaRPr sz="19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1900" spc="-5" dirty="0">
                <a:latin typeface="Carlito"/>
                <a:cs typeface="Carlito"/>
              </a:rPr>
              <a:t>Use </a:t>
            </a:r>
            <a:r>
              <a:rPr sz="1900" spc="-10" dirty="0">
                <a:latin typeface="Carlito"/>
                <a:cs typeface="Carlito"/>
              </a:rPr>
              <a:t>processes, threads, </a:t>
            </a:r>
            <a:r>
              <a:rPr sz="1900" spc="-5" dirty="0">
                <a:latin typeface="Carlito"/>
                <a:cs typeface="Carlito"/>
              </a:rPr>
              <a:t>/tmp and </a:t>
            </a:r>
            <a:r>
              <a:rPr sz="1900" spc="-15" dirty="0">
                <a:latin typeface="Carlito"/>
                <a:cs typeface="Carlito"/>
              </a:rPr>
              <a:t>sockets</a:t>
            </a:r>
            <a:r>
              <a:rPr sz="1900" spc="70" dirty="0">
                <a:latin typeface="Carlito"/>
                <a:cs typeface="Carlito"/>
              </a:rPr>
              <a:t> </a:t>
            </a:r>
            <a:r>
              <a:rPr sz="1900" spc="-10" dirty="0">
                <a:latin typeface="Carlito"/>
                <a:cs typeface="Carlito"/>
              </a:rPr>
              <a:t>normally</a:t>
            </a:r>
            <a:endParaRPr sz="19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"/>
              <a:buChar char="•"/>
            </a:pPr>
            <a:endParaRPr sz="315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900" b="1" spc="-5" dirty="0">
                <a:latin typeface="Carlito"/>
                <a:cs typeface="Carlito"/>
              </a:rPr>
              <a:t>Authoring</a:t>
            </a:r>
            <a:r>
              <a:rPr sz="1900" b="1" spc="10" dirty="0">
                <a:latin typeface="Carlito"/>
                <a:cs typeface="Carlito"/>
              </a:rPr>
              <a:t> </a:t>
            </a:r>
            <a:r>
              <a:rPr sz="1900" b="1" spc="-5" dirty="0">
                <a:latin typeface="Carlito"/>
                <a:cs typeface="Carlito"/>
              </a:rPr>
              <a:t>functions</a:t>
            </a:r>
            <a:endParaRPr sz="19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780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1900" spc="-10" dirty="0">
                <a:latin typeface="Carlito"/>
                <a:cs typeface="Carlito"/>
              </a:rPr>
              <a:t>Author directly </a:t>
            </a:r>
            <a:r>
              <a:rPr sz="1900" spc="-5" dirty="0">
                <a:latin typeface="Carlito"/>
                <a:cs typeface="Carlito"/>
              </a:rPr>
              <a:t>with </a:t>
            </a:r>
            <a:r>
              <a:rPr sz="1900" spc="-15" dirty="0">
                <a:latin typeface="Carlito"/>
                <a:cs typeface="Carlito"/>
              </a:rPr>
              <a:t>WYSIWYG </a:t>
            </a:r>
            <a:r>
              <a:rPr sz="1900" spc="-10" dirty="0">
                <a:latin typeface="Carlito"/>
                <a:cs typeface="Carlito"/>
              </a:rPr>
              <a:t>editor </a:t>
            </a:r>
            <a:r>
              <a:rPr sz="1900" spc="-5" dirty="0">
                <a:latin typeface="Carlito"/>
                <a:cs typeface="Carlito"/>
              </a:rPr>
              <a:t>in</a:t>
            </a:r>
            <a:r>
              <a:rPr sz="1900" spc="85" dirty="0">
                <a:latin typeface="Carlito"/>
                <a:cs typeface="Carlito"/>
              </a:rPr>
              <a:t> </a:t>
            </a:r>
            <a:r>
              <a:rPr sz="1900" spc="-10" dirty="0">
                <a:latin typeface="Carlito"/>
                <a:cs typeface="Carlito"/>
              </a:rPr>
              <a:t>console</a:t>
            </a:r>
            <a:endParaRPr sz="19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1900" spc="-15" dirty="0">
                <a:latin typeface="Carlito"/>
                <a:cs typeface="Carlito"/>
              </a:rPr>
              <a:t>Package </a:t>
            </a:r>
            <a:r>
              <a:rPr sz="1900" spc="-10" dirty="0">
                <a:latin typeface="Carlito"/>
                <a:cs typeface="Carlito"/>
              </a:rPr>
              <a:t>code </a:t>
            </a:r>
            <a:r>
              <a:rPr sz="1900" spc="-5" dirty="0">
                <a:latin typeface="Carlito"/>
                <a:cs typeface="Carlito"/>
              </a:rPr>
              <a:t>as .zip and </a:t>
            </a:r>
            <a:r>
              <a:rPr sz="1900" spc="-10" dirty="0">
                <a:latin typeface="Carlito"/>
                <a:cs typeface="Carlito"/>
              </a:rPr>
              <a:t>upload </a:t>
            </a:r>
            <a:r>
              <a:rPr sz="1900" spc="-15" dirty="0">
                <a:latin typeface="Carlito"/>
                <a:cs typeface="Carlito"/>
              </a:rPr>
              <a:t>to </a:t>
            </a:r>
            <a:r>
              <a:rPr sz="1900" spc="-10" dirty="0">
                <a:latin typeface="Carlito"/>
                <a:cs typeface="Carlito"/>
              </a:rPr>
              <a:t>Lambda </a:t>
            </a:r>
            <a:r>
              <a:rPr sz="1900" spc="-5" dirty="0">
                <a:latin typeface="Carlito"/>
                <a:cs typeface="Carlito"/>
              </a:rPr>
              <a:t>or</a:t>
            </a:r>
            <a:r>
              <a:rPr sz="1900" spc="90" dirty="0">
                <a:latin typeface="Carlito"/>
                <a:cs typeface="Carlito"/>
              </a:rPr>
              <a:t> </a:t>
            </a:r>
            <a:r>
              <a:rPr sz="1900" spc="-5" dirty="0">
                <a:latin typeface="Carlito"/>
                <a:cs typeface="Carlito"/>
              </a:rPr>
              <a:t>S3</a:t>
            </a:r>
            <a:endParaRPr sz="19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1900" spc="-5" dirty="0">
                <a:latin typeface="Carlito"/>
                <a:cs typeface="Carlito"/>
              </a:rPr>
              <a:t>Plugins </a:t>
            </a:r>
            <a:r>
              <a:rPr sz="1900" spc="-20" dirty="0">
                <a:latin typeface="Carlito"/>
                <a:cs typeface="Carlito"/>
              </a:rPr>
              <a:t>for </a:t>
            </a:r>
            <a:r>
              <a:rPr sz="1900" spc="-10" dirty="0">
                <a:latin typeface="Carlito"/>
                <a:cs typeface="Carlito"/>
              </a:rPr>
              <a:t>Eclipse </a:t>
            </a:r>
            <a:r>
              <a:rPr sz="1900" spc="-5" dirty="0">
                <a:latin typeface="Carlito"/>
                <a:cs typeface="Carlito"/>
              </a:rPr>
              <a:t>and Visual</a:t>
            </a:r>
            <a:r>
              <a:rPr sz="1900" spc="40" dirty="0">
                <a:latin typeface="Carlito"/>
                <a:cs typeface="Carlito"/>
              </a:rPr>
              <a:t> </a:t>
            </a:r>
            <a:r>
              <a:rPr sz="1900" spc="-5" dirty="0">
                <a:latin typeface="Carlito"/>
                <a:cs typeface="Carlito"/>
              </a:rPr>
              <a:t>Studio</a:t>
            </a:r>
            <a:endParaRPr sz="19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780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1900" spc="-10" dirty="0">
                <a:latin typeface="Carlito"/>
                <a:cs typeface="Carlito"/>
              </a:rPr>
              <a:t>Command line</a:t>
            </a:r>
            <a:r>
              <a:rPr sz="1900" spc="30" dirty="0">
                <a:latin typeface="Carlito"/>
                <a:cs typeface="Carlito"/>
              </a:rPr>
              <a:t> </a:t>
            </a:r>
            <a:r>
              <a:rPr sz="1900" spc="-10" dirty="0">
                <a:latin typeface="Carlito"/>
                <a:cs typeface="Carlito"/>
              </a:rPr>
              <a:t>tools</a:t>
            </a:r>
            <a:endParaRPr sz="19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66216" y="2154935"/>
            <a:ext cx="1231392" cy="12313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66216" y="4098035"/>
            <a:ext cx="1360932" cy="13593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563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</TotalTime>
  <Words>718</Words>
  <Application>Microsoft Office PowerPoint</Application>
  <PresentationFormat>Widescreen</PresentationFormat>
  <Paragraphs>101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Carlito</vt:lpstr>
      <vt:lpstr>Trebuchet MS</vt:lpstr>
      <vt:lpstr>Office Theme</vt:lpstr>
      <vt:lpstr>        AWS Lambda and Serverless</vt:lpstr>
      <vt:lpstr>What Is AWS Lambda </vt:lpstr>
      <vt:lpstr>AWS Compute offerings</vt:lpstr>
      <vt:lpstr>Let’s talk about Lambda!</vt:lpstr>
      <vt:lpstr>Benefits of AWS Lambda</vt:lpstr>
      <vt:lpstr>Pay per request</vt:lpstr>
      <vt:lpstr>Working with Lambda</vt:lpstr>
      <vt:lpstr>Working with Lambda</vt:lpstr>
      <vt:lpstr>Working with Lambda</vt:lpstr>
      <vt:lpstr>Working with Lambda</vt:lpstr>
      <vt:lpstr>Common use cases</vt:lpstr>
      <vt:lpstr>Other use cases</vt:lpstr>
      <vt:lpstr>Scheduled events (cron)</vt:lpstr>
      <vt:lpstr>Backup and disaster recovery</vt:lpstr>
      <vt:lpstr>Practical: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Getting started with AWS Lambda and Serverless  Abby Fuller, AWS @abbyfuller</dc:title>
  <dc:creator>Microsoft Office User</dc:creator>
  <cp:lastModifiedBy>Ayush Varshney A</cp:lastModifiedBy>
  <cp:revision>18</cp:revision>
  <dcterms:created xsi:type="dcterms:W3CDTF">2020-04-06T12:47:22Z</dcterms:created>
  <dcterms:modified xsi:type="dcterms:W3CDTF">2020-09-24T14:20:14Z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2017-09-26T00:00:00Z</vt:filetime>
  </property>
  <property fmtid="{D5CDD505-2E9C-101B-9397-08002B2CF9AE}" pid="3" name="Creator">
    <vt:lpwstr>Acrobat PDFMaker 17 for PowerPoint</vt:lpwstr>
  </property>
  <property fmtid="{D5CDD505-2E9C-101B-9397-08002B2CF9AE}" pid="4" name="LastSaved">
    <vt:filetime>2020-04-06T00:00:00Z</vt:filetime>
  </property>
</Properties>
</file>