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2" r:id="rId4"/>
    <p:sldId id="260" r:id="rId5"/>
    <p:sldId id="262" r:id="rId6"/>
    <p:sldId id="258" r:id="rId7"/>
    <p:sldId id="264" r:id="rId8"/>
    <p:sldId id="265" r:id="rId9"/>
    <p:sldId id="266" r:id="rId10"/>
    <p:sldId id="267" r:id="rId11"/>
    <p:sldId id="268" r:id="rId12"/>
    <p:sldId id="270" r:id="rId13"/>
    <p:sldId id="313" r:id="rId14"/>
    <p:sldId id="311" r:id="rId15"/>
    <p:sldId id="271" r:id="rId16"/>
    <p:sldId id="272" r:id="rId17"/>
    <p:sldId id="273" r:id="rId18"/>
    <p:sldId id="274" r:id="rId19"/>
    <p:sldId id="275" r:id="rId20"/>
    <p:sldId id="276" r:id="rId21"/>
    <p:sldId id="277" r:id="rId22"/>
    <p:sldId id="278" r:id="rId23"/>
    <p:sldId id="279" r:id="rId24"/>
    <p:sldId id="280" r:id="rId25"/>
    <p:sldId id="282" r:id="rId26"/>
    <p:sldId id="286" r:id="rId27"/>
    <p:sldId id="290" r:id="rId28"/>
    <p:sldId id="308" r:id="rId29"/>
    <p:sldId id="310" r:id="rId30"/>
    <p:sldId id="309" r:id="rId31"/>
    <p:sldId id="303" r:id="rId32"/>
    <p:sldId id="304" r:id="rId33"/>
    <p:sldId id="305" r:id="rId34"/>
    <p:sldId id="306" r:id="rId35"/>
    <p:sldId id="307" r:id="rId36"/>
    <p:sldId id="301" r:id="rId3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8"/>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705610"/>
            <a:ext cx="12192000" cy="6152388"/>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762" y="745997"/>
            <a:ext cx="12195175" cy="6103620"/>
          </a:xfrm>
          <a:custGeom>
            <a:avLst/>
            <a:gdLst/>
            <a:ahLst/>
            <a:cxnLst/>
            <a:rect l="l" t="t" r="r" b="b"/>
            <a:pathLst>
              <a:path w="12195175" h="6103620">
                <a:moveTo>
                  <a:pt x="0" y="6103619"/>
                </a:moveTo>
                <a:lnTo>
                  <a:pt x="385051" y="6056994"/>
                </a:lnTo>
                <a:lnTo>
                  <a:pt x="832192" y="5983808"/>
                </a:lnTo>
                <a:lnTo>
                  <a:pt x="1166431" y="5889142"/>
                </a:lnTo>
                <a:lnTo>
                  <a:pt x="1534033" y="5702363"/>
                </a:lnTo>
                <a:lnTo>
                  <a:pt x="1858010" y="5544680"/>
                </a:lnTo>
                <a:lnTo>
                  <a:pt x="2158365" y="5380786"/>
                </a:lnTo>
                <a:lnTo>
                  <a:pt x="2530983" y="5286971"/>
                </a:lnTo>
                <a:lnTo>
                  <a:pt x="2981579" y="5179314"/>
                </a:lnTo>
                <a:lnTo>
                  <a:pt x="3359277" y="5008359"/>
                </a:lnTo>
                <a:lnTo>
                  <a:pt x="3876421" y="4562221"/>
                </a:lnTo>
                <a:lnTo>
                  <a:pt x="4377182" y="4068191"/>
                </a:lnTo>
                <a:lnTo>
                  <a:pt x="4798441" y="3755644"/>
                </a:lnTo>
                <a:lnTo>
                  <a:pt x="5237099" y="3509009"/>
                </a:lnTo>
                <a:lnTo>
                  <a:pt x="5705729" y="3354451"/>
                </a:lnTo>
                <a:lnTo>
                  <a:pt x="6234684" y="3230372"/>
                </a:lnTo>
                <a:lnTo>
                  <a:pt x="6712331" y="3136519"/>
                </a:lnTo>
                <a:lnTo>
                  <a:pt x="7263383" y="3082035"/>
                </a:lnTo>
                <a:lnTo>
                  <a:pt x="7868665" y="2389124"/>
                </a:lnTo>
                <a:lnTo>
                  <a:pt x="8622411" y="1534160"/>
                </a:lnTo>
                <a:lnTo>
                  <a:pt x="9123171" y="873760"/>
                </a:lnTo>
                <a:lnTo>
                  <a:pt x="9473691" y="450468"/>
                </a:lnTo>
                <a:lnTo>
                  <a:pt x="10041128" y="240411"/>
                </a:lnTo>
                <a:lnTo>
                  <a:pt x="10546461" y="170052"/>
                </a:lnTo>
                <a:lnTo>
                  <a:pt x="11263503" y="77977"/>
                </a:lnTo>
                <a:lnTo>
                  <a:pt x="11908790" y="31368"/>
                </a:lnTo>
                <a:lnTo>
                  <a:pt x="12195047" y="0"/>
                </a:lnTo>
              </a:path>
            </a:pathLst>
          </a:custGeom>
          <a:ln w="25908">
            <a:solidFill>
              <a:srgbClr val="007BBB"/>
            </a:solidFill>
          </a:ln>
        </p:spPr>
        <p:txBody>
          <a:bodyPr wrap="square" lIns="0" tIns="0" rIns="0" bIns="0" rtlCol="0"/>
          <a:lstStyle/>
          <a:p>
            <a:endParaRPr/>
          </a:p>
        </p:txBody>
      </p:sp>
      <p:sp>
        <p:nvSpPr>
          <p:cNvPr id="2" name="Holder 2"/>
          <p:cNvSpPr>
            <a:spLocks noGrp="1"/>
          </p:cNvSpPr>
          <p:nvPr>
            <p:ph type="ctrTitle"/>
          </p:nvPr>
        </p:nvSpPr>
        <p:spPr>
          <a:xfrm>
            <a:off x="444500" y="172288"/>
            <a:ext cx="11303000" cy="10007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0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a:cs typeface="Arial"/>
              </a:defRPr>
            </a:lvl1pPr>
          </a:lstStyle>
          <a:p>
            <a:endParaRPr/>
          </a:p>
        </p:txBody>
      </p:sp>
      <p:sp>
        <p:nvSpPr>
          <p:cNvPr id="3" name="Holder 3"/>
          <p:cNvSpPr>
            <a:spLocks noGrp="1"/>
          </p:cNvSpPr>
          <p:nvPr>
            <p:ph sz="half" idx="2"/>
          </p:nvPr>
        </p:nvSpPr>
        <p:spPr>
          <a:xfrm>
            <a:off x="542340" y="1483309"/>
            <a:ext cx="4960620" cy="3684270"/>
          </a:xfrm>
          <a:prstGeom prst="rect">
            <a:avLst/>
          </a:prstGeom>
        </p:spPr>
        <p:txBody>
          <a:bodyPr wrap="square" lIns="0" tIns="0" rIns="0" bIns="0">
            <a:spAutoFit/>
          </a:bodyPr>
          <a:lstStyle>
            <a:lvl1pPr>
              <a:defRPr sz="2400" b="0" i="0">
                <a:solidFill>
                  <a:schemeClr val="bg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02082" y="2642108"/>
            <a:ext cx="11387835" cy="1489075"/>
          </a:xfrm>
          <a:prstGeom prst="rect">
            <a:avLst/>
          </a:prstGeom>
        </p:spPr>
        <p:txBody>
          <a:bodyPr wrap="square" lIns="0" tIns="0" rIns="0" bIns="0">
            <a:spAutoFit/>
          </a:bodyPr>
          <a:lstStyle>
            <a:lvl1pPr>
              <a:defRPr sz="4000" b="0" i="0">
                <a:solidFill>
                  <a:schemeClr val="bg1"/>
                </a:solidFill>
                <a:latin typeface="Arial"/>
                <a:cs typeface="Arial"/>
              </a:defRPr>
            </a:lvl1pPr>
          </a:lstStyle>
          <a:p>
            <a:endParaRPr/>
          </a:p>
        </p:txBody>
      </p:sp>
      <p:sp>
        <p:nvSpPr>
          <p:cNvPr id="3" name="Holder 3"/>
          <p:cNvSpPr>
            <a:spLocks noGrp="1"/>
          </p:cNvSpPr>
          <p:nvPr>
            <p:ph type="body" idx="1"/>
          </p:nvPr>
        </p:nvSpPr>
        <p:spPr>
          <a:xfrm>
            <a:off x="255015" y="1963877"/>
            <a:ext cx="11681968" cy="4141470"/>
          </a:xfrm>
          <a:prstGeom prst="rect">
            <a:avLst/>
          </a:prstGeom>
        </p:spPr>
        <p:txBody>
          <a:bodyPr wrap="square" lIns="0" tIns="0" rIns="0" bIns="0">
            <a:spAutoFit/>
          </a:bodyPr>
          <a:lstStyle>
            <a:lvl1pPr>
              <a:defRPr sz="30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10/16/2020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9.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3.png"/><Relationship Id="rId5" Type="http://schemas.openxmlformats.org/officeDocument/2006/relationships/image" Target="../media/image6.png"/><Relationship Id="rId10" Type="http://schemas.openxmlformats.org/officeDocument/2006/relationships/image" Target="../media/image32.png"/><Relationship Id="rId4" Type="http://schemas.openxmlformats.org/officeDocument/2006/relationships/image" Target="../media/image8.pn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17.png"/><Relationship Id="rId12" Type="http://schemas.openxmlformats.org/officeDocument/2006/relationships/image" Target="../media/image3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3.png"/><Relationship Id="rId5" Type="http://schemas.openxmlformats.org/officeDocument/2006/relationships/image" Target="../media/image6.png"/><Relationship Id="rId10" Type="http://schemas.openxmlformats.org/officeDocument/2006/relationships/image" Target="../media/image32.png"/><Relationship Id="rId4" Type="http://schemas.openxmlformats.org/officeDocument/2006/relationships/image" Target="../media/image8.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42.png"/><Relationship Id="rId7" Type="http://schemas.openxmlformats.org/officeDocument/2006/relationships/image" Target="../media/image17.png"/><Relationship Id="rId12" Type="http://schemas.openxmlformats.org/officeDocument/2006/relationships/image" Target="../media/image4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3.png"/><Relationship Id="rId5" Type="http://schemas.openxmlformats.org/officeDocument/2006/relationships/image" Target="../media/image6.png"/><Relationship Id="rId10" Type="http://schemas.openxmlformats.org/officeDocument/2006/relationships/image" Target="../media/image32.png"/><Relationship Id="rId4" Type="http://schemas.openxmlformats.org/officeDocument/2006/relationships/image" Target="../media/image8.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45.png"/><Relationship Id="rId3" Type="http://schemas.openxmlformats.org/officeDocument/2006/relationships/image" Target="../media/image44.png"/><Relationship Id="rId7" Type="http://schemas.openxmlformats.org/officeDocument/2006/relationships/image" Target="../media/image17.png"/><Relationship Id="rId12" Type="http://schemas.openxmlformats.org/officeDocument/2006/relationships/image" Target="../media/image4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3.png"/><Relationship Id="rId5" Type="http://schemas.openxmlformats.org/officeDocument/2006/relationships/image" Target="../media/image6.png"/><Relationship Id="rId10" Type="http://schemas.openxmlformats.org/officeDocument/2006/relationships/image" Target="../media/image32.png"/><Relationship Id="rId4" Type="http://schemas.openxmlformats.org/officeDocument/2006/relationships/image" Target="../media/image8.png"/><Relationship Id="rId9" Type="http://schemas.openxmlformats.org/officeDocument/2006/relationships/image" Target="../media/image31.png"/><Relationship Id="rId1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50.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24.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981200" y="1752600"/>
            <a:ext cx="7717155" cy="812402"/>
          </a:xfrm>
          <a:prstGeom prst="rect">
            <a:avLst/>
          </a:prstGeom>
        </p:spPr>
        <p:txBody>
          <a:bodyPr vert="horz" wrap="square" lIns="0" tIns="12065" rIns="0" bIns="0" rtlCol="0">
            <a:spAutoFit/>
          </a:bodyPr>
          <a:lstStyle/>
          <a:p>
            <a:pPr marL="12700" marR="5080">
              <a:lnSpc>
                <a:spcPct val="100000"/>
              </a:lnSpc>
              <a:spcBef>
                <a:spcPts val="95"/>
              </a:spcBef>
            </a:pPr>
            <a:r>
              <a:rPr sz="5200" spc="-120" dirty="0"/>
              <a:t>Elastic </a:t>
            </a:r>
            <a:r>
              <a:rPr sz="5200" spc="-105" dirty="0"/>
              <a:t>Load </a:t>
            </a:r>
            <a:r>
              <a:rPr sz="5200" spc="-120" dirty="0"/>
              <a:t>Balancing</a:t>
            </a:r>
            <a:endParaRPr sz="5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9224" rIns="0" bIns="0" rtlCol="0">
            <a:spAutoFit/>
          </a:bodyPr>
          <a:lstStyle/>
          <a:p>
            <a:pPr marL="1116965" marR="5080" indent="-1087120">
              <a:lnSpc>
                <a:spcPct val="100000"/>
              </a:lnSpc>
              <a:spcBef>
                <a:spcPts val="95"/>
              </a:spcBef>
            </a:pPr>
            <a:r>
              <a:rPr spc="-5" dirty="0">
                <a:solidFill>
                  <a:srgbClr val="F1A42C"/>
                </a:solidFill>
              </a:rPr>
              <a:t>Idle timeouts </a:t>
            </a:r>
            <a:r>
              <a:rPr spc="-5" dirty="0"/>
              <a:t>allow </a:t>
            </a:r>
            <a:r>
              <a:rPr dirty="0"/>
              <a:t>for </a:t>
            </a:r>
            <a:r>
              <a:rPr spc="-5" dirty="0"/>
              <a:t>connections to be closed by  the load balancer when no longer in</a:t>
            </a:r>
            <a:r>
              <a:rPr spc="70" dirty="0"/>
              <a:t> </a:t>
            </a:r>
            <a:r>
              <a:rPr spc="-5" dirty="0"/>
              <a:t>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5531" y="1764029"/>
            <a:ext cx="10052685" cy="4140835"/>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FFFFFF"/>
                </a:solidFill>
                <a:latin typeface="Arial"/>
                <a:cs typeface="Arial"/>
              </a:rPr>
              <a:t>Length </a:t>
            </a:r>
            <a:r>
              <a:rPr sz="3000" dirty="0">
                <a:solidFill>
                  <a:srgbClr val="FFFFFF"/>
                </a:solidFill>
                <a:latin typeface="Arial"/>
                <a:cs typeface="Arial"/>
              </a:rPr>
              <a:t>of time that </a:t>
            </a:r>
            <a:r>
              <a:rPr sz="3000" spc="-5" dirty="0">
                <a:solidFill>
                  <a:srgbClr val="FFFFFF"/>
                </a:solidFill>
                <a:latin typeface="Arial"/>
                <a:cs typeface="Arial"/>
              </a:rPr>
              <a:t>an </a:t>
            </a:r>
            <a:r>
              <a:rPr sz="3000" dirty="0">
                <a:solidFill>
                  <a:srgbClr val="FFFFFF"/>
                </a:solidFill>
                <a:latin typeface="Arial"/>
                <a:cs typeface="Arial"/>
              </a:rPr>
              <a:t>idle </a:t>
            </a:r>
            <a:r>
              <a:rPr sz="3000" spc="-5" dirty="0">
                <a:solidFill>
                  <a:srgbClr val="FFFFFF"/>
                </a:solidFill>
                <a:latin typeface="Arial"/>
                <a:cs typeface="Arial"/>
              </a:rPr>
              <a:t>connection should be </a:t>
            </a:r>
            <a:r>
              <a:rPr sz="3000" dirty="0">
                <a:solidFill>
                  <a:srgbClr val="FFFFFF"/>
                </a:solidFill>
                <a:latin typeface="Arial"/>
                <a:cs typeface="Arial"/>
              </a:rPr>
              <a:t>kept</a:t>
            </a:r>
            <a:r>
              <a:rPr sz="3000" spc="-65" dirty="0">
                <a:solidFill>
                  <a:srgbClr val="FFFFFF"/>
                </a:solidFill>
                <a:latin typeface="Arial"/>
                <a:cs typeface="Arial"/>
              </a:rPr>
              <a:t> </a:t>
            </a:r>
            <a:r>
              <a:rPr sz="3000" spc="-5" dirty="0">
                <a:solidFill>
                  <a:srgbClr val="FFFFFF"/>
                </a:solidFill>
                <a:latin typeface="Arial"/>
                <a:cs typeface="Arial"/>
              </a:rPr>
              <a:t>open.</a:t>
            </a:r>
            <a:endParaRPr sz="3000" dirty="0">
              <a:latin typeface="Arial"/>
              <a:cs typeface="Arial"/>
            </a:endParaRPr>
          </a:p>
          <a:p>
            <a:pPr>
              <a:lnSpc>
                <a:spcPct val="100000"/>
              </a:lnSpc>
              <a:spcBef>
                <a:spcPts val="35"/>
              </a:spcBef>
            </a:pPr>
            <a:endParaRPr sz="3100" dirty="0">
              <a:latin typeface="Arial"/>
              <a:cs typeface="Arial"/>
            </a:endParaRPr>
          </a:p>
          <a:p>
            <a:pPr marL="12700">
              <a:lnSpc>
                <a:spcPct val="100000"/>
              </a:lnSpc>
            </a:pPr>
            <a:r>
              <a:rPr sz="3000" dirty="0">
                <a:solidFill>
                  <a:srgbClr val="FFFFFF"/>
                </a:solidFill>
                <a:latin typeface="Arial"/>
                <a:cs typeface="Arial"/>
              </a:rPr>
              <a:t>For both client and back-end</a:t>
            </a:r>
            <a:r>
              <a:rPr sz="3000" spc="-100" dirty="0">
                <a:solidFill>
                  <a:srgbClr val="FFFFFF"/>
                </a:solidFill>
                <a:latin typeface="Arial"/>
                <a:cs typeface="Arial"/>
              </a:rPr>
              <a:t> </a:t>
            </a:r>
            <a:r>
              <a:rPr sz="3000" spc="-5" dirty="0">
                <a:solidFill>
                  <a:srgbClr val="FFFFFF"/>
                </a:solidFill>
                <a:latin typeface="Arial"/>
                <a:cs typeface="Arial"/>
              </a:rPr>
              <a:t>connections.</a:t>
            </a:r>
            <a:endParaRPr sz="3000" dirty="0">
              <a:latin typeface="Arial"/>
              <a:cs typeface="Arial"/>
            </a:endParaRPr>
          </a:p>
          <a:p>
            <a:pPr>
              <a:lnSpc>
                <a:spcPct val="100000"/>
              </a:lnSpc>
              <a:spcBef>
                <a:spcPts val="35"/>
              </a:spcBef>
            </a:pPr>
            <a:endParaRPr sz="3100" dirty="0">
              <a:latin typeface="Arial"/>
              <a:cs typeface="Arial"/>
            </a:endParaRPr>
          </a:p>
          <a:p>
            <a:pPr marL="12700" marR="5080">
              <a:lnSpc>
                <a:spcPct val="100000"/>
              </a:lnSpc>
            </a:pPr>
            <a:r>
              <a:rPr sz="3000" spc="-5" dirty="0">
                <a:solidFill>
                  <a:srgbClr val="FFFFFF"/>
                </a:solidFill>
                <a:latin typeface="Arial"/>
                <a:cs typeface="Arial"/>
              </a:rPr>
              <a:t>Defaults </a:t>
            </a:r>
            <a:r>
              <a:rPr sz="3000" dirty="0">
                <a:solidFill>
                  <a:srgbClr val="FFFFFF"/>
                </a:solidFill>
                <a:latin typeface="Arial"/>
                <a:cs typeface="Arial"/>
              </a:rPr>
              <a:t>to </a:t>
            </a:r>
            <a:r>
              <a:rPr sz="3000" spc="-5" dirty="0">
                <a:solidFill>
                  <a:srgbClr val="FFFFFF"/>
                </a:solidFill>
                <a:latin typeface="Arial"/>
                <a:cs typeface="Arial"/>
              </a:rPr>
              <a:t>60 seconds </a:t>
            </a:r>
            <a:r>
              <a:rPr sz="3000" dirty="0">
                <a:solidFill>
                  <a:srgbClr val="FFFFFF"/>
                </a:solidFill>
                <a:latin typeface="Arial"/>
                <a:cs typeface="Arial"/>
              </a:rPr>
              <a:t>but </a:t>
            </a:r>
            <a:r>
              <a:rPr sz="3000" spc="-5" dirty="0">
                <a:solidFill>
                  <a:srgbClr val="FFFFFF"/>
                </a:solidFill>
                <a:latin typeface="Arial"/>
                <a:cs typeface="Arial"/>
              </a:rPr>
              <a:t>can be </a:t>
            </a:r>
            <a:r>
              <a:rPr sz="3000" dirty="0">
                <a:solidFill>
                  <a:srgbClr val="FFFFFF"/>
                </a:solidFill>
                <a:latin typeface="Arial"/>
                <a:cs typeface="Arial"/>
              </a:rPr>
              <a:t>set </a:t>
            </a:r>
            <a:r>
              <a:rPr sz="3000" spc="-5" dirty="0">
                <a:solidFill>
                  <a:srgbClr val="FFFFFF"/>
                </a:solidFill>
                <a:latin typeface="Arial"/>
                <a:cs typeface="Arial"/>
              </a:rPr>
              <a:t>between 1 and 3,600  seconds.</a:t>
            </a:r>
            <a:endParaRPr sz="3000" dirty="0">
              <a:latin typeface="Arial"/>
              <a:cs typeface="Arial"/>
            </a:endParaRPr>
          </a:p>
          <a:p>
            <a:pPr>
              <a:lnSpc>
                <a:spcPct val="100000"/>
              </a:lnSpc>
              <a:spcBef>
                <a:spcPts val="35"/>
              </a:spcBef>
            </a:pPr>
            <a:endParaRPr sz="3100" dirty="0">
              <a:latin typeface="Arial"/>
              <a:cs typeface="Arial"/>
            </a:endParaRPr>
          </a:p>
          <a:p>
            <a:pPr marL="12700" marR="3813810">
              <a:lnSpc>
                <a:spcPct val="100000"/>
              </a:lnSpc>
              <a:spcBef>
                <a:spcPts val="5"/>
              </a:spcBef>
            </a:pPr>
            <a:r>
              <a:rPr sz="3000" dirty="0">
                <a:solidFill>
                  <a:srgbClr val="FFFFFF"/>
                </a:solidFill>
                <a:latin typeface="Arial"/>
                <a:cs typeface="Arial"/>
              </a:rPr>
              <a:t>Timeouts </a:t>
            </a:r>
            <a:r>
              <a:rPr sz="3000" spc="-5" dirty="0">
                <a:solidFill>
                  <a:srgbClr val="FFFFFF"/>
                </a:solidFill>
                <a:latin typeface="Arial"/>
                <a:cs typeface="Arial"/>
              </a:rPr>
              <a:t>should decrease as you</a:t>
            </a:r>
            <a:r>
              <a:rPr sz="3000" spc="-65" dirty="0">
                <a:solidFill>
                  <a:srgbClr val="FFFFFF"/>
                </a:solidFill>
                <a:latin typeface="Arial"/>
                <a:cs typeface="Arial"/>
              </a:rPr>
              <a:t> </a:t>
            </a:r>
            <a:r>
              <a:rPr sz="3000" spc="-5" dirty="0">
                <a:solidFill>
                  <a:srgbClr val="FFFFFF"/>
                </a:solidFill>
                <a:latin typeface="Arial"/>
                <a:cs typeface="Arial"/>
              </a:rPr>
              <a:t>go  </a:t>
            </a:r>
            <a:r>
              <a:rPr sz="3000" dirty="0">
                <a:solidFill>
                  <a:srgbClr val="FFFFFF"/>
                </a:solidFill>
                <a:latin typeface="Arial"/>
                <a:cs typeface="Arial"/>
              </a:rPr>
              <a:t>up the</a:t>
            </a:r>
            <a:r>
              <a:rPr sz="3000" spc="-25" dirty="0">
                <a:solidFill>
                  <a:srgbClr val="FFFFFF"/>
                </a:solidFill>
                <a:latin typeface="Arial"/>
                <a:cs typeface="Arial"/>
              </a:rPr>
              <a:t> </a:t>
            </a:r>
            <a:r>
              <a:rPr sz="3000" dirty="0">
                <a:solidFill>
                  <a:srgbClr val="FFFFFF"/>
                </a:solidFill>
                <a:latin typeface="Arial"/>
                <a:cs typeface="Arial"/>
              </a:rPr>
              <a:t>stack.</a:t>
            </a:r>
            <a:endParaRPr sz="3000" dirty="0">
              <a:latin typeface="Arial"/>
              <a:cs typeface="Arial"/>
            </a:endParaRPr>
          </a:p>
        </p:txBody>
      </p:sp>
      <p:sp>
        <p:nvSpPr>
          <p:cNvPr id="3" name="object 3"/>
          <p:cNvSpPr txBox="1">
            <a:spLocks noGrp="1"/>
          </p:cNvSpPr>
          <p:nvPr>
            <p:ph type="title"/>
          </p:nvPr>
        </p:nvSpPr>
        <p:spPr>
          <a:xfrm>
            <a:off x="443280" y="194817"/>
            <a:ext cx="4700270" cy="1000760"/>
          </a:xfrm>
          <a:prstGeom prst="rect">
            <a:avLst/>
          </a:prstGeom>
        </p:spPr>
        <p:txBody>
          <a:bodyPr vert="horz" wrap="square" lIns="0" tIns="12065" rIns="0" bIns="0" rtlCol="0">
            <a:spAutoFit/>
          </a:bodyPr>
          <a:lstStyle/>
          <a:p>
            <a:pPr marL="12700">
              <a:lnSpc>
                <a:spcPct val="100000"/>
              </a:lnSpc>
              <a:spcBef>
                <a:spcPts val="95"/>
              </a:spcBef>
            </a:pPr>
            <a:r>
              <a:rPr sz="6400" spc="-105" dirty="0"/>
              <a:t>Idle</a:t>
            </a:r>
            <a:r>
              <a:rPr sz="6400" spc="-335" dirty="0"/>
              <a:t> </a:t>
            </a:r>
            <a:r>
              <a:rPr sz="6400" spc="-120" dirty="0"/>
              <a:t>Timeouts</a:t>
            </a:r>
            <a:endParaRPr sz="6400" dirty="0"/>
          </a:p>
        </p:txBody>
      </p:sp>
      <p:sp>
        <p:nvSpPr>
          <p:cNvPr id="4" name="object 4"/>
          <p:cNvSpPr/>
          <p:nvPr/>
        </p:nvSpPr>
        <p:spPr>
          <a:xfrm>
            <a:off x="6987540" y="3848098"/>
            <a:ext cx="5204459" cy="30098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23940" y="2496057"/>
            <a:ext cx="5604510" cy="1739264"/>
          </a:xfrm>
          <a:prstGeom prst="rect">
            <a:avLst/>
          </a:prstGeom>
        </p:spPr>
        <p:txBody>
          <a:bodyPr vert="horz" wrap="square" lIns="0" tIns="111125" rIns="0" bIns="0" rtlCol="0">
            <a:spAutoFit/>
          </a:bodyPr>
          <a:lstStyle/>
          <a:p>
            <a:pPr marL="12700" marR="5080">
              <a:lnSpc>
                <a:spcPts val="6409"/>
              </a:lnSpc>
              <a:spcBef>
                <a:spcPts val="875"/>
              </a:spcBef>
            </a:pPr>
            <a:r>
              <a:rPr sz="5900" spc="-95" dirty="0"/>
              <a:t>Using </a:t>
            </a:r>
            <a:r>
              <a:rPr sz="5900" spc="-105" dirty="0">
                <a:solidFill>
                  <a:srgbClr val="F1A42C"/>
                </a:solidFill>
              </a:rPr>
              <a:t>multiple  </a:t>
            </a:r>
            <a:r>
              <a:rPr sz="5900" spc="-110" dirty="0"/>
              <a:t>Availability</a:t>
            </a:r>
            <a:r>
              <a:rPr sz="5900" spc="-345" dirty="0"/>
              <a:t> </a:t>
            </a:r>
            <a:r>
              <a:rPr sz="5900" spc="-90" dirty="0"/>
              <a:t>Zones</a:t>
            </a:r>
            <a:endParaRPr sz="5900"/>
          </a:p>
        </p:txBody>
      </p:sp>
      <p:sp>
        <p:nvSpPr>
          <p:cNvPr id="3" name="object 3"/>
          <p:cNvSpPr/>
          <p:nvPr/>
        </p:nvSpPr>
        <p:spPr>
          <a:xfrm>
            <a:off x="129539" y="882396"/>
            <a:ext cx="5550408" cy="50932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5531" y="1764029"/>
            <a:ext cx="10052685" cy="2813591"/>
          </a:xfrm>
          <a:prstGeom prst="rect">
            <a:avLst/>
          </a:prstGeom>
        </p:spPr>
        <p:txBody>
          <a:bodyPr vert="horz" wrap="square" lIns="0" tIns="12700" rIns="0" bIns="0" rtlCol="0">
            <a:spAutoFit/>
          </a:bodyPr>
          <a:lstStyle/>
          <a:p>
            <a:pPr marL="527050" indent="-514350">
              <a:lnSpc>
                <a:spcPct val="100000"/>
              </a:lnSpc>
              <a:spcBef>
                <a:spcPts val="100"/>
              </a:spcBef>
              <a:buFont typeface="+mj-lt"/>
              <a:buAutoNum type="arabicPeriod"/>
            </a:pPr>
            <a:r>
              <a:rPr lang="en-US" sz="3000" spc="-5" dirty="0">
                <a:solidFill>
                  <a:srgbClr val="FFFFFF"/>
                </a:solidFill>
                <a:latin typeface="Arial"/>
                <a:cs typeface="Arial"/>
              </a:rPr>
              <a:t>Classic Load Balancer -&gt; Previous Generation (V1)</a:t>
            </a:r>
            <a:endParaRPr sz="3000" dirty="0">
              <a:latin typeface="Arial"/>
              <a:cs typeface="Arial"/>
            </a:endParaRPr>
          </a:p>
          <a:p>
            <a:pPr marL="514350" indent="-514350">
              <a:lnSpc>
                <a:spcPct val="100000"/>
              </a:lnSpc>
              <a:spcBef>
                <a:spcPts val="35"/>
              </a:spcBef>
              <a:buFont typeface="+mj-lt"/>
              <a:buAutoNum type="arabicPeriod"/>
            </a:pPr>
            <a:endParaRPr sz="3100" dirty="0">
              <a:latin typeface="Arial"/>
              <a:cs typeface="Arial"/>
            </a:endParaRPr>
          </a:p>
          <a:p>
            <a:pPr marL="527050" indent="-514350">
              <a:lnSpc>
                <a:spcPct val="100000"/>
              </a:lnSpc>
              <a:buFont typeface="+mj-lt"/>
              <a:buAutoNum type="arabicPeriod"/>
            </a:pPr>
            <a:r>
              <a:rPr lang="en-US" sz="3000" dirty="0">
                <a:solidFill>
                  <a:srgbClr val="FFFFFF"/>
                </a:solidFill>
                <a:latin typeface="Arial"/>
                <a:cs typeface="Arial"/>
              </a:rPr>
              <a:t>Application Load Balancer -&gt; New </a:t>
            </a:r>
            <a:r>
              <a:rPr lang="en-US" sz="3000" spc="-5" dirty="0">
                <a:solidFill>
                  <a:srgbClr val="FFFFFF"/>
                </a:solidFill>
                <a:latin typeface="Arial"/>
                <a:cs typeface="Arial"/>
              </a:rPr>
              <a:t>Generation (V2)</a:t>
            </a:r>
          </a:p>
          <a:p>
            <a:pPr marL="12700">
              <a:lnSpc>
                <a:spcPct val="100000"/>
              </a:lnSpc>
            </a:pPr>
            <a:endParaRPr lang="en-US" sz="3000" spc="-5" dirty="0">
              <a:solidFill>
                <a:srgbClr val="FFFFFF"/>
              </a:solidFill>
              <a:latin typeface="Arial"/>
              <a:cs typeface="Arial"/>
            </a:endParaRPr>
          </a:p>
          <a:p>
            <a:pPr marL="12700">
              <a:lnSpc>
                <a:spcPct val="100000"/>
              </a:lnSpc>
            </a:pPr>
            <a:r>
              <a:rPr lang="en-US" sz="3000" spc="-5" dirty="0">
                <a:solidFill>
                  <a:srgbClr val="FFFFFF"/>
                </a:solidFill>
                <a:latin typeface="Arial"/>
                <a:cs typeface="Arial"/>
              </a:rPr>
              <a:t>3. Network Load Balancer -&gt; </a:t>
            </a:r>
            <a:r>
              <a:rPr lang="en-US" sz="3000" dirty="0">
                <a:solidFill>
                  <a:srgbClr val="FFFFFF"/>
                </a:solidFill>
                <a:latin typeface="Arial"/>
                <a:cs typeface="Arial"/>
              </a:rPr>
              <a:t>New </a:t>
            </a:r>
            <a:r>
              <a:rPr lang="en-US" sz="3000" spc="-5" dirty="0">
                <a:solidFill>
                  <a:srgbClr val="FFFFFF"/>
                </a:solidFill>
                <a:latin typeface="Arial"/>
                <a:cs typeface="Arial"/>
              </a:rPr>
              <a:t>Generation (V2)</a:t>
            </a:r>
            <a:endParaRPr sz="3000" dirty="0">
              <a:latin typeface="Arial"/>
              <a:cs typeface="Arial"/>
            </a:endParaRPr>
          </a:p>
          <a:p>
            <a:pPr marL="514350" indent="-514350">
              <a:lnSpc>
                <a:spcPct val="100000"/>
              </a:lnSpc>
              <a:spcBef>
                <a:spcPts val="35"/>
              </a:spcBef>
              <a:buFont typeface="+mj-lt"/>
              <a:buAutoNum type="arabicPeriod"/>
            </a:pPr>
            <a:endParaRPr sz="3100" dirty="0">
              <a:latin typeface="Arial"/>
              <a:cs typeface="Arial"/>
            </a:endParaRPr>
          </a:p>
        </p:txBody>
      </p:sp>
      <p:sp>
        <p:nvSpPr>
          <p:cNvPr id="3" name="object 3"/>
          <p:cNvSpPr txBox="1">
            <a:spLocks noGrp="1"/>
          </p:cNvSpPr>
          <p:nvPr>
            <p:ph type="title"/>
          </p:nvPr>
        </p:nvSpPr>
        <p:spPr>
          <a:xfrm>
            <a:off x="443279" y="194817"/>
            <a:ext cx="10052685" cy="997068"/>
          </a:xfrm>
          <a:prstGeom prst="rect">
            <a:avLst/>
          </a:prstGeom>
        </p:spPr>
        <p:txBody>
          <a:bodyPr vert="horz" wrap="square" lIns="0" tIns="12065" rIns="0" bIns="0" rtlCol="0">
            <a:spAutoFit/>
          </a:bodyPr>
          <a:lstStyle/>
          <a:p>
            <a:pPr marL="12700">
              <a:lnSpc>
                <a:spcPct val="100000"/>
              </a:lnSpc>
              <a:spcBef>
                <a:spcPts val="95"/>
              </a:spcBef>
            </a:pPr>
            <a:r>
              <a:rPr lang="en-US" sz="6400" spc="-105" dirty="0"/>
              <a:t>Types of Load Balancer</a:t>
            </a:r>
            <a:endParaRPr sz="6400" dirty="0"/>
          </a:p>
        </p:txBody>
      </p:sp>
      <p:sp>
        <p:nvSpPr>
          <p:cNvPr id="4" name="object 4"/>
          <p:cNvSpPr/>
          <p:nvPr/>
        </p:nvSpPr>
        <p:spPr>
          <a:xfrm>
            <a:off x="6987540" y="3848098"/>
            <a:ext cx="5204459" cy="300989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44552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820BED-FB88-4B82-97DD-2AEDE1C967D4}"/>
              </a:ext>
            </a:extLst>
          </p:cNvPr>
          <p:cNvPicPr>
            <a:picLocks noChangeAspect="1"/>
          </p:cNvPicPr>
          <p:nvPr/>
        </p:nvPicPr>
        <p:blipFill>
          <a:blip r:embed="rId2"/>
          <a:stretch>
            <a:fillRect/>
          </a:stretch>
        </p:blipFill>
        <p:spPr>
          <a:xfrm>
            <a:off x="251792" y="304800"/>
            <a:ext cx="11002618" cy="6172200"/>
          </a:xfrm>
          <a:prstGeom prst="rect">
            <a:avLst/>
          </a:prstGeom>
        </p:spPr>
      </p:pic>
    </p:spTree>
    <p:extLst>
      <p:ext uri="{BB962C8B-B14F-4D97-AF65-F5344CB8AC3E}">
        <p14:creationId xmlns:p14="http://schemas.microsoft.com/office/powerpoint/2010/main" val="257590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72288"/>
            <a:ext cx="8945880" cy="1000760"/>
          </a:xfrm>
          <a:prstGeom prst="rect">
            <a:avLst/>
          </a:prstGeom>
        </p:spPr>
        <p:txBody>
          <a:bodyPr vert="horz" wrap="square" lIns="0" tIns="12065" rIns="0" bIns="0" rtlCol="0">
            <a:spAutoFit/>
          </a:bodyPr>
          <a:lstStyle/>
          <a:p>
            <a:pPr marL="12700">
              <a:lnSpc>
                <a:spcPct val="100000"/>
              </a:lnSpc>
              <a:spcBef>
                <a:spcPts val="95"/>
              </a:spcBef>
            </a:pPr>
            <a:r>
              <a:rPr sz="6400" spc="-120" dirty="0"/>
              <a:t>Multiple </a:t>
            </a:r>
            <a:r>
              <a:rPr sz="6400" spc="-125" dirty="0"/>
              <a:t>Availability</a:t>
            </a:r>
            <a:r>
              <a:rPr sz="6400" spc="-390" dirty="0"/>
              <a:t> </a:t>
            </a:r>
            <a:r>
              <a:rPr sz="6400" spc="-110" dirty="0"/>
              <a:t>Zones</a:t>
            </a:r>
            <a:endParaRPr sz="6400"/>
          </a:p>
        </p:txBody>
      </p:sp>
      <p:grpSp>
        <p:nvGrpSpPr>
          <p:cNvPr id="3" name="object 3"/>
          <p:cNvGrpSpPr/>
          <p:nvPr/>
        </p:nvGrpSpPr>
        <p:grpSpPr>
          <a:xfrm>
            <a:off x="3668204" y="1312163"/>
            <a:ext cx="3493135" cy="4997450"/>
            <a:chOff x="3668204" y="1312163"/>
            <a:chExt cx="3493135" cy="4997450"/>
          </a:xfrm>
        </p:grpSpPr>
        <p:sp>
          <p:nvSpPr>
            <p:cNvPr id="4" name="object 4"/>
            <p:cNvSpPr/>
            <p:nvPr/>
          </p:nvSpPr>
          <p:spPr>
            <a:xfrm>
              <a:off x="3681221" y="2117597"/>
              <a:ext cx="3467100" cy="4178935"/>
            </a:xfrm>
            <a:custGeom>
              <a:avLst/>
              <a:gdLst/>
              <a:ahLst/>
              <a:cxnLst/>
              <a:rect l="l" t="t" r="r" b="b"/>
              <a:pathLst>
                <a:path w="3467100" h="4178935">
                  <a:moveTo>
                    <a:pt x="0" y="520064"/>
                  </a:moveTo>
                  <a:lnTo>
                    <a:pt x="2124" y="472721"/>
                  </a:lnTo>
                  <a:lnTo>
                    <a:pt x="8377" y="426569"/>
                  </a:lnTo>
                  <a:lnTo>
                    <a:pt x="18573" y="381793"/>
                  </a:lnTo>
                  <a:lnTo>
                    <a:pt x="32530" y="338577"/>
                  </a:lnTo>
                  <a:lnTo>
                    <a:pt x="50065" y="297103"/>
                  </a:lnTo>
                  <a:lnTo>
                    <a:pt x="70992" y="257555"/>
                  </a:lnTo>
                  <a:lnTo>
                    <a:pt x="95131" y="220118"/>
                  </a:lnTo>
                  <a:lnTo>
                    <a:pt x="122296" y="184973"/>
                  </a:lnTo>
                  <a:lnTo>
                    <a:pt x="152304" y="152304"/>
                  </a:lnTo>
                  <a:lnTo>
                    <a:pt x="184973" y="122296"/>
                  </a:lnTo>
                  <a:lnTo>
                    <a:pt x="220118" y="95131"/>
                  </a:lnTo>
                  <a:lnTo>
                    <a:pt x="257556" y="70992"/>
                  </a:lnTo>
                  <a:lnTo>
                    <a:pt x="297103" y="50065"/>
                  </a:lnTo>
                  <a:lnTo>
                    <a:pt x="338577" y="32530"/>
                  </a:lnTo>
                  <a:lnTo>
                    <a:pt x="381793" y="18573"/>
                  </a:lnTo>
                  <a:lnTo>
                    <a:pt x="426569" y="8377"/>
                  </a:lnTo>
                  <a:lnTo>
                    <a:pt x="472721" y="2124"/>
                  </a:lnTo>
                  <a:lnTo>
                    <a:pt x="520064" y="0"/>
                  </a:lnTo>
                  <a:lnTo>
                    <a:pt x="2947034" y="0"/>
                  </a:lnTo>
                  <a:lnTo>
                    <a:pt x="2994378" y="2124"/>
                  </a:lnTo>
                  <a:lnTo>
                    <a:pt x="3040530" y="8377"/>
                  </a:lnTo>
                  <a:lnTo>
                    <a:pt x="3085306" y="18573"/>
                  </a:lnTo>
                  <a:lnTo>
                    <a:pt x="3128522" y="32530"/>
                  </a:lnTo>
                  <a:lnTo>
                    <a:pt x="3169996" y="50065"/>
                  </a:lnTo>
                  <a:lnTo>
                    <a:pt x="3209543" y="70992"/>
                  </a:lnTo>
                  <a:lnTo>
                    <a:pt x="3246981" y="95131"/>
                  </a:lnTo>
                  <a:lnTo>
                    <a:pt x="3282126" y="122296"/>
                  </a:lnTo>
                  <a:lnTo>
                    <a:pt x="3314795" y="152304"/>
                  </a:lnTo>
                  <a:lnTo>
                    <a:pt x="3344803" y="184973"/>
                  </a:lnTo>
                  <a:lnTo>
                    <a:pt x="3371968" y="220118"/>
                  </a:lnTo>
                  <a:lnTo>
                    <a:pt x="3396106" y="257556"/>
                  </a:lnTo>
                  <a:lnTo>
                    <a:pt x="3417034" y="297103"/>
                  </a:lnTo>
                  <a:lnTo>
                    <a:pt x="3434569" y="338577"/>
                  </a:lnTo>
                  <a:lnTo>
                    <a:pt x="3448526" y="381793"/>
                  </a:lnTo>
                  <a:lnTo>
                    <a:pt x="3458722" y="426569"/>
                  </a:lnTo>
                  <a:lnTo>
                    <a:pt x="3464975" y="472721"/>
                  </a:lnTo>
                  <a:lnTo>
                    <a:pt x="3467100" y="520064"/>
                  </a:lnTo>
                  <a:lnTo>
                    <a:pt x="3467100" y="3658742"/>
                  </a:lnTo>
                  <a:lnTo>
                    <a:pt x="3464975" y="3706079"/>
                  </a:lnTo>
                  <a:lnTo>
                    <a:pt x="3458722" y="3752225"/>
                  </a:lnTo>
                  <a:lnTo>
                    <a:pt x="3448526" y="3796996"/>
                  </a:lnTo>
                  <a:lnTo>
                    <a:pt x="3434569" y="3840210"/>
                  </a:lnTo>
                  <a:lnTo>
                    <a:pt x="3417034" y="3881682"/>
                  </a:lnTo>
                  <a:lnTo>
                    <a:pt x="3396107" y="3921229"/>
                  </a:lnTo>
                  <a:lnTo>
                    <a:pt x="3371968" y="3958667"/>
                  </a:lnTo>
                  <a:lnTo>
                    <a:pt x="3344803" y="3993813"/>
                  </a:lnTo>
                  <a:lnTo>
                    <a:pt x="3314795" y="4026484"/>
                  </a:lnTo>
                  <a:lnTo>
                    <a:pt x="3282126" y="4056494"/>
                  </a:lnTo>
                  <a:lnTo>
                    <a:pt x="3246981" y="4083662"/>
                  </a:lnTo>
                  <a:lnTo>
                    <a:pt x="3209544" y="4107803"/>
                  </a:lnTo>
                  <a:lnTo>
                    <a:pt x="3169996" y="4128734"/>
                  </a:lnTo>
                  <a:lnTo>
                    <a:pt x="3128522" y="4146271"/>
                  </a:lnTo>
                  <a:lnTo>
                    <a:pt x="3085306" y="4160230"/>
                  </a:lnTo>
                  <a:lnTo>
                    <a:pt x="3040530" y="4170429"/>
                  </a:lnTo>
                  <a:lnTo>
                    <a:pt x="2994378" y="4176682"/>
                  </a:lnTo>
                  <a:lnTo>
                    <a:pt x="2947034" y="4178807"/>
                  </a:lnTo>
                  <a:lnTo>
                    <a:pt x="520064" y="4178807"/>
                  </a:lnTo>
                  <a:lnTo>
                    <a:pt x="472721" y="4176682"/>
                  </a:lnTo>
                  <a:lnTo>
                    <a:pt x="426569" y="4170429"/>
                  </a:lnTo>
                  <a:lnTo>
                    <a:pt x="381793" y="4160230"/>
                  </a:lnTo>
                  <a:lnTo>
                    <a:pt x="338577" y="4146271"/>
                  </a:lnTo>
                  <a:lnTo>
                    <a:pt x="297103" y="4128734"/>
                  </a:lnTo>
                  <a:lnTo>
                    <a:pt x="257555" y="4107803"/>
                  </a:lnTo>
                  <a:lnTo>
                    <a:pt x="220118" y="4083662"/>
                  </a:lnTo>
                  <a:lnTo>
                    <a:pt x="184973" y="4056494"/>
                  </a:lnTo>
                  <a:lnTo>
                    <a:pt x="152304" y="4026484"/>
                  </a:lnTo>
                  <a:lnTo>
                    <a:pt x="122296" y="3993813"/>
                  </a:lnTo>
                  <a:lnTo>
                    <a:pt x="95131" y="3958667"/>
                  </a:lnTo>
                  <a:lnTo>
                    <a:pt x="70992" y="3921229"/>
                  </a:lnTo>
                  <a:lnTo>
                    <a:pt x="50065" y="3881682"/>
                  </a:lnTo>
                  <a:lnTo>
                    <a:pt x="32530" y="3840210"/>
                  </a:lnTo>
                  <a:lnTo>
                    <a:pt x="18573" y="3796996"/>
                  </a:lnTo>
                  <a:lnTo>
                    <a:pt x="8377" y="3752225"/>
                  </a:lnTo>
                  <a:lnTo>
                    <a:pt x="2124" y="3706079"/>
                  </a:lnTo>
                  <a:lnTo>
                    <a:pt x="0" y="3658742"/>
                  </a:lnTo>
                  <a:lnTo>
                    <a:pt x="0" y="520064"/>
                  </a:lnTo>
                  <a:close/>
                </a:path>
              </a:pathLst>
            </a:custGeom>
            <a:ln w="25908">
              <a:solidFill>
                <a:srgbClr val="FFFFFF"/>
              </a:solidFill>
            </a:ln>
          </p:spPr>
          <p:txBody>
            <a:bodyPr wrap="square" lIns="0" tIns="0" rIns="0" bIns="0" rtlCol="0"/>
            <a:lstStyle/>
            <a:p>
              <a:endParaRPr/>
            </a:p>
          </p:txBody>
        </p:sp>
        <p:sp>
          <p:nvSpPr>
            <p:cNvPr id="5" name="object 5"/>
            <p:cNvSpPr/>
            <p:nvPr/>
          </p:nvSpPr>
          <p:spPr>
            <a:xfrm>
              <a:off x="3849623" y="1312163"/>
              <a:ext cx="1269491" cy="1271015"/>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p:nvPr/>
        </p:nvSpPr>
        <p:spPr>
          <a:xfrm>
            <a:off x="4906136" y="1672285"/>
            <a:ext cx="109791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ELB</a:t>
            </a:r>
            <a:r>
              <a:rPr sz="2000" spc="-85" dirty="0">
                <a:solidFill>
                  <a:srgbClr val="FFFFFF"/>
                </a:solidFill>
                <a:latin typeface="Arial"/>
                <a:cs typeface="Arial"/>
              </a:rPr>
              <a:t> </a:t>
            </a:r>
            <a:r>
              <a:rPr sz="2000" spc="-5" dirty="0">
                <a:solidFill>
                  <a:srgbClr val="FFFFFF"/>
                </a:solidFill>
                <a:latin typeface="Arial"/>
                <a:cs typeface="Arial"/>
              </a:rPr>
              <a:t>VPC</a:t>
            </a:r>
            <a:endParaRPr sz="2000">
              <a:latin typeface="Arial"/>
              <a:cs typeface="Arial"/>
            </a:endParaRPr>
          </a:p>
        </p:txBody>
      </p:sp>
      <p:grpSp>
        <p:nvGrpSpPr>
          <p:cNvPr id="7" name="object 7"/>
          <p:cNvGrpSpPr/>
          <p:nvPr/>
        </p:nvGrpSpPr>
        <p:grpSpPr>
          <a:xfrm>
            <a:off x="7594028" y="1310639"/>
            <a:ext cx="3493135" cy="4996180"/>
            <a:chOff x="7594028" y="1310639"/>
            <a:chExt cx="3493135" cy="4996180"/>
          </a:xfrm>
        </p:grpSpPr>
        <p:sp>
          <p:nvSpPr>
            <p:cNvPr id="8" name="object 8"/>
            <p:cNvSpPr/>
            <p:nvPr/>
          </p:nvSpPr>
          <p:spPr>
            <a:xfrm>
              <a:off x="7607046" y="2114549"/>
              <a:ext cx="3467100" cy="4178935"/>
            </a:xfrm>
            <a:custGeom>
              <a:avLst/>
              <a:gdLst/>
              <a:ahLst/>
              <a:cxnLst/>
              <a:rect l="l" t="t" r="r" b="b"/>
              <a:pathLst>
                <a:path w="3467100" h="4178935">
                  <a:moveTo>
                    <a:pt x="0" y="520064"/>
                  </a:moveTo>
                  <a:lnTo>
                    <a:pt x="2124" y="472721"/>
                  </a:lnTo>
                  <a:lnTo>
                    <a:pt x="8377" y="426569"/>
                  </a:lnTo>
                  <a:lnTo>
                    <a:pt x="18573" y="381793"/>
                  </a:lnTo>
                  <a:lnTo>
                    <a:pt x="32530" y="338577"/>
                  </a:lnTo>
                  <a:lnTo>
                    <a:pt x="50065" y="297103"/>
                  </a:lnTo>
                  <a:lnTo>
                    <a:pt x="70992" y="257555"/>
                  </a:lnTo>
                  <a:lnTo>
                    <a:pt x="95131" y="220118"/>
                  </a:lnTo>
                  <a:lnTo>
                    <a:pt x="122296" y="184973"/>
                  </a:lnTo>
                  <a:lnTo>
                    <a:pt x="152304" y="152304"/>
                  </a:lnTo>
                  <a:lnTo>
                    <a:pt x="184973" y="122296"/>
                  </a:lnTo>
                  <a:lnTo>
                    <a:pt x="220118" y="95131"/>
                  </a:lnTo>
                  <a:lnTo>
                    <a:pt x="257555" y="70992"/>
                  </a:lnTo>
                  <a:lnTo>
                    <a:pt x="297103" y="50065"/>
                  </a:lnTo>
                  <a:lnTo>
                    <a:pt x="338577" y="32530"/>
                  </a:lnTo>
                  <a:lnTo>
                    <a:pt x="381793" y="18573"/>
                  </a:lnTo>
                  <a:lnTo>
                    <a:pt x="426569" y="8377"/>
                  </a:lnTo>
                  <a:lnTo>
                    <a:pt x="472721" y="2124"/>
                  </a:lnTo>
                  <a:lnTo>
                    <a:pt x="520064" y="0"/>
                  </a:lnTo>
                  <a:lnTo>
                    <a:pt x="2947034" y="0"/>
                  </a:lnTo>
                  <a:lnTo>
                    <a:pt x="2994378" y="2124"/>
                  </a:lnTo>
                  <a:lnTo>
                    <a:pt x="3040530" y="8377"/>
                  </a:lnTo>
                  <a:lnTo>
                    <a:pt x="3085306" y="18573"/>
                  </a:lnTo>
                  <a:lnTo>
                    <a:pt x="3128522" y="32530"/>
                  </a:lnTo>
                  <a:lnTo>
                    <a:pt x="3169996" y="50065"/>
                  </a:lnTo>
                  <a:lnTo>
                    <a:pt x="3209543" y="70992"/>
                  </a:lnTo>
                  <a:lnTo>
                    <a:pt x="3246981" y="95131"/>
                  </a:lnTo>
                  <a:lnTo>
                    <a:pt x="3282126" y="122296"/>
                  </a:lnTo>
                  <a:lnTo>
                    <a:pt x="3314795" y="152304"/>
                  </a:lnTo>
                  <a:lnTo>
                    <a:pt x="3344803" y="184973"/>
                  </a:lnTo>
                  <a:lnTo>
                    <a:pt x="3371968" y="220118"/>
                  </a:lnTo>
                  <a:lnTo>
                    <a:pt x="3396106" y="257556"/>
                  </a:lnTo>
                  <a:lnTo>
                    <a:pt x="3417034" y="297103"/>
                  </a:lnTo>
                  <a:lnTo>
                    <a:pt x="3434569" y="338577"/>
                  </a:lnTo>
                  <a:lnTo>
                    <a:pt x="3448526" y="381793"/>
                  </a:lnTo>
                  <a:lnTo>
                    <a:pt x="3458722" y="426569"/>
                  </a:lnTo>
                  <a:lnTo>
                    <a:pt x="3464975" y="472721"/>
                  </a:lnTo>
                  <a:lnTo>
                    <a:pt x="3467100" y="520064"/>
                  </a:lnTo>
                  <a:lnTo>
                    <a:pt x="3467100" y="3658743"/>
                  </a:lnTo>
                  <a:lnTo>
                    <a:pt x="3464975" y="3706079"/>
                  </a:lnTo>
                  <a:lnTo>
                    <a:pt x="3458722" y="3752225"/>
                  </a:lnTo>
                  <a:lnTo>
                    <a:pt x="3448526" y="3796996"/>
                  </a:lnTo>
                  <a:lnTo>
                    <a:pt x="3434569" y="3840210"/>
                  </a:lnTo>
                  <a:lnTo>
                    <a:pt x="3417034" y="3881682"/>
                  </a:lnTo>
                  <a:lnTo>
                    <a:pt x="3396107" y="3921229"/>
                  </a:lnTo>
                  <a:lnTo>
                    <a:pt x="3371968" y="3958667"/>
                  </a:lnTo>
                  <a:lnTo>
                    <a:pt x="3344803" y="3993813"/>
                  </a:lnTo>
                  <a:lnTo>
                    <a:pt x="3314795" y="4026484"/>
                  </a:lnTo>
                  <a:lnTo>
                    <a:pt x="3282126" y="4056494"/>
                  </a:lnTo>
                  <a:lnTo>
                    <a:pt x="3246981" y="4083662"/>
                  </a:lnTo>
                  <a:lnTo>
                    <a:pt x="3209544" y="4107803"/>
                  </a:lnTo>
                  <a:lnTo>
                    <a:pt x="3169996" y="4128734"/>
                  </a:lnTo>
                  <a:lnTo>
                    <a:pt x="3128522" y="4146271"/>
                  </a:lnTo>
                  <a:lnTo>
                    <a:pt x="3085306" y="4160230"/>
                  </a:lnTo>
                  <a:lnTo>
                    <a:pt x="3040530" y="4170429"/>
                  </a:lnTo>
                  <a:lnTo>
                    <a:pt x="2994378" y="4176682"/>
                  </a:lnTo>
                  <a:lnTo>
                    <a:pt x="2947034" y="4178808"/>
                  </a:lnTo>
                  <a:lnTo>
                    <a:pt x="520064" y="4178808"/>
                  </a:lnTo>
                  <a:lnTo>
                    <a:pt x="472721" y="4176682"/>
                  </a:lnTo>
                  <a:lnTo>
                    <a:pt x="426569" y="4170429"/>
                  </a:lnTo>
                  <a:lnTo>
                    <a:pt x="381793" y="4160230"/>
                  </a:lnTo>
                  <a:lnTo>
                    <a:pt x="338577" y="4146271"/>
                  </a:lnTo>
                  <a:lnTo>
                    <a:pt x="297103" y="4128734"/>
                  </a:lnTo>
                  <a:lnTo>
                    <a:pt x="257556" y="4107803"/>
                  </a:lnTo>
                  <a:lnTo>
                    <a:pt x="220118" y="4083662"/>
                  </a:lnTo>
                  <a:lnTo>
                    <a:pt x="184973" y="4056494"/>
                  </a:lnTo>
                  <a:lnTo>
                    <a:pt x="152304" y="4026484"/>
                  </a:lnTo>
                  <a:lnTo>
                    <a:pt x="122296" y="3993813"/>
                  </a:lnTo>
                  <a:lnTo>
                    <a:pt x="95131" y="3958667"/>
                  </a:lnTo>
                  <a:lnTo>
                    <a:pt x="70993" y="3921229"/>
                  </a:lnTo>
                  <a:lnTo>
                    <a:pt x="50065" y="3881682"/>
                  </a:lnTo>
                  <a:lnTo>
                    <a:pt x="32530" y="3840210"/>
                  </a:lnTo>
                  <a:lnTo>
                    <a:pt x="18573" y="3796996"/>
                  </a:lnTo>
                  <a:lnTo>
                    <a:pt x="8377" y="3752225"/>
                  </a:lnTo>
                  <a:lnTo>
                    <a:pt x="2124" y="3706079"/>
                  </a:lnTo>
                  <a:lnTo>
                    <a:pt x="0" y="3658743"/>
                  </a:lnTo>
                  <a:lnTo>
                    <a:pt x="0" y="520064"/>
                  </a:lnTo>
                  <a:close/>
                </a:path>
              </a:pathLst>
            </a:custGeom>
            <a:ln w="25907">
              <a:solidFill>
                <a:srgbClr val="FFFFFF"/>
              </a:solidFill>
            </a:ln>
          </p:spPr>
          <p:txBody>
            <a:bodyPr wrap="square" lIns="0" tIns="0" rIns="0" bIns="0" rtlCol="0"/>
            <a:lstStyle/>
            <a:p>
              <a:endParaRPr/>
            </a:p>
          </p:txBody>
        </p:sp>
        <p:sp>
          <p:nvSpPr>
            <p:cNvPr id="9" name="object 9"/>
            <p:cNvSpPr/>
            <p:nvPr/>
          </p:nvSpPr>
          <p:spPr>
            <a:xfrm>
              <a:off x="7775448" y="1310639"/>
              <a:ext cx="1270000" cy="1270000"/>
            </a:xfrm>
            <a:prstGeom prst="rect">
              <a:avLst/>
            </a:prstGeom>
            <a:blipFill>
              <a:blip r:embed="rId2" cstate="print"/>
              <a:stretch>
                <a:fillRect/>
              </a:stretch>
            </a:blipFill>
          </p:spPr>
          <p:txBody>
            <a:bodyPr wrap="square" lIns="0" tIns="0" rIns="0" bIns="0" rtlCol="0"/>
            <a:lstStyle/>
            <a:p>
              <a:endParaRPr/>
            </a:p>
          </p:txBody>
        </p:sp>
      </p:grpSp>
      <p:sp>
        <p:nvSpPr>
          <p:cNvPr id="10" name="object 10"/>
          <p:cNvSpPr txBox="1"/>
          <p:nvPr/>
        </p:nvSpPr>
        <p:spPr>
          <a:xfrm>
            <a:off x="8799321" y="1675892"/>
            <a:ext cx="171767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Customer</a:t>
            </a:r>
            <a:r>
              <a:rPr sz="2000" spc="-95" dirty="0">
                <a:solidFill>
                  <a:srgbClr val="FFFFFF"/>
                </a:solidFill>
                <a:latin typeface="Arial"/>
                <a:cs typeface="Arial"/>
              </a:rPr>
              <a:t> </a:t>
            </a:r>
            <a:r>
              <a:rPr sz="2000" spc="-5" dirty="0">
                <a:solidFill>
                  <a:srgbClr val="FFFFFF"/>
                </a:solidFill>
                <a:latin typeface="Arial"/>
                <a:cs typeface="Arial"/>
              </a:rPr>
              <a:t>VPC</a:t>
            </a:r>
            <a:endParaRPr sz="2000">
              <a:latin typeface="Arial"/>
              <a:cs typeface="Arial"/>
            </a:endParaRPr>
          </a:p>
        </p:txBody>
      </p:sp>
      <p:grpSp>
        <p:nvGrpSpPr>
          <p:cNvPr id="11" name="object 11"/>
          <p:cNvGrpSpPr/>
          <p:nvPr/>
        </p:nvGrpSpPr>
        <p:grpSpPr>
          <a:xfrm>
            <a:off x="3592067" y="2543555"/>
            <a:ext cx="8124825" cy="1766570"/>
            <a:chOff x="3592067" y="2543555"/>
            <a:chExt cx="8124825" cy="1766570"/>
          </a:xfrm>
        </p:grpSpPr>
        <p:sp>
          <p:nvSpPr>
            <p:cNvPr id="12" name="object 12"/>
            <p:cNvSpPr/>
            <p:nvPr/>
          </p:nvSpPr>
          <p:spPr>
            <a:xfrm>
              <a:off x="3592067" y="4152900"/>
              <a:ext cx="8124444" cy="15697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670553" y="4205477"/>
              <a:ext cx="7967980" cy="0"/>
            </a:xfrm>
            <a:custGeom>
              <a:avLst/>
              <a:gdLst/>
              <a:ahLst/>
              <a:cxnLst/>
              <a:rect l="l" t="t" r="r" b="b"/>
              <a:pathLst>
                <a:path w="7967980">
                  <a:moveTo>
                    <a:pt x="0" y="0"/>
                  </a:moveTo>
                  <a:lnTo>
                    <a:pt x="7967472" y="0"/>
                  </a:lnTo>
                </a:path>
              </a:pathLst>
            </a:custGeom>
            <a:ln w="50292">
              <a:solidFill>
                <a:srgbClr val="FFFFFF"/>
              </a:solidFill>
              <a:prstDash val="dot"/>
            </a:ln>
          </p:spPr>
          <p:txBody>
            <a:bodyPr wrap="square" lIns="0" tIns="0" rIns="0" bIns="0" rtlCol="0"/>
            <a:lstStyle/>
            <a:p>
              <a:endParaRPr/>
            </a:p>
          </p:txBody>
        </p:sp>
        <p:sp>
          <p:nvSpPr>
            <p:cNvPr id="14" name="object 14"/>
            <p:cNvSpPr/>
            <p:nvPr/>
          </p:nvSpPr>
          <p:spPr>
            <a:xfrm>
              <a:off x="8293608" y="2543555"/>
              <a:ext cx="1271016" cy="1269491"/>
            </a:xfrm>
            <a:prstGeom prst="rect">
              <a:avLst/>
            </a:prstGeom>
            <a:blipFill>
              <a:blip r:embed="rId4" cstate="print"/>
              <a:stretch>
                <a:fillRect/>
              </a:stretch>
            </a:blipFill>
          </p:spPr>
          <p:txBody>
            <a:bodyPr wrap="square" lIns="0" tIns="0" rIns="0" bIns="0" rtlCol="0"/>
            <a:lstStyle/>
            <a:p>
              <a:endParaRPr/>
            </a:p>
          </p:txBody>
        </p:sp>
      </p:grpSp>
      <p:sp>
        <p:nvSpPr>
          <p:cNvPr id="15" name="object 15"/>
          <p:cNvSpPr txBox="1"/>
          <p:nvPr/>
        </p:nvSpPr>
        <p:spPr>
          <a:xfrm>
            <a:off x="9279128" y="2809494"/>
            <a:ext cx="988694" cy="6356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a:t>
            </a:r>
            <a:endParaRPr sz="2000">
              <a:latin typeface="Arial"/>
              <a:cs typeface="Arial"/>
            </a:endParaRPr>
          </a:p>
        </p:txBody>
      </p:sp>
      <p:sp>
        <p:nvSpPr>
          <p:cNvPr id="16" name="object 16"/>
          <p:cNvSpPr/>
          <p:nvPr/>
        </p:nvSpPr>
        <p:spPr>
          <a:xfrm>
            <a:off x="4587240" y="2584704"/>
            <a:ext cx="1269491" cy="1271016"/>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5614161" y="2997530"/>
            <a:ext cx="506730" cy="331470"/>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FFFFF"/>
                </a:solidFill>
                <a:latin typeface="Arial"/>
                <a:cs typeface="Arial"/>
              </a:rPr>
              <a:t>E</a:t>
            </a:r>
            <a:r>
              <a:rPr sz="2000" dirty="0">
                <a:solidFill>
                  <a:srgbClr val="FFFFFF"/>
                </a:solidFill>
                <a:latin typeface="Arial"/>
                <a:cs typeface="Arial"/>
              </a:rPr>
              <a:t>LB</a:t>
            </a:r>
            <a:endParaRPr sz="2000">
              <a:latin typeface="Arial"/>
              <a:cs typeface="Arial"/>
            </a:endParaRPr>
          </a:p>
        </p:txBody>
      </p:sp>
      <p:grpSp>
        <p:nvGrpSpPr>
          <p:cNvPr id="18" name="object 18"/>
          <p:cNvGrpSpPr/>
          <p:nvPr/>
        </p:nvGrpSpPr>
        <p:grpSpPr>
          <a:xfrm>
            <a:off x="4181792" y="2517584"/>
            <a:ext cx="6512559" cy="3335020"/>
            <a:chOff x="4181792" y="2517584"/>
            <a:chExt cx="6512559" cy="3335020"/>
          </a:xfrm>
        </p:grpSpPr>
        <p:sp>
          <p:nvSpPr>
            <p:cNvPr id="19" name="object 19"/>
            <p:cNvSpPr/>
            <p:nvPr/>
          </p:nvSpPr>
          <p:spPr>
            <a:xfrm>
              <a:off x="4194809" y="2530602"/>
              <a:ext cx="6486525" cy="1312545"/>
            </a:xfrm>
            <a:custGeom>
              <a:avLst/>
              <a:gdLst/>
              <a:ahLst/>
              <a:cxnLst/>
              <a:rect l="l" t="t" r="r" b="b"/>
              <a:pathLst>
                <a:path w="6486525" h="1312545">
                  <a:moveTo>
                    <a:pt x="4049267" y="190626"/>
                  </a:moveTo>
                  <a:lnTo>
                    <a:pt x="4054302" y="146917"/>
                  </a:lnTo>
                  <a:lnTo>
                    <a:pt x="4068643" y="106792"/>
                  </a:lnTo>
                  <a:lnTo>
                    <a:pt x="4091145" y="71398"/>
                  </a:lnTo>
                  <a:lnTo>
                    <a:pt x="4120666" y="41877"/>
                  </a:lnTo>
                  <a:lnTo>
                    <a:pt x="4156060" y="19375"/>
                  </a:lnTo>
                  <a:lnTo>
                    <a:pt x="4196185" y="5034"/>
                  </a:lnTo>
                  <a:lnTo>
                    <a:pt x="4239895" y="0"/>
                  </a:lnTo>
                  <a:lnTo>
                    <a:pt x="6295517" y="0"/>
                  </a:lnTo>
                  <a:lnTo>
                    <a:pt x="6339226" y="5034"/>
                  </a:lnTo>
                  <a:lnTo>
                    <a:pt x="6379351" y="19375"/>
                  </a:lnTo>
                  <a:lnTo>
                    <a:pt x="6414745" y="41877"/>
                  </a:lnTo>
                  <a:lnTo>
                    <a:pt x="6444266" y="71398"/>
                  </a:lnTo>
                  <a:lnTo>
                    <a:pt x="6466768" y="106792"/>
                  </a:lnTo>
                  <a:lnTo>
                    <a:pt x="6481109" y="146917"/>
                  </a:lnTo>
                  <a:lnTo>
                    <a:pt x="6486144" y="190626"/>
                  </a:lnTo>
                  <a:lnTo>
                    <a:pt x="6486144" y="1080389"/>
                  </a:lnTo>
                  <a:lnTo>
                    <a:pt x="6481109" y="1124098"/>
                  </a:lnTo>
                  <a:lnTo>
                    <a:pt x="6466768" y="1164223"/>
                  </a:lnTo>
                  <a:lnTo>
                    <a:pt x="6444266" y="1199617"/>
                  </a:lnTo>
                  <a:lnTo>
                    <a:pt x="6414745" y="1229138"/>
                  </a:lnTo>
                  <a:lnTo>
                    <a:pt x="6379351" y="1251640"/>
                  </a:lnTo>
                  <a:lnTo>
                    <a:pt x="6339226" y="1265981"/>
                  </a:lnTo>
                  <a:lnTo>
                    <a:pt x="6295517" y="1271016"/>
                  </a:lnTo>
                  <a:lnTo>
                    <a:pt x="4239895" y="1271016"/>
                  </a:lnTo>
                  <a:lnTo>
                    <a:pt x="4196185" y="1265981"/>
                  </a:lnTo>
                  <a:lnTo>
                    <a:pt x="4156060" y="1251640"/>
                  </a:lnTo>
                  <a:lnTo>
                    <a:pt x="4120666" y="1229138"/>
                  </a:lnTo>
                  <a:lnTo>
                    <a:pt x="4091145" y="1199617"/>
                  </a:lnTo>
                  <a:lnTo>
                    <a:pt x="4068643" y="1164223"/>
                  </a:lnTo>
                  <a:lnTo>
                    <a:pt x="4054302" y="1124098"/>
                  </a:lnTo>
                  <a:lnTo>
                    <a:pt x="4049267" y="1080389"/>
                  </a:lnTo>
                  <a:lnTo>
                    <a:pt x="4049267" y="190626"/>
                  </a:lnTo>
                  <a:close/>
                </a:path>
                <a:path w="6486525" h="1312545">
                  <a:moveTo>
                    <a:pt x="0" y="233045"/>
                  </a:moveTo>
                  <a:lnTo>
                    <a:pt x="5027" y="189389"/>
                  </a:lnTo>
                  <a:lnTo>
                    <a:pt x="19346" y="149316"/>
                  </a:lnTo>
                  <a:lnTo>
                    <a:pt x="41817" y="113969"/>
                  </a:lnTo>
                  <a:lnTo>
                    <a:pt x="71297" y="84489"/>
                  </a:lnTo>
                  <a:lnTo>
                    <a:pt x="106644" y="62018"/>
                  </a:lnTo>
                  <a:lnTo>
                    <a:pt x="146717" y="47699"/>
                  </a:lnTo>
                  <a:lnTo>
                    <a:pt x="190373" y="42672"/>
                  </a:lnTo>
                  <a:lnTo>
                    <a:pt x="2248027" y="42672"/>
                  </a:lnTo>
                  <a:lnTo>
                    <a:pt x="2291682" y="47699"/>
                  </a:lnTo>
                  <a:lnTo>
                    <a:pt x="2331755" y="62018"/>
                  </a:lnTo>
                  <a:lnTo>
                    <a:pt x="2367102" y="84489"/>
                  </a:lnTo>
                  <a:lnTo>
                    <a:pt x="2396582" y="113969"/>
                  </a:lnTo>
                  <a:lnTo>
                    <a:pt x="2419053" y="149316"/>
                  </a:lnTo>
                  <a:lnTo>
                    <a:pt x="2433372" y="189389"/>
                  </a:lnTo>
                  <a:lnTo>
                    <a:pt x="2438399" y="233045"/>
                  </a:lnTo>
                  <a:lnTo>
                    <a:pt x="2438399" y="1121791"/>
                  </a:lnTo>
                  <a:lnTo>
                    <a:pt x="2433372" y="1165446"/>
                  </a:lnTo>
                  <a:lnTo>
                    <a:pt x="2419053" y="1205519"/>
                  </a:lnTo>
                  <a:lnTo>
                    <a:pt x="2396582" y="1240866"/>
                  </a:lnTo>
                  <a:lnTo>
                    <a:pt x="2367102" y="1270346"/>
                  </a:lnTo>
                  <a:lnTo>
                    <a:pt x="2331755" y="1292817"/>
                  </a:lnTo>
                  <a:lnTo>
                    <a:pt x="2291682" y="1307136"/>
                  </a:lnTo>
                  <a:lnTo>
                    <a:pt x="2248027" y="1312164"/>
                  </a:lnTo>
                  <a:lnTo>
                    <a:pt x="190373" y="1312164"/>
                  </a:lnTo>
                  <a:lnTo>
                    <a:pt x="146717" y="1307136"/>
                  </a:lnTo>
                  <a:lnTo>
                    <a:pt x="106644" y="1292817"/>
                  </a:lnTo>
                  <a:lnTo>
                    <a:pt x="71297" y="1270346"/>
                  </a:lnTo>
                  <a:lnTo>
                    <a:pt x="41817" y="1240866"/>
                  </a:lnTo>
                  <a:lnTo>
                    <a:pt x="19346" y="1205519"/>
                  </a:lnTo>
                  <a:lnTo>
                    <a:pt x="5027" y="1165446"/>
                  </a:lnTo>
                  <a:lnTo>
                    <a:pt x="0" y="1121791"/>
                  </a:lnTo>
                  <a:lnTo>
                    <a:pt x="0" y="233045"/>
                  </a:lnTo>
                  <a:close/>
                </a:path>
              </a:pathLst>
            </a:custGeom>
            <a:ln w="25908">
              <a:solidFill>
                <a:srgbClr val="007BBB"/>
              </a:solidFill>
            </a:ln>
          </p:spPr>
          <p:txBody>
            <a:bodyPr wrap="square" lIns="0" tIns="0" rIns="0" bIns="0" rtlCol="0"/>
            <a:lstStyle/>
            <a:p>
              <a:endParaRPr/>
            </a:p>
          </p:txBody>
        </p:sp>
        <p:sp>
          <p:nvSpPr>
            <p:cNvPr id="20" name="object 20"/>
            <p:cNvSpPr/>
            <p:nvPr/>
          </p:nvSpPr>
          <p:spPr>
            <a:xfrm>
              <a:off x="4587239" y="4581144"/>
              <a:ext cx="1269491" cy="1271016"/>
            </a:xfrm>
            <a:prstGeom prst="rect">
              <a:avLst/>
            </a:prstGeom>
            <a:blipFill>
              <a:blip r:embed="rId5" cstate="print"/>
              <a:stretch>
                <a:fillRect/>
              </a:stretch>
            </a:blipFill>
          </p:spPr>
          <p:txBody>
            <a:bodyPr wrap="square" lIns="0" tIns="0" rIns="0" bIns="0" rtlCol="0"/>
            <a:lstStyle/>
            <a:p>
              <a:endParaRPr/>
            </a:p>
          </p:txBody>
        </p:sp>
      </p:grpSp>
      <p:sp>
        <p:nvSpPr>
          <p:cNvPr id="21" name="object 21"/>
          <p:cNvSpPr txBox="1"/>
          <p:nvPr/>
        </p:nvSpPr>
        <p:spPr>
          <a:xfrm>
            <a:off x="5614161" y="4994528"/>
            <a:ext cx="50673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ELB</a:t>
            </a:r>
            <a:endParaRPr sz="2000">
              <a:latin typeface="Arial"/>
              <a:cs typeface="Arial"/>
            </a:endParaRPr>
          </a:p>
        </p:txBody>
      </p:sp>
      <p:grpSp>
        <p:nvGrpSpPr>
          <p:cNvPr id="22" name="object 22"/>
          <p:cNvGrpSpPr/>
          <p:nvPr/>
        </p:nvGrpSpPr>
        <p:grpSpPr>
          <a:xfrm>
            <a:off x="4181792" y="4556696"/>
            <a:ext cx="5382895" cy="1311275"/>
            <a:chOff x="4181792" y="4556696"/>
            <a:chExt cx="5382895" cy="1311275"/>
          </a:xfrm>
        </p:grpSpPr>
        <p:sp>
          <p:nvSpPr>
            <p:cNvPr id="23" name="object 23"/>
            <p:cNvSpPr/>
            <p:nvPr/>
          </p:nvSpPr>
          <p:spPr>
            <a:xfrm>
              <a:off x="4194809" y="4569714"/>
              <a:ext cx="2438400" cy="1270000"/>
            </a:xfrm>
            <a:custGeom>
              <a:avLst/>
              <a:gdLst/>
              <a:ahLst/>
              <a:cxnLst/>
              <a:rect l="l" t="t" r="r" b="b"/>
              <a:pathLst>
                <a:path w="2438400" h="1270000">
                  <a:moveTo>
                    <a:pt x="0" y="190373"/>
                  </a:moveTo>
                  <a:lnTo>
                    <a:pt x="5027" y="146717"/>
                  </a:lnTo>
                  <a:lnTo>
                    <a:pt x="19346" y="106644"/>
                  </a:lnTo>
                  <a:lnTo>
                    <a:pt x="41817" y="71297"/>
                  </a:lnTo>
                  <a:lnTo>
                    <a:pt x="71297" y="41817"/>
                  </a:lnTo>
                  <a:lnTo>
                    <a:pt x="106644" y="19346"/>
                  </a:lnTo>
                  <a:lnTo>
                    <a:pt x="146717" y="5027"/>
                  </a:lnTo>
                  <a:lnTo>
                    <a:pt x="190373" y="0"/>
                  </a:lnTo>
                  <a:lnTo>
                    <a:pt x="2248027" y="0"/>
                  </a:lnTo>
                  <a:lnTo>
                    <a:pt x="2291682" y="5027"/>
                  </a:lnTo>
                  <a:lnTo>
                    <a:pt x="2331755" y="19346"/>
                  </a:lnTo>
                  <a:lnTo>
                    <a:pt x="2367102" y="41817"/>
                  </a:lnTo>
                  <a:lnTo>
                    <a:pt x="2396582" y="71297"/>
                  </a:lnTo>
                  <a:lnTo>
                    <a:pt x="2419053" y="106644"/>
                  </a:lnTo>
                  <a:lnTo>
                    <a:pt x="2433372" y="146717"/>
                  </a:lnTo>
                  <a:lnTo>
                    <a:pt x="2438399" y="190373"/>
                  </a:lnTo>
                  <a:lnTo>
                    <a:pt x="2438399" y="1079068"/>
                  </a:lnTo>
                  <a:lnTo>
                    <a:pt x="2433372" y="1122730"/>
                  </a:lnTo>
                  <a:lnTo>
                    <a:pt x="2419053" y="1162812"/>
                  </a:lnTo>
                  <a:lnTo>
                    <a:pt x="2396582" y="1198168"/>
                  </a:lnTo>
                  <a:lnTo>
                    <a:pt x="2367102" y="1227658"/>
                  </a:lnTo>
                  <a:lnTo>
                    <a:pt x="2331755" y="1250137"/>
                  </a:lnTo>
                  <a:lnTo>
                    <a:pt x="2291682" y="1264462"/>
                  </a:lnTo>
                  <a:lnTo>
                    <a:pt x="2248027" y="1269492"/>
                  </a:lnTo>
                  <a:lnTo>
                    <a:pt x="190373" y="1269492"/>
                  </a:lnTo>
                  <a:lnTo>
                    <a:pt x="146717" y="1264462"/>
                  </a:lnTo>
                  <a:lnTo>
                    <a:pt x="106644" y="1250137"/>
                  </a:lnTo>
                  <a:lnTo>
                    <a:pt x="71297" y="1227658"/>
                  </a:lnTo>
                  <a:lnTo>
                    <a:pt x="41817" y="1198168"/>
                  </a:lnTo>
                  <a:lnTo>
                    <a:pt x="19346" y="1162812"/>
                  </a:lnTo>
                  <a:lnTo>
                    <a:pt x="5027" y="1122730"/>
                  </a:lnTo>
                  <a:lnTo>
                    <a:pt x="0" y="1079068"/>
                  </a:lnTo>
                  <a:lnTo>
                    <a:pt x="0" y="190373"/>
                  </a:lnTo>
                  <a:close/>
                </a:path>
              </a:pathLst>
            </a:custGeom>
            <a:ln w="25907">
              <a:solidFill>
                <a:srgbClr val="007BBB"/>
              </a:solidFill>
            </a:ln>
          </p:spPr>
          <p:txBody>
            <a:bodyPr wrap="square" lIns="0" tIns="0" rIns="0" bIns="0" rtlCol="0"/>
            <a:lstStyle/>
            <a:p>
              <a:endParaRPr/>
            </a:p>
          </p:txBody>
        </p:sp>
        <p:sp>
          <p:nvSpPr>
            <p:cNvPr id="24" name="object 24"/>
            <p:cNvSpPr/>
            <p:nvPr/>
          </p:nvSpPr>
          <p:spPr>
            <a:xfrm>
              <a:off x="8293608" y="4597908"/>
              <a:ext cx="1271016" cy="1269491"/>
            </a:xfrm>
            <a:prstGeom prst="rect">
              <a:avLst/>
            </a:prstGeom>
            <a:blipFill>
              <a:blip r:embed="rId4" cstate="print"/>
              <a:stretch>
                <a:fillRect/>
              </a:stretch>
            </a:blipFill>
          </p:spPr>
          <p:txBody>
            <a:bodyPr wrap="square" lIns="0" tIns="0" rIns="0" bIns="0" rtlCol="0"/>
            <a:lstStyle/>
            <a:p>
              <a:endParaRPr/>
            </a:p>
          </p:txBody>
        </p:sp>
      </p:grpSp>
      <p:sp>
        <p:nvSpPr>
          <p:cNvPr id="25" name="object 25"/>
          <p:cNvSpPr txBox="1"/>
          <p:nvPr/>
        </p:nvSpPr>
        <p:spPr>
          <a:xfrm>
            <a:off x="9279128" y="4864734"/>
            <a:ext cx="988694" cy="6356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a:t>
            </a:r>
            <a:endParaRPr sz="2000">
              <a:latin typeface="Arial"/>
              <a:cs typeface="Arial"/>
            </a:endParaRPr>
          </a:p>
        </p:txBody>
      </p:sp>
      <p:grpSp>
        <p:nvGrpSpPr>
          <p:cNvPr id="26" name="object 26"/>
          <p:cNvGrpSpPr/>
          <p:nvPr/>
        </p:nvGrpSpPr>
        <p:grpSpPr>
          <a:xfrm>
            <a:off x="428244" y="1310639"/>
            <a:ext cx="10266045" cy="4558665"/>
            <a:chOff x="428244" y="1310639"/>
            <a:chExt cx="10266045" cy="4558665"/>
          </a:xfrm>
        </p:grpSpPr>
        <p:sp>
          <p:nvSpPr>
            <p:cNvPr id="27" name="object 27"/>
            <p:cNvSpPr/>
            <p:nvPr/>
          </p:nvSpPr>
          <p:spPr>
            <a:xfrm>
              <a:off x="8244077" y="4584954"/>
              <a:ext cx="2437130" cy="1271270"/>
            </a:xfrm>
            <a:custGeom>
              <a:avLst/>
              <a:gdLst/>
              <a:ahLst/>
              <a:cxnLst/>
              <a:rect l="l" t="t" r="r" b="b"/>
              <a:pathLst>
                <a:path w="2437129" h="1271270">
                  <a:moveTo>
                    <a:pt x="0" y="190627"/>
                  </a:moveTo>
                  <a:lnTo>
                    <a:pt x="5034" y="146917"/>
                  </a:lnTo>
                  <a:lnTo>
                    <a:pt x="19375" y="106792"/>
                  </a:lnTo>
                  <a:lnTo>
                    <a:pt x="41877" y="71398"/>
                  </a:lnTo>
                  <a:lnTo>
                    <a:pt x="71398" y="41877"/>
                  </a:lnTo>
                  <a:lnTo>
                    <a:pt x="106792" y="19375"/>
                  </a:lnTo>
                  <a:lnTo>
                    <a:pt x="146917" y="5034"/>
                  </a:lnTo>
                  <a:lnTo>
                    <a:pt x="190626" y="0"/>
                  </a:lnTo>
                  <a:lnTo>
                    <a:pt x="2246249" y="0"/>
                  </a:lnTo>
                  <a:lnTo>
                    <a:pt x="2289958" y="5034"/>
                  </a:lnTo>
                  <a:lnTo>
                    <a:pt x="2330083" y="19375"/>
                  </a:lnTo>
                  <a:lnTo>
                    <a:pt x="2365477" y="41877"/>
                  </a:lnTo>
                  <a:lnTo>
                    <a:pt x="2394998" y="71398"/>
                  </a:lnTo>
                  <a:lnTo>
                    <a:pt x="2417500" y="106792"/>
                  </a:lnTo>
                  <a:lnTo>
                    <a:pt x="2431841" y="146917"/>
                  </a:lnTo>
                  <a:lnTo>
                    <a:pt x="2436876" y="190627"/>
                  </a:lnTo>
                  <a:lnTo>
                    <a:pt x="2436876" y="1080363"/>
                  </a:lnTo>
                  <a:lnTo>
                    <a:pt x="2431841" y="1124078"/>
                  </a:lnTo>
                  <a:lnTo>
                    <a:pt x="2417500" y="1164208"/>
                  </a:lnTo>
                  <a:lnTo>
                    <a:pt x="2394998" y="1199607"/>
                  </a:lnTo>
                  <a:lnTo>
                    <a:pt x="2365477" y="1229132"/>
                  </a:lnTo>
                  <a:lnTo>
                    <a:pt x="2330083" y="1251638"/>
                  </a:lnTo>
                  <a:lnTo>
                    <a:pt x="2289958" y="1265980"/>
                  </a:lnTo>
                  <a:lnTo>
                    <a:pt x="2246249" y="1271016"/>
                  </a:lnTo>
                  <a:lnTo>
                    <a:pt x="190626" y="1271016"/>
                  </a:lnTo>
                  <a:lnTo>
                    <a:pt x="146917" y="1265980"/>
                  </a:lnTo>
                  <a:lnTo>
                    <a:pt x="106792" y="1251638"/>
                  </a:lnTo>
                  <a:lnTo>
                    <a:pt x="71398" y="1229132"/>
                  </a:lnTo>
                  <a:lnTo>
                    <a:pt x="41877" y="1199607"/>
                  </a:lnTo>
                  <a:lnTo>
                    <a:pt x="19375" y="1164208"/>
                  </a:lnTo>
                  <a:lnTo>
                    <a:pt x="5034" y="1124078"/>
                  </a:lnTo>
                  <a:lnTo>
                    <a:pt x="0" y="1080363"/>
                  </a:lnTo>
                  <a:lnTo>
                    <a:pt x="0" y="190627"/>
                  </a:lnTo>
                  <a:close/>
                </a:path>
              </a:pathLst>
            </a:custGeom>
            <a:ln w="25907">
              <a:solidFill>
                <a:srgbClr val="007BBB"/>
              </a:solidFill>
            </a:ln>
          </p:spPr>
          <p:txBody>
            <a:bodyPr wrap="square" lIns="0" tIns="0" rIns="0" bIns="0" rtlCol="0"/>
            <a:lstStyle/>
            <a:p>
              <a:endParaRPr/>
            </a:p>
          </p:txBody>
        </p:sp>
        <p:sp>
          <p:nvSpPr>
            <p:cNvPr id="28" name="object 28"/>
            <p:cNvSpPr/>
            <p:nvPr/>
          </p:nvSpPr>
          <p:spPr>
            <a:xfrm>
              <a:off x="484632" y="3107435"/>
              <a:ext cx="1158240" cy="2196084"/>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428244" y="1310639"/>
              <a:ext cx="1271016" cy="1271015"/>
            </a:xfrm>
            <a:prstGeom prst="rect">
              <a:avLst/>
            </a:prstGeom>
            <a:blipFill>
              <a:blip r:embed="rId7" cstate="print"/>
              <a:stretch>
                <a:fillRect/>
              </a:stretch>
            </a:blipFill>
          </p:spPr>
          <p:txBody>
            <a:bodyPr wrap="square" lIns="0" tIns="0" rIns="0" bIns="0" rtlCol="0"/>
            <a:lstStyle/>
            <a:p>
              <a:endParaRPr/>
            </a:p>
          </p:txBody>
        </p:sp>
      </p:grpSp>
      <p:sp>
        <p:nvSpPr>
          <p:cNvPr id="30" name="object 30"/>
          <p:cNvSpPr txBox="1"/>
          <p:nvPr/>
        </p:nvSpPr>
        <p:spPr>
          <a:xfrm>
            <a:off x="11196034" y="2624707"/>
            <a:ext cx="323850" cy="1329055"/>
          </a:xfrm>
          <a:prstGeom prst="rect">
            <a:avLst/>
          </a:prstGeom>
        </p:spPr>
        <p:txBody>
          <a:bodyPr vert="vert270" wrap="square" lIns="0" tIns="0" rIns="0" bIns="0" rtlCol="0">
            <a:spAutoFit/>
          </a:bodyPr>
          <a:lstStyle/>
          <a:p>
            <a:pPr marL="12700">
              <a:lnSpc>
                <a:spcPts val="2425"/>
              </a:lnSpc>
            </a:pPr>
            <a:r>
              <a:rPr sz="2100" spc="-5" dirty="0">
                <a:solidFill>
                  <a:srgbClr val="FFFFFF"/>
                </a:solidFill>
                <a:latin typeface="Arial"/>
                <a:cs typeface="Arial"/>
              </a:rPr>
              <a:t>us-west-1a</a:t>
            </a:r>
            <a:endParaRPr sz="2100">
              <a:latin typeface="Arial"/>
              <a:cs typeface="Arial"/>
            </a:endParaRPr>
          </a:p>
        </p:txBody>
      </p:sp>
      <p:sp>
        <p:nvSpPr>
          <p:cNvPr id="31" name="object 31"/>
          <p:cNvSpPr txBox="1"/>
          <p:nvPr/>
        </p:nvSpPr>
        <p:spPr>
          <a:xfrm>
            <a:off x="11196034" y="4608702"/>
            <a:ext cx="323850" cy="1329055"/>
          </a:xfrm>
          <a:prstGeom prst="rect">
            <a:avLst/>
          </a:prstGeom>
        </p:spPr>
        <p:txBody>
          <a:bodyPr vert="vert270" wrap="square" lIns="0" tIns="0" rIns="0" bIns="0" rtlCol="0">
            <a:spAutoFit/>
          </a:bodyPr>
          <a:lstStyle/>
          <a:p>
            <a:pPr marL="12700">
              <a:lnSpc>
                <a:spcPts val="2425"/>
              </a:lnSpc>
            </a:pPr>
            <a:r>
              <a:rPr sz="2100" spc="-5" dirty="0">
                <a:solidFill>
                  <a:srgbClr val="FFFFFF"/>
                </a:solidFill>
                <a:latin typeface="Arial"/>
                <a:cs typeface="Arial"/>
              </a:rPr>
              <a:t>us-west-1b</a:t>
            </a:r>
            <a:endParaRPr sz="2100">
              <a:latin typeface="Arial"/>
              <a:cs typeface="Arial"/>
            </a:endParaRPr>
          </a:p>
        </p:txBody>
      </p:sp>
      <p:sp>
        <p:nvSpPr>
          <p:cNvPr id="32" name="object 32"/>
          <p:cNvSpPr txBox="1"/>
          <p:nvPr/>
        </p:nvSpPr>
        <p:spPr>
          <a:xfrm>
            <a:off x="1419860" y="1577466"/>
            <a:ext cx="1056640" cy="63563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FFFFFF"/>
                </a:solidFill>
                <a:latin typeface="Arial"/>
                <a:cs typeface="Arial"/>
              </a:rPr>
              <a:t>Amazon  Route</a:t>
            </a:r>
            <a:r>
              <a:rPr sz="2000" spc="-105" dirty="0">
                <a:solidFill>
                  <a:srgbClr val="FFFFFF"/>
                </a:solidFill>
                <a:latin typeface="Arial"/>
                <a:cs typeface="Arial"/>
              </a:rPr>
              <a:t> </a:t>
            </a:r>
            <a:r>
              <a:rPr sz="2000" dirty="0">
                <a:solidFill>
                  <a:srgbClr val="FFFFFF"/>
                </a:solidFill>
                <a:latin typeface="Arial"/>
                <a:cs typeface="Arial"/>
              </a:rPr>
              <a:t>53</a:t>
            </a:r>
            <a:endParaRPr sz="2000">
              <a:latin typeface="Arial"/>
              <a:cs typeface="Arial"/>
            </a:endParaRPr>
          </a:p>
        </p:txBody>
      </p:sp>
      <p:grpSp>
        <p:nvGrpSpPr>
          <p:cNvPr id="33" name="object 33"/>
          <p:cNvGrpSpPr/>
          <p:nvPr/>
        </p:nvGrpSpPr>
        <p:grpSpPr>
          <a:xfrm>
            <a:off x="932688" y="2452116"/>
            <a:ext cx="7673340" cy="2909570"/>
            <a:chOff x="932688" y="2452116"/>
            <a:chExt cx="7673340" cy="2909570"/>
          </a:xfrm>
        </p:grpSpPr>
        <p:sp>
          <p:nvSpPr>
            <p:cNvPr id="34" name="object 34"/>
            <p:cNvSpPr/>
            <p:nvPr/>
          </p:nvSpPr>
          <p:spPr>
            <a:xfrm>
              <a:off x="932688" y="2452116"/>
              <a:ext cx="263652" cy="752855"/>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1025652" y="2492502"/>
              <a:ext cx="78105" cy="556260"/>
            </a:xfrm>
            <a:custGeom>
              <a:avLst/>
              <a:gdLst/>
              <a:ahLst/>
              <a:cxnLst/>
              <a:rect l="l" t="t" r="r" b="b"/>
              <a:pathLst>
                <a:path w="78105" h="556260">
                  <a:moveTo>
                    <a:pt x="25907" y="478536"/>
                  </a:moveTo>
                  <a:lnTo>
                    <a:pt x="0" y="478536"/>
                  </a:lnTo>
                  <a:lnTo>
                    <a:pt x="38861" y="556260"/>
                  </a:lnTo>
                  <a:lnTo>
                    <a:pt x="71247" y="491489"/>
                  </a:lnTo>
                  <a:lnTo>
                    <a:pt x="25907" y="491489"/>
                  </a:lnTo>
                  <a:lnTo>
                    <a:pt x="25907" y="478536"/>
                  </a:lnTo>
                  <a:close/>
                </a:path>
                <a:path w="78105" h="556260">
                  <a:moveTo>
                    <a:pt x="51815" y="0"/>
                  </a:moveTo>
                  <a:lnTo>
                    <a:pt x="25907" y="0"/>
                  </a:lnTo>
                  <a:lnTo>
                    <a:pt x="25907" y="491489"/>
                  </a:lnTo>
                  <a:lnTo>
                    <a:pt x="51815" y="491489"/>
                  </a:lnTo>
                  <a:lnTo>
                    <a:pt x="51815" y="0"/>
                  </a:lnTo>
                  <a:close/>
                </a:path>
                <a:path w="78105" h="556260">
                  <a:moveTo>
                    <a:pt x="77723" y="478536"/>
                  </a:moveTo>
                  <a:lnTo>
                    <a:pt x="51815" y="478536"/>
                  </a:lnTo>
                  <a:lnTo>
                    <a:pt x="51815" y="491489"/>
                  </a:lnTo>
                  <a:lnTo>
                    <a:pt x="71247" y="491489"/>
                  </a:lnTo>
                  <a:lnTo>
                    <a:pt x="77723" y="478536"/>
                  </a:lnTo>
                  <a:close/>
                </a:path>
              </a:pathLst>
            </a:custGeom>
            <a:solidFill>
              <a:srgbClr val="FFFFFF"/>
            </a:solidFill>
          </p:spPr>
          <p:txBody>
            <a:bodyPr wrap="square" lIns="0" tIns="0" rIns="0" bIns="0" rtlCol="0"/>
            <a:lstStyle/>
            <a:p>
              <a:endParaRPr/>
            </a:p>
          </p:txBody>
        </p:sp>
        <p:sp>
          <p:nvSpPr>
            <p:cNvPr id="36" name="object 36"/>
            <p:cNvSpPr/>
            <p:nvPr/>
          </p:nvSpPr>
          <p:spPr>
            <a:xfrm>
              <a:off x="1562100" y="3258312"/>
              <a:ext cx="2013203" cy="1040892"/>
            </a:xfrm>
            <a:prstGeom prst="rect">
              <a:avLst/>
            </a:prstGeom>
            <a:blipFill>
              <a:blip r:embed="rId9" cstate="print"/>
              <a:stretch>
                <a:fillRect/>
              </a:stretch>
            </a:blipFill>
          </p:spPr>
          <p:txBody>
            <a:bodyPr wrap="square" lIns="0" tIns="0" rIns="0" bIns="0" rtlCol="0"/>
            <a:lstStyle/>
            <a:p>
              <a:endParaRPr/>
            </a:p>
          </p:txBody>
        </p:sp>
        <p:sp>
          <p:nvSpPr>
            <p:cNvPr id="37" name="object 37"/>
            <p:cNvSpPr/>
            <p:nvPr/>
          </p:nvSpPr>
          <p:spPr>
            <a:xfrm>
              <a:off x="1615313" y="3361690"/>
              <a:ext cx="1828164" cy="859155"/>
            </a:xfrm>
            <a:custGeom>
              <a:avLst/>
              <a:gdLst/>
              <a:ahLst/>
              <a:cxnLst/>
              <a:rect l="l" t="t" r="r" b="b"/>
              <a:pathLst>
                <a:path w="1828164" h="859154">
                  <a:moveTo>
                    <a:pt x="1752165" y="23470"/>
                  </a:moveTo>
                  <a:lnTo>
                    <a:pt x="0" y="835025"/>
                  </a:lnTo>
                  <a:lnTo>
                    <a:pt x="10922" y="858647"/>
                  </a:lnTo>
                  <a:lnTo>
                    <a:pt x="1763052" y="46982"/>
                  </a:lnTo>
                  <a:lnTo>
                    <a:pt x="1752165" y="23470"/>
                  </a:lnTo>
                  <a:close/>
                </a:path>
                <a:path w="1828164" h="859154">
                  <a:moveTo>
                    <a:pt x="1815798" y="18034"/>
                  </a:moveTo>
                  <a:lnTo>
                    <a:pt x="1763902" y="18034"/>
                  </a:lnTo>
                  <a:lnTo>
                    <a:pt x="1774825" y="41529"/>
                  </a:lnTo>
                  <a:lnTo>
                    <a:pt x="1763052" y="46982"/>
                  </a:lnTo>
                  <a:lnTo>
                    <a:pt x="1773936" y="70485"/>
                  </a:lnTo>
                  <a:lnTo>
                    <a:pt x="1815798" y="18034"/>
                  </a:lnTo>
                  <a:close/>
                </a:path>
                <a:path w="1828164" h="859154">
                  <a:moveTo>
                    <a:pt x="1763902" y="18034"/>
                  </a:moveTo>
                  <a:lnTo>
                    <a:pt x="1752165" y="23470"/>
                  </a:lnTo>
                  <a:lnTo>
                    <a:pt x="1763052" y="46982"/>
                  </a:lnTo>
                  <a:lnTo>
                    <a:pt x="1774825" y="41529"/>
                  </a:lnTo>
                  <a:lnTo>
                    <a:pt x="1763902" y="18034"/>
                  </a:lnTo>
                  <a:close/>
                </a:path>
                <a:path w="1828164" h="859154">
                  <a:moveTo>
                    <a:pt x="1741297" y="0"/>
                  </a:moveTo>
                  <a:lnTo>
                    <a:pt x="1752165" y="23470"/>
                  </a:lnTo>
                  <a:lnTo>
                    <a:pt x="1763902" y="18034"/>
                  </a:lnTo>
                  <a:lnTo>
                    <a:pt x="1815798" y="18034"/>
                  </a:lnTo>
                  <a:lnTo>
                    <a:pt x="1828164" y="2539"/>
                  </a:lnTo>
                  <a:lnTo>
                    <a:pt x="1741297" y="0"/>
                  </a:lnTo>
                  <a:close/>
                </a:path>
              </a:pathLst>
            </a:custGeom>
            <a:solidFill>
              <a:srgbClr val="FFFFFF"/>
            </a:solidFill>
          </p:spPr>
          <p:txBody>
            <a:bodyPr wrap="square" lIns="0" tIns="0" rIns="0" bIns="0" rtlCol="0"/>
            <a:lstStyle/>
            <a:p>
              <a:endParaRPr/>
            </a:p>
          </p:txBody>
        </p:sp>
        <p:sp>
          <p:nvSpPr>
            <p:cNvPr id="38" name="object 38"/>
            <p:cNvSpPr/>
            <p:nvPr/>
          </p:nvSpPr>
          <p:spPr>
            <a:xfrm>
              <a:off x="1572768" y="4162044"/>
              <a:ext cx="2013204" cy="1040891"/>
            </a:xfrm>
            <a:prstGeom prst="rect">
              <a:avLst/>
            </a:prstGeom>
            <a:blipFill>
              <a:blip r:embed="rId10" cstate="print"/>
              <a:stretch>
                <a:fillRect/>
              </a:stretch>
            </a:blipFill>
          </p:spPr>
          <p:txBody>
            <a:bodyPr wrap="square" lIns="0" tIns="0" rIns="0" bIns="0" rtlCol="0"/>
            <a:lstStyle/>
            <a:p>
              <a:endParaRPr/>
            </a:p>
          </p:txBody>
        </p:sp>
        <p:sp>
          <p:nvSpPr>
            <p:cNvPr id="39" name="object 39"/>
            <p:cNvSpPr/>
            <p:nvPr/>
          </p:nvSpPr>
          <p:spPr>
            <a:xfrm>
              <a:off x="1625981" y="4190619"/>
              <a:ext cx="1828164" cy="859155"/>
            </a:xfrm>
            <a:custGeom>
              <a:avLst/>
              <a:gdLst/>
              <a:ahLst/>
              <a:cxnLst/>
              <a:rect l="l" t="t" r="r" b="b"/>
              <a:pathLst>
                <a:path w="1828164" h="859154">
                  <a:moveTo>
                    <a:pt x="1752165" y="835176"/>
                  </a:moveTo>
                  <a:lnTo>
                    <a:pt x="1741296" y="858646"/>
                  </a:lnTo>
                  <a:lnTo>
                    <a:pt x="1828165" y="856106"/>
                  </a:lnTo>
                  <a:lnTo>
                    <a:pt x="1815798" y="840612"/>
                  </a:lnTo>
                  <a:lnTo>
                    <a:pt x="1763903" y="840612"/>
                  </a:lnTo>
                  <a:lnTo>
                    <a:pt x="1752165" y="835176"/>
                  </a:lnTo>
                  <a:close/>
                </a:path>
                <a:path w="1828164" h="859154">
                  <a:moveTo>
                    <a:pt x="1763052" y="811664"/>
                  </a:moveTo>
                  <a:lnTo>
                    <a:pt x="1752165" y="835176"/>
                  </a:lnTo>
                  <a:lnTo>
                    <a:pt x="1763903" y="840612"/>
                  </a:lnTo>
                  <a:lnTo>
                    <a:pt x="1774824" y="817117"/>
                  </a:lnTo>
                  <a:lnTo>
                    <a:pt x="1763052" y="811664"/>
                  </a:lnTo>
                  <a:close/>
                </a:path>
                <a:path w="1828164" h="859154">
                  <a:moveTo>
                    <a:pt x="1773935" y="788161"/>
                  </a:moveTo>
                  <a:lnTo>
                    <a:pt x="1763052" y="811664"/>
                  </a:lnTo>
                  <a:lnTo>
                    <a:pt x="1774824" y="817117"/>
                  </a:lnTo>
                  <a:lnTo>
                    <a:pt x="1763903" y="840612"/>
                  </a:lnTo>
                  <a:lnTo>
                    <a:pt x="1815798" y="840612"/>
                  </a:lnTo>
                  <a:lnTo>
                    <a:pt x="1773935" y="788161"/>
                  </a:lnTo>
                  <a:close/>
                </a:path>
                <a:path w="1828164" h="859154">
                  <a:moveTo>
                    <a:pt x="10921" y="0"/>
                  </a:moveTo>
                  <a:lnTo>
                    <a:pt x="0" y="23621"/>
                  </a:lnTo>
                  <a:lnTo>
                    <a:pt x="1752165" y="835176"/>
                  </a:lnTo>
                  <a:lnTo>
                    <a:pt x="1763052" y="811664"/>
                  </a:lnTo>
                  <a:lnTo>
                    <a:pt x="10921" y="0"/>
                  </a:lnTo>
                  <a:close/>
                </a:path>
              </a:pathLst>
            </a:custGeom>
            <a:solidFill>
              <a:srgbClr val="FFFFFF"/>
            </a:solidFill>
          </p:spPr>
          <p:txBody>
            <a:bodyPr wrap="square" lIns="0" tIns="0" rIns="0" bIns="0" rtlCol="0"/>
            <a:lstStyle/>
            <a:p>
              <a:endParaRPr/>
            </a:p>
          </p:txBody>
        </p:sp>
        <p:sp>
          <p:nvSpPr>
            <p:cNvPr id="40" name="object 40"/>
            <p:cNvSpPr/>
            <p:nvPr/>
          </p:nvSpPr>
          <p:spPr>
            <a:xfrm>
              <a:off x="6217920" y="3115056"/>
              <a:ext cx="2388107" cy="262127"/>
            </a:xfrm>
            <a:prstGeom prst="rect">
              <a:avLst/>
            </a:prstGeom>
            <a:blipFill>
              <a:blip r:embed="rId11" cstate="print"/>
              <a:stretch>
                <a:fillRect/>
              </a:stretch>
            </a:blipFill>
          </p:spPr>
          <p:txBody>
            <a:bodyPr wrap="square" lIns="0" tIns="0" rIns="0" bIns="0" rtlCol="0"/>
            <a:lstStyle/>
            <a:p>
              <a:endParaRPr/>
            </a:p>
          </p:txBody>
        </p:sp>
        <p:sp>
          <p:nvSpPr>
            <p:cNvPr id="41" name="object 41"/>
            <p:cNvSpPr/>
            <p:nvPr/>
          </p:nvSpPr>
          <p:spPr>
            <a:xfrm>
              <a:off x="6284214" y="3182112"/>
              <a:ext cx="2190115" cy="78105"/>
            </a:xfrm>
            <a:custGeom>
              <a:avLst/>
              <a:gdLst/>
              <a:ahLst/>
              <a:cxnLst/>
              <a:rect l="l" t="t" r="r" b="b"/>
              <a:pathLst>
                <a:path w="2190115" h="78104">
                  <a:moveTo>
                    <a:pt x="2112264" y="0"/>
                  </a:moveTo>
                  <a:lnTo>
                    <a:pt x="2112264" y="77724"/>
                  </a:lnTo>
                  <a:lnTo>
                    <a:pt x="2164080" y="51815"/>
                  </a:lnTo>
                  <a:lnTo>
                    <a:pt x="2125217" y="51815"/>
                  </a:lnTo>
                  <a:lnTo>
                    <a:pt x="2125217" y="25908"/>
                  </a:lnTo>
                  <a:lnTo>
                    <a:pt x="2164080" y="25908"/>
                  </a:lnTo>
                  <a:lnTo>
                    <a:pt x="2112264" y="0"/>
                  </a:lnTo>
                  <a:close/>
                </a:path>
                <a:path w="2190115" h="78104">
                  <a:moveTo>
                    <a:pt x="2112264" y="25908"/>
                  </a:moveTo>
                  <a:lnTo>
                    <a:pt x="0" y="25908"/>
                  </a:lnTo>
                  <a:lnTo>
                    <a:pt x="0" y="51815"/>
                  </a:lnTo>
                  <a:lnTo>
                    <a:pt x="2112264" y="51815"/>
                  </a:lnTo>
                  <a:lnTo>
                    <a:pt x="2112264" y="25908"/>
                  </a:lnTo>
                  <a:close/>
                </a:path>
                <a:path w="2190115" h="78104">
                  <a:moveTo>
                    <a:pt x="2164080" y="25908"/>
                  </a:moveTo>
                  <a:lnTo>
                    <a:pt x="2125217" y="25908"/>
                  </a:lnTo>
                  <a:lnTo>
                    <a:pt x="2125217" y="51815"/>
                  </a:lnTo>
                  <a:lnTo>
                    <a:pt x="2164080" y="51815"/>
                  </a:lnTo>
                  <a:lnTo>
                    <a:pt x="2189988" y="38862"/>
                  </a:lnTo>
                  <a:lnTo>
                    <a:pt x="2164080" y="25908"/>
                  </a:lnTo>
                  <a:close/>
                </a:path>
              </a:pathLst>
            </a:custGeom>
            <a:solidFill>
              <a:srgbClr val="FFFFFF"/>
            </a:solidFill>
          </p:spPr>
          <p:txBody>
            <a:bodyPr wrap="square" lIns="0" tIns="0" rIns="0" bIns="0" rtlCol="0"/>
            <a:lstStyle/>
            <a:p>
              <a:endParaRPr/>
            </a:p>
          </p:txBody>
        </p:sp>
        <p:sp>
          <p:nvSpPr>
            <p:cNvPr id="42" name="object 42"/>
            <p:cNvSpPr/>
            <p:nvPr/>
          </p:nvSpPr>
          <p:spPr>
            <a:xfrm>
              <a:off x="6216396" y="5099304"/>
              <a:ext cx="2388107" cy="262128"/>
            </a:xfrm>
            <a:prstGeom prst="rect">
              <a:avLst/>
            </a:prstGeom>
            <a:blipFill>
              <a:blip r:embed="rId11" cstate="print"/>
              <a:stretch>
                <a:fillRect/>
              </a:stretch>
            </a:blipFill>
          </p:spPr>
          <p:txBody>
            <a:bodyPr wrap="square" lIns="0" tIns="0" rIns="0" bIns="0" rtlCol="0"/>
            <a:lstStyle/>
            <a:p>
              <a:endParaRPr/>
            </a:p>
          </p:txBody>
        </p:sp>
        <p:sp>
          <p:nvSpPr>
            <p:cNvPr id="43" name="object 43"/>
            <p:cNvSpPr/>
            <p:nvPr/>
          </p:nvSpPr>
          <p:spPr>
            <a:xfrm>
              <a:off x="6282690" y="5166360"/>
              <a:ext cx="2190115" cy="78105"/>
            </a:xfrm>
            <a:custGeom>
              <a:avLst/>
              <a:gdLst/>
              <a:ahLst/>
              <a:cxnLst/>
              <a:rect l="l" t="t" r="r" b="b"/>
              <a:pathLst>
                <a:path w="2190115" h="78104">
                  <a:moveTo>
                    <a:pt x="2112264" y="0"/>
                  </a:moveTo>
                  <a:lnTo>
                    <a:pt x="2112264" y="77723"/>
                  </a:lnTo>
                  <a:lnTo>
                    <a:pt x="2164080" y="51815"/>
                  </a:lnTo>
                  <a:lnTo>
                    <a:pt x="2125217" y="51815"/>
                  </a:lnTo>
                  <a:lnTo>
                    <a:pt x="2125217" y="25907"/>
                  </a:lnTo>
                  <a:lnTo>
                    <a:pt x="2164079" y="25907"/>
                  </a:lnTo>
                  <a:lnTo>
                    <a:pt x="2112264" y="0"/>
                  </a:lnTo>
                  <a:close/>
                </a:path>
                <a:path w="2190115" h="78104">
                  <a:moveTo>
                    <a:pt x="2112264" y="25907"/>
                  </a:moveTo>
                  <a:lnTo>
                    <a:pt x="0" y="25907"/>
                  </a:lnTo>
                  <a:lnTo>
                    <a:pt x="0" y="51815"/>
                  </a:lnTo>
                  <a:lnTo>
                    <a:pt x="2112264" y="51815"/>
                  </a:lnTo>
                  <a:lnTo>
                    <a:pt x="2112264" y="25907"/>
                  </a:lnTo>
                  <a:close/>
                </a:path>
                <a:path w="2190115" h="78104">
                  <a:moveTo>
                    <a:pt x="2164079" y="25907"/>
                  </a:moveTo>
                  <a:lnTo>
                    <a:pt x="2125217" y="25907"/>
                  </a:lnTo>
                  <a:lnTo>
                    <a:pt x="2125217" y="51815"/>
                  </a:lnTo>
                  <a:lnTo>
                    <a:pt x="2164080" y="51815"/>
                  </a:lnTo>
                  <a:lnTo>
                    <a:pt x="2189988" y="38862"/>
                  </a:lnTo>
                  <a:lnTo>
                    <a:pt x="2164079" y="25907"/>
                  </a:lnTo>
                  <a:close/>
                </a:path>
              </a:pathLst>
            </a:custGeom>
            <a:solidFill>
              <a:srgbClr val="FFFFFF"/>
            </a:solidFill>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72288"/>
            <a:ext cx="8945880" cy="1000760"/>
          </a:xfrm>
          <a:prstGeom prst="rect">
            <a:avLst/>
          </a:prstGeom>
        </p:spPr>
        <p:txBody>
          <a:bodyPr vert="horz" wrap="square" lIns="0" tIns="12065" rIns="0" bIns="0" rtlCol="0">
            <a:spAutoFit/>
          </a:bodyPr>
          <a:lstStyle/>
          <a:p>
            <a:pPr marL="12700">
              <a:lnSpc>
                <a:spcPct val="100000"/>
              </a:lnSpc>
              <a:spcBef>
                <a:spcPts val="95"/>
              </a:spcBef>
            </a:pPr>
            <a:r>
              <a:rPr sz="6400" spc="-120" dirty="0"/>
              <a:t>Multiple </a:t>
            </a:r>
            <a:r>
              <a:rPr sz="6400" spc="-125" dirty="0"/>
              <a:t>Availability</a:t>
            </a:r>
            <a:r>
              <a:rPr sz="6400" spc="-390" dirty="0"/>
              <a:t> </a:t>
            </a:r>
            <a:r>
              <a:rPr sz="6400" spc="-110" dirty="0"/>
              <a:t>Zones</a:t>
            </a:r>
            <a:endParaRPr sz="6400"/>
          </a:p>
        </p:txBody>
      </p:sp>
      <p:grpSp>
        <p:nvGrpSpPr>
          <p:cNvPr id="3" name="object 3"/>
          <p:cNvGrpSpPr/>
          <p:nvPr/>
        </p:nvGrpSpPr>
        <p:grpSpPr>
          <a:xfrm>
            <a:off x="3668204" y="1312163"/>
            <a:ext cx="3493135" cy="4997450"/>
            <a:chOff x="3668204" y="1312163"/>
            <a:chExt cx="3493135" cy="4997450"/>
          </a:xfrm>
        </p:grpSpPr>
        <p:sp>
          <p:nvSpPr>
            <p:cNvPr id="4" name="object 4"/>
            <p:cNvSpPr/>
            <p:nvPr/>
          </p:nvSpPr>
          <p:spPr>
            <a:xfrm>
              <a:off x="3681221" y="2117597"/>
              <a:ext cx="3467100" cy="4178935"/>
            </a:xfrm>
            <a:custGeom>
              <a:avLst/>
              <a:gdLst/>
              <a:ahLst/>
              <a:cxnLst/>
              <a:rect l="l" t="t" r="r" b="b"/>
              <a:pathLst>
                <a:path w="3467100" h="4178935">
                  <a:moveTo>
                    <a:pt x="0" y="520064"/>
                  </a:moveTo>
                  <a:lnTo>
                    <a:pt x="2124" y="472721"/>
                  </a:lnTo>
                  <a:lnTo>
                    <a:pt x="8377" y="426569"/>
                  </a:lnTo>
                  <a:lnTo>
                    <a:pt x="18573" y="381793"/>
                  </a:lnTo>
                  <a:lnTo>
                    <a:pt x="32530" y="338577"/>
                  </a:lnTo>
                  <a:lnTo>
                    <a:pt x="50065" y="297103"/>
                  </a:lnTo>
                  <a:lnTo>
                    <a:pt x="70992" y="257555"/>
                  </a:lnTo>
                  <a:lnTo>
                    <a:pt x="95131" y="220118"/>
                  </a:lnTo>
                  <a:lnTo>
                    <a:pt x="122296" y="184973"/>
                  </a:lnTo>
                  <a:lnTo>
                    <a:pt x="152304" y="152304"/>
                  </a:lnTo>
                  <a:lnTo>
                    <a:pt x="184973" y="122296"/>
                  </a:lnTo>
                  <a:lnTo>
                    <a:pt x="220118" y="95131"/>
                  </a:lnTo>
                  <a:lnTo>
                    <a:pt x="257556" y="70992"/>
                  </a:lnTo>
                  <a:lnTo>
                    <a:pt x="297103" y="50065"/>
                  </a:lnTo>
                  <a:lnTo>
                    <a:pt x="338577" y="32530"/>
                  </a:lnTo>
                  <a:lnTo>
                    <a:pt x="381793" y="18573"/>
                  </a:lnTo>
                  <a:lnTo>
                    <a:pt x="426569" y="8377"/>
                  </a:lnTo>
                  <a:lnTo>
                    <a:pt x="472721" y="2124"/>
                  </a:lnTo>
                  <a:lnTo>
                    <a:pt x="520064" y="0"/>
                  </a:lnTo>
                  <a:lnTo>
                    <a:pt x="2947034" y="0"/>
                  </a:lnTo>
                  <a:lnTo>
                    <a:pt x="2994378" y="2124"/>
                  </a:lnTo>
                  <a:lnTo>
                    <a:pt x="3040530" y="8377"/>
                  </a:lnTo>
                  <a:lnTo>
                    <a:pt x="3085306" y="18573"/>
                  </a:lnTo>
                  <a:lnTo>
                    <a:pt x="3128522" y="32530"/>
                  </a:lnTo>
                  <a:lnTo>
                    <a:pt x="3169996" y="50065"/>
                  </a:lnTo>
                  <a:lnTo>
                    <a:pt x="3209543" y="70992"/>
                  </a:lnTo>
                  <a:lnTo>
                    <a:pt x="3246981" y="95131"/>
                  </a:lnTo>
                  <a:lnTo>
                    <a:pt x="3282126" y="122296"/>
                  </a:lnTo>
                  <a:lnTo>
                    <a:pt x="3314795" y="152304"/>
                  </a:lnTo>
                  <a:lnTo>
                    <a:pt x="3344803" y="184973"/>
                  </a:lnTo>
                  <a:lnTo>
                    <a:pt x="3371968" y="220118"/>
                  </a:lnTo>
                  <a:lnTo>
                    <a:pt x="3396106" y="257556"/>
                  </a:lnTo>
                  <a:lnTo>
                    <a:pt x="3417034" y="297103"/>
                  </a:lnTo>
                  <a:lnTo>
                    <a:pt x="3434569" y="338577"/>
                  </a:lnTo>
                  <a:lnTo>
                    <a:pt x="3448526" y="381793"/>
                  </a:lnTo>
                  <a:lnTo>
                    <a:pt x="3458722" y="426569"/>
                  </a:lnTo>
                  <a:lnTo>
                    <a:pt x="3464975" y="472721"/>
                  </a:lnTo>
                  <a:lnTo>
                    <a:pt x="3467100" y="520064"/>
                  </a:lnTo>
                  <a:lnTo>
                    <a:pt x="3467100" y="3658742"/>
                  </a:lnTo>
                  <a:lnTo>
                    <a:pt x="3464975" y="3706079"/>
                  </a:lnTo>
                  <a:lnTo>
                    <a:pt x="3458722" y="3752225"/>
                  </a:lnTo>
                  <a:lnTo>
                    <a:pt x="3448526" y="3796996"/>
                  </a:lnTo>
                  <a:lnTo>
                    <a:pt x="3434569" y="3840210"/>
                  </a:lnTo>
                  <a:lnTo>
                    <a:pt x="3417034" y="3881682"/>
                  </a:lnTo>
                  <a:lnTo>
                    <a:pt x="3396107" y="3921229"/>
                  </a:lnTo>
                  <a:lnTo>
                    <a:pt x="3371968" y="3958667"/>
                  </a:lnTo>
                  <a:lnTo>
                    <a:pt x="3344803" y="3993813"/>
                  </a:lnTo>
                  <a:lnTo>
                    <a:pt x="3314795" y="4026484"/>
                  </a:lnTo>
                  <a:lnTo>
                    <a:pt x="3282126" y="4056494"/>
                  </a:lnTo>
                  <a:lnTo>
                    <a:pt x="3246981" y="4083662"/>
                  </a:lnTo>
                  <a:lnTo>
                    <a:pt x="3209544" y="4107803"/>
                  </a:lnTo>
                  <a:lnTo>
                    <a:pt x="3169996" y="4128734"/>
                  </a:lnTo>
                  <a:lnTo>
                    <a:pt x="3128522" y="4146271"/>
                  </a:lnTo>
                  <a:lnTo>
                    <a:pt x="3085306" y="4160230"/>
                  </a:lnTo>
                  <a:lnTo>
                    <a:pt x="3040530" y="4170429"/>
                  </a:lnTo>
                  <a:lnTo>
                    <a:pt x="2994378" y="4176682"/>
                  </a:lnTo>
                  <a:lnTo>
                    <a:pt x="2947034" y="4178807"/>
                  </a:lnTo>
                  <a:lnTo>
                    <a:pt x="520064" y="4178807"/>
                  </a:lnTo>
                  <a:lnTo>
                    <a:pt x="472721" y="4176682"/>
                  </a:lnTo>
                  <a:lnTo>
                    <a:pt x="426569" y="4170429"/>
                  </a:lnTo>
                  <a:lnTo>
                    <a:pt x="381793" y="4160230"/>
                  </a:lnTo>
                  <a:lnTo>
                    <a:pt x="338577" y="4146271"/>
                  </a:lnTo>
                  <a:lnTo>
                    <a:pt x="297103" y="4128734"/>
                  </a:lnTo>
                  <a:lnTo>
                    <a:pt x="257555" y="4107803"/>
                  </a:lnTo>
                  <a:lnTo>
                    <a:pt x="220118" y="4083662"/>
                  </a:lnTo>
                  <a:lnTo>
                    <a:pt x="184973" y="4056494"/>
                  </a:lnTo>
                  <a:lnTo>
                    <a:pt x="152304" y="4026484"/>
                  </a:lnTo>
                  <a:lnTo>
                    <a:pt x="122296" y="3993813"/>
                  </a:lnTo>
                  <a:lnTo>
                    <a:pt x="95131" y="3958667"/>
                  </a:lnTo>
                  <a:lnTo>
                    <a:pt x="70992" y="3921229"/>
                  </a:lnTo>
                  <a:lnTo>
                    <a:pt x="50065" y="3881682"/>
                  </a:lnTo>
                  <a:lnTo>
                    <a:pt x="32530" y="3840210"/>
                  </a:lnTo>
                  <a:lnTo>
                    <a:pt x="18573" y="3796996"/>
                  </a:lnTo>
                  <a:lnTo>
                    <a:pt x="8377" y="3752225"/>
                  </a:lnTo>
                  <a:lnTo>
                    <a:pt x="2124" y="3706079"/>
                  </a:lnTo>
                  <a:lnTo>
                    <a:pt x="0" y="3658742"/>
                  </a:lnTo>
                  <a:lnTo>
                    <a:pt x="0" y="520064"/>
                  </a:lnTo>
                  <a:close/>
                </a:path>
              </a:pathLst>
            </a:custGeom>
            <a:ln w="25908">
              <a:solidFill>
                <a:srgbClr val="FFFFFF"/>
              </a:solidFill>
            </a:ln>
          </p:spPr>
          <p:txBody>
            <a:bodyPr wrap="square" lIns="0" tIns="0" rIns="0" bIns="0" rtlCol="0"/>
            <a:lstStyle/>
            <a:p>
              <a:endParaRPr/>
            </a:p>
          </p:txBody>
        </p:sp>
        <p:sp>
          <p:nvSpPr>
            <p:cNvPr id="5" name="object 5"/>
            <p:cNvSpPr/>
            <p:nvPr/>
          </p:nvSpPr>
          <p:spPr>
            <a:xfrm>
              <a:off x="3849623" y="1312163"/>
              <a:ext cx="1269491" cy="1271015"/>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p:nvPr/>
        </p:nvSpPr>
        <p:spPr>
          <a:xfrm>
            <a:off x="4906136" y="1672285"/>
            <a:ext cx="109791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ELB</a:t>
            </a:r>
            <a:r>
              <a:rPr sz="2000" spc="-85" dirty="0">
                <a:solidFill>
                  <a:srgbClr val="FFFFFF"/>
                </a:solidFill>
                <a:latin typeface="Arial"/>
                <a:cs typeface="Arial"/>
              </a:rPr>
              <a:t> </a:t>
            </a:r>
            <a:r>
              <a:rPr sz="2000" spc="-5" dirty="0">
                <a:solidFill>
                  <a:srgbClr val="FFFFFF"/>
                </a:solidFill>
                <a:latin typeface="Arial"/>
                <a:cs typeface="Arial"/>
              </a:rPr>
              <a:t>VPC</a:t>
            </a:r>
            <a:endParaRPr sz="2000">
              <a:latin typeface="Arial"/>
              <a:cs typeface="Arial"/>
            </a:endParaRPr>
          </a:p>
        </p:txBody>
      </p:sp>
      <p:grpSp>
        <p:nvGrpSpPr>
          <p:cNvPr id="7" name="object 7"/>
          <p:cNvGrpSpPr/>
          <p:nvPr/>
        </p:nvGrpSpPr>
        <p:grpSpPr>
          <a:xfrm>
            <a:off x="7594028" y="1310639"/>
            <a:ext cx="3493135" cy="4996180"/>
            <a:chOff x="7594028" y="1310639"/>
            <a:chExt cx="3493135" cy="4996180"/>
          </a:xfrm>
        </p:grpSpPr>
        <p:sp>
          <p:nvSpPr>
            <p:cNvPr id="8" name="object 8"/>
            <p:cNvSpPr/>
            <p:nvPr/>
          </p:nvSpPr>
          <p:spPr>
            <a:xfrm>
              <a:off x="7607046" y="2114549"/>
              <a:ext cx="3467100" cy="4178935"/>
            </a:xfrm>
            <a:custGeom>
              <a:avLst/>
              <a:gdLst/>
              <a:ahLst/>
              <a:cxnLst/>
              <a:rect l="l" t="t" r="r" b="b"/>
              <a:pathLst>
                <a:path w="3467100" h="4178935">
                  <a:moveTo>
                    <a:pt x="0" y="520064"/>
                  </a:moveTo>
                  <a:lnTo>
                    <a:pt x="2124" y="472721"/>
                  </a:lnTo>
                  <a:lnTo>
                    <a:pt x="8377" y="426569"/>
                  </a:lnTo>
                  <a:lnTo>
                    <a:pt x="18573" y="381793"/>
                  </a:lnTo>
                  <a:lnTo>
                    <a:pt x="32530" y="338577"/>
                  </a:lnTo>
                  <a:lnTo>
                    <a:pt x="50065" y="297103"/>
                  </a:lnTo>
                  <a:lnTo>
                    <a:pt x="70992" y="257555"/>
                  </a:lnTo>
                  <a:lnTo>
                    <a:pt x="95131" y="220118"/>
                  </a:lnTo>
                  <a:lnTo>
                    <a:pt x="122296" y="184973"/>
                  </a:lnTo>
                  <a:lnTo>
                    <a:pt x="152304" y="152304"/>
                  </a:lnTo>
                  <a:lnTo>
                    <a:pt x="184973" y="122296"/>
                  </a:lnTo>
                  <a:lnTo>
                    <a:pt x="220118" y="95131"/>
                  </a:lnTo>
                  <a:lnTo>
                    <a:pt x="257555" y="70992"/>
                  </a:lnTo>
                  <a:lnTo>
                    <a:pt x="297103" y="50065"/>
                  </a:lnTo>
                  <a:lnTo>
                    <a:pt x="338577" y="32530"/>
                  </a:lnTo>
                  <a:lnTo>
                    <a:pt x="381793" y="18573"/>
                  </a:lnTo>
                  <a:lnTo>
                    <a:pt x="426569" y="8377"/>
                  </a:lnTo>
                  <a:lnTo>
                    <a:pt x="472721" y="2124"/>
                  </a:lnTo>
                  <a:lnTo>
                    <a:pt x="520064" y="0"/>
                  </a:lnTo>
                  <a:lnTo>
                    <a:pt x="2947034" y="0"/>
                  </a:lnTo>
                  <a:lnTo>
                    <a:pt x="2994378" y="2124"/>
                  </a:lnTo>
                  <a:lnTo>
                    <a:pt x="3040530" y="8377"/>
                  </a:lnTo>
                  <a:lnTo>
                    <a:pt x="3085306" y="18573"/>
                  </a:lnTo>
                  <a:lnTo>
                    <a:pt x="3128522" y="32530"/>
                  </a:lnTo>
                  <a:lnTo>
                    <a:pt x="3169996" y="50065"/>
                  </a:lnTo>
                  <a:lnTo>
                    <a:pt x="3209543" y="70992"/>
                  </a:lnTo>
                  <a:lnTo>
                    <a:pt x="3246981" y="95131"/>
                  </a:lnTo>
                  <a:lnTo>
                    <a:pt x="3282126" y="122296"/>
                  </a:lnTo>
                  <a:lnTo>
                    <a:pt x="3314795" y="152304"/>
                  </a:lnTo>
                  <a:lnTo>
                    <a:pt x="3344803" y="184973"/>
                  </a:lnTo>
                  <a:lnTo>
                    <a:pt x="3371968" y="220118"/>
                  </a:lnTo>
                  <a:lnTo>
                    <a:pt x="3396106" y="257556"/>
                  </a:lnTo>
                  <a:lnTo>
                    <a:pt x="3417034" y="297103"/>
                  </a:lnTo>
                  <a:lnTo>
                    <a:pt x="3434569" y="338577"/>
                  </a:lnTo>
                  <a:lnTo>
                    <a:pt x="3448526" y="381793"/>
                  </a:lnTo>
                  <a:lnTo>
                    <a:pt x="3458722" y="426569"/>
                  </a:lnTo>
                  <a:lnTo>
                    <a:pt x="3464975" y="472721"/>
                  </a:lnTo>
                  <a:lnTo>
                    <a:pt x="3467100" y="520064"/>
                  </a:lnTo>
                  <a:lnTo>
                    <a:pt x="3467100" y="3658743"/>
                  </a:lnTo>
                  <a:lnTo>
                    <a:pt x="3464975" y="3706079"/>
                  </a:lnTo>
                  <a:lnTo>
                    <a:pt x="3458722" y="3752225"/>
                  </a:lnTo>
                  <a:lnTo>
                    <a:pt x="3448526" y="3796996"/>
                  </a:lnTo>
                  <a:lnTo>
                    <a:pt x="3434569" y="3840210"/>
                  </a:lnTo>
                  <a:lnTo>
                    <a:pt x="3417034" y="3881682"/>
                  </a:lnTo>
                  <a:lnTo>
                    <a:pt x="3396107" y="3921229"/>
                  </a:lnTo>
                  <a:lnTo>
                    <a:pt x="3371968" y="3958667"/>
                  </a:lnTo>
                  <a:lnTo>
                    <a:pt x="3344803" y="3993813"/>
                  </a:lnTo>
                  <a:lnTo>
                    <a:pt x="3314795" y="4026484"/>
                  </a:lnTo>
                  <a:lnTo>
                    <a:pt x="3282126" y="4056494"/>
                  </a:lnTo>
                  <a:lnTo>
                    <a:pt x="3246981" y="4083662"/>
                  </a:lnTo>
                  <a:lnTo>
                    <a:pt x="3209544" y="4107803"/>
                  </a:lnTo>
                  <a:lnTo>
                    <a:pt x="3169996" y="4128734"/>
                  </a:lnTo>
                  <a:lnTo>
                    <a:pt x="3128522" y="4146271"/>
                  </a:lnTo>
                  <a:lnTo>
                    <a:pt x="3085306" y="4160230"/>
                  </a:lnTo>
                  <a:lnTo>
                    <a:pt x="3040530" y="4170429"/>
                  </a:lnTo>
                  <a:lnTo>
                    <a:pt x="2994378" y="4176682"/>
                  </a:lnTo>
                  <a:lnTo>
                    <a:pt x="2947034" y="4178808"/>
                  </a:lnTo>
                  <a:lnTo>
                    <a:pt x="520064" y="4178808"/>
                  </a:lnTo>
                  <a:lnTo>
                    <a:pt x="472721" y="4176682"/>
                  </a:lnTo>
                  <a:lnTo>
                    <a:pt x="426569" y="4170429"/>
                  </a:lnTo>
                  <a:lnTo>
                    <a:pt x="381793" y="4160230"/>
                  </a:lnTo>
                  <a:lnTo>
                    <a:pt x="338577" y="4146271"/>
                  </a:lnTo>
                  <a:lnTo>
                    <a:pt x="297103" y="4128734"/>
                  </a:lnTo>
                  <a:lnTo>
                    <a:pt x="257556" y="4107803"/>
                  </a:lnTo>
                  <a:lnTo>
                    <a:pt x="220118" y="4083662"/>
                  </a:lnTo>
                  <a:lnTo>
                    <a:pt x="184973" y="4056494"/>
                  </a:lnTo>
                  <a:lnTo>
                    <a:pt x="152304" y="4026484"/>
                  </a:lnTo>
                  <a:lnTo>
                    <a:pt x="122296" y="3993813"/>
                  </a:lnTo>
                  <a:lnTo>
                    <a:pt x="95131" y="3958667"/>
                  </a:lnTo>
                  <a:lnTo>
                    <a:pt x="70993" y="3921229"/>
                  </a:lnTo>
                  <a:lnTo>
                    <a:pt x="50065" y="3881682"/>
                  </a:lnTo>
                  <a:lnTo>
                    <a:pt x="32530" y="3840210"/>
                  </a:lnTo>
                  <a:lnTo>
                    <a:pt x="18573" y="3796996"/>
                  </a:lnTo>
                  <a:lnTo>
                    <a:pt x="8377" y="3752225"/>
                  </a:lnTo>
                  <a:lnTo>
                    <a:pt x="2124" y="3706079"/>
                  </a:lnTo>
                  <a:lnTo>
                    <a:pt x="0" y="3658743"/>
                  </a:lnTo>
                  <a:lnTo>
                    <a:pt x="0" y="520064"/>
                  </a:lnTo>
                  <a:close/>
                </a:path>
              </a:pathLst>
            </a:custGeom>
            <a:ln w="25907">
              <a:solidFill>
                <a:srgbClr val="FFFFFF"/>
              </a:solidFill>
            </a:ln>
          </p:spPr>
          <p:txBody>
            <a:bodyPr wrap="square" lIns="0" tIns="0" rIns="0" bIns="0" rtlCol="0"/>
            <a:lstStyle/>
            <a:p>
              <a:endParaRPr/>
            </a:p>
          </p:txBody>
        </p:sp>
        <p:sp>
          <p:nvSpPr>
            <p:cNvPr id="9" name="object 9"/>
            <p:cNvSpPr/>
            <p:nvPr/>
          </p:nvSpPr>
          <p:spPr>
            <a:xfrm>
              <a:off x="7775448" y="1310639"/>
              <a:ext cx="1270000" cy="1270000"/>
            </a:xfrm>
            <a:prstGeom prst="rect">
              <a:avLst/>
            </a:prstGeom>
            <a:blipFill>
              <a:blip r:embed="rId2" cstate="print"/>
              <a:stretch>
                <a:fillRect/>
              </a:stretch>
            </a:blipFill>
          </p:spPr>
          <p:txBody>
            <a:bodyPr wrap="square" lIns="0" tIns="0" rIns="0" bIns="0" rtlCol="0"/>
            <a:lstStyle/>
            <a:p>
              <a:endParaRPr/>
            </a:p>
          </p:txBody>
        </p:sp>
      </p:grpSp>
      <p:sp>
        <p:nvSpPr>
          <p:cNvPr id="10" name="object 10"/>
          <p:cNvSpPr txBox="1"/>
          <p:nvPr/>
        </p:nvSpPr>
        <p:spPr>
          <a:xfrm>
            <a:off x="8799321" y="1675892"/>
            <a:ext cx="171767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Customer</a:t>
            </a:r>
            <a:r>
              <a:rPr sz="2000" spc="-95" dirty="0">
                <a:solidFill>
                  <a:srgbClr val="FFFFFF"/>
                </a:solidFill>
                <a:latin typeface="Arial"/>
                <a:cs typeface="Arial"/>
              </a:rPr>
              <a:t> </a:t>
            </a:r>
            <a:r>
              <a:rPr sz="2000" spc="-5" dirty="0">
                <a:solidFill>
                  <a:srgbClr val="FFFFFF"/>
                </a:solidFill>
                <a:latin typeface="Arial"/>
                <a:cs typeface="Arial"/>
              </a:rPr>
              <a:t>VPC</a:t>
            </a:r>
            <a:endParaRPr sz="2000">
              <a:latin typeface="Arial"/>
              <a:cs typeface="Arial"/>
            </a:endParaRPr>
          </a:p>
        </p:txBody>
      </p:sp>
      <p:grpSp>
        <p:nvGrpSpPr>
          <p:cNvPr id="11" name="object 11"/>
          <p:cNvGrpSpPr/>
          <p:nvPr/>
        </p:nvGrpSpPr>
        <p:grpSpPr>
          <a:xfrm>
            <a:off x="3592067" y="2543555"/>
            <a:ext cx="8124825" cy="1766570"/>
            <a:chOff x="3592067" y="2543555"/>
            <a:chExt cx="8124825" cy="1766570"/>
          </a:xfrm>
        </p:grpSpPr>
        <p:sp>
          <p:nvSpPr>
            <p:cNvPr id="12" name="object 12"/>
            <p:cNvSpPr/>
            <p:nvPr/>
          </p:nvSpPr>
          <p:spPr>
            <a:xfrm>
              <a:off x="3592067" y="4152900"/>
              <a:ext cx="8124444" cy="15697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670553" y="4205477"/>
              <a:ext cx="7967980" cy="0"/>
            </a:xfrm>
            <a:custGeom>
              <a:avLst/>
              <a:gdLst/>
              <a:ahLst/>
              <a:cxnLst/>
              <a:rect l="l" t="t" r="r" b="b"/>
              <a:pathLst>
                <a:path w="7967980">
                  <a:moveTo>
                    <a:pt x="0" y="0"/>
                  </a:moveTo>
                  <a:lnTo>
                    <a:pt x="7967472" y="0"/>
                  </a:lnTo>
                </a:path>
              </a:pathLst>
            </a:custGeom>
            <a:ln w="50292">
              <a:solidFill>
                <a:srgbClr val="FFFFFF"/>
              </a:solidFill>
              <a:prstDash val="dot"/>
            </a:ln>
          </p:spPr>
          <p:txBody>
            <a:bodyPr wrap="square" lIns="0" tIns="0" rIns="0" bIns="0" rtlCol="0"/>
            <a:lstStyle/>
            <a:p>
              <a:endParaRPr/>
            </a:p>
          </p:txBody>
        </p:sp>
        <p:sp>
          <p:nvSpPr>
            <p:cNvPr id="14" name="object 14"/>
            <p:cNvSpPr/>
            <p:nvPr/>
          </p:nvSpPr>
          <p:spPr>
            <a:xfrm>
              <a:off x="8293608" y="2543555"/>
              <a:ext cx="1271016" cy="1269491"/>
            </a:xfrm>
            <a:prstGeom prst="rect">
              <a:avLst/>
            </a:prstGeom>
            <a:blipFill>
              <a:blip r:embed="rId4" cstate="print"/>
              <a:stretch>
                <a:fillRect/>
              </a:stretch>
            </a:blipFill>
          </p:spPr>
          <p:txBody>
            <a:bodyPr wrap="square" lIns="0" tIns="0" rIns="0" bIns="0" rtlCol="0"/>
            <a:lstStyle/>
            <a:p>
              <a:endParaRPr/>
            </a:p>
          </p:txBody>
        </p:sp>
      </p:grpSp>
      <p:sp>
        <p:nvSpPr>
          <p:cNvPr id="15" name="object 15"/>
          <p:cNvSpPr txBox="1"/>
          <p:nvPr/>
        </p:nvSpPr>
        <p:spPr>
          <a:xfrm>
            <a:off x="9279128" y="2809494"/>
            <a:ext cx="988694" cy="6356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a:t>
            </a:r>
            <a:endParaRPr sz="2000">
              <a:latin typeface="Arial"/>
              <a:cs typeface="Arial"/>
            </a:endParaRPr>
          </a:p>
        </p:txBody>
      </p:sp>
      <p:sp>
        <p:nvSpPr>
          <p:cNvPr id="16" name="object 16"/>
          <p:cNvSpPr/>
          <p:nvPr/>
        </p:nvSpPr>
        <p:spPr>
          <a:xfrm>
            <a:off x="4587240" y="2584704"/>
            <a:ext cx="1269491" cy="1271016"/>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5614161" y="2997530"/>
            <a:ext cx="506730" cy="331470"/>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FFFFF"/>
                </a:solidFill>
                <a:latin typeface="Arial"/>
                <a:cs typeface="Arial"/>
              </a:rPr>
              <a:t>E</a:t>
            </a:r>
            <a:r>
              <a:rPr sz="2000" dirty="0">
                <a:solidFill>
                  <a:srgbClr val="FFFFFF"/>
                </a:solidFill>
                <a:latin typeface="Arial"/>
                <a:cs typeface="Arial"/>
              </a:rPr>
              <a:t>LB</a:t>
            </a:r>
            <a:endParaRPr sz="2000">
              <a:latin typeface="Arial"/>
              <a:cs typeface="Arial"/>
            </a:endParaRPr>
          </a:p>
        </p:txBody>
      </p:sp>
      <p:grpSp>
        <p:nvGrpSpPr>
          <p:cNvPr id="18" name="object 18"/>
          <p:cNvGrpSpPr/>
          <p:nvPr/>
        </p:nvGrpSpPr>
        <p:grpSpPr>
          <a:xfrm>
            <a:off x="4181792" y="2517584"/>
            <a:ext cx="6512559" cy="3335020"/>
            <a:chOff x="4181792" y="2517584"/>
            <a:chExt cx="6512559" cy="3335020"/>
          </a:xfrm>
        </p:grpSpPr>
        <p:sp>
          <p:nvSpPr>
            <p:cNvPr id="19" name="object 19"/>
            <p:cNvSpPr/>
            <p:nvPr/>
          </p:nvSpPr>
          <p:spPr>
            <a:xfrm>
              <a:off x="4194809" y="2530602"/>
              <a:ext cx="6486525" cy="1312545"/>
            </a:xfrm>
            <a:custGeom>
              <a:avLst/>
              <a:gdLst/>
              <a:ahLst/>
              <a:cxnLst/>
              <a:rect l="l" t="t" r="r" b="b"/>
              <a:pathLst>
                <a:path w="6486525" h="1312545">
                  <a:moveTo>
                    <a:pt x="4049267" y="190626"/>
                  </a:moveTo>
                  <a:lnTo>
                    <a:pt x="4054302" y="146917"/>
                  </a:lnTo>
                  <a:lnTo>
                    <a:pt x="4068643" y="106792"/>
                  </a:lnTo>
                  <a:lnTo>
                    <a:pt x="4091145" y="71398"/>
                  </a:lnTo>
                  <a:lnTo>
                    <a:pt x="4120666" y="41877"/>
                  </a:lnTo>
                  <a:lnTo>
                    <a:pt x="4156060" y="19375"/>
                  </a:lnTo>
                  <a:lnTo>
                    <a:pt x="4196185" y="5034"/>
                  </a:lnTo>
                  <a:lnTo>
                    <a:pt x="4239895" y="0"/>
                  </a:lnTo>
                  <a:lnTo>
                    <a:pt x="6295517" y="0"/>
                  </a:lnTo>
                  <a:lnTo>
                    <a:pt x="6339226" y="5034"/>
                  </a:lnTo>
                  <a:lnTo>
                    <a:pt x="6379351" y="19375"/>
                  </a:lnTo>
                  <a:lnTo>
                    <a:pt x="6414745" y="41877"/>
                  </a:lnTo>
                  <a:lnTo>
                    <a:pt x="6444266" y="71398"/>
                  </a:lnTo>
                  <a:lnTo>
                    <a:pt x="6466768" y="106792"/>
                  </a:lnTo>
                  <a:lnTo>
                    <a:pt x="6481109" y="146917"/>
                  </a:lnTo>
                  <a:lnTo>
                    <a:pt x="6486144" y="190626"/>
                  </a:lnTo>
                  <a:lnTo>
                    <a:pt x="6486144" y="1080389"/>
                  </a:lnTo>
                  <a:lnTo>
                    <a:pt x="6481109" y="1124098"/>
                  </a:lnTo>
                  <a:lnTo>
                    <a:pt x="6466768" y="1164223"/>
                  </a:lnTo>
                  <a:lnTo>
                    <a:pt x="6444266" y="1199617"/>
                  </a:lnTo>
                  <a:lnTo>
                    <a:pt x="6414745" y="1229138"/>
                  </a:lnTo>
                  <a:lnTo>
                    <a:pt x="6379351" y="1251640"/>
                  </a:lnTo>
                  <a:lnTo>
                    <a:pt x="6339226" y="1265981"/>
                  </a:lnTo>
                  <a:lnTo>
                    <a:pt x="6295517" y="1271016"/>
                  </a:lnTo>
                  <a:lnTo>
                    <a:pt x="4239895" y="1271016"/>
                  </a:lnTo>
                  <a:lnTo>
                    <a:pt x="4196185" y="1265981"/>
                  </a:lnTo>
                  <a:lnTo>
                    <a:pt x="4156060" y="1251640"/>
                  </a:lnTo>
                  <a:lnTo>
                    <a:pt x="4120666" y="1229138"/>
                  </a:lnTo>
                  <a:lnTo>
                    <a:pt x="4091145" y="1199617"/>
                  </a:lnTo>
                  <a:lnTo>
                    <a:pt x="4068643" y="1164223"/>
                  </a:lnTo>
                  <a:lnTo>
                    <a:pt x="4054302" y="1124098"/>
                  </a:lnTo>
                  <a:lnTo>
                    <a:pt x="4049267" y="1080389"/>
                  </a:lnTo>
                  <a:lnTo>
                    <a:pt x="4049267" y="190626"/>
                  </a:lnTo>
                  <a:close/>
                </a:path>
                <a:path w="6486525" h="1312545">
                  <a:moveTo>
                    <a:pt x="0" y="233045"/>
                  </a:moveTo>
                  <a:lnTo>
                    <a:pt x="5027" y="189389"/>
                  </a:lnTo>
                  <a:lnTo>
                    <a:pt x="19346" y="149316"/>
                  </a:lnTo>
                  <a:lnTo>
                    <a:pt x="41817" y="113969"/>
                  </a:lnTo>
                  <a:lnTo>
                    <a:pt x="71297" y="84489"/>
                  </a:lnTo>
                  <a:lnTo>
                    <a:pt x="106644" y="62018"/>
                  </a:lnTo>
                  <a:lnTo>
                    <a:pt x="146717" y="47699"/>
                  </a:lnTo>
                  <a:lnTo>
                    <a:pt x="190373" y="42672"/>
                  </a:lnTo>
                  <a:lnTo>
                    <a:pt x="2248027" y="42672"/>
                  </a:lnTo>
                  <a:lnTo>
                    <a:pt x="2291682" y="47699"/>
                  </a:lnTo>
                  <a:lnTo>
                    <a:pt x="2331755" y="62018"/>
                  </a:lnTo>
                  <a:lnTo>
                    <a:pt x="2367102" y="84489"/>
                  </a:lnTo>
                  <a:lnTo>
                    <a:pt x="2396582" y="113969"/>
                  </a:lnTo>
                  <a:lnTo>
                    <a:pt x="2419053" y="149316"/>
                  </a:lnTo>
                  <a:lnTo>
                    <a:pt x="2433372" y="189389"/>
                  </a:lnTo>
                  <a:lnTo>
                    <a:pt x="2438399" y="233045"/>
                  </a:lnTo>
                  <a:lnTo>
                    <a:pt x="2438399" y="1121791"/>
                  </a:lnTo>
                  <a:lnTo>
                    <a:pt x="2433372" y="1165446"/>
                  </a:lnTo>
                  <a:lnTo>
                    <a:pt x="2419053" y="1205519"/>
                  </a:lnTo>
                  <a:lnTo>
                    <a:pt x="2396582" y="1240866"/>
                  </a:lnTo>
                  <a:lnTo>
                    <a:pt x="2367102" y="1270346"/>
                  </a:lnTo>
                  <a:lnTo>
                    <a:pt x="2331755" y="1292817"/>
                  </a:lnTo>
                  <a:lnTo>
                    <a:pt x="2291682" y="1307136"/>
                  </a:lnTo>
                  <a:lnTo>
                    <a:pt x="2248027" y="1312164"/>
                  </a:lnTo>
                  <a:lnTo>
                    <a:pt x="190373" y="1312164"/>
                  </a:lnTo>
                  <a:lnTo>
                    <a:pt x="146717" y="1307136"/>
                  </a:lnTo>
                  <a:lnTo>
                    <a:pt x="106644" y="1292817"/>
                  </a:lnTo>
                  <a:lnTo>
                    <a:pt x="71297" y="1270346"/>
                  </a:lnTo>
                  <a:lnTo>
                    <a:pt x="41817" y="1240866"/>
                  </a:lnTo>
                  <a:lnTo>
                    <a:pt x="19346" y="1205519"/>
                  </a:lnTo>
                  <a:lnTo>
                    <a:pt x="5027" y="1165446"/>
                  </a:lnTo>
                  <a:lnTo>
                    <a:pt x="0" y="1121791"/>
                  </a:lnTo>
                  <a:lnTo>
                    <a:pt x="0" y="233045"/>
                  </a:lnTo>
                  <a:close/>
                </a:path>
              </a:pathLst>
            </a:custGeom>
            <a:ln w="25908">
              <a:solidFill>
                <a:srgbClr val="007BBB"/>
              </a:solidFill>
            </a:ln>
          </p:spPr>
          <p:txBody>
            <a:bodyPr wrap="square" lIns="0" tIns="0" rIns="0" bIns="0" rtlCol="0"/>
            <a:lstStyle/>
            <a:p>
              <a:endParaRPr/>
            </a:p>
          </p:txBody>
        </p:sp>
        <p:sp>
          <p:nvSpPr>
            <p:cNvPr id="20" name="object 20"/>
            <p:cNvSpPr/>
            <p:nvPr/>
          </p:nvSpPr>
          <p:spPr>
            <a:xfrm>
              <a:off x="4587239" y="4581144"/>
              <a:ext cx="1269491" cy="1271016"/>
            </a:xfrm>
            <a:prstGeom prst="rect">
              <a:avLst/>
            </a:prstGeom>
            <a:blipFill>
              <a:blip r:embed="rId5" cstate="print"/>
              <a:stretch>
                <a:fillRect/>
              </a:stretch>
            </a:blipFill>
          </p:spPr>
          <p:txBody>
            <a:bodyPr wrap="square" lIns="0" tIns="0" rIns="0" bIns="0" rtlCol="0"/>
            <a:lstStyle/>
            <a:p>
              <a:endParaRPr/>
            </a:p>
          </p:txBody>
        </p:sp>
      </p:grpSp>
      <p:sp>
        <p:nvSpPr>
          <p:cNvPr id="21" name="object 21"/>
          <p:cNvSpPr txBox="1"/>
          <p:nvPr/>
        </p:nvSpPr>
        <p:spPr>
          <a:xfrm>
            <a:off x="5614161" y="4994528"/>
            <a:ext cx="50673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ELB</a:t>
            </a:r>
            <a:endParaRPr sz="2000">
              <a:latin typeface="Arial"/>
              <a:cs typeface="Arial"/>
            </a:endParaRPr>
          </a:p>
        </p:txBody>
      </p:sp>
      <p:grpSp>
        <p:nvGrpSpPr>
          <p:cNvPr id="22" name="object 22"/>
          <p:cNvGrpSpPr/>
          <p:nvPr/>
        </p:nvGrpSpPr>
        <p:grpSpPr>
          <a:xfrm>
            <a:off x="428244" y="1310639"/>
            <a:ext cx="10266045" cy="4558665"/>
            <a:chOff x="428244" y="1310639"/>
            <a:chExt cx="10266045" cy="4558665"/>
          </a:xfrm>
        </p:grpSpPr>
        <p:sp>
          <p:nvSpPr>
            <p:cNvPr id="23" name="object 23"/>
            <p:cNvSpPr/>
            <p:nvPr/>
          </p:nvSpPr>
          <p:spPr>
            <a:xfrm>
              <a:off x="4194809" y="4569713"/>
              <a:ext cx="6486525" cy="1286510"/>
            </a:xfrm>
            <a:custGeom>
              <a:avLst/>
              <a:gdLst/>
              <a:ahLst/>
              <a:cxnLst/>
              <a:rect l="l" t="t" r="r" b="b"/>
              <a:pathLst>
                <a:path w="6486525" h="1286510">
                  <a:moveTo>
                    <a:pt x="0" y="190373"/>
                  </a:moveTo>
                  <a:lnTo>
                    <a:pt x="5027" y="146717"/>
                  </a:lnTo>
                  <a:lnTo>
                    <a:pt x="19346" y="106644"/>
                  </a:lnTo>
                  <a:lnTo>
                    <a:pt x="41817" y="71297"/>
                  </a:lnTo>
                  <a:lnTo>
                    <a:pt x="71297" y="41817"/>
                  </a:lnTo>
                  <a:lnTo>
                    <a:pt x="106644" y="19346"/>
                  </a:lnTo>
                  <a:lnTo>
                    <a:pt x="146717" y="5027"/>
                  </a:lnTo>
                  <a:lnTo>
                    <a:pt x="190373" y="0"/>
                  </a:lnTo>
                  <a:lnTo>
                    <a:pt x="2248027" y="0"/>
                  </a:lnTo>
                  <a:lnTo>
                    <a:pt x="2291682" y="5027"/>
                  </a:lnTo>
                  <a:lnTo>
                    <a:pt x="2331755" y="19346"/>
                  </a:lnTo>
                  <a:lnTo>
                    <a:pt x="2367102" y="41817"/>
                  </a:lnTo>
                  <a:lnTo>
                    <a:pt x="2396582" y="71297"/>
                  </a:lnTo>
                  <a:lnTo>
                    <a:pt x="2419053" y="106644"/>
                  </a:lnTo>
                  <a:lnTo>
                    <a:pt x="2433372" y="146717"/>
                  </a:lnTo>
                  <a:lnTo>
                    <a:pt x="2438399" y="190373"/>
                  </a:lnTo>
                  <a:lnTo>
                    <a:pt x="2438399" y="1079068"/>
                  </a:lnTo>
                  <a:lnTo>
                    <a:pt x="2433372" y="1122730"/>
                  </a:lnTo>
                  <a:lnTo>
                    <a:pt x="2419053" y="1162812"/>
                  </a:lnTo>
                  <a:lnTo>
                    <a:pt x="2396582" y="1198168"/>
                  </a:lnTo>
                  <a:lnTo>
                    <a:pt x="2367102" y="1227658"/>
                  </a:lnTo>
                  <a:lnTo>
                    <a:pt x="2331755" y="1250137"/>
                  </a:lnTo>
                  <a:lnTo>
                    <a:pt x="2291682" y="1264462"/>
                  </a:lnTo>
                  <a:lnTo>
                    <a:pt x="2248027" y="1269492"/>
                  </a:lnTo>
                  <a:lnTo>
                    <a:pt x="190373" y="1269492"/>
                  </a:lnTo>
                  <a:lnTo>
                    <a:pt x="146717" y="1264462"/>
                  </a:lnTo>
                  <a:lnTo>
                    <a:pt x="106644" y="1250137"/>
                  </a:lnTo>
                  <a:lnTo>
                    <a:pt x="71297" y="1227658"/>
                  </a:lnTo>
                  <a:lnTo>
                    <a:pt x="41817" y="1198168"/>
                  </a:lnTo>
                  <a:lnTo>
                    <a:pt x="19346" y="1162812"/>
                  </a:lnTo>
                  <a:lnTo>
                    <a:pt x="5027" y="1122730"/>
                  </a:lnTo>
                  <a:lnTo>
                    <a:pt x="0" y="1079068"/>
                  </a:lnTo>
                  <a:lnTo>
                    <a:pt x="0" y="190373"/>
                  </a:lnTo>
                  <a:close/>
                </a:path>
                <a:path w="6486525" h="1286510">
                  <a:moveTo>
                    <a:pt x="4049267" y="205867"/>
                  </a:moveTo>
                  <a:lnTo>
                    <a:pt x="4054302" y="162157"/>
                  </a:lnTo>
                  <a:lnTo>
                    <a:pt x="4068643" y="122032"/>
                  </a:lnTo>
                  <a:lnTo>
                    <a:pt x="4091145" y="86638"/>
                  </a:lnTo>
                  <a:lnTo>
                    <a:pt x="4120666" y="57117"/>
                  </a:lnTo>
                  <a:lnTo>
                    <a:pt x="4156060" y="34615"/>
                  </a:lnTo>
                  <a:lnTo>
                    <a:pt x="4196185" y="20274"/>
                  </a:lnTo>
                  <a:lnTo>
                    <a:pt x="4239895" y="15240"/>
                  </a:lnTo>
                  <a:lnTo>
                    <a:pt x="6295517" y="15240"/>
                  </a:lnTo>
                  <a:lnTo>
                    <a:pt x="6339226" y="20274"/>
                  </a:lnTo>
                  <a:lnTo>
                    <a:pt x="6379351" y="34615"/>
                  </a:lnTo>
                  <a:lnTo>
                    <a:pt x="6414745" y="57117"/>
                  </a:lnTo>
                  <a:lnTo>
                    <a:pt x="6444266" y="86638"/>
                  </a:lnTo>
                  <a:lnTo>
                    <a:pt x="6466768" y="122032"/>
                  </a:lnTo>
                  <a:lnTo>
                    <a:pt x="6481109" y="162157"/>
                  </a:lnTo>
                  <a:lnTo>
                    <a:pt x="6486144" y="205867"/>
                  </a:lnTo>
                  <a:lnTo>
                    <a:pt x="6486144" y="1095603"/>
                  </a:lnTo>
                  <a:lnTo>
                    <a:pt x="6481109" y="1139318"/>
                  </a:lnTo>
                  <a:lnTo>
                    <a:pt x="6466768" y="1179448"/>
                  </a:lnTo>
                  <a:lnTo>
                    <a:pt x="6444266" y="1214847"/>
                  </a:lnTo>
                  <a:lnTo>
                    <a:pt x="6414745" y="1244372"/>
                  </a:lnTo>
                  <a:lnTo>
                    <a:pt x="6379351" y="1266878"/>
                  </a:lnTo>
                  <a:lnTo>
                    <a:pt x="6339226" y="1281220"/>
                  </a:lnTo>
                  <a:lnTo>
                    <a:pt x="6295517" y="1286256"/>
                  </a:lnTo>
                  <a:lnTo>
                    <a:pt x="4239895" y="1286256"/>
                  </a:lnTo>
                  <a:lnTo>
                    <a:pt x="4196185" y="1281220"/>
                  </a:lnTo>
                  <a:lnTo>
                    <a:pt x="4156060" y="1266878"/>
                  </a:lnTo>
                  <a:lnTo>
                    <a:pt x="4120666" y="1244372"/>
                  </a:lnTo>
                  <a:lnTo>
                    <a:pt x="4091145" y="1214847"/>
                  </a:lnTo>
                  <a:lnTo>
                    <a:pt x="4068643" y="1179448"/>
                  </a:lnTo>
                  <a:lnTo>
                    <a:pt x="4054302" y="1139318"/>
                  </a:lnTo>
                  <a:lnTo>
                    <a:pt x="4049267" y="1095603"/>
                  </a:lnTo>
                  <a:lnTo>
                    <a:pt x="4049267" y="205867"/>
                  </a:lnTo>
                  <a:close/>
                </a:path>
              </a:pathLst>
            </a:custGeom>
            <a:ln w="25908">
              <a:solidFill>
                <a:srgbClr val="007BBB"/>
              </a:solidFill>
            </a:ln>
          </p:spPr>
          <p:txBody>
            <a:bodyPr wrap="square" lIns="0" tIns="0" rIns="0" bIns="0" rtlCol="0"/>
            <a:lstStyle/>
            <a:p>
              <a:endParaRPr/>
            </a:p>
          </p:txBody>
        </p:sp>
        <p:sp>
          <p:nvSpPr>
            <p:cNvPr id="24" name="object 24"/>
            <p:cNvSpPr/>
            <p:nvPr/>
          </p:nvSpPr>
          <p:spPr>
            <a:xfrm>
              <a:off x="484632" y="3107435"/>
              <a:ext cx="1158240" cy="2196084"/>
            </a:xfrm>
            <a:prstGeom prst="rect">
              <a:avLst/>
            </a:prstGeom>
            <a:blipFill>
              <a:blip r:embed="rId6" cstate="print"/>
              <a:stretch>
                <a:fillRect/>
              </a:stretch>
            </a:blipFill>
          </p:spPr>
          <p:txBody>
            <a:bodyPr wrap="square" lIns="0" tIns="0" rIns="0" bIns="0" rtlCol="0"/>
            <a:lstStyle/>
            <a:p>
              <a:endParaRPr/>
            </a:p>
          </p:txBody>
        </p:sp>
        <p:sp>
          <p:nvSpPr>
            <p:cNvPr id="25" name="object 25"/>
            <p:cNvSpPr/>
            <p:nvPr/>
          </p:nvSpPr>
          <p:spPr>
            <a:xfrm>
              <a:off x="428244" y="1310639"/>
              <a:ext cx="1271016" cy="1271015"/>
            </a:xfrm>
            <a:prstGeom prst="rect">
              <a:avLst/>
            </a:prstGeom>
            <a:blipFill>
              <a:blip r:embed="rId7" cstate="print"/>
              <a:stretch>
                <a:fillRect/>
              </a:stretch>
            </a:blipFill>
          </p:spPr>
          <p:txBody>
            <a:bodyPr wrap="square" lIns="0" tIns="0" rIns="0" bIns="0" rtlCol="0"/>
            <a:lstStyle/>
            <a:p>
              <a:endParaRPr/>
            </a:p>
          </p:txBody>
        </p:sp>
      </p:grpSp>
      <p:sp>
        <p:nvSpPr>
          <p:cNvPr id="26" name="object 26"/>
          <p:cNvSpPr txBox="1"/>
          <p:nvPr/>
        </p:nvSpPr>
        <p:spPr>
          <a:xfrm>
            <a:off x="11196034" y="2624707"/>
            <a:ext cx="323850" cy="1329055"/>
          </a:xfrm>
          <a:prstGeom prst="rect">
            <a:avLst/>
          </a:prstGeom>
        </p:spPr>
        <p:txBody>
          <a:bodyPr vert="vert270" wrap="square" lIns="0" tIns="0" rIns="0" bIns="0" rtlCol="0">
            <a:spAutoFit/>
          </a:bodyPr>
          <a:lstStyle/>
          <a:p>
            <a:pPr marL="12700">
              <a:lnSpc>
                <a:spcPts val="2425"/>
              </a:lnSpc>
            </a:pPr>
            <a:r>
              <a:rPr sz="2100" spc="-5" dirty="0">
                <a:solidFill>
                  <a:srgbClr val="FFFFFF"/>
                </a:solidFill>
                <a:latin typeface="Arial"/>
                <a:cs typeface="Arial"/>
              </a:rPr>
              <a:t>us-west-1a</a:t>
            </a:r>
            <a:endParaRPr sz="2100">
              <a:latin typeface="Arial"/>
              <a:cs typeface="Arial"/>
            </a:endParaRPr>
          </a:p>
        </p:txBody>
      </p:sp>
      <p:sp>
        <p:nvSpPr>
          <p:cNvPr id="27" name="object 27"/>
          <p:cNvSpPr txBox="1"/>
          <p:nvPr/>
        </p:nvSpPr>
        <p:spPr>
          <a:xfrm>
            <a:off x="11196034" y="4608702"/>
            <a:ext cx="323850" cy="1329055"/>
          </a:xfrm>
          <a:prstGeom prst="rect">
            <a:avLst/>
          </a:prstGeom>
        </p:spPr>
        <p:txBody>
          <a:bodyPr vert="vert270" wrap="square" lIns="0" tIns="0" rIns="0" bIns="0" rtlCol="0">
            <a:spAutoFit/>
          </a:bodyPr>
          <a:lstStyle/>
          <a:p>
            <a:pPr marL="12700">
              <a:lnSpc>
                <a:spcPts val="2425"/>
              </a:lnSpc>
            </a:pPr>
            <a:r>
              <a:rPr sz="2100" spc="-5" dirty="0">
                <a:solidFill>
                  <a:srgbClr val="FFFFFF"/>
                </a:solidFill>
                <a:latin typeface="Arial"/>
                <a:cs typeface="Arial"/>
              </a:rPr>
              <a:t>us-west-1b</a:t>
            </a:r>
            <a:endParaRPr sz="2100">
              <a:latin typeface="Arial"/>
              <a:cs typeface="Arial"/>
            </a:endParaRPr>
          </a:p>
        </p:txBody>
      </p:sp>
      <p:sp>
        <p:nvSpPr>
          <p:cNvPr id="28" name="object 28"/>
          <p:cNvSpPr txBox="1"/>
          <p:nvPr/>
        </p:nvSpPr>
        <p:spPr>
          <a:xfrm>
            <a:off x="1419860" y="1577466"/>
            <a:ext cx="1056640" cy="63563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FFFFFF"/>
                </a:solidFill>
                <a:latin typeface="Arial"/>
                <a:cs typeface="Arial"/>
              </a:rPr>
              <a:t>Amazon  Route</a:t>
            </a:r>
            <a:r>
              <a:rPr sz="2000" spc="-105" dirty="0">
                <a:solidFill>
                  <a:srgbClr val="FFFFFF"/>
                </a:solidFill>
                <a:latin typeface="Arial"/>
                <a:cs typeface="Arial"/>
              </a:rPr>
              <a:t> </a:t>
            </a:r>
            <a:r>
              <a:rPr sz="2000" dirty="0">
                <a:solidFill>
                  <a:srgbClr val="FFFFFF"/>
                </a:solidFill>
                <a:latin typeface="Arial"/>
                <a:cs typeface="Arial"/>
              </a:rPr>
              <a:t>53</a:t>
            </a:r>
            <a:endParaRPr sz="2000">
              <a:latin typeface="Arial"/>
              <a:cs typeface="Arial"/>
            </a:endParaRPr>
          </a:p>
        </p:txBody>
      </p:sp>
      <p:grpSp>
        <p:nvGrpSpPr>
          <p:cNvPr id="29" name="object 29"/>
          <p:cNvGrpSpPr/>
          <p:nvPr/>
        </p:nvGrpSpPr>
        <p:grpSpPr>
          <a:xfrm>
            <a:off x="932688" y="2452116"/>
            <a:ext cx="8178165" cy="2851785"/>
            <a:chOff x="932688" y="2452116"/>
            <a:chExt cx="8178165" cy="2851785"/>
          </a:xfrm>
        </p:grpSpPr>
        <p:sp>
          <p:nvSpPr>
            <p:cNvPr id="30" name="object 30"/>
            <p:cNvSpPr/>
            <p:nvPr/>
          </p:nvSpPr>
          <p:spPr>
            <a:xfrm>
              <a:off x="932688" y="2452116"/>
              <a:ext cx="263652" cy="752855"/>
            </a:xfrm>
            <a:prstGeom prst="rect">
              <a:avLst/>
            </a:prstGeom>
            <a:blipFill>
              <a:blip r:embed="rId8" cstate="print"/>
              <a:stretch>
                <a:fillRect/>
              </a:stretch>
            </a:blipFill>
          </p:spPr>
          <p:txBody>
            <a:bodyPr wrap="square" lIns="0" tIns="0" rIns="0" bIns="0" rtlCol="0"/>
            <a:lstStyle/>
            <a:p>
              <a:endParaRPr/>
            </a:p>
          </p:txBody>
        </p:sp>
        <p:sp>
          <p:nvSpPr>
            <p:cNvPr id="31" name="object 31"/>
            <p:cNvSpPr/>
            <p:nvPr/>
          </p:nvSpPr>
          <p:spPr>
            <a:xfrm>
              <a:off x="1025652" y="2492502"/>
              <a:ext cx="78105" cy="556260"/>
            </a:xfrm>
            <a:custGeom>
              <a:avLst/>
              <a:gdLst/>
              <a:ahLst/>
              <a:cxnLst/>
              <a:rect l="l" t="t" r="r" b="b"/>
              <a:pathLst>
                <a:path w="78105" h="556260">
                  <a:moveTo>
                    <a:pt x="25907" y="478536"/>
                  </a:moveTo>
                  <a:lnTo>
                    <a:pt x="0" y="478536"/>
                  </a:lnTo>
                  <a:lnTo>
                    <a:pt x="38861" y="556260"/>
                  </a:lnTo>
                  <a:lnTo>
                    <a:pt x="71247" y="491489"/>
                  </a:lnTo>
                  <a:lnTo>
                    <a:pt x="25907" y="491489"/>
                  </a:lnTo>
                  <a:lnTo>
                    <a:pt x="25907" y="478536"/>
                  </a:lnTo>
                  <a:close/>
                </a:path>
                <a:path w="78105" h="556260">
                  <a:moveTo>
                    <a:pt x="51815" y="0"/>
                  </a:moveTo>
                  <a:lnTo>
                    <a:pt x="25907" y="0"/>
                  </a:lnTo>
                  <a:lnTo>
                    <a:pt x="25907" y="491489"/>
                  </a:lnTo>
                  <a:lnTo>
                    <a:pt x="51815" y="491489"/>
                  </a:lnTo>
                  <a:lnTo>
                    <a:pt x="51815" y="0"/>
                  </a:lnTo>
                  <a:close/>
                </a:path>
                <a:path w="78105" h="556260">
                  <a:moveTo>
                    <a:pt x="77723" y="478536"/>
                  </a:moveTo>
                  <a:lnTo>
                    <a:pt x="51815" y="478536"/>
                  </a:lnTo>
                  <a:lnTo>
                    <a:pt x="51815" y="491489"/>
                  </a:lnTo>
                  <a:lnTo>
                    <a:pt x="71247" y="491489"/>
                  </a:lnTo>
                  <a:lnTo>
                    <a:pt x="77723" y="478536"/>
                  </a:lnTo>
                  <a:close/>
                </a:path>
              </a:pathLst>
            </a:custGeom>
            <a:solidFill>
              <a:srgbClr val="FFFFFF"/>
            </a:solidFill>
          </p:spPr>
          <p:txBody>
            <a:bodyPr wrap="square" lIns="0" tIns="0" rIns="0" bIns="0" rtlCol="0"/>
            <a:lstStyle/>
            <a:p>
              <a:endParaRPr/>
            </a:p>
          </p:txBody>
        </p:sp>
        <p:sp>
          <p:nvSpPr>
            <p:cNvPr id="32" name="object 32"/>
            <p:cNvSpPr/>
            <p:nvPr/>
          </p:nvSpPr>
          <p:spPr>
            <a:xfrm>
              <a:off x="1562100" y="3258312"/>
              <a:ext cx="2013203" cy="1040892"/>
            </a:xfrm>
            <a:prstGeom prst="rect">
              <a:avLst/>
            </a:prstGeom>
            <a:blipFill>
              <a:blip r:embed="rId9" cstate="print"/>
              <a:stretch>
                <a:fillRect/>
              </a:stretch>
            </a:blipFill>
          </p:spPr>
          <p:txBody>
            <a:bodyPr wrap="square" lIns="0" tIns="0" rIns="0" bIns="0" rtlCol="0"/>
            <a:lstStyle/>
            <a:p>
              <a:endParaRPr/>
            </a:p>
          </p:txBody>
        </p:sp>
        <p:sp>
          <p:nvSpPr>
            <p:cNvPr id="33" name="object 33"/>
            <p:cNvSpPr/>
            <p:nvPr/>
          </p:nvSpPr>
          <p:spPr>
            <a:xfrm>
              <a:off x="1615313" y="3361690"/>
              <a:ext cx="1828164" cy="859155"/>
            </a:xfrm>
            <a:custGeom>
              <a:avLst/>
              <a:gdLst/>
              <a:ahLst/>
              <a:cxnLst/>
              <a:rect l="l" t="t" r="r" b="b"/>
              <a:pathLst>
                <a:path w="1828164" h="859154">
                  <a:moveTo>
                    <a:pt x="1752165" y="23470"/>
                  </a:moveTo>
                  <a:lnTo>
                    <a:pt x="0" y="835025"/>
                  </a:lnTo>
                  <a:lnTo>
                    <a:pt x="10922" y="858647"/>
                  </a:lnTo>
                  <a:lnTo>
                    <a:pt x="1763052" y="46982"/>
                  </a:lnTo>
                  <a:lnTo>
                    <a:pt x="1752165" y="23470"/>
                  </a:lnTo>
                  <a:close/>
                </a:path>
                <a:path w="1828164" h="859154">
                  <a:moveTo>
                    <a:pt x="1815798" y="18034"/>
                  </a:moveTo>
                  <a:lnTo>
                    <a:pt x="1763902" y="18034"/>
                  </a:lnTo>
                  <a:lnTo>
                    <a:pt x="1774825" y="41529"/>
                  </a:lnTo>
                  <a:lnTo>
                    <a:pt x="1763052" y="46982"/>
                  </a:lnTo>
                  <a:lnTo>
                    <a:pt x="1773936" y="70485"/>
                  </a:lnTo>
                  <a:lnTo>
                    <a:pt x="1815798" y="18034"/>
                  </a:lnTo>
                  <a:close/>
                </a:path>
                <a:path w="1828164" h="859154">
                  <a:moveTo>
                    <a:pt x="1763902" y="18034"/>
                  </a:moveTo>
                  <a:lnTo>
                    <a:pt x="1752165" y="23470"/>
                  </a:lnTo>
                  <a:lnTo>
                    <a:pt x="1763052" y="46982"/>
                  </a:lnTo>
                  <a:lnTo>
                    <a:pt x="1774825" y="41529"/>
                  </a:lnTo>
                  <a:lnTo>
                    <a:pt x="1763902" y="18034"/>
                  </a:lnTo>
                  <a:close/>
                </a:path>
                <a:path w="1828164" h="859154">
                  <a:moveTo>
                    <a:pt x="1741297" y="0"/>
                  </a:moveTo>
                  <a:lnTo>
                    <a:pt x="1752165" y="23470"/>
                  </a:lnTo>
                  <a:lnTo>
                    <a:pt x="1763902" y="18034"/>
                  </a:lnTo>
                  <a:lnTo>
                    <a:pt x="1815798" y="18034"/>
                  </a:lnTo>
                  <a:lnTo>
                    <a:pt x="1828164" y="2539"/>
                  </a:lnTo>
                  <a:lnTo>
                    <a:pt x="1741297" y="0"/>
                  </a:lnTo>
                  <a:close/>
                </a:path>
              </a:pathLst>
            </a:custGeom>
            <a:solidFill>
              <a:srgbClr val="FFFFFF"/>
            </a:solidFill>
          </p:spPr>
          <p:txBody>
            <a:bodyPr wrap="square" lIns="0" tIns="0" rIns="0" bIns="0" rtlCol="0"/>
            <a:lstStyle/>
            <a:p>
              <a:endParaRPr/>
            </a:p>
          </p:txBody>
        </p:sp>
        <p:sp>
          <p:nvSpPr>
            <p:cNvPr id="34" name="object 34"/>
            <p:cNvSpPr/>
            <p:nvPr/>
          </p:nvSpPr>
          <p:spPr>
            <a:xfrm>
              <a:off x="1572768" y="4162044"/>
              <a:ext cx="2013204" cy="1040891"/>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1625981" y="4190619"/>
              <a:ext cx="1828164" cy="859155"/>
            </a:xfrm>
            <a:custGeom>
              <a:avLst/>
              <a:gdLst/>
              <a:ahLst/>
              <a:cxnLst/>
              <a:rect l="l" t="t" r="r" b="b"/>
              <a:pathLst>
                <a:path w="1828164" h="859154">
                  <a:moveTo>
                    <a:pt x="1752165" y="835176"/>
                  </a:moveTo>
                  <a:lnTo>
                    <a:pt x="1741296" y="858646"/>
                  </a:lnTo>
                  <a:lnTo>
                    <a:pt x="1828165" y="856106"/>
                  </a:lnTo>
                  <a:lnTo>
                    <a:pt x="1815798" y="840612"/>
                  </a:lnTo>
                  <a:lnTo>
                    <a:pt x="1763903" y="840612"/>
                  </a:lnTo>
                  <a:lnTo>
                    <a:pt x="1752165" y="835176"/>
                  </a:lnTo>
                  <a:close/>
                </a:path>
                <a:path w="1828164" h="859154">
                  <a:moveTo>
                    <a:pt x="1763052" y="811664"/>
                  </a:moveTo>
                  <a:lnTo>
                    <a:pt x="1752165" y="835176"/>
                  </a:lnTo>
                  <a:lnTo>
                    <a:pt x="1763903" y="840612"/>
                  </a:lnTo>
                  <a:lnTo>
                    <a:pt x="1774824" y="817117"/>
                  </a:lnTo>
                  <a:lnTo>
                    <a:pt x="1763052" y="811664"/>
                  </a:lnTo>
                  <a:close/>
                </a:path>
                <a:path w="1828164" h="859154">
                  <a:moveTo>
                    <a:pt x="1773935" y="788161"/>
                  </a:moveTo>
                  <a:lnTo>
                    <a:pt x="1763052" y="811664"/>
                  </a:lnTo>
                  <a:lnTo>
                    <a:pt x="1774824" y="817117"/>
                  </a:lnTo>
                  <a:lnTo>
                    <a:pt x="1763903" y="840612"/>
                  </a:lnTo>
                  <a:lnTo>
                    <a:pt x="1815798" y="840612"/>
                  </a:lnTo>
                  <a:lnTo>
                    <a:pt x="1773935" y="788161"/>
                  </a:lnTo>
                  <a:close/>
                </a:path>
                <a:path w="1828164" h="859154">
                  <a:moveTo>
                    <a:pt x="10921" y="0"/>
                  </a:moveTo>
                  <a:lnTo>
                    <a:pt x="0" y="23621"/>
                  </a:lnTo>
                  <a:lnTo>
                    <a:pt x="1752165" y="835176"/>
                  </a:lnTo>
                  <a:lnTo>
                    <a:pt x="1763052" y="811664"/>
                  </a:lnTo>
                  <a:lnTo>
                    <a:pt x="10921" y="0"/>
                  </a:lnTo>
                  <a:close/>
                </a:path>
              </a:pathLst>
            </a:custGeom>
            <a:solidFill>
              <a:srgbClr val="FFFFFF"/>
            </a:solidFill>
          </p:spPr>
          <p:txBody>
            <a:bodyPr wrap="square" lIns="0" tIns="0" rIns="0" bIns="0" rtlCol="0"/>
            <a:lstStyle/>
            <a:p>
              <a:endParaRPr/>
            </a:p>
          </p:txBody>
        </p:sp>
        <p:sp>
          <p:nvSpPr>
            <p:cNvPr id="36" name="object 36"/>
            <p:cNvSpPr/>
            <p:nvPr/>
          </p:nvSpPr>
          <p:spPr>
            <a:xfrm>
              <a:off x="6217920" y="3115056"/>
              <a:ext cx="2388107" cy="262127"/>
            </a:xfrm>
            <a:prstGeom prst="rect">
              <a:avLst/>
            </a:prstGeom>
            <a:blipFill>
              <a:blip r:embed="rId11" cstate="print"/>
              <a:stretch>
                <a:fillRect/>
              </a:stretch>
            </a:blipFill>
          </p:spPr>
          <p:txBody>
            <a:bodyPr wrap="square" lIns="0" tIns="0" rIns="0" bIns="0" rtlCol="0"/>
            <a:lstStyle/>
            <a:p>
              <a:endParaRPr/>
            </a:p>
          </p:txBody>
        </p:sp>
        <p:sp>
          <p:nvSpPr>
            <p:cNvPr id="37" name="object 37"/>
            <p:cNvSpPr/>
            <p:nvPr/>
          </p:nvSpPr>
          <p:spPr>
            <a:xfrm>
              <a:off x="6284214" y="3182112"/>
              <a:ext cx="2190115" cy="78105"/>
            </a:xfrm>
            <a:custGeom>
              <a:avLst/>
              <a:gdLst/>
              <a:ahLst/>
              <a:cxnLst/>
              <a:rect l="l" t="t" r="r" b="b"/>
              <a:pathLst>
                <a:path w="2190115" h="78104">
                  <a:moveTo>
                    <a:pt x="2112264" y="0"/>
                  </a:moveTo>
                  <a:lnTo>
                    <a:pt x="2112264" y="77724"/>
                  </a:lnTo>
                  <a:lnTo>
                    <a:pt x="2164080" y="51815"/>
                  </a:lnTo>
                  <a:lnTo>
                    <a:pt x="2125217" y="51815"/>
                  </a:lnTo>
                  <a:lnTo>
                    <a:pt x="2125217" y="25908"/>
                  </a:lnTo>
                  <a:lnTo>
                    <a:pt x="2164080" y="25908"/>
                  </a:lnTo>
                  <a:lnTo>
                    <a:pt x="2112264" y="0"/>
                  </a:lnTo>
                  <a:close/>
                </a:path>
                <a:path w="2190115" h="78104">
                  <a:moveTo>
                    <a:pt x="2112264" y="25908"/>
                  </a:moveTo>
                  <a:lnTo>
                    <a:pt x="0" y="25908"/>
                  </a:lnTo>
                  <a:lnTo>
                    <a:pt x="0" y="51815"/>
                  </a:lnTo>
                  <a:lnTo>
                    <a:pt x="2112264" y="51815"/>
                  </a:lnTo>
                  <a:lnTo>
                    <a:pt x="2112264" y="25908"/>
                  </a:lnTo>
                  <a:close/>
                </a:path>
                <a:path w="2190115" h="78104">
                  <a:moveTo>
                    <a:pt x="2164080" y="25908"/>
                  </a:moveTo>
                  <a:lnTo>
                    <a:pt x="2125217" y="25908"/>
                  </a:lnTo>
                  <a:lnTo>
                    <a:pt x="2125217" y="51815"/>
                  </a:lnTo>
                  <a:lnTo>
                    <a:pt x="2164080" y="51815"/>
                  </a:lnTo>
                  <a:lnTo>
                    <a:pt x="2189988" y="38862"/>
                  </a:lnTo>
                  <a:lnTo>
                    <a:pt x="2164080" y="25908"/>
                  </a:lnTo>
                  <a:close/>
                </a:path>
              </a:pathLst>
            </a:custGeom>
            <a:solidFill>
              <a:srgbClr val="FFFFFF"/>
            </a:solidFill>
          </p:spPr>
          <p:txBody>
            <a:bodyPr wrap="square" lIns="0" tIns="0" rIns="0" bIns="0" rtlCol="0"/>
            <a:lstStyle/>
            <a:p>
              <a:endParaRPr/>
            </a:p>
          </p:txBody>
        </p:sp>
        <p:sp>
          <p:nvSpPr>
            <p:cNvPr id="38" name="object 38"/>
            <p:cNvSpPr/>
            <p:nvPr/>
          </p:nvSpPr>
          <p:spPr>
            <a:xfrm>
              <a:off x="6216396" y="5164836"/>
              <a:ext cx="2813304" cy="132587"/>
            </a:xfrm>
            <a:prstGeom prst="rect">
              <a:avLst/>
            </a:prstGeom>
            <a:blipFill>
              <a:blip r:embed="rId12" cstate="print"/>
              <a:stretch>
                <a:fillRect/>
              </a:stretch>
            </a:blipFill>
          </p:spPr>
          <p:txBody>
            <a:bodyPr wrap="square" lIns="0" tIns="0" rIns="0" bIns="0" rtlCol="0"/>
            <a:lstStyle/>
            <a:p>
              <a:endParaRPr/>
            </a:p>
          </p:txBody>
        </p:sp>
        <p:sp>
          <p:nvSpPr>
            <p:cNvPr id="39" name="object 39"/>
            <p:cNvSpPr/>
            <p:nvPr/>
          </p:nvSpPr>
          <p:spPr>
            <a:xfrm>
              <a:off x="6282690" y="5205222"/>
              <a:ext cx="2693035" cy="0"/>
            </a:xfrm>
            <a:custGeom>
              <a:avLst/>
              <a:gdLst/>
              <a:ahLst/>
              <a:cxnLst/>
              <a:rect l="l" t="t" r="r" b="b"/>
              <a:pathLst>
                <a:path w="2693034">
                  <a:moveTo>
                    <a:pt x="2692908" y="0"/>
                  </a:moveTo>
                  <a:lnTo>
                    <a:pt x="0" y="0"/>
                  </a:lnTo>
                </a:path>
              </a:pathLst>
            </a:custGeom>
            <a:ln w="25908">
              <a:solidFill>
                <a:srgbClr val="FFFFFF"/>
              </a:solidFill>
            </a:ln>
          </p:spPr>
          <p:txBody>
            <a:bodyPr wrap="square" lIns="0" tIns="0" rIns="0" bIns="0" rtlCol="0"/>
            <a:lstStyle/>
            <a:p>
              <a:endParaRPr/>
            </a:p>
          </p:txBody>
        </p:sp>
        <p:sp>
          <p:nvSpPr>
            <p:cNvPr id="40" name="object 40"/>
            <p:cNvSpPr/>
            <p:nvPr/>
          </p:nvSpPr>
          <p:spPr>
            <a:xfrm>
              <a:off x="8846819" y="3518916"/>
              <a:ext cx="263651" cy="1784604"/>
            </a:xfrm>
            <a:prstGeom prst="rect">
              <a:avLst/>
            </a:prstGeom>
            <a:blipFill>
              <a:blip r:embed="rId13" cstate="print"/>
              <a:stretch>
                <a:fillRect/>
              </a:stretch>
            </a:blipFill>
          </p:spPr>
          <p:txBody>
            <a:bodyPr wrap="square" lIns="0" tIns="0" rIns="0" bIns="0" rtlCol="0"/>
            <a:lstStyle/>
            <a:p>
              <a:endParaRPr/>
            </a:p>
          </p:txBody>
        </p:sp>
        <p:sp>
          <p:nvSpPr>
            <p:cNvPr id="41" name="object 41"/>
            <p:cNvSpPr/>
            <p:nvPr/>
          </p:nvSpPr>
          <p:spPr>
            <a:xfrm>
              <a:off x="8939783" y="3624833"/>
              <a:ext cx="78105" cy="1586865"/>
            </a:xfrm>
            <a:custGeom>
              <a:avLst/>
              <a:gdLst/>
              <a:ahLst/>
              <a:cxnLst/>
              <a:rect l="l" t="t" r="r" b="b"/>
              <a:pathLst>
                <a:path w="78104" h="1586864">
                  <a:moveTo>
                    <a:pt x="51816" y="64770"/>
                  </a:moveTo>
                  <a:lnTo>
                    <a:pt x="25908" y="64770"/>
                  </a:lnTo>
                  <a:lnTo>
                    <a:pt x="25908" y="1586484"/>
                  </a:lnTo>
                  <a:lnTo>
                    <a:pt x="51816" y="1586484"/>
                  </a:lnTo>
                  <a:lnTo>
                    <a:pt x="51816" y="64770"/>
                  </a:lnTo>
                  <a:close/>
                </a:path>
                <a:path w="78104" h="1586864">
                  <a:moveTo>
                    <a:pt x="38862" y="0"/>
                  </a:moveTo>
                  <a:lnTo>
                    <a:pt x="0" y="77724"/>
                  </a:lnTo>
                  <a:lnTo>
                    <a:pt x="25908" y="77724"/>
                  </a:lnTo>
                  <a:lnTo>
                    <a:pt x="25908" y="64770"/>
                  </a:lnTo>
                  <a:lnTo>
                    <a:pt x="71247" y="64770"/>
                  </a:lnTo>
                  <a:lnTo>
                    <a:pt x="38862" y="0"/>
                  </a:lnTo>
                  <a:close/>
                </a:path>
                <a:path w="78104" h="1586864">
                  <a:moveTo>
                    <a:pt x="71247" y="64770"/>
                  </a:moveTo>
                  <a:lnTo>
                    <a:pt x="51816" y="64770"/>
                  </a:lnTo>
                  <a:lnTo>
                    <a:pt x="51816" y="77724"/>
                  </a:lnTo>
                  <a:lnTo>
                    <a:pt x="77724" y="77724"/>
                  </a:lnTo>
                  <a:lnTo>
                    <a:pt x="71247" y="6477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6912" y="1668856"/>
            <a:ext cx="6969759" cy="3379470"/>
          </a:xfrm>
          <a:prstGeom prst="rect">
            <a:avLst/>
          </a:prstGeom>
        </p:spPr>
        <p:txBody>
          <a:bodyPr vert="horz" wrap="square" lIns="0" tIns="114300" rIns="0" bIns="0" rtlCol="0">
            <a:spAutoFit/>
          </a:bodyPr>
          <a:lstStyle/>
          <a:p>
            <a:pPr marL="690880" marR="5080" indent="-678180" algn="r">
              <a:lnSpc>
                <a:spcPct val="88900"/>
              </a:lnSpc>
              <a:spcBef>
                <a:spcPts val="900"/>
              </a:spcBef>
            </a:pPr>
            <a:r>
              <a:rPr sz="6000" spc="-105" dirty="0">
                <a:solidFill>
                  <a:srgbClr val="FFFFFF"/>
                </a:solidFill>
                <a:latin typeface="Arial"/>
                <a:cs typeface="Arial"/>
              </a:rPr>
              <a:t>Always</a:t>
            </a:r>
            <a:r>
              <a:rPr sz="6000" spc="-285" dirty="0">
                <a:solidFill>
                  <a:srgbClr val="FFFFFF"/>
                </a:solidFill>
                <a:latin typeface="Arial"/>
                <a:cs typeface="Arial"/>
              </a:rPr>
              <a:t> </a:t>
            </a:r>
            <a:r>
              <a:rPr sz="6000" spc="-110" dirty="0">
                <a:solidFill>
                  <a:srgbClr val="FFFFFF"/>
                </a:solidFill>
                <a:latin typeface="Arial"/>
                <a:cs typeface="Arial"/>
              </a:rPr>
              <a:t>associate</a:t>
            </a:r>
            <a:r>
              <a:rPr sz="6000" spc="-325" dirty="0">
                <a:solidFill>
                  <a:srgbClr val="FFFFFF"/>
                </a:solidFill>
                <a:latin typeface="Arial"/>
                <a:cs typeface="Arial"/>
              </a:rPr>
              <a:t> </a:t>
            </a:r>
            <a:r>
              <a:rPr sz="6000" spc="-80" dirty="0">
                <a:solidFill>
                  <a:srgbClr val="F1A42C"/>
                </a:solidFill>
                <a:latin typeface="Arial"/>
                <a:cs typeface="Arial"/>
              </a:rPr>
              <a:t>two </a:t>
            </a:r>
            <a:r>
              <a:rPr sz="6000" dirty="0">
                <a:solidFill>
                  <a:srgbClr val="F1A42C"/>
                </a:solidFill>
                <a:latin typeface="Arial"/>
                <a:cs typeface="Arial"/>
              </a:rPr>
              <a:t> </a:t>
            </a:r>
            <a:r>
              <a:rPr sz="6000" spc="-60" dirty="0">
                <a:solidFill>
                  <a:srgbClr val="F1A42C"/>
                </a:solidFill>
                <a:latin typeface="Arial"/>
                <a:cs typeface="Arial"/>
              </a:rPr>
              <a:t>or </a:t>
            </a:r>
            <a:r>
              <a:rPr sz="6000" spc="-90" dirty="0">
                <a:solidFill>
                  <a:srgbClr val="F1A42C"/>
                </a:solidFill>
                <a:latin typeface="Arial"/>
                <a:cs typeface="Arial"/>
              </a:rPr>
              <a:t>more</a:t>
            </a:r>
            <a:r>
              <a:rPr sz="6000" spc="-520" dirty="0">
                <a:solidFill>
                  <a:srgbClr val="F1A42C"/>
                </a:solidFill>
                <a:latin typeface="Arial"/>
                <a:cs typeface="Arial"/>
              </a:rPr>
              <a:t> </a:t>
            </a:r>
            <a:r>
              <a:rPr sz="6000" spc="-105" dirty="0">
                <a:solidFill>
                  <a:srgbClr val="F1A42C"/>
                </a:solidFill>
                <a:latin typeface="Arial"/>
                <a:cs typeface="Arial"/>
              </a:rPr>
              <a:t>subnets</a:t>
            </a:r>
            <a:r>
              <a:rPr sz="6000" spc="-310" dirty="0">
                <a:solidFill>
                  <a:srgbClr val="F1A42C"/>
                </a:solidFill>
                <a:latin typeface="Arial"/>
                <a:cs typeface="Arial"/>
              </a:rPr>
              <a:t> </a:t>
            </a:r>
            <a:r>
              <a:rPr sz="6000" spc="-60" dirty="0">
                <a:solidFill>
                  <a:srgbClr val="F1A42C"/>
                </a:solidFill>
                <a:latin typeface="Arial"/>
                <a:cs typeface="Arial"/>
              </a:rPr>
              <a:t>in </a:t>
            </a:r>
            <a:r>
              <a:rPr sz="6000" dirty="0">
                <a:solidFill>
                  <a:srgbClr val="F1A42C"/>
                </a:solidFill>
                <a:latin typeface="Arial"/>
                <a:cs typeface="Arial"/>
              </a:rPr>
              <a:t> </a:t>
            </a:r>
            <a:r>
              <a:rPr sz="6000" spc="-110" dirty="0">
                <a:solidFill>
                  <a:srgbClr val="F1A42C"/>
                </a:solidFill>
                <a:latin typeface="Arial"/>
                <a:cs typeface="Arial"/>
              </a:rPr>
              <a:t>different</a:t>
            </a:r>
            <a:r>
              <a:rPr sz="6000" spc="-315" dirty="0">
                <a:solidFill>
                  <a:srgbClr val="F1A42C"/>
                </a:solidFill>
                <a:latin typeface="Arial"/>
                <a:cs typeface="Arial"/>
              </a:rPr>
              <a:t> </a:t>
            </a:r>
            <a:r>
              <a:rPr sz="6000" spc="-100" dirty="0">
                <a:solidFill>
                  <a:srgbClr val="F1A42C"/>
                </a:solidFill>
                <a:latin typeface="Arial"/>
                <a:cs typeface="Arial"/>
              </a:rPr>
              <a:t>zones</a:t>
            </a:r>
            <a:r>
              <a:rPr sz="6000" spc="-300" dirty="0">
                <a:solidFill>
                  <a:srgbClr val="F1A42C"/>
                </a:solidFill>
                <a:latin typeface="Arial"/>
                <a:cs typeface="Arial"/>
              </a:rPr>
              <a:t> </a:t>
            </a:r>
            <a:r>
              <a:rPr sz="6000" spc="-125" dirty="0">
                <a:solidFill>
                  <a:srgbClr val="FFFFFF"/>
                </a:solidFill>
                <a:latin typeface="Arial"/>
                <a:cs typeface="Arial"/>
              </a:rPr>
              <a:t>with  </a:t>
            </a:r>
            <a:r>
              <a:rPr sz="6000" spc="-80" dirty="0">
                <a:solidFill>
                  <a:srgbClr val="FFFFFF"/>
                </a:solidFill>
                <a:latin typeface="Arial"/>
                <a:cs typeface="Arial"/>
              </a:rPr>
              <a:t>the </a:t>
            </a:r>
            <a:r>
              <a:rPr sz="6000" spc="-90" dirty="0">
                <a:solidFill>
                  <a:srgbClr val="FFFFFF"/>
                </a:solidFill>
                <a:latin typeface="Arial"/>
                <a:cs typeface="Arial"/>
              </a:rPr>
              <a:t>load</a:t>
            </a:r>
            <a:r>
              <a:rPr sz="6000" spc="-545" dirty="0">
                <a:solidFill>
                  <a:srgbClr val="FFFFFF"/>
                </a:solidFill>
                <a:latin typeface="Arial"/>
                <a:cs typeface="Arial"/>
              </a:rPr>
              <a:t> </a:t>
            </a:r>
            <a:r>
              <a:rPr sz="6000" spc="-105" dirty="0">
                <a:solidFill>
                  <a:srgbClr val="FFFFFF"/>
                </a:solidFill>
                <a:latin typeface="Arial"/>
                <a:cs typeface="Arial"/>
              </a:rPr>
              <a:t>balancer</a:t>
            </a:r>
            <a:endParaRPr sz="6000" dirty="0">
              <a:latin typeface="Arial"/>
              <a:cs typeface="Arial"/>
            </a:endParaRPr>
          </a:p>
        </p:txBody>
      </p:sp>
      <p:sp>
        <p:nvSpPr>
          <p:cNvPr id="3" name="object 3"/>
          <p:cNvSpPr/>
          <p:nvPr/>
        </p:nvSpPr>
        <p:spPr>
          <a:xfrm>
            <a:off x="3589019" y="0"/>
            <a:ext cx="8602980" cy="685799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8728" y="2575305"/>
            <a:ext cx="11010265" cy="1661160"/>
          </a:xfrm>
          <a:prstGeom prst="rect">
            <a:avLst/>
          </a:prstGeom>
        </p:spPr>
        <p:txBody>
          <a:bodyPr vert="horz" wrap="square" lIns="0" tIns="48260" rIns="0" bIns="0" rtlCol="0">
            <a:spAutoFit/>
          </a:bodyPr>
          <a:lstStyle/>
          <a:p>
            <a:pPr marL="2153920" marR="5080" indent="-2141855">
              <a:lnSpc>
                <a:spcPts val="6400"/>
              </a:lnSpc>
              <a:spcBef>
                <a:spcPts val="380"/>
              </a:spcBef>
            </a:pPr>
            <a:r>
              <a:rPr sz="5400" spc="-90" dirty="0"/>
              <a:t>Using </a:t>
            </a:r>
            <a:r>
              <a:rPr sz="5400" spc="-100" dirty="0">
                <a:solidFill>
                  <a:srgbClr val="F1A42C"/>
                </a:solidFill>
              </a:rPr>
              <a:t>multiple </a:t>
            </a:r>
            <a:r>
              <a:rPr sz="5400" spc="-105" dirty="0"/>
              <a:t>Availability </a:t>
            </a:r>
            <a:r>
              <a:rPr sz="5400" spc="-90" dirty="0"/>
              <a:t>Zones</a:t>
            </a:r>
            <a:r>
              <a:rPr sz="5400" spc="-725" dirty="0"/>
              <a:t> </a:t>
            </a:r>
            <a:r>
              <a:rPr sz="5400" spc="-85" dirty="0"/>
              <a:t>does  </a:t>
            </a:r>
            <a:r>
              <a:rPr sz="5400" spc="-90" dirty="0"/>
              <a:t>bring </a:t>
            </a:r>
            <a:r>
              <a:rPr sz="5400" dirty="0"/>
              <a:t>a </a:t>
            </a:r>
            <a:r>
              <a:rPr sz="5400" spc="-75" dirty="0"/>
              <a:t>few</a:t>
            </a:r>
            <a:r>
              <a:rPr sz="5400" spc="-625" dirty="0"/>
              <a:t> </a:t>
            </a:r>
            <a:r>
              <a:rPr sz="5400" spc="-105" dirty="0">
                <a:solidFill>
                  <a:srgbClr val="F1A42C"/>
                </a:solidFill>
              </a:rPr>
              <a:t>challenges</a:t>
            </a:r>
            <a:r>
              <a:rPr sz="5400" spc="-105" dirty="0">
                <a:solidFill>
                  <a:srgbClr val="8AC843"/>
                </a:solidFill>
              </a:rPr>
              <a:t>.</a:t>
            </a:r>
            <a:endParaRPr sz="5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4816" y="1712976"/>
            <a:ext cx="10256520" cy="4451985"/>
            <a:chOff x="1194816" y="1712976"/>
            <a:chExt cx="10256520" cy="4451985"/>
          </a:xfrm>
        </p:grpSpPr>
        <p:sp>
          <p:nvSpPr>
            <p:cNvPr id="3" name="object 3"/>
            <p:cNvSpPr/>
            <p:nvPr/>
          </p:nvSpPr>
          <p:spPr>
            <a:xfrm>
              <a:off x="1194816" y="1712976"/>
              <a:ext cx="263652" cy="43708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87780" y="1818894"/>
              <a:ext cx="78105" cy="4186554"/>
            </a:xfrm>
            <a:custGeom>
              <a:avLst/>
              <a:gdLst/>
              <a:ahLst/>
              <a:cxnLst/>
              <a:rect l="l" t="t" r="r" b="b"/>
              <a:pathLst>
                <a:path w="78105" h="4186554">
                  <a:moveTo>
                    <a:pt x="51815" y="64769"/>
                  </a:moveTo>
                  <a:lnTo>
                    <a:pt x="25907" y="64769"/>
                  </a:lnTo>
                  <a:lnTo>
                    <a:pt x="25907" y="4186428"/>
                  </a:lnTo>
                  <a:lnTo>
                    <a:pt x="51815" y="4186428"/>
                  </a:lnTo>
                  <a:lnTo>
                    <a:pt x="51815" y="64769"/>
                  </a:lnTo>
                  <a:close/>
                </a:path>
                <a:path w="78105" h="4186554">
                  <a:moveTo>
                    <a:pt x="38861" y="0"/>
                  </a:moveTo>
                  <a:lnTo>
                    <a:pt x="0" y="77723"/>
                  </a:lnTo>
                  <a:lnTo>
                    <a:pt x="25907" y="77723"/>
                  </a:lnTo>
                  <a:lnTo>
                    <a:pt x="25907" y="64769"/>
                  </a:lnTo>
                  <a:lnTo>
                    <a:pt x="71247" y="64769"/>
                  </a:lnTo>
                  <a:lnTo>
                    <a:pt x="38861" y="0"/>
                  </a:lnTo>
                  <a:close/>
                </a:path>
                <a:path w="78105" h="4186554">
                  <a:moveTo>
                    <a:pt x="71247" y="64769"/>
                  </a:moveTo>
                  <a:lnTo>
                    <a:pt x="51815" y="64769"/>
                  </a:lnTo>
                  <a:lnTo>
                    <a:pt x="51815" y="77723"/>
                  </a:lnTo>
                  <a:lnTo>
                    <a:pt x="77723" y="77723"/>
                  </a:lnTo>
                  <a:lnTo>
                    <a:pt x="71247" y="64769"/>
                  </a:lnTo>
                  <a:close/>
                </a:path>
              </a:pathLst>
            </a:custGeom>
            <a:solidFill>
              <a:srgbClr val="FFFFFF"/>
            </a:solidFill>
          </p:spPr>
          <p:txBody>
            <a:bodyPr wrap="square" lIns="0" tIns="0" rIns="0" bIns="0" rtlCol="0"/>
            <a:lstStyle/>
            <a:p>
              <a:endParaRPr/>
            </a:p>
          </p:txBody>
        </p:sp>
        <p:sp>
          <p:nvSpPr>
            <p:cNvPr id="5" name="object 5"/>
            <p:cNvSpPr/>
            <p:nvPr/>
          </p:nvSpPr>
          <p:spPr>
            <a:xfrm>
              <a:off x="1293876" y="5902452"/>
              <a:ext cx="10157460" cy="26212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47978" y="5969508"/>
              <a:ext cx="9972040" cy="78105"/>
            </a:xfrm>
            <a:custGeom>
              <a:avLst/>
              <a:gdLst/>
              <a:ahLst/>
              <a:cxnLst/>
              <a:rect l="l" t="t" r="r" b="b"/>
              <a:pathLst>
                <a:path w="9972040" h="78104">
                  <a:moveTo>
                    <a:pt x="9893808" y="0"/>
                  </a:moveTo>
                  <a:lnTo>
                    <a:pt x="9893808" y="77723"/>
                  </a:lnTo>
                  <a:lnTo>
                    <a:pt x="9945623" y="51815"/>
                  </a:lnTo>
                  <a:lnTo>
                    <a:pt x="9906762" y="51815"/>
                  </a:lnTo>
                  <a:lnTo>
                    <a:pt x="9906762" y="25907"/>
                  </a:lnTo>
                  <a:lnTo>
                    <a:pt x="9945624" y="25907"/>
                  </a:lnTo>
                  <a:lnTo>
                    <a:pt x="9893808" y="0"/>
                  </a:lnTo>
                  <a:close/>
                </a:path>
                <a:path w="9972040" h="78104">
                  <a:moveTo>
                    <a:pt x="9893808" y="25907"/>
                  </a:moveTo>
                  <a:lnTo>
                    <a:pt x="0" y="25907"/>
                  </a:lnTo>
                  <a:lnTo>
                    <a:pt x="0" y="51815"/>
                  </a:lnTo>
                  <a:lnTo>
                    <a:pt x="9893808" y="51815"/>
                  </a:lnTo>
                  <a:lnTo>
                    <a:pt x="9893808" y="25907"/>
                  </a:lnTo>
                  <a:close/>
                </a:path>
                <a:path w="9972040" h="78104">
                  <a:moveTo>
                    <a:pt x="9945624" y="25907"/>
                  </a:moveTo>
                  <a:lnTo>
                    <a:pt x="9906762" y="25907"/>
                  </a:lnTo>
                  <a:lnTo>
                    <a:pt x="9906762" y="51815"/>
                  </a:lnTo>
                  <a:lnTo>
                    <a:pt x="9945623" y="51815"/>
                  </a:lnTo>
                  <a:lnTo>
                    <a:pt x="9971532" y="38861"/>
                  </a:lnTo>
                  <a:lnTo>
                    <a:pt x="9945624" y="25907"/>
                  </a:lnTo>
                  <a:close/>
                </a:path>
              </a:pathLst>
            </a:custGeom>
            <a:solidFill>
              <a:srgbClr val="FFFFFF"/>
            </a:solidFill>
          </p:spPr>
          <p:txBody>
            <a:bodyPr wrap="square" lIns="0" tIns="0" rIns="0" bIns="0" rtlCol="0"/>
            <a:lstStyle/>
            <a:p>
              <a:endParaRPr/>
            </a:p>
          </p:txBody>
        </p:sp>
      </p:grpSp>
      <p:sp>
        <p:nvSpPr>
          <p:cNvPr id="7" name="object 7"/>
          <p:cNvSpPr txBox="1"/>
          <p:nvPr/>
        </p:nvSpPr>
        <p:spPr>
          <a:xfrm>
            <a:off x="875209" y="2964119"/>
            <a:ext cx="252729" cy="1466215"/>
          </a:xfrm>
          <a:prstGeom prst="rect">
            <a:avLst/>
          </a:prstGeom>
        </p:spPr>
        <p:txBody>
          <a:bodyPr vert="vert270" wrap="square" lIns="0" tIns="0" rIns="0" bIns="0" rtlCol="0">
            <a:spAutoFit/>
          </a:bodyPr>
          <a:lstStyle/>
          <a:p>
            <a:pPr marL="12700">
              <a:lnSpc>
                <a:spcPts val="1864"/>
              </a:lnSpc>
            </a:pPr>
            <a:r>
              <a:rPr sz="1600" b="1" spc="-5" dirty="0">
                <a:solidFill>
                  <a:srgbClr val="FFFFFF"/>
                </a:solidFill>
                <a:latin typeface="Arial"/>
                <a:cs typeface="Arial"/>
              </a:rPr>
              <a:t>Request</a:t>
            </a:r>
            <a:r>
              <a:rPr sz="1600" b="1" spc="-70" dirty="0">
                <a:solidFill>
                  <a:srgbClr val="FFFFFF"/>
                </a:solidFill>
                <a:latin typeface="Arial"/>
                <a:cs typeface="Arial"/>
              </a:rPr>
              <a:t> </a:t>
            </a:r>
            <a:r>
              <a:rPr sz="1600" b="1" spc="-5" dirty="0">
                <a:solidFill>
                  <a:srgbClr val="FFFFFF"/>
                </a:solidFill>
                <a:latin typeface="Arial"/>
                <a:cs typeface="Arial"/>
              </a:rPr>
              <a:t>Count</a:t>
            </a:r>
            <a:endParaRPr sz="1600">
              <a:latin typeface="Arial"/>
              <a:cs typeface="Arial"/>
            </a:endParaRPr>
          </a:p>
        </p:txBody>
      </p:sp>
      <p:sp>
        <p:nvSpPr>
          <p:cNvPr id="8" name="object 8"/>
          <p:cNvSpPr txBox="1"/>
          <p:nvPr/>
        </p:nvSpPr>
        <p:spPr>
          <a:xfrm>
            <a:off x="5847079" y="6098844"/>
            <a:ext cx="49784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FFFF"/>
                </a:solidFill>
                <a:latin typeface="Arial"/>
                <a:cs typeface="Arial"/>
              </a:rPr>
              <a:t>Ti</a:t>
            </a:r>
            <a:r>
              <a:rPr sz="1600" b="1" spc="-15" dirty="0">
                <a:solidFill>
                  <a:srgbClr val="FFFFFF"/>
                </a:solidFill>
                <a:latin typeface="Arial"/>
                <a:cs typeface="Arial"/>
              </a:rPr>
              <a:t>m</a:t>
            </a:r>
            <a:r>
              <a:rPr sz="1600" b="1" spc="-5" dirty="0">
                <a:solidFill>
                  <a:srgbClr val="FFFFFF"/>
                </a:solidFill>
                <a:latin typeface="Arial"/>
                <a:cs typeface="Arial"/>
              </a:rPr>
              <a:t>e</a:t>
            </a:r>
            <a:endParaRPr sz="1600">
              <a:latin typeface="Arial"/>
              <a:cs typeface="Arial"/>
            </a:endParaRPr>
          </a:p>
        </p:txBody>
      </p:sp>
      <p:grpSp>
        <p:nvGrpSpPr>
          <p:cNvPr id="9" name="object 9"/>
          <p:cNvGrpSpPr/>
          <p:nvPr/>
        </p:nvGrpSpPr>
        <p:grpSpPr>
          <a:xfrm>
            <a:off x="1281683" y="3563111"/>
            <a:ext cx="9629140" cy="1912620"/>
            <a:chOff x="1281683" y="3563111"/>
            <a:chExt cx="9629140" cy="1912620"/>
          </a:xfrm>
        </p:grpSpPr>
        <p:sp>
          <p:nvSpPr>
            <p:cNvPr id="10" name="object 10"/>
            <p:cNvSpPr/>
            <p:nvPr/>
          </p:nvSpPr>
          <p:spPr>
            <a:xfrm>
              <a:off x="1283207" y="4675631"/>
              <a:ext cx="9627108" cy="8001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337309" y="4716017"/>
              <a:ext cx="9519285" cy="668020"/>
            </a:xfrm>
            <a:custGeom>
              <a:avLst/>
              <a:gdLst/>
              <a:ahLst/>
              <a:cxnLst/>
              <a:rect l="l" t="t" r="r" b="b"/>
              <a:pathLst>
                <a:path w="9519285" h="668020">
                  <a:moveTo>
                    <a:pt x="0" y="523366"/>
                  </a:moveTo>
                  <a:lnTo>
                    <a:pt x="1164717" y="387984"/>
                  </a:lnTo>
                  <a:lnTo>
                    <a:pt x="2199004" y="667511"/>
                  </a:lnTo>
                  <a:lnTo>
                    <a:pt x="3250565" y="614425"/>
                  </a:lnTo>
                  <a:lnTo>
                    <a:pt x="4287012" y="0"/>
                  </a:lnTo>
                  <a:lnTo>
                    <a:pt x="5364098" y="316483"/>
                  </a:lnTo>
                  <a:lnTo>
                    <a:pt x="6396228" y="76199"/>
                  </a:lnTo>
                  <a:lnTo>
                    <a:pt x="7438898" y="290448"/>
                  </a:lnTo>
                  <a:lnTo>
                    <a:pt x="8475853" y="42290"/>
                  </a:lnTo>
                  <a:lnTo>
                    <a:pt x="9518904" y="155574"/>
                  </a:lnTo>
                </a:path>
              </a:pathLst>
            </a:custGeom>
            <a:ln w="25908">
              <a:solidFill>
                <a:srgbClr val="B12392"/>
              </a:solidFill>
            </a:ln>
          </p:spPr>
          <p:txBody>
            <a:bodyPr wrap="square" lIns="0" tIns="0" rIns="0" bIns="0" rtlCol="0"/>
            <a:lstStyle/>
            <a:p>
              <a:endParaRPr/>
            </a:p>
          </p:txBody>
        </p:sp>
        <p:sp>
          <p:nvSpPr>
            <p:cNvPr id="12" name="object 12"/>
            <p:cNvSpPr/>
            <p:nvPr/>
          </p:nvSpPr>
          <p:spPr>
            <a:xfrm>
              <a:off x="1283207" y="4642103"/>
              <a:ext cx="9627108" cy="757428"/>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338833" y="4682489"/>
              <a:ext cx="9516110" cy="624840"/>
            </a:xfrm>
            <a:custGeom>
              <a:avLst/>
              <a:gdLst/>
              <a:ahLst/>
              <a:cxnLst/>
              <a:rect l="l" t="t" r="r" b="b"/>
              <a:pathLst>
                <a:path w="9516110" h="624839">
                  <a:moveTo>
                    <a:pt x="0" y="351917"/>
                  </a:moveTo>
                  <a:lnTo>
                    <a:pt x="1158240" y="624840"/>
                  </a:lnTo>
                  <a:lnTo>
                    <a:pt x="2217292" y="463423"/>
                  </a:lnTo>
                  <a:lnTo>
                    <a:pt x="3249929" y="538353"/>
                  </a:lnTo>
                  <a:lnTo>
                    <a:pt x="4297933" y="305562"/>
                  </a:lnTo>
                  <a:lnTo>
                    <a:pt x="5364988" y="132587"/>
                  </a:lnTo>
                  <a:lnTo>
                    <a:pt x="6397624" y="380873"/>
                  </a:lnTo>
                  <a:lnTo>
                    <a:pt x="7453630" y="182372"/>
                  </a:lnTo>
                  <a:lnTo>
                    <a:pt x="8482330" y="201295"/>
                  </a:lnTo>
                  <a:lnTo>
                    <a:pt x="9515856" y="0"/>
                  </a:lnTo>
                </a:path>
              </a:pathLst>
            </a:custGeom>
            <a:ln w="25908">
              <a:solidFill>
                <a:srgbClr val="007BBB"/>
              </a:solidFill>
            </a:ln>
          </p:spPr>
          <p:txBody>
            <a:bodyPr wrap="square" lIns="0" tIns="0" rIns="0" bIns="0" rtlCol="0"/>
            <a:lstStyle/>
            <a:p>
              <a:endParaRPr/>
            </a:p>
          </p:txBody>
        </p:sp>
        <p:sp>
          <p:nvSpPr>
            <p:cNvPr id="14" name="object 14"/>
            <p:cNvSpPr/>
            <p:nvPr/>
          </p:nvSpPr>
          <p:spPr>
            <a:xfrm>
              <a:off x="1281683" y="3563111"/>
              <a:ext cx="9628632" cy="821436"/>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1335785" y="3603497"/>
              <a:ext cx="9517380" cy="688975"/>
            </a:xfrm>
            <a:custGeom>
              <a:avLst/>
              <a:gdLst/>
              <a:ahLst/>
              <a:cxnLst/>
              <a:rect l="l" t="t" r="r" b="b"/>
              <a:pathLst>
                <a:path w="9517380" h="688975">
                  <a:moveTo>
                    <a:pt x="0" y="610234"/>
                  </a:moveTo>
                  <a:lnTo>
                    <a:pt x="1168019" y="688847"/>
                  </a:lnTo>
                  <a:lnTo>
                    <a:pt x="2191639" y="446913"/>
                  </a:lnTo>
                  <a:lnTo>
                    <a:pt x="3257930" y="596772"/>
                  </a:lnTo>
                  <a:lnTo>
                    <a:pt x="4300474" y="0"/>
                  </a:lnTo>
                  <a:lnTo>
                    <a:pt x="5350891" y="238632"/>
                  </a:lnTo>
                  <a:lnTo>
                    <a:pt x="6378447" y="196341"/>
                  </a:lnTo>
                  <a:lnTo>
                    <a:pt x="7425309" y="23240"/>
                  </a:lnTo>
                  <a:lnTo>
                    <a:pt x="8470519" y="409194"/>
                  </a:lnTo>
                  <a:lnTo>
                    <a:pt x="9517380" y="60832"/>
                  </a:lnTo>
                </a:path>
              </a:pathLst>
            </a:custGeom>
            <a:ln w="25908">
              <a:solidFill>
                <a:srgbClr val="8AC843"/>
              </a:solidFill>
            </a:ln>
          </p:spPr>
          <p:txBody>
            <a:bodyPr wrap="square" lIns="0" tIns="0" rIns="0" bIns="0" rtlCol="0"/>
            <a:lstStyle/>
            <a:p>
              <a:endParaRPr/>
            </a:p>
          </p:txBody>
        </p:sp>
      </p:grpSp>
      <p:sp>
        <p:nvSpPr>
          <p:cNvPr id="16" name="object 16"/>
          <p:cNvSpPr txBox="1">
            <a:spLocks noGrp="1"/>
          </p:cNvSpPr>
          <p:nvPr>
            <p:ph type="title"/>
          </p:nvPr>
        </p:nvSpPr>
        <p:spPr>
          <a:xfrm>
            <a:off x="444500" y="172288"/>
            <a:ext cx="6378575" cy="1000760"/>
          </a:xfrm>
          <a:prstGeom prst="rect">
            <a:avLst/>
          </a:prstGeom>
        </p:spPr>
        <p:txBody>
          <a:bodyPr vert="horz" wrap="square" lIns="0" tIns="12065" rIns="0" bIns="0" rtlCol="0">
            <a:spAutoFit/>
          </a:bodyPr>
          <a:lstStyle/>
          <a:p>
            <a:pPr marL="12700">
              <a:lnSpc>
                <a:spcPct val="100000"/>
              </a:lnSpc>
              <a:spcBef>
                <a:spcPts val="95"/>
              </a:spcBef>
            </a:pPr>
            <a:r>
              <a:rPr sz="6400" spc="-120" dirty="0"/>
              <a:t>Traffic</a:t>
            </a:r>
            <a:r>
              <a:rPr sz="6400" spc="-290" dirty="0"/>
              <a:t> </a:t>
            </a:r>
            <a:r>
              <a:rPr sz="6400" spc="-125" dirty="0"/>
              <a:t>Imbalances</a:t>
            </a:r>
            <a:endParaRPr sz="6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9268" y="2093848"/>
            <a:ext cx="9982200" cy="2464435"/>
          </a:xfrm>
          <a:prstGeom prst="rect">
            <a:avLst/>
          </a:prstGeom>
        </p:spPr>
        <p:txBody>
          <a:bodyPr vert="horz" wrap="square" lIns="0" tIns="12065" rIns="0" bIns="0" rtlCol="0">
            <a:spAutoFit/>
          </a:bodyPr>
          <a:lstStyle/>
          <a:p>
            <a:pPr marL="12065" marR="5080" algn="ctr">
              <a:lnSpc>
                <a:spcPct val="136800"/>
              </a:lnSpc>
              <a:spcBef>
                <a:spcPts val="95"/>
              </a:spcBef>
            </a:pPr>
            <a:r>
              <a:rPr sz="3900" spc="-75" dirty="0">
                <a:solidFill>
                  <a:srgbClr val="F1A42C"/>
                </a:solidFill>
              </a:rPr>
              <a:t>Elastic </a:t>
            </a:r>
            <a:r>
              <a:rPr sz="3900" spc="-80" dirty="0"/>
              <a:t>Load Balancing </a:t>
            </a:r>
            <a:r>
              <a:rPr sz="3900" spc="-85" dirty="0"/>
              <a:t>automatically</a:t>
            </a:r>
            <a:r>
              <a:rPr sz="3900" spc="-270" dirty="0"/>
              <a:t> </a:t>
            </a:r>
            <a:r>
              <a:rPr sz="3900" spc="-80" dirty="0"/>
              <a:t>distributes  incoming application traffic </a:t>
            </a:r>
            <a:r>
              <a:rPr sz="3900" spc="-75" dirty="0"/>
              <a:t>across </a:t>
            </a:r>
            <a:r>
              <a:rPr sz="3900" spc="-80" dirty="0"/>
              <a:t>multiple  </a:t>
            </a:r>
            <a:r>
              <a:rPr sz="3900" spc="-70" dirty="0">
                <a:solidFill>
                  <a:srgbClr val="F1A42C"/>
                </a:solidFill>
              </a:rPr>
              <a:t>Amazon </a:t>
            </a:r>
            <a:r>
              <a:rPr sz="3900" spc="-60" dirty="0">
                <a:solidFill>
                  <a:srgbClr val="F1A42C"/>
                </a:solidFill>
              </a:rPr>
              <a:t>EC2</a:t>
            </a:r>
            <a:r>
              <a:rPr sz="3900" spc="-245" dirty="0">
                <a:solidFill>
                  <a:srgbClr val="F1A42C"/>
                </a:solidFill>
              </a:rPr>
              <a:t> </a:t>
            </a:r>
            <a:r>
              <a:rPr sz="3900" spc="-80" dirty="0"/>
              <a:t>instances.</a:t>
            </a:r>
            <a:endParaRPr sz="3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72288"/>
            <a:ext cx="10462895" cy="1000760"/>
          </a:xfrm>
          <a:prstGeom prst="rect">
            <a:avLst/>
          </a:prstGeom>
        </p:spPr>
        <p:txBody>
          <a:bodyPr vert="horz" wrap="square" lIns="0" tIns="12065" rIns="0" bIns="0" rtlCol="0">
            <a:spAutoFit/>
          </a:bodyPr>
          <a:lstStyle/>
          <a:p>
            <a:pPr marL="12700">
              <a:lnSpc>
                <a:spcPct val="100000"/>
              </a:lnSpc>
              <a:spcBef>
                <a:spcPts val="95"/>
              </a:spcBef>
            </a:pPr>
            <a:r>
              <a:rPr sz="6400" spc="-125" dirty="0"/>
              <a:t>Imbalanced </a:t>
            </a:r>
            <a:r>
              <a:rPr sz="6400" spc="-120" dirty="0"/>
              <a:t>Instance</a:t>
            </a:r>
            <a:r>
              <a:rPr sz="6400" spc="-385" dirty="0"/>
              <a:t> </a:t>
            </a:r>
            <a:r>
              <a:rPr sz="6400" spc="-120" dirty="0"/>
              <a:t>Capacity</a:t>
            </a:r>
            <a:endParaRPr sz="6400"/>
          </a:p>
        </p:txBody>
      </p:sp>
      <p:grpSp>
        <p:nvGrpSpPr>
          <p:cNvPr id="3" name="object 3"/>
          <p:cNvGrpSpPr/>
          <p:nvPr/>
        </p:nvGrpSpPr>
        <p:grpSpPr>
          <a:xfrm>
            <a:off x="3668204" y="1310639"/>
            <a:ext cx="7763509" cy="4999355"/>
            <a:chOff x="3668204" y="1310639"/>
            <a:chExt cx="7763509" cy="4999355"/>
          </a:xfrm>
        </p:grpSpPr>
        <p:sp>
          <p:nvSpPr>
            <p:cNvPr id="4" name="object 4"/>
            <p:cNvSpPr/>
            <p:nvPr/>
          </p:nvSpPr>
          <p:spPr>
            <a:xfrm>
              <a:off x="3681221" y="2117597"/>
              <a:ext cx="3467100" cy="4178935"/>
            </a:xfrm>
            <a:custGeom>
              <a:avLst/>
              <a:gdLst/>
              <a:ahLst/>
              <a:cxnLst/>
              <a:rect l="l" t="t" r="r" b="b"/>
              <a:pathLst>
                <a:path w="3467100" h="4178935">
                  <a:moveTo>
                    <a:pt x="0" y="520064"/>
                  </a:moveTo>
                  <a:lnTo>
                    <a:pt x="2124" y="472721"/>
                  </a:lnTo>
                  <a:lnTo>
                    <a:pt x="8377" y="426569"/>
                  </a:lnTo>
                  <a:lnTo>
                    <a:pt x="18573" y="381793"/>
                  </a:lnTo>
                  <a:lnTo>
                    <a:pt x="32530" y="338577"/>
                  </a:lnTo>
                  <a:lnTo>
                    <a:pt x="50065" y="297103"/>
                  </a:lnTo>
                  <a:lnTo>
                    <a:pt x="70992" y="257555"/>
                  </a:lnTo>
                  <a:lnTo>
                    <a:pt x="95131" y="220118"/>
                  </a:lnTo>
                  <a:lnTo>
                    <a:pt x="122296" y="184973"/>
                  </a:lnTo>
                  <a:lnTo>
                    <a:pt x="152304" y="152304"/>
                  </a:lnTo>
                  <a:lnTo>
                    <a:pt x="184973" y="122296"/>
                  </a:lnTo>
                  <a:lnTo>
                    <a:pt x="220118" y="95131"/>
                  </a:lnTo>
                  <a:lnTo>
                    <a:pt x="257556" y="70992"/>
                  </a:lnTo>
                  <a:lnTo>
                    <a:pt x="297103" y="50065"/>
                  </a:lnTo>
                  <a:lnTo>
                    <a:pt x="338577" y="32530"/>
                  </a:lnTo>
                  <a:lnTo>
                    <a:pt x="381793" y="18573"/>
                  </a:lnTo>
                  <a:lnTo>
                    <a:pt x="426569" y="8377"/>
                  </a:lnTo>
                  <a:lnTo>
                    <a:pt x="472721" y="2124"/>
                  </a:lnTo>
                  <a:lnTo>
                    <a:pt x="520064" y="0"/>
                  </a:lnTo>
                  <a:lnTo>
                    <a:pt x="2947034" y="0"/>
                  </a:lnTo>
                  <a:lnTo>
                    <a:pt x="2994378" y="2124"/>
                  </a:lnTo>
                  <a:lnTo>
                    <a:pt x="3040530" y="8377"/>
                  </a:lnTo>
                  <a:lnTo>
                    <a:pt x="3085306" y="18573"/>
                  </a:lnTo>
                  <a:lnTo>
                    <a:pt x="3128522" y="32530"/>
                  </a:lnTo>
                  <a:lnTo>
                    <a:pt x="3169996" y="50065"/>
                  </a:lnTo>
                  <a:lnTo>
                    <a:pt x="3209543" y="70992"/>
                  </a:lnTo>
                  <a:lnTo>
                    <a:pt x="3246981" y="95131"/>
                  </a:lnTo>
                  <a:lnTo>
                    <a:pt x="3282126" y="122296"/>
                  </a:lnTo>
                  <a:lnTo>
                    <a:pt x="3314795" y="152304"/>
                  </a:lnTo>
                  <a:lnTo>
                    <a:pt x="3344803" y="184973"/>
                  </a:lnTo>
                  <a:lnTo>
                    <a:pt x="3371968" y="220118"/>
                  </a:lnTo>
                  <a:lnTo>
                    <a:pt x="3396106" y="257556"/>
                  </a:lnTo>
                  <a:lnTo>
                    <a:pt x="3417034" y="297103"/>
                  </a:lnTo>
                  <a:lnTo>
                    <a:pt x="3434569" y="338577"/>
                  </a:lnTo>
                  <a:lnTo>
                    <a:pt x="3448526" y="381793"/>
                  </a:lnTo>
                  <a:lnTo>
                    <a:pt x="3458722" y="426569"/>
                  </a:lnTo>
                  <a:lnTo>
                    <a:pt x="3464975" y="472721"/>
                  </a:lnTo>
                  <a:lnTo>
                    <a:pt x="3467100" y="520064"/>
                  </a:lnTo>
                  <a:lnTo>
                    <a:pt x="3467100" y="3658742"/>
                  </a:lnTo>
                  <a:lnTo>
                    <a:pt x="3464975" y="3706079"/>
                  </a:lnTo>
                  <a:lnTo>
                    <a:pt x="3458722" y="3752225"/>
                  </a:lnTo>
                  <a:lnTo>
                    <a:pt x="3448526" y="3796996"/>
                  </a:lnTo>
                  <a:lnTo>
                    <a:pt x="3434569" y="3840210"/>
                  </a:lnTo>
                  <a:lnTo>
                    <a:pt x="3417034" y="3881682"/>
                  </a:lnTo>
                  <a:lnTo>
                    <a:pt x="3396107" y="3921229"/>
                  </a:lnTo>
                  <a:lnTo>
                    <a:pt x="3371968" y="3958667"/>
                  </a:lnTo>
                  <a:lnTo>
                    <a:pt x="3344803" y="3993813"/>
                  </a:lnTo>
                  <a:lnTo>
                    <a:pt x="3314795" y="4026484"/>
                  </a:lnTo>
                  <a:lnTo>
                    <a:pt x="3282126" y="4056494"/>
                  </a:lnTo>
                  <a:lnTo>
                    <a:pt x="3246981" y="4083662"/>
                  </a:lnTo>
                  <a:lnTo>
                    <a:pt x="3209544" y="4107803"/>
                  </a:lnTo>
                  <a:lnTo>
                    <a:pt x="3169996" y="4128734"/>
                  </a:lnTo>
                  <a:lnTo>
                    <a:pt x="3128522" y="4146271"/>
                  </a:lnTo>
                  <a:lnTo>
                    <a:pt x="3085306" y="4160230"/>
                  </a:lnTo>
                  <a:lnTo>
                    <a:pt x="3040530" y="4170429"/>
                  </a:lnTo>
                  <a:lnTo>
                    <a:pt x="2994378" y="4176682"/>
                  </a:lnTo>
                  <a:lnTo>
                    <a:pt x="2947034" y="4178807"/>
                  </a:lnTo>
                  <a:lnTo>
                    <a:pt x="520064" y="4178807"/>
                  </a:lnTo>
                  <a:lnTo>
                    <a:pt x="472721" y="4176682"/>
                  </a:lnTo>
                  <a:lnTo>
                    <a:pt x="426569" y="4170429"/>
                  </a:lnTo>
                  <a:lnTo>
                    <a:pt x="381793" y="4160230"/>
                  </a:lnTo>
                  <a:lnTo>
                    <a:pt x="338577" y="4146271"/>
                  </a:lnTo>
                  <a:lnTo>
                    <a:pt x="297103" y="4128734"/>
                  </a:lnTo>
                  <a:lnTo>
                    <a:pt x="257555" y="4107803"/>
                  </a:lnTo>
                  <a:lnTo>
                    <a:pt x="220118" y="4083662"/>
                  </a:lnTo>
                  <a:lnTo>
                    <a:pt x="184973" y="4056494"/>
                  </a:lnTo>
                  <a:lnTo>
                    <a:pt x="152304" y="4026484"/>
                  </a:lnTo>
                  <a:lnTo>
                    <a:pt x="122296" y="3993813"/>
                  </a:lnTo>
                  <a:lnTo>
                    <a:pt x="95131" y="3958667"/>
                  </a:lnTo>
                  <a:lnTo>
                    <a:pt x="70992" y="3921229"/>
                  </a:lnTo>
                  <a:lnTo>
                    <a:pt x="50065" y="3881682"/>
                  </a:lnTo>
                  <a:lnTo>
                    <a:pt x="32530" y="3840210"/>
                  </a:lnTo>
                  <a:lnTo>
                    <a:pt x="18573" y="3796996"/>
                  </a:lnTo>
                  <a:lnTo>
                    <a:pt x="8377" y="3752225"/>
                  </a:lnTo>
                  <a:lnTo>
                    <a:pt x="2124" y="3706079"/>
                  </a:lnTo>
                  <a:lnTo>
                    <a:pt x="0" y="3658742"/>
                  </a:lnTo>
                  <a:lnTo>
                    <a:pt x="0" y="520064"/>
                  </a:lnTo>
                  <a:close/>
                </a:path>
              </a:pathLst>
            </a:custGeom>
            <a:ln w="25908">
              <a:solidFill>
                <a:srgbClr val="FFFFFF"/>
              </a:solidFill>
            </a:ln>
          </p:spPr>
          <p:txBody>
            <a:bodyPr wrap="square" lIns="0" tIns="0" rIns="0" bIns="0" rtlCol="0"/>
            <a:lstStyle/>
            <a:p>
              <a:endParaRPr/>
            </a:p>
          </p:txBody>
        </p:sp>
        <p:sp>
          <p:nvSpPr>
            <p:cNvPr id="5" name="object 5"/>
            <p:cNvSpPr/>
            <p:nvPr/>
          </p:nvSpPr>
          <p:spPr>
            <a:xfrm>
              <a:off x="3849623" y="1312163"/>
              <a:ext cx="1269491" cy="127101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607045" y="2114549"/>
              <a:ext cx="3811904" cy="4178935"/>
            </a:xfrm>
            <a:custGeom>
              <a:avLst/>
              <a:gdLst/>
              <a:ahLst/>
              <a:cxnLst/>
              <a:rect l="l" t="t" r="r" b="b"/>
              <a:pathLst>
                <a:path w="3811904" h="4178935">
                  <a:moveTo>
                    <a:pt x="0" y="519938"/>
                  </a:moveTo>
                  <a:lnTo>
                    <a:pt x="2124" y="472614"/>
                  </a:lnTo>
                  <a:lnTo>
                    <a:pt x="8377" y="426480"/>
                  </a:lnTo>
                  <a:lnTo>
                    <a:pt x="18573" y="381720"/>
                  </a:lnTo>
                  <a:lnTo>
                    <a:pt x="32529" y="338517"/>
                  </a:lnTo>
                  <a:lnTo>
                    <a:pt x="50062" y="297055"/>
                  </a:lnTo>
                  <a:lnTo>
                    <a:pt x="70988" y="257518"/>
                  </a:lnTo>
                  <a:lnTo>
                    <a:pt x="95123" y="220089"/>
                  </a:lnTo>
                  <a:lnTo>
                    <a:pt x="122285" y="184951"/>
                  </a:lnTo>
                  <a:lnTo>
                    <a:pt x="152288" y="152288"/>
                  </a:lnTo>
                  <a:lnTo>
                    <a:pt x="184951" y="122285"/>
                  </a:lnTo>
                  <a:lnTo>
                    <a:pt x="220089" y="95123"/>
                  </a:lnTo>
                  <a:lnTo>
                    <a:pt x="257518" y="70988"/>
                  </a:lnTo>
                  <a:lnTo>
                    <a:pt x="297055" y="50062"/>
                  </a:lnTo>
                  <a:lnTo>
                    <a:pt x="338517" y="32529"/>
                  </a:lnTo>
                  <a:lnTo>
                    <a:pt x="381720" y="18573"/>
                  </a:lnTo>
                  <a:lnTo>
                    <a:pt x="426480" y="8377"/>
                  </a:lnTo>
                  <a:lnTo>
                    <a:pt x="472614" y="2124"/>
                  </a:lnTo>
                  <a:lnTo>
                    <a:pt x="519937" y="0"/>
                  </a:lnTo>
                  <a:lnTo>
                    <a:pt x="3291585" y="0"/>
                  </a:lnTo>
                  <a:lnTo>
                    <a:pt x="3338909" y="2124"/>
                  </a:lnTo>
                  <a:lnTo>
                    <a:pt x="3385043" y="8377"/>
                  </a:lnTo>
                  <a:lnTo>
                    <a:pt x="3429803" y="18573"/>
                  </a:lnTo>
                  <a:lnTo>
                    <a:pt x="3473006" y="32529"/>
                  </a:lnTo>
                  <a:lnTo>
                    <a:pt x="3514468" y="50062"/>
                  </a:lnTo>
                  <a:lnTo>
                    <a:pt x="3554005" y="70988"/>
                  </a:lnTo>
                  <a:lnTo>
                    <a:pt x="3591434" y="95123"/>
                  </a:lnTo>
                  <a:lnTo>
                    <a:pt x="3626572" y="122285"/>
                  </a:lnTo>
                  <a:lnTo>
                    <a:pt x="3659235" y="152288"/>
                  </a:lnTo>
                  <a:lnTo>
                    <a:pt x="3689238" y="184951"/>
                  </a:lnTo>
                  <a:lnTo>
                    <a:pt x="3716400" y="220089"/>
                  </a:lnTo>
                  <a:lnTo>
                    <a:pt x="3740535" y="257518"/>
                  </a:lnTo>
                  <a:lnTo>
                    <a:pt x="3761461" y="297055"/>
                  </a:lnTo>
                  <a:lnTo>
                    <a:pt x="3778994" y="338517"/>
                  </a:lnTo>
                  <a:lnTo>
                    <a:pt x="3792950" y="381720"/>
                  </a:lnTo>
                  <a:lnTo>
                    <a:pt x="3803146" y="426480"/>
                  </a:lnTo>
                  <a:lnTo>
                    <a:pt x="3809399" y="472614"/>
                  </a:lnTo>
                  <a:lnTo>
                    <a:pt x="3811524" y="519938"/>
                  </a:lnTo>
                  <a:lnTo>
                    <a:pt x="3811524" y="3658882"/>
                  </a:lnTo>
                  <a:lnTo>
                    <a:pt x="3809399" y="3706206"/>
                  </a:lnTo>
                  <a:lnTo>
                    <a:pt x="3803146" y="3752339"/>
                  </a:lnTo>
                  <a:lnTo>
                    <a:pt x="3792950" y="3797099"/>
                  </a:lnTo>
                  <a:lnTo>
                    <a:pt x="3778994" y="3840301"/>
                  </a:lnTo>
                  <a:lnTo>
                    <a:pt x="3761461" y="3881762"/>
                  </a:lnTo>
                  <a:lnTo>
                    <a:pt x="3740535" y="3921299"/>
                  </a:lnTo>
                  <a:lnTo>
                    <a:pt x="3716400" y="3958727"/>
                  </a:lnTo>
                  <a:lnTo>
                    <a:pt x="3689238" y="3993864"/>
                  </a:lnTo>
                  <a:lnTo>
                    <a:pt x="3659235" y="4026525"/>
                  </a:lnTo>
                  <a:lnTo>
                    <a:pt x="3626572" y="4056528"/>
                  </a:lnTo>
                  <a:lnTo>
                    <a:pt x="3591434" y="4083688"/>
                  </a:lnTo>
                  <a:lnTo>
                    <a:pt x="3554005" y="4107822"/>
                  </a:lnTo>
                  <a:lnTo>
                    <a:pt x="3514468" y="4128748"/>
                  </a:lnTo>
                  <a:lnTo>
                    <a:pt x="3473006" y="4146280"/>
                  </a:lnTo>
                  <a:lnTo>
                    <a:pt x="3429803" y="4160235"/>
                  </a:lnTo>
                  <a:lnTo>
                    <a:pt x="3385043" y="4170431"/>
                  </a:lnTo>
                  <a:lnTo>
                    <a:pt x="3338909" y="4176683"/>
                  </a:lnTo>
                  <a:lnTo>
                    <a:pt x="3291585" y="4178808"/>
                  </a:lnTo>
                  <a:lnTo>
                    <a:pt x="519937" y="4178808"/>
                  </a:lnTo>
                  <a:lnTo>
                    <a:pt x="472614" y="4176683"/>
                  </a:lnTo>
                  <a:lnTo>
                    <a:pt x="426480" y="4170431"/>
                  </a:lnTo>
                  <a:lnTo>
                    <a:pt x="381720" y="4160235"/>
                  </a:lnTo>
                  <a:lnTo>
                    <a:pt x="338517" y="4146280"/>
                  </a:lnTo>
                  <a:lnTo>
                    <a:pt x="297055" y="4128748"/>
                  </a:lnTo>
                  <a:lnTo>
                    <a:pt x="257518" y="4107822"/>
                  </a:lnTo>
                  <a:lnTo>
                    <a:pt x="220089" y="4083688"/>
                  </a:lnTo>
                  <a:lnTo>
                    <a:pt x="184951" y="4056528"/>
                  </a:lnTo>
                  <a:lnTo>
                    <a:pt x="152288" y="4026525"/>
                  </a:lnTo>
                  <a:lnTo>
                    <a:pt x="122285" y="3993864"/>
                  </a:lnTo>
                  <a:lnTo>
                    <a:pt x="95123" y="3958727"/>
                  </a:lnTo>
                  <a:lnTo>
                    <a:pt x="70988" y="3921299"/>
                  </a:lnTo>
                  <a:lnTo>
                    <a:pt x="50062" y="3881762"/>
                  </a:lnTo>
                  <a:lnTo>
                    <a:pt x="32529" y="3840301"/>
                  </a:lnTo>
                  <a:lnTo>
                    <a:pt x="18573" y="3797099"/>
                  </a:lnTo>
                  <a:lnTo>
                    <a:pt x="8377" y="3752339"/>
                  </a:lnTo>
                  <a:lnTo>
                    <a:pt x="2124" y="3706206"/>
                  </a:lnTo>
                  <a:lnTo>
                    <a:pt x="0" y="3658882"/>
                  </a:lnTo>
                  <a:lnTo>
                    <a:pt x="0" y="519938"/>
                  </a:lnTo>
                  <a:close/>
                </a:path>
              </a:pathLst>
            </a:custGeom>
            <a:ln w="25908">
              <a:solidFill>
                <a:srgbClr val="FFFFFF"/>
              </a:solidFill>
            </a:ln>
          </p:spPr>
          <p:txBody>
            <a:bodyPr wrap="square" lIns="0" tIns="0" rIns="0" bIns="0" rtlCol="0"/>
            <a:lstStyle/>
            <a:p>
              <a:endParaRPr/>
            </a:p>
          </p:txBody>
        </p:sp>
        <p:sp>
          <p:nvSpPr>
            <p:cNvPr id="7" name="object 7"/>
            <p:cNvSpPr/>
            <p:nvPr/>
          </p:nvSpPr>
          <p:spPr>
            <a:xfrm>
              <a:off x="7775447" y="1310639"/>
              <a:ext cx="1270000" cy="1270000"/>
            </a:xfrm>
            <a:prstGeom prst="rect">
              <a:avLst/>
            </a:prstGeom>
            <a:blipFill>
              <a:blip r:embed="rId2" cstate="print"/>
              <a:stretch>
                <a:fillRect/>
              </a:stretch>
            </a:blipFill>
          </p:spPr>
          <p:txBody>
            <a:bodyPr wrap="square" lIns="0" tIns="0" rIns="0" bIns="0" rtlCol="0"/>
            <a:lstStyle/>
            <a:p>
              <a:endParaRPr/>
            </a:p>
          </p:txBody>
        </p:sp>
      </p:grpSp>
      <p:sp>
        <p:nvSpPr>
          <p:cNvPr id="8" name="object 8"/>
          <p:cNvSpPr txBox="1"/>
          <p:nvPr/>
        </p:nvSpPr>
        <p:spPr>
          <a:xfrm>
            <a:off x="4906136" y="1675587"/>
            <a:ext cx="5610860" cy="331470"/>
          </a:xfrm>
          <a:prstGeom prst="rect">
            <a:avLst/>
          </a:prstGeom>
        </p:spPr>
        <p:txBody>
          <a:bodyPr vert="horz" wrap="square" lIns="0" tIns="13335" rIns="0" bIns="0" rtlCol="0">
            <a:spAutoFit/>
          </a:bodyPr>
          <a:lstStyle/>
          <a:p>
            <a:pPr marL="12700">
              <a:lnSpc>
                <a:spcPct val="100000"/>
              </a:lnSpc>
              <a:spcBef>
                <a:spcPts val="105"/>
              </a:spcBef>
              <a:tabLst>
                <a:tab pos="3905250" algn="l"/>
              </a:tabLst>
            </a:pPr>
            <a:r>
              <a:rPr sz="3000" baseline="1388" dirty="0">
                <a:solidFill>
                  <a:srgbClr val="FFFFFF"/>
                </a:solidFill>
                <a:latin typeface="Arial"/>
                <a:cs typeface="Arial"/>
              </a:rPr>
              <a:t>ELB</a:t>
            </a:r>
            <a:r>
              <a:rPr sz="3000" spc="-15" baseline="1388" dirty="0">
                <a:solidFill>
                  <a:srgbClr val="FFFFFF"/>
                </a:solidFill>
                <a:latin typeface="Arial"/>
                <a:cs typeface="Arial"/>
              </a:rPr>
              <a:t> </a:t>
            </a:r>
            <a:r>
              <a:rPr sz="3000" spc="-7" baseline="1388" dirty="0">
                <a:solidFill>
                  <a:srgbClr val="FFFFFF"/>
                </a:solidFill>
                <a:latin typeface="Arial"/>
                <a:cs typeface="Arial"/>
              </a:rPr>
              <a:t>VPC	</a:t>
            </a:r>
            <a:r>
              <a:rPr sz="2000" dirty="0">
                <a:solidFill>
                  <a:srgbClr val="FFFFFF"/>
                </a:solidFill>
                <a:latin typeface="Arial"/>
                <a:cs typeface="Arial"/>
              </a:rPr>
              <a:t>Customer</a:t>
            </a:r>
            <a:r>
              <a:rPr sz="2000" spc="-90" dirty="0">
                <a:solidFill>
                  <a:srgbClr val="FFFFFF"/>
                </a:solidFill>
                <a:latin typeface="Arial"/>
                <a:cs typeface="Arial"/>
              </a:rPr>
              <a:t> </a:t>
            </a:r>
            <a:r>
              <a:rPr sz="2000" spc="-5" dirty="0">
                <a:solidFill>
                  <a:srgbClr val="FFFFFF"/>
                </a:solidFill>
                <a:latin typeface="Arial"/>
                <a:cs typeface="Arial"/>
              </a:rPr>
              <a:t>VPC</a:t>
            </a:r>
            <a:endParaRPr sz="2000">
              <a:latin typeface="Arial"/>
              <a:cs typeface="Arial"/>
            </a:endParaRPr>
          </a:p>
        </p:txBody>
      </p:sp>
      <p:grpSp>
        <p:nvGrpSpPr>
          <p:cNvPr id="9" name="object 9"/>
          <p:cNvGrpSpPr/>
          <p:nvPr/>
        </p:nvGrpSpPr>
        <p:grpSpPr>
          <a:xfrm>
            <a:off x="3592067" y="2543555"/>
            <a:ext cx="8400415" cy="1766570"/>
            <a:chOff x="3592067" y="2543555"/>
            <a:chExt cx="8400415" cy="1766570"/>
          </a:xfrm>
        </p:grpSpPr>
        <p:sp>
          <p:nvSpPr>
            <p:cNvPr id="10" name="object 10"/>
            <p:cNvSpPr/>
            <p:nvPr/>
          </p:nvSpPr>
          <p:spPr>
            <a:xfrm>
              <a:off x="3592067" y="4152900"/>
              <a:ext cx="8400288" cy="15697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3670553" y="4205477"/>
              <a:ext cx="8243570" cy="0"/>
            </a:xfrm>
            <a:custGeom>
              <a:avLst/>
              <a:gdLst/>
              <a:ahLst/>
              <a:cxnLst/>
              <a:rect l="l" t="t" r="r" b="b"/>
              <a:pathLst>
                <a:path w="8243570">
                  <a:moveTo>
                    <a:pt x="0" y="0"/>
                  </a:moveTo>
                  <a:lnTo>
                    <a:pt x="8243316" y="0"/>
                  </a:lnTo>
                </a:path>
              </a:pathLst>
            </a:custGeom>
            <a:ln w="50292">
              <a:solidFill>
                <a:srgbClr val="FFFFFF"/>
              </a:solidFill>
              <a:prstDash val="dot"/>
            </a:ln>
          </p:spPr>
          <p:txBody>
            <a:bodyPr wrap="square" lIns="0" tIns="0" rIns="0" bIns="0" rtlCol="0"/>
            <a:lstStyle/>
            <a:p>
              <a:endParaRPr/>
            </a:p>
          </p:txBody>
        </p:sp>
        <p:sp>
          <p:nvSpPr>
            <p:cNvPr id="12" name="object 12"/>
            <p:cNvSpPr/>
            <p:nvPr/>
          </p:nvSpPr>
          <p:spPr>
            <a:xfrm>
              <a:off x="8293608" y="2543555"/>
              <a:ext cx="1271016" cy="1269491"/>
            </a:xfrm>
            <a:prstGeom prst="rect">
              <a:avLst/>
            </a:prstGeom>
            <a:blipFill>
              <a:blip r:embed="rId4" cstate="print"/>
              <a:stretch>
                <a:fillRect/>
              </a:stretch>
            </a:blipFill>
          </p:spPr>
          <p:txBody>
            <a:bodyPr wrap="square" lIns="0" tIns="0" rIns="0" bIns="0" rtlCol="0"/>
            <a:lstStyle/>
            <a:p>
              <a:endParaRPr/>
            </a:p>
          </p:txBody>
        </p:sp>
      </p:grpSp>
      <p:sp>
        <p:nvSpPr>
          <p:cNvPr id="13" name="object 13"/>
          <p:cNvSpPr txBox="1"/>
          <p:nvPr/>
        </p:nvSpPr>
        <p:spPr>
          <a:xfrm>
            <a:off x="9279128" y="2809494"/>
            <a:ext cx="988694" cy="6356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a:t>
            </a:r>
            <a:endParaRPr sz="2000">
              <a:latin typeface="Arial"/>
              <a:cs typeface="Arial"/>
            </a:endParaRPr>
          </a:p>
        </p:txBody>
      </p:sp>
      <p:sp>
        <p:nvSpPr>
          <p:cNvPr id="14" name="object 14"/>
          <p:cNvSpPr/>
          <p:nvPr/>
        </p:nvSpPr>
        <p:spPr>
          <a:xfrm>
            <a:off x="4587240" y="2584704"/>
            <a:ext cx="1269491" cy="1271016"/>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5614161" y="2997530"/>
            <a:ext cx="506730" cy="331470"/>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FFFFF"/>
                </a:solidFill>
                <a:latin typeface="Arial"/>
                <a:cs typeface="Arial"/>
              </a:rPr>
              <a:t>E</a:t>
            </a:r>
            <a:r>
              <a:rPr sz="2000" dirty="0">
                <a:solidFill>
                  <a:srgbClr val="FFFFFF"/>
                </a:solidFill>
                <a:latin typeface="Arial"/>
                <a:cs typeface="Arial"/>
              </a:rPr>
              <a:t>LB</a:t>
            </a:r>
            <a:endParaRPr sz="2000">
              <a:latin typeface="Arial"/>
              <a:cs typeface="Arial"/>
            </a:endParaRPr>
          </a:p>
        </p:txBody>
      </p:sp>
      <p:grpSp>
        <p:nvGrpSpPr>
          <p:cNvPr id="16" name="object 16"/>
          <p:cNvGrpSpPr/>
          <p:nvPr/>
        </p:nvGrpSpPr>
        <p:grpSpPr>
          <a:xfrm>
            <a:off x="4181792" y="2517584"/>
            <a:ext cx="6966584" cy="3335020"/>
            <a:chOff x="4181792" y="2517584"/>
            <a:chExt cx="6966584" cy="3335020"/>
          </a:xfrm>
        </p:grpSpPr>
        <p:sp>
          <p:nvSpPr>
            <p:cNvPr id="17" name="object 17"/>
            <p:cNvSpPr/>
            <p:nvPr/>
          </p:nvSpPr>
          <p:spPr>
            <a:xfrm>
              <a:off x="4194809" y="2530602"/>
              <a:ext cx="6940550" cy="1312545"/>
            </a:xfrm>
            <a:custGeom>
              <a:avLst/>
              <a:gdLst/>
              <a:ahLst/>
              <a:cxnLst/>
              <a:rect l="l" t="t" r="r" b="b"/>
              <a:pathLst>
                <a:path w="6940550" h="1312545">
                  <a:moveTo>
                    <a:pt x="4049267" y="190626"/>
                  </a:moveTo>
                  <a:lnTo>
                    <a:pt x="4054302" y="146917"/>
                  </a:lnTo>
                  <a:lnTo>
                    <a:pt x="4068643" y="106792"/>
                  </a:lnTo>
                  <a:lnTo>
                    <a:pt x="4091145" y="71398"/>
                  </a:lnTo>
                  <a:lnTo>
                    <a:pt x="4120666" y="41877"/>
                  </a:lnTo>
                  <a:lnTo>
                    <a:pt x="4156060" y="19375"/>
                  </a:lnTo>
                  <a:lnTo>
                    <a:pt x="4196185" y="5034"/>
                  </a:lnTo>
                  <a:lnTo>
                    <a:pt x="4239895" y="0"/>
                  </a:lnTo>
                  <a:lnTo>
                    <a:pt x="6749669" y="0"/>
                  </a:lnTo>
                  <a:lnTo>
                    <a:pt x="6793378" y="5034"/>
                  </a:lnTo>
                  <a:lnTo>
                    <a:pt x="6833503" y="19375"/>
                  </a:lnTo>
                  <a:lnTo>
                    <a:pt x="6868897" y="41877"/>
                  </a:lnTo>
                  <a:lnTo>
                    <a:pt x="6898418" y="71398"/>
                  </a:lnTo>
                  <a:lnTo>
                    <a:pt x="6920920" y="106792"/>
                  </a:lnTo>
                  <a:lnTo>
                    <a:pt x="6935261" y="146917"/>
                  </a:lnTo>
                  <a:lnTo>
                    <a:pt x="6940296" y="190626"/>
                  </a:lnTo>
                  <a:lnTo>
                    <a:pt x="6940296" y="1080389"/>
                  </a:lnTo>
                  <a:lnTo>
                    <a:pt x="6935261" y="1124098"/>
                  </a:lnTo>
                  <a:lnTo>
                    <a:pt x="6920920" y="1164223"/>
                  </a:lnTo>
                  <a:lnTo>
                    <a:pt x="6898418" y="1199617"/>
                  </a:lnTo>
                  <a:lnTo>
                    <a:pt x="6868897" y="1229138"/>
                  </a:lnTo>
                  <a:lnTo>
                    <a:pt x="6833503" y="1251640"/>
                  </a:lnTo>
                  <a:lnTo>
                    <a:pt x="6793378" y="1265981"/>
                  </a:lnTo>
                  <a:lnTo>
                    <a:pt x="6749669" y="1271016"/>
                  </a:lnTo>
                  <a:lnTo>
                    <a:pt x="4239895" y="1271016"/>
                  </a:lnTo>
                  <a:lnTo>
                    <a:pt x="4196185" y="1265981"/>
                  </a:lnTo>
                  <a:lnTo>
                    <a:pt x="4156060" y="1251640"/>
                  </a:lnTo>
                  <a:lnTo>
                    <a:pt x="4120666" y="1229138"/>
                  </a:lnTo>
                  <a:lnTo>
                    <a:pt x="4091145" y="1199617"/>
                  </a:lnTo>
                  <a:lnTo>
                    <a:pt x="4068643" y="1164223"/>
                  </a:lnTo>
                  <a:lnTo>
                    <a:pt x="4054302" y="1124098"/>
                  </a:lnTo>
                  <a:lnTo>
                    <a:pt x="4049267" y="1080389"/>
                  </a:lnTo>
                  <a:lnTo>
                    <a:pt x="4049267" y="190626"/>
                  </a:lnTo>
                  <a:close/>
                </a:path>
                <a:path w="6940550" h="1312545">
                  <a:moveTo>
                    <a:pt x="0" y="233045"/>
                  </a:moveTo>
                  <a:lnTo>
                    <a:pt x="5027" y="189389"/>
                  </a:lnTo>
                  <a:lnTo>
                    <a:pt x="19346" y="149316"/>
                  </a:lnTo>
                  <a:lnTo>
                    <a:pt x="41817" y="113969"/>
                  </a:lnTo>
                  <a:lnTo>
                    <a:pt x="71297" y="84489"/>
                  </a:lnTo>
                  <a:lnTo>
                    <a:pt x="106644" y="62018"/>
                  </a:lnTo>
                  <a:lnTo>
                    <a:pt x="146717" y="47699"/>
                  </a:lnTo>
                  <a:lnTo>
                    <a:pt x="190373" y="42672"/>
                  </a:lnTo>
                  <a:lnTo>
                    <a:pt x="2248027" y="42672"/>
                  </a:lnTo>
                  <a:lnTo>
                    <a:pt x="2291682" y="47699"/>
                  </a:lnTo>
                  <a:lnTo>
                    <a:pt x="2331755" y="62018"/>
                  </a:lnTo>
                  <a:lnTo>
                    <a:pt x="2367102" y="84489"/>
                  </a:lnTo>
                  <a:lnTo>
                    <a:pt x="2396582" y="113969"/>
                  </a:lnTo>
                  <a:lnTo>
                    <a:pt x="2419053" y="149316"/>
                  </a:lnTo>
                  <a:lnTo>
                    <a:pt x="2433372" y="189389"/>
                  </a:lnTo>
                  <a:lnTo>
                    <a:pt x="2438399" y="233045"/>
                  </a:lnTo>
                  <a:lnTo>
                    <a:pt x="2438399" y="1121791"/>
                  </a:lnTo>
                  <a:lnTo>
                    <a:pt x="2433372" y="1165446"/>
                  </a:lnTo>
                  <a:lnTo>
                    <a:pt x="2419053" y="1205519"/>
                  </a:lnTo>
                  <a:lnTo>
                    <a:pt x="2396582" y="1240866"/>
                  </a:lnTo>
                  <a:lnTo>
                    <a:pt x="2367102" y="1270346"/>
                  </a:lnTo>
                  <a:lnTo>
                    <a:pt x="2331755" y="1292817"/>
                  </a:lnTo>
                  <a:lnTo>
                    <a:pt x="2291682" y="1307136"/>
                  </a:lnTo>
                  <a:lnTo>
                    <a:pt x="2248027" y="1312164"/>
                  </a:lnTo>
                  <a:lnTo>
                    <a:pt x="190373" y="1312164"/>
                  </a:lnTo>
                  <a:lnTo>
                    <a:pt x="146717" y="1307136"/>
                  </a:lnTo>
                  <a:lnTo>
                    <a:pt x="106644" y="1292817"/>
                  </a:lnTo>
                  <a:lnTo>
                    <a:pt x="71297" y="1270346"/>
                  </a:lnTo>
                  <a:lnTo>
                    <a:pt x="41817" y="1240866"/>
                  </a:lnTo>
                  <a:lnTo>
                    <a:pt x="19346" y="1205519"/>
                  </a:lnTo>
                  <a:lnTo>
                    <a:pt x="5027" y="1165446"/>
                  </a:lnTo>
                  <a:lnTo>
                    <a:pt x="0" y="1121791"/>
                  </a:lnTo>
                  <a:lnTo>
                    <a:pt x="0" y="233045"/>
                  </a:lnTo>
                  <a:close/>
                </a:path>
              </a:pathLst>
            </a:custGeom>
            <a:ln w="25908">
              <a:solidFill>
                <a:srgbClr val="007BBB"/>
              </a:solidFill>
            </a:ln>
          </p:spPr>
          <p:txBody>
            <a:bodyPr wrap="square" lIns="0" tIns="0" rIns="0" bIns="0" rtlCol="0"/>
            <a:lstStyle/>
            <a:p>
              <a:endParaRPr/>
            </a:p>
          </p:txBody>
        </p:sp>
        <p:sp>
          <p:nvSpPr>
            <p:cNvPr id="18" name="object 18"/>
            <p:cNvSpPr/>
            <p:nvPr/>
          </p:nvSpPr>
          <p:spPr>
            <a:xfrm>
              <a:off x="4587239" y="4581144"/>
              <a:ext cx="1269491" cy="1271016"/>
            </a:xfrm>
            <a:prstGeom prst="rect">
              <a:avLst/>
            </a:prstGeom>
            <a:blipFill>
              <a:blip r:embed="rId5" cstate="print"/>
              <a:stretch>
                <a:fillRect/>
              </a:stretch>
            </a:blipFill>
          </p:spPr>
          <p:txBody>
            <a:bodyPr wrap="square" lIns="0" tIns="0" rIns="0" bIns="0" rtlCol="0"/>
            <a:lstStyle/>
            <a:p>
              <a:endParaRPr/>
            </a:p>
          </p:txBody>
        </p:sp>
      </p:grpSp>
      <p:sp>
        <p:nvSpPr>
          <p:cNvPr id="19" name="object 19"/>
          <p:cNvSpPr txBox="1"/>
          <p:nvPr/>
        </p:nvSpPr>
        <p:spPr>
          <a:xfrm>
            <a:off x="5614161" y="4994528"/>
            <a:ext cx="50673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ELB</a:t>
            </a:r>
            <a:endParaRPr sz="2000">
              <a:latin typeface="Arial"/>
              <a:cs typeface="Arial"/>
            </a:endParaRPr>
          </a:p>
        </p:txBody>
      </p:sp>
      <p:grpSp>
        <p:nvGrpSpPr>
          <p:cNvPr id="20" name="object 20"/>
          <p:cNvGrpSpPr/>
          <p:nvPr/>
        </p:nvGrpSpPr>
        <p:grpSpPr>
          <a:xfrm>
            <a:off x="428244" y="1310639"/>
            <a:ext cx="10720070" cy="4558665"/>
            <a:chOff x="428244" y="1310639"/>
            <a:chExt cx="10720070" cy="4558665"/>
          </a:xfrm>
        </p:grpSpPr>
        <p:sp>
          <p:nvSpPr>
            <p:cNvPr id="21" name="object 21"/>
            <p:cNvSpPr/>
            <p:nvPr/>
          </p:nvSpPr>
          <p:spPr>
            <a:xfrm>
              <a:off x="4194809" y="4569713"/>
              <a:ext cx="6940550" cy="1286510"/>
            </a:xfrm>
            <a:custGeom>
              <a:avLst/>
              <a:gdLst/>
              <a:ahLst/>
              <a:cxnLst/>
              <a:rect l="l" t="t" r="r" b="b"/>
              <a:pathLst>
                <a:path w="6940550" h="1286510">
                  <a:moveTo>
                    <a:pt x="0" y="190373"/>
                  </a:moveTo>
                  <a:lnTo>
                    <a:pt x="5027" y="146717"/>
                  </a:lnTo>
                  <a:lnTo>
                    <a:pt x="19346" y="106644"/>
                  </a:lnTo>
                  <a:lnTo>
                    <a:pt x="41817" y="71297"/>
                  </a:lnTo>
                  <a:lnTo>
                    <a:pt x="71297" y="41817"/>
                  </a:lnTo>
                  <a:lnTo>
                    <a:pt x="106644" y="19346"/>
                  </a:lnTo>
                  <a:lnTo>
                    <a:pt x="146717" y="5027"/>
                  </a:lnTo>
                  <a:lnTo>
                    <a:pt x="190373" y="0"/>
                  </a:lnTo>
                  <a:lnTo>
                    <a:pt x="2248027" y="0"/>
                  </a:lnTo>
                  <a:lnTo>
                    <a:pt x="2291682" y="5027"/>
                  </a:lnTo>
                  <a:lnTo>
                    <a:pt x="2331755" y="19346"/>
                  </a:lnTo>
                  <a:lnTo>
                    <a:pt x="2367102" y="41817"/>
                  </a:lnTo>
                  <a:lnTo>
                    <a:pt x="2396582" y="71297"/>
                  </a:lnTo>
                  <a:lnTo>
                    <a:pt x="2419053" y="106644"/>
                  </a:lnTo>
                  <a:lnTo>
                    <a:pt x="2433372" y="146717"/>
                  </a:lnTo>
                  <a:lnTo>
                    <a:pt x="2438399" y="190373"/>
                  </a:lnTo>
                  <a:lnTo>
                    <a:pt x="2438399" y="1079068"/>
                  </a:lnTo>
                  <a:lnTo>
                    <a:pt x="2433372" y="1122730"/>
                  </a:lnTo>
                  <a:lnTo>
                    <a:pt x="2419053" y="1162812"/>
                  </a:lnTo>
                  <a:lnTo>
                    <a:pt x="2396582" y="1198168"/>
                  </a:lnTo>
                  <a:lnTo>
                    <a:pt x="2367102" y="1227658"/>
                  </a:lnTo>
                  <a:lnTo>
                    <a:pt x="2331755" y="1250137"/>
                  </a:lnTo>
                  <a:lnTo>
                    <a:pt x="2291682" y="1264462"/>
                  </a:lnTo>
                  <a:lnTo>
                    <a:pt x="2248027" y="1269492"/>
                  </a:lnTo>
                  <a:lnTo>
                    <a:pt x="190373" y="1269492"/>
                  </a:lnTo>
                  <a:lnTo>
                    <a:pt x="146717" y="1264462"/>
                  </a:lnTo>
                  <a:lnTo>
                    <a:pt x="106644" y="1250137"/>
                  </a:lnTo>
                  <a:lnTo>
                    <a:pt x="71297" y="1227658"/>
                  </a:lnTo>
                  <a:lnTo>
                    <a:pt x="41817" y="1198168"/>
                  </a:lnTo>
                  <a:lnTo>
                    <a:pt x="19346" y="1162812"/>
                  </a:lnTo>
                  <a:lnTo>
                    <a:pt x="5027" y="1122730"/>
                  </a:lnTo>
                  <a:lnTo>
                    <a:pt x="0" y="1079068"/>
                  </a:lnTo>
                  <a:lnTo>
                    <a:pt x="0" y="190373"/>
                  </a:lnTo>
                  <a:close/>
                </a:path>
                <a:path w="6940550" h="1286510">
                  <a:moveTo>
                    <a:pt x="4049267" y="205867"/>
                  </a:moveTo>
                  <a:lnTo>
                    <a:pt x="4054302" y="162157"/>
                  </a:lnTo>
                  <a:lnTo>
                    <a:pt x="4068643" y="122032"/>
                  </a:lnTo>
                  <a:lnTo>
                    <a:pt x="4091145" y="86638"/>
                  </a:lnTo>
                  <a:lnTo>
                    <a:pt x="4120666" y="57117"/>
                  </a:lnTo>
                  <a:lnTo>
                    <a:pt x="4156060" y="34615"/>
                  </a:lnTo>
                  <a:lnTo>
                    <a:pt x="4196185" y="20274"/>
                  </a:lnTo>
                  <a:lnTo>
                    <a:pt x="4239895" y="15240"/>
                  </a:lnTo>
                  <a:lnTo>
                    <a:pt x="6749669" y="15240"/>
                  </a:lnTo>
                  <a:lnTo>
                    <a:pt x="6793378" y="20274"/>
                  </a:lnTo>
                  <a:lnTo>
                    <a:pt x="6833503" y="34615"/>
                  </a:lnTo>
                  <a:lnTo>
                    <a:pt x="6868897" y="57117"/>
                  </a:lnTo>
                  <a:lnTo>
                    <a:pt x="6898418" y="86638"/>
                  </a:lnTo>
                  <a:lnTo>
                    <a:pt x="6920920" y="122032"/>
                  </a:lnTo>
                  <a:lnTo>
                    <a:pt x="6935261" y="162157"/>
                  </a:lnTo>
                  <a:lnTo>
                    <a:pt x="6940296" y="205867"/>
                  </a:lnTo>
                  <a:lnTo>
                    <a:pt x="6940296" y="1095603"/>
                  </a:lnTo>
                  <a:lnTo>
                    <a:pt x="6935261" y="1139318"/>
                  </a:lnTo>
                  <a:lnTo>
                    <a:pt x="6920920" y="1179448"/>
                  </a:lnTo>
                  <a:lnTo>
                    <a:pt x="6898418" y="1214847"/>
                  </a:lnTo>
                  <a:lnTo>
                    <a:pt x="6868897" y="1244372"/>
                  </a:lnTo>
                  <a:lnTo>
                    <a:pt x="6833503" y="1266878"/>
                  </a:lnTo>
                  <a:lnTo>
                    <a:pt x="6793378" y="1281220"/>
                  </a:lnTo>
                  <a:lnTo>
                    <a:pt x="6749669" y="1286256"/>
                  </a:lnTo>
                  <a:lnTo>
                    <a:pt x="4239895" y="1286256"/>
                  </a:lnTo>
                  <a:lnTo>
                    <a:pt x="4196185" y="1281220"/>
                  </a:lnTo>
                  <a:lnTo>
                    <a:pt x="4156060" y="1266878"/>
                  </a:lnTo>
                  <a:lnTo>
                    <a:pt x="4120666" y="1244372"/>
                  </a:lnTo>
                  <a:lnTo>
                    <a:pt x="4091145" y="1214847"/>
                  </a:lnTo>
                  <a:lnTo>
                    <a:pt x="4068643" y="1179448"/>
                  </a:lnTo>
                  <a:lnTo>
                    <a:pt x="4054302" y="1139318"/>
                  </a:lnTo>
                  <a:lnTo>
                    <a:pt x="4049267" y="1095603"/>
                  </a:lnTo>
                  <a:lnTo>
                    <a:pt x="4049267" y="205867"/>
                  </a:lnTo>
                  <a:close/>
                </a:path>
              </a:pathLst>
            </a:custGeom>
            <a:ln w="25908">
              <a:solidFill>
                <a:srgbClr val="007BBB"/>
              </a:solidFill>
            </a:ln>
          </p:spPr>
          <p:txBody>
            <a:bodyPr wrap="square" lIns="0" tIns="0" rIns="0" bIns="0" rtlCol="0"/>
            <a:lstStyle/>
            <a:p>
              <a:endParaRPr/>
            </a:p>
          </p:txBody>
        </p:sp>
        <p:sp>
          <p:nvSpPr>
            <p:cNvPr id="22" name="object 22"/>
            <p:cNvSpPr/>
            <p:nvPr/>
          </p:nvSpPr>
          <p:spPr>
            <a:xfrm>
              <a:off x="484632" y="3107435"/>
              <a:ext cx="1158240" cy="2196084"/>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428244" y="1310639"/>
              <a:ext cx="1271016" cy="1271015"/>
            </a:xfrm>
            <a:prstGeom prst="rect">
              <a:avLst/>
            </a:prstGeom>
            <a:blipFill>
              <a:blip r:embed="rId7" cstate="print"/>
              <a:stretch>
                <a:fillRect/>
              </a:stretch>
            </a:blipFill>
          </p:spPr>
          <p:txBody>
            <a:bodyPr wrap="square" lIns="0" tIns="0" rIns="0" bIns="0" rtlCol="0"/>
            <a:lstStyle/>
            <a:p>
              <a:endParaRPr/>
            </a:p>
          </p:txBody>
        </p:sp>
      </p:grpSp>
      <p:sp>
        <p:nvSpPr>
          <p:cNvPr id="24" name="object 24"/>
          <p:cNvSpPr txBox="1"/>
          <p:nvPr/>
        </p:nvSpPr>
        <p:spPr>
          <a:xfrm>
            <a:off x="11525748" y="2617470"/>
            <a:ext cx="323850" cy="1329055"/>
          </a:xfrm>
          <a:prstGeom prst="rect">
            <a:avLst/>
          </a:prstGeom>
        </p:spPr>
        <p:txBody>
          <a:bodyPr vert="vert270" wrap="square" lIns="0" tIns="0" rIns="0" bIns="0" rtlCol="0">
            <a:spAutoFit/>
          </a:bodyPr>
          <a:lstStyle/>
          <a:p>
            <a:pPr marL="12700">
              <a:lnSpc>
                <a:spcPts val="2420"/>
              </a:lnSpc>
            </a:pPr>
            <a:r>
              <a:rPr sz="2100" spc="-5" dirty="0">
                <a:solidFill>
                  <a:srgbClr val="FFFFFF"/>
                </a:solidFill>
                <a:latin typeface="Arial"/>
                <a:cs typeface="Arial"/>
              </a:rPr>
              <a:t>us-west-1a</a:t>
            </a:r>
            <a:endParaRPr sz="2100">
              <a:latin typeface="Arial"/>
              <a:cs typeface="Arial"/>
            </a:endParaRPr>
          </a:p>
        </p:txBody>
      </p:sp>
      <p:sp>
        <p:nvSpPr>
          <p:cNvPr id="25" name="object 25"/>
          <p:cNvSpPr txBox="1"/>
          <p:nvPr/>
        </p:nvSpPr>
        <p:spPr>
          <a:xfrm>
            <a:off x="11525748" y="4602226"/>
            <a:ext cx="323850" cy="1329055"/>
          </a:xfrm>
          <a:prstGeom prst="rect">
            <a:avLst/>
          </a:prstGeom>
        </p:spPr>
        <p:txBody>
          <a:bodyPr vert="vert270" wrap="square" lIns="0" tIns="0" rIns="0" bIns="0" rtlCol="0">
            <a:spAutoFit/>
          </a:bodyPr>
          <a:lstStyle/>
          <a:p>
            <a:pPr marL="12700">
              <a:lnSpc>
                <a:spcPts val="2420"/>
              </a:lnSpc>
            </a:pPr>
            <a:r>
              <a:rPr sz="2100" spc="-5" dirty="0">
                <a:solidFill>
                  <a:srgbClr val="FFFFFF"/>
                </a:solidFill>
                <a:latin typeface="Arial"/>
                <a:cs typeface="Arial"/>
              </a:rPr>
              <a:t>us-west-1b</a:t>
            </a:r>
            <a:endParaRPr sz="2100">
              <a:latin typeface="Arial"/>
              <a:cs typeface="Arial"/>
            </a:endParaRPr>
          </a:p>
        </p:txBody>
      </p:sp>
      <p:sp>
        <p:nvSpPr>
          <p:cNvPr id="26" name="object 26"/>
          <p:cNvSpPr txBox="1"/>
          <p:nvPr/>
        </p:nvSpPr>
        <p:spPr>
          <a:xfrm>
            <a:off x="1419860" y="1526539"/>
            <a:ext cx="95948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Amazon</a:t>
            </a:r>
            <a:endParaRPr sz="2000">
              <a:latin typeface="Arial"/>
              <a:cs typeface="Arial"/>
            </a:endParaRPr>
          </a:p>
        </p:txBody>
      </p:sp>
      <p:sp>
        <p:nvSpPr>
          <p:cNvPr id="27" name="object 27"/>
          <p:cNvSpPr txBox="1"/>
          <p:nvPr/>
        </p:nvSpPr>
        <p:spPr>
          <a:xfrm>
            <a:off x="1419860" y="1831339"/>
            <a:ext cx="105664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Route</a:t>
            </a:r>
            <a:r>
              <a:rPr sz="2000" spc="-95" dirty="0">
                <a:solidFill>
                  <a:srgbClr val="FFFFFF"/>
                </a:solidFill>
                <a:latin typeface="Arial"/>
                <a:cs typeface="Arial"/>
              </a:rPr>
              <a:t> </a:t>
            </a:r>
            <a:r>
              <a:rPr sz="2000" dirty="0">
                <a:solidFill>
                  <a:srgbClr val="FFFFFF"/>
                </a:solidFill>
                <a:latin typeface="Arial"/>
                <a:cs typeface="Arial"/>
              </a:rPr>
              <a:t>53</a:t>
            </a:r>
            <a:endParaRPr sz="2000">
              <a:latin typeface="Arial"/>
              <a:cs typeface="Arial"/>
            </a:endParaRPr>
          </a:p>
        </p:txBody>
      </p:sp>
      <p:grpSp>
        <p:nvGrpSpPr>
          <p:cNvPr id="28" name="object 28"/>
          <p:cNvGrpSpPr/>
          <p:nvPr/>
        </p:nvGrpSpPr>
        <p:grpSpPr>
          <a:xfrm>
            <a:off x="932688" y="2452116"/>
            <a:ext cx="8632190" cy="3374390"/>
            <a:chOff x="932688" y="2452116"/>
            <a:chExt cx="8632190" cy="3374390"/>
          </a:xfrm>
        </p:grpSpPr>
        <p:sp>
          <p:nvSpPr>
            <p:cNvPr id="29" name="object 29"/>
            <p:cNvSpPr/>
            <p:nvPr/>
          </p:nvSpPr>
          <p:spPr>
            <a:xfrm>
              <a:off x="932688" y="2452116"/>
              <a:ext cx="263652" cy="752855"/>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1025652" y="2492502"/>
              <a:ext cx="78105" cy="556260"/>
            </a:xfrm>
            <a:custGeom>
              <a:avLst/>
              <a:gdLst/>
              <a:ahLst/>
              <a:cxnLst/>
              <a:rect l="l" t="t" r="r" b="b"/>
              <a:pathLst>
                <a:path w="78105" h="556260">
                  <a:moveTo>
                    <a:pt x="25907" y="478536"/>
                  </a:moveTo>
                  <a:lnTo>
                    <a:pt x="0" y="478536"/>
                  </a:lnTo>
                  <a:lnTo>
                    <a:pt x="38861" y="556260"/>
                  </a:lnTo>
                  <a:lnTo>
                    <a:pt x="71247" y="491489"/>
                  </a:lnTo>
                  <a:lnTo>
                    <a:pt x="25907" y="491489"/>
                  </a:lnTo>
                  <a:lnTo>
                    <a:pt x="25907" y="478536"/>
                  </a:lnTo>
                  <a:close/>
                </a:path>
                <a:path w="78105" h="556260">
                  <a:moveTo>
                    <a:pt x="51815" y="0"/>
                  </a:moveTo>
                  <a:lnTo>
                    <a:pt x="25907" y="0"/>
                  </a:lnTo>
                  <a:lnTo>
                    <a:pt x="25907" y="491489"/>
                  </a:lnTo>
                  <a:lnTo>
                    <a:pt x="51815" y="491489"/>
                  </a:lnTo>
                  <a:lnTo>
                    <a:pt x="51815" y="0"/>
                  </a:lnTo>
                  <a:close/>
                </a:path>
                <a:path w="78105" h="556260">
                  <a:moveTo>
                    <a:pt x="77723" y="478536"/>
                  </a:moveTo>
                  <a:lnTo>
                    <a:pt x="51815" y="478536"/>
                  </a:lnTo>
                  <a:lnTo>
                    <a:pt x="51815" y="491489"/>
                  </a:lnTo>
                  <a:lnTo>
                    <a:pt x="71247" y="491489"/>
                  </a:lnTo>
                  <a:lnTo>
                    <a:pt x="77723" y="478536"/>
                  </a:lnTo>
                  <a:close/>
                </a:path>
              </a:pathLst>
            </a:custGeom>
            <a:solidFill>
              <a:srgbClr val="FFFFFF"/>
            </a:solidFill>
          </p:spPr>
          <p:txBody>
            <a:bodyPr wrap="square" lIns="0" tIns="0" rIns="0" bIns="0" rtlCol="0"/>
            <a:lstStyle/>
            <a:p>
              <a:endParaRPr/>
            </a:p>
          </p:txBody>
        </p:sp>
        <p:sp>
          <p:nvSpPr>
            <p:cNvPr id="31" name="object 31"/>
            <p:cNvSpPr/>
            <p:nvPr/>
          </p:nvSpPr>
          <p:spPr>
            <a:xfrm>
              <a:off x="1562100" y="3258312"/>
              <a:ext cx="2013203" cy="1040892"/>
            </a:xfrm>
            <a:prstGeom prst="rect">
              <a:avLst/>
            </a:prstGeom>
            <a:blipFill>
              <a:blip r:embed="rId9" cstate="print"/>
              <a:stretch>
                <a:fillRect/>
              </a:stretch>
            </a:blipFill>
          </p:spPr>
          <p:txBody>
            <a:bodyPr wrap="square" lIns="0" tIns="0" rIns="0" bIns="0" rtlCol="0"/>
            <a:lstStyle/>
            <a:p>
              <a:endParaRPr/>
            </a:p>
          </p:txBody>
        </p:sp>
        <p:sp>
          <p:nvSpPr>
            <p:cNvPr id="32" name="object 32"/>
            <p:cNvSpPr/>
            <p:nvPr/>
          </p:nvSpPr>
          <p:spPr>
            <a:xfrm>
              <a:off x="1615313" y="3361690"/>
              <a:ext cx="1828164" cy="859155"/>
            </a:xfrm>
            <a:custGeom>
              <a:avLst/>
              <a:gdLst/>
              <a:ahLst/>
              <a:cxnLst/>
              <a:rect l="l" t="t" r="r" b="b"/>
              <a:pathLst>
                <a:path w="1828164" h="859154">
                  <a:moveTo>
                    <a:pt x="1752165" y="23470"/>
                  </a:moveTo>
                  <a:lnTo>
                    <a:pt x="0" y="835025"/>
                  </a:lnTo>
                  <a:lnTo>
                    <a:pt x="10922" y="858647"/>
                  </a:lnTo>
                  <a:lnTo>
                    <a:pt x="1763052" y="46982"/>
                  </a:lnTo>
                  <a:lnTo>
                    <a:pt x="1752165" y="23470"/>
                  </a:lnTo>
                  <a:close/>
                </a:path>
                <a:path w="1828164" h="859154">
                  <a:moveTo>
                    <a:pt x="1815798" y="18034"/>
                  </a:moveTo>
                  <a:lnTo>
                    <a:pt x="1763902" y="18034"/>
                  </a:lnTo>
                  <a:lnTo>
                    <a:pt x="1774825" y="41529"/>
                  </a:lnTo>
                  <a:lnTo>
                    <a:pt x="1763052" y="46982"/>
                  </a:lnTo>
                  <a:lnTo>
                    <a:pt x="1773936" y="70485"/>
                  </a:lnTo>
                  <a:lnTo>
                    <a:pt x="1815798" y="18034"/>
                  </a:lnTo>
                  <a:close/>
                </a:path>
                <a:path w="1828164" h="859154">
                  <a:moveTo>
                    <a:pt x="1763902" y="18034"/>
                  </a:moveTo>
                  <a:lnTo>
                    <a:pt x="1752165" y="23470"/>
                  </a:lnTo>
                  <a:lnTo>
                    <a:pt x="1763052" y="46982"/>
                  </a:lnTo>
                  <a:lnTo>
                    <a:pt x="1774825" y="41529"/>
                  </a:lnTo>
                  <a:lnTo>
                    <a:pt x="1763902" y="18034"/>
                  </a:lnTo>
                  <a:close/>
                </a:path>
                <a:path w="1828164" h="859154">
                  <a:moveTo>
                    <a:pt x="1741297" y="0"/>
                  </a:moveTo>
                  <a:lnTo>
                    <a:pt x="1752165" y="23470"/>
                  </a:lnTo>
                  <a:lnTo>
                    <a:pt x="1763902" y="18034"/>
                  </a:lnTo>
                  <a:lnTo>
                    <a:pt x="1815798" y="18034"/>
                  </a:lnTo>
                  <a:lnTo>
                    <a:pt x="1828164" y="2539"/>
                  </a:lnTo>
                  <a:lnTo>
                    <a:pt x="1741297" y="0"/>
                  </a:lnTo>
                  <a:close/>
                </a:path>
              </a:pathLst>
            </a:custGeom>
            <a:solidFill>
              <a:srgbClr val="FFFFFF"/>
            </a:solidFill>
          </p:spPr>
          <p:txBody>
            <a:bodyPr wrap="square" lIns="0" tIns="0" rIns="0" bIns="0" rtlCol="0"/>
            <a:lstStyle/>
            <a:p>
              <a:endParaRPr/>
            </a:p>
          </p:txBody>
        </p:sp>
        <p:sp>
          <p:nvSpPr>
            <p:cNvPr id="33" name="object 33"/>
            <p:cNvSpPr/>
            <p:nvPr/>
          </p:nvSpPr>
          <p:spPr>
            <a:xfrm>
              <a:off x="1572768" y="4162044"/>
              <a:ext cx="2013204" cy="1040891"/>
            </a:xfrm>
            <a:prstGeom prst="rect">
              <a:avLst/>
            </a:prstGeom>
            <a:blipFill>
              <a:blip r:embed="rId10" cstate="print"/>
              <a:stretch>
                <a:fillRect/>
              </a:stretch>
            </a:blipFill>
          </p:spPr>
          <p:txBody>
            <a:bodyPr wrap="square" lIns="0" tIns="0" rIns="0" bIns="0" rtlCol="0"/>
            <a:lstStyle/>
            <a:p>
              <a:endParaRPr/>
            </a:p>
          </p:txBody>
        </p:sp>
        <p:sp>
          <p:nvSpPr>
            <p:cNvPr id="34" name="object 34"/>
            <p:cNvSpPr/>
            <p:nvPr/>
          </p:nvSpPr>
          <p:spPr>
            <a:xfrm>
              <a:off x="1625981" y="4190619"/>
              <a:ext cx="1828164" cy="859155"/>
            </a:xfrm>
            <a:custGeom>
              <a:avLst/>
              <a:gdLst/>
              <a:ahLst/>
              <a:cxnLst/>
              <a:rect l="l" t="t" r="r" b="b"/>
              <a:pathLst>
                <a:path w="1828164" h="859154">
                  <a:moveTo>
                    <a:pt x="1752165" y="835176"/>
                  </a:moveTo>
                  <a:lnTo>
                    <a:pt x="1741296" y="858646"/>
                  </a:lnTo>
                  <a:lnTo>
                    <a:pt x="1828165" y="856106"/>
                  </a:lnTo>
                  <a:lnTo>
                    <a:pt x="1815798" y="840612"/>
                  </a:lnTo>
                  <a:lnTo>
                    <a:pt x="1763903" y="840612"/>
                  </a:lnTo>
                  <a:lnTo>
                    <a:pt x="1752165" y="835176"/>
                  </a:lnTo>
                  <a:close/>
                </a:path>
                <a:path w="1828164" h="859154">
                  <a:moveTo>
                    <a:pt x="1763052" y="811664"/>
                  </a:moveTo>
                  <a:lnTo>
                    <a:pt x="1752165" y="835176"/>
                  </a:lnTo>
                  <a:lnTo>
                    <a:pt x="1763903" y="840612"/>
                  </a:lnTo>
                  <a:lnTo>
                    <a:pt x="1774824" y="817117"/>
                  </a:lnTo>
                  <a:lnTo>
                    <a:pt x="1763052" y="811664"/>
                  </a:lnTo>
                  <a:close/>
                </a:path>
                <a:path w="1828164" h="859154">
                  <a:moveTo>
                    <a:pt x="1773935" y="788161"/>
                  </a:moveTo>
                  <a:lnTo>
                    <a:pt x="1763052" y="811664"/>
                  </a:lnTo>
                  <a:lnTo>
                    <a:pt x="1774824" y="817117"/>
                  </a:lnTo>
                  <a:lnTo>
                    <a:pt x="1763903" y="840612"/>
                  </a:lnTo>
                  <a:lnTo>
                    <a:pt x="1815798" y="840612"/>
                  </a:lnTo>
                  <a:lnTo>
                    <a:pt x="1773935" y="788161"/>
                  </a:lnTo>
                  <a:close/>
                </a:path>
                <a:path w="1828164" h="859154">
                  <a:moveTo>
                    <a:pt x="10921" y="0"/>
                  </a:moveTo>
                  <a:lnTo>
                    <a:pt x="0" y="23621"/>
                  </a:lnTo>
                  <a:lnTo>
                    <a:pt x="1752165" y="835176"/>
                  </a:lnTo>
                  <a:lnTo>
                    <a:pt x="1763052" y="811664"/>
                  </a:lnTo>
                  <a:lnTo>
                    <a:pt x="10921" y="0"/>
                  </a:lnTo>
                  <a:close/>
                </a:path>
              </a:pathLst>
            </a:custGeom>
            <a:solidFill>
              <a:srgbClr val="FFFFFF"/>
            </a:solidFill>
          </p:spPr>
          <p:txBody>
            <a:bodyPr wrap="square" lIns="0" tIns="0" rIns="0" bIns="0" rtlCol="0"/>
            <a:lstStyle/>
            <a:p>
              <a:endParaRPr/>
            </a:p>
          </p:txBody>
        </p:sp>
        <p:sp>
          <p:nvSpPr>
            <p:cNvPr id="35" name="object 35"/>
            <p:cNvSpPr/>
            <p:nvPr/>
          </p:nvSpPr>
          <p:spPr>
            <a:xfrm>
              <a:off x="6217920" y="3115056"/>
              <a:ext cx="2388107" cy="262127"/>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6284214" y="3182112"/>
              <a:ext cx="2190115" cy="78105"/>
            </a:xfrm>
            <a:custGeom>
              <a:avLst/>
              <a:gdLst/>
              <a:ahLst/>
              <a:cxnLst/>
              <a:rect l="l" t="t" r="r" b="b"/>
              <a:pathLst>
                <a:path w="2190115" h="78104">
                  <a:moveTo>
                    <a:pt x="2112264" y="0"/>
                  </a:moveTo>
                  <a:lnTo>
                    <a:pt x="2112264" y="77724"/>
                  </a:lnTo>
                  <a:lnTo>
                    <a:pt x="2164080" y="51815"/>
                  </a:lnTo>
                  <a:lnTo>
                    <a:pt x="2125217" y="51815"/>
                  </a:lnTo>
                  <a:lnTo>
                    <a:pt x="2125217" y="25908"/>
                  </a:lnTo>
                  <a:lnTo>
                    <a:pt x="2164080" y="25908"/>
                  </a:lnTo>
                  <a:lnTo>
                    <a:pt x="2112264" y="0"/>
                  </a:lnTo>
                  <a:close/>
                </a:path>
                <a:path w="2190115" h="78104">
                  <a:moveTo>
                    <a:pt x="2112264" y="25908"/>
                  </a:moveTo>
                  <a:lnTo>
                    <a:pt x="0" y="25908"/>
                  </a:lnTo>
                  <a:lnTo>
                    <a:pt x="0" y="51815"/>
                  </a:lnTo>
                  <a:lnTo>
                    <a:pt x="2112264" y="51815"/>
                  </a:lnTo>
                  <a:lnTo>
                    <a:pt x="2112264" y="25908"/>
                  </a:lnTo>
                  <a:close/>
                </a:path>
                <a:path w="2190115" h="78104">
                  <a:moveTo>
                    <a:pt x="2164080" y="25908"/>
                  </a:moveTo>
                  <a:lnTo>
                    <a:pt x="2125217" y="25908"/>
                  </a:lnTo>
                  <a:lnTo>
                    <a:pt x="2125217" y="51815"/>
                  </a:lnTo>
                  <a:lnTo>
                    <a:pt x="2164080" y="51815"/>
                  </a:lnTo>
                  <a:lnTo>
                    <a:pt x="2189988" y="38862"/>
                  </a:lnTo>
                  <a:lnTo>
                    <a:pt x="2164080" y="25908"/>
                  </a:lnTo>
                  <a:close/>
                </a:path>
              </a:pathLst>
            </a:custGeom>
            <a:solidFill>
              <a:srgbClr val="FFFFFF"/>
            </a:solidFill>
          </p:spPr>
          <p:txBody>
            <a:bodyPr wrap="square" lIns="0" tIns="0" rIns="0" bIns="0" rtlCol="0"/>
            <a:lstStyle/>
            <a:p>
              <a:endParaRPr/>
            </a:p>
          </p:txBody>
        </p:sp>
        <p:sp>
          <p:nvSpPr>
            <p:cNvPr id="37" name="object 37"/>
            <p:cNvSpPr/>
            <p:nvPr/>
          </p:nvSpPr>
          <p:spPr>
            <a:xfrm>
              <a:off x="6216396" y="5099304"/>
              <a:ext cx="2388107" cy="262128"/>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6282690" y="5166360"/>
              <a:ext cx="2190115" cy="78105"/>
            </a:xfrm>
            <a:custGeom>
              <a:avLst/>
              <a:gdLst/>
              <a:ahLst/>
              <a:cxnLst/>
              <a:rect l="l" t="t" r="r" b="b"/>
              <a:pathLst>
                <a:path w="2190115" h="78104">
                  <a:moveTo>
                    <a:pt x="2112264" y="0"/>
                  </a:moveTo>
                  <a:lnTo>
                    <a:pt x="2112264" y="77723"/>
                  </a:lnTo>
                  <a:lnTo>
                    <a:pt x="2164080" y="51815"/>
                  </a:lnTo>
                  <a:lnTo>
                    <a:pt x="2125217" y="51815"/>
                  </a:lnTo>
                  <a:lnTo>
                    <a:pt x="2125217" y="25907"/>
                  </a:lnTo>
                  <a:lnTo>
                    <a:pt x="2164079" y="25907"/>
                  </a:lnTo>
                  <a:lnTo>
                    <a:pt x="2112264" y="0"/>
                  </a:lnTo>
                  <a:close/>
                </a:path>
                <a:path w="2190115" h="78104">
                  <a:moveTo>
                    <a:pt x="2112264" y="25907"/>
                  </a:moveTo>
                  <a:lnTo>
                    <a:pt x="0" y="25907"/>
                  </a:lnTo>
                  <a:lnTo>
                    <a:pt x="0" y="51815"/>
                  </a:lnTo>
                  <a:lnTo>
                    <a:pt x="2112264" y="51815"/>
                  </a:lnTo>
                  <a:lnTo>
                    <a:pt x="2112264" y="25907"/>
                  </a:lnTo>
                  <a:close/>
                </a:path>
                <a:path w="2190115" h="78104">
                  <a:moveTo>
                    <a:pt x="2164079" y="25907"/>
                  </a:moveTo>
                  <a:lnTo>
                    <a:pt x="2125217" y="25907"/>
                  </a:lnTo>
                  <a:lnTo>
                    <a:pt x="2125217" y="51815"/>
                  </a:lnTo>
                  <a:lnTo>
                    <a:pt x="2164080" y="51815"/>
                  </a:lnTo>
                  <a:lnTo>
                    <a:pt x="2189988" y="38862"/>
                  </a:lnTo>
                  <a:lnTo>
                    <a:pt x="2164079" y="25907"/>
                  </a:lnTo>
                  <a:close/>
                </a:path>
              </a:pathLst>
            </a:custGeom>
            <a:solidFill>
              <a:srgbClr val="FFFFFF"/>
            </a:solidFill>
          </p:spPr>
          <p:txBody>
            <a:bodyPr wrap="square" lIns="0" tIns="0" rIns="0" bIns="0" rtlCol="0"/>
            <a:lstStyle/>
            <a:p>
              <a:endParaRPr/>
            </a:p>
          </p:txBody>
        </p:sp>
        <p:sp>
          <p:nvSpPr>
            <p:cNvPr id="39" name="object 39"/>
            <p:cNvSpPr/>
            <p:nvPr/>
          </p:nvSpPr>
          <p:spPr>
            <a:xfrm>
              <a:off x="8293607" y="4556760"/>
              <a:ext cx="1271016" cy="1269492"/>
            </a:xfrm>
            <a:prstGeom prst="rect">
              <a:avLst/>
            </a:prstGeom>
            <a:blipFill>
              <a:blip r:embed="rId12" cstate="print"/>
              <a:stretch>
                <a:fillRect/>
              </a:stretch>
            </a:blipFill>
          </p:spPr>
          <p:txBody>
            <a:bodyPr wrap="square" lIns="0" tIns="0" rIns="0" bIns="0" rtlCol="0"/>
            <a:lstStyle/>
            <a:p>
              <a:endParaRPr/>
            </a:p>
          </p:txBody>
        </p:sp>
      </p:grpSp>
      <p:sp>
        <p:nvSpPr>
          <p:cNvPr id="40" name="object 40"/>
          <p:cNvSpPr txBox="1"/>
          <p:nvPr/>
        </p:nvSpPr>
        <p:spPr>
          <a:xfrm>
            <a:off x="9272778" y="4823205"/>
            <a:ext cx="1115695" cy="6356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es</a:t>
            </a:r>
            <a:endParaRPr sz="2000">
              <a:latin typeface="Arial"/>
              <a:cs typeface="Arial"/>
            </a:endParaRPr>
          </a:p>
        </p:txBody>
      </p:sp>
      <p:graphicFrame>
        <p:nvGraphicFramePr>
          <p:cNvPr id="41" name="object 41"/>
          <p:cNvGraphicFramePr>
            <a:graphicFrameLocks noGrp="1"/>
          </p:cNvGraphicFramePr>
          <p:nvPr/>
        </p:nvGraphicFramePr>
        <p:xfrm>
          <a:off x="10654283" y="2881883"/>
          <a:ext cx="278765" cy="630933"/>
        </p:xfrm>
        <a:graphic>
          <a:graphicData uri="http://schemas.openxmlformats.org/drawingml/2006/table">
            <a:tbl>
              <a:tblPr firstRow="1" bandRow="1">
                <a:tableStyleId>{2D5ABB26-0587-4C30-8999-92F81FD0307C}</a:tableStyleId>
              </a:tblPr>
              <a:tblGrid>
                <a:gridCol w="278765">
                  <a:extLst>
                    <a:ext uri="{9D8B030D-6E8A-4147-A177-3AD203B41FA5}">
                      <a16:colId xmlns:a16="http://schemas.microsoft.com/office/drawing/2014/main" val="20000"/>
                    </a:ext>
                  </a:extLst>
                </a:gridCol>
              </a:tblGrid>
              <a:tr h="146303">
                <a:tc>
                  <a:txBody>
                    <a:bodyPr/>
                    <a:lstStyle/>
                    <a:p>
                      <a:pPr>
                        <a:lnSpc>
                          <a:spcPct val="100000"/>
                        </a:lnSpc>
                      </a:pPr>
                      <a:endParaRPr sz="800">
                        <a:latin typeface="Times New Roman"/>
                        <a:cs typeface="Times New Roman"/>
                      </a:endParaRPr>
                    </a:p>
                  </a:txBody>
                  <a:tcPr marL="0" marR="0" marT="0" marB="0">
                    <a:lnB w="53975">
                      <a:solidFill>
                        <a:srgbClr val="FFFFFF"/>
                      </a:solidFill>
                      <a:prstDash val="solid"/>
                    </a:lnB>
                    <a:solidFill>
                      <a:srgbClr val="FF2500"/>
                    </a:solidFill>
                  </a:tcPr>
                </a:tc>
                <a:extLst>
                  <a:ext uri="{0D108BD9-81ED-4DB2-BD59-A6C34878D82A}">
                    <a16:rowId xmlns:a16="http://schemas.microsoft.com/office/drawing/2014/main" val="10000"/>
                  </a:ext>
                </a:extLst>
              </a:tr>
              <a:tr h="169163">
                <a:tc>
                  <a:txBody>
                    <a:bodyPr/>
                    <a:lstStyle/>
                    <a:p>
                      <a:pPr>
                        <a:lnSpc>
                          <a:spcPct val="100000"/>
                        </a:lnSpc>
                      </a:pPr>
                      <a:endParaRPr sz="900">
                        <a:latin typeface="Times New Roman"/>
                        <a:cs typeface="Times New Roman"/>
                      </a:endParaRPr>
                    </a:p>
                  </a:txBody>
                  <a:tcPr marL="0" marR="0" marT="0" marB="0">
                    <a:lnT w="53975">
                      <a:solidFill>
                        <a:srgbClr val="FFFFFF"/>
                      </a:solidFill>
                      <a:prstDash val="solid"/>
                    </a:lnT>
                    <a:lnB w="53975">
                      <a:solidFill>
                        <a:srgbClr val="FFFFFF"/>
                      </a:solidFill>
                      <a:prstDash val="solid"/>
                    </a:lnB>
                    <a:solidFill>
                      <a:srgbClr val="FFFA00"/>
                    </a:solidFill>
                  </a:tcPr>
                </a:tc>
                <a:extLst>
                  <a:ext uri="{0D108BD9-81ED-4DB2-BD59-A6C34878D82A}">
                    <a16:rowId xmlns:a16="http://schemas.microsoft.com/office/drawing/2014/main" val="10001"/>
                  </a:ext>
                </a:extLst>
              </a:tr>
              <a:tr h="169164">
                <a:tc>
                  <a:txBody>
                    <a:bodyPr/>
                    <a:lstStyle/>
                    <a:p>
                      <a:pPr>
                        <a:lnSpc>
                          <a:spcPct val="100000"/>
                        </a:lnSpc>
                      </a:pPr>
                      <a:endParaRPr sz="900">
                        <a:latin typeface="Times New Roman"/>
                        <a:cs typeface="Times New Roman"/>
                      </a:endParaRPr>
                    </a:p>
                  </a:txBody>
                  <a:tcPr marL="0" marR="0" marT="0" marB="0">
                    <a:lnT w="53975">
                      <a:solidFill>
                        <a:srgbClr val="FFFFFF"/>
                      </a:solidFill>
                      <a:prstDash val="solid"/>
                    </a:lnT>
                    <a:lnB w="53975">
                      <a:solidFill>
                        <a:srgbClr val="FFFFFF"/>
                      </a:solidFill>
                      <a:prstDash val="solid"/>
                    </a:lnB>
                    <a:solidFill>
                      <a:srgbClr val="8AC843"/>
                    </a:solidFill>
                  </a:tcPr>
                </a:tc>
                <a:extLst>
                  <a:ext uri="{0D108BD9-81ED-4DB2-BD59-A6C34878D82A}">
                    <a16:rowId xmlns:a16="http://schemas.microsoft.com/office/drawing/2014/main" val="10002"/>
                  </a:ext>
                </a:extLst>
              </a:tr>
              <a:tr h="146303">
                <a:tc>
                  <a:txBody>
                    <a:bodyPr/>
                    <a:lstStyle/>
                    <a:p>
                      <a:pPr>
                        <a:lnSpc>
                          <a:spcPct val="100000"/>
                        </a:lnSpc>
                      </a:pPr>
                      <a:endParaRPr sz="800">
                        <a:latin typeface="Times New Roman"/>
                        <a:cs typeface="Times New Roman"/>
                      </a:endParaRPr>
                    </a:p>
                  </a:txBody>
                  <a:tcPr marL="0" marR="0" marT="0" marB="0">
                    <a:lnT w="53975">
                      <a:solidFill>
                        <a:srgbClr val="FFFFFF"/>
                      </a:solidFill>
                      <a:prstDash val="solid"/>
                    </a:lnT>
                    <a:solidFill>
                      <a:srgbClr val="8AC843"/>
                    </a:solidFill>
                  </a:tcPr>
                </a:tc>
                <a:extLst>
                  <a:ext uri="{0D108BD9-81ED-4DB2-BD59-A6C34878D82A}">
                    <a16:rowId xmlns:a16="http://schemas.microsoft.com/office/drawing/2014/main" val="10003"/>
                  </a:ext>
                </a:extLst>
              </a:tr>
            </a:tbl>
          </a:graphicData>
        </a:graphic>
      </p:graphicFrame>
      <p:grpSp>
        <p:nvGrpSpPr>
          <p:cNvPr id="42" name="object 42"/>
          <p:cNvGrpSpPr/>
          <p:nvPr/>
        </p:nvGrpSpPr>
        <p:grpSpPr>
          <a:xfrm>
            <a:off x="10593323" y="2811779"/>
            <a:ext cx="398145" cy="2772410"/>
            <a:chOff x="10593323" y="2811779"/>
            <a:chExt cx="398145" cy="2772410"/>
          </a:xfrm>
        </p:grpSpPr>
        <p:sp>
          <p:nvSpPr>
            <p:cNvPr id="43" name="object 43"/>
            <p:cNvSpPr/>
            <p:nvPr/>
          </p:nvSpPr>
          <p:spPr>
            <a:xfrm>
              <a:off x="10606277" y="2824733"/>
              <a:ext cx="372110" cy="2746375"/>
            </a:xfrm>
            <a:custGeom>
              <a:avLst/>
              <a:gdLst/>
              <a:ahLst/>
              <a:cxnLst/>
              <a:rect l="l" t="t" r="r" b="b"/>
              <a:pathLst>
                <a:path w="372109" h="2746375">
                  <a:moveTo>
                    <a:pt x="0" y="745236"/>
                  </a:moveTo>
                  <a:lnTo>
                    <a:pt x="371855" y="745236"/>
                  </a:lnTo>
                  <a:lnTo>
                    <a:pt x="371855" y="0"/>
                  </a:lnTo>
                  <a:lnTo>
                    <a:pt x="0" y="0"/>
                  </a:lnTo>
                  <a:lnTo>
                    <a:pt x="0" y="745236"/>
                  </a:lnTo>
                  <a:close/>
                </a:path>
                <a:path w="372109" h="2746375">
                  <a:moveTo>
                    <a:pt x="0" y="2746247"/>
                  </a:moveTo>
                  <a:lnTo>
                    <a:pt x="371855" y="2746247"/>
                  </a:lnTo>
                  <a:lnTo>
                    <a:pt x="371855" y="2001011"/>
                  </a:lnTo>
                  <a:lnTo>
                    <a:pt x="0" y="2001011"/>
                  </a:lnTo>
                  <a:lnTo>
                    <a:pt x="0" y="2746247"/>
                  </a:lnTo>
                  <a:close/>
                </a:path>
              </a:pathLst>
            </a:custGeom>
            <a:ln w="25908">
              <a:solidFill>
                <a:srgbClr val="FFFFFF"/>
              </a:solidFill>
            </a:ln>
          </p:spPr>
          <p:txBody>
            <a:bodyPr wrap="square" lIns="0" tIns="0" rIns="0" bIns="0" rtlCol="0"/>
            <a:lstStyle/>
            <a:p>
              <a:endParaRPr/>
            </a:p>
          </p:txBody>
        </p:sp>
        <p:sp>
          <p:nvSpPr>
            <p:cNvPr id="44" name="object 44"/>
            <p:cNvSpPr/>
            <p:nvPr/>
          </p:nvSpPr>
          <p:spPr>
            <a:xfrm>
              <a:off x="10654283" y="5388863"/>
              <a:ext cx="279400" cy="125095"/>
            </a:xfrm>
            <a:custGeom>
              <a:avLst/>
              <a:gdLst/>
              <a:ahLst/>
              <a:cxnLst/>
              <a:rect l="l" t="t" r="r" b="b"/>
              <a:pathLst>
                <a:path w="279400" h="125095">
                  <a:moveTo>
                    <a:pt x="278892" y="0"/>
                  </a:moveTo>
                  <a:lnTo>
                    <a:pt x="0" y="0"/>
                  </a:lnTo>
                  <a:lnTo>
                    <a:pt x="0" y="124968"/>
                  </a:lnTo>
                  <a:lnTo>
                    <a:pt x="278892" y="124968"/>
                  </a:lnTo>
                  <a:lnTo>
                    <a:pt x="278892" y="0"/>
                  </a:lnTo>
                  <a:close/>
                </a:path>
              </a:pathLst>
            </a:custGeom>
            <a:solidFill>
              <a:srgbClr val="8AC843"/>
            </a:solidFill>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68204" y="1310639"/>
            <a:ext cx="7763509" cy="4999355"/>
            <a:chOff x="3668204" y="1310639"/>
            <a:chExt cx="7763509" cy="4999355"/>
          </a:xfrm>
        </p:grpSpPr>
        <p:sp>
          <p:nvSpPr>
            <p:cNvPr id="3" name="object 3"/>
            <p:cNvSpPr/>
            <p:nvPr/>
          </p:nvSpPr>
          <p:spPr>
            <a:xfrm>
              <a:off x="10606277" y="4825745"/>
              <a:ext cx="372110" cy="745490"/>
            </a:xfrm>
            <a:custGeom>
              <a:avLst/>
              <a:gdLst/>
              <a:ahLst/>
              <a:cxnLst/>
              <a:rect l="l" t="t" r="r" b="b"/>
              <a:pathLst>
                <a:path w="372109" h="745489">
                  <a:moveTo>
                    <a:pt x="0" y="745235"/>
                  </a:moveTo>
                  <a:lnTo>
                    <a:pt x="371855" y="745235"/>
                  </a:lnTo>
                  <a:lnTo>
                    <a:pt x="371855" y="0"/>
                  </a:lnTo>
                  <a:lnTo>
                    <a:pt x="0" y="0"/>
                  </a:lnTo>
                  <a:lnTo>
                    <a:pt x="0" y="745235"/>
                  </a:lnTo>
                  <a:close/>
                </a:path>
              </a:pathLst>
            </a:custGeom>
            <a:ln w="25908">
              <a:solidFill>
                <a:srgbClr val="FFFFFF"/>
              </a:solidFill>
            </a:ln>
          </p:spPr>
          <p:txBody>
            <a:bodyPr wrap="square" lIns="0" tIns="0" rIns="0" bIns="0" rtlCol="0"/>
            <a:lstStyle/>
            <a:p>
              <a:endParaRPr/>
            </a:p>
          </p:txBody>
        </p:sp>
        <p:sp>
          <p:nvSpPr>
            <p:cNvPr id="4" name="object 4"/>
            <p:cNvSpPr/>
            <p:nvPr/>
          </p:nvSpPr>
          <p:spPr>
            <a:xfrm>
              <a:off x="10654284" y="5219699"/>
              <a:ext cx="279400" cy="127000"/>
            </a:xfrm>
            <a:custGeom>
              <a:avLst/>
              <a:gdLst/>
              <a:ahLst/>
              <a:cxnLst/>
              <a:rect l="l" t="t" r="r" b="b"/>
              <a:pathLst>
                <a:path w="279400" h="127000">
                  <a:moveTo>
                    <a:pt x="278892" y="0"/>
                  </a:moveTo>
                  <a:lnTo>
                    <a:pt x="0" y="0"/>
                  </a:lnTo>
                  <a:lnTo>
                    <a:pt x="0" y="126491"/>
                  </a:lnTo>
                  <a:lnTo>
                    <a:pt x="278892" y="126491"/>
                  </a:lnTo>
                  <a:lnTo>
                    <a:pt x="278892" y="0"/>
                  </a:lnTo>
                  <a:close/>
                </a:path>
              </a:pathLst>
            </a:custGeom>
            <a:solidFill>
              <a:srgbClr val="8AC843"/>
            </a:solidFill>
          </p:spPr>
          <p:txBody>
            <a:bodyPr wrap="square" lIns="0" tIns="0" rIns="0" bIns="0" rtlCol="0"/>
            <a:lstStyle/>
            <a:p>
              <a:endParaRPr/>
            </a:p>
          </p:txBody>
        </p:sp>
        <p:sp>
          <p:nvSpPr>
            <p:cNvPr id="5" name="object 5"/>
            <p:cNvSpPr/>
            <p:nvPr/>
          </p:nvSpPr>
          <p:spPr>
            <a:xfrm>
              <a:off x="10606277" y="4825745"/>
              <a:ext cx="372110" cy="745490"/>
            </a:xfrm>
            <a:custGeom>
              <a:avLst/>
              <a:gdLst/>
              <a:ahLst/>
              <a:cxnLst/>
              <a:rect l="l" t="t" r="r" b="b"/>
              <a:pathLst>
                <a:path w="372109" h="745489">
                  <a:moveTo>
                    <a:pt x="0" y="745235"/>
                  </a:moveTo>
                  <a:lnTo>
                    <a:pt x="371855" y="745235"/>
                  </a:lnTo>
                  <a:lnTo>
                    <a:pt x="371855" y="0"/>
                  </a:lnTo>
                  <a:lnTo>
                    <a:pt x="0" y="0"/>
                  </a:lnTo>
                  <a:lnTo>
                    <a:pt x="0" y="745235"/>
                  </a:lnTo>
                  <a:close/>
                </a:path>
              </a:pathLst>
            </a:custGeom>
            <a:ln w="25908">
              <a:solidFill>
                <a:srgbClr val="FFFFFF"/>
              </a:solidFill>
            </a:ln>
          </p:spPr>
          <p:txBody>
            <a:bodyPr wrap="square" lIns="0" tIns="0" rIns="0" bIns="0" rtlCol="0"/>
            <a:lstStyle/>
            <a:p>
              <a:endParaRPr/>
            </a:p>
          </p:txBody>
        </p:sp>
        <p:sp>
          <p:nvSpPr>
            <p:cNvPr id="6" name="object 6"/>
            <p:cNvSpPr/>
            <p:nvPr/>
          </p:nvSpPr>
          <p:spPr>
            <a:xfrm>
              <a:off x="10654284" y="5388863"/>
              <a:ext cx="279400" cy="125095"/>
            </a:xfrm>
            <a:custGeom>
              <a:avLst/>
              <a:gdLst/>
              <a:ahLst/>
              <a:cxnLst/>
              <a:rect l="l" t="t" r="r" b="b"/>
              <a:pathLst>
                <a:path w="279400" h="125095">
                  <a:moveTo>
                    <a:pt x="278892" y="0"/>
                  </a:moveTo>
                  <a:lnTo>
                    <a:pt x="0" y="0"/>
                  </a:lnTo>
                  <a:lnTo>
                    <a:pt x="0" y="124968"/>
                  </a:lnTo>
                  <a:lnTo>
                    <a:pt x="278892" y="124968"/>
                  </a:lnTo>
                  <a:lnTo>
                    <a:pt x="278892" y="0"/>
                  </a:lnTo>
                  <a:close/>
                </a:path>
              </a:pathLst>
            </a:custGeom>
            <a:solidFill>
              <a:srgbClr val="8AC843"/>
            </a:solidFill>
          </p:spPr>
          <p:txBody>
            <a:bodyPr wrap="square" lIns="0" tIns="0" rIns="0" bIns="0" rtlCol="0"/>
            <a:lstStyle/>
            <a:p>
              <a:endParaRPr/>
            </a:p>
          </p:txBody>
        </p:sp>
        <p:sp>
          <p:nvSpPr>
            <p:cNvPr id="7" name="object 7"/>
            <p:cNvSpPr/>
            <p:nvPr/>
          </p:nvSpPr>
          <p:spPr>
            <a:xfrm>
              <a:off x="7607045" y="2114549"/>
              <a:ext cx="3811904" cy="4178935"/>
            </a:xfrm>
            <a:custGeom>
              <a:avLst/>
              <a:gdLst/>
              <a:ahLst/>
              <a:cxnLst/>
              <a:rect l="l" t="t" r="r" b="b"/>
              <a:pathLst>
                <a:path w="3811904" h="4178935">
                  <a:moveTo>
                    <a:pt x="0" y="519938"/>
                  </a:moveTo>
                  <a:lnTo>
                    <a:pt x="2124" y="472614"/>
                  </a:lnTo>
                  <a:lnTo>
                    <a:pt x="8377" y="426480"/>
                  </a:lnTo>
                  <a:lnTo>
                    <a:pt x="18573" y="381720"/>
                  </a:lnTo>
                  <a:lnTo>
                    <a:pt x="32529" y="338517"/>
                  </a:lnTo>
                  <a:lnTo>
                    <a:pt x="50062" y="297055"/>
                  </a:lnTo>
                  <a:lnTo>
                    <a:pt x="70988" y="257518"/>
                  </a:lnTo>
                  <a:lnTo>
                    <a:pt x="95123" y="220089"/>
                  </a:lnTo>
                  <a:lnTo>
                    <a:pt x="122285" y="184951"/>
                  </a:lnTo>
                  <a:lnTo>
                    <a:pt x="152288" y="152288"/>
                  </a:lnTo>
                  <a:lnTo>
                    <a:pt x="184951" y="122285"/>
                  </a:lnTo>
                  <a:lnTo>
                    <a:pt x="220089" y="95123"/>
                  </a:lnTo>
                  <a:lnTo>
                    <a:pt x="257518" y="70988"/>
                  </a:lnTo>
                  <a:lnTo>
                    <a:pt x="297055" y="50062"/>
                  </a:lnTo>
                  <a:lnTo>
                    <a:pt x="338517" y="32529"/>
                  </a:lnTo>
                  <a:lnTo>
                    <a:pt x="381720" y="18573"/>
                  </a:lnTo>
                  <a:lnTo>
                    <a:pt x="426480" y="8377"/>
                  </a:lnTo>
                  <a:lnTo>
                    <a:pt x="472614" y="2124"/>
                  </a:lnTo>
                  <a:lnTo>
                    <a:pt x="519937" y="0"/>
                  </a:lnTo>
                  <a:lnTo>
                    <a:pt x="3291585" y="0"/>
                  </a:lnTo>
                  <a:lnTo>
                    <a:pt x="3338909" y="2124"/>
                  </a:lnTo>
                  <a:lnTo>
                    <a:pt x="3385043" y="8377"/>
                  </a:lnTo>
                  <a:lnTo>
                    <a:pt x="3429803" y="18573"/>
                  </a:lnTo>
                  <a:lnTo>
                    <a:pt x="3473006" y="32529"/>
                  </a:lnTo>
                  <a:lnTo>
                    <a:pt x="3514468" y="50062"/>
                  </a:lnTo>
                  <a:lnTo>
                    <a:pt x="3554005" y="70988"/>
                  </a:lnTo>
                  <a:lnTo>
                    <a:pt x="3591434" y="95123"/>
                  </a:lnTo>
                  <a:lnTo>
                    <a:pt x="3626572" y="122285"/>
                  </a:lnTo>
                  <a:lnTo>
                    <a:pt x="3659235" y="152288"/>
                  </a:lnTo>
                  <a:lnTo>
                    <a:pt x="3689238" y="184951"/>
                  </a:lnTo>
                  <a:lnTo>
                    <a:pt x="3716400" y="220089"/>
                  </a:lnTo>
                  <a:lnTo>
                    <a:pt x="3740535" y="257518"/>
                  </a:lnTo>
                  <a:lnTo>
                    <a:pt x="3761461" y="297055"/>
                  </a:lnTo>
                  <a:lnTo>
                    <a:pt x="3778994" y="338517"/>
                  </a:lnTo>
                  <a:lnTo>
                    <a:pt x="3792950" y="381720"/>
                  </a:lnTo>
                  <a:lnTo>
                    <a:pt x="3803146" y="426480"/>
                  </a:lnTo>
                  <a:lnTo>
                    <a:pt x="3809399" y="472614"/>
                  </a:lnTo>
                  <a:lnTo>
                    <a:pt x="3811524" y="519938"/>
                  </a:lnTo>
                  <a:lnTo>
                    <a:pt x="3811524" y="3658882"/>
                  </a:lnTo>
                  <a:lnTo>
                    <a:pt x="3809399" y="3706206"/>
                  </a:lnTo>
                  <a:lnTo>
                    <a:pt x="3803146" y="3752339"/>
                  </a:lnTo>
                  <a:lnTo>
                    <a:pt x="3792950" y="3797099"/>
                  </a:lnTo>
                  <a:lnTo>
                    <a:pt x="3778994" y="3840301"/>
                  </a:lnTo>
                  <a:lnTo>
                    <a:pt x="3761461" y="3881762"/>
                  </a:lnTo>
                  <a:lnTo>
                    <a:pt x="3740535" y="3921299"/>
                  </a:lnTo>
                  <a:lnTo>
                    <a:pt x="3716400" y="3958727"/>
                  </a:lnTo>
                  <a:lnTo>
                    <a:pt x="3689238" y="3993864"/>
                  </a:lnTo>
                  <a:lnTo>
                    <a:pt x="3659235" y="4026525"/>
                  </a:lnTo>
                  <a:lnTo>
                    <a:pt x="3626572" y="4056528"/>
                  </a:lnTo>
                  <a:lnTo>
                    <a:pt x="3591434" y="4083688"/>
                  </a:lnTo>
                  <a:lnTo>
                    <a:pt x="3554005" y="4107822"/>
                  </a:lnTo>
                  <a:lnTo>
                    <a:pt x="3514468" y="4128748"/>
                  </a:lnTo>
                  <a:lnTo>
                    <a:pt x="3473006" y="4146280"/>
                  </a:lnTo>
                  <a:lnTo>
                    <a:pt x="3429803" y="4160235"/>
                  </a:lnTo>
                  <a:lnTo>
                    <a:pt x="3385043" y="4170431"/>
                  </a:lnTo>
                  <a:lnTo>
                    <a:pt x="3338909" y="4176683"/>
                  </a:lnTo>
                  <a:lnTo>
                    <a:pt x="3291585" y="4178808"/>
                  </a:lnTo>
                  <a:lnTo>
                    <a:pt x="519937" y="4178808"/>
                  </a:lnTo>
                  <a:lnTo>
                    <a:pt x="472614" y="4176683"/>
                  </a:lnTo>
                  <a:lnTo>
                    <a:pt x="426480" y="4170431"/>
                  </a:lnTo>
                  <a:lnTo>
                    <a:pt x="381720" y="4160235"/>
                  </a:lnTo>
                  <a:lnTo>
                    <a:pt x="338517" y="4146280"/>
                  </a:lnTo>
                  <a:lnTo>
                    <a:pt x="297055" y="4128748"/>
                  </a:lnTo>
                  <a:lnTo>
                    <a:pt x="257518" y="4107822"/>
                  </a:lnTo>
                  <a:lnTo>
                    <a:pt x="220089" y="4083688"/>
                  </a:lnTo>
                  <a:lnTo>
                    <a:pt x="184951" y="4056528"/>
                  </a:lnTo>
                  <a:lnTo>
                    <a:pt x="152288" y="4026525"/>
                  </a:lnTo>
                  <a:lnTo>
                    <a:pt x="122285" y="3993864"/>
                  </a:lnTo>
                  <a:lnTo>
                    <a:pt x="95123" y="3958727"/>
                  </a:lnTo>
                  <a:lnTo>
                    <a:pt x="70988" y="3921299"/>
                  </a:lnTo>
                  <a:lnTo>
                    <a:pt x="50062" y="3881762"/>
                  </a:lnTo>
                  <a:lnTo>
                    <a:pt x="32529" y="3840301"/>
                  </a:lnTo>
                  <a:lnTo>
                    <a:pt x="18573" y="3797099"/>
                  </a:lnTo>
                  <a:lnTo>
                    <a:pt x="8377" y="3752339"/>
                  </a:lnTo>
                  <a:lnTo>
                    <a:pt x="2124" y="3706206"/>
                  </a:lnTo>
                  <a:lnTo>
                    <a:pt x="0" y="3658882"/>
                  </a:lnTo>
                  <a:lnTo>
                    <a:pt x="0" y="519938"/>
                  </a:lnTo>
                  <a:close/>
                </a:path>
              </a:pathLst>
            </a:custGeom>
            <a:ln w="25908">
              <a:solidFill>
                <a:srgbClr val="FFFFFF"/>
              </a:solidFill>
            </a:ln>
          </p:spPr>
          <p:txBody>
            <a:bodyPr wrap="square" lIns="0" tIns="0" rIns="0" bIns="0" rtlCol="0"/>
            <a:lstStyle/>
            <a:p>
              <a:endParaRPr/>
            </a:p>
          </p:txBody>
        </p:sp>
        <p:sp>
          <p:nvSpPr>
            <p:cNvPr id="8" name="object 8"/>
            <p:cNvSpPr/>
            <p:nvPr/>
          </p:nvSpPr>
          <p:spPr>
            <a:xfrm>
              <a:off x="7775447" y="1310639"/>
              <a:ext cx="1270000" cy="12700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3681221" y="2117597"/>
              <a:ext cx="3467100" cy="4178935"/>
            </a:xfrm>
            <a:custGeom>
              <a:avLst/>
              <a:gdLst/>
              <a:ahLst/>
              <a:cxnLst/>
              <a:rect l="l" t="t" r="r" b="b"/>
              <a:pathLst>
                <a:path w="3467100" h="4178935">
                  <a:moveTo>
                    <a:pt x="0" y="520064"/>
                  </a:moveTo>
                  <a:lnTo>
                    <a:pt x="2124" y="472721"/>
                  </a:lnTo>
                  <a:lnTo>
                    <a:pt x="8377" y="426569"/>
                  </a:lnTo>
                  <a:lnTo>
                    <a:pt x="18573" y="381793"/>
                  </a:lnTo>
                  <a:lnTo>
                    <a:pt x="32530" y="338577"/>
                  </a:lnTo>
                  <a:lnTo>
                    <a:pt x="50065" y="297103"/>
                  </a:lnTo>
                  <a:lnTo>
                    <a:pt x="70992" y="257555"/>
                  </a:lnTo>
                  <a:lnTo>
                    <a:pt x="95131" y="220118"/>
                  </a:lnTo>
                  <a:lnTo>
                    <a:pt x="122296" y="184973"/>
                  </a:lnTo>
                  <a:lnTo>
                    <a:pt x="152304" y="152304"/>
                  </a:lnTo>
                  <a:lnTo>
                    <a:pt x="184973" y="122296"/>
                  </a:lnTo>
                  <a:lnTo>
                    <a:pt x="220118" y="95131"/>
                  </a:lnTo>
                  <a:lnTo>
                    <a:pt x="257556" y="70992"/>
                  </a:lnTo>
                  <a:lnTo>
                    <a:pt x="297103" y="50065"/>
                  </a:lnTo>
                  <a:lnTo>
                    <a:pt x="338577" y="32530"/>
                  </a:lnTo>
                  <a:lnTo>
                    <a:pt x="381793" y="18573"/>
                  </a:lnTo>
                  <a:lnTo>
                    <a:pt x="426569" y="8377"/>
                  </a:lnTo>
                  <a:lnTo>
                    <a:pt x="472721" y="2124"/>
                  </a:lnTo>
                  <a:lnTo>
                    <a:pt x="520064" y="0"/>
                  </a:lnTo>
                  <a:lnTo>
                    <a:pt x="2947034" y="0"/>
                  </a:lnTo>
                  <a:lnTo>
                    <a:pt x="2994378" y="2124"/>
                  </a:lnTo>
                  <a:lnTo>
                    <a:pt x="3040530" y="8377"/>
                  </a:lnTo>
                  <a:lnTo>
                    <a:pt x="3085306" y="18573"/>
                  </a:lnTo>
                  <a:lnTo>
                    <a:pt x="3128522" y="32530"/>
                  </a:lnTo>
                  <a:lnTo>
                    <a:pt x="3169996" y="50065"/>
                  </a:lnTo>
                  <a:lnTo>
                    <a:pt x="3209543" y="70992"/>
                  </a:lnTo>
                  <a:lnTo>
                    <a:pt x="3246981" y="95131"/>
                  </a:lnTo>
                  <a:lnTo>
                    <a:pt x="3282126" y="122296"/>
                  </a:lnTo>
                  <a:lnTo>
                    <a:pt x="3314795" y="152304"/>
                  </a:lnTo>
                  <a:lnTo>
                    <a:pt x="3344803" y="184973"/>
                  </a:lnTo>
                  <a:lnTo>
                    <a:pt x="3371968" y="220118"/>
                  </a:lnTo>
                  <a:lnTo>
                    <a:pt x="3396106" y="257556"/>
                  </a:lnTo>
                  <a:lnTo>
                    <a:pt x="3417034" y="297103"/>
                  </a:lnTo>
                  <a:lnTo>
                    <a:pt x="3434569" y="338577"/>
                  </a:lnTo>
                  <a:lnTo>
                    <a:pt x="3448526" y="381793"/>
                  </a:lnTo>
                  <a:lnTo>
                    <a:pt x="3458722" y="426569"/>
                  </a:lnTo>
                  <a:lnTo>
                    <a:pt x="3464975" y="472721"/>
                  </a:lnTo>
                  <a:lnTo>
                    <a:pt x="3467100" y="520064"/>
                  </a:lnTo>
                  <a:lnTo>
                    <a:pt x="3467100" y="3658742"/>
                  </a:lnTo>
                  <a:lnTo>
                    <a:pt x="3464975" y="3706079"/>
                  </a:lnTo>
                  <a:lnTo>
                    <a:pt x="3458722" y="3752225"/>
                  </a:lnTo>
                  <a:lnTo>
                    <a:pt x="3448526" y="3796996"/>
                  </a:lnTo>
                  <a:lnTo>
                    <a:pt x="3434569" y="3840210"/>
                  </a:lnTo>
                  <a:lnTo>
                    <a:pt x="3417034" y="3881682"/>
                  </a:lnTo>
                  <a:lnTo>
                    <a:pt x="3396107" y="3921229"/>
                  </a:lnTo>
                  <a:lnTo>
                    <a:pt x="3371968" y="3958667"/>
                  </a:lnTo>
                  <a:lnTo>
                    <a:pt x="3344803" y="3993813"/>
                  </a:lnTo>
                  <a:lnTo>
                    <a:pt x="3314795" y="4026484"/>
                  </a:lnTo>
                  <a:lnTo>
                    <a:pt x="3282126" y="4056494"/>
                  </a:lnTo>
                  <a:lnTo>
                    <a:pt x="3246981" y="4083662"/>
                  </a:lnTo>
                  <a:lnTo>
                    <a:pt x="3209544" y="4107803"/>
                  </a:lnTo>
                  <a:lnTo>
                    <a:pt x="3169996" y="4128734"/>
                  </a:lnTo>
                  <a:lnTo>
                    <a:pt x="3128522" y="4146271"/>
                  </a:lnTo>
                  <a:lnTo>
                    <a:pt x="3085306" y="4160230"/>
                  </a:lnTo>
                  <a:lnTo>
                    <a:pt x="3040530" y="4170429"/>
                  </a:lnTo>
                  <a:lnTo>
                    <a:pt x="2994378" y="4176682"/>
                  </a:lnTo>
                  <a:lnTo>
                    <a:pt x="2947034" y="4178807"/>
                  </a:lnTo>
                  <a:lnTo>
                    <a:pt x="520064" y="4178807"/>
                  </a:lnTo>
                  <a:lnTo>
                    <a:pt x="472721" y="4176682"/>
                  </a:lnTo>
                  <a:lnTo>
                    <a:pt x="426569" y="4170429"/>
                  </a:lnTo>
                  <a:lnTo>
                    <a:pt x="381793" y="4160230"/>
                  </a:lnTo>
                  <a:lnTo>
                    <a:pt x="338577" y="4146271"/>
                  </a:lnTo>
                  <a:lnTo>
                    <a:pt x="297103" y="4128734"/>
                  </a:lnTo>
                  <a:lnTo>
                    <a:pt x="257555" y="4107803"/>
                  </a:lnTo>
                  <a:lnTo>
                    <a:pt x="220118" y="4083662"/>
                  </a:lnTo>
                  <a:lnTo>
                    <a:pt x="184973" y="4056494"/>
                  </a:lnTo>
                  <a:lnTo>
                    <a:pt x="152304" y="4026484"/>
                  </a:lnTo>
                  <a:lnTo>
                    <a:pt x="122296" y="3993813"/>
                  </a:lnTo>
                  <a:lnTo>
                    <a:pt x="95131" y="3958667"/>
                  </a:lnTo>
                  <a:lnTo>
                    <a:pt x="70992" y="3921229"/>
                  </a:lnTo>
                  <a:lnTo>
                    <a:pt x="50065" y="3881682"/>
                  </a:lnTo>
                  <a:lnTo>
                    <a:pt x="32530" y="3840210"/>
                  </a:lnTo>
                  <a:lnTo>
                    <a:pt x="18573" y="3796996"/>
                  </a:lnTo>
                  <a:lnTo>
                    <a:pt x="8377" y="3752225"/>
                  </a:lnTo>
                  <a:lnTo>
                    <a:pt x="2124" y="3706079"/>
                  </a:lnTo>
                  <a:lnTo>
                    <a:pt x="0" y="3658742"/>
                  </a:lnTo>
                  <a:lnTo>
                    <a:pt x="0" y="520064"/>
                  </a:lnTo>
                  <a:close/>
                </a:path>
              </a:pathLst>
            </a:custGeom>
            <a:ln w="25908">
              <a:solidFill>
                <a:srgbClr val="FFFFFF"/>
              </a:solidFill>
            </a:ln>
          </p:spPr>
          <p:txBody>
            <a:bodyPr wrap="square" lIns="0" tIns="0" rIns="0" bIns="0" rtlCol="0"/>
            <a:lstStyle/>
            <a:p>
              <a:endParaRPr/>
            </a:p>
          </p:txBody>
        </p:sp>
        <p:sp>
          <p:nvSpPr>
            <p:cNvPr id="10" name="object 10"/>
            <p:cNvSpPr/>
            <p:nvPr/>
          </p:nvSpPr>
          <p:spPr>
            <a:xfrm>
              <a:off x="3849623" y="1312163"/>
              <a:ext cx="1269491" cy="1271015"/>
            </a:xfrm>
            <a:prstGeom prst="rect">
              <a:avLst/>
            </a:prstGeom>
            <a:blipFill>
              <a:blip r:embed="rId2" cstate="print"/>
              <a:stretch>
                <a:fillRect/>
              </a:stretch>
            </a:blipFill>
          </p:spPr>
          <p:txBody>
            <a:bodyPr wrap="square" lIns="0" tIns="0" rIns="0" bIns="0" rtlCol="0"/>
            <a:lstStyle/>
            <a:p>
              <a:endParaRPr/>
            </a:p>
          </p:txBody>
        </p:sp>
      </p:grpSp>
      <p:sp>
        <p:nvSpPr>
          <p:cNvPr id="11" name="object 11"/>
          <p:cNvSpPr txBox="1">
            <a:spLocks noGrp="1"/>
          </p:cNvSpPr>
          <p:nvPr>
            <p:ph type="title"/>
          </p:nvPr>
        </p:nvSpPr>
        <p:spPr>
          <a:xfrm>
            <a:off x="444500" y="172288"/>
            <a:ext cx="9702800" cy="1000760"/>
          </a:xfrm>
          <a:prstGeom prst="rect">
            <a:avLst/>
          </a:prstGeom>
        </p:spPr>
        <p:txBody>
          <a:bodyPr vert="horz" wrap="square" lIns="0" tIns="12065" rIns="0" bIns="0" rtlCol="0">
            <a:spAutoFit/>
          </a:bodyPr>
          <a:lstStyle/>
          <a:p>
            <a:pPr marL="12700">
              <a:lnSpc>
                <a:spcPct val="100000"/>
              </a:lnSpc>
              <a:spcBef>
                <a:spcPts val="95"/>
              </a:spcBef>
            </a:pPr>
            <a:r>
              <a:rPr sz="6400" spc="-125" dirty="0"/>
              <a:t>Cross-Zone </a:t>
            </a:r>
            <a:r>
              <a:rPr sz="6400" spc="-105" dirty="0"/>
              <a:t>Load</a:t>
            </a:r>
            <a:r>
              <a:rPr sz="6400" spc="-345" dirty="0"/>
              <a:t> </a:t>
            </a:r>
            <a:r>
              <a:rPr sz="6400" spc="-125" dirty="0"/>
              <a:t>Balancing</a:t>
            </a:r>
            <a:endParaRPr sz="6400"/>
          </a:p>
        </p:txBody>
      </p:sp>
      <p:sp>
        <p:nvSpPr>
          <p:cNvPr id="12" name="object 12"/>
          <p:cNvSpPr txBox="1"/>
          <p:nvPr/>
        </p:nvSpPr>
        <p:spPr>
          <a:xfrm>
            <a:off x="4906136" y="1675587"/>
            <a:ext cx="5610860" cy="331470"/>
          </a:xfrm>
          <a:prstGeom prst="rect">
            <a:avLst/>
          </a:prstGeom>
        </p:spPr>
        <p:txBody>
          <a:bodyPr vert="horz" wrap="square" lIns="0" tIns="13335" rIns="0" bIns="0" rtlCol="0">
            <a:spAutoFit/>
          </a:bodyPr>
          <a:lstStyle/>
          <a:p>
            <a:pPr marL="12700">
              <a:lnSpc>
                <a:spcPct val="100000"/>
              </a:lnSpc>
              <a:spcBef>
                <a:spcPts val="105"/>
              </a:spcBef>
              <a:tabLst>
                <a:tab pos="3905250" algn="l"/>
              </a:tabLst>
            </a:pPr>
            <a:r>
              <a:rPr sz="3000" baseline="1388" dirty="0">
                <a:solidFill>
                  <a:srgbClr val="FFFFFF"/>
                </a:solidFill>
                <a:latin typeface="Arial"/>
                <a:cs typeface="Arial"/>
              </a:rPr>
              <a:t>ELB</a:t>
            </a:r>
            <a:r>
              <a:rPr sz="3000" spc="-15" baseline="1388" dirty="0">
                <a:solidFill>
                  <a:srgbClr val="FFFFFF"/>
                </a:solidFill>
                <a:latin typeface="Arial"/>
                <a:cs typeface="Arial"/>
              </a:rPr>
              <a:t> </a:t>
            </a:r>
            <a:r>
              <a:rPr sz="3000" spc="-7" baseline="1388" dirty="0">
                <a:solidFill>
                  <a:srgbClr val="FFFFFF"/>
                </a:solidFill>
                <a:latin typeface="Arial"/>
                <a:cs typeface="Arial"/>
              </a:rPr>
              <a:t>VPC	</a:t>
            </a:r>
            <a:r>
              <a:rPr sz="2000" dirty="0">
                <a:solidFill>
                  <a:srgbClr val="FFFFFF"/>
                </a:solidFill>
                <a:latin typeface="Arial"/>
                <a:cs typeface="Arial"/>
              </a:rPr>
              <a:t>Customer</a:t>
            </a:r>
            <a:r>
              <a:rPr sz="2000" spc="-90" dirty="0">
                <a:solidFill>
                  <a:srgbClr val="FFFFFF"/>
                </a:solidFill>
                <a:latin typeface="Arial"/>
                <a:cs typeface="Arial"/>
              </a:rPr>
              <a:t> </a:t>
            </a:r>
            <a:r>
              <a:rPr sz="2000" spc="-5" dirty="0">
                <a:solidFill>
                  <a:srgbClr val="FFFFFF"/>
                </a:solidFill>
                <a:latin typeface="Arial"/>
                <a:cs typeface="Arial"/>
              </a:rPr>
              <a:t>VPC</a:t>
            </a:r>
            <a:endParaRPr sz="2000">
              <a:latin typeface="Arial"/>
              <a:cs typeface="Arial"/>
            </a:endParaRPr>
          </a:p>
        </p:txBody>
      </p:sp>
      <p:grpSp>
        <p:nvGrpSpPr>
          <p:cNvPr id="13" name="object 13"/>
          <p:cNvGrpSpPr/>
          <p:nvPr/>
        </p:nvGrpSpPr>
        <p:grpSpPr>
          <a:xfrm>
            <a:off x="3592067" y="2543555"/>
            <a:ext cx="8414385" cy="1766570"/>
            <a:chOff x="3592067" y="2543555"/>
            <a:chExt cx="8414385" cy="1766570"/>
          </a:xfrm>
        </p:grpSpPr>
        <p:sp>
          <p:nvSpPr>
            <p:cNvPr id="14" name="object 14"/>
            <p:cNvSpPr/>
            <p:nvPr/>
          </p:nvSpPr>
          <p:spPr>
            <a:xfrm>
              <a:off x="3592067" y="4152900"/>
              <a:ext cx="8414004" cy="15697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670553" y="4205477"/>
              <a:ext cx="8257540" cy="0"/>
            </a:xfrm>
            <a:custGeom>
              <a:avLst/>
              <a:gdLst/>
              <a:ahLst/>
              <a:cxnLst/>
              <a:rect l="l" t="t" r="r" b="b"/>
              <a:pathLst>
                <a:path w="8257540">
                  <a:moveTo>
                    <a:pt x="0" y="0"/>
                  </a:moveTo>
                  <a:lnTo>
                    <a:pt x="8257032" y="0"/>
                  </a:lnTo>
                </a:path>
              </a:pathLst>
            </a:custGeom>
            <a:ln w="50292">
              <a:solidFill>
                <a:srgbClr val="FFFFFF"/>
              </a:solidFill>
              <a:prstDash val="dot"/>
            </a:ln>
          </p:spPr>
          <p:txBody>
            <a:bodyPr wrap="square" lIns="0" tIns="0" rIns="0" bIns="0" rtlCol="0"/>
            <a:lstStyle/>
            <a:p>
              <a:endParaRPr/>
            </a:p>
          </p:txBody>
        </p:sp>
        <p:sp>
          <p:nvSpPr>
            <p:cNvPr id="16" name="object 16"/>
            <p:cNvSpPr/>
            <p:nvPr/>
          </p:nvSpPr>
          <p:spPr>
            <a:xfrm>
              <a:off x="8293608" y="2543555"/>
              <a:ext cx="1271016" cy="1269491"/>
            </a:xfrm>
            <a:prstGeom prst="rect">
              <a:avLst/>
            </a:prstGeom>
            <a:blipFill>
              <a:blip r:embed="rId4" cstate="print"/>
              <a:stretch>
                <a:fillRect/>
              </a:stretch>
            </a:blipFill>
          </p:spPr>
          <p:txBody>
            <a:bodyPr wrap="square" lIns="0" tIns="0" rIns="0" bIns="0" rtlCol="0"/>
            <a:lstStyle/>
            <a:p>
              <a:endParaRPr/>
            </a:p>
          </p:txBody>
        </p:sp>
      </p:grpSp>
      <p:sp>
        <p:nvSpPr>
          <p:cNvPr id="17" name="object 17"/>
          <p:cNvSpPr txBox="1"/>
          <p:nvPr/>
        </p:nvSpPr>
        <p:spPr>
          <a:xfrm>
            <a:off x="9279128" y="2809494"/>
            <a:ext cx="988694" cy="6356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a:t>
            </a:r>
            <a:endParaRPr sz="2000">
              <a:latin typeface="Arial"/>
              <a:cs typeface="Arial"/>
            </a:endParaRPr>
          </a:p>
        </p:txBody>
      </p:sp>
      <p:sp>
        <p:nvSpPr>
          <p:cNvPr id="18" name="object 18"/>
          <p:cNvSpPr/>
          <p:nvPr/>
        </p:nvSpPr>
        <p:spPr>
          <a:xfrm>
            <a:off x="4587240" y="2584704"/>
            <a:ext cx="1269491" cy="1271016"/>
          </a:xfrm>
          <a:prstGeom prst="rect">
            <a:avLst/>
          </a:prstGeom>
          <a:blipFill>
            <a:blip r:embed="rId5" cstate="print"/>
            <a:stretch>
              <a:fillRect/>
            </a:stretch>
          </a:blipFill>
        </p:spPr>
        <p:txBody>
          <a:bodyPr wrap="square" lIns="0" tIns="0" rIns="0" bIns="0" rtlCol="0"/>
          <a:lstStyle/>
          <a:p>
            <a:endParaRPr/>
          </a:p>
        </p:txBody>
      </p:sp>
      <p:sp>
        <p:nvSpPr>
          <p:cNvPr id="19" name="object 19"/>
          <p:cNvSpPr txBox="1"/>
          <p:nvPr/>
        </p:nvSpPr>
        <p:spPr>
          <a:xfrm>
            <a:off x="5614161" y="2997530"/>
            <a:ext cx="506730" cy="331470"/>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FFFFF"/>
                </a:solidFill>
                <a:latin typeface="Arial"/>
                <a:cs typeface="Arial"/>
              </a:rPr>
              <a:t>E</a:t>
            </a:r>
            <a:r>
              <a:rPr sz="2000" dirty="0">
                <a:solidFill>
                  <a:srgbClr val="FFFFFF"/>
                </a:solidFill>
                <a:latin typeface="Arial"/>
                <a:cs typeface="Arial"/>
              </a:rPr>
              <a:t>LB</a:t>
            </a:r>
            <a:endParaRPr sz="2000">
              <a:latin typeface="Arial"/>
              <a:cs typeface="Arial"/>
            </a:endParaRPr>
          </a:p>
        </p:txBody>
      </p:sp>
      <p:grpSp>
        <p:nvGrpSpPr>
          <p:cNvPr id="20" name="object 20"/>
          <p:cNvGrpSpPr/>
          <p:nvPr/>
        </p:nvGrpSpPr>
        <p:grpSpPr>
          <a:xfrm>
            <a:off x="4181792" y="2517584"/>
            <a:ext cx="6966584" cy="3335020"/>
            <a:chOff x="4181792" y="2517584"/>
            <a:chExt cx="6966584" cy="3335020"/>
          </a:xfrm>
        </p:grpSpPr>
        <p:sp>
          <p:nvSpPr>
            <p:cNvPr id="21" name="object 21"/>
            <p:cNvSpPr/>
            <p:nvPr/>
          </p:nvSpPr>
          <p:spPr>
            <a:xfrm>
              <a:off x="4194809" y="2530602"/>
              <a:ext cx="6940550" cy="1312545"/>
            </a:xfrm>
            <a:custGeom>
              <a:avLst/>
              <a:gdLst/>
              <a:ahLst/>
              <a:cxnLst/>
              <a:rect l="l" t="t" r="r" b="b"/>
              <a:pathLst>
                <a:path w="6940550" h="1312545">
                  <a:moveTo>
                    <a:pt x="4049267" y="190626"/>
                  </a:moveTo>
                  <a:lnTo>
                    <a:pt x="4054302" y="146917"/>
                  </a:lnTo>
                  <a:lnTo>
                    <a:pt x="4068643" y="106792"/>
                  </a:lnTo>
                  <a:lnTo>
                    <a:pt x="4091145" y="71398"/>
                  </a:lnTo>
                  <a:lnTo>
                    <a:pt x="4120666" y="41877"/>
                  </a:lnTo>
                  <a:lnTo>
                    <a:pt x="4156060" y="19375"/>
                  </a:lnTo>
                  <a:lnTo>
                    <a:pt x="4196185" y="5034"/>
                  </a:lnTo>
                  <a:lnTo>
                    <a:pt x="4239895" y="0"/>
                  </a:lnTo>
                  <a:lnTo>
                    <a:pt x="6749669" y="0"/>
                  </a:lnTo>
                  <a:lnTo>
                    <a:pt x="6793378" y="5034"/>
                  </a:lnTo>
                  <a:lnTo>
                    <a:pt x="6833503" y="19375"/>
                  </a:lnTo>
                  <a:lnTo>
                    <a:pt x="6868897" y="41877"/>
                  </a:lnTo>
                  <a:lnTo>
                    <a:pt x="6898418" y="71398"/>
                  </a:lnTo>
                  <a:lnTo>
                    <a:pt x="6920920" y="106792"/>
                  </a:lnTo>
                  <a:lnTo>
                    <a:pt x="6935261" y="146917"/>
                  </a:lnTo>
                  <a:lnTo>
                    <a:pt x="6940296" y="190626"/>
                  </a:lnTo>
                  <a:lnTo>
                    <a:pt x="6940296" y="1080389"/>
                  </a:lnTo>
                  <a:lnTo>
                    <a:pt x="6935261" y="1124098"/>
                  </a:lnTo>
                  <a:lnTo>
                    <a:pt x="6920920" y="1164223"/>
                  </a:lnTo>
                  <a:lnTo>
                    <a:pt x="6898418" y="1199617"/>
                  </a:lnTo>
                  <a:lnTo>
                    <a:pt x="6868897" y="1229138"/>
                  </a:lnTo>
                  <a:lnTo>
                    <a:pt x="6833503" y="1251640"/>
                  </a:lnTo>
                  <a:lnTo>
                    <a:pt x="6793378" y="1265981"/>
                  </a:lnTo>
                  <a:lnTo>
                    <a:pt x="6749669" y="1271016"/>
                  </a:lnTo>
                  <a:lnTo>
                    <a:pt x="4239895" y="1271016"/>
                  </a:lnTo>
                  <a:lnTo>
                    <a:pt x="4196185" y="1265981"/>
                  </a:lnTo>
                  <a:lnTo>
                    <a:pt x="4156060" y="1251640"/>
                  </a:lnTo>
                  <a:lnTo>
                    <a:pt x="4120666" y="1229138"/>
                  </a:lnTo>
                  <a:lnTo>
                    <a:pt x="4091145" y="1199617"/>
                  </a:lnTo>
                  <a:lnTo>
                    <a:pt x="4068643" y="1164223"/>
                  </a:lnTo>
                  <a:lnTo>
                    <a:pt x="4054302" y="1124098"/>
                  </a:lnTo>
                  <a:lnTo>
                    <a:pt x="4049267" y="1080389"/>
                  </a:lnTo>
                  <a:lnTo>
                    <a:pt x="4049267" y="190626"/>
                  </a:lnTo>
                  <a:close/>
                </a:path>
                <a:path w="6940550" h="1312545">
                  <a:moveTo>
                    <a:pt x="0" y="233045"/>
                  </a:moveTo>
                  <a:lnTo>
                    <a:pt x="5027" y="189389"/>
                  </a:lnTo>
                  <a:lnTo>
                    <a:pt x="19346" y="149316"/>
                  </a:lnTo>
                  <a:lnTo>
                    <a:pt x="41817" y="113969"/>
                  </a:lnTo>
                  <a:lnTo>
                    <a:pt x="71297" y="84489"/>
                  </a:lnTo>
                  <a:lnTo>
                    <a:pt x="106644" y="62018"/>
                  </a:lnTo>
                  <a:lnTo>
                    <a:pt x="146717" y="47699"/>
                  </a:lnTo>
                  <a:lnTo>
                    <a:pt x="190373" y="42672"/>
                  </a:lnTo>
                  <a:lnTo>
                    <a:pt x="2248027" y="42672"/>
                  </a:lnTo>
                  <a:lnTo>
                    <a:pt x="2291682" y="47699"/>
                  </a:lnTo>
                  <a:lnTo>
                    <a:pt x="2331755" y="62018"/>
                  </a:lnTo>
                  <a:lnTo>
                    <a:pt x="2367102" y="84489"/>
                  </a:lnTo>
                  <a:lnTo>
                    <a:pt x="2396582" y="113969"/>
                  </a:lnTo>
                  <a:lnTo>
                    <a:pt x="2419053" y="149316"/>
                  </a:lnTo>
                  <a:lnTo>
                    <a:pt x="2433372" y="189389"/>
                  </a:lnTo>
                  <a:lnTo>
                    <a:pt x="2438399" y="233045"/>
                  </a:lnTo>
                  <a:lnTo>
                    <a:pt x="2438399" y="1121791"/>
                  </a:lnTo>
                  <a:lnTo>
                    <a:pt x="2433372" y="1165446"/>
                  </a:lnTo>
                  <a:lnTo>
                    <a:pt x="2419053" y="1205519"/>
                  </a:lnTo>
                  <a:lnTo>
                    <a:pt x="2396582" y="1240866"/>
                  </a:lnTo>
                  <a:lnTo>
                    <a:pt x="2367102" y="1270346"/>
                  </a:lnTo>
                  <a:lnTo>
                    <a:pt x="2331755" y="1292817"/>
                  </a:lnTo>
                  <a:lnTo>
                    <a:pt x="2291682" y="1307136"/>
                  </a:lnTo>
                  <a:lnTo>
                    <a:pt x="2248027" y="1312164"/>
                  </a:lnTo>
                  <a:lnTo>
                    <a:pt x="190373" y="1312164"/>
                  </a:lnTo>
                  <a:lnTo>
                    <a:pt x="146717" y="1307136"/>
                  </a:lnTo>
                  <a:lnTo>
                    <a:pt x="106644" y="1292817"/>
                  </a:lnTo>
                  <a:lnTo>
                    <a:pt x="71297" y="1270346"/>
                  </a:lnTo>
                  <a:lnTo>
                    <a:pt x="41817" y="1240866"/>
                  </a:lnTo>
                  <a:lnTo>
                    <a:pt x="19346" y="1205519"/>
                  </a:lnTo>
                  <a:lnTo>
                    <a:pt x="5027" y="1165446"/>
                  </a:lnTo>
                  <a:lnTo>
                    <a:pt x="0" y="1121791"/>
                  </a:lnTo>
                  <a:lnTo>
                    <a:pt x="0" y="233045"/>
                  </a:lnTo>
                  <a:close/>
                </a:path>
              </a:pathLst>
            </a:custGeom>
            <a:ln w="25908">
              <a:solidFill>
                <a:srgbClr val="007BBB"/>
              </a:solidFill>
            </a:ln>
          </p:spPr>
          <p:txBody>
            <a:bodyPr wrap="square" lIns="0" tIns="0" rIns="0" bIns="0" rtlCol="0"/>
            <a:lstStyle/>
            <a:p>
              <a:endParaRPr/>
            </a:p>
          </p:txBody>
        </p:sp>
        <p:sp>
          <p:nvSpPr>
            <p:cNvPr id="22" name="object 22"/>
            <p:cNvSpPr/>
            <p:nvPr/>
          </p:nvSpPr>
          <p:spPr>
            <a:xfrm>
              <a:off x="4587239" y="4581144"/>
              <a:ext cx="1269491" cy="1271016"/>
            </a:xfrm>
            <a:prstGeom prst="rect">
              <a:avLst/>
            </a:prstGeom>
            <a:blipFill>
              <a:blip r:embed="rId5" cstate="print"/>
              <a:stretch>
                <a:fillRect/>
              </a:stretch>
            </a:blipFill>
          </p:spPr>
          <p:txBody>
            <a:bodyPr wrap="square" lIns="0" tIns="0" rIns="0" bIns="0" rtlCol="0"/>
            <a:lstStyle/>
            <a:p>
              <a:endParaRPr/>
            </a:p>
          </p:txBody>
        </p:sp>
      </p:grpSp>
      <p:sp>
        <p:nvSpPr>
          <p:cNvPr id="23" name="object 23"/>
          <p:cNvSpPr txBox="1"/>
          <p:nvPr/>
        </p:nvSpPr>
        <p:spPr>
          <a:xfrm>
            <a:off x="5614161" y="4994528"/>
            <a:ext cx="50673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ELB</a:t>
            </a:r>
            <a:endParaRPr sz="2000">
              <a:latin typeface="Arial"/>
              <a:cs typeface="Arial"/>
            </a:endParaRPr>
          </a:p>
        </p:txBody>
      </p:sp>
      <p:grpSp>
        <p:nvGrpSpPr>
          <p:cNvPr id="24" name="object 24"/>
          <p:cNvGrpSpPr/>
          <p:nvPr/>
        </p:nvGrpSpPr>
        <p:grpSpPr>
          <a:xfrm>
            <a:off x="428244" y="1310639"/>
            <a:ext cx="10720070" cy="4558665"/>
            <a:chOff x="428244" y="1310639"/>
            <a:chExt cx="10720070" cy="4558665"/>
          </a:xfrm>
        </p:grpSpPr>
        <p:sp>
          <p:nvSpPr>
            <p:cNvPr id="25" name="object 25"/>
            <p:cNvSpPr/>
            <p:nvPr/>
          </p:nvSpPr>
          <p:spPr>
            <a:xfrm>
              <a:off x="4194809" y="4569713"/>
              <a:ext cx="6940550" cy="1286510"/>
            </a:xfrm>
            <a:custGeom>
              <a:avLst/>
              <a:gdLst/>
              <a:ahLst/>
              <a:cxnLst/>
              <a:rect l="l" t="t" r="r" b="b"/>
              <a:pathLst>
                <a:path w="6940550" h="1286510">
                  <a:moveTo>
                    <a:pt x="0" y="190373"/>
                  </a:moveTo>
                  <a:lnTo>
                    <a:pt x="5027" y="146717"/>
                  </a:lnTo>
                  <a:lnTo>
                    <a:pt x="19346" y="106644"/>
                  </a:lnTo>
                  <a:lnTo>
                    <a:pt x="41817" y="71297"/>
                  </a:lnTo>
                  <a:lnTo>
                    <a:pt x="71297" y="41817"/>
                  </a:lnTo>
                  <a:lnTo>
                    <a:pt x="106644" y="19346"/>
                  </a:lnTo>
                  <a:lnTo>
                    <a:pt x="146717" y="5027"/>
                  </a:lnTo>
                  <a:lnTo>
                    <a:pt x="190373" y="0"/>
                  </a:lnTo>
                  <a:lnTo>
                    <a:pt x="2248027" y="0"/>
                  </a:lnTo>
                  <a:lnTo>
                    <a:pt x="2291682" y="5027"/>
                  </a:lnTo>
                  <a:lnTo>
                    <a:pt x="2331755" y="19346"/>
                  </a:lnTo>
                  <a:lnTo>
                    <a:pt x="2367102" y="41817"/>
                  </a:lnTo>
                  <a:lnTo>
                    <a:pt x="2396582" y="71297"/>
                  </a:lnTo>
                  <a:lnTo>
                    <a:pt x="2419053" y="106644"/>
                  </a:lnTo>
                  <a:lnTo>
                    <a:pt x="2433372" y="146717"/>
                  </a:lnTo>
                  <a:lnTo>
                    <a:pt x="2438399" y="190373"/>
                  </a:lnTo>
                  <a:lnTo>
                    <a:pt x="2438399" y="1079068"/>
                  </a:lnTo>
                  <a:lnTo>
                    <a:pt x="2433372" y="1122730"/>
                  </a:lnTo>
                  <a:lnTo>
                    <a:pt x="2419053" y="1162812"/>
                  </a:lnTo>
                  <a:lnTo>
                    <a:pt x="2396582" y="1198168"/>
                  </a:lnTo>
                  <a:lnTo>
                    <a:pt x="2367102" y="1227658"/>
                  </a:lnTo>
                  <a:lnTo>
                    <a:pt x="2331755" y="1250137"/>
                  </a:lnTo>
                  <a:lnTo>
                    <a:pt x="2291682" y="1264462"/>
                  </a:lnTo>
                  <a:lnTo>
                    <a:pt x="2248027" y="1269492"/>
                  </a:lnTo>
                  <a:lnTo>
                    <a:pt x="190373" y="1269492"/>
                  </a:lnTo>
                  <a:lnTo>
                    <a:pt x="146717" y="1264462"/>
                  </a:lnTo>
                  <a:lnTo>
                    <a:pt x="106644" y="1250137"/>
                  </a:lnTo>
                  <a:lnTo>
                    <a:pt x="71297" y="1227658"/>
                  </a:lnTo>
                  <a:lnTo>
                    <a:pt x="41817" y="1198168"/>
                  </a:lnTo>
                  <a:lnTo>
                    <a:pt x="19346" y="1162812"/>
                  </a:lnTo>
                  <a:lnTo>
                    <a:pt x="5027" y="1122730"/>
                  </a:lnTo>
                  <a:lnTo>
                    <a:pt x="0" y="1079068"/>
                  </a:lnTo>
                  <a:lnTo>
                    <a:pt x="0" y="190373"/>
                  </a:lnTo>
                  <a:close/>
                </a:path>
                <a:path w="6940550" h="1286510">
                  <a:moveTo>
                    <a:pt x="4049267" y="205867"/>
                  </a:moveTo>
                  <a:lnTo>
                    <a:pt x="4054302" y="162157"/>
                  </a:lnTo>
                  <a:lnTo>
                    <a:pt x="4068643" y="122032"/>
                  </a:lnTo>
                  <a:lnTo>
                    <a:pt x="4091145" y="86638"/>
                  </a:lnTo>
                  <a:lnTo>
                    <a:pt x="4120666" y="57117"/>
                  </a:lnTo>
                  <a:lnTo>
                    <a:pt x="4156060" y="34615"/>
                  </a:lnTo>
                  <a:lnTo>
                    <a:pt x="4196185" y="20274"/>
                  </a:lnTo>
                  <a:lnTo>
                    <a:pt x="4239895" y="15240"/>
                  </a:lnTo>
                  <a:lnTo>
                    <a:pt x="6749669" y="15240"/>
                  </a:lnTo>
                  <a:lnTo>
                    <a:pt x="6793378" y="20274"/>
                  </a:lnTo>
                  <a:lnTo>
                    <a:pt x="6833503" y="34615"/>
                  </a:lnTo>
                  <a:lnTo>
                    <a:pt x="6868897" y="57117"/>
                  </a:lnTo>
                  <a:lnTo>
                    <a:pt x="6898418" y="86638"/>
                  </a:lnTo>
                  <a:lnTo>
                    <a:pt x="6920920" y="122032"/>
                  </a:lnTo>
                  <a:lnTo>
                    <a:pt x="6935261" y="162157"/>
                  </a:lnTo>
                  <a:lnTo>
                    <a:pt x="6940296" y="205867"/>
                  </a:lnTo>
                  <a:lnTo>
                    <a:pt x="6940296" y="1095603"/>
                  </a:lnTo>
                  <a:lnTo>
                    <a:pt x="6935261" y="1139318"/>
                  </a:lnTo>
                  <a:lnTo>
                    <a:pt x="6920920" y="1179448"/>
                  </a:lnTo>
                  <a:lnTo>
                    <a:pt x="6898418" y="1214847"/>
                  </a:lnTo>
                  <a:lnTo>
                    <a:pt x="6868897" y="1244372"/>
                  </a:lnTo>
                  <a:lnTo>
                    <a:pt x="6833503" y="1266878"/>
                  </a:lnTo>
                  <a:lnTo>
                    <a:pt x="6793378" y="1281220"/>
                  </a:lnTo>
                  <a:lnTo>
                    <a:pt x="6749669" y="1286256"/>
                  </a:lnTo>
                  <a:lnTo>
                    <a:pt x="4239895" y="1286256"/>
                  </a:lnTo>
                  <a:lnTo>
                    <a:pt x="4196185" y="1281220"/>
                  </a:lnTo>
                  <a:lnTo>
                    <a:pt x="4156060" y="1266878"/>
                  </a:lnTo>
                  <a:lnTo>
                    <a:pt x="4120666" y="1244372"/>
                  </a:lnTo>
                  <a:lnTo>
                    <a:pt x="4091145" y="1214847"/>
                  </a:lnTo>
                  <a:lnTo>
                    <a:pt x="4068643" y="1179448"/>
                  </a:lnTo>
                  <a:lnTo>
                    <a:pt x="4054302" y="1139318"/>
                  </a:lnTo>
                  <a:lnTo>
                    <a:pt x="4049267" y="1095603"/>
                  </a:lnTo>
                  <a:lnTo>
                    <a:pt x="4049267" y="205867"/>
                  </a:lnTo>
                  <a:close/>
                </a:path>
              </a:pathLst>
            </a:custGeom>
            <a:ln w="25908">
              <a:solidFill>
                <a:srgbClr val="007BBB"/>
              </a:solidFill>
            </a:ln>
          </p:spPr>
          <p:txBody>
            <a:bodyPr wrap="square" lIns="0" tIns="0" rIns="0" bIns="0" rtlCol="0"/>
            <a:lstStyle/>
            <a:p>
              <a:endParaRPr/>
            </a:p>
          </p:txBody>
        </p:sp>
        <p:sp>
          <p:nvSpPr>
            <p:cNvPr id="26" name="object 26"/>
            <p:cNvSpPr/>
            <p:nvPr/>
          </p:nvSpPr>
          <p:spPr>
            <a:xfrm>
              <a:off x="484632" y="3107435"/>
              <a:ext cx="1158240" cy="2196084"/>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428244" y="1310639"/>
              <a:ext cx="1271016" cy="1271015"/>
            </a:xfrm>
            <a:prstGeom prst="rect">
              <a:avLst/>
            </a:prstGeom>
            <a:blipFill>
              <a:blip r:embed="rId7" cstate="print"/>
              <a:stretch>
                <a:fillRect/>
              </a:stretch>
            </a:blipFill>
          </p:spPr>
          <p:txBody>
            <a:bodyPr wrap="square" lIns="0" tIns="0" rIns="0" bIns="0" rtlCol="0"/>
            <a:lstStyle/>
            <a:p>
              <a:endParaRPr/>
            </a:p>
          </p:txBody>
        </p:sp>
      </p:grpSp>
      <p:sp>
        <p:nvSpPr>
          <p:cNvPr id="28" name="object 28"/>
          <p:cNvSpPr txBox="1"/>
          <p:nvPr/>
        </p:nvSpPr>
        <p:spPr>
          <a:xfrm>
            <a:off x="11525748" y="2617470"/>
            <a:ext cx="323850" cy="1329055"/>
          </a:xfrm>
          <a:prstGeom prst="rect">
            <a:avLst/>
          </a:prstGeom>
        </p:spPr>
        <p:txBody>
          <a:bodyPr vert="vert270" wrap="square" lIns="0" tIns="0" rIns="0" bIns="0" rtlCol="0">
            <a:spAutoFit/>
          </a:bodyPr>
          <a:lstStyle/>
          <a:p>
            <a:pPr marL="12700">
              <a:lnSpc>
                <a:spcPts val="2420"/>
              </a:lnSpc>
            </a:pPr>
            <a:r>
              <a:rPr sz="2100" spc="-5" dirty="0">
                <a:solidFill>
                  <a:srgbClr val="FFFFFF"/>
                </a:solidFill>
                <a:latin typeface="Arial"/>
                <a:cs typeface="Arial"/>
              </a:rPr>
              <a:t>us-west-1a</a:t>
            </a:r>
            <a:endParaRPr sz="2100">
              <a:latin typeface="Arial"/>
              <a:cs typeface="Arial"/>
            </a:endParaRPr>
          </a:p>
        </p:txBody>
      </p:sp>
      <p:sp>
        <p:nvSpPr>
          <p:cNvPr id="29" name="object 29"/>
          <p:cNvSpPr txBox="1"/>
          <p:nvPr/>
        </p:nvSpPr>
        <p:spPr>
          <a:xfrm>
            <a:off x="11515969" y="4602226"/>
            <a:ext cx="323850" cy="1329055"/>
          </a:xfrm>
          <a:prstGeom prst="rect">
            <a:avLst/>
          </a:prstGeom>
        </p:spPr>
        <p:txBody>
          <a:bodyPr vert="vert270" wrap="square" lIns="0" tIns="0" rIns="0" bIns="0" rtlCol="0">
            <a:spAutoFit/>
          </a:bodyPr>
          <a:lstStyle/>
          <a:p>
            <a:pPr marL="12700">
              <a:lnSpc>
                <a:spcPts val="2420"/>
              </a:lnSpc>
            </a:pPr>
            <a:r>
              <a:rPr sz="2100" spc="-5" dirty="0">
                <a:solidFill>
                  <a:srgbClr val="FFFFFF"/>
                </a:solidFill>
                <a:latin typeface="Arial"/>
                <a:cs typeface="Arial"/>
              </a:rPr>
              <a:t>us-west-1b</a:t>
            </a:r>
            <a:endParaRPr sz="2100">
              <a:latin typeface="Arial"/>
              <a:cs typeface="Arial"/>
            </a:endParaRPr>
          </a:p>
        </p:txBody>
      </p:sp>
      <p:sp>
        <p:nvSpPr>
          <p:cNvPr id="30" name="object 30"/>
          <p:cNvSpPr txBox="1"/>
          <p:nvPr/>
        </p:nvSpPr>
        <p:spPr>
          <a:xfrm>
            <a:off x="1419860" y="1529841"/>
            <a:ext cx="95948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Amazon</a:t>
            </a:r>
            <a:endParaRPr sz="2000">
              <a:latin typeface="Arial"/>
              <a:cs typeface="Arial"/>
            </a:endParaRPr>
          </a:p>
        </p:txBody>
      </p:sp>
      <p:sp>
        <p:nvSpPr>
          <p:cNvPr id="31" name="object 31"/>
          <p:cNvSpPr txBox="1"/>
          <p:nvPr/>
        </p:nvSpPr>
        <p:spPr>
          <a:xfrm>
            <a:off x="1419860" y="1834642"/>
            <a:ext cx="105664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Route</a:t>
            </a:r>
            <a:r>
              <a:rPr sz="2000" spc="-95" dirty="0">
                <a:solidFill>
                  <a:srgbClr val="FFFFFF"/>
                </a:solidFill>
                <a:latin typeface="Arial"/>
                <a:cs typeface="Arial"/>
              </a:rPr>
              <a:t> </a:t>
            </a:r>
            <a:r>
              <a:rPr sz="2000" dirty="0">
                <a:solidFill>
                  <a:srgbClr val="FFFFFF"/>
                </a:solidFill>
                <a:latin typeface="Arial"/>
                <a:cs typeface="Arial"/>
              </a:rPr>
              <a:t>53</a:t>
            </a:r>
            <a:endParaRPr sz="2000">
              <a:latin typeface="Arial"/>
              <a:cs typeface="Arial"/>
            </a:endParaRPr>
          </a:p>
        </p:txBody>
      </p:sp>
      <p:grpSp>
        <p:nvGrpSpPr>
          <p:cNvPr id="32" name="object 32"/>
          <p:cNvGrpSpPr/>
          <p:nvPr/>
        </p:nvGrpSpPr>
        <p:grpSpPr>
          <a:xfrm>
            <a:off x="932688" y="2452116"/>
            <a:ext cx="8632190" cy="3374390"/>
            <a:chOff x="932688" y="2452116"/>
            <a:chExt cx="8632190" cy="3374390"/>
          </a:xfrm>
        </p:grpSpPr>
        <p:sp>
          <p:nvSpPr>
            <p:cNvPr id="33" name="object 33"/>
            <p:cNvSpPr/>
            <p:nvPr/>
          </p:nvSpPr>
          <p:spPr>
            <a:xfrm>
              <a:off x="932688" y="2452116"/>
              <a:ext cx="263652" cy="752855"/>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1025652" y="2492502"/>
              <a:ext cx="78105" cy="556260"/>
            </a:xfrm>
            <a:custGeom>
              <a:avLst/>
              <a:gdLst/>
              <a:ahLst/>
              <a:cxnLst/>
              <a:rect l="l" t="t" r="r" b="b"/>
              <a:pathLst>
                <a:path w="78105" h="556260">
                  <a:moveTo>
                    <a:pt x="25907" y="478536"/>
                  </a:moveTo>
                  <a:lnTo>
                    <a:pt x="0" y="478536"/>
                  </a:lnTo>
                  <a:lnTo>
                    <a:pt x="38861" y="556260"/>
                  </a:lnTo>
                  <a:lnTo>
                    <a:pt x="71247" y="491489"/>
                  </a:lnTo>
                  <a:lnTo>
                    <a:pt x="25907" y="491489"/>
                  </a:lnTo>
                  <a:lnTo>
                    <a:pt x="25907" y="478536"/>
                  </a:lnTo>
                  <a:close/>
                </a:path>
                <a:path w="78105" h="556260">
                  <a:moveTo>
                    <a:pt x="51815" y="0"/>
                  </a:moveTo>
                  <a:lnTo>
                    <a:pt x="25907" y="0"/>
                  </a:lnTo>
                  <a:lnTo>
                    <a:pt x="25907" y="491489"/>
                  </a:lnTo>
                  <a:lnTo>
                    <a:pt x="51815" y="491489"/>
                  </a:lnTo>
                  <a:lnTo>
                    <a:pt x="51815" y="0"/>
                  </a:lnTo>
                  <a:close/>
                </a:path>
                <a:path w="78105" h="556260">
                  <a:moveTo>
                    <a:pt x="77723" y="478536"/>
                  </a:moveTo>
                  <a:lnTo>
                    <a:pt x="51815" y="478536"/>
                  </a:lnTo>
                  <a:lnTo>
                    <a:pt x="51815" y="491489"/>
                  </a:lnTo>
                  <a:lnTo>
                    <a:pt x="71247" y="491489"/>
                  </a:lnTo>
                  <a:lnTo>
                    <a:pt x="77723" y="478536"/>
                  </a:lnTo>
                  <a:close/>
                </a:path>
              </a:pathLst>
            </a:custGeom>
            <a:solidFill>
              <a:srgbClr val="FFFFFF"/>
            </a:solidFill>
          </p:spPr>
          <p:txBody>
            <a:bodyPr wrap="square" lIns="0" tIns="0" rIns="0" bIns="0" rtlCol="0"/>
            <a:lstStyle/>
            <a:p>
              <a:endParaRPr/>
            </a:p>
          </p:txBody>
        </p:sp>
        <p:sp>
          <p:nvSpPr>
            <p:cNvPr id="35" name="object 35"/>
            <p:cNvSpPr/>
            <p:nvPr/>
          </p:nvSpPr>
          <p:spPr>
            <a:xfrm>
              <a:off x="1562100" y="3258312"/>
              <a:ext cx="2013203" cy="1040892"/>
            </a:xfrm>
            <a:prstGeom prst="rect">
              <a:avLst/>
            </a:prstGeom>
            <a:blipFill>
              <a:blip r:embed="rId9" cstate="print"/>
              <a:stretch>
                <a:fillRect/>
              </a:stretch>
            </a:blipFill>
          </p:spPr>
          <p:txBody>
            <a:bodyPr wrap="square" lIns="0" tIns="0" rIns="0" bIns="0" rtlCol="0"/>
            <a:lstStyle/>
            <a:p>
              <a:endParaRPr/>
            </a:p>
          </p:txBody>
        </p:sp>
        <p:sp>
          <p:nvSpPr>
            <p:cNvPr id="36" name="object 36"/>
            <p:cNvSpPr/>
            <p:nvPr/>
          </p:nvSpPr>
          <p:spPr>
            <a:xfrm>
              <a:off x="1615313" y="3361690"/>
              <a:ext cx="1828164" cy="859155"/>
            </a:xfrm>
            <a:custGeom>
              <a:avLst/>
              <a:gdLst/>
              <a:ahLst/>
              <a:cxnLst/>
              <a:rect l="l" t="t" r="r" b="b"/>
              <a:pathLst>
                <a:path w="1828164" h="859154">
                  <a:moveTo>
                    <a:pt x="1752165" y="23470"/>
                  </a:moveTo>
                  <a:lnTo>
                    <a:pt x="0" y="835025"/>
                  </a:lnTo>
                  <a:lnTo>
                    <a:pt x="10922" y="858647"/>
                  </a:lnTo>
                  <a:lnTo>
                    <a:pt x="1763052" y="46982"/>
                  </a:lnTo>
                  <a:lnTo>
                    <a:pt x="1752165" y="23470"/>
                  </a:lnTo>
                  <a:close/>
                </a:path>
                <a:path w="1828164" h="859154">
                  <a:moveTo>
                    <a:pt x="1815798" y="18034"/>
                  </a:moveTo>
                  <a:lnTo>
                    <a:pt x="1763902" y="18034"/>
                  </a:lnTo>
                  <a:lnTo>
                    <a:pt x="1774825" y="41529"/>
                  </a:lnTo>
                  <a:lnTo>
                    <a:pt x="1763052" y="46982"/>
                  </a:lnTo>
                  <a:lnTo>
                    <a:pt x="1773936" y="70485"/>
                  </a:lnTo>
                  <a:lnTo>
                    <a:pt x="1815798" y="18034"/>
                  </a:lnTo>
                  <a:close/>
                </a:path>
                <a:path w="1828164" h="859154">
                  <a:moveTo>
                    <a:pt x="1763902" y="18034"/>
                  </a:moveTo>
                  <a:lnTo>
                    <a:pt x="1752165" y="23470"/>
                  </a:lnTo>
                  <a:lnTo>
                    <a:pt x="1763052" y="46982"/>
                  </a:lnTo>
                  <a:lnTo>
                    <a:pt x="1774825" y="41529"/>
                  </a:lnTo>
                  <a:lnTo>
                    <a:pt x="1763902" y="18034"/>
                  </a:lnTo>
                  <a:close/>
                </a:path>
                <a:path w="1828164" h="859154">
                  <a:moveTo>
                    <a:pt x="1741297" y="0"/>
                  </a:moveTo>
                  <a:lnTo>
                    <a:pt x="1752165" y="23470"/>
                  </a:lnTo>
                  <a:lnTo>
                    <a:pt x="1763902" y="18034"/>
                  </a:lnTo>
                  <a:lnTo>
                    <a:pt x="1815798" y="18034"/>
                  </a:lnTo>
                  <a:lnTo>
                    <a:pt x="1828164" y="2539"/>
                  </a:lnTo>
                  <a:lnTo>
                    <a:pt x="1741297" y="0"/>
                  </a:lnTo>
                  <a:close/>
                </a:path>
              </a:pathLst>
            </a:custGeom>
            <a:solidFill>
              <a:srgbClr val="FFFFFF"/>
            </a:solidFill>
          </p:spPr>
          <p:txBody>
            <a:bodyPr wrap="square" lIns="0" tIns="0" rIns="0" bIns="0" rtlCol="0"/>
            <a:lstStyle/>
            <a:p>
              <a:endParaRPr/>
            </a:p>
          </p:txBody>
        </p:sp>
        <p:sp>
          <p:nvSpPr>
            <p:cNvPr id="37" name="object 37"/>
            <p:cNvSpPr/>
            <p:nvPr/>
          </p:nvSpPr>
          <p:spPr>
            <a:xfrm>
              <a:off x="1572768" y="4162044"/>
              <a:ext cx="2013204" cy="1040891"/>
            </a:xfrm>
            <a:prstGeom prst="rect">
              <a:avLst/>
            </a:prstGeom>
            <a:blipFill>
              <a:blip r:embed="rId10" cstate="print"/>
              <a:stretch>
                <a:fillRect/>
              </a:stretch>
            </a:blipFill>
          </p:spPr>
          <p:txBody>
            <a:bodyPr wrap="square" lIns="0" tIns="0" rIns="0" bIns="0" rtlCol="0"/>
            <a:lstStyle/>
            <a:p>
              <a:endParaRPr/>
            </a:p>
          </p:txBody>
        </p:sp>
        <p:sp>
          <p:nvSpPr>
            <p:cNvPr id="38" name="object 38"/>
            <p:cNvSpPr/>
            <p:nvPr/>
          </p:nvSpPr>
          <p:spPr>
            <a:xfrm>
              <a:off x="1625981" y="4190619"/>
              <a:ext cx="1828164" cy="859155"/>
            </a:xfrm>
            <a:custGeom>
              <a:avLst/>
              <a:gdLst/>
              <a:ahLst/>
              <a:cxnLst/>
              <a:rect l="l" t="t" r="r" b="b"/>
              <a:pathLst>
                <a:path w="1828164" h="859154">
                  <a:moveTo>
                    <a:pt x="1752165" y="835176"/>
                  </a:moveTo>
                  <a:lnTo>
                    <a:pt x="1741296" y="858646"/>
                  </a:lnTo>
                  <a:lnTo>
                    <a:pt x="1828165" y="856106"/>
                  </a:lnTo>
                  <a:lnTo>
                    <a:pt x="1815798" y="840612"/>
                  </a:lnTo>
                  <a:lnTo>
                    <a:pt x="1763903" y="840612"/>
                  </a:lnTo>
                  <a:lnTo>
                    <a:pt x="1752165" y="835176"/>
                  </a:lnTo>
                  <a:close/>
                </a:path>
                <a:path w="1828164" h="859154">
                  <a:moveTo>
                    <a:pt x="1763052" y="811664"/>
                  </a:moveTo>
                  <a:lnTo>
                    <a:pt x="1752165" y="835176"/>
                  </a:lnTo>
                  <a:lnTo>
                    <a:pt x="1763903" y="840612"/>
                  </a:lnTo>
                  <a:lnTo>
                    <a:pt x="1774824" y="817117"/>
                  </a:lnTo>
                  <a:lnTo>
                    <a:pt x="1763052" y="811664"/>
                  </a:lnTo>
                  <a:close/>
                </a:path>
                <a:path w="1828164" h="859154">
                  <a:moveTo>
                    <a:pt x="1773935" y="788161"/>
                  </a:moveTo>
                  <a:lnTo>
                    <a:pt x="1763052" y="811664"/>
                  </a:lnTo>
                  <a:lnTo>
                    <a:pt x="1774824" y="817117"/>
                  </a:lnTo>
                  <a:lnTo>
                    <a:pt x="1763903" y="840612"/>
                  </a:lnTo>
                  <a:lnTo>
                    <a:pt x="1815798" y="840612"/>
                  </a:lnTo>
                  <a:lnTo>
                    <a:pt x="1773935" y="788161"/>
                  </a:lnTo>
                  <a:close/>
                </a:path>
                <a:path w="1828164" h="859154">
                  <a:moveTo>
                    <a:pt x="10921" y="0"/>
                  </a:moveTo>
                  <a:lnTo>
                    <a:pt x="0" y="23621"/>
                  </a:lnTo>
                  <a:lnTo>
                    <a:pt x="1752165" y="835176"/>
                  </a:lnTo>
                  <a:lnTo>
                    <a:pt x="1763052" y="811664"/>
                  </a:lnTo>
                  <a:lnTo>
                    <a:pt x="10921" y="0"/>
                  </a:lnTo>
                  <a:close/>
                </a:path>
              </a:pathLst>
            </a:custGeom>
            <a:solidFill>
              <a:srgbClr val="FFFFFF"/>
            </a:solidFill>
          </p:spPr>
          <p:txBody>
            <a:bodyPr wrap="square" lIns="0" tIns="0" rIns="0" bIns="0" rtlCol="0"/>
            <a:lstStyle/>
            <a:p>
              <a:endParaRPr/>
            </a:p>
          </p:txBody>
        </p:sp>
        <p:sp>
          <p:nvSpPr>
            <p:cNvPr id="39" name="object 39"/>
            <p:cNvSpPr/>
            <p:nvPr/>
          </p:nvSpPr>
          <p:spPr>
            <a:xfrm>
              <a:off x="6217920" y="3115056"/>
              <a:ext cx="2388107" cy="262127"/>
            </a:xfrm>
            <a:prstGeom prst="rect">
              <a:avLst/>
            </a:prstGeom>
            <a:blipFill>
              <a:blip r:embed="rId11" cstate="print"/>
              <a:stretch>
                <a:fillRect/>
              </a:stretch>
            </a:blipFill>
          </p:spPr>
          <p:txBody>
            <a:bodyPr wrap="square" lIns="0" tIns="0" rIns="0" bIns="0" rtlCol="0"/>
            <a:lstStyle/>
            <a:p>
              <a:endParaRPr/>
            </a:p>
          </p:txBody>
        </p:sp>
        <p:sp>
          <p:nvSpPr>
            <p:cNvPr id="40" name="object 40"/>
            <p:cNvSpPr/>
            <p:nvPr/>
          </p:nvSpPr>
          <p:spPr>
            <a:xfrm>
              <a:off x="6284214" y="3182112"/>
              <a:ext cx="2190115" cy="78105"/>
            </a:xfrm>
            <a:custGeom>
              <a:avLst/>
              <a:gdLst/>
              <a:ahLst/>
              <a:cxnLst/>
              <a:rect l="l" t="t" r="r" b="b"/>
              <a:pathLst>
                <a:path w="2190115" h="78104">
                  <a:moveTo>
                    <a:pt x="2112264" y="0"/>
                  </a:moveTo>
                  <a:lnTo>
                    <a:pt x="2112264" y="77724"/>
                  </a:lnTo>
                  <a:lnTo>
                    <a:pt x="2164080" y="51815"/>
                  </a:lnTo>
                  <a:lnTo>
                    <a:pt x="2125217" y="51815"/>
                  </a:lnTo>
                  <a:lnTo>
                    <a:pt x="2125217" y="25908"/>
                  </a:lnTo>
                  <a:lnTo>
                    <a:pt x="2164080" y="25908"/>
                  </a:lnTo>
                  <a:lnTo>
                    <a:pt x="2112264" y="0"/>
                  </a:lnTo>
                  <a:close/>
                </a:path>
                <a:path w="2190115" h="78104">
                  <a:moveTo>
                    <a:pt x="2112264" y="25908"/>
                  </a:moveTo>
                  <a:lnTo>
                    <a:pt x="0" y="25908"/>
                  </a:lnTo>
                  <a:lnTo>
                    <a:pt x="0" y="51815"/>
                  </a:lnTo>
                  <a:lnTo>
                    <a:pt x="2112264" y="51815"/>
                  </a:lnTo>
                  <a:lnTo>
                    <a:pt x="2112264" y="25908"/>
                  </a:lnTo>
                  <a:close/>
                </a:path>
                <a:path w="2190115" h="78104">
                  <a:moveTo>
                    <a:pt x="2164080" y="25908"/>
                  </a:moveTo>
                  <a:lnTo>
                    <a:pt x="2125217" y="25908"/>
                  </a:lnTo>
                  <a:lnTo>
                    <a:pt x="2125217" y="51815"/>
                  </a:lnTo>
                  <a:lnTo>
                    <a:pt x="2164080" y="51815"/>
                  </a:lnTo>
                  <a:lnTo>
                    <a:pt x="2189988" y="38862"/>
                  </a:lnTo>
                  <a:lnTo>
                    <a:pt x="2164080" y="25908"/>
                  </a:lnTo>
                  <a:close/>
                </a:path>
              </a:pathLst>
            </a:custGeom>
            <a:solidFill>
              <a:srgbClr val="FFFFFF"/>
            </a:solidFill>
          </p:spPr>
          <p:txBody>
            <a:bodyPr wrap="square" lIns="0" tIns="0" rIns="0" bIns="0" rtlCol="0"/>
            <a:lstStyle/>
            <a:p>
              <a:endParaRPr/>
            </a:p>
          </p:txBody>
        </p:sp>
        <p:sp>
          <p:nvSpPr>
            <p:cNvPr id="41" name="object 41"/>
            <p:cNvSpPr/>
            <p:nvPr/>
          </p:nvSpPr>
          <p:spPr>
            <a:xfrm>
              <a:off x="6216396" y="5099304"/>
              <a:ext cx="2388107" cy="262128"/>
            </a:xfrm>
            <a:prstGeom prst="rect">
              <a:avLst/>
            </a:prstGeom>
            <a:blipFill>
              <a:blip r:embed="rId11" cstate="print"/>
              <a:stretch>
                <a:fillRect/>
              </a:stretch>
            </a:blipFill>
          </p:spPr>
          <p:txBody>
            <a:bodyPr wrap="square" lIns="0" tIns="0" rIns="0" bIns="0" rtlCol="0"/>
            <a:lstStyle/>
            <a:p>
              <a:endParaRPr/>
            </a:p>
          </p:txBody>
        </p:sp>
        <p:sp>
          <p:nvSpPr>
            <p:cNvPr id="42" name="object 42"/>
            <p:cNvSpPr/>
            <p:nvPr/>
          </p:nvSpPr>
          <p:spPr>
            <a:xfrm>
              <a:off x="6282690" y="5166360"/>
              <a:ext cx="2190115" cy="78105"/>
            </a:xfrm>
            <a:custGeom>
              <a:avLst/>
              <a:gdLst/>
              <a:ahLst/>
              <a:cxnLst/>
              <a:rect l="l" t="t" r="r" b="b"/>
              <a:pathLst>
                <a:path w="2190115" h="78104">
                  <a:moveTo>
                    <a:pt x="2112264" y="0"/>
                  </a:moveTo>
                  <a:lnTo>
                    <a:pt x="2112264" y="77723"/>
                  </a:lnTo>
                  <a:lnTo>
                    <a:pt x="2164080" y="51815"/>
                  </a:lnTo>
                  <a:lnTo>
                    <a:pt x="2125217" y="51815"/>
                  </a:lnTo>
                  <a:lnTo>
                    <a:pt x="2125217" y="25907"/>
                  </a:lnTo>
                  <a:lnTo>
                    <a:pt x="2164079" y="25907"/>
                  </a:lnTo>
                  <a:lnTo>
                    <a:pt x="2112264" y="0"/>
                  </a:lnTo>
                  <a:close/>
                </a:path>
                <a:path w="2190115" h="78104">
                  <a:moveTo>
                    <a:pt x="2112264" y="25907"/>
                  </a:moveTo>
                  <a:lnTo>
                    <a:pt x="0" y="25907"/>
                  </a:lnTo>
                  <a:lnTo>
                    <a:pt x="0" y="51815"/>
                  </a:lnTo>
                  <a:lnTo>
                    <a:pt x="2112264" y="51815"/>
                  </a:lnTo>
                  <a:lnTo>
                    <a:pt x="2112264" y="25907"/>
                  </a:lnTo>
                  <a:close/>
                </a:path>
                <a:path w="2190115" h="78104">
                  <a:moveTo>
                    <a:pt x="2164079" y="25907"/>
                  </a:moveTo>
                  <a:lnTo>
                    <a:pt x="2125217" y="25907"/>
                  </a:lnTo>
                  <a:lnTo>
                    <a:pt x="2125217" y="51815"/>
                  </a:lnTo>
                  <a:lnTo>
                    <a:pt x="2164080" y="51815"/>
                  </a:lnTo>
                  <a:lnTo>
                    <a:pt x="2189988" y="38862"/>
                  </a:lnTo>
                  <a:lnTo>
                    <a:pt x="2164079" y="25907"/>
                  </a:lnTo>
                  <a:close/>
                </a:path>
              </a:pathLst>
            </a:custGeom>
            <a:solidFill>
              <a:srgbClr val="FFFFFF"/>
            </a:solidFill>
          </p:spPr>
          <p:txBody>
            <a:bodyPr wrap="square" lIns="0" tIns="0" rIns="0" bIns="0" rtlCol="0"/>
            <a:lstStyle/>
            <a:p>
              <a:endParaRPr/>
            </a:p>
          </p:txBody>
        </p:sp>
        <p:sp>
          <p:nvSpPr>
            <p:cNvPr id="43" name="object 43"/>
            <p:cNvSpPr/>
            <p:nvPr/>
          </p:nvSpPr>
          <p:spPr>
            <a:xfrm>
              <a:off x="8293607" y="4556760"/>
              <a:ext cx="1271016" cy="1269492"/>
            </a:xfrm>
            <a:prstGeom prst="rect">
              <a:avLst/>
            </a:prstGeom>
            <a:blipFill>
              <a:blip r:embed="rId12" cstate="print"/>
              <a:stretch>
                <a:fillRect/>
              </a:stretch>
            </a:blipFill>
          </p:spPr>
          <p:txBody>
            <a:bodyPr wrap="square" lIns="0" tIns="0" rIns="0" bIns="0" rtlCol="0"/>
            <a:lstStyle/>
            <a:p>
              <a:endParaRPr/>
            </a:p>
          </p:txBody>
        </p:sp>
      </p:grpSp>
      <p:sp>
        <p:nvSpPr>
          <p:cNvPr id="44" name="object 44"/>
          <p:cNvSpPr txBox="1"/>
          <p:nvPr/>
        </p:nvSpPr>
        <p:spPr>
          <a:xfrm>
            <a:off x="9272778" y="4823205"/>
            <a:ext cx="1115695" cy="6356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es</a:t>
            </a:r>
            <a:endParaRPr sz="2000">
              <a:latin typeface="Arial"/>
              <a:cs typeface="Arial"/>
            </a:endParaRPr>
          </a:p>
        </p:txBody>
      </p:sp>
      <p:grpSp>
        <p:nvGrpSpPr>
          <p:cNvPr id="45" name="object 45"/>
          <p:cNvGrpSpPr/>
          <p:nvPr/>
        </p:nvGrpSpPr>
        <p:grpSpPr>
          <a:xfrm>
            <a:off x="6211823" y="2811779"/>
            <a:ext cx="4779645" cy="2394585"/>
            <a:chOff x="6211823" y="2811779"/>
            <a:chExt cx="4779645" cy="2394585"/>
          </a:xfrm>
        </p:grpSpPr>
        <p:sp>
          <p:nvSpPr>
            <p:cNvPr id="46" name="object 46"/>
            <p:cNvSpPr/>
            <p:nvPr/>
          </p:nvSpPr>
          <p:spPr>
            <a:xfrm>
              <a:off x="10606277" y="2824733"/>
              <a:ext cx="372110" cy="745490"/>
            </a:xfrm>
            <a:custGeom>
              <a:avLst/>
              <a:gdLst/>
              <a:ahLst/>
              <a:cxnLst/>
              <a:rect l="l" t="t" r="r" b="b"/>
              <a:pathLst>
                <a:path w="372109" h="745489">
                  <a:moveTo>
                    <a:pt x="0" y="745236"/>
                  </a:moveTo>
                  <a:lnTo>
                    <a:pt x="371855" y="745236"/>
                  </a:lnTo>
                  <a:lnTo>
                    <a:pt x="371855" y="0"/>
                  </a:lnTo>
                  <a:lnTo>
                    <a:pt x="0" y="0"/>
                  </a:lnTo>
                  <a:lnTo>
                    <a:pt x="0" y="745236"/>
                  </a:lnTo>
                  <a:close/>
                </a:path>
              </a:pathLst>
            </a:custGeom>
            <a:ln w="25908">
              <a:solidFill>
                <a:srgbClr val="FFFFFF"/>
              </a:solidFill>
            </a:ln>
          </p:spPr>
          <p:txBody>
            <a:bodyPr wrap="square" lIns="0" tIns="0" rIns="0" bIns="0" rtlCol="0"/>
            <a:lstStyle/>
            <a:p>
              <a:endParaRPr/>
            </a:p>
          </p:txBody>
        </p:sp>
        <p:sp>
          <p:nvSpPr>
            <p:cNvPr id="47" name="object 47"/>
            <p:cNvSpPr/>
            <p:nvPr/>
          </p:nvSpPr>
          <p:spPr>
            <a:xfrm>
              <a:off x="6220967" y="3270503"/>
              <a:ext cx="2375916" cy="1865376"/>
            </a:xfrm>
            <a:prstGeom prst="rect">
              <a:avLst/>
            </a:prstGeom>
            <a:blipFill>
              <a:blip r:embed="rId13" cstate="print"/>
              <a:stretch>
                <a:fillRect/>
              </a:stretch>
            </a:blipFill>
          </p:spPr>
          <p:txBody>
            <a:bodyPr wrap="square" lIns="0" tIns="0" rIns="0" bIns="0" rtlCol="0"/>
            <a:lstStyle/>
            <a:p>
              <a:endParaRPr/>
            </a:p>
          </p:txBody>
        </p:sp>
        <p:sp>
          <p:nvSpPr>
            <p:cNvPr id="48" name="object 48"/>
            <p:cNvSpPr/>
            <p:nvPr/>
          </p:nvSpPr>
          <p:spPr>
            <a:xfrm>
              <a:off x="6274815" y="3376421"/>
              <a:ext cx="2190750" cy="1680845"/>
            </a:xfrm>
            <a:custGeom>
              <a:avLst/>
              <a:gdLst/>
              <a:ahLst/>
              <a:cxnLst/>
              <a:rect l="l" t="t" r="r" b="b"/>
              <a:pathLst>
                <a:path w="2190750" h="1680845">
                  <a:moveTo>
                    <a:pt x="2120645" y="36956"/>
                  </a:moveTo>
                  <a:lnTo>
                    <a:pt x="0" y="1660016"/>
                  </a:lnTo>
                  <a:lnTo>
                    <a:pt x="15748" y="1680590"/>
                  </a:lnTo>
                  <a:lnTo>
                    <a:pt x="2136393" y="57530"/>
                  </a:lnTo>
                  <a:lnTo>
                    <a:pt x="2120645" y="36956"/>
                  </a:lnTo>
                  <a:close/>
                </a:path>
                <a:path w="2190750" h="1680845">
                  <a:moveTo>
                    <a:pt x="2176055" y="29082"/>
                  </a:moveTo>
                  <a:lnTo>
                    <a:pt x="2130933" y="29082"/>
                  </a:lnTo>
                  <a:lnTo>
                    <a:pt x="2146681" y="49656"/>
                  </a:lnTo>
                  <a:lnTo>
                    <a:pt x="2136393" y="57530"/>
                  </a:lnTo>
                  <a:lnTo>
                    <a:pt x="2152141" y="78104"/>
                  </a:lnTo>
                  <a:lnTo>
                    <a:pt x="2176055" y="29082"/>
                  </a:lnTo>
                  <a:close/>
                </a:path>
                <a:path w="2190750" h="1680845">
                  <a:moveTo>
                    <a:pt x="2130933" y="29082"/>
                  </a:moveTo>
                  <a:lnTo>
                    <a:pt x="2120645" y="36956"/>
                  </a:lnTo>
                  <a:lnTo>
                    <a:pt x="2136393" y="57530"/>
                  </a:lnTo>
                  <a:lnTo>
                    <a:pt x="2146681" y="49656"/>
                  </a:lnTo>
                  <a:lnTo>
                    <a:pt x="2130933" y="29082"/>
                  </a:lnTo>
                  <a:close/>
                </a:path>
                <a:path w="2190750" h="1680845">
                  <a:moveTo>
                    <a:pt x="2190241" y="0"/>
                  </a:moveTo>
                  <a:lnTo>
                    <a:pt x="2104898" y="16382"/>
                  </a:lnTo>
                  <a:lnTo>
                    <a:pt x="2120645" y="36956"/>
                  </a:lnTo>
                  <a:lnTo>
                    <a:pt x="2130933" y="29082"/>
                  </a:lnTo>
                  <a:lnTo>
                    <a:pt x="2176055" y="29082"/>
                  </a:lnTo>
                  <a:lnTo>
                    <a:pt x="2190241" y="0"/>
                  </a:lnTo>
                  <a:close/>
                </a:path>
              </a:pathLst>
            </a:custGeom>
            <a:solidFill>
              <a:srgbClr val="FFFFFF"/>
            </a:solidFill>
          </p:spPr>
          <p:txBody>
            <a:bodyPr wrap="square" lIns="0" tIns="0" rIns="0" bIns="0" rtlCol="0"/>
            <a:lstStyle/>
            <a:p>
              <a:endParaRPr/>
            </a:p>
          </p:txBody>
        </p:sp>
        <p:sp>
          <p:nvSpPr>
            <p:cNvPr id="49" name="object 49"/>
            <p:cNvSpPr/>
            <p:nvPr/>
          </p:nvSpPr>
          <p:spPr>
            <a:xfrm>
              <a:off x="6211823" y="3340607"/>
              <a:ext cx="2375916" cy="1865376"/>
            </a:xfrm>
            <a:prstGeom prst="rect">
              <a:avLst/>
            </a:prstGeom>
            <a:blipFill>
              <a:blip r:embed="rId14" cstate="print"/>
              <a:stretch>
                <a:fillRect/>
              </a:stretch>
            </a:blipFill>
          </p:spPr>
          <p:txBody>
            <a:bodyPr wrap="square" lIns="0" tIns="0" rIns="0" bIns="0" rtlCol="0"/>
            <a:lstStyle/>
            <a:p>
              <a:endParaRPr/>
            </a:p>
          </p:txBody>
        </p:sp>
        <p:sp>
          <p:nvSpPr>
            <p:cNvPr id="50" name="object 50"/>
            <p:cNvSpPr/>
            <p:nvPr/>
          </p:nvSpPr>
          <p:spPr>
            <a:xfrm>
              <a:off x="6265671" y="3369182"/>
              <a:ext cx="2190750" cy="1680845"/>
            </a:xfrm>
            <a:custGeom>
              <a:avLst/>
              <a:gdLst/>
              <a:ahLst/>
              <a:cxnLst/>
              <a:rect l="l" t="t" r="r" b="b"/>
              <a:pathLst>
                <a:path w="2190750" h="1680845">
                  <a:moveTo>
                    <a:pt x="2120645" y="1643634"/>
                  </a:moveTo>
                  <a:lnTo>
                    <a:pt x="2104898" y="1664208"/>
                  </a:lnTo>
                  <a:lnTo>
                    <a:pt x="2190242" y="1680590"/>
                  </a:lnTo>
                  <a:lnTo>
                    <a:pt x="2176055" y="1651508"/>
                  </a:lnTo>
                  <a:lnTo>
                    <a:pt x="2130932" y="1651508"/>
                  </a:lnTo>
                  <a:lnTo>
                    <a:pt x="2120645" y="1643634"/>
                  </a:lnTo>
                  <a:close/>
                </a:path>
                <a:path w="2190750" h="1680845">
                  <a:moveTo>
                    <a:pt x="2136393" y="1623060"/>
                  </a:moveTo>
                  <a:lnTo>
                    <a:pt x="2120645" y="1643634"/>
                  </a:lnTo>
                  <a:lnTo>
                    <a:pt x="2130932" y="1651508"/>
                  </a:lnTo>
                  <a:lnTo>
                    <a:pt x="2146680" y="1630933"/>
                  </a:lnTo>
                  <a:lnTo>
                    <a:pt x="2136393" y="1623060"/>
                  </a:lnTo>
                  <a:close/>
                </a:path>
                <a:path w="2190750" h="1680845">
                  <a:moveTo>
                    <a:pt x="2152142" y="1602485"/>
                  </a:moveTo>
                  <a:lnTo>
                    <a:pt x="2136393" y="1623060"/>
                  </a:lnTo>
                  <a:lnTo>
                    <a:pt x="2146680" y="1630933"/>
                  </a:lnTo>
                  <a:lnTo>
                    <a:pt x="2130932" y="1651508"/>
                  </a:lnTo>
                  <a:lnTo>
                    <a:pt x="2176055" y="1651508"/>
                  </a:lnTo>
                  <a:lnTo>
                    <a:pt x="2152142" y="1602485"/>
                  </a:lnTo>
                  <a:close/>
                </a:path>
                <a:path w="2190750" h="1680845">
                  <a:moveTo>
                    <a:pt x="15748" y="0"/>
                  </a:moveTo>
                  <a:lnTo>
                    <a:pt x="0" y="20574"/>
                  </a:lnTo>
                  <a:lnTo>
                    <a:pt x="2120645" y="1643634"/>
                  </a:lnTo>
                  <a:lnTo>
                    <a:pt x="2136393" y="1623060"/>
                  </a:lnTo>
                  <a:lnTo>
                    <a:pt x="15748" y="0"/>
                  </a:lnTo>
                  <a:close/>
                </a:path>
              </a:pathLst>
            </a:custGeom>
            <a:solidFill>
              <a:srgbClr val="FFFFFF"/>
            </a:solidFill>
          </p:spPr>
          <p:txBody>
            <a:bodyPr wrap="square" lIns="0" tIns="0" rIns="0" bIns="0" rtlCol="0"/>
            <a:lstStyle/>
            <a:p>
              <a:endParaRPr/>
            </a:p>
          </p:txBody>
        </p:sp>
        <p:sp>
          <p:nvSpPr>
            <p:cNvPr id="51" name="object 51"/>
            <p:cNvSpPr/>
            <p:nvPr/>
          </p:nvSpPr>
          <p:spPr>
            <a:xfrm>
              <a:off x="10606277" y="2824733"/>
              <a:ext cx="372110" cy="745490"/>
            </a:xfrm>
            <a:custGeom>
              <a:avLst/>
              <a:gdLst/>
              <a:ahLst/>
              <a:cxnLst/>
              <a:rect l="l" t="t" r="r" b="b"/>
              <a:pathLst>
                <a:path w="372109" h="745489">
                  <a:moveTo>
                    <a:pt x="0" y="745236"/>
                  </a:moveTo>
                  <a:lnTo>
                    <a:pt x="371855" y="745236"/>
                  </a:lnTo>
                  <a:lnTo>
                    <a:pt x="371855" y="0"/>
                  </a:lnTo>
                  <a:lnTo>
                    <a:pt x="0" y="0"/>
                  </a:lnTo>
                  <a:lnTo>
                    <a:pt x="0" y="745236"/>
                  </a:lnTo>
                  <a:close/>
                </a:path>
              </a:pathLst>
            </a:custGeom>
            <a:ln w="25908">
              <a:solidFill>
                <a:srgbClr val="FFFFFF"/>
              </a:solidFill>
            </a:ln>
          </p:spPr>
          <p:txBody>
            <a:bodyPr wrap="square" lIns="0" tIns="0" rIns="0" bIns="0" rtlCol="0"/>
            <a:lstStyle/>
            <a:p>
              <a:endParaRPr/>
            </a:p>
          </p:txBody>
        </p:sp>
      </p:grpSp>
      <p:graphicFrame>
        <p:nvGraphicFramePr>
          <p:cNvPr id="52" name="object 52"/>
          <p:cNvGraphicFramePr>
            <a:graphicFrameLocks noGrp="1"/>
          </p:cNvGraphicFramePr>
          <p:nvPr/>
        </p:nvGraphicFramePr>
        <p:xfrm>
          <a:off x="10654283" y="2881883"/>
          <a:ext cx="278765" cy="630933"/>
        </p:xfrm>
        <a:graphic>
          <a:graphicData uri="http://schemas.openxmlformats.org/drawingml/2006/table">
            <a:tbl>
              <a:tblPr firstRow="1" bandRow="1">
                <a:tableStyleId>{2D5ABB26-0587-4C30-8999-92F81FD0307C}</a:tableStyleId>
              </a:tblPr>
              <a:tblGrid>
                <a:gridCol w="278765">
                  <a:extLst>
                    <a:ext uri="{9D8B030D-6E8A-4147-A177-3AD203B41FA5}">
                      <a16:colId xmlns:a16="http://schemas.microsoft.com/office/drawing/2014/main" val="20000"/>
                    </a:ext>
                  </a:extLst>
                </a:gridCol>
              </a:tblGrid>
              <a:tr h="146303">
                <a:tc>
                  <a:txBody>
                    <a:bodyPr/>
                    <a:lstStyle/>
                    <a:p>
                      <a:pPr>
                        <a:lnSpc>
                          <a:spcPct val="100000"/>
                        </a:lnSpc>
                      </a:pPr>
                      <a:endParaRPr sz="800">
                        <a:latin typeface="Times New Roman"/>
                        <a:cs typeface="Times New Roman"/>
                      </a:endParaRPr>
                    </a:p>
                  </a:txBody>
                  <a:tcPr marL="0" marR="0" marT="0" marB="0">
                    <a:lnB w="53975">
                      <a:solidFill>
                        <a:srgbClr val="FFFFFF"/>
                      </a:solidFill>
                      <a:prstDash val="solid"/>
                    </a:lnB>
                    <a:solidFill>
                      <a:srgbClr val="FF2500"/>
                    </a:solidFill>
                  </a:tcPr>
                </a:tc>
                <a:extLst>
                  <a:ext uri="{0D108BD9-81ED-4DB2-BD59-A6C34878D82A}">
                    <a16:rowId xmlns:a16="http://schemas.microsoft.com/office/drawing/2014/main" val="10000"/>
                  </a:ext>
                </a:extLst>
              </a:tr>
              <a:tr h="169163">
                <a:tc>
                  <a:txBody>
                    <a:bodyPr/>
                    <a:lstStyle/>
                    <a:p>
                      <a:pPr>
                        <a:lnSpc>
                          <a:spcPct val="100000"/>
                        </a:lnSpc>
                      </a:pPr>
                      <a:endParaRPr sz="900">
                        <a:latin typeface="Times New Roman"/>
                        <a:cs typeface="Times New Roman"/>
                      </a:endParaRPr>
                    </a:p>
                  </a:txBody>
                  <a:tcPr marL="0" marR="0" marT="0" marB="0">
                    <a:lnT w="53975">
                      <a:solidFill>
                        <a:srgbClr val="FFFFFF"/>
                      </a:solidFill>
                      <a:prstDash val="solid"/>
                    </a:lnT>
                    <a:lnB w="53975">
                      <a:solidFill>
                        <a:srgbClr val="FFFFFF"/>
                      </a:solidFill>
                      <a:prstDash val="solid"/>
                    </a:lnB>
                    <a:solidFill>
                      <a:srgbClr val="FFFA00"/>
                    </a:solidFill>
                  </a:tcPr>
                </a:tc>
                <a:extLst>
                  <a:ext uri="{0D108BD9-81ED-4DB2-BD59-A6C34878D82A}">
                    <a16:rowId xmlns:a16="http://schemas.microsoft.com/office/drawing/2014/main" val="10001"/>
                  </a:ext>
                </a:extLst>
              </a:tr>
              <a:tr h="169164">
                <a:tc>
                  <a:txBody>
                    <a:bodyPr/>
                    <a:lstStyle/>
                    <a:p>
                      <a:pPr>
                        <a:lnSpc>
                          <a:spcPct val="100000"/>
                        </a:lnSpc>
                      </a:pPr>
                      <a:endParaRPr sz="900">
                        <a:latin typeface="Times New Roman"/>
                        <a:cs typeface="Times New Roman"/>
                      </a:endParaRPr>
                    </a:p>
                  </a:txBody>
                  <a:tcPr marL="0" marR="0" marT="0" marB="0">
                    <a:lnT w="53975">
                      <a:solidFill>
                        <a:srgbClr val="FFFFFF"/>
                      </a:solidFill>
                      <a:prstDash val="solid"/>
                    </a:lnT>
                    <a:lnB w="53975">
                      <a:solidFill>
                        <a:srgbClr val="FFFFFF"/>
                      </a:solidFill>
                      <a:prstDash val="solid"/>
                    </a:lnB>
                    <a:solidFill>
                      <a:srgbClr val="8AC843"/>
                    </a:solidFill>
                  </a:tcPr>
                </a:tc>
                <a:extLst>
                  <a:ext uri="{0D108BD9-81ED-4DB2-BD59-A6C34878D82A}">
                    <a16:rowId xmlns:a16="http://schemas.microsoft.com/office/drawing/2014/main" val="10002"/>
                  </a:ext>
                </a:extLst>
              </a:tr>
              <a:tr h="146303">
                <a:tc>
                  <a:txBody>
                    <a:bodyPr/>
                    <a:lstStyle/>
                    <a:p>
                      <a:pPr>
                        <a:lnSpc>
                          <a:spcPct val="100000"/>
                        </a:lnSpc>
                      </a:pPr>
                      <a:endParaRPr sz="800">
                        <a:latin typeface="Times New Roman"/>
                        <a:cs typeface="Times New Roman"/>
                      </a:endParaRPr>
                    </a:p>
                  </a:txBody>
                  <a:tcPr marL="0" marR="0" marT="0" marB="0">
                    <a:lnT w="53975">
                      <a:solidFill>
                        <a:srgbClr val="FFFFFF"/>
                      </a:solidFill>
                      <a:prstDash val="solid"/>
                    </a:lnT>
                    <a:solidFill>
                      <a:srgbClr val="8AC843"/>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94816" y="1712976"/>
            <a:ext cx="10256520" cy="4451985"/>
            <a:chOff x="1194816" y="1712976"/>
            <a:chExt cx="10256520" cy="4451985"/>
          </a:xfrm>
        </p:grpSpPr>
        <p:sp>
          <p:nvSpPr>
            <p:cNvPr id="3" name="object 3"/>
            <p:cNvSpPr/>
            <p:nvPr/>
          </p:nvSpPr>
          <p:spPr>
            <a:xfrm>
              <a:off x="1194816" y="1712976"/>
              <a:ext cx="263652" cy="43708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87780" y="1818894"/>
              <a:ext cx="78105" cy="4186554"/>
            </a:xfrm>
            <a:custGeom>
              <a:avLst/>
              <a:gdLst/>
              <a:ahLst/>
              <a:cxnLst/>
              <a:rect l="l" t="t" r="r" b="b"/>
              <a:pathLst>
                <a:path w="78105" h="4186554">
                  <a:moveTo>
                    <a:pt x="51815" y="64769"/>
                  </a:moveTo>
                  <a:lnTo>
                    <a:pt x="25907" y="64769"/>
                  </a:lnTo>
                  <a:lnTo>
                    <a:pt x="25907" y="4186428"/>
                  </a:lnTo>
                  <a:lnTo>
                    <a:pt x="51815" y="4186428"/>
                  </a:lnTo>
                  <a:lnTo>
                    <a:pt x="51815" y="64769"/>
                  </a:lnTo>
                  <a:close/>
                </a:path>
                <a:path w="78105" h="4186554">
                  <a:moveTo>
                    <a:pt x="38861" y="0"/>
                  </a:moveTo>
                  <a:lnTo>
                    <a:pt x="0" y="77723"/>
                  </a:lnTo>
                  <a:lnTo>
                    <a:pt x="25907" y="77723"/>
                  </a:lnTo>
                  <a:lnTo>
                    <a:pt x="25907" y="64769"/>
                  </a:lnTo>
                  <a:lnTo>
                    <a:pt x="71247" y="64769"/>
                  </a:lnTo>
                  <a:lnTo>
                    <a:pt x="38861" y="0"/>
                  </a:lnTo>
                  <a:close/>
                </a:path>
                <a:path w="78105" h="4186554">
                  <a:moveTo>
                    <a:pt x="71247" y="64769"/>
                  </a:moveTo>
                  <a:lnTo>
                    <a:pt x="51815" y="64769"/>
                  </a:lnTo>
                  <a:lnTo>
                    <a:pt x="51815" y="77723"/>
                  </a:lnTo>
                  <a:lnTo>
                    <a:pt x="77723" y="77723"/>
                  </a:lnTo>
                  <a:lnTo>
                    <a:pt x="71247" y="64769"/>
                  </a:lnTo>
                  <a:close/>
                </a:path>
              </a:pathLst>
            </a:custGeom>
            <a:solidFill>
              <a:srgbClr val="FFFFFF"/>
            </a:solidFill>
          </p:spPr>
          <p:txBody>
            <a:bodyPr wrap="square" lIns="0" tIns="0" rIns="0" bIns="0" rtlCol="0"/>
            <a:lstStyle/>
            <a:p>
              <a:endParaRPr/>
            </a:p>
          </p:txBody>
        </p:sp>
        <p:sp>
          <p:nvSpPr>
            <p:cNvPr id="5" name="object 5"/>
            <p:cNvSpPr/>
            <p:nvPr/>
          </p:nvSpPr>
          <p:spPr>
            <a:xfrm>
              <a:off x="1293876" y="5902452"/>
              <a:ext cx="10157460" cy="26212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47978" y="5969508"/>
              <a:ext cx="9972040" cy="78105"/>
            </a:xfrm>
            <a:custGeom>
              <a:avLst/>
              <a:gdLst/>
              <a:ahLst/>
              <a:cxnLst/>
              <a:rect l="l" t="t" r="r" b="b"/>
              <a:pathLst>
                <a:path w="9972040" h="78104">
                  <a:moveTo>
                    <a:pt x="9893808" y="0"/>
                  </a:moveTo>
                  <a:lnTo>
                    <a:pt x="9893808" y="77723"/>
                  </a:lnTo>
                  <a:lnTo>
                    <a:pt x="9945623" y="51815"/>
                  </a:lnTo>
                  <a:lnTo>
                    <a:pt x="9906762" y="51815"/>
                  </a:lnTo>
                  <a:lnTo>
                    <a:pt x="9906762" y="25907"/>
                  </a:lnTo>
                  <a:lnTo>
                    <a:pt x="9945624" y="25907"/>
                  </a:lnTo>
                  <a:lnTo>
                    <a:pt x="9893808" y="0"/>
                  </a:lnTo>
                  <a:close/>
                </a:path>
                <a:path w="9972040" h="78104">
                  <a:moveTo>
                    <a:pt x="9893808" y="25907"/>
                  </a:moveTo>
                  <a:lnTo>
                    <a:pt x="0" y="25907"/>
                  </a:lnTo>
                  <a:lnTo>
                    <a:pt x="0" y="51815"/>
                  </a:lnTo>
                  <a:lnTo>
                    <a:pt x="9893808" y="51815"/>
                  </a:lnTo>
                  <a:lnTo>
                    <a:pt x="9893808" y="25907"/>
                  </a:lnTo>
                  <a:close/>
                </a:path>
                <a:path w="9972040" h="78104">
                  <a:moveTo>
                    <a:pt x="9945624" y="25907"/>
                  </a:moveTo>
                  <a:lnTo>
                    <a:pt x="9906762" y="25907"/>
                  </a:lnTo>
                  <a:lnTo>
                    <a:pt x="9906762" y="51815"/>
                  </a:lnTo>
                  <a:lnTo>
                    <a:pt x="9945623" y="51815"/>
                  </a:lnTo>
                  <a:lnTo>
                    <a:pt x="9971532" y="38861"/>
                  </a:lnTo>
                  <a:lnTo>
                    <a:pt x="9945624" y="25907"/>
                  </a:lnTo>
                  <a:close/>
                </a:path>
              </a:pathLst>
            </a:custGeom>
            <a:solidFill>
              <a:srgbClr val="FFFFFF"/>
            </a:solidFill>
          </p:spPr>
          <p:txBody>
            <a:bodyPr wrap="square" lIns="0" tIns="0" rIns="0" bIns="0" rtlCol="0"/>
            <a:lstStyle/>
            <a:p>
              <a:endParaRPr/>
            </a:p>
          </p:txBody>
        </p:sp>
      </p:grpSp>
      <p:sp>
        <p:nvSpPr>
          <p:cNvPr id="7" name="object 7"/>
          <p:cNvSpPr txBox="1"/>
          <p:nvPr/>
        </p:nvSpPr>
        <p:spPr>
          <a:xfrm>
            <a:off x="875209" y="2964119"/>
            <a:ext cx="252729" cy="1466215"/>
          </a:xfrm>
          <a:prstGeom prst="rect">
            <a:avLst/>
          </a:prstGeom>
        </p:spPr>
        <p:txBody>
          <a:bodyPr vert="vert270" wrap="square" lIns="0" tIns="0" rIns="0" bIns="0" rtlCol="0">
            <a:spAutoFit/>
          </a:bodyPr>
          <a:lstStyle/>
          <a:p>
            <a:pPr marL="12700">
              <a:lnSpc>
                <a:spcPts val="1864"/>
              </a:lnSpc>
            </a:pPr>
            <a:r>
              <a:rPr sz="1600" b="1" spc="-5" dirty="0">
                <a:solidFill>
                  <a:srgbClr val="FFFFFF"/>
                </a:solidFill>
                <a:latin typeface="Arial"/>
                <a:cs typeface="Arial"/>
              </a:rPr>
              <a:t>Request</a:t>
            </a:r>
            <a:r>
              <a:rPr sz="1600" b="1" spc="-70" dirty="0">
                <a:solidFill>
                  <a:srgbClr val="FFFFFF"/>
                </a:solidFill>
                <a:latin typeface="Arial"/>
                <a:cs typeface="Arial"/>
              </a:rPr>
              <a:t> </a:t>
            </a:r>
            <a:r>
              <a:rPr sz="1600" b="1" spc="-5" dirty="0">
                <a:solidFill>
                  <a:srgbClr val="FFFFFF"/>
                </a:solidFill>
                <a:latin typeface="Arial"/>
                <a:cs typeface="Arial"/>
              </a:rPr>
              <a:t>Count</a:t>
            </a:r>
            <a:endParaRPr sz="1600">
              <a:latin typeface="Arial"/>
              <a:cs typeface="Arial"/>
            </a:endParaRPr>
          </a:p>
        </p:txBody>
      </p:sp>
      <p:sp>
        <p:nvSpPr>
          <p:cNvPr id="8" name="object 8"/>
          <p:cNvSpPr txBox="1"/>
          <p:nvPr/>
        </p:nvSpPr>
        <p:spPr>
          <a:xfrm>
            <a:off x="5847079" y="6098844"/>
            <a:ext cx="49784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FFFF"/>
                </a:solidFill>
                <a:latin typeface="Arial"/>
                <a:cs typeface="Arial"/>
              </a:rPr>
              <a:t>Ti</a:t>
            </a:r>
            <a:r>
              <a:rPr sz="1600" b="1" spc="-15" dirty="0">
                <a:solidFill>
                  <a:srgbClr val="FFFFFF"/>
                </a:solidFill>
                <a:latin typeface="Arial"/>
                <a:cs typeface="Arial"/>
              </a:rPr>
              <a:t>m</a:t>
            </a:r>
            <a:r>
              <a:rPr sz="1600" b="1" spc="-5" dirty="0">
                <a:solidFill>
                  <a:srgbClr val="FFFFFF"/>
                </a:solidFill>
                <a:latin typeface="Arial"/>
                <a:cs typeface="Arial"/>
              </a:rPr>
              <a:t>e</a:t>
            </a:r>
            <a:endParaRPr sz="1600">
              <a:latin typeface="Arial"/>
              <a:cs typeface="Arial"/>
            </a:endParaRPr>
          </a:p>
        </p:txBody>
      </p:sp>
      <p:grpSp>
        <p:nvGrpSpPr>
          <p:cNvPr id="9" name="object 9"/>
          <p:cNvGrpSpPr/>
          <p:nvPr/>
        </p:nvGrpSpPr>
        <p:grpSpPr>
          <a:xfrm>
            <a:off x="1281683" y="1784604"/>
            <a:ext cx="9630410" cy="4307205"/>
            <a:chOff x="1281683" y="1784604"/>
            <a:chExt cx="9630410" cy="4307205"/>
          </a:xfrm>
        </p:grpSpPr>
        <p:sp>
          <p:nvSpPr>
            <p:cNvPr id="10" name="object 10"/>
            <p:cNvSpPr/>
            <p:nvPr/>
          </p:nvSpPr>
          <p:spPr>
            <a:xfrm>
              <a:off x="1283207" y="4223004"/>
              <a:ext cx="9581388" cy="125272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283207" y="4250436"/>
              <a:ext cx="9628632" cy="1149096"/>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338833" y="4303014"/>
              <a:ext cx="9516110" cy="1004569"/>
            </a:xfrm>
            <a:custGeom>
              <a:avLst/>
              <a:gdLst/>
              <a:ahLst/>
              <a:cxnLst/>
              <a:rect l="l" t="t" r="r" b="b"/>
              <a:pathLst>
                <a:path w="9516110" h="1004570">
                  <a:moveTo>
                    <a:pt x="0" y="731647"/>
                  </a:moveTo>
                  <a:lnTo>
                    <a:pt x="1158240" y="1004316"/>
                  </a:lnTo>
                  <a:lnTo>
                    <a:pt x="2217292" y="843026"/>
                  </a:lnTo>
                  <a:lnTo>
                    <a:pt x="3249929" y="917829"/>
                  </a:lnTo>
                  <a:lnTo>
                    <a:pt x="4297933" y="685165"/>
                  </a:lnTo>
                  <a:lnTo>
                    <a:pt x="5358384" y="0"/>
                  </a:lnTo>
                  <a:lnTo>
                    <a:pt x="6340856" y="28067"/>
                  </a:lnTo>
                  <a:lnTo>
                    <a:pt x="7346569" y="275844"/>
                  </a:lnTo>
                  <a:lnTo>
                    <a:pt x="8444865" y="30480"/>
                  </a:lnTo>
                  <a:lnTo>
                    <a:pt x="9515856" y="379856"/>
                  </a:lnTo>
                </a:path>
              </a:pathLst>
            </a:custGeom>
            <a:ln w="25908">
              <a:solidFill>
                <a:srgbClr val="007BBB"/>
              </a:solidFill>
            </a:ln>
          </p:spPr>
          <p:txBody>
            <a:bodyPr wrap="square" lIns="0" tIns="0" rIns="0" bIns="0" rtlCol="0"/>
            <a:lstStyle/>
            <a:p>
              <a:endParaRPr/>
            </a:p>
          </p:txBody>
        </p:sp>
        <p:sp>
          <p:nvSpPr>
            <p:cNvPr id="13" name="object 13"/>
            <p:cNvSpPr/>
            <p:nvPr/>
          </p:nvSpPr>
          <p:spPr>
            <a:xfrm>
              <a:off x="1281683" y="3563111"/>
              <a:ext cx="9560052" cy="1171956"/>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1335785" y="3603498"/>
              <a:ext cx="9451975" cy="1039494"/>
            </a:xfrm>
            <a:custGeom>
              <a:avLst/>
              <a:gdLst/>
              <a:ahLst/>
              <a:cxnLst/>
              <a:rect l="l" t="t" r="r" b="b"/>
              <a:pathLst>
                <a:path w="9451975" h="1039495">
                  <a:moveTo>
                    <a:pt x="0" y="610234"/>
                  </a:moveTo>
                  <a:lnTo>
                    <a:pt x="1168400" y="688975"/>
                  </a:lnTo>
                  <a:lnTo>
                    <a:pt x="2191892" y="446913"/>
                  </a:lnTo>
                  <a:lnTo>
                    <a:pt x="3258312" y="596772"/>
                  </a:lnTo>
                  <a:lnTo>
                    <a:pt x="4300601" y="0"/>
                  </a:lnTo>
                  <a:lnTo>
                    <a:pt x="5342000" y="735202"/>
                  </a:lnTo>
                  <a:lnTo>
                    <a:pt x="6356858" y="811402"/>
                  </a:lnTo>
                  <a:lnTo>
                    <a:pt x="7340981" y="1039368"/>
                  </a:lnTo>
                  <a:lnTo>
                    <a:pt x="8451977" y="833246"/>
                  </a:lnTo>
                  <a:lnTo>
                    <a:pt x="9451848" y="946276"/>
                  </a:lnTo>
                </a:path>
              </a:pathLst>
            </a:custGeom>
            <a:ln w="25908">
              <a:solidFill>
                <a:srgbClr val="8AC843"/>
              </a:solidFill>
            </a:ln>
          </p:spPr>
          <p:txBody>
            <a:bodyPr wrap="square" lIns="0" tIns="0" rIns="0" bIns="0" rtlCol="0"/>
            <a:lstStyle/>
            <a:p>
              <a:endParaRPr/>
            </a:p>
          </p:txBody>
        </p:sp>
        <p:sp>
          <p:nvSpPr>
            <p:cNvPr id="15" name="object 15"/>
            <p:cNvSpPr/>
            <p:nvPr/>
          </p:nvSpPr>
          <p:spPr>
            <a:xfrm>
              <a:off x="6665975" y="1784604"/>
              <a:ext cx="132588" cy="4306824"/>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6732269" y="1824990"/>
              <a:ext cx="0" cy="4174490"/>
            </a:xfrm>
            <a:custGeom>
              <a:avLst/>
              <a:gdLst/>
              <a:ahLst/>
              <a:cxnLst/>
              <a:rect l="l" t="t" r="r" b="b"/>
              <a:pathLst>
                <a:path h="4174490">
                  <a:moveTo>
                    <a:pt x="0" y="4174236"/>
                  </a:moveTo>
                  <a:lnTo>
                    <a:pt x="0" y="0"/>
                  </a:lnTo>
                </a:path>
              </a:pathLst>
            </a:custGeom>
            <a:ln w="25908">
              <a:solidFill>
                <a:srgbClr val="FFFFFF"/>
              </a:solidFill>
              <a:prstDash val="dot"/>
            </a:ln>
          </p:spPr>
          <p:txBody>
            <a:bodyPr wrap="square" lIns="0" tIns="0" rIns="0" bIns="0" rtlCol="0"/>
            <a:lstStyle/>
            <a:p>
              <a:endParaRPr/>
            </a:p>
          </p:txBody>
        </p:sp>
      </p:grpSp>
      <p:sp>
        <p:nvSpPr>
          <p:cNvPr id="17" name="object 17"/>
          <p:cNvSpPr txBox="1">
            <a:spLocks noGrp="1"/>
          </p:cNvSpPr>
          <p:nvPr>
            <p:ph type="title"/>
          </p:nvPr>
        </p:nvSpPr>
        <p:spPr>
          <a:xfrm>
            <a:off x="444500" y="172288"/>
            <a:ext cx="6378575" cy="1000760"/>
          </a:xfrm>
          <a:prstGeom prst="rect">
            <a:avLst/>
          </a:prstGeom>
        </p:spPr>
        <p:txBody>
          <a:bodyPr vert="horz" wrap="square" lIns="0" tIns="12065" rIns="0" bIns="0" rtlCol="0">
            <a:spAutoFit/>
          </a:bodyPr>
          <a:lstStyle/>
          <a:p>
            <a:pPr marL="12700">
              <a:lnSpc>
                <a:spcPct val="100000"/>
              </a:lnSpc>
              <a:spcBef>
                <a:spcPts val="95"/>
              </a:spcBef>
            </a:pPr>
            <a:r>
              <a:rPr sz="6400" spc="-120" dirty="0"/>
              <a:t>Traffic</a:t>
            </a:r>
            <a:r>
              <a:rPr sz="6400" spc="-290" dirty="0"/>
              <a:t> </a:t>
            </a:r>
            <a:r>
              <a:rPr sz="6400" spc="-125" dirty="0"/>
              <a:t>Imbalances</a:t>
            </a:r>
            <a:endParaRPr sz="6400"/>
          </a:p>
        </p:txBody>
      </p:sp>
      <p:sp>
        <p:nvSpPr>
          <p:cNvPr id="18" name="object 18"/>
          <p:cNvSpPr txBox="1"/>
          <p:nvPr/>
        </p:nvSpPr>
        <p:spPr>
          <a:xfrm>
            <a:off x="6842506" y="1873122"/>
            <a:ext cx="281940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Arial"/>
                <a:cs typeface="Arial"/>
              </a:rPr>
              <a:t>Cross-Zone</a:t>
            </a:r>
            <a:r>
              <a:rPr sz="2400" spc="-40" dirty="0">
                <a:solidFill>
                  <a:srgbClr val="FFFFFF"/>
                </a:solidFill>
                <a:latin typeface="Arial"/>
                <a:cs typeface="Arial"/>
              </a:rPr>
              <a:t> </a:t>
            </a:r>
            <a:r>
              <a:rPr sz="2400" spc="-5" dirty="0">
                <a:solidFill>
                  <a:srgbClr val="FFFFFF"/>
                </a:solidFill>
                <a:latin typeface="Arial"/>
                <a:cs typeface="Arial"/>
              </a:rPr>
              <a:t>Enabled</a:t>
            </a:r>
            <a:endParaRPr sz="24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6082" y="1407033"/>
            <a:ext cx="9204325" cy="505587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FFFFFF"/>
                </a:solidFill>
                <a:latin typeface="Arial"/>
                <a:cs typeface="Arial"/>
              </a:rPr>
              <a:t>Load balancer absorbs impact </a:t>
            </a:r>
            <a:r>
              <a:rPr sz="3000" dirty="0">
                <a:solidFill>
                  <a:srgbClr val="FFFFFF"/>
                </a:solidFill>
                <a:latin typeface="Arial"/>
                <a:cs typeface="Arial"/>
              </a:rPr>
              <a:t>of DNS</a:t>
            </a:r>
            <a:r>
              <a:rPr sz="3000" spc="-50" dirty="0">
                <a:solidFill>
                  <a:srgbClr val="FFFFFF"/>
                </a:solidFill>
                <a:latin typeface="Arial"/>
                <a:cs typeface="Arial"/>
              </a:rPr>
              <a:t> </a:t>
            </a:r>
            <a:r>
              <a:rPr sz="3000" spc="-5" dirty="0">
                <a:solidFill>
                  <a:srgbClr val="FFFFFF"/>
                </a:solidFill>
                <a:latin typeface="Arial"/>
                <a:cs typeface="Arial"/>
              </a:rPr>
              <a:t>caching.</a:t>
            </a:r>
            <a:endParaRPr sz="3000">
              <a:latin typeface="Arial"/>
              <a:cs typeface="Arial"/>
            </a:endParaRPr>
          </a:p>
          <a:p>
            <a:pPr>
              <a:lnSpc>
                <a:spcPct val="100000"/>
              </a:lnSpc>
              <a:spcBef>
                <a:spcPts val="35"/>
              </a:spcBef>
            </a:pPr>
            <a:endParaRPr sz="3100">
              <a:latin typeface="Arial"/>
              <a:cs typeface="Arial"/>
            </a:endParaRPr>
          </a:p>
          <a:p>
            <a:pPr marL="12700">
              <a:lnSpc>
                <a:spcPct val="100000"/>
              </a:lnSpc>
            </a:pPr>
            <a:r>
              <a:rPr sz="3000" dirty="0">
                <a:solidFill>
                  <a:srgbClr val="FFFFFF"/>
                </a:solidFill>
                <a:latin typeface="Arial"/>
                <a:cs typeface="Arial"/>
              </a:rPr>
              <a:t>Eliminates </a:t>
            </a:r>
            <a:r>
              <a:rPr sz="3000" spc="-5" dirty="0">
                <a:solidFill>
                  <a:srgbClr val="FFFFFF"/>
                </a:solidFill>
                <a:latin typeface="Arial"/>
                <a:cs typeface="Arial"/>
              </a:rPr>
              <a:t>imbalances </a:t>
            </a:r>
            <a:r>
              <a:rPr sz="3000" dirty="0">
                <a:solidFill>
                  <a:srgbClr val="FFFFFF"/>
                </a:solidFill>
                <a:latin typeface="Arial"/>
                <a:cs typeface="Arial"/>
              </a:rPr>
              <a:t>in back-end instance</a:t>
            </a:r>
            <a:r>
              <a:rPr sz="3000" spc="-165" dirty="0">
                <a:solidFill>
                  <a:srgbClr val="FFFFFF"/>
                </a:solidFill>
                <a:latin typeface="Arial"/>
                <a:cs typeface="Arial"/>
              </a:rPr>
              <a:t> </a:t>
            </a:r>
            <a:r>
              <a:rPr sz="3000" dirty="0">
                <a:solidFill>
                  <a:srgbClr val="FFFFFF"/>
                </a:solidFill>
                <a:latin typeface="Arial"/>
                <a:cs typeface="Arial"/>
              </a:rPr>
              <a:t>utilization.</a:t>
            </a:r>
            <a:endParaRPr sz="3000">
              <a:latin typeface="Arial"/>
              <a:cs typeface="Arial"/>
            </a:endParaRPr>
          </a:p>
          <a:p>
            <a:pPr>
              <a:lnSpc>
                <a:spcPct val="100000"/>
              </a:lnSpc>
              <a:spcBef>
                <a:spcPts val="35"/>
              </a:spcBef>
            </a:pPr>
            <a:endParaRPr sz="3100">
              <a:latin typeface="Arial"/>
              <a:cs typeface="Arial"/>
            </a:endParaRPr>
          </a:p>
          <a:p>
            <a:pPr marL="12700" marR="1863725">
              <a:lnSpc>
                <a:spcPct val="100000"/>
              </a:lnSpc>
            </a:pPr>
            <a:r>
              <a:rPr sz="3000" spc="-5" dirty="0">
                <a:solidFill>
                  <a:srgbClr val="FFFFFF"/>
                </a:solidFill>
                <a:latin typeface="Arial"/>
                <a:cs typeface="Arial"/>
              </a:rPr>
              <a:t>Requests distributed evenly across </a:t>
            </a:r>
            <a:r>
              <a:rPr sz="3000" dirty="0">
                <a:solidFill>
                  <a:srgbClr val="FFFFFF"/>
                </a:solidFill>
                <a:latin typeface="Arial"/>
                <a:cs typeface="Arial"/>
              </a:rPr>
              <a:t>multiple  </a:t>
            </a:r>
            <a:r>
              <a:rPr sz="3000" spc="-5" dirty="0">
                <a:solidFill>
                  <a:srgbClr val="FFFFFF"/>
                </a:solidFill>
                <a:latin typeface="Arial"/>
                <a:cs typeface="Arial"/>
              </a:rPr>
              <a:t>Availability</a:t>
            </a:r>
            <a:r>
              <a:rPr sz="3000" spc="-35" dirty="0">
                <a:solidFill>
                  <a:srgbClr val="FFFFFF"/>
                </a:solidFill>
                <a:latin typeface="Arial"/>
                <a:cs typeface="Arial"/>
              </a:rPr>
              <a:t> </a:t>
            </a:r>
            <a:r>
              <a:rPr sz="3000" dirty="0">
                <a:solidFill>
                  <a:srgbClr val="FFFFFF"/>
                </a:solidFill>
                <a:latin typeface="Arial"/>
                <a:cs typeface="Arial"/>
              </a:rPr>
              <a:t>Zones.</a:t>
            </a:r>
            <a:endParaRPr sz="3000">
              <a:latin typeface="Arial"/>
              <a:cs typeface="Arial"/>
            </a:endParaRPr>
          </a:p>
          <a:p>
            <a:pPr>
              <a:lnSpc>
                <a:spcPct val="100000"/>
              </a:lnSpc>
              <a:spcBef>
                <a:spcPts val="40"/>
              </a:spcBef>
            </a:pPr>
            <a:endParaRPr sz="3100">
              <a:latin typeface="Arial"/>
              <a:cs typeface="Arial"/>
            </a:endParaRPr>
          </a:p>
          <a:p>
            <a:pPr marL="12700">
              <a:lnSpc>
                <a:spcPct val="100000"/>
              </a:lnSpc>
            </a:pPr>
            <a:r>
              <a:rPr sz="3000" spc="-5" dirty="0">
                <a:solidFill>
                  <a:srgbClr val="FFFFFF"/>
                </a:solidFill>
                <a:latin typeface="Arial"/>
                <a:cs typeface="Arial"/>
              </a:rPr>
              <a:t>Check connection </a:t>
            </a:r>
            <a:r>
              <a:rPr sz="3000" dirty="0">
                <a:solidFill>
                  <a:srgbClr val="FFFFFF"/>
                </a:solidFill>
                <a:latin typeface="Arial"/>
                <a:cs typeface="Arial"/>
              </a:rPr>
              <a:t>limits </a:t>
            </a:r>
            <a:r>
              <a:rPr sz="3000" spc="-5" dirty="0">
                <a:solidFill>
                  <a:srgbClr val="FFFFFF"/>
                </a:solidFill>
                <a:latin typeface="Arial"/>
                <a:cs typeface="Arial"/>
              </a:rPr>
              <a:t>before</a:t>
            </a:r>
            <a:r>
              <a:rPr sz="3000" spc="-45" dirty="0">
                <a:solidFill>
                  <a:srgbClr val="FFFFFF"/>
                </a:solidFill>
                <a:latin typeface="Arial"/>
                <a:cs typeface="Arial"/>
              </a:rPr>
              <a:t> </a:t>
            </a:r>
            <a:r>
              <a:rPr sz="3000" spc="-5" dirty="0">
                <a:solidFill>
                  <a:srgbClr val="FFFFFF"/>
                </a:solidFill>
                <a:latin typeface="Arial"/>
                <a:cs typeface="Arial"/>
              </a:rPr>
              <a:t>enabling.</a:t>
            </a:r>
            <a:endParaRPr sz="3000">
              <a:latin typeface="Arial"/>
              <a:cs typeface="Arial"/>
            </a:endParaRPr>
          </a:p>
          <a:p>
            <a:pPr>
              <a:lnSpc>
                <a:spcPct val="100000"/>
              </a:lnSpc>
              <a:spcBef>
                <a:spcPts val="35"/>
              </a:spcBef>
            </a:pPr>
            <a:endParaRPr sz="3100">
              <a:latin typeface="Arial"/>
              <a:cs typeface="Arial"/>
            </a:endParaRPr>
          </a:p>
          <a:p>
            <a:pPr marL="12700" marR="3307079">
              <a:lnSpc>
                <a:spcPct val="100000"/>
              </a:lnSpc>
            </a:pPr>
            <a:r>
              <a:rPr sz="3000" spc="-5" dirty="0">
                <a:solidFill>
                  <a:srgbClr val="FFFFFF"/>
                </a:solidFill>
                <a:latin typeface="Arial"/>
                <a:cs typeface="Arial"/>
              </a:rPr>
              <a:t>No additional bandwidth charge</a:t>
            </a:r>
            <a:r>
              <a:rPr sz="3000" spc="-60" dirty="0">
                <a:solidFill>
                  <a:srgbClr val="FFFFFF"/>
                </a:solidFill>
                <a:latin typeface="Arial"/>
                <a:cs typeface="Arial"/>
              </a:rPr>
              <a:t> </a:t>
            </a:r>
            <a:r>
              <a:rPr sz="3000" dirty="0">
                <a:solidFill>
                  <a:srgbClr val="FFFFFF"/>
                </a:solidFill>
                <a:latin typeface="Arial"/>
                <a:cs typeface="Arial"/>
              </a:rPr>
              <a:t>for  </a:t>
            </a:r>
            <a:r>
              <a:rPr sz="3000" spc="-5" dirty="0">
                <a:solidFill>
                  <a:srgbClr val="FFFFFF"/>
                </a:solidFill>
                <a:latin typeface="Arial"/>
                <a:cs typeface="Arial"/>
              </a:rPr>
              <a:t>cross-zone traffic.</a:t>
            </a:r>
            <a:endParaRPr sz="3000">
              <a:latin typeface="Arial"/>
              <a:cs typeface="Arial"/>
            </a:endParaRPr>
          </a:p>
        </p:txBody>
      </p:sp>
      <p:sp>
        <p:nvSpPr>
          <p:cNvPr id="3" name="object 3"/>
          <p:cNvSpPr txBox="1">
            <a:spLocks noGrp="1"/>
          </p:cNvSpPr>
          <p:nvPr>
            <p:ph type="title"/>
          </p:nvPr>
        </p:nvSpPr>
        <p:spPr>
          <a:xfrm>
            <a:off x="444500" y="172288"/>
            <a:ext cx="9702800" cy="1000760"/>
          </a:xfrm>
          <a:prstGeom prst="rect">
            <a:avLst/>
          </a:prstGeom>
        </p:spPr>
        <p:txBody>
          <a:bodyPr vert="horz" wrap="square" lIns="0" tIns="12065" rIns="0" bIns="0" rtlCol="0">
            <a:spAutoFit/>
          </a:bodyPr>
          <a:lstStyle/>
          <a:p>
            <a:pPr marL="12700">
              <a:lnSpc>
                <a:spcPct val="100000"/>
              </a:lnSpc>
              <a:spcBef>
                <a:spcPts val="95"/>
              </a:spcBef>
            </a:pPr>
            <a:r>
              <a:rPr sz="6400" spc="-125" dirty="0"/>
              <a:t>Cross-Zone </a:t>
            </a:r>
            <a:r>
              <a:rPr sz="6400" spc="-105" dirty="0"/>
              <a:t>Load</a:t>
            </a:r>
            <a:r>
              <a:rPr sz="6400" spc="-345" dirty="0"/>
              <a:t> </a:t>
            </a:r>
            <a:r>
              <a:rPr sz="6400" spc="-125" dirty="0"/>
              <a:t>Balancing</a:t>
            </a:r>
            <a:endParaRPr sz="6400"/>
          </a:p>
        </p:txBody>
      </p:sp>
      <p:sp>
        <p:nvSpPr>
          <p:cNvPr id="4" name="object 4"/>
          <p:cNvSpPr/>
          <p:nvPr/>
        </p:nvSpPr>
        <p:spPr>
          <a:xfrm>
            <a:off x="6088379" y="1588008"/>
            <a:ext cx="6103619" cy="526998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4182" y="1660905"/>
            <a:ext cx="10639425" cy="414147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FFFFFF"/>
                </a:solidFill>
                <a:latin typeface="Arial"/>
                <a:cs typeface="Arial"/>
              </a:rPr>
              <a:t>Each load balancer domain </a:t>
            </a:r>
            <a:r>
              <a:rPr sz="3000" dirty="0">
                <a:solidFill>
                  <a:srgbClr val="FFFFFF"/>
                </a:solidFill>
                <a:latin typeface="Arial"/>
                <a:cs typeface="Arial"/>
              </a:rPr>
              <a:t>may </a:t>
            </a:r>
            <a:r>
              <a:rPr sz="3000" spc="-5" dirty="0">
                <a:solidFill>
                  <a:srgbClr val="FFFFFF"/>
                </a:solidFill>
                <a:latin typeface="Arial"/>
                <a:cs typeface="Arial"/>
              </a:rPr>
              <a:t>contains </a:t>
            </a:r>
            <a:r>
              <a:rPr sz="3000" dirty="0">
                <a:solidFill>
                  <a:srgbClr val="FFFFFF"/>
                </a:solidFill>
                <a:latin typeface="Arial"/>
                <a:cs typeface="Arial"/>
              </a:rPr>
              <a:t>multiple</a:t>
            </a:r>
            <a:r>
              <a:rPr sz="3000" spc="-75" dirty="0">
                <a:solidFill>
                  <a:srgbClr val="FFFFFF"/>
                </a:solidFill>
                <a:latin typeface="Arial"/>
                <a:cs typeface="Arial"/>
              </a:rPr>
              <a:t> </a:t>
            </a:r>
            <a:r>
              <a:rPr sz="3000" dirty="0">
                <a:solidFill>
                  <a:srgbClr val="FFFFFF"/>
                </a:solidFill>
                <a:latin typeface="Arial"/>
                <a:cs typeface="Arial"/>
              </a:rPr>
              <a:t>records.</a:t>
            </a:r>
            <a:endParaRPr sz="3000">
              <a:latin typeface="Arial"/>
              <a:cs typeface="Arial"/>
            </a:endParaRPr>
          </a:p>
          <a:p>
            <a:pPr>
              <a:lnSpc>
                <a:spcPct val="100000"/>
              </a:lnSpc>
              <a:spcBef>
                <a:spcPts val="35"/>
              </a:spcBef>
            </a:pPr>
            <a:endParaRPr sz="3100">
              <a:latin typeface="Arial"/>
              <a:cs typeface="Arial"/>
            </a:endParaRPr>
          </a:p>
          <a:p>
            <a:pPr marL="12700">
              <a:lnSpc>
                <a:spcPct val="100000"/>
              </a:lnSpc>
            </a:pPr>
            <a:r>
              <a:rPr sz="3000" spc="-5" dirty="0">
                <a:solidFill>
                  <a:srgbClr val="FFFFFF"/>
                </a:solidFill>
                <a:latin typeface="Arial"/>
                <a:cs typeface="Arial"/>
              </a:rPr>
              <a:t>Round robin used </a:t>
            </a:r>
            <a:r>
              <a:rPr sz="3000" spc="-10" dirty="0">
                <a:solidFill>
                  <a:srgbClr val="FFFFFF"/>
                </a:solidFill>
                <a:latin typeface="Arial"/>
                <a:cs typeface="Arial"/>
              </a:rPr>
              <a:t>to </a:t>
            </a:r>
            <a:r>
              <a:rPr sz="3000" dirty="0">
                <a:solidFill>
                  <a:srgbClr val="FFFFFF"/>
                </a:solidFill>
                <a:latin typeface="Arial"/>
                <a:cs typeface="Arial"/>
              </a:rPr>
              <a:t>balance </a:t>
            </a:r>
            <a:r>
              <a:rPr sz="3000" spc="-5" dirty="0">
                <a:solidFill>
                  <a:srgbClr val="FFFFFF"/>
                </a:solidFill>
                <a:latin typeface="Arial"/>
                <a:cs typeface="Arial"/>
              </a:rPr>
              <a:t>traffic between Availability</a:t>
            </a:r>
            <a:r>
              <a:rPr sz="3000" spc="-20" dirty="0">
                <a:solidFill>
                  <a:srgbClr val="FFFFFF"/>
                </a:solidFill>
                <a:latin typeface="Arial"/>
                <a:cs typeface="Arial"/>
              </a:rPr>
              <a:t> </a:t>
            </a:r>
            <a:r>
              <a:rPr sz="3000" dirty="0">
                <a:solidFill>
                  <a:srgbClr val="FFFFFF"/>
                </a:solidFill>
                <a:latin typeface="Arial"/>
                <a:cs typeface="Arial"/>
              </a:rPr>
              <a:t>Zones.</a:t>
            </a:r>
            <a:endParaRPr sz="3000">
              <a:latin typeface="Arial"/>
              <a:cs typeface="Arial"/>
            </a:endParaRPr>
          </a:p>
          <a:p>
            <a:pPr>
              <a:lnSpc>
                <a:spcPct val="100000"/>
              </a:lnSpc>
              <a:spcBef>
                <a:spcPts val="40"/>
              </a:spcBef>
            </a:pPr>
            <a:endParaRPr sz="3100">
              <a:latin typeface="Arial"/>
              <a:cs typeface="Arial"/>
            </a:endParaRPr>
          </a:p>
          <a:p>
            <a:pPr marL="12700" marR="3194685">
              <a:lnSpc>
                <a:spcPct val="100000"/>
              </a:lnSpc>
            </a:pPr>
            <a:r>
              <a:rPr sz="3000" dirty="0">
                <a:solidFill>
                  <a:srgbClr val="FFFFFF"/>
                </a:solidFill>
                <a:latin typeface="Arial"/>
                <a:cs typeface="Arial"/>
              </a:rPr>
              <a:t>DNS </a:t>
            </a:r>
            <a:r>
              <a:rPr sz="3000" spc="-5" dirty="0">
                <a:solidFill>
                  <a:srgbClr val="FFFFFF"/>
                </a:solidFill>
                <a:latin typeface="Arial"/>
                <a:cs typeface="Arial"/>
              </a:rPr>
              <a:t>records </a:t>
            </a:r>
            <a:r>
              <a:rPr sz="3000" dirty="0">
                <a:solidFill>
                  <a:srgbClr val="FFFFFF"/>
                </a:solidFill>
                <a:latin typeface="Arial"/>
                <a:cs typeface="Arial"/>
              </a:rPr>
              <a:t>will to </a:t>
            </a:r>
            <a:r>
              <a:rPr sz="3000" spc="-5" dirty="0">
                <a:solidFill>
                  <a:srgbClr val="FFFFFF"/>
                </a:solidFill>
                <a:latin typeface="Arial"/>
                <a:cs typeface="Arial"/>
              </a:rPr>
              <a:t>change over </a:t>
            </a:r>
            <a:r>
              <a:rPr sz="3000" dirty="0">
                <a:solidFill>
                  <a:srgbClr val="FFFFFF"/>
                </a:solidFill>
                <a:latin typeface="Arial"/>
                <a:cs typeface="Arial"/>
              </a:rPr>
              <a:t>time;</a:t>
            </a:r>
            <a:r>
              <a:rPr sz="3000" spc="-65" dirty="0">
                <a:solidFill>
                  <a:srgbClr val="FFFFFF"/>
                </a:solidFill>
                <a:latin typeface="Arial"/>
                <a:cs typeface="Arial"/>
              </a:rPr>
              <a:t> </a:t>
            </a:r>
            <a:r>
              <a:rPr sz="3000" spc="-5" dirty="0">
                <a:solidFill>
                  <a:srgbClr val="FFFFFF"/>
                </a:solidFill>
                <a:latin typeface="Arial"/>
                <a:cs typeface="Arial"/>
              </a:rPr>
              <a:t>never  target </a:t>
            </a:r>
            <a:r>
              <a:rPr sz="3000" dirty="0">
                <a:solidFill>
                  <a:srgbClr val="FFFFFF"/>
                </a:solidFill>
                <a:latin typeface="Arial"/>
                <a:cs typeface="Arial"/>
              </a:rPr>
              <a:t>IP </a:t>
            </a:r>
            <a:r>
              <a:rPr sz="3000" spc="-5" dirty="0">
                <a:solidFill>
                  <a:srgbClr val="FFFFFF"/>
                </a:solidFill>
                <a:latin typeface="Arial"/>
                <a:cs typeface="Arial"/>
              </a:rPr>
              <a:t>addresses</a:t>
            </a:r>
            <a:r>
              <a:rPr sz="3000" spc="-25" dirty="0">
                <a:solidFill>
                  <a:srgbClr val="FFFFFF"/>
                </a:solidFill>
                <a:latin typeface="Arial"/>
                <a:cs typeface="Arial"/>
              </a:rPr>
              <a:t> </a:t>
            </a:r>
            <a:r>
              <a:rPr sz="3000" dirty="0">
                <a:solidFill>
                  <a:srgbClr val="FFFFFF"/>
                </a:solidFill>
                <a:latin typeface="Arial"/>
                <a:cs typeface="Arial"/>
              </a:rPr>
              <a:t>directly.</a:t>
            </a:r>
            <a:endParaRPr sz="3000">
              <a:latin typeface="Arial"/>
              <a:cs typeface="Arial"/>
            </a:endParaRPr>
          </a:p>
          <a:p>
            <a:pPr>
              <a:lnSpc>
                <a:spcPct val="100000"/>
              </a:lnSpc>
              <a:spcBef>
                <a:spcPts val="35"/>
              </a:spcBef>
            </a:pPr>
            <a:endParaRPr sz="3100">
              <a:latin typeface="Arial"/>
              <a:cs typeface="Arial"/>
            </a:endParaRPr>
          </a:p>
          <a:p>
            <a:pPr marL="12700" marR="2980055">
              <a:lnSpc>
                <a:spcPct val="100000"/>
              </a:lnSpc>
            </a:pPr>
            <a:r>
              <a:rPr sz="3000" spc="-5" dirty="0">
                <a:solidFill>
                  <a:srgbClr val="FFFFFF"/>
                </a:solidFill>
                <a:latin typeface="Arial"/>
                <a:cs typeface="Arial"/>
              </a:rPr>
              <a:t>After being removed from </a:t>
            </a:r>
            <a:r>
              <a:rPr sz="3000" dirty="0">
                <a:solidFill>
                  <a:srgbClr val="FFFFFF"/>
                </a:solidFill>
                <a:latin typeface="Arial"/>
                <a:cs typeface="Arial"/>
              </a:rPr>
              <a:t>DNS, IP </a:t>
            </a:r>
            <a:r>
              <a:rPr sz="3000" spc="-5" dirty="0">
                <a:solidFill>
                  <a:srgbClr val="FFFFFF"/>
                </a:solidFill>
                <a:latin typeface="Arial"/>
                <a:cs typeface="Arial"/>
              </a:rPr>
              <a:t>addresses  are drained and quarantined for up </a:t>
            </a:r>
            <a:r>
              <a:rPr sz="3000" dirty="0">
                <a:solidFill>
                  <a:srgbClr val="FFFFFF"/>
                </a:solidFill>
                <a:latin typeface="Arial"/>
                <a:cs typeface="Arial"/>
              </a:rPr>
              <a:t>to </a:t>
            </a:r>
            <a:r>
              <a:rPr sz="3000" spc="-5" dirty="0">
                <a:solidFill>
                  <a:srgbClr val="FFFFFF"/>
                </a:solidFill>
                <a:latin typeface="Arial"/>
                <a:cs typeface="Arial"/>
              </a:rPr>
              <a:t>7</a:t>
            </a:r>
            <a:r>
              <a:rPr sz="3000" spc="-40" dirty="0">
                <a:solidFill>
                  <a:srgbClr val="FFFFFF"/>
                </a:solidFill>
                <a:latin typeface="Arial"/>
                <a:cs typeface="Arial"/>
              </a:rPr>
              <a:t> </a:t>
            </a:r>
            <a:r>
              <a:rPr sz="3000" dirty="0">
                <a:solidFill>
                  <a:srgbClr val="FFFFFF"/>
                </a:solidFill>
                <a:latin typeface="Arial"/>
                <a:cs typeface="Arial"/>
              </a:rPr>
              <a:t>days.</a:t>
            </a:r>
            <a:endParaRPr sz="3000">
              <a:latin typeface="Arial"/>
              <a:cs typeface="Arial"/>
            </a:endParaRPr>
          </a:p>
        </p:txBody>
      </p:sp>
      <p:sp>
        <p:nvSpPr>
          <p:cNvPr id="3" name="object 3"/>
          <p:cNvSpPr txBox="1">
            <a:spLocks noGrp="1"/>
          </p:cNvSpPr>
          <p:nvPr>
            <p:ph type="title"/>
          </p:nvPr>
        </p:nvSpPr>
        <p:spPr>
          <a:xfrm>
            <a:off x="444500" y="172288"/>
            <a:ext cx="6988809" cy="1000760"/>
          </a:xfrm>
          <a:prstGeom prst="rect">
            <a:avLst/>
          </a:prstGeom>
        </p:spPr>
        <p:txBody>
          <a:bodyPr vert="horz" wrap="square" lIns="0" tIns="12065" rIns="0" bIns="0" rtlCol="0">
            <a:spAutoFit/>
          </a:bodyPr>
          <a:lstStyle/>
          <a:p>
            <a:pPr marL="12700">
              <a:lnSpc>
                <a:spcPct val="100000"/>
              </a:lnSpc>
              <a:spcBef>
                <a:spcPts val="95"/>
              </a:spcBef>
            </a:pPr>
            <a:r>
              <a:rPr sz="6400" spc="-125" dirty="0"/>
              <a:t>Understanding</a:t>
            </a:r>
            <a:r>
              <a:rPr sz="6400" spc="-300" dirty="0"/>
              <a:t> </a:t>
            </a:r>
            <a:r>
              <a:rPr sz="6400" spc="-95" dirty="0"/>
              <a:t>DNS</a:t>
            </a:r>
            <a:endParaRPr sz="6400"/>
          </a:p>
        </p:txBody>
      </p:sp>
      <p:sp>
        <p:nvSpPr>
          <p:cNvPr id="4" name="object 4"/>
          <p:cNvSpPr/>
          <p:nvPr/>
        </p:nvSpPr>
        <p:spPr>
          <a:xfrm>
            <a:off x="8109204" y="2863595"/>
            <a:ext cx="4003548" cy="38039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85115"/>
            <a:ext cx="5273675" cy="1000760"/>
          </a:xfrm>
          <a:prstGeom prst="rect">
            <a:avLst/>
          </a:prstGeom>
        </p:spPr>
        <p:txBody>
          <a:bodyPr vert="horz" wrap="square" lIns="0" tIns="12065" rIns="0" bIns="0" rtlCol="0">
            <a:spAutoFit/>
          </a:bodyPr>
          <a:lstStyle/>
          <a:p>
            <a:pPr marL="12700">
              <a:lnSpc>
                <a:spcPct val="100000"/>
              </a:lnSpc>
              <a:spcBef>
                <a:spcPts val="95"/>
              </a:spcBef>
            </a:pPr>
            <a:r>
              <a:rPr sz="6400" spc="-90" dirty="0"/>
              <a:t>SSL</a:t>
            </a:r>
            <a:r>
              <a:rPr sz="6400" spc="-320" dirty="0"/>
              <a:t> </a:t>
            </a:r>
            <a:r>
              <a:rPr sz="6400" spc="-125" dirty="0"/>
              <a:t>Offloading</a:t>
            </a:r>
            <a:endParaRPr sz="6400"/>
          </a:p>
        </p:txBody>
      </p:sp>
      <p:sp>
        <p:nvSpPr>
          <p:cNvPr id="3" name="object 3"/>
          <p:cNvSpPr/>
          <p:nvPr/>
        </p:nvSpPr>
        <p:spPr>
          <a:xfrm>
            <a:off x="342900" y="1274063"/>
            <a:ext cx="2697480" cy="514045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412997" y="1860041"/>
            <a:ext cx="8294370" cy="4140835"/>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FFFFFF"/>
                </a:solidFill>
                <a:latin typeface="Arial"/>
                <a:cs typeface="Arial"/>
              </a:rPr>
              <a:t>Support </a:t>
            </a:r>
            <a:r>
              <a:rPr sz="2700" dirty="0">
                <a:solidFill>
                  <a:srgbClr val="FFFFFF"/>
                </a:solidFill>
                <a:latin typeface="Arial"/>
                <a:cs typeface="Arial"/>
              </a:rPr>
              <a:t>for </a:t>
            </a:r>
            <a:r>
              <a:rPr sz="2700" spc="-5" dirty="0">
                <a:solidFill>
                  <a:srgbClr val="FFFFFF"/>
                </a:solidFill>
                <a:latin typeface="Arial"/>
                <a:cs typeface="Arial"/>
              </a:rPr>
              <a:t>both </a:t>
            </a:r>
            <a:r>
              <a:rPr sz="2700" dirty="0">
                <a:solidFill>
                  <a:srgbClr val="FFFFFF"/>
                </a:solidFill>
                <a:latin typeface="Arial"/>
                <a:cs typeface="Arial"/>
              </a:rPr>
              <a:t>SSL </a:t>
            </a:r>
            <a:r>
              <a:rPr sz="2700" spc="-5" dirty="0">
                <a:solidFill>
                  <a:srgbClr val="FFFFFF"/>
                </a:solidFill>
                <a:latin typeface="Arial"/>
                <a:cs typeface="Arial"/>
              </a:rPr>
              <a:t>and HTTPs is</a:t>
            </a:r>
            <a:r>
              <a:rPr sz="2700" spc="20" dirty="0">
                <a:solidFill>
                  <a:srgbClr val="FFFFFF"/>
                </a:solidFill>
                <a:latin typeface="Arial"/>
                <a:cs typeface="Arial"/>
              </a:rPr>
              <a:t> </a:t>
            </a:r>
            <a:r>
              <a:rPr sz="2700" spc="-5" dirty="0">
                <a:solidFill>
                  <a:srgbClr val="FFFFFF"/>
                </a:solidFill>
                <a:latin typeface="Arial"/>
                <a:cs typeface="Arial"/>
              </a:rPr>
              <a:t>provided.</a:t>
            </a:r>
            <a:endParaRPr sz="2700">
              <a:latin typeface="Arial"/>
              <a:cs typeface="Arial"/>
            </a:endParaRPr>
          </a:p>
          <a:p>
            <a:pPr>
              <a:lnSpc>
                <a:spcPct val="100000"/>
              </a:lnSpc>
              <a:spcBef>
                <a:spcPts val="20"/>
              </a:spcBef>
            </a:pPr>
            <a:endParaRPr sz="2800">
              <a:latin typeface="Arial"/>
              <a:cs typeface="Arial"/>
            </a:endParaRPr>
          </a:p>
          <a:p>
            <a:pPr marL="12700" marR="99695">
              <a:lnSpc>
                <a:spcPct val="100000"/>
              </a:lnSpc>
            </a:pPr>
            <a:r>
              <a:rPr sz="2700" spc="-5" dirty="0">
                <a:solidFill>
                  <a:srgbClr val="FFFFFF"/>
                </a:solidFill>
                <a:latin typeface="Arial"/>
                <a:cs typeface="Arial"/>
              </a:rPr>
              <a:t>Support </a:t>
            </a:r>
            <a:r>
              <a:rPr sz="2700" dirty="0">
                <a:solidFill>
                  <a:srgbClr val="FFFFFF"/>
                </a:solidFill>
                <a:latin typeface="Arial"/>
                <a:cs typeface="Arial"/>
              </a:rPr>
              <a:t>for latest </a:t>
            </a:r>
            <a:r>
              <a:rPr sz="2700" spc="-5" dirty="0">
                <a:solidFill>
                  <a:srgbClr val="FFFFFF"/>
                </a:solidFill>
                <a:latin typeface="Arial"/>
                <a:cs typeface="Arial"/>
              </a:rPr>
              <a:t>ciphers and protocols including  </a:t>
            </a:r>
            <a:r>
              <a:rPr sz="2700" dirty="0">
                <a:solidFill>
                  <a:srgbClr val="FFFFFF"/>
                </a:solidFill>
                <a:latin typeface="Arial"/>
                <a:cs typeface="Arial"/>
              </a:rPr>
              <a:t>Elliptical </a:t>
            </a:r>
            <a:r>
              <a:rPr sz="2700" spc="-5" dirty="0">
                <a:solidFill>
                  <a:srgbClr val="FFFFFF"/>
                </a:solidFill>
                <a:latin typeface="Arial"/>
                <a:cs typeface="Arial"/>
              </a:rPr>
              <a:t>Curve </a:t>
            </a:r>
            <a:r>
              <a:rPr sz="2700" dirty="0">
                <a:solidFill>
                  <a:srgbClr val="FFFFFF"/>
                </a:solidFill>
                <a:latin typeface="Arial"/>
                <a:cs typeface="Arial"/>
              </a:rPr>
              <a:t>Ciphers and Perfect </a:t>
            </a:r>
            <a:r>
              <a:rPr sz="2700" spc="-5" dirty="0">
                <a:solidFill>
                  <a:srgbClr val="FFFFFF"/>
                </a:solidFill>
                <a:latin typeface="Arial"/>
                <a:cs typeface="Arial"/>
              </a:rPr>
              <a:t>Forward</a:t>
            </a:r>
            <a:r>
              <a:rPr sz="2700" spc="-80" dirty="0">
                <a:solidFill>
                  <a:srgbClr val="FFFFFF"/>
                </a:solidFill>
                <a:latin typeface="Arial"/>
                <a:cs typeface="Arial"/>
              </a:rPr>
              <a:t> </a:t>
            </a:r>
            <a:r>
              <a:rPr sz="2700" dirty="0">
                <a:solidFill>
                  <a:srgbClr val="FFFFFF"/>
                </a:solidFill>
                <a:latin typeface="Arial"/>
                <a:cs typeface="Arial"/>
              </a:rPr>
              <a:t>Secrecy.</a:t>
            </a:r>
            <a:endParaRPr sz="2700">
              <a:latin typeface="Arial"/>
              <a:cs typeface="Arial"/>
            </a:endParaRPr>
          </a:p>
          <a:p>
            <a:pPr>
              <a:lnSpc>
                <a:spcPct val="100000"/>
              </a:lnSpc>
              <a:spcBef>
                <a:spcPts val="20"/>
              </a:spcBef>
            </a:pPr>
            <a:endParaRPr sz="2800">
              <a:latin typeface="Arial"/>
              <a:cs typeface="Arial"/>
            </a:endParaRPr>
          </a:p>
          <a:p>
            <a:pPr marL="12700" marR="425450">
              <a:lnSpc>
                <a:spcPct val="100000"/>
              </a:lnSpc>
            </a:pPr>
            <a:r>
              <a:rPr sz="2700" spc="-5" dirty="0">
                <a:solidFill>
                  <a:srgbClr val="FFFFFF"/>
                </a:solidFill>
                <a:latin typeface="Arial"/>
                <a:cs typeface="Arial"/>
              </a:rPr>
              <a:t>Ability </a:t>
            </a:r>
            <a:r>
              <a:rPr sz="2700" dirty="0">
                <a:solidFill>
                  <a:srgbClr val="FFFFFF"/>
                </a:solidFill>
                <a:latin typeface="Arial"/>
                <a:cs typeface="Arial"/>
              </a:rPr>
              <a:t>to </a:t>
            </a:r>
            <a:r>
              <a:rPr sz="2700" spc="-5" dirty="0">
                <a:solidFill>
                  <a:srgbClr val="FFFFFF"/>
                </a:solidFill>
                <a:latin typeface="Arial"/>
                <a:cs typeface="Arial"/>
              </a:rPr>
              <a:t>fully </a:t>
            </a:r>
            <a:r>
              <a:rPr sz="2700" dirty="0">
                <a:solidFill>
                  <a:srgbClr val="FFFFFF"/>
                </a:solidFill>
                <a:latin typeface="Arial"/>
                <a:cs typeface="Arial"/>
              </a:rPr>
              <a:t>customize </a:t>
            </a:r>
            <a:r>
              <a:rPr sz="2700" spc="-5" dirty="0">
                <a:solidFill>
                  <a:srgbClr val="FFFFFF"/>
                </a:solidFill>
                <a:latin typeface="Arial"/>
                <a:cs typeface="Arial"/>
              </a:rPr>
              <a:t>ciphers and protocols </a:t>
            </a:r>
            <a:r>
              <a:rPr sz="2700" dirty="0">
                <a:solidFill>
                  <a:srgbClr val="FFFFFF"/>
                </a:solidFill>
                <a:latin typeface="Arial"/>
                <a:cs typeface="Arial"/>
              </a:rPr>
              <a:t>to </a:t>
            </a:r>
            <a:r>
              <a:rPr sz="2700" spc="-5" dirty="0">
                <a:solidFill>
                  <a:srgbClr val="FFFFFF"/>
                </a:solidFill>
                <a:latin typeface="Arial"/>
                <a:cs typeface="Arial"/>
              </a:rPr>
              <a:t>be  </a:t>
            </a:r>
            <a:r>
              <a:rPr sz="2700" dirty="0">
                <a:solidFill>
                  <a:srgbClr val="FFFFFF"/>
                </a:solidFill>
                <a:latin typeface="Arial"/>
                <a:cs typeface="Arial"/>
              </a:rPr>
              <a:t>used by </a:t>
            </a:r>
            <a:r>
              <a:rPr sz="2700" spc="-5" dirty="0">
                <a:solidFill>
                  <a:srgbClr val="FFFFFF"/>
                </a:solidFill>
                <a:latin typeface="Arial"/>
                <a:cs typeface="Arial"/>
              </a:rPr>
              <a:t>each load</a:t>
            </a:r>
            <a:r>
              <a:rPr sz="2700" spc="-15" dirty="0">
                <a:solidFill>
                  <a:srgbClr val="FFFFFF"/>
                </a:solidFill>
                <a:latin typeface="Arial"/>
                <a:cs typeface="Arial"/>
              </a:rPr>
              <a:t> </a:t>
            </a:r>
            <a:r>
              <a:rPr sz="2700" dirty="0">
                <a:solidFill>
                  <a:srgbClr val="FFFFFF"/>
                </a:solidFill>
                <a:latin typeface="Arial"/>
                <a:cs typeface="Arial"/>
              </a:rPr>
              <a:t>balancer.</a:t>
            </a:r>
            <a:endParaRPr sz="2700">
              <a:latin typeface="Arial"/>
              <a:cs typeface="Arial"/>
            </a:endParaRPr>
          </a:p>
          <a:p>
            <a:pPr>
              <a:lnSpc>
                <a:spcPct val="100000"/>
              </a:lnSpc>
              <a:spcBef>
                <a:spcPts val="20"/>
              </a:spcBef>
            </a:pPr>
            <a:endParaRPr sz="2800">
              <a:latin typeface="Arial"/>
              <a:cs typeface="Arial"/>
            </a:endParaRPr>
          </a:p>
          <a:p>
            <a:pPr marL="12700" marR="5080">
              <a:lnSpc>
                <a:spcPct val="100000"/>
              </a:lnSpc>
              <a:spcBef>
                <a:spcPts val="5"/>
              </a:spcBef>
            </a:pPr>
            <a:r>
              <a:rPr sz="2700" spc="-5" dirty="0">
                <a:solidFill>
                  <a:srgbClr val="FFFFFF"/>
                </a:solidFill>
                <a:latin typeface="Arial"/>
                <a:cs typeface="Arial"/>
              </a:rPr>
              <a:t>SSL Negotiation Suites provided </a:t>
            </a:r>
            <a:r>
              <a:rPr sz="2700" dirty="0">
                <a:solidFill>
                  <a:srgbClr val="FFFFFF"/>
                </a:solidFill>
                <a:latin typeface="Arial"/>
                <a:cs typeface="Arial"/>
              </a:rPr>
              <a:t>to </a:t>
            </a:r>
            <a:r>
              <a:rPr sz="2700" spc="-5" dirty="0">
                <a:solidFill>
                  <a:srgbClr val="FFFFFF"/>
                </a:solidFill>
                <a:latin typeface="Arial"/>
                <a:cs typeface="Arial"/>
              </a:rPr>
              <a:t>remove </a:t>
            </a:r>
            <a:r>
              <a:rPr sz="2700" dirty="0">
                <a:solidFill>
                  <a:srgbClr val="FFFFFF"/>
                </a:solidFill>
                <a:latin typeface="Arial"/>
                <a:cs typeface="Arial"/>
              </a:rPr>
              <a:t>complexity  of selecting </a:t>
            </a:r>
            <a:r>
              <a:rPr sz="2700" spc="-5" dirty="0">
                <a:solidFill>
                  <a:srgbClr val="FFFFFF"/>
                </a:solidFill>
                <a:latin typeface="Arial"/>
                <a:cs typeface="Arial"/>
              </a:rPr>
              <a:t>ciphers and</a:t>
            </a:r>
            <a:r>
              <a:rPr sz="2700" spc="-20" dirty="0">
                <a:solidFill>
                  <a:srgbClr val="FFFFFF"/>
                </a:solidFill>
                <a:latin typeface="Arial"/>
                <a:cs typeface="Arial"/>
              </a:rPr>
              <a:t> </a:t>
            </a:r>
            <a:r>
              <a:rPr sz="2700" spc="-5" dirty="0">
                <a:solidFill>
                  <a:srgbClr val="FFFFFF"/>
                </a:solidFill>
                <a:latin typeface="Arial"/>
                <a:cs typeface="Arial"/>
              </a:rPr>
              <a:t>protocols.</a:t>
            </a:r>
            <a:endParaRPr sz="27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56809" y="1935860"/>
            <a:ext cx="6703059" cy="4050029"/>
          </a:xfrm>
          <a:prstGeom prst="rect">
            <a:avLst/>
          </a:prstGeom>
        </p:spPr>
        <p:txBody>
          <a:bodyPr vert="horz" wrap="square" lIns="0" tIns="12700" rIns="0" bIns="0" rtlCol="0">
            <a:spAutoFit/>
          </a:bodyPr>
          <a:lstStyle/>
          <a:p>
            <a:pPr marL="12700" marR="430530">
              <a:lnSpc>
                <a:spcPct val="100000"/>
              </a:lnSpc>
              <a:spcBef>
                <a:spcPts val="100"/>
              </a:spcBef>
            </a:pPr>
            <a:r>
              <a:rPr sz="2400" spc="-5" dirty="0">
                <a:solidFill>
                  <a:srgbClr val="FFFFFF"/>
                </a:solidFill>
                <a:latin typeface="Arial"/>
                <a:cs typeface="Arial"/>
              </a:rPr>
              <a:t>13 CloudWatch metrics provided </a:t>
            </a:r>
            <a:r>
              <a:rPr sz="2400" dirty="0">
                <a:solidFill>
                  <a:srgbClr val="FFFFFF"/>
                </a:solidFill>
                <a:latin typeface="Arial"/>
                <a:cs typeface="Arial"/>
              </a:rPr>
              <a:t>for </a:t>
            </a:r>
            <a:r>
              <a:rPr sz="2400" spc="-5" dirty="0">
                <a:solidFill>
                  <a:srgbClr val="FFFFFF"/>
                </a:solidFill>
                <a:latin typeface="Arial"/>
                <a:cs typeface="Arial"/>
              </a:rPr>
              <a:t>each load  balancer.</a:t>
            </a:r>
            <a:endParaRPr sz="2400">
              <a:latin typeface="Arial"/>
              <a:cs typeface="Arial"/>
            </a:endParaRPr>
          </a:p>
          <a:p>
            <a:pPr>
              <a:lnSpc>
                <a:spcPct val="100000"/>
              </a:lnSpc>
              <a:spcBef>
                <a:spcPts val="5"/>
              </a:spcBef>
            </a:pPr>
            <a:endParaRPr sz="2500">
              <a:latin typeface="Arial"/>
              <a:cs typeface="Arial"/>
            </a:endParaRPr>
          </a:p>
          <a:p>
            <a:pPr marL="12700">
              <a:lnSpc>
                <a:spcPct val="100000"/>
              </a:lnSpc>
            </a:pPr>
            <a:r>
              <a:rPr sz="2400" spc="-5" dirty="0">
                <a:solidFill>
                  <a:srgbClr val="FFFFFF"/>
                </a:solidFill>
                <a:latin typeface="Arial"/>
                <a:cs typeface="Arial"/>
              </a:rPr>
              <a:t>Provide detailed insight into </a:t>
            </a:r>
            <a:r>
              <a:rPr sz="2400" dirty="0">
                <a:solidFill>
                  <a:srgbClr val="FFFFFF"/>
                </a:solidFill>
                <a:latin typeface="Arial"/>
                <a:cs typeface="Arial"/>
              </a:rPr>
              <a:t>the </a:t>
            </a:r>
            <a:r>
              <a:rPr sz="2400" spc="-5" dirty="0">
                <a:solidFill>
                  <a:srgbClr val="FFFFFF"/>
                </a:solidFill>
                <a:latin typeface="Arial"/>
                <a:cs typeface="Arial"/>
              </a:rPr>
              <a:t>health </a:t>
            </a:r>
            <a:r>
              <a:rPr sz="2400" dirty="0">
                <a:solidFill>
                  <a:srgbClr val="FFFFFF"/>
                </a:solidFill>
                <a:latin typeface="Arial"/>
                <a:cs typeface="Arial"/>
              </a:rPr>
              <a:t>of the</a:t>
            </a:r>
            <a:r>
              <a:rPr sz="2400" spc="90" dirty="0">
                <a:solidFill>
                  <a:srgbClr val="FFFFFF"/>
                </a:solidFill>
                <a:latin typeface="Arial"/>
                <a:cs typeface="Arial"/>
              </a:rPr>
              <a:t> </a:t>
            </a:r>
            <a:r>
              <a:rPr sz="2400" spc="-5" dirty="0">
                <a:solidFill>
                  <a:srgbClr val="FFFFFF"/>
                </a:solidFill>
                <a:latin typeface="Arial"/>
                <a:cs typeface="Arial"/>
              </a:rPr>
              <a:t>load</a:t>
            </a:r>
            <a:endParaRPr sz="2400">
              <a:latin typeface="Arial"/>
              <a:cs typeface="Arial"/>
            </a:endParaRPr>
          </a:p>
          <a:p>
            <a:pPr marL="12700">
              <a:lnSpc>
                <a:spcPct val="100000"/>
              </a:lnSpc>
            </a:pPr>
            <a:r>
              <a:rPr sz="2400" spc="-5" dirty="0">
                <a:solidFill>
                  <a:srgbClr val="FFFFFF"/>
                </a:solidFill>
                <a:latin typeface="Arial"/>
                <a:cs typeface="Arial"/>
              </a:rPr>
              <a:t>balancer and application</a:t>
            </a:r>
            <a:r>
              <a:rPr sz="2400" spc="70" dirty="0">
                <a:solidFill>
                  <a:srgbClr val="FFFFFF"/>
                </a:solidFill>
                <a:latin typeface="Arial"/>
                <a:cs typeface="Arial"/>
              </a:rPr>
              <a:t> </a:t>
            </a:r>
            <a:r>
              <a:rPr sz="2400" dirty="0">
                <a:solidFill>
                  <a:srgbClr val="FFFFFF"/>
                </a:solidFill>
                <a:latin typeface="Arial"/>
                <a:cs typeface="Arial"/>
              </a:rPr>
              <a:t>stack.</a:t>
            </a:r>
            <a:endParaRPr sz="2400">
              <a:latin typeface="Arial"/>
              <a:cs typeface="Arial"/>
            </a:endParaRPr>
          </a:p>
          <a:p>
            <a:pPr>
              <a:lnSpc>
                <a:spcPct val="100000"/>
              </a:lnSpc>
              <a:spcBef>
                <a:spcPts val="5"/>
              </a:spcBef>
            </a:pPr>
            <a:endParaRPr sz="2500">
              <a:latin typeface="Arial"/>
              <a:cs typeface="Arial"/>
            </a:endParaRPr>
          </a:p>
          <a:p>
            <a:pPr marL="12700" marR="5080">
              <a:lnSpc>
                <a:spcPct val="100000"/>
              </a:lnSpc>
            </a:pPr>
            <a:r>
              <a:rPr sz="2400" spc="-5" dirty="0">
                <a:solidFill>
                  <a:srgbClr val="FFFFFF"/>
                </a:solidFill>
                <a:latin typeface="Arial"/>
                <a:cs typeface="Arial"/>
              </a:rPr>
              <a:t>CloudWatch alarms can be configured </a:t>
            </a:r>
            <a:r>
              <a:rPr sz="2400" dirty="0">
                <a:solidFill>
                  <a:srgbClr val="FFFFFF"/>
                </a:solidFill>
                <a:latin typeface="Arial"/>
                <a:cs typeface="Arial"/>
              </a:rPr>
              <a:t>to </a:t>
            </a:r>
            <a:r>
              <a:rPr sz="2400" spc="-5" dirty="0">
                <a:solidFill>
                  <a:srgbClr val="FFFFFF"/>
                </a:solidFill>
                <a:latin typeface="Arial"/>
                <a:cs typeface="Arial"/>
              </a:rPr>
              <a:t>notify or  take action should any </a:t>
            </a:r>
            <a:r>
              <a:rPr sz="2400" dirty="0">
                <a:solidFill>
                  <a:srgbClr val="FFFFFF"/>
                </a:solidFill>
                <a:latin typeface="Arial"/>
                <a:cs typeface="Arial"/>
              </a:rPr>
              <a:t>metric </a:t>
            </a:r>
            <a:r>
              <a:rPr sz="2400" spc="-5" dirty="0">
                <a:solidFill>
                  <a:srgbClr val="FFFFFF"/>
                </a:solidFill>
                <a:latin typeface="Arial"/>
                <a:cs typeface="Arial"/>
              </a:rPr>
              <a:t>go outside </a:t>
            </a:r>
            <a:r>
              <a:rPr sz="2400" dirty="0">
                <a:solidFill>
                  <a:srgbClr val="FFFFFF"/>
                </a:solidFill>
                <a:latin typeface="Arial"/>
                <a:cs typeface="Arial"/>
              </a:rPr>
              <a:t>of the  </a:t>
            </a:r>
            <a:r>
              <a:rPr sz="2400" spc="-5" dirty="0">
                <a:solidFill>
                  <a:srgbClr val="FFFFFF"/>
                </a:solidFill>
                <a:latin typeface="Arial"/>
                <a:cs typeface="Arial"/>
              </a:rPr>
              <a:t>acceptable</a:t>
            </a:r>
            <a:r>
              <a:rPr sz="2400" spc="15" dirty="0">
                <a:solidFill>
                  <a:srgbClr val="FFFFFF"/>
                </a:solidFill>
                <a:latin typeface="Arial"/>
                <a:cs typeface="Arial"/>
              </a:rPr>
              <a:t> </a:t>
            </a:r>
            <a:r>
              <a:rPr sz="2400" spc="-5" dirty="0">
                <a:solidFill>
                  <a:srgbClr val="FFFFFF"/>
                </a:solidFill>
                <a:latin typeface="Arial"/>
                <a:cs typeface="Arial"/>
              </a:rPr>
              <a:t>range.</a:t>
            </a:r>
            <a:endParaRPr sz="2400">
              <a:latin typeface="Arial"/>
              <a:cs typeface="Arial"/>
            </a:endParaRPr>
          </a:p>
          <a:p>
            <a:pPr>
              <a:lnSpc>
                <a:spcPct val="100000"/>
              </a:lnSpc>
              <a:spcBef>
                <a:spcPts val="10"/>
              </a:spcBef>
            </a:pPr>
            <a:endParaRPr sz="2500">
              <a:latin typeface="Arial"/>
              <a:cs typeface="Arial"/>
            </a:endParaRPr>
          </a:p>
          <a:p>
            <a:pPr marL="12700">
              <a:lnSpc>
                <a:spcPct val="100000"/>
              </a:lnSpc>
            </a:pPr>
            <a:r>
              <a:rPr sz="2400" spc="-5" dirty="0">
                <a:solidFill>
                  <a:srgbClr val="FFFFFF"/>
                </a:solidFill>
                <a:latin typeface="Arial"/>
                <a:cs typeface="Arial"/>
              </a:rPr>
              <a:t>All </a:t>
            </a:r>
            <a:r>
              <a:rPr sz="2400" dirty="0">
                <a:solidFill>
                  <a:srgbClr val="FFFFFF"/>
                </a:solidFill>
                <a:latin typeface="Arial"/>
                <a:cs typeface="Arial"/>
              </a:rPr>
              <a:t>metrics </a:t>
            </a:r>
            <a:r>
              <a:rPr sz="2400" spc="-5" dirty="0">
                <a:solidFill>
                  <a:srgbClr val="FFFFFF"/>
                </a:solidFill>
                <a:latin typeface="Arial"/>
                <a:cs typeface="Arial"/>
              </a:rPr>
              <a:t>provided </a:t>
            </a:r>
            <a:r>
              <a:rPr sz="2400" dirty="0">
                <a:solidFill>
                  <a:srgbClr val="FFFFFF"/>
                </a:solidFill>
                <a:latin typeface="Arial"/>
                <a:cs typeface="Arial"/>
              </a:rPr>
              <a:t>at the </a:t>
            </a:r>
            <a:r>
              <a:rPr sz="2400" spc="-5" dirty="0">
                <a:solidFill>
                  <a:srgbClr val="FFFFFF"/>
                </a:solidFill>
                <a:latin typeface="Arial"/>
                <a:cs typeface="Arial"/>
              </a:rPr>
              <a:t>1-minute</a:t>
            </a:r>
            <a:r>
              <a:rPr sz="2400" spc="25" dirty="0">
                <a:solidFill>
                  <a:srgbClr val="FFFFFF"/>
                </a:solidFill>
                <a:latin typeface="Arial"/>
                <a:cs typeface="Arial"/>
              </a:rPr>
              <a:t> </a:t>
            </a:r>
            <a:r>
              <a:rPr sz="2400" spc="-5" dirty="0">
                <a:solidFill>
                  <a:srgbClr val="FFFFFF"/>
                </a:solidFill>
                <a:latin typeface="Arial"/>
                <a:cs typeface="Arial"/>
              </a:rPr>
              <a:t>granularity.</a:t>
            </a:r>
            <a:endParaRPr sz="2400">
              <a:latin typeface="Arial"/>
              <a:cs typeface="Arial"/>
            </a:endParaRPr>
          </a:p>
        </p:txBody>
      </p:sp>
      <p:sp>
        <p:nvSpPr>
          <p:cNvPr id="3" name="object 3"/>
          <p:cNvSpPr txBox="1">
            <a:spLocks noGrp="1"/>
          </p:cNvSpPr>
          <p:nvPr>
            <p:ph type="title"/>
          </p:nvPr>
        </p:nvSpPr>
        <p:spPr>
          <a:xfrm>
            <a:off x="444500" y="172288"/>
            <a:ext cx="10065385" cy="1000760"/>
          </a:xfrm>
          <a:prstGeom prst="rect">
            <a:avLst/>
          </a:prstGeom>
        </p:spPr>
        <p:txBody>
          <a:bodyPr vert="horz" wrap="square" lIns="0" tIns="12065" rIns="0" bIns="0" rtlCol="0">
            <a:spAutoFit/>
          </a:bodyPr>
          <a:lstStyle/>
          <a:p>
            <a:pPr marL="12700">
              <a:lnSpc>
                <a:spcPct val="100000"/>
              </a:lnSpc>
              <a:spcBef>
                <a:spcPts val="95"/>
              </a:spcBef>
            </a:pPr>
            <a:r>
              <a:rPr sz="6400" spc="-155" dirty="0"/>
              <a:t>Amazon </a:t>
            </a:r>
            <a:r>
              <a:rPr sz="6400" spc="-125" dirty="0"/>
              <a:t>CloudWatch</a:t>
            </a:r>
            <a:r>
              <a:rPr sz="6400" spc="-425" dirty="0"/>
              <a:t> </a:t>
            </a:r>
            <a:r>
              <a:rPr sz="6400" spc="-120" dirty="0"/>
              <a:t>Metrics</a:t>
            </a:r>
            <a:endParaRPr sz="6400"/>
          </a:p>
        </p:txBody>
      </p:sp>
      <p:sp>
        <p:nvSpPr>
          <p:cNvPr id="4" name="object 4"/>
          <p:cNvSpPr/>
          <p:nvPr/>
        </p:nvSpPr>
        <p:spPr>
          <a:xfrm>
            <a:off x="0" y="1345691"/>
            <a:ext cx="6774180" cy="52440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72288"/>
            <a:ext cx="10180955" cy="1000760"/>
          </a:xfrm>
          <a:prstGeom prst="rect">
            <a:avLst/>
          </a:prstGeom>
        </p:spPr>
        <p:txBody>
          <a:bodyPr vert="horz" wrap="square" lIns="0" tIns="12065" rIns="0" bIns="0" rtlCol="0">
            <a:spAutoFit/>
          </a:bodyPr>
          <a:lstStyle/>
          <a:p>
            <a:pPr marL="12700">
              <a:lnSpc>
                <a:spcPct val="100000"/>
              </a:lnSpc>
              <a:spcBef>
                <a:spcPts val="95"/>
              </a:spcBef>
            </a:pPr>
            <a:r>
              <a:rPr lang="en-US" sz="6400" spc="-125" dirty="0"/>
              <a:t>AWS </a:t>
            </a:r>
            <a:r>
              <a:rPr sz="6400" spc="-125" dirty="0"/>
              <a:t>Auto</a:t>
            </a:r>
            <a:r>
              <a:rPr lang="en-US" sz="6400" spc="-125" dirty="0"/>
              <a:t> </a:t>
            </a:r>
            <a:r>
              <a:rPr sz="6400" spc="-125" dirty="0"/>
              <a:t>Scaling</a:t>
            </a:r>
            <a:endParaRPr sz="6400" dirty="0"/>
          </a:p>
        </p:txBody>
      </p:sp>
      <p:sp>
        <p:nvSpPr>
          <p:cNvPr id="3" name="object 3"/>
          <p:cNvSpPr txBox="1"/>
          <p:nvPr/>
        </p:nvSpPr>
        <p:spPr>
          <a:xfrm>
            <a:off x="444500" y="1986229"/>
            <a:ext cx="8237855" cy="3903633"/>
          </a:xfrm>
          <a:prstGeom prst="rect">
            <a:avLst/>
          </a:prstGeom>
        </p:spPr>
        <p:txBody>
          <a:bodyPr vert="horz" wrap="square" lIns="0" tIns="12700" rIns="0" bIns="0" rtlCol="0">
            <a:spAutoFit/>
          </a:bodyPr>
          <a:lstStyle/>
          <a:p>
            <a:pPr marL="12700">
              <a:lnSpc>
                <a:spcPct val="100000"/>
              </a:lnSpc>
              <a:spcBef>
                <a:spcPts val="100"/>
              </a:spcBef>
            </a:pPr>
            <a:r>
              <a:rPr lang="en-US" sz="2800" spc="-90" dirty="0">
                <a:solidFill>
                  <a:srgbClr val="F1A42C"/>
                </a:solidFill>
                <a:latin typeface="Arial"/>
                <a:cs typeface="Arial"/>
              </a:rPr>
              <a:t>AWS Auto Scaling</a:t>
            </a:r>
            <a:r>
              <a:rPr lang="en-US" sz="2800" dirty="0">
                <a:solidFill>
                  <a:schemeClr val="bg1"/>
                </a:solidFill>
              </a:rPr>
              <a:t> lets you build </a:t>
            </a:r>
            <a:r>
              <a:rPr lang="en-US" sz="2800" b="1" dirty="0">
                <a:solidFill>
                  <a:schemeClr val="bg1"/>
                </a:solidFill>
              </a:rPr>
              <a:t>scaling</a:t>
            </a:r>
            <a:r>
              <a:rPr lang="en-US" sz="2800" dirty="0">
                <a:solidFill>
                  <a:schemeClr val="bg1"/>
                </a:solidFill>
              </a:rPr>
              <a:t> plans that automate how groups of different resources respond to changes in demand. You can optimize availability, costs, or a balance of both. </a:t>
            </a:r>
            <a:r>
              <a:rPr lang="en-US" sz="2800" b="1" dirty="0">
                <a:solidFill>
                  <a:schemeClr val="bg1"/>
                </a:solidFill>
              </a:rPr>
              <a:t>AWS Auto Scaling</a:t>
            </a:r>
            <a:r>
              <a:rPr lang="en-US" sz="2800" dirty="0">
                <a:solidFill>
                  <a:schemeClr val="bg1"/>
                </a:solidFill>
              </a:rPr>
              <a:t> automatically creates all the </a:t>
            </a:r>
            <a:r>
              <a:rPr lang="en-US" sz="2800" b="1" dirty="0">
                <a:solidFill>
                  <a:schemeClr val="bg1"/>
                </a:solidFill>
              </a:rPr>
              <a:t>scaling</a:t>
            </a:r>
            <a:r>
              <a:rPr lang="en-US" sz="2800" dirty="0">
                <a:solidFill>
                  <a:schemeClr val="bg1"/>
                </a:solidFill>
              </a:rPr>
              <a:t> policies and sets targets for you based on your preference.</a:t>
            </a:r>
          </a:p>
          <a:p>
            <a:pPr marL="12700">
              <a:lnSpc>
                <a:spcPct val="100000"/>
              </a:lnSpc>
              <a:spcBef>
                <a:spcPts val="100"/>
              </a:spcBef>
            </a:pPr>
            <a:r>
              <a:rPr lang="en-US" sz="2800" dirty="0">
                <a:solidFill>
                  <a:schemeClr val="bg1"/>
                </a:solidFill>
              </a:rPr>
              <a:t>AWS Auto Scaling monitors your application and automatically adds or removes capacity from your resource groups in real-time as demands change.</a:t>
            </a:r>
            <a:endParaRPr sz="2800" dirty="0">
              <a:solidFill>
                <a:schemeClr val="bg1"/>
              </a:solidFill>
            </a:endParaRPr>
          </a:p>
        </p:txBody>
      </p:sp>
      <p:sp>
        <p:nvSpPr>
          <p:cNvPr id="4" name="object 4"/>
          <p:cNvSpPr/>
          <p:nvPr/>
        </p:nvSpPr>
        <p:spPr>
          <a:xfrm>
            <a:off x="6210300" y="937260"/>
            <a:ext cx="5981699" cy="592073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72288"/>
            <a:ext cx="10180955" cy="1000760"/>
          </a:xfrm>
          <a:prstGeom prst="rect">
            <a:avLst/>
          </a:prstGeom>
        </p:spPr>
        <p:txBody>
          <a:bodyPr vert="horz" wrap="square" lIns="0" tIns="12065" rIns="0" bIns="0" rtlCol="0">
            <a:spAutoFit/>
          </a:bodyPr>
          <a:lstStyle/>
          <a:p>
            <a:pPr marL="12700">
              <a:lnSpc>
                <a:spcPct val="100000"/>
              </a:lnSpc>
              <a:spcBef>
                <a:spcPts val="95"/>
              </a:spcBef>
            </a:pPr>
            <a:r>
              <a:rPr lang="en-US" sz="6400" spc="-125" dirty="0"/>
              <a:t>AWS </a:t>
            </a:r>
            <a:r>
              <a:rPr sz="6400" spc="-125" dirty="0"/>
              <a:t>Auto</a:t>
            </a:r>
            <a:r>
              <a:rPr lang="en-US" sz="6400" spc="-125" dirty="0"/>
              <a:t> </a:t>
            </a:r>
            <a:r>
              <a:rPr sz="6400" spc="-125" dirty="0"/>
              <a:t>Scaling</a:t>
            </a:r>
            <a:endParaRPr sz="6400" dirty="0"/>
          </a:p>
        </p:txBody>
      </p:sp>
      <p:sp>
        <p:nvSpPr>
          <p:cNvPr id="3" name="object 3"/>
          <p:cNvSpPr txBox="1"/>
          <p:nvPr/>
        </p:nvSpPr>
        <p:spPr>
          <a:xfrm>
            <a:off x="448945" y="1986229"/>
            <a:ext cx="8237855" cy="2967479"/>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chemeClr val="bg2"/>
                </a:solidFill>
              </a:rPr>
              <a:t>Auto Scaling is the process of automatically increasing or decreasing the computational resources delivered to a </a:t>
            </a:r>
            <a:r>
              <a:rPr lang="en-US" sz="3200" b="1" dirty="0">
                <a:solidFill>
                  <a:schemeClr val="bg2"/>
                </a:solidFill>
              </a:rPr>
              <a:t>cloud</a:t>
            </a:r>
            <a:r>
              <a:rPr lang="en-US" sz="3200" dirty="0">
                <a:solidFill>
                  <a:schemeClr val="bg2"/>
                </a:solidFill>
              </a:rPr>
              <a:t> workload based on need. The demand for computational resources is usually determined by: The number of incoming requests (front-end traffic).</a:t>
            </a:r>
            <a:endParaRPr sz="3200" dirty="0">
              <a:solidFill>
                <a:schemeClr val="bg2"/>
              </a:solidFill>
              <a:latin typeface="Arial"/>
              <a:cs typeface="Arial"/>
            </a:endParaRPr>
          </a:p>
        </p:txBody>
      </p:sp>
    </p:spTree>
    <p:extLst>
      <p:ext uri="{BB962C8B-B14F-4D97-AF65-F5344CB8AC3E}">
        <p14:creationId xmlns:p14="http://schemas.microsoft.com/office/powerpoint/2010/main" val="3408996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72288"/>
            <a:ext cx="10180955" cy="1000760"/>
          </a:xfrm>
          <a:prstGeom prst="rect">
            <a:avLst/>
          </a:prstGeom>
        </p:spPr>
        <p:txBody>
          <a:bodyPr vert="horz" wrap="square" lIns="0" tIns="12065" rIns="0" bIns="0" rtlCol="0">
            <a:spAutoFit/>
          </a:bodyPr>
          <a:lstStyle/>
          <a:p>
            <a:pPr marL="12700">
              <a:lnSpc>
                <a:spcPct val="100000"/>
              </a:lnSpc>
              <a:spcBef>
                <a:spcPts val="95"/>
              </a:spcBef>
            </a:pPr>
            <a:r>
              <a:rPr lang="en-US" sz="6400" spc="-125" dirty="0"/>
              <a:t>AWS </a:t>
            </a:r>
            <a:r>
              <a:rPr sz="6400" spc="-125" dirty="0"/>
              <a:t>Auto</a:t>
            </a:r>
            <a:r>
              <a:rPr lang="en-US" sz="6400" spc="-125" dirty="0"/>
              <a:t> </a:t>
            </a:r>
            <a:r>
              <a:rPr sz="6400" spc="-125" dirty="0"/>
              <a:t>Scaling</a:t>
            </a:r>
            <a:endParaRPr sz="6400" dirty="0"/>
          </a:p>
        </p:txBody>
      </p:sp>
      <p:pic>
        <p:nvPicPr>
          <p:cNvPr id="4" name="Picture 3">
            <a:extLst>
              <a:ext uri="{FF2B5EF4-FFF2-40B4-BE49-F238E27FC236}">
                <a16:creationId xmlns:a16="http://schemas.microsoft.com/office/drawing/2014/main" id="{C31E1EDA-14B1-4B55-8CFE-7945366E014F}"/>
              </a:ext>
            </a:extLst>
          </p:cNvPr>
          <p:cNvPicPr>
            <a:picLocks noChangeAspect="1"/>
          </p:cNvPicPr>
          <p:nvPr/>
        </p:nvPicPr>
        <p:blipFill>
          <a:blip r:embed="rId2"/>
          <a:stretch>
            <a:fillRect/>
          </a:stretch>
        </p:blipFill>
        <p:spPr>
          <a:xfrm>
            <a:off x="2501264" y="1509712"/>
            <a:ext cx="7785736" cy="4925670"/>
          </a:xfrm>
          <a:prstGeom prst="rect">
            <a:avLst/>
          </a:prstGeom>
        </p:spPr>
      </p:pic>
    </p:spTree>
    <p:extLst>
      <p:ext uri="{BB962C8B-B14F-4D97-AF65-F5344CB8AC3E}">
        <p14:creationId xmlns:p14="http://schemas.microsoft.com/office/powerpoint/2010/main" val="218459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060843-74BA-417E-9602-B01306DA9B3B}"/>
              </a:ext>
            </a:extLst>
          </p:cNvPr>
          <p:cNvSpPr>
            <a:spLocks noGrp="1"/>
          </p:cNvSpPr>
          <p:nvPr>
            <p:ph type="body" idx="1"/>
          </p:nvPr>
        </p:nvSpPr>
        <p:spPr>
          <a:xfrm>
            <a:off x="255015" y="1219200"/>
            <a:ext cx="11681968" cy="3600986"/>
          </a:xfrm>
        </p:spPr>
        <p:txBody>
          <a:bodyPr/>
          <a:lstStyle/>
          <a:p>
            <a:r>
              <a:rPr lang="en-US" sz="3900" spc="-80" dirty="0">
                <a:ea typeface="+mj-ea"/>
              </a:rPr>
              <a:t>A </a:t>
            </a:r>
            <a:r>
              <a:rPr lang="en-US" sz="3900" spc="-75" dirty="0">
                <a:solidFill>
                  <a:srgbClr val="F1A42C"/>
                </a:solidFill>
                <a:ea typeface="+mj-ea"/>
              </a:rPr>
              <a:t>load balancer</a:t>
            </a:r>
            <a:r>
              <a:rPr lang="en-US" sz="3900" spc="-80" dirty="0">
                <a:ea typeface="+mj-ea"/>
              </a:rPr>
              <a:t> distributes incoming application traffic across multiple EC2 instances in multiple Availability Zones. ... </a:t>
            </a:r>
            <a:r>
              <a:rPr lang="en-US" sz="3900" spc="-75" dirty="0">
                <a:solidFill>
                  <a:srgbClr val="F1A42C"/>
                </a:solidFill>
                <a:ea typeface="+mj-ea"/>
              </a:rPr>
              <a:t>Elastic Load Balancing</a:t>
            </a:r>
            <a:r>
              <a:rPr lang="en-US" sz="3900" spc="-80" dirty="0">
                <a:ea typeface="+mj-ea"/>
              </a:rPr>
              <a:t> detects unhealthy instances and routes traffic only to healthy instances. Your load balancer serves as a single point of contact for clients.</a:t>
            </a:r>
          </a:p>
        </p:txBody>
      </p:sp>
    </p:spTree>
    <p:extLst>
      <p:ext uri="{BB962C8B-B14F-4D97-AF65-F5344CB8AC3E}">
        <p14:creationId xmlns:p14="http://schemas.microsoft.com/office/powerpoint/2010/main" val="47932967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72288"/>
            <a:ext cx="10180955" cy="1027845"/>
          </a:xfrm>
          <a:prstGeom prst="rect">
            <a:avLst/>
          </a:prstGeom>
        </p:spPr>
        <p:txBody>
          <a:bodyPr vert="horz" wrap="square" lIns="0" tIns="12065" rIns="0" bIns="0" rtlCol="0">
            <a:spAutoFit/>
          </a:bodyPr>
          <a:lstStyle/>
          <a:p>
            <a:r>
              <a:rPr lang="en-US" sz="6600" b="1" dirty="0">
                <a:solidFill>
                  <a:schemeClr val="bg2"/>
                </a:solidFill>
              </a:rPr>
              <a:t>Benefits of Auto Scaling</a:t>
            </a:r>
            <a:endParaRPr lang="en-US" sz="6600" dirty="0">
              <a:solidFill>
                <a:schemeClr val="bg2"/>
              </a:solidFill>
            </a:endParaRPr>
          </a:p>
        </p:txBody>
      </p:sp>
      <p:sp>
        <p:nvSpPr>
          <p:cNvPr id="3" name="object 3"/>
          <p:cNvSpPr txBox="1"/>
          <p:nvPr/>
        </p:nvSpPr>
        <p:spPr>
          <a:xfrm>
            <a:off x="448945" y="1986229"/>
            <a:ext cx="8237855" cy="2967479"/>
          </a:xfrm>
          <a:prstGeom prst="rect">
            <a:avLst/>
          </a:prstGeom>
        </p:spPr>
        <p:txBody>
          <a:bodyPr vert="horz" wrap="square" lIns="0" tIns="12700" rIns="0" bIns="0" rtlCol="0">
            <a:spAutoFit/>
          </a:bodyPr>
          <a:lstStyle/>
          <a:p>
            <a:pPr marL="457200" indent="-457200">
              <a:buFont typeface="Arial" panose="020B0604020202020204" pitchFamily="34" charset="0"/>
              <a:buChar char="•"/>
            </a:pPr>
            <a:r>
              <a:rPr lang="en-US" sz="3200" dirty="0">
                <a:solidFill>
                  <a:schemeClr val="bg2"/>
                </a:solidFill>
              </a:rPr>
              <a:t>Better fault tolerance. </a:t>
            </a:r>
          </a:p>
          <a:p>
            <a:pPr marL="457200" indent="-457200">
              <a:buFont typeface="Arial" panose="020B0604020202020204" pitchFamily="34" charset="0"/>
              <a:buChar char="•"/>
            </a:pPr>
            <a:r>
              <a:rPr lang="en-US" sz="3200" dirty="0">
                <a:solidFill>
                  <a:schemeClr val="bg2"/>
                </a:solidFill>
              </a:rPr>
              <a:t>Amazon EC2 Auto Scaling can detect when an instance is unhealthy, terminate it, and launch an instance to replace it.</a:t>
            </a:r>
          </a:p>
          <a:p>
            <a:pPr marL="457200" indent="-457200">
              <a:buFont typeface="Arial" panose="020B0604020202020204" pitchFamily="34" charset="0"/>
              <a:buChar char="•"/>
            </a:pPr>
            <a:r>
              <a:rPr lang="en-US" sz="3200" dirty="0">
                <a:solidFill>
                  <a:schemeClr val="bg2"/>
                </a:solidFill>
              </a:rPr>
              <a:t>Better </a:t>
            </a:r>
            <a:r>
              <a:rPr lang="en-US" sz="3200" b="1" dirty="0">
                <a:solidFill>
                  <a:schemeClr val="bg2"/>
                </a:solidFill>
              </a:rPr>
              <a:t>availability</a:t>
            </a:r>
            <a:r>
              <a:rPr lang="en-US" sz="3200" dirty="0">
                <a:solidFill>
                  <a:schemeClr val="bg2"/>
                </a:solidFill>
              </a:rPr>
              <a:t>.</a:t>
            </a:r>
          </a:p>
          <a:p>
            <a:pPr marL="457200" indent="-457200">
              <a:buFont typeface="Arial" panose="020B0604020202020204" pitchFamily="34" charset="0"/>
              <a:buChar char="•"/>
            </a:pPr>
            <a:r>
              <a:rPr lang="en-US" sz="3200" dirty="0">
                <a:solidFill>
                  <a:schemeClr val="bg2"/>
                </a:solidFill>
              </a:rPr>
              <a:t>Better </a:t>
            </a:r>
            <a:r>
              <a:rPr lang="en-US" sz="3200" b="1" dirty="0">
                <a:solidFill>
                  <a:schemeClr val="bg2"/>
                </a:solidFill>
              </a:rPr>
              <a:t>cost</a:t>
            </a:r>
            <a:r>
              <a:rPr lang="en-US" sz="3200" dirty="0">
                <a:solidFill>
                  <a:schemeClr val="bg2"/>
                </a:solidFill>
              </a:rPr>
              <a:t> management.</a:t>
            </a:r>
          </a:p>
        </p:txBody>
      </p:sp>
    </p:spTree>
    <p:extLst>
      <p:ext uri="{BB962C8B-B14F-4D97-AF65-F5344CB8AC3E}">
        <p14:creationId xmlns:p14="http://schemas.microsoft.com/office/powerpoint/2010/main" val="2538855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1F1DFD-15BC-4CC4-9D94-CAC521465C87}"/>
              </a:ext>
            </a:extLst>
          </p:cNvPr>
          <p:cNvSpPr>
            <a:spLocks noGrp="1"/>
          </p:cNvSpPr>
          <p:nvPr>
            <p:ph type="body" idx="1"/>
          </p:nvPr>
        </p:nvSpPr>
        <p:spPr>
          <a:xfrm>
            <a:off x="152400" y="338785"/>
            <a:ext cx="11811000" cy="615553"/>
          </a:xfrm>
        </p:spPr>
        <p:txBody>
          <a:bodyPr/>
          <a:lstStyle/>
          <a:p>
            <a:r>
              <a:rPr lang="en-US" sz="4000" spc="-125" dirty="0">
                <a:ea typeface="+mj-ea"/>
              </a:rPr>
              <a:t>Amazon EC2: </a:t>
            </a:r>
            <a:r>
              <a:rPr lang="en-US" sz="4000" kern="1200" spc="-90" dirty="0">
                <a:solidFill>
                  <a:srgbClr val="F1A42C"/>
                </a:solidFill>
              </a:rPr>
              <a:t>Auto Scaling</a:t>
            </a:r>
          </a:p>
        </p:txBody>
      </p:sp>
      <p:pic>
        <p:nvPicPr>
          <p:cNvPr id="7" name="Picture 6">
            <a:extLst>
              <a:ext uri="{FF2B5EF4-FFF2-40B4-BE49-F238E27FC236}">
                <a16:creationId xmlns:a16="http://schemas.microsoft.com/office/drawing/2014/main" id="{C51BB585-497C-48D0-9257-024E13121F96}"/>
              </a:ext>
            </a:extLst>
          </p:cNvPr>
          <p:cNvPicPr>
            <a:picLocks noChangeAspect="1"/>
          </p:cNvPicPr>
          <p:nvPr/>
        </p:nvPicPr>
        <p:blipFill>
          <a:blip r:embed="rId2"/>
          <a:stretch>
            <a:fillRect/>
          </a:stretch>
        </p:blipFill>
        <p:spPr>
          <a:xfrm>
            <a:off x="1371600" y="1122927"/>
            <a:ext cx="9829800" cy="5283155"/>
          </a:xfrm>
          <a:prstGeom prst="rect">
            <a:avLst/>
          </a:prstGeom>
        </p:spPr>
      </p:pic>
    </p:spTree>
    <p:extLst>
      <p:ext uri="{BB962C8B-B14F-4D97-AF65-F5344CB8AC3E}">
        <p14:creationId xmlns:p14="http://schemas.microsoft.com/office/powerpoint/2010/main" val="3269753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1F1DFD-15BC-4CC4-9D94-CAC521465C87}"/>
              </a:ext>
            </a:extLst>
          </p:cNvPr>
          <p:cNvSpPr>
            <a:spLocks noGrp="1"/>
          </p:cNvSpPr>
          <p:nvPr>
            <p:ph type="body" idx="1"/>
          </p:nvPr>
        </p:nvSpPr>
        <p:spPr>
          <a:xfrm>
            <a:off x="190500" y="163331"/>
            <a:ext cx="11811000" cy="2099615"/>
          </a:xfrm>
        </p:spPr>
        <p:txBody>
          <a:bodyPr/>
          <a:lstStyle/>
          <a:p>
            <a:r>
              <a:rPr lang="en-US" sz="3200" kern="1200" spc="-90" dirty="0">
                <a:solidFill>
                  <a:srgbClr val="F1A42C"/>
                </a:solidFill>
              </a:rPr>
              <a:t>For example</a:t>
            </a:r>
            <a:r>
              <a:rPr lang="en-US" dirty="0"/>
              <a:t>, the following Auto Scaling group has a minimum size of one instance, a desired capacity of two instances, and a maximum size of four instances. The scaling policies that you define adjust the number of instances, within your minimum and maximum number of instances, based on the criteria that you specify.</a:t>
            </a:r>
            <a:endParaRPr lang="en-US" sz="4000" kern="1200" spc="-90" dirty="0">
              <a:solidFill>
                <a:srgbClr val="F1A42C"/>
              </a:solidFill>
            </a:endParaRPr>
          </a:p>
        </p:txBody>
      </p:sp>
      <p:pic>
        <p:nvPicPr>
          <p:cNvPr id="2" name="Picture 1">
            <a:extLst>
              <a:ext uri="{FF2B5EF4-FFF2-40B4-BE49-F238E27FC236}">
                <a16:creationId xmlns:a16="http://schemas.microsoft.com/office/drawing/2014/main" id="{9AF0C566-4526-42E9-A698-C48872DF350A}"/>
              </a:ext>
            </a:extLst>
          </p:cNvPr>
          <p:cNvPicPr>
            <a:picLocks noChangeAspect="1"/>
          </p:cNvPicPr>
          <p:nvPr/>
        </p:nvPicPr>
        <p:blipFill>
          <a:blip r:embed="rId2"/>
          <a:stretch>
            <a:fillRect/>
          </a:stretch>
        </p:blipFill>
        <p:spPr>
          <a:xfrm>
            <a:off x="4038600" y="2819399"/>
            <a:ext cx="7391400" cy="3870581"/>
          </a:xfrm>
          <a:prstGeom prst="rect">
            <a:avLst/>
          </a:prstGeom>
        </p:spPr>
      </p:pic>
    </p:spTree>
    <p:extLst>
      <p:ext uri="{BB962C8B-B14F-4D97-AF65-F5344CB8AC3E}">
        <p14:creationId xmlns:p14="http://schemas.microsoft.com/office/powerpoint/2010/main" val="3441084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B88F-86F2-4D6F-A383-45C5BAD50B65}"/>
              </a:ext>
            </a:extLst>
          </p:cNvPr>
          <p:cNvSpPr>
            <a:spLocks noGrp="1"/>
          </p:cNvSpPr>
          <p:nvPr>
            <p:ph type="title"/>
          </p:nvPr>
        </p:nvSpPr>
        <p:spPr>
          <a:xfrm>
            <a:off x="219846" y="1905000"/>
            <a:ext cx="11387835" cy="3447098"/>
          </a:xfrm>
        </p:spPr>
        <p:txBody>
          <a:bodyPr/>
          <a:lstStyle/>
          <a:p>
            <a:r>
              <a:rPr lang="en-US" sz="3200" b="1" dirty="0"/>
              <a:t>Launch Configurations and Auto Scaling Groups.</a:t>
            </a:r>
            <a:br>
              <a:rPr lang="en-US" sz="3200" b="1" dirty="0"/>
            </a:br>
            <a:br>
              <a:rPr lang="en-US" sz="3200" dirty="0"/>
            </a:br>
            <a:r>
              <a:rPr lang="en-US" sz="3200" dirty="0"/>
              <a:t>1. </a:t>
            </a:r>
            <a:r>
              <a:rPr lang="en-US" sz="3200" b="1" dirty="0"/>
              <a:t>Launch Configurations </a:t>
            </a:r>
            <a:r>
              <a:rPr lang="en-US" sz="3200" dirty="0"/>
              <a:t>hold the instructions for the creation of  new instances.</a:t>
            </a:r>
            <a:br>
              <a:rPr lang="en-US" sz="3200" dirty="0"/>
            </a:br>
            <a:r>
              <a:rPr lang="en-US" sz="3200" dirty="0"/>
              <a:t>2. </a:t>
            </a:r>
            <a:r>
              <a:rPr lang="en-US" sz="3200" b="1" dirty="0"/>
              <a:t>Auto Scaling Groups</a:t>
            </a:r>
            <a:r>
              <a:rPr lang="en-US" sz="3200" dirty="0"/>
              <a:t>, on the other hand, manage the scaling rules and logic, which are defined in policies.</a:t>
            </a:r>
            <a:br>
              <a:rPr lang="en-US" sz="3200" dirty="0"/>
            </a:br>
            <a:endParaRPr lang="en-US" sz="3200" dirty="0"/>
          </a:p>
        </p:txBody>
      </p:sp>
      <p:sp>
        <p:nvSpPr>
          <p:cNvPr id="3" name="Text Placeholder 2">
            <a:extLst>
              <a:ext uri="{FF2B5EF4-FFF2-40B4-BE49-F238E27FC236}">
                <a16:creationId xmlns:a16="http://schemas.microsoft.com/office/drawing/2014/main" id="{1091AA7C-F95F-4EDD-AC38-BFA9D203ABF2}"/>
              </a:ext>
            </a:extLst>
          </p:cNvPr>
          <p:cNvSpPr>
            <a:spLocks noGrp="1"/>
          </p:cNvSpPr>
          <p:nvPr>
            <p:ph type="body" idx="1"/>
          </p:nvPr>
        </p:nvSpPr>
        <p:spPr>
          <a:xfrm>
            <a:off x="255015" y="533400"/>
            <a:ext cx="11681968" cy="830997"/>
          </a:xfrm>
        </p:spPr>
        <p:txBody>
          <a:bodyPr/>
          <a:lstStyle/>
          <a:p>
            <a:r>
              <a:rPr lang="en-US" sz="5400" kern="1200" spc="-90" dirty="0">
                <a:solidFill>
                  <a:srgbClr val="F1A42C"/>
                </a:solidFill>
              </a:rPr>
              <a:t>Auto Scaling </a:t>
            </a:r>
            <a:r>
              <a:rPr lang="en-US" sz="5400" b="1" dirty="0"/>
              <a:t>has two components</a:t>
            </a:r>
            <a:r>
              <a:rPr lang="en-US" sz="4000" b="1" dirty="0"/>
              <a:t>:</a:t>
            </a:r>
            <a:endParaRPr lang="en-US" sz="4000" dirty="0"/>
          </a:p>
        </p:txBody>
      </p:sp>
    </p:spTree>
    <p:extLst>
      <p:ext uri="{BB962C8B-B14F-4D97-AF65-F5344CB8AC3E}">
        <p14:creationId xmlns:p14="http://schemas.microsoft.com/office/powerpoint/2010/main" val="4122709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DCC85C-1527-47A2-BF13-201CE6FBED1E}"/>
              </a:ext>
            </a:extLst>
          </p:cNvPr>
          <p:cNvSpPr>
            <a:spLocks noGrp="1"/>
          </p:cNvSpPr>
          <p:nvPr>
            <p:ph type="body" idx="1"/>
          </p:nvPr>
        </p:nvSpPr>
        <p:spPr>
          <a:xfrm>
            <a:off x="255016" y="152400"/>
            <a:ext cx="11681968" cy="2514600"/>
          </a:xfrm>
        </p:spPr>
        <p:txBody>
          <a:bodyPr/>
          <a:lstStyle/>
          <a:p>
            <a:r>
              <a:rPr lang="en-US" b="1" dirty="0"/>
              <a:t>Example</a:t>
            </a:r>
            <a:r>
              <a:rPr lang="en-US" dirty="0"/>
              <a:t>: </a:t>
            </a:r>
            <a:r>
              <a:rPr lang="en-US" sz="3200" kern="1200" spc="-90" dirty="0">
                <a:solidFill>
                  <a:srgbClr val="F1A42C"/>
                </a:solidFill>
              </a:rPr>
              <a:t>Web App Architecture</a:t>
            </a:r>
          </a:p>
          <a:p>
            <a:r>
              <a:rPr lang="en-US" dirty="0"/>
              <a:t>In a common web app scenario, you run multiple copies of your app simultaneously to cover the volume of your customer traffic. These multiple copies of your application are hosted on identical EC2 instances (cloud servers), each handling customer requests.</a:t>
            </a:r>
          </a:p>
          <a:p>
            <a:br>
              <a:rPr lang="en-US" dirty="0"/>
            </a:br>
            <a:endParaRPr lang="en-US" dirty="0"/>
          </a:p>
        </p:txBody>
      </p:sp>
      <p:pic>
        <p:nvPicPr>
          <p:cNvPr id="5" name="Picture 4">
            <a:extLst>
              <a:ext uri="{FF2B5EF4-FFF2-40B4-BE49-F238E27FC236}">
                <a16:creationId xmlns:a16="http://schemas.microsoft.com/office/drawing/2014/main" id="{F0027929-1F4A-4F4D-926C-5FB26F3094E2}"/>
              </a:ext>
            </a:extLst>
          </p:cNvPr>
          <p:cNvPicPr>
            <a:picLocks noChangeAspect="1"/>
          </p:cNvPicPr>
          <p:nvPr/>
        </p:nvPicPr>
        <p:blipFill>
          <a:blip r:embed="rId2"/>
          <a:stretch>
            <a:fillRect/>
          </a:stretch>
        </p:blipFill>
        <p:spPr>
          <a:xfrm>
            <a:off x="6705600" y="2819400"/>
            <a:ext cx="4953000" cy="3467100"/>
          </a:xfrm>
          <a:prstGeom prst="rect">
            <a:avLst/>
          </a:prstGeom>
        </p:spPr>
      </p:pic>
      <p:pic>
        <p:nvPicPr>
          <p:cNvPr id="6" name="Picture 5">
            <a:extLst>
              <a:ext uri="{FF2B5EF4-FFF2-40B4-BE49-F238E27FC236}">
                <a16:creationId xmlns:a16="http://schemas.microsoft.com/office/drawing/2014/main" id="{8C265E9C-62B2-46AC-806A-5DD3EA5336C8}"/>
              </a:ext>
            </a:extLst>
          </p:cNvPr>
          <p:cNvPicPr>
            <a:picLocks noChangeAspect="1"/>
          </p:cNvPicPr>
          <p:nvPr/>
        </p:nvPicPr>
        <p:blipFill>
          <a:blip r:embed="rId3"/>
          <a:stretch>
            <a:fillRect/>
          </a:stretch>
        </p:blipFill>
        <p:spPr>
          <a:xfrm>
            <a:off x="540434" y="2819400"/>
            <a:ext cx="5852361" cy="3467100"/>
          </a:xfrm>
          <a:prstGeom prst="rect">
            <a:avLst/>
          </a:prstGeom>
        </p:spPr>
      </p:pic>
    </p:spTree>
    <p:extLst>
      <p:ext uri="{BB962C8B-B14F-4D97-AF65-F5344CB8AC3E}">
        <p14:creationId xmlns:p14="http://schemas.microsoft.com/office/powerpoint/2010/main" val="3485652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173EEF-8F98-4632-9386-D542B9513762}"/>
              </a:ext>
            </a:extLst>
          </p:cNvPr>
          <p:cNvSpPr>
            <a:spLocks noGrp="1"/>
          </p:cNvSpPr>
          <p:nvPr>
            <p:ph type="body" idx="1"/>
          </p:nvPr>
        </p:nvSpPr>
        <p:spPr>
          <a:xfrm>
            <a:off x="255015" y="304801"/>
            <a:ext cx="11681968" cy="1142999"/>
          </a:xfrm>
        </p:spPr>
        <p:txBody>
          <a:bodyPr/>
          <a:lstStyle/>
          <a:p>
            <a:r>
              <a:rPr lang="en-US" sz="6000" dirty="0"/>
              <a:t>Auto Scaling Configuration</a:t>
            </a:r>
          </a:p>
          <a:p>
            <a:endParaRPr lang="en-US" dirty="0"/>
          </a:p>
        </p:txBody>
      </p:sp>
      <p:pic>
        <p:nvPicPr>
          <p:cNvPr id="4" name="Picture 3">
            <a:extLst>
              <a:ext uri="{FF2B5EF4-FFF2-40B4-BE49-F238E27FC236}">
                <a16:creationId xmlns:a16="http://schemas.microsoft.com/office/drawing/2014/main" id="{C6783533-905B-41F2-B0E8-43ADF6DA5495}"/>
              </a:ext>
            </a:extLst>
          </p:cNvPr>
          <p:cNvPicPr>
            <a:picLocks noChangeAspect="1"/>
          </p:cNvPicPr>
          <p:nvPr/>
        </p:nvPicPr>
        <p:blipFill>
          <a:blip r:embed="rId2"/>
          <a:stretch>
            <a:fillRect/>
          </a:stretch>
        </p:blipFill>
        <p:spPr>
          <a:xfrm>
            <a:off x="1219200" y="1428235"/>
            <a:ext cx="9525000" cy="5094484"/>
          </a:xfrm>
          <a:prstGeom prst="rect">
            <a:avLst/>
          </a:prstGeom>
        </p:spPr>
      </p:pic>
    </p:spTree>
    <p:extLst>
      <p:ext uri="{BB962C8B-B14F-4D97-AF65-F5344CB8AC3E}">
        <p14:creationId xmlns:p14="http://schemas.microsoft.com/office/powerpoint/2010/main" val="3457328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7B61-72B1-466F-B6B3-441673B855D5}"/>
              </a:ext>
            </a:extLst>
          </p:cNvPr>
          <p:cNvSpPr>
            <a:spLocks noGrp="1"/>
          </p:cNvSpPr>
          <p:nvPr>
            <p:ph type="title"/>
          </p:nvPr>
        </p:nvSpPr>
        <p:spPr>
          <a:xfrm>
            <a:off x="402082" y="2642108"/>
            <a:ext cx="11387835" cy="1107996"/>
          </a:xfrm>
        </p:spPr>
        <p:txBody>
          <a:bodyPr/>
          <a:lstStyle/>
          <a:p>
            <a:r>
              <a:rPr lang="en-US" sz="7200" dirty="0"/>
              <a:t>          Thank you.!!</a:t>
            </a:r>
          </a:p>
        </p:txBody>
      </p:sp>
    </p:spTree>
    <p:extLst>
      <p:ext uri="{BB962C8B-B14F-4D97-AF65-F5344CB8AC3E}">
        <p14:creationId xmlns:p14="http://schemas.microsoft.com/office/powerpoint/2010/main" val="113742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48828" y="827532"/>
            <a:ext cx="157480" cy="5256530"/>
            <a:chOff x="8148828" y="827532"/>
            <a:chExt cx="157480" cy="5256530"/>
          </a:xfrm>
        </p:grpSpPr>
        <p:sp>
          <p:nvSpPr>
            <p:cNvPr id="3" name="object 3"/>
            <p:cNvSpPr/>
            <p:nvPr/>
          </p:nvSpPr>
          <p:spPr>
            <a:xfrm>
              <a:off x="8148828" y="827532"/>
              <a:ext cx="156972" cy="525627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227314" y="880110"/>
              <a:ext cx="0" cy="5099685"/>
            </a:xfrm>
            <a:custGeom>
              <a:avLst/>
              <a:gdLst/>
              <a:ahLst/>
              <a:cxnLst/>
              <a:rect l="l" t="t" r="r" b="b"/>
              <a:pathLst>
                <a:path h="5099685">
                  <a:moveTo>
                    <a:pt x="0" y="5099304"/>
                  </a:moveTo>
                  <a:lnTo>
                    <a:pt x="0" y="0"/>
                  </a:lnTo>
                </a:path>
              </a:pathLst>
            </a:custGeom>
            <a:ln w="50292">
              <a:solidFill>
                <a:srgbClr val="FFFFFF"/>
              </a:solidFill>
              <a:prstDash val="dot"/>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8119745" marR="5080">
              <a:lnSpc>
                <a:spcPct val="100000"/>
              </a:lnSpc>
              <a:spcBef>
                <a:spcPts val="100"/>
              </a:spcBef>
            </a:pPr>
            <a:r>
              <a:rPr sz="2400" b="1" spc="-5" dirty="0">
                <a:latin typeface="Arial"/>
                <a:cs typeface="Arial"/>
              </a:rPr>
              <a:t>Load Balancer </a:t>
            </a:r>
            <a:r>
              <a:rPr sz="2400" spc="-5" dirty="0"/>
              <a:t>used </a:t>
            </a:r>
            <a:r>
              <a:rPr sz="2400" dirty="0"/>
              <a:t>to  route </a:t>
            </a:r>
            <a:r>
              <a:rPr sz="2400" spc="-5" dirty="0"/>
              <a:t>incoming requests  </a:t>
            </a:r>
            <a:r>
              <a:rPr sz="2400" dirty="0"/>
              <a:t>to </a:t>
            </a:r>
            <a:r>
              <a:rPr sz="2400" spc="-5" dirty="0"/>
              <a:t>multiple EC2  instances.</a:t>
            </a:r>
            <a:endParaRPr sz="2400">
              <a:latin typeface="Arial"/>
              <a:cs typeface="Arial"/>
            </a:endParaRPr>
          </a:p>
        </p:txBody>
      </p:sp>
      <p:grpSp>
        <p:nvGrpSpPr>
          <p:cNvPr id="6" name="object 6"/>
          <p:cNvGrpSpPr/>
          <p:nvPr/>
        </p:nvGrpSpPr>
        <p:grpSpPr>
          <a:xfrm>
            <a:off x="437387" y="2331720"/>
            <a:ext cx="3647440" cy="2194560"/>
            <a:chOff x="437387" y="2331720"/>
            <a:chExt cx="3647440" cy="2194560"/>
          </a:xfrm>
        </p:grpSpPr>
        <p:sp>
          <p:nvSpPr>
            <p:cNvPr id="7" name="object 7"/>
            <p:cNvSpPr/>
            <p:nvPr/>
          </p:nvSpPr>
          <p:spPr>
            <a:xfrm>
              <a:off x="437387" y="2331720"/>
              <a:ext cx="1158240" cy="219456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557527" y="3326892"/>
              <a:ext cx="1527048" cy="262127"/>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611629" y="3393948"/>
              <a:ext cx="1341120" cy="78105"/>
            </a:xfrm>
            <a:custGeom>
              <a:avLst/>
              <a:gdLst/>
              <a:ahLst/>
              <a:cxnLst/>
              <a:rect l="l" t="t" r="r" b="b"/>
              <a:pathLst>
                <a:path w="1341120" h="78104">
                  <a:moveTo>
                    <a:pt x="1263395" y="0"/>
                  </a:moveTo>
                  <a:lnTo>
                    <a:pt x="1263395" y="77724"/>
                  </a:lnTo>
                  <a:lnTo>
                    <a:pt x="1315212" y="51815"/>
                  </a:lnTo>
                  <a:lnTo>
                    <a:pt x="1276350" y="51815"/>
                  </a:lnTo>
                  <a:lnTo>
                    <a:pt x="1276350" y="25907"/>
                  </a:lnTo>
                  <a:lnTo>
                    <a:pt x="1315211" y="25907"/>
                  </a:lnTo>
                  <a:lnTo>
                    <a:pt x="1263395" y="0"/>
                  </a:lnTo>
                  <a:close/>
                </a:path>
                <a:path w="1341120" h="78104">
                  <a:moveTo>
                    <a:pt x="1263395" y="25907"/>
                  </a:moveTo>
                  <a:lnTo>
                    <a:pt x="0" y="25907"/>
                  </a:lnTo>
                  <a:lnTo>
                    <a:pt x="0" y="51815"/>
                  </a:lnTo>
                  <a:lnTo>
                    <a:pt x="1263395" y="51815"/>
                  </a:lnTo>
                  <a:lnTo>
                    <a:pt x="1263395" y="25907"/>
                  </a:lnTo>
                  <a:close/>
                </a:path>
                <a:path w="1341120" h="78104">
                  <a:moveTo>
                    <a:pt x="1315211" y="25907"/>
                  </a:moveTo>
                  <a:lnTo>
                    <a:pt x="1276350" y="25907"/>
                  </a:lnTo>
                  <a:lnTo>
                    <a:pt x="1276350" y="51815"/>
                  </a:lnTo>
                  <a:lnTo>
                    <a:pt x="1315212" y="51815"/>
                  </a:lnTo>
                  <a:lnTo>
                    <a:pt x="1341120" y="38862"/>
                  </a:lnTo>
                  <a:lnTo>
                    <a:pt x="1315211" y="25907"/>
                  </a:lnTo>
                  <a:close/>
                </a:path>
              </a:pathLst>
            </a:custGeom>
            <a:solidFill>
              <a:srgbClr val="FFFFFF"/>
            </a:solidFill>
          </p:spPr>
          <p:txBody>
            <a:bodyPr wrap="square" lIns="0" tIns="0" rIns="0" bIns="0" rtlCol="0"/>
            <a:lstStyle/>
            <a:p>
              <a:endParaRPr/>
            </a:p>
          </p:txBody>
        </p:sp>
        <p:sp>
          <p:nvSpPr>
            <p:cNvPr id="10" name="object 10"/>
            <p:cNvSpPr/>
            <p:nvPr/>
          </p:nvSpPr>
          <p:spPr>
            <a:xfrm>
              <a:off x="2813304" y="2793492"/>
              <a:ext cx="1271016" cy="1271016"/>
            </a:xfrm>
            <a:prstGeom prst="rect">
              <a:avLst/>
            </a:prstGeom>
            <a:blipFill>
              <a:blip r:embed="rId5" cstate="print"/>
              <a:stretch>
                <a:fillRect/>
              </a:stretch>
            </a:blipFill>
          </p:spPr>
          <p:txBody>
            <a:bodyPr wrap="square" lIns="0" tIns="0" rIns="0" bIns="0" rtlCol="0"/>
            <a:lstStyle/>
            <a:p>
              <a:endParaRPr/>
            </a:p>
          </p:txBody>
        </p:sp>
      </p:grpSp>
      <p:grpSp>
        <p:nvGrpSpPr>
          <p:cNvPr id="11" name="object 11"/>
          <p:cNvGrpSpPr/>
          <p:nvPr/>
        </p:nvGrpSpPr>
        <p:grpSpPr>
          <a:xfrm>
            <a:off x="4558284" y="976883"/>
            <a:ext cx="2197100" cy="4883785"/>
            <a:chOff x="4558284" y="976883"/>
            <a:chExt cx="2197100" cy="4883785"/>
          </a:xfrm>
        </p:grpSpPr>
        <p:sp>
          <p:nvSpPr>
            <p:cNvPr id="12" name="object 12"/>
            <p:cNvSpPr/>
            <p:nvPr/>
          </p:nvSpPr>
          <p:spPr>
            <a:xfrm>
              <a:off x="4578096" y="1530095"/>
              <a:ext cx="1045463" cy="1688591"/>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4631563" y="1636013"/>
              <a:ext cx="860425" cy="1504950"/>
            </a:xfrm>
            <a:custGeom>
              <a:avLst/>
              <a:gdLst/>
              <a:ahLst/>
              <a:cxnLst/>
              <a:rect l="l" t="t" r="r" b="b"/>
              <a:pathLst>
                <a:path w="860425" h="1504950">
                  <a:moveTo>
                    <a:pt x="810571" y="61240"/>
                  </a:moveTo>
                  <a:lnTo>
                    <a:pt x="0" y="1491741"/>
                  </a:lnTo>
                  <a:lnTo>
                    <a:pt x="22606" y="1504441"/>
                  </a:lnTo>
                  <a:lnTo>
                    <a:pt x="833107" y="73967"/>
                  </a:lnTo>
                  <a:lnTo>
                    <a:pt x="810571" y="61240"/>
                  </a:lnTo>
                  <a:close/>
                </a:path>
                <a:path w="860425" h="1504950">
                  <a:moveTo>
                    <a:pt x="857613" y="49911"/>
                  </a:moveTo>
                  <a:lnTo>
                    <a:pt x="816990" y="49911"/>
                  </a:lnTo>
                  <a:lnTo>
                    <a:pt x="839470" y="62737"/>
                  </a:lnTo>
                  <a:lnTo>
                    <a:pt x="833107" y="73967"/>
                  </a:lnTo>
                  <a:lnTo>
                    <a:pt x="855726" y="86740"/>
                  </a:lnTo>
                  <a:lnTo>
                    <a:pt x="857613" y="49911"/>
                  </a:lnTo>
                  <a:close/>
                </a:path>
                <a:path w="860425" h="1504950">
                  <a:moveTo>
                    <a:pt x="816990" y="49911"/>
                  </a:moveTo>
                  <a:lnTo>
                    <a:pt x="810571" y="61240"/>
                  </a:lnTo>
                  <a:lnTo>
                    <a:pt x="833107" y="73967"/>
                  </a:lnTo>
                  <a:lnTo>
                    <a:pt x="839470" y="62737"/>
                  </a:lnTo>
                  <a:lnTo>
                    <a:pt x="816990" y="49911"/>
                  </a:lnTo>
                  <a:close/>
                </a:path>
                <a:path w="860425" h="1504950">
                  <a:moveTo>
                    <a:pt x="860171" y="0"/>
                  </a:moveTo>
                  <a:lnTo>
                    <a:pt x="788035" y="48513"/>
                  </a:lnTo>
                  <a:lnTo>
                    <a:pt x="810571" y="61240"/>
                  </a:lnTo>
                  <a:lnTo>
                    <a:pt x="816990" y="49911"/>
                  </a:lnTo>
                  <a:lnTo>
                    <a:pt x="857613" y="49911"/>
                  </a:lnTo>
                  <a:lnTo>
                    <a:pt x="860171" y="0"/>
                  </a:lnTo>
                  <a:close/>
                </a:path>
              </a:pathLst>
            </a:custGeom>
            <a:solidFill>
              <a:srgbClr val="FFFFFF"/>
            </a:solidFill>
          </p:spPr>
          <p:txBody>
            <a:bodyPr wrap="square" lIns="0" tIns="0" rIns="0" bIns="0" rtlCol="0"/>
            <a:lstStyle/>
            <a:p>
              <a:endParaRPr/>
            </a:p>
          </p:txBody>
        </p:sp>
        <p:sp>
          <p:nvSpPr>
            <p:cNvPr id="14" name="object 14"/>
            <p:cNvSpPr/>
            <p:nvPr/>
          </p:nvSpPr>
          <p:spPr>
            <a:xfrm>
              <a:off x="5460492" y="976883"/>
              <a:ext cx="1271015" cy="1269491"/>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4558284" y="3326891"/>
              <a:ext cx="1075943" cy="262127"/>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4612386" y="3393948"/>
              <a:ext cx="890269" cy="78105"/>
            </a:xfrm>
            <a:custGeom>
              <a:avLst/>
              <a:gdLst/>
              <a:ahLst/>
              <a:cxnLst/>
              <a:rect l="l" t="t" r="r" b="b"/>
              <a:pathLst>
                <a:path w="890270" h="78104">
                  <a:moveTo>
                    <a:pt x="812291" y="0"/>
                  </a:moveTo>
                  <a:lnTo>
                    <a:pt x="812291" y="77724"/>
                  </a:lnTo>
                  <a:lnTo>
                    <a:pt x="864108" y="51815"/>
                  </a:lnTo>
                  <a:lnTo>
                    <a:pt x="825246" y="51815"/>
                  </a:lnTo>
                  <a:lnTo>
                    <a:pt x="825246" y="25907"/>
                  </a:lnTo>
                  <a:lnTo>
                    <a:pt x="864107" y="25907"/>
                  </a:lnTo>
                  <a:lnTo>
                    <a:pt x="812291" y="0"/>
                  </a:lnTo>
                  <a:close/>
                </a:path>
                <a:path w="890270" h="78104">
                  <a:moveTo>
                    <a:pt x="812291" y="25907"/>
                  </a:moveTo>
                  <a:lnTo>
                    <a:pt x="0" y="25907"/>
                  </a:lnTo>
                  <a:lnTo>
                    <a:pt x="0" y="51815"/>
                  </a:lnTo>
                  <a:lnTo>
                    <a:pt x="812291" y="51815"/>
                  </a:lnTo>
                  <a:lnTo>
                    <a:pt x="812291" y="25907"/>
                  </a:lnTo>
                  <a:close/>
                </a:path>
                <a:path w="890270" h="78104">
                  <a:moveTo>
                    <a:pt x="864107" y="25907"/>
                  </a:moveTo>
                  <a:lnTo>
                    <a:pt x="825246" y="25907"/>
                  </a:lnTo>
                  <a:lnTo>
                    <a:pt x="825246" y="51815"/>
                  </a:lnTo>
                  <a:lnTo>
                    <a:pt x="864108" y="51815"/>
                  </a:lnTo>
                  <a:lnTo>
                    <a:pt x="890015" y="38862"/>
                  </a:lnTo>
                  <a:lnTo>
                    <a:pt x="864107" y="25907"/>
                  </a:lnTo>
                  <a:close/>
                </a:path>
              </a:pathLst>
            </a:custGeom>
            <a:solidFill>
              <a:srgbClr val="FFFFFF"/>
            </a:solidFill>
          </p:spPr>
          <p:txBody>
            <a:bodyPr wrap="square" lIns="0" tIns="0" rIns="0" bIns="0" rtlCol="0"/>
            <a:lstStyle/>
            <a:p>
              <a:endParaRPr/>
            </a:p>
          </p:txBody>
        </p:sp>
        <p:sp>
          <p:nvSpPr>
            <p:cNvPr id="17" name="object 17"/>
            <p:cNvSpPr/>
            <p:nvPr/>
          </p:nvSpPr>
          <p:spPr>
            <a:xfrm>
              <a:off x="4575048" y="3691127"/>
              <a:ext cx="1045463" cy="1688592"/>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4628515" y="3719067"/>
              <a:ext cx="860425" cy="1504950"/>
            </a:xfrm>
            <a:custGeom>
              <a:avLst/>
              <a:gdLst/>
              <a:ahLst/>
              <a:cxnLst/>
              <a:rect l="l" t="t" r="r" b="b"/>
              <a:pathLst>
                <a:path w="860425" h="1504950">
                  <a:moveTo>
                    <a:pt x="810571" y="1443201"/>
                  </a:moveTo>
                  <a:lnTo>
                    <a:pt x="788035" y="1455927"/>
                  </a:lnTo>
                  <a:lnTo>
                    <a:pt x="860171" y="1504441"/>
                  </a:lnTo>
                  <a:lnTo>
                    <a:pt x="857613" y="1454530"/>
                  </a:lnTo>
                  <a:lnTo>
                    <a:pt x="816990" y="1454530"/>
                  </a:lnTo>
                  <a:lnTo>
                    <a:pt x="810571" y="1443201"/>
                  </a:lnTo>
                  <a:close/>
                </a:path>
                <a:path w="860425" h="1504950">
                  <a:moveTo>
                    <a:pt x="833107" y="1430474"/>
                  </a:moveTo>
                  <a:lnTo>
                    <a:pt x="810571" y="1443201"/>
                  </a:lnTo>
                  <a:lnTo>
                    <a:pt x="816990" y="1454530"/>
                  </a:lnTo>
                  <a:lnTo>
                    <a:pt x="839470" y="1441703"/>
                  </a:lnTo>
                  <a:lnTo>
                    <a:pt x="833107" y="1430474"/>
                  </a:lnTo>
                  <a:close/>
                </a:path>
                <a:path w="860425" h="1504950">
                  <a:moveTo>
                    <a:pt x="855726" y="1417700"/>
                  </a:moveTo>
                  <a:lnTo>
                    <a:pt x="833107" y="1430474"/>
                  </a:lnTo>
                  <a:lnTo>
                    <a:pt x="839470" y="1441703"/>
                  </a:lnTo>
                  <a:lnTo>
                    <a:pt x="816990" y="1454530"/>
                  </a:lnTo>
                  <a:lnTo>
                    <a:pt x="857613" y="1454530"/>
                  </a:lnTo>
                  <a:lnTo>
                    <a:pt x="855726" y="1417700"/>
                  </a:lnTo>
                  <a:close/>
                </a:path>
                <a:path w="860425" h="1504950">
                  <a:moveTo>
                    <a:pt x="22606" y="0"/>
                  </a:moveTo>
                  <a:lnTo>
                    <a:pt x="0" y="12699"/>
                  </a:lnTo>
                  <a:lnTo>
                    <a:pt x="810571" y="1443201"/>
                  </a:lnTo>
                  <a:lnTo>
                    <a:pt x="833107" y="1430474"/>
                  </a:lnTo>
                  <a:lnTo>
                    <a:pt x="22606" y="0"/>
                  </a:lnTo>
                  <a:close/>
                </a:path>
              </a:pathLst>
            </a:custGeom>
            <a:solidFill>
              <a:srgbClr val="FFFFFF"/>
            </a:solidFill>
          </p:spPr>
          <p:txBody>
            <a:bodyPr wrap="square" lIns="0" tIns="0" rIns="0" bIns="0" rtlCol="0"/>
            <a:lstStyle/>
            <a:p>
              <a:endParaRPr/>
            </a:p>
          </p:txBody>
        </p:sp>
        <p:sp>
          <p:nvSpPr>
            <p:cNvPr id="19" name="object 19"/>
            <p:cNvSpPr/>
            <p:nvPr/>
          </p:nvSpPr>
          <p:spPr>
            <a:xfrm>
              <a:off x="5484876" y="2793491"/>
              <a:ext cx="1269492" cy="1271016"/>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5484876" y="4590287"/>
              <a:ext cx="1270000" cy="1270000"/>
            </a:xfrm>
            <a:prstGeom prst="rect">
              <a:avLst/>
            </a:prstGeom>
            <a:blipFill>
              <a:blip r:embed="rId7" cstate="print"/>
              <a:stretch>
                <a:fillRect/>
              </a:stretch>
            </a:blipFill>
          </p:spPr>
          <p:txBody>
            <a:bodyPr wrap="square" lIns="0" tIns="0" rIns="0" bIns="0" rtlCol="0"/>
            <a:lstStyle/>
            <a:p>
              <a:endParaRPr/>
            </a:p>
          </p:txBody>
        </p:sp>
      </p:grpSp>
      <p:sp>
        <p:nvSpPr>
          <p:cNvPr id="21" name="object 21"/>
          <p:cNvSpPr txBox="1"/>
          <p:nvPr/>
        </p:nvSpPr>
        <p:spPr>
          <a:xfrm>
            <a:off x="3872229" y="3236722"/>
            <a:ext cx="50673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ELB</a:t>
            </a:r>
            <a:endParaRPr sz="2000">
              <a:latin typeface="Arial"/>
              <a:cs typeface="Arial"/>
            </a:endParaRPr>
          </a:p>
        </p:txBody>
      </p:sp>
      <p:sp>
        <p:nvSpPr>
          <p:cNvPr id="22" name="object 22"/>
          <p:cNvSpPr txBox="1"/>
          <p:nvPr/>
        </p:nvSpPr>
        <p:spPr>
          <a:xfrm>
            <a:off x="6469126" y="1242440"/>
            <a:ext cx="988694" cy="6356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a:t>
            </a:r>
            <a:endParaRPr sz="2000">
              <a:latin typeface="Arial"/>
              <a:cs typeface="Arial"/>
            </a:endParaRPr>
          </a:p>
        </p:txBody>
      </p:sp>
      <p:sp>
        <p:nvSpPr>
          <p:cNvPr id="23" name="object 23"/>
          <p:cNvSpPr txBox="1"/>
          <p:nvPr/>
        </p:nvSpPr>
        <p:spPr>
          <a:xfrm>
            <a:off x="6469126" y="3060573"/>
            <a:ext cx="988694" cy="6356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a:t>
            </a:r>
            <a:endParaRPr sz="2000">
              <a:latin typeface="Arial"/>
              <a:cs typeface="Arial"/>
            </a:endParaRPr>
          </a:p>
        </p:txBody>
      </p:sp>
      <p:sp>
        <p:nvSpPr>
          <p:cNvPr id="24" name="object 24"/>
          <p:cNvSpPr txBox="1"/>
          <p:nvPr/>
        </p:nvSpPr>
        <p:spPr>
          <a:xfrm>
            <a:off x="6469126" y="4856175"/>
            <a:ext cx="988694" cy="6362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a:t>
            </a:r>
            <a:endParaRPr sz="2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172288"/>
            <a:ext cx="4173854" cy="1000760"/>
          </a:xfrm>
          <a:prstGeom prst="rect">
            <a:avLst/>
          </a:prstGeom>
        </p:spPr>
        <p:txBody>
          <a:bodyPr vert="horz" wrap="square" lIns="0" tIns="12065" rIns="0" bIns="0" rtlCol="0">
            <a:spAutoFit/>
          </a:bodyPr>
          <a:lstStyle/>
          <a:p>
            <a:pPr marL="12700">
              <a:lnSpc>
                <a:spcPct val="100000"/>
              </a:lnSpc>
              <a:spcBef>
                <a:spcPts val="95"/>
              </a:spcBef>
            </a:pPr>
            <a:r>
              <a:rPr sz="6400" spc="-130" dirty="0"/>
              <a:t>Architecture</a:t>
            </a:r>
            <a:endParaRPr sz="6400"/>
          </a:p>
        </p:txBody>
      </p:sp>
      <p:grpSp>
        <p:nvGrpSpPr>
          <p:cNvPr id="3" name="object 3"/>
          <p:cNvGrpSpPr/>
          <p:nvPr/>
        </p:nvGrpSpPr>
        <p:grpSpPr>
          <a:xfrm>
            <a:off x="7594028" y="1310639"/>
            <a:ext cx="3493135" cy="4996180"/>
            <a:chOff x="7594028" y="1310639"/>
            <a:chExt cx="3493135" cy="4996180"/>
          </a:xfrm>
        </p:grpSpPr>
        <p:sp>
          <p:nvSpPr>
            <p:cNvPr id="4" name="object 4"/>
            <p:cNvSpPr/>
            <p:nvPr/>
          </p:nvSpPr>
          <p:spPr>
            <a:xfrm>
              <a:off x="7607046" y="2114549"/>
              <a:ext cx="3467100" cy="4178935"/>
            </a:xfrm>
            <a:custGeom>
              <a:avLst/>
              <a:gdLst/>
              <a:ahLst/>
              <a:cxnLst/>
              <a:rect l="l" t="t" r="r" b="b"/>
              <a:pathLst>
                <a:path w="3467100" h="4178935">
                  <a:moveTo>
                    <a:pt x="0" y="520064"/>
                  </a:moveTo>
                  <a:lnTo>
                    <a:pt x="2124" y="472721"/>
                  </a:lnTo>
                  <a:lnTo>
                    <a:pt x="8377" y="426569"/>
                  </a:lnTo>
                  <a:lnTo>
                    <a:pt x="18573" y="381793"/>
                  </a:lnTo>
                  <a:lnTo>
                    <a:pt x="32530" y="338577"/>
                  </a:lnTo>
                  <a:lnTo>
                    <a:pt x="50065" y="297103"/>
                  </a:lnTo>
                  <a:lnTo>
                    <a:pt x="70992" y="257555"/>
                  </a:lnTo>
                  <a:lnTo>
                    <a:pt x="95131" y="220118"/>
                  </a:lnTo>
                  <a:lnTo>
                    <a:pt x="122296" y="184973"/>
                  </a:lnTo>
                  <a:lnTo>
                    <a:pt x="152304" y="152304"/>
                  </a:lnTo>
                  <a:lnTo>
                    <a:pt x="184973" y="122296"/>
                  </a:lnTo>
                  <a:lnTo>
                    <a:pt x="220118" y="95131"/>
                  </a:lnTo>
                  <a:lnTo>
                    <a:pt x="257555" y="70992"/>
                  </a:lnTo>
                  <a:lnTo>
                    <a:pt x="297103" y="50065"/>
                  </a:lnTo>
                  <a:lnTo>
                    <a:pt x="338577" y="32530"/>
                  </a:lnTo>
                  <a:lnTo>
                    <a:pt x="381793" y="18573"/>
                  </a:lnTo>
                  <a:lnTo>
                    <a:pt x="426569" y="8377"/>
                  </a:lnTo>
                  <a:lnTo>
                    <a:pt x="472721" y="2124"/>
                  </a:lnTo>
                  <a:lnTo>
                    <a:pt x="520064" y="0"/>
                  </a:lnTo>
                  <a:lnTo>
                    <a:pt x="2947034" y="0"/>
                  </a:lnTo>
                  <a:lnTo>
                    <a:pt x="2994378" y="2124"/>
                  </a:lnTo>
                  <a:lnTo>
                    <a:pt x="3040530" y="8377"/>
                  </a:lnTo>
                  <a:lnTo>
                    <a:pt x="3085306" y="18573"/>
                  </a:lnTo>
                  <a:lnTo>
                    <a:pt x="3128522" y="32530"/>
                  </a:lnTo>
                  <a:lnTo>
                    <a:pt x="3169996" y="50065"/>
                  </a:lnTo>
                  <a:lnTo>
                    <a:pt x="3209543" y="70992"/>
                  </a:lnTo>
                  <a:lnTo>
                    <a:pt x="3246981" y="95131"/>
                  </a:lnTo>
                  <a:lnTo>
                    <a:pt x="3282126" y="122296"/>
                  </a:lnTo>
                  <a:lnTo>
                    <a:pt x="3314795" y="152304"/>
                  </a:lnTo>
                  <a:lnTo>
                    <a:pt x="3344803" y="184973"/>
                  </a:lnTo>
                  <a:lnTo>
                    <a:pt x="3371968" y="220118"/>
                  </a:lnTo>
                  <a:lnTo>
                    <a:pt x="3396106" y="257556"/>
                  </a:lnTo>
                  <a:lnTo>
                    <a:pt x="3417034" y="297103"/>
                  </a:lnTo>
                  <a:lnTo>
                    <a:pt x="3434569" y="338577"/>
                  </a:lnTo>
                  <a:lnTo>
                    <a:pt x="3448526" y="381793"/>
                  </a:lnTo>
                  <a:lnTo>
                    <a:pt x="3458722" y="426569"/>
                  </a:lnTo>
                  <a:lnTo>
                    <a:pt x="3464975" y="472721"/>
                  </a:lnTo>
                  <a:lnTo>
                    <a:pt x="3467100" y="520064"/>
                  </a:lnTo>
                  <a:lnTo>
                    <a:pt x="3467100" y="3658743"/>
                  </a:lnTo>
                  <a:lnTo>
                    <a:pt x="3464975" y="3706079"/>
                  </a:lnTo>
                  <a:lnTo>
                    <a:pt x="3458722" y="3752225"/>
                  </a:lnTo>
                  <a:lnTo>
                    <a:pt x="3448526" y="3796996"/>
                  </a:lnTo>
                  <a:lnTo>
                    <a:pt x="3434569" y="3840210"/>
                  </a:lnTo>
                  <a:lnTo>
                    <a:pt x="3417034" y="3881682"/>
                  </a:lnTo>
                  <a:lnTo>
                    <a:pt x="3396107" y="3921229"/>
                  </a:lnTo>
                  <a:lnTo>
                    <a:pt x="3371968" y="3958667"/>
                  </a:lnTo>
                  <a:lnTo>
                    <a:pt x="3344803" y="3993813"/>
                  </a:lnTo>
                  <a:lnTo>
                    <a:pt x="3314795" y="4026484"/>
                  </a:lnTo>
                  <a:lnTo>
                    <a:pt x="3282126" y="4056494"/>
                  </a:lnTo>
                  <a:lnTo>
                    <a:pt x="3246981" y="4083662"/>
                  </a:lnTo>
                  <a:lnTo>
                    <a:pt x="3209544" y="4107803"/>
                  </a:lnTo>
                  <a:lnTo>
                    <a:pt x="3169996" y="4128734"/>
                  </a:lnTo>
                  <a:lnTo>
                    <a:pt x="3128522" y="4146271"/>
                  </a:lnTo>
                  <a:lnTo>
                    <a:pt x="3085306" y="4160230"/>
                  </a:lnTo>
                  <a:lnTo>
                    <a:pt x="3040530" y="4170429"/>
                  </a:lnTo>
                  <a:lnTo>
                    <a:pt x="2994378" y="4176682"/>
                  </a:lnTo>
                  <a:lnTo>
                    <a:pt x="2947034" y="4178808"/>
                  </a:lnTo>
                  <a:lnTo>
                    <a:pt x="520064" y="4178808"/>
                  </a:lnTo>
                  <a:lnTo>
                    <a:pt x="472721" y="4176682"/>
                  </a:lnTo>
                  <a:lnTo>
                    <a:pt x="426569" y="4170429"/>
                  </a:lnTo>
                  <a:lnTo>
                    <a:pt x="381793" y="4160230"/>
                  </a:lnTo>
                  <a:lnTo>
                    <a:pt x="338577" y="4146271"/>
                  </a:lnTo>
                  <a:lnTo>
                    <a:pt x="297103" y="4128734"/>
                  </a:lnTo>
                  <a:lnTo>
                    <a:pt x="257556" y="4107803"/>
                  </a:lnTo>
                  <a:lnTo>
                    <a:pt x="220118" y="4083662"/>
                  </a:lnTo>
                  <a:lnTo>
                    <a:pt x="184973" y="4056494"/>
                  </a:lnTo>
                  <a:lnTo>
                    <a:pt x="152304" y="4026484"/>
                  </a:lnTo>
                  <a:lnTo>
                    <a:pt x="122296" y="3993813"/>
                  </a:lnTo>
                  <a:lnTo>
                    <a:pt x="95131" y="3958667"/>
                  </a:lnTo>
                  <a:lnTo>
                    <a:pt x="70993" y="3921229"/>
                  </a:lnTo>
                  <a:lnTo>
                    <a:pt x="50065" y="3881682"/>
                  </a:lnTo>
                  <a:lnTo>
                    <a:pt x="32530" y="3840210"/>
                  </a:lnTo>
                  <a:lnTo>
                    <a:pt x="18573" y="3796996"/>
                  </a:lnTo>
                  <a:lnTo>
                    <a:pt x="8377" y="3752225"/>
                  </a:lnTo>
                  <a:lnTo>
                    <a:pt x="2124" y="3706079"/>
                  </a:lnTo>
                  <a:lnTo>
                    <a:pt x="0" y="3658743"/>
                  </a:lnTo>
                  <a:lnTo>
                    <a:pt x="0" y="520064"/>
                  </a:lnTo>
                  <a:close/>
                </a:path>
              </a:pathLst>
            </a:custGeom>
            <a:ln w="25907">
              <a:solidFill>
                <a:srgbClr val="FFFFFF"/>
              </a:solidFill>
            </a:ln>
          </p:spPr>
          <p:txBody>
            <a:bodyPr wrap="square" lIns="0" tIns="0" rIns="0" bIns="0" rtlCol="0"/>
            <a:lstStyle/>
            <a:p>
              <a:endParaRPr/>
            </a:p>
          </p:txBody>
        </p:sp>
        <p:sp>
          <p:nvSpPr>
            <p:cNvPr id="5" name="object 5"/>
            <p:cNvSpPr/>
            <p:nvPr/>
          </p:nvSpPr>
          <p:spPr>
            <a:xfrm>
              <a:off x="7775448" y="1310639"/>
              <a:ext cx="1270000" cy="1270000"/>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p:nvPr/>
        </p:nvSpPr>
        <p:spPr>
          <a:xfrm>
            <a:off x="8799321" y="1675892"/>
            <a:ext cx="171767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Customer</a:t>
            </a:r>
            <a:r>
              <a:rPr sz="2000" spc="-95" dirty="0">
                <a:solidFill>
                  <a:srgbClr val="FFFFFF"/>
                </a:solidFill>
                <a:latin typeface="Arial"/>
                <a:cs typeface="Arial"/>
              </a:rPr>
              <a:t> </a:t>
            </a:r>
            <a:r>
              <a:rPr sz="2000" spc="-5" dirty="0">
                <a:solidFill>
                  <a:srgbClr val="FFFFFF"/>
                </a:solidFill>
                <a:latin typeface="Arial"/>
                <a:cs typeface="Arial"/>
              </a:rPr>
              <a:t>VPC</a:t>
            </a:r>
            <a:endParaRPr sz="2000">
              <a:latin typeface="Arial"/>
              <a:cs typeface="Arial"/>
            </a:endParaRPr>
          </a:p>
        </p:txBody>
      </p:sp>
      <p:sp>
        <p:nvSpPr>
          <p:cNvPr id="7" name="object 7"/>
          <p:cNvSpPr/>
          <p:nvPr/>
        </p:nvSpPr>
        <p:spPr>
          <a:xfrm>
            <a:off x="8293607" y="2543555"/>
            <a:ext cx="1271016" cy="1269491"/>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9279128" y="2809494"/>
            <a:ext cx="988694" cy="6356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a:t>
            </a:r>
            <a:endParaRPr sz="2000">
              <a:latin typeface="Arial"/>
              <a:cs typeface="Arial"/>
            </a:endParaRPr>
          </a:p>
        </p:txBody>
      </p:sp>
      <p:grpSp>
        <p:nvGrpSpPr>
          <p:cNvPr id="9" name="object 9"/>
          <p:cNvGrpSpPr/>
          <p:nvPr/>
        </p:nvGrpSpPr>
        <p:grpSpPr>
          <a:xfrm>
            <a:off x="8231060" y="2517584"/>
            <a:ext cx="2463165" cy="3350260"/>
            <a:chOff x="8231060" y="2517584"/>
            <a:chExt cx="2463165" cy="3350260"/>
          </a:xfrm>
        </p:grpSpPr>
        <p:sp>
          <p:nvSpPr>
            <p:cNvPr id="10" name="object 10"/>
            <p:cNvSpPr/>
            <p:nvPr/>
          </p:nvSpPr>
          <p:spPr>
            <a:xfrm>
              <a:off x="8244077" y="2530602"/>
              <a:ext cx="2437130" cy="1271270"/>
            </a:xfrm>
            <a:custGeom>
              <a:avLst/>
              <a:gdLst/>
              <a:ahLst/>
              <a:cxnLst/>
              <a:rect l="l" t="t" r="r" b="b"/>
              <a:pathLst>
                <a:path w="2437129" h="1271270">
                  <a:moveTo>
                    <a:pt x="0" y="190626"/>
                  </a:moveTo>
                  <a:lnTo>
                    <a:pt x="5034" y="146917"/>
                  </a:lnTo>
                  <a:lnTo>
                    <a:pt x="19375" y="106792"/>
                  </a:lnTo>
                  <a:lnTo>
                    <a:pt x="41877" y="71398"/>
                  </a:lnTo>
                  <a:lnTo>
                    <a:pt x="71398" y="41877"/>
                  </a:lnTo>
                  <a:lnTo>
                    <a:pt x="106792" y="19375"/>
                  </a:lnTo>
                  <a:lnTo>
                    <a:pt x="146917" y="5034"/>
                  </a:lnTo>
                  <a:lnTo>
                    <a:pt x="190626" y="0"/>
                  </a:lnTo>
                  <a:lnTo>
                    <a:pt x="2246249" y="0"/>
                  </a:lnTo>
                  <a:lnTo>
                    <a:pt x="2289958" y="5034"/>
                  </a:lnTo>
                  <a:lnTo>
                    <a:pt x="2330083" y="19375"/>
                  </a:lnTo>
                  <a:lnTo>
                    <a:pt x="2365477" y="41877"/>
                  </a:lnTo>
                  <a:lnTo>
                    <a:pt x="2394998" y="71398"/>
                  </a:lnTo>
                  <a:lnTo>
                    <a:pt x="2417500" y="106792"/>
                  </a:lnTo>
                  <a:lnTo>
                    <a:pt x="2431841" y="146917"/>
                  </a:lnTo>
                  <a:lnTo>
                    <a:pt x="2436876" y="190626"/>
                  </a:lnTo>
                  <a:lnTo>
                    <a:pt x="2436876" y="1080389"/>
                  </a:lnTo>
                  <a:lnTo>
                    <a:pt x="2431841" y="1124098"/>
                  </a:lnTo>
                  <a:lnTo>
                    <a:pt x="2417500" y="1164223"/>
                  </a:lnTo>
                  <a:lnTo>
                    <a:pt x="2394998" y="1199617"/>
                  </a:lnTo>
                  <a:lnTo>
                    <a:pt x="2365477" y="1229138"/>
                  </a:lnTo>
                  <a:lnTo>
                    <a:pt x="2330083" y="1251640"/>
                  </a:lnTo>
                  <a:lnTo>
                    <a:pt x="2289958" y="1265981"/>
                  </a:lnTo>
                  <a:lnTo>
                    <a:pt x="2246249" y="1271016"/>
                  </a:lnTo>
                  <a:lnTo>
                    <a:pt x="190626" y="1271016"/>
                  </a:lnTo>
                  <a:lnTo>
                    <a:pt x="146917" y="1265981"/>
                  </a:lnTo>
                  <a:lnTo>
                    <a:pt x="106792" y="1251640"/>
                  </a:lnTo>
                  <a:lnTo>
                    <a:pt x="71398" y="1229138"/>
                  </a:lnTo>
                  <a:lnTo>
                    <a:pt x="41877" y="1199617"/>
                  </a:lnTo>
                  <a:lnTo>
                    <a:pt x="19375" y="1164223"/>
                  </a:lnTo>
                  <a:lnTo>
                    <a:pt x="5034" y="1124098"/>
                  </a:lnTo>
                  <a:lnTo>
                    <a:pt x="0" y="1080389"/>
                  </a:lnTo>
                  <a:lnTo>
                    <a:pt x="0" y="190626"/>
                  </a:lnTo>
                  <a:close/>
                </a:path>
              </a:pathLst>
            </a:custGeom>
            <a:ln w="25908">
              <a:solidFill>
                <a:srgbClr val="007BBB"/>
              </a:solidFill>
            </a:ln>
          </p:spPr>
          <p:txBody>
            <a:bodyPr wrap="square" lIns="0" tIns="0" rIns="0" bIns="0" rtlCol="0"/>
            <a:lstStyle/>
            <a:p>
              <a:endParaRPr/>
            </a:p>
          </p:txBody>
        </p:sp>
        <p:sp>
          <p:nvSpPr>
            <p:cNvPr id="11" name="object 11"/>
            <p:cNvSpPr/>
            <p:nvPr/>
          </p:nvSpPr>
          <p:spPr>
            <a:xfrm>
              <a:off x="8293607" y="4597907"/>
              <a:ext cx="1271016" cy="1269491"/>
            </a:xfrm>
            <a:prstGeom prst="rect">
              <a:avLst/>
            </a:prstGeom>
            <a:blipFill>
              <a:blip r:embed="rId3" cstate="print"/>
              <a:stretch>
                <a:fillRect/>
              </a:stretch>
            </a:blipFill>
          </p:spPr>
          <p:txBody>
            <a:bodyPr wrap="square" lIns="0" tIns="0" rIns="0" bIns="0" rtlCol="0"/>
            <a:lstStyle/>
            <a:p>
              <a:endParaRPr/>
            </a:p>
          </p:txBody>
        </p:sp>
      </p:grpSp>
      <p:sp>
        <p:nvSpPr>
          <p:cNvPr id="12" name="object 12"/>
          <p:cNvSpPr txBox="1"/>
          <p:nvPr/>
        </p:nvSpPr>
        <p:spPr>
          <a:xfrm>
            <a:off x="9279128" y="4864734"/>
            <a:ext cx="988694" cy="6356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a:t>
            </a:r>
            <a:endParaRPr sz="2000">
              <a:latin typeface="Arial"/>
              <a:cs typeface="Arial"/>
            </a:endParaRPr>
          </a:p>
        </p:txBody>
      </p:sp>
      <p:grpSp>
        <p:nvGrpSpPr>
          <p:cNvPr id="13" name="object 13"/>
          <p:cNvGrpSpPr/>
          <p:nvPr/>
        </p:nvGrpSpPr>
        <p:grpSpPr>
          <a:xfrm>
            <a:off x="2436876" y="1312163"/>
            <a:ext cx="8702040" cy="4997450"/>
            <a:chOff x="2436876" y="1312163"/>
            <a:chExt cx="8702040" cy="4997450"/>
          </a:xfrm>
        </p:grpSpPr>
        <p:sp>
          <p:nvSpPr>
            <p:cNvPr id="14" name="object 14"/>
            <p:cNvSpPr/>
            <p:nvPr/>
          </p:nvSpPr>
          <p:spPr>
            <a:xfrm>
              <a:off x="8244078" y="4584954"/>
              <a:ext cx="2437130" cy="1271270"/>
            </a:xfrm>
            <a:custGeom>
              <a:avLst/>
              <a:gdLst/>
              <a:ahLst/>
              <a:cxnLst/>
              <a:rect l="l" t="t" r="r" b="b"/>
              <a:pathLst>
                <a:path w="2437129" h="1271270">
                  <a:moveTo>
                    <a:pt x="0" y="190627"/>
                  </a:moveTo>
                  <a:lnTo>
                    <a:pt x="5034" y="146917"/>
                  </a:lnTo>
                  <a:lnTo>
                    <a:pt x="19375" y="106792"/>
                  </a:lnTo>
                  <a:lnTo>
                    <a:pt x="41877" y="71398"/>
                  </a:lnTo>
                  <a:lnTo>
                    <a:pt x="71398" y="41877"/>
                  </a:lnTo>
                  <a:lnTo>
                    <a:pt x="106792" y="19375"/>
                  </a:lnTo>
                  <a:lnTo>
                    <a:pt x="146917" y="5034"/>
                  </a:lnTo>
                  <a:lnTo>
                    <a:pt x="190626" y="0"/>
                  </a:lnTo>
                  <a:lnTo>
                    <a:pt x="2246249" y="0"/>
                  </a:lnTo>
                  <a:lnTo>
                    <a:pt x="2289958" y="5034"/>
                  </a:lnTo>
                  <a:lnTo>
                    <a:pt x="2330083" y="19375"/>
                  </a:lnTo>
                  <a:lnTo>
                    <a:pt x="2365477" y="41877"/>
                  </a:lnTo>
                  <a:lnTo>
                    <a:pt x="2394998" y="71398"/>
                  </a:lnTo>
                  <a:lnTo>
                    <a:pt x="2417500" y="106792"/>
                  </a:lnTo>
                  <a:lnTo>
                    <a:pt x="2431841" y="146917"/>
                  </a:lnTo>
                  <a:lnTo>
                    <a:pt x="2436876" y="190627"/>
                  </a:lnTo>
                  <a:lnTo>
                    <a:pt x="2436876" y="1080363"/>
                  </a:lnTo>
                  <a:lnTo>
                    <a:pt x="2431841" y="1124078"/>
                  </a:lnTo>
                  <a:lnTo>
                    <a:pt x="2417500" y="1164208"/>
                  </a:lnTo>
                  <a:lnTo>
                    <a:pt x="2394998" y="1199607"/>
                  </a:lnTo>
                  <a:lnTo>
                    <a:pt x="2365477" y="1229132"/>
                  </a:lnTo>
                  <a:lnTo>
                    <a:pt x="2330083" y="1251638"/>
                  </a:lnTo>
                  <a:lnTo>
                    <a:pt x="2289958" y="1265980"/>
                  </a:lnTo>
                  <a:lnTo>
                    <a:pt x="2246249" y="1271016"/>
                  </a:lnTo>
                  <a:lnTo>
                    <a:pt x="190626" y="1271016"/>
                  </a:lnTo>
                  <a:lnTo>
                    <a:pt x="146917" y="1265980"/>
                  </a:lnTo>
                  <a:lnTo>
                    <a:pt x="106792" y="1251638"/>
                  </a:lnTo>
                  <a:lnTo>
                    <a:pt x="71398" y="1229132"/>
                  </a:lnTo>
                  <a:lnTo>
                    <a:pt x="41877" y="1199607"/>
                  </a:lnTo>
                  <a:lnTo>
                    <a:pt x="19375" y="1164208"/>
                  </a:lnTo>
                  <a:lnTo>
                    <a:pt x="5034" y="1124078"/>
                  </a:lnTo>
                  <a:lnTo>
                    <a:pt x="0" y="1080363"/>
                  </a:lnTo>
                  <a:lnTo>
                    <a:pt x="0" y="190627"/>
                  </a:lnTo>
                  <a:close/>
                </a:path>
              </a:pathLst>
            </a:custGeom>
            <a:ln w="25907">
              <a:solidFill>
                <a:srgbClr val="007BBB"/>
              </a:solidFill>
            </a:ln>
          </p:spPr>
          <p:txBody>
            <a:bodyPr wrap="square" lIns="0" tIns="0" rIns="0" bIns="0" rtlCol="0"/>
            <a:lstStyle/>
            <a:p>
              <a:endParaRPr/>
            </a:p>
          </p:txBody>
        </p:sp>
        <p:sp>
          <p:nvSpPr>
            <p:cNvPr id="15" name="object 15"/>
            <p:cNvSpPr/>
            <p:nvPr/>
          </p:nvSpPr>
          <p:spPr>
            <a:xfrm>
              <a:off x="6580632" y="3168396"/>
              <a:ext cx="1725168" cy="132587"/>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6634734" y="3208781"/>
              <a:ext cx="1617345" cy="0"/>
            </a:xfrm>
            <a:custGeom>
              <a:avLst/>
              <a:gdLst/>
              <a:ahLst/>
              <a:cxnLst/>
              <a:rect l="l" t="t" r="r" b="b"/>
              <a:pathLst>
                <a:path w="1617345">
                  <a:moveTo>
                    <a:pt x="0" y="0"/>
                  </a:moveTo>
                  <a:lnTo>
                    <a:pt x="1616964" y="0"/>
                  </a:lnTo>
                </a:path>
              </a:pathLst>
            </a:custGeom>
            <a:ln w="25908">
              <a:solidFill>
                <a:srgbClr val="007BBB"/>
              </a:solidFill>
            </a:ln>
          </p:spPr>
          <p:txBody>
            <a:bodyPr wrap="square" lIns="0" tIns="0" rIns="0" bIns="0" rtlCol="0"/>
            <a:lstStyle/>
            <a:p>
              <a:endParaRPr/>
            </a:p>
          </p:txBody>
        </p:sp>
        <p:sp>
          <p:nvSpPr>
            <p:cNvPr id="17" name="object 17"/>
            <p:cNvSpPr/>
            <p:nvPr/>
          </p:nvSpPr>
          <p:spPr>
            <a:xfrm>
              <a:off x="6576060" y="5164835"/>
              <a:ext cx="1725168" cy="132587"/>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6630161" y="5205222"/>
              <a:ext cx="1617345" cy="0"/>
            </a:xfrm>
            <a:custGeom>
              <a:avLst/>
              <a:gdLst/>
              <a:ahLst/>
              <a:cxnLst/>
              <a:rect l="l" t="t" r="r" b="b"/>
              <a:pathLst>
                <a:path w="1617345">
                  <a:moveTo>
                    <a:pt x="0" y="0"/>
                  </a:moveTo>
                  <a:lnTo>
                    <a:pt x="1616964" y="0"/>
                  </a:lnTo>
                </a:path>
              </a:pathLst>
            </a:custGeom>
            <a:ln w="25908">
              <a:solidFill>
                <a:srgbClr val="007BBB"/>
              </a:solidFill>
            </a:ln>
          </p:spPr>
          <p:txBody>
            <a:bodyPr wrap="square" lIns="0" tIns="0" rIns="0" bIns="0" rtlCol="0"/>
            <a:lstStyle/>
            <a:p>
              <a:endParaRPr/>
            </a:p>
          </p:txBody>
        </p:sp>
        <p:sp>
          <p:nvSpPr>
            <p:cNvPr id="19" name="object 19"/>
            <p:cNvSpPr/>
            <p:nvPr/>
          </p:nvSpPr>
          <p:spPr>
            <a:xfrm>
              <a:off x="7542276" y="4152899"/>
              <a:ext cx="3596639" cy="156972"/>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7620761" y="4205478"/>
              <a:ext cx="3439795" cy="0"/>
            </a:xfrm>
            <a:custGeom>
              <a:avLst/>
              <a:gdLst/>
              <a:ahLst/>
              <a:cxnLst/>
              <a:rect l="l" t="t" r="r" b="b"/>
              <a:pathLst>
                <a:path w="3439795">
                  <a:moveTo>
                    <a:pt x="0" y="0"/>
                  </a:moveTo>
                  <a:lnTo>
                    <a:pt x="3439668" y="0"/>
                  </a:lnTo>
                </a:path>
              </a:pathLst>
            </a:custGeom>
            <a:ln w="50292">
              <a:solidFill>
                <a:srgbClr val="FFFFFF"/>
              </a:solidFill>
              <a:prstDash val="dot"/>
            </a:ln>
          </p:spPr>
          <p:txBody>
            <a:bodyPr wrap="square" lIns="0" tIns="0" rIns="0" bIns="0" rtlCol="0"/>
            <a:lstStyle/>
            <a:p>
              <a:endParaRPr/>
            </a:p>
          </p:txBody>
        </p:sp>
        <p:sp>
          <p:nvSpPr>
            <p:cNvPr id="21" name="object 21"/>
            <p:cNvSpPr/>
            <p:nvPr/>
          </p:nvSpPr>
          <p:spPr>
            <a:xfrm>
              <a:off x="2965704" y="3182112"/>
              <a:ext cx="134112" cy="2121408"/>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3031998" y="3210306"/>
              <a:ext cx="1905" cy="2014855"/>
            </a:xfrm>
            <a:custGeom>
              <a:avLst/>
              <a:gdLst/>
              <a:ahLst/>
              <a:cxnLst/>
              <a:rect l="l" t="t" r="r" b="b"/>
              <a:pathLst>
                <a:path w="1905" h="2014854">
                  <a:moveTo>
                    <a:pt x="1524" y="2014728"/>
                  </a:moveTo>
                  <a:lnTo>
                    <a:pt x="0" y="0"/>
                  </a:lnTo>
                </a:path>
              </a:pathLst>
            </a:custGeom>
            <a:ln w="25908">
              <a:solidFill>
                <a:srgbClr val="8AC843"/>
              </a:solidFill>
            </a:ln>
          </p:spPr>
          <p:txBody>
            <a:bodyPr wrap="square" lIns="0" tIns="0" rIns="0" bIns="0" rtlCol="0"/>
            <a:lstStyle/>
            <a:p>
              <a:endParaRPr/>
            </a:p>
          </p:txBody>
        </p:sp>
        <p:sp>
          <p:nvSpPr>
            <p:cNvPr id="23" name="object 23"/>
            <p:cNvSpPr/>
            <p:nvPr/>
          </p:nvSpPr>
          <p:spPr>
            <a:xfrm>
              <a:off x="2987040" y="3115056"/>
              <a:ext cx="1839467" cy="262127"/>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3041142" y="3182112"/>
              <a:ext cx="1653539" cy="78105"/>
            </a:xfrm>
            <a:custGeom>
              <a:avLst/>
              <a:gdLst/>
              <a:ahLst/>
              <a:cxnLst/>
              <a:rect l="l" t="t" r="r" b="b"/>
              <a:pathLst>
                <a:path w="1653539" h="78104">
                  <a:moveTo>
                    <a:pt x="1575816" y="0"/>
                  </a:moveTo>
                  <a:lnTo>
                    <a:pt x="1575816" y="77724"/>
                  </a:lnTo>
                  <a:lnTo>
                    <a:pt x="1627632" y="51815"/>
                  </a:lnTo>
                  <a:lnTo>
                    <a:pt x="1588770" y="51815"/>
                  </a:lnTo>
                  <a:lnTo>
                    <a:pt x="1588770" y="25908"/>
                  </a:lnTo>
                  <a:lnTo>
                    <a:pt x="1627632" y="25908"/>
                  </a:lnTo>
                  <a:lnTo>
                    <a:pt x="1575816" y="0"/>
                  </a:lnTo>
                  <a:close/>
                </a:path>
                <a:path w="1653539" h="78104">
                  <a:moveTo>
                    <a:pt x="1575816" y="25908"/>
                  </a:moveTo>
                  <a:lnTo>
                    <a:pt x="0" y="25908"/>
                  </a:lnTo>
                  <a:lnTo>
                    <a:pt x="0" y="51815"/>
                  </a:lnTo>
                  <a:lnTo>
                    <a:pt x="1575816" y="51815"/>
                  </a:lnTo>
                  <a:lnTo>
                    <a:pt x="1575816" y="25908"/>
                  </a:lnTo>
                  <a:close/>
                </a:path>
                <a:path w="1653539" h="78104">
                  <a:moveTo>
                    <a:pt x="1627632" y="25908"/>
                  </a:moveTo>
                  <a:lnTo>
                    <a:pt x="1588770" y="25908"/>
                  </a:lnTo>
                  <a:lnTo>
                    <a:pt x="1588770" y="51815"/>
                  </a:lnTo>
                  <a:lnTo>
                    <a:pt x="1627632" y="51815"/>
                  </a:lnTo>
                  <a:lnTo>
                    <a:pt x="1653540" y="38862"/>
                  </a:lnTo>
                  <a:lnTo>
                    <a:pt x="1627632" y="25908"/>
                  </a:lnTo>
                  <a:close/>
                </a:path>
              </a:pathLst>
            </a:custGeom>
            <a:solidFill>
              <a:srgbClr val="8AC843"/>
            </a:solidFill>
          </p:spPr>
          <p:txBody>
            <a:bodyPr wrap="square" lIns="0" tIns="0" rIns="0" bIns="0" rtlCol="0"/>
            <a:lstStyle/>
            <a:p>
              <a:endParaRPr/>
            </a:p>
          </p:txBody>
        </p:sp>
        <p:sp>
          <p:nvSpPr>
            <p:cNvPr id="25" name="object 25"/>
            <p:cNvSpPr/>
            <p:nvPr/>
          </p:nvSpPr>
          <p:spPr>
            <a:xfrm>
              <a:off x="2982468" y="5111496"/>
              <a:ext cx="1839468" cy="262127"/>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3036570" y="5178552"/>
              <a:ext cx="1653539" cy="78105"/>
            </a:xfrm>
            <a:custGeom>
              <a:avLst/>
              <a:gdLst/>
              <a:ahLst/>
              <a:cxnLst/>
              <a:rect l="l" t="t" r="r" b="b"/>
              <a:pathLst>
                <a:path w="1653539" h="78104">
                  <a:moveTo>
                    <a:pt x="1575816" y="0"/>
                  </a:moveTo>
                  <a:lnTo>
                    <a:pt x="1575816" y="77724"/>
                  </a:lnTo>
                  <a:lnTo>
                    <a:pt x="1627632" y="51816"/>
                  </a:lnTo>
                  <a:lnTo>
                    <a:pt x="1588770" y="51816"/>
                  </a:lnTo>
                  <a:lnTo>
                    <a:pt x="1588770" y="25908"/>
                  </a:lnTo>
                  <a:lnTo>
                    <a:pt x="1627632" y="25908"/>
                  </a:lnTo>
                  <a:lnTo>
                    <a:pt x="1575816" y="0"/>
                  </a:lnTo>
                  <a:close/>
                </a:path>
                <a:path w="1653539" h="78104">
                  <a:moveTo>
                    <a:pt x="1575816" y="25908"/>
                  </a:moveTo>
                  <a:lnTo>
                    <a:pt x="0" y="25908"/>
                  </a:lnTo>
                  <a:lnTo>
                    <a:pt x="0" y="51816"/>
                  </a:lnTo>
                  <a:lnTo>
                    <a:pt x="1575816" y="51816"/>
                  </a:lnTo>
                  <a:lnTo>
                    <a:pt x="1575816" y="25908"/>
                  </a:lnTo>
                  <a:close/>
                </a:path>
                <a:path w="1653539" h="78104">
                  <a:moveTo>
                    <a:pt x="1627632" y="25908"/>
                  </a:moveTo>
                  <a:lnTo>
                    <a:pt x="1588770" y="25908"/>
                  </a:lnTo>
                  <a:lnTo>
                    <a:pt x="1588770" y="51816"/>
                  </a:lnTo>
                  <a:lnTo>
                    <a:pt x="1627632" y="51816"/>
                  </a:lnTo>
                  <a:lnTo>
                    <a:pt x="1653540" y="38862"/>
                  </a:lnTo>
                  <a:lnTo>
                    <a:pt x="1627632" y="25908"/>
                  </a:lnTo>
                  <a:close/>
                </a:path>
              </a:pathLst>
            </a:custGeom>
            <a:solidFill>
              <a:srgbClr val="8AC843"/>
            </a:solidFill>
          </p:spPr>
          <p:txBody>
            <a:bodyPr wrap="square" lIns="0" tIns="0" rIns="0" bIns="0" rtlCol="0"/>
            <a:lstStyle/>
            <a:p>
              <a:endParaRPr/>
            </a:p>
          </p:txBody>
        </p:sp>
        <p:sp>
          <p:nvSpPr>
            <p:cNvPr id="27" name="object 27"/>
            <p:cNvSpPr/>
            <p:nvPr/>
          </p:nvSpPr>
          <p:spPr>
            <a:xfrm>
              <a:off x="2436876" y="4166615"/>
              <a:ext cx="650748" cy="132587"/>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2490978" y="4207002"/>
              <a:ext cx="542925" cy="0"/>
            </a:xfrm>
            <a:custGeom>
              <a:avLst/>
              <a:gdLst/>
              <a:ahLst/>
              <a:cxnLst/>
              <a:rect l="l" t="t" r="r" b="b"/>
              <a:pathLst>
                <a:path w="542925">
                  <a:moveTo>
                    <a:pt x="0" y="0"/>
                  </a:moveTo>
                  <a:lnTo>
                    <a:pt x="542544" y="0"/>
                  </a:lnTo>
                </a:path>
              </a:pathLst>
            </a:custGeom>
            <a:ln w="25908">
              <a:solidFill>
                <a:srgbClr val="8AC843"/>
              </a:solidFill>
            </a:ln>
          </p:spPr>
          <p:txBody>
            <a:bodyPr wrap="square" lIns="0" tIns="0" rIns="0" bIns="0" rtlCol="0"/>
            <a:lstStyle/>
            <a:p>
              <a:endParaRPr/>
            </a:p>
          </p:txBody>
        </p:sp>
        <p:sp>
          <p:nvSpPr>
            <p:cNvPr id="29" name="object 29"/>
            <p:cNvSpPr/>
            <p:nvPr/>
          </p:nvSpPr>
          <p:spPr>
            <a:xfrm>
              <a:off x="3681222" y="2117597"/>
              <a:ext cx="3467100" cy="4178935"/>
            </a:xfrm>
            <a:custGeom>
              <a:avLst/>
              <a:gdLst/>
              <a:ahLst/>
              <a:cxnLst/>
              <a:rect l="l" t="t" r="r" b="b"/>
              <a:pathLst>
                <a:path w="3467100" h="4178935">
                  <a:moveTo>
                    <a:pt x="0" y="520064"/>
                  </a:moveTo>
                  <a:lnTo>
                    <a:pt x="2124" y="472721"/>
                  </a:lnTo>
                  <a:lnTo>
                    <a:pt x="8377" y="426569"/>
                  </a:lnTo>
                  <a:lnTo>
                    <a:pt x="18573" y="381793"/>
                  </a:lnTo>
                  <a:lnTo>
                    <a:pt x="32530" y="338577"/>
                  </a:lnTo>
                  <a:lnTo>
                    <a:pt x="50065" y="297103"/>
                  </a:lnTo>
                  <a:lnTo>
                    <a:pt x="70992" y="257555"/>
                  </a:lnTo>
                  <a:lnTo>
                    <a:pt x="95131" y="220118"/>
                  </a:lnTo>
                  <a:lnTo>
                    <a:pt x="122296" y="184973"/>
                  </a:lnTo>
                  <a:lnTo>
                    <a:pt x="152304" y="152304"/>
                  </a:lnTo>
                  <a:lnTo>
                    <a:pt x="184973" y="122296"/>
                  </a:lnTo>
                  <a:lnTo>
                    <a:pt x="220118" y="95131"/>
                  </a:lnTo>
                  <a:lnTo>
                    <a:pt x="257556" y="70992"/>
                  </a:lnTo>
                  <a:lnTo>
                    <a:pt x="297103" y="50065"/>
                  </a:lnTo>
                  <a:lnTo>
                    <a:pt x="338577" y="32530"/>
                  </a:lnTo>
                  <a:lnTo>
                    <a:pt x="381793" y="18573"/>
                  </a:lnTo>
                  <a:lnTo>
                    <a:pt x="426569" y="8377"/>
                  </a:lnTo>
                  <a:lnTo>
                    <a:pt x="472721" y="2124"/>
                  </a:lnTo>
                  <a:lnTo>
                    <a:pt x="520064" y="0"/>
                  </a:lnTo>
                  <a:lnTo>
                    <a:pt x="2947034" y="0"/>
                  </a:lnTo>
                  <a:lnTo>
                    <a:pt x="2994378" y="2124"/>
                  </a:lnTo>
                  <a:lnTo>
                    <a:pt x="3040530" y="8377"/>
                  </a:lnTo>
                  <a:lnTo>
                    <a:pt x="3085306" y="18573"/>
                  </a:lnTo>
                  <a:lnTo>
                    <a:pt x="3128522" y="32530"/>
                  </a:lnTo>
                  <a:lnTo>
                    <a:pt x="3169996" y="50065"/>
                  </a:lnTo>
                  <a:lnTo>
                    <a:pt x="3209543" y="70992"/>
                  </a:lnTo>
                  <a:lnTo>
                    <a:pt x="3246981" y="95131"/>
                  </a:lnTo>
                  <a:lnTo>
                    <a:pt x="3282126" y="122296"/>
                  </a:lnTo>
                  <a:lnTo>
                    <a:pt x="3314795" y="152304"/>
                  </a:lnTo>
                  <a:lnTo>
                    <a:pt x="3344803" y="184973"/>
                  </a:lnTo>
                  <a:lnTo>
                    <a:pt x="3371968" y="220118"/>
                  </a:lnTo>
                  <a:lnTo>
                    <a:pt x="3396106" y="257556"/>
                  </a:lnTo>
                  <a:lnTo>
                    <a:pt x="3417034" y="297103"/>
                  </a:lnTo>
                  <a:lnTo>
                    <a:pt x="3434569" y="338577"/>
                  </a:lnTo>
                  <a:lnTo>
                    <a:pt x="3448526" y="381793"/>
                  </a:lnTo>
                  <a:lnTo>
                    <a:pt x="3458722" y="426569"/>
                  </a:lnTo>
                  <a:lnTo>
                    <a:pt x="3464975" y="472721"/>
                  </a:lnTo>
                  <a:lnTo>
                    <a:pt x="3467100" y="520064"/>
                  </a:lnTo>
                  <a:lnTo>
                    <a:pt x="3467100" y="3658742"/>
                  </a:lnTo>
                  <a:lnTo>
                    <a:pt x="3464975" y="3706079"/>
                  </a:lnTo>
                  <a:lnTo>
                    <a:pt x="3458722" y="3752225"/>
                  </a:lnTo>
                  <a:lnTo>
                    <a:pt x="3448526" y="3796996"/>
                  </a:lnTo>
                  <a:lnTo>
                    <a:pt x="3434569" y="3840210"/>
                  </a:lnTo>
                  <a:lnTo>
                    <a:pt x="3417034" y="3881682"/>
                  </a:lnTo>
                  <a:lnTo>
                    <a:pt x="3396107" y="3921229"/>
                  </a:lnTo>
                  <a:lnTo>
                    <a:pt x="3371968" y="3958667"/>
                  </a:lnTo>
                  <a:lnTo>
                    <a:pt x="3344803" y="3993813"/>
                  </a:lnTo>
                  <a:lnTo>
                    <a:pt x="3314795" y="4026484"/>
                  </a:lnTo>
                  <a:lnTo>
                    <a:pt x="3282126" y="4056494"/>
                  </a:lnTo>
                  <a:lnTo>
                    <a:pt x="3246981" y="4083662"/>
                  </a:lnTo>
                  <a:lnTo>
                    <a:pt x="3209544" y="4107803"/>
                  </a:lnTo>
                  <a:lnTo>
                    <a:pt x="3169996" y="4128734"/>
                  </a:lnTo>
                  <a:lnTo>
                    <a:pt x="3128522" y="4146271"/>
                  </a:lnTo>
                  <a:lnTo>
                    <a:pt x="3085306" y="4160230"/>
                  </a:lnTo>
                  <a:lnTo>
                    <a:pt x="3040530" y="4170429"/>
                  </a:lnTo>
                  <a:lnTo>
                    <a:pt x="2994378" y="4176682"/>
                  </a:lnTo>
                  <a:lnTo>
                    <a:pt x="2947034" y="4178807"/>
                  </a:lnTo>
                  <a:lnTo>
                    <a:pt x="520064" y="4178807"/>
                  </a:lnTo>
                  <a:lnTo>
                    <a:pt x="472721" y="4176682"/>
                  </a:lnTo>
                  <a:lnTo>
                    <a:pt x="426569" y="4170429"/>
                  </a:lnTo>
                  <a:lnTo>
                    <a:pt x="381793" y="4160230"/>
                  </a:lnTo>
                  <a:lnTo>
                    <a:pt x="338577" y="4146271"/>
                  </a:lnTo>
                  <a:lnTo>
                    <a:pt x="297103" y="4128734"/>
                  </a:lnTo>
                  <a:lnTo>
                    <a:pt x="257555" y="4107803"/>
                  </a:lnTo>
                  <a:lnTo>
                    <a:pt x="220118" y="4083662"/>
                  </a:lnTo>
                  <a:lnTo>
                    <a:pt x="184973" y="4056494"/>
                  </a:lnTo>
                  <a:lnTo>
                    <a:pt x="152304" y="4026484"/>
                  </a:lnTo>
                  <a:lnTo>
                    <a:pt x="122296" y="3993813"/>
                  </a:lnTo>
                  <a:lnTo>
                    <a:pt x="95131" y="3958667"/>
                  </a:lnTo>
                  <a:lnTo>
                    <a:pt x="70992" y="3921229"/>
                  </a:lnTo>
                  <a:lnTo>
                    <a:pt x="50065" y="3881682"/>
                  </a:lnTo>
                  <a:lnTo>
                    <a:pt x="32530" y="3840210"/>
                  </a:lnTo>
                  <a:lnTo>
                    <a:pt x="18573" y="3796996"/>
                  </a:lnTo>
                  <a:lnTo>
                    <a:pt x="8377" y="3752225"/>
                  </a:lnTo>
                  <a:lnTo>
                    <a:pt x="2124" y="3706079"/>
                  </a:lnTo>
                  <a:lnTo>
                    <a:pt x="0" y="3658742"/>
                  </a:lnTo>
                  <a:lnTo>
                    <a:pt x="0" y="520064"/>
                  </a:lnTo>
                  <a:close/>
                </a:path>
              </a:pathLst>
            </a:custGeom>
            <a:ln w="25908">
              <a:solidFill>
                <a:srgbClr val="FFFFFF"/>
              </a:solidFill>
            </a:ln>
          </p:spPr>
          <p:txBody>
            <a:bodyPr wrap="square" lIns="0" tIns="0" rIns="0" bIns="0" rtlCol="0"/>
            <a:lstStyle/>
            <a:p>
              <a:endParaRPr/>
            </a:p>
          </p:txBody>
        </p:sp>
        <p:sp>
          <p:nvSpPr>
            <p:cNvPr id="30" name="object 30"/>
            <p:cNvSpPr/>
            <p:nvPr/>
          </p:nvSpPr>
          <p:spPr>
            <a:xfrm>
              <a:off x="3849624" y="1312163"/>
              <a:ext cx="1269491" cy="1271015"/>
            </a:xfrm>
            <a:prstGeom prst="rect">
              <a:avLst/>
            </a:prstGeom>
            <a:blipFill>
              <a:blip r:embed="rId2" cstate="print"/>
              <a:stretch>
                <a:fillRect/>
              </a:stretch>
            </a:blipFill>
          </p:spPr>
          <p:txBody>
            <a:bodyPr wrap="square" lIns="0" tIns="0" rIns="0" bIns="0" rtlCol="0"/>
            <a:lstStyle/>
            <a:p>
              <a:endParaRPr/>
            </a:p>
          </p:txBody>
        </p:sp>
      </p:grpSp>
      <p:sp>
        <p:nvSpPr>
          <p:cNvPr id="31" name="object 31"/>
          <p:cNvSpPr txBox="1"/>
          <p:nvPr/>
        </p:nvSpPr>
        <p:spPr>
          <a:xfrm>
            <a:off x="11256994" y="2563747"/>
            <a:ext cx="323850" cy="1329055"/>
          </a:xfrm>
          <a:prstGeom prst="rect">
            <a:avLst/>
          </a:prstGeom>
        </p:spPr>
        <p:txBody>
          <a:bodyPr vert="vert270" wrap="square" lIns="0" tIns="0" rIns="0" bIns="0" rtlCol="0">
            <a:spAutoFit/>
          </a:bodyPr>
          <a:lstStyle/>
          <a:p>
            <a:pPr marL="12700">
              <a:lnSpc>
                <a:spcPts val="2425"/>
              </a:lnSpc>
            </a:pPr>
            <a:r>
              <a:rPr sz="2100" spc="-5" dirty="0">
                <a:solidFill>
                  <a:srgbClr val="FFFFFF"/>
                </a:solidFill>
                <a:latin typeface="Arial"/>
                <a:cs typeface="Arial"/>
              </a:rPr>
              <a:t>us-west-1a</a:t>
            </a:r>
            <a:endParaRPr sz="2100">
              <a:latin typeface="Arial"/>
              <a:cs typeface="Arial"/>
            </a:endParaRPr>
          </a:p>
        </p:txBody>
      </p:sp>
      <p:sp>
        <p:nvSpPr>
          <p:cNvPr id="32" name="object 32"/>
          <p:cNvSpPr txBox="1"/>
          <p:nvPr/>
        </p:nvSpPr>
        <p:spPr>
          <a:xfrm>
            <a:off x="11196034" y="4608702"/>
            <a:ext cx="323850" cy="1329055"/>
          </a:xfrm>
          <a:prstGeom prst="rect">
            <a:avLst/>
          </a:prstGeom>
        </p:spPr>
        <p:txBody>
          <a:bodyPr vert="vert270" wrap="square" lIns="0" tIns="0" rIns="0" bIns="0" rtlCol="0">
            <a:spAutoFit/>
          </a:bodyPr>
          <a:lstStyle/>
          <a:p>
            <a:pPr marL="12700">
              <a:lnSpc>
                <a:spcPts val="2425"/>
              </a:lnSpc>
            </a:pPr>
            <a:r>
              <a:rPr sz="2100" spc="-5" dirty="0">
                <a:solidFill>
                  <a:srgbClr val="FFFFFF"/>
                </a:solidFill>
                <a:latin typeface="Arial"/>
                <a:cs typeface="Arial"/>
              </a:rPr>
              <a:t>us-west-1b</a:t>
            </a:r>
            <a:endParaRPr sz="2100">
              <a:latin typeface="Arial"/>
              <a:cs typeface="Arial"/>
            </a:endParaRPr>
          </a:p>
        </p:txBody>
      </p:sp>
      <p:sp>
        <p:nvSpPr>
          <p:cNvPr id="33" name="object 33"/>
          <p:cNvSpPr/>
          <p:nvPr/>
        </p:nvSpPr>
        <p:spPr>
          <a:xfrm>
            <a:off x="327659" y="3570732"/>
            <a:ext cx="1270000" cy="1270000"/>
          </a:xfrm>
          <a:prstGeom prst="rect">
            <a:avLst/>
          </a:prstGeom>
          <a:blipFill>
            <a:blip r:embed="rId9" cstate="print"/>
            <a:stretch>
              <a:fillRect/>
            </a:stretch>
          </a:blipFill>
        </p:spPr>
        <p:txBody>
          <a:bodyPr wrap="square" lIns="0" tIns="0" rIns="0" bIns="0" rtlCol="0"/>
          <a:lstStyle/>
          <a:p>
            <a:endParaRPr/>
          </a:p>
        </p:txBody>
      </p:sp>
      <p:sp>
        <p:nvSpPr>
          <p:cNvPr id="34" name="object 34"/>
          <p:cNvSpPr txBox="1"/>
          <p:nvPr/>
        </p:nvSpPr>
        <p:spPr>
          <a:xfrm>
            <a:off x="1303400" y="3850385"/>
            <a:ext cx="1056640" cy="63563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FFFFFF"/>
                </a:solidFill>
                <a:latin typeface="Arial"/>
                <a:cs typeface="Arial"/>
              </a:rPr>
              <a:t>Amazon  Route</a:t>
            </a:r>
            <a:r>
              <a:rPr sz="2000" spc="-105" dirty="0">
                <a:solidFill>
                  <a:srgbClr val="FFFFFF"/>
                </a:solidFill>
                <a:latin typeface="Arial"/>
                <a:cs typeface="Arial"/>
              </a:rPr>
              <a:t> </a:t>
            </a:r>
            <a:r>
              <a:rPr sz="2000" dirty="0">
                <a:solidFill>
                  <a:srgbClr val="FFFFFF"/>
                </a:solidFill>
                <a:latin typeface="Arial"/>
                <a:cs typeface="Arial"/>
              </a:rPr>
              <a:t>53</a:t>
            </a:r>
            <a:endParaRPr sz="2000">
              <a:latin typeface="Arial"/>
              <a:cs typeface="Arial"/>
            </a:endParaRPr>
          </a:p>
        </p:txBody>
      </p:sp>
      <p:sp>
        <p:nvSpPr>
          <p:cNvPr id="35" name="object 35"/>
          <p:cNvSpPr txBox="1"/>
          <p:nvPr/>
        </p:nvSpPr>
        <p:spPr>
          <a:xfrm>
            <a:off x="4967096" y="1733245"/>
            <a:ext cx="109791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ELB</a:t>
            </a:r>
            <a:r>
              <a:rPr sz="2000" spc="-85" dirty="0">
                <a:solidFill>
                  <a:srgbClr val="FFFFFF"/>
                </a:solidFill>
                <a:latin typeface="Arial"/>
                <a:cs typeface="Arial"/>
              </a:rPr>
              <a:t> </a:t>
            </a:r>
            <a:r>
              <a:rPr sz="2000" spc="-5" dirty="0">
                <a:solidFill>
                  <a:srgbClr val="FFFFFF"/>
                </a:solidFill>
                <a:latin typeface="Arial"/>
                <a:cs typeface="Arial"/>
              </a:rPr>
              <a:t>VPC</a:t>
            </a:r>
            <a:endParaRPr sz="2000">
              <a:latin typeface="Arial"/>
              <a:cs typeface="Arial"/>
            </a:endParaRPr>
          </a:p>
        </p:txBody>
      </p:sp>
      <p:sp>
        <p:nvSpPr>
          <p:cNvPr id="36" name="object 36"/>
          <p:cNvSpPr/>
          <p:nvPr/>
        </p:nvSpPr>
        <p:spPr>
          <a:xfrm>
            <a:off x="4587240" y="2584704"/>
            <a:ext cx="1269491" cy="1271016"/>
          </a:xfrm>
          <a:prstGeom prst="rect">
            <a:avLst/>
          </a:prstGeom>
          <a:blipFill>
            <a:blip r:embed="rId10" cstate="print"/>
            <a:stretch>
              <a:fillRect/>
            </a:stretch>
          </a:blipFill>
        </p:spPr>
        <p:txBody>
          <a:bodyPr wrap="square" lIns="0" tIns="0" rIns="0" bIns="0" rtlCol="0"/>
          <a:lstStyle/>
          <a:p>
            <a:endParaRPr/>
          </a:p>
        </p:txBody>
      </p:sp>
      <p:sp>
        <p:nvSpPr>
          <p:cNvPr id="37" name="object 37"/>
          <p:cNvSpPr txBox="1"/>
          <p:nvPr/>
        </p:nvSpPr>
        <p:spPr>
          <a:xfrm>
            <a:off x="5614161" y="2997530"/>
            <a:ext cx="506730" cy="331470"/>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FFFFF"/>
                </a:solidFill>
                <a:latin typeface="Arial"/>
                <a:cs typeface="Arial"/>
              </a:rPr>
              <a:t>E</a:t>
            </a:r>
            <a:r>
              <a:rPr sz="2000" dirty="0">
                <a:solidFill>
                  <a:srgbClr val="FFFFFF"/>
                </a:solidFill>
                <a:latin typeface="Arial"/>
                <a:cs typeface="Arial"/>
              </a:rPr>
              <a:t>LB</a:t>
            </a:r>
            <a:endParaRPr sz="2000">
              <a:latin typeface="Arial"/>
              <a:cs typeface="Arial"/>
            </a:endParaRPr>
          </a:p>
        </p:txBody>
      </p:sp>
      <p:grpSp>
        <p:nvGrpSpPr>
          <p:cNvPr id="38" name="object 38"/>
          <p:cNvGrpSpPr/>
          <p:nvPr/>
        </p:nvGrpSpPr>
        <p:grpSpPr>
          <a:xfrm>
            <a:off x="4181792" y="2560256"/>
            <a:ext cx="2464435" cy="3292475"/>
            <a:chOff x="4181792" y="2560256"/>
            <a:chExt cx="2464435" cy="3292475"/>
          </a:xfrm>
        </p:grpSpPr>
        <p:sp>
          <p:nvSpPr>
            <p:cNvPr id="39" name="object 39"/>
            <p:cNvSpPr/>
            <p:nvPr/>
          </p:nvSpPr>
          <p:spPr>
            <a:xfrm>
              <a:off x="4194809" y="2573274"/>
              <a:ext cx="2438400" cy="1270000"/>
            </a:xfrm>
            <a:custGeom>
              <a:avLst/>
              <a:gdLst/>
              <a:ahLst/>
              <a:cxnLst/>
              <a:rect l="l" t="t" r="r" b="b"/>
              <a:pathLst>
                <a:path w="2438400" h="1270000">
                  <a:moveTo>
                    <a:pt x="0" y="190373"/>
                  </a:moveTo>
                  <a:lnTo>
                    <a:pt x="5027" y="146717"/>
                  </a:lnTo>
                  <a:lnTo>
                    <a:pt x="19346" y="106644"/>
                  </a:lnTo>
                  <a:lnTo>
                    <a:pt x="41817" y="71297"/>
                  </a:lnTo>
                  <a:lnTo>
                    <a:pt x="71297" y="41817"/>
                  </a:lnTo>
                  <a:lnTo>
                    <a:pt x="106644" y="19346"/>
                  </a:lnTo>
                  <a:lnTo>
                    <a:pt x="146717" y="5027"/>
                  </a:lnTo>
                  <a:lnTo>
                    <a:pt x="190373" y="0"/>
                  </a:lnTo>
                  <a:lnTo>
                    <a:pt x="2248027" y="0"/>
                  </a:lnTo>
                  <a:lnTo>
                    <a:pt x="2291682" y="5027"/>
                  </a:lnTo>
                  <a:lnTo>
                    <a:pt x="2331755" y="19346"/>
                  </a:lnTo>
                  <a:lnTo>
                    <a:pt x="2367102" y="41817"/>
                  </a:lnTo>
                  <a:lnTo>
                    <a:pt x="2396582" y="71297"/>
                  </a:lnTo>
                  <a:lnTo>
                    <a:pt x="2419053" y="106644"/>
                  </a:lnTo>
                  <a:lnTo>
                    <a:pt x="2433372" y="146717"/>
                  </a:lnTo>
                  <a:lnTo>
                    <a:pt x="2438399" y="190373"/>
                  </a:lnTo>
                  <a:lnTo>
                    <a:pt x="2438399" y="1079119"/>
                  </a:lnTo>
                  <a:lnTo>
                    <a:pt x="2433372" y="1122774"/>
                  </a:lnTo>
                  <a:lnTo>
                    <a:pt x="2419053" y="1162847"/>
                  </a:lnTo>
                  <a:lnTo>
                    <a:pt x="2396582" y="1198194"/>
                  </a:lnTo>
                  <a:lnTo>
                    <a:pt x="2367102" y="1227674"/>
                  </a:lnTo>
                  <a:lnTo>
                    <a:pt x="2331755" y="1250145"/>
                  </a:lnTo>
                  <a:lnTo>
                    <a:pt x="2291682" y="1264464"/>
                  </a:lnTo>
                  <a:lnTo>
                    <a:pt x="2248027" y="1269492"/>
                  </a:lnTo>
                  <a:lnTo>
                    <a:pt x="190373" y="1269492"/>
                  </a:lnTo>
                  <a:lnTo>
                    <a:pt x="146717" y="1264464"/>
                  </a:lnTo>
                  <a:lnTo>
                    <a:pt x="106644" y="1250145"/>
                  </a:lnTo>
                  <a:lnTo>
                    <a:pt x="71297" y="1227674"/>
                  </a:lnTo>
                  <a:lnTo>
                    <a:pt x="41817" y="1198194"/>
                  </a:lnTo>
                  <a:lnTo>
                    <a:pt x="19346" y="1162847"/>
                  </a:lnTo>
                  <a:lnTo>
                    <a:pt x="5027" y="1122774"/>
                  </a:lnTo>
                  <a:lnTo>
                    <a:pt x="0" y="1079119"/>
                  </a:lnTo>
                  <a:lnTo>
                    <a:pt x="0" y="190373"/>
                  </a:lnTo>
                  <a:close/>
                </a:path>
              </a:pathLst>
            </a:custGeom>
            <a:ln w="25907">
              <a:solidFill>
                <a:srgbClr val="007BBB"/>
              </a:solidFill>
            </a:ln>
          </p:spPr>
          <p:txBody>
            <a:bodyPr wrap="square" lIns="0" tIns="0" rIns="0" bIns="0" rtlCol="0"/>
            <a:lstStyle/>
            <a:p>
              <a:endParaRPr/>
            </a:p>
          </p:txBody>
        </p:sp>
        <p:sp>
          <p:nvSpPr>
            <p:cNvPr id="40" name="object 40"/>
            <p:cNvSpPr/>
            <p:nvPr/>
          </p:nvSpPr>
          <p:spPr>
            <a:xfrm>
              <a:off x="4587239" y="4581144"/>
              <a:ext cx="1269491" cy="1271016"/>
            </a:xfrm>
            <a:prstGeom prst="rect">
              <a:avLst/>
            </a:prstGeom>
            <a:blipFill>
              <a:blip r:embed="rId10" cstate="print"/>
              <a:stretch>
                <a:fillRect/>
              </a:stretch>
            </a:blipFill>
          </p:spPr>
          <p:txBody>
            <a:bodyPr wrap="square" lIns="0" tIns="0" rIns="0" bIns="0" rtlCol="0"/>
            <a:lstStyle/>
            <a:p>
              <a:endParaRPr/>
            </a:p>
          </p:txBody>
        </p:sp>
      </p:grpSp>
      <p:sp>
        <p:nvSpPr>
          <p:cNvPr id="41" name="object 41"/>
          <p:cNvSpPr txBox="1"/>
          <p:nvPr/>
        </p:nvSpPr>
        <p:spPr>
          <a:xfrm>
            <a:off x="5614161" y="4994528"/>
            <a:ext cx="50673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ELB</a:t>
            </a:r>
            <a:endParaRPr sz="2000">
              <a:latin typeface="Arial"/>
              <a:cs typeface="Arial"/>
            </a:endParaRPr>
          </a:p>
        </p:txBody>
      </p:sp>
      <p:sp>
        <p:nvSpPr>
          <p:cNvPr id="42" name="object 42"/>
          <p:cNvSpPr/>
          <p:nvPr/>
        </p:nvSpPr>
        <p:spPr>
          <a:xfrm>
            <a:off x="4194809" y="4569714"/>
            <a:ext cx="2438400" cy="1270000"/>
          </a:xfrm>
          <a:custGeom>
            <a:avLst/>
            <a:gdLst/>
            <a:ahLst/>
            <a:cxnLst/>
            <a:rect l="l" t="t" r="r" b="b"/>
            <a:pathLst>
              <a:path w="2438400" h="1270000">
                <a:moveTo>
                  <a:pt x="0" y="190373"/>
                </a:moveTo>
                <a:lnTo>
                  <a:pt x="5027" y="146717"/>
                </a:lnTo>
                <a:lnTo>
                  <a:pt x="19346" y="106644"/>
                </a:lnTo>
                <a:lnTo>
                  <a:pt x="41817" y="71297"/>
                </a:lnTo>
                <a:lnTo>
                  <a:pt x="71297" y="41817"/>
                </a:lnTo>
                <a:lnTo>
                  <a:pt x="106644" y="19346"/>
                </a:lnTo>
                <a:lnTo>
                  <a:pt x="146717" y="5027"/>
                </a:lnTo>
                <a:lnTo>
                  <a:pt x="190373" y="0"/>
                </a:lnTo>
                <a:lnTo>
                  <a:pt x="2248027" y="0"/>
                </a:lnTo>
                <a:lnTo>
                  <a:pt x="2291682" y="5027"/>
                </a:lnTo>
                <a:lnTo>
                  <a:pt x="2331755" y="19346"/>
                </a:lnTo>
                <a:lnTo>
                  <a:pt x="2367102" y="41817"/>
                </a:lnTo>
                <a:lnTo>
                  <a:pt x="2396582" y="71297"/>
                </a:lnTo>
                <a:lnTo>
                  <a:pt x="2419053" y="106644"/>
                </a:lnTo>
                <a:lnTo>
                  <a:pt x="2433372" y="146717"/>
                </a:lnTo>
                <a:lnTo>
                  <a:pt x="2438399" y="190373"/>
                </a:lnTo>
                <a:lnTo>
                  <a:pt x="2438399" y="1079068"/>
                </a:lnTo>
                <a:lnTo>
                  <a:pt x="2433372" y="1122730"/>
                </a:lnTo>
                <a:lnTo>
                  <a:pt x="2419053" y="1162812"/>
                </a:lnTo>
                <a:lnTo>
                  <a:pt x="2396582" y="1198168"/>
                </a:lnTo>
                <a:lnTo>
                  <a:pt x="2367102" y="1227658"/>
                </a:lnTo>
                <a:lnTo>
                  <a:pt x="2331755" y="1250137"/>
                </a:lnTo>
                <a:lnTo>
                  <a:pt x="2291682" y="1264462"/>
                </a:lnTo>
                <a:lnTo>
                  <a:pt x="2248027" y="1269492"/>
                </a:lnTo>
                <a:lnTo>
                  <a:pt x="190373" y="1269492"/>
                </a:lnTo>
                <a:lnTo>
                  <a:pt x="146717" y="1264462"/>
                </a:lnTo>
                <a:lnTo>
                  <a:pt x="106644" y="1250137"/>
                </a:lnTo>
                <a:lnTo>
                  <a:pt x="71297" y="1227658"/>
                </a:lnTo>
                <a:lnTo>
                  <a:pt x="41817" y="1198168"/>
                </a:lnTo>
                <a:lnTo>
                  <a:pt x="19346" y="1162812"/>
                </a:lnTo>
                <a:lnTo>
                  <a:pt x="5027" y="1122730"/>
                </a:lnTo>
                <a:lnTo>
                  <a:pt x="0" y="1079068"/>
                </a:lnTo>
                <a:lnTo>
                  <a:pt x="0" y="190373"/>
                </a:lnTo>
                <a:close/>
              </a:path>
            </a:pathLst>
          </a:custGeom>
          <a:ln w="25907">
            <a:solidFill>
              <a:srgbClr val="007BBB"/>
            </a:solidFill>
          </a:ln>
        </p:spPr>
        <p:txBody>
          <a:bodyPr wrap="square" lIns="0" tIns="0" rIns="0" bIns="0" rtlCol="0"/>
          <a:lstStyle/>
          <a:p>
            <a:endParaRPr/>
          </a:p>
        </p:txBody>
      </p:sp>
      <p:grpSp>
        <p:nvGrpSpPr>
          <p:cNvPr id="43" name="object 43"/>
          <p:cNvGrpSpPr/>
          <p:nvPr/>
        </p:nvGrpSpPr>
        <p:grpSpPr>
          <a:xfrm>
            <a:off x="3616452" y="4160520"/>
            <a:ext cx="3596640" cy="157480"/>
            <a:chOff x="3616452" y="4160520"/>
            <a:chExt cx="3596640" cy="157480"/>
          </a:xfrm>
        </p:grpSpPr>
        <p:sp>
          <p:nvSpPr>
            <p:cNvPr id="44" name="object 44"/>
            <p:cNvSpPr/>
            <p:nvPr/>
          </p:nvSpPr>
          <p:spPr>
            <a:xfrm>
              <a:off x="3616452" y="4160520"/>
              <a:ext cx="3596640" cy="156971"/>
            </a:xfrm>
            <a:prstGeom prst="rect">
              <a:avLst/>
            </a:prstGeom>
            <a:blipFill>
              <a:blip r:embed="rId5" cstate="print"/>
              <a:stretch>
                <a:fillRect/>
              </a:stretch>
            </a:blipFill>
          </p:spPr>
          <p:txBody>
            <a:bodyPr wrap="square" lIns="0" tIns="0" rIns="0" bIns="0" rtlCol="0"/>
            <a:lstStyle/>
            <a:p>
              <a:endParaRPr/>
            </a:p>
          </p:txBody>
        </p:sp>
        <p:sp>
          <p:nvSpPr>
            <p:cNvPr id="45" name="object 45"/>
            <p:cNvSpPr/>
            <p:nvPr/>
          </p:nvSpPr>
          <p:spPr>
            <a:xfrm>
              <a:off x="3694938" y="4213098"/>
              <a:ext cx="3439795" cy="0"/>
            </a:xfrm>
            <a:custGeom>
              <a:avLst/>
              <a:gdLst/>
              <a:ahLst/>
              <a:cxnLst/>
              <a:rect l="l" t="t" r="r" b="b"/>
              <a:pathLst>
                <a:path w="3439795">
                  <a:moveTo>
                    <a:pt x="0" y="0"/>
                  </a:moveTo>
                  <a:lnTo>
                    <a:pt x="3439667" y="0"/>
                  </a:lnTo>
                </a:path>
              </a:pathLst>
            </a:custGeom>
            <a:ln w="50292">
              <a:solidFill>
                <a:srgbClr val="FFFFFF"/>
              </a:solidFill>
              <a:prstDash val="dot"/>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58923" y="975360"/>
            <a:ext cx="4674108" cy="455676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720210" y="4056634"/>
            <a:ext cx="131508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Arial"/>
                <a:cs typeface="Arial"/>
              </a:rPr>
              <a:t>Secure</a:t>
            </a:r>
            <a:endParaRPr sz="3200">
              <a:latin typeface="Arial"/>
              <a:cs typeface="Arial"/>
            </a:endParaRPr>
          </a:p>
        </p:txBody>
      </p:sp>
      <p:grpSp>
        <p:nvGrpSpPr>
          <p:cNvPr id="4" name="object 4"/>
          <p:cNvGrpSpPr/>
          <p:nvPr/>
        </p:nvGrpSpPr>
        <p:grpSpPr>
          <a:xfrm>
            <a:off x="0" y="1706879"/>
            <a:ext cx="8999220" cy="3093720"/>
            <a:chOff x="0" y="1706879"/>
            <a:chExt cx="8999220" cy="3093720"/>
          </a:xfrm>
        </p:grpSpPr>
        <p:sp>
          <p:nvSpPr>
            <p:cNvPr id="5" name="object 5"/>
            <p:cNvSpPr/>
            <p:nvPr/>
          </p:nvSpPr>
          <p:spPr>
            <a:xfrm>
              <a:off x="5824728" y="1706879"/>
              <a:ext cx="3174492" cy="309372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1706879"/>
              <a:ext cx="2929128" cy="309372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729183" y="4056634"/>
            <a:ext cx="122301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Arial"/>
                <a:cs typeface="Arial"/>
              </a:rPr>
              <a:t>El</a:t>
            </a:r>
            <a:r>
              <a:rPr sz="3200" spc="-10" dirty="0">
                <a:solidFill>
                  <a:srgbClr val="FFFFFF"/>
                </a:solidFill>
                <a:latin typeface="Arial"/>
                <a:cs typeface="Arial"/>
              </a:rPr>
              <a:t>a</a:t>
            </a:r>
            <a:r>
              <a:rPr sz="3200" dirty="0">
                <a:solidFill>
                  <a:srgbClr val="FFFFFF"/>
                </a:solidFill>
                <a:latin typeface="Arial"/>
                <a:cs typeface="Arial"/>
              </a:rPr>
              <a:t>stic</a:t>
            </a:r>
            <a:endParaRPr sz="3200">
              <a:latin typeface="Arial"/>
              <a:cs typeface="Arial"/>
            </a:endParaRPr>
          </a:p>
        </p:txBody>
      </p:sp>
      <p:sp>
        <p:nvSpPr>
          <p:cNvPr id="8" name="object 8"/>
          <p:cNvSpPr txBox="1"/>
          <p:nvPr/>
        </p:nvSpPr>
        <p:spPr>
          <a:xfrm>
            <a:off x="6485001" y="4056634"/>
            <a:ext cx="1854200" cy="51371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Arial"/>
                <a:cs typeface="Arial"/>
              </a:rPr>
              <a:t>Integrated</a:t>
            </a:r>
            <a:endParaRPr sz="3200">
              <a:latin typeface="Arial"/>
              <a:cs typeface="Arial"/>
            </a:endParaRPr>
          </a:p>
        </p:txBody>
      </p:sp>
      <p:sp>
        <p:nvSpPr>
          <p:cNvPr id="9" name="object 9"/>
          <p:cNvSpPr txBox="1"/>
          <p:nvPr/>
        </p:nvSpPr>
        <p:spPr>
          <a:xfrm>
            <a:off x="9174606" y="4056634"/>
            <a:ext cx="253238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Arial"/>
                <a:cs typeface="Arial"/>
              </a:rPr>
              <a:t>Cost</a:t>
            </a:r>
            <a:r>
              <a:rPr sz="3200" spc="-100" dirty="0">
                <a:solidFill>
                  <a:srgbClr val="FFFFFF"/>
                </a:solidFill>
                <a:latin typeface="Arial"/>
                <a:cs typeface="Arial"/>
              </a:rPr>
              <a:t> </a:t>
            </a:r>
            <a:r>
              <a:rPr sz="3200" dirty="0">
                <a:solidFill>
                  <a:srgbClr val="FFFFFF"/>
                </a:solidFill>
                <a:latin typeface="Arial"/>
                <a:cs typeface="Arial"/>
              </a:rPr>
              <a:t>Effective</a:t>
            </a:r>
            <a:endParaRPr sz="3200">
              <a:latin typeface="Arial"/>
              <a:cs typeface="Arial"/>
            </a:endParaRPr>
          </a:p>
        </p:txBody>
      </p:sp>
      <p:grpSp>
        <p:nvGrpSpPr>
          <p:cNvPr id="10" name="object 10"/>
          <p:cNvGrpSpPr/>
          <p:nvPr/>
        </p:nvGrpSpPr>
        <p:grpSpPr>
          <a:xfrm>
            <a:off x="7406640" y="70103"/>
            <a:ext cx="4785360" cy="5408930"/>
            <a:chOff x="7406640" y="70103"/>
            <a:chExt cx="4785360" cy="5408930"/>
          </a:xfrm>
        </p:grpSpPr>
        <p:sp>
          <p:nvSpPr>
            <p:cNvPr id="11" name="object 11"/>
            <p:cNvSpPr/>
            <p:nvPr/>
          </p:nvSpPr>
          <p:spPr>
            <a:xfrm>
              <a:off x="7406640" y="70103"/>
              <a:ext cx="4785359" cy="5180076"/>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8709660" y="1432559"/>
              <a:ext cx="156972" cy="4046220"/>
            </a:xfrm>
            <a:prstGeom prst="rect">
              <a:avLst/>
            </a:prstGeom>
            <a:blipFill>
              <a:blip r:embed="rId6" cstate="print"/>
              <a:stretch>
                <a:fillRect/>
              </a:stretch>
            </a:blipFill>
          </p:spPr>
          <p:txBody>
            <a:bodyPr wrap="square" lIns="0" tIns="0" rIns="0" bIns="0" rtlCol="0"/>
            <a:lstStyle/>
            <a:p>
              <a:endParaRPr/>
            </a:p>
          </p:txBody>
        </p:sp>
      </p:grpSp>
      <p:grpSp>
        <p:nvGrpSpPr>
          <p:cNvPr id="13" name="object 13"/>
          <p:cNvGrpSpPr/>
          <p:nvPr/>
        </p:nvGrpSpPr>
        <p:grpSpPr>
          <a:xfrm>
            <a:off x="2924555" y="1432560"/>
            <a:ext cx="5888990" cy="4046220"/>
            <a:chOff x="2924555" y="1432560"/>
            <a:chExt cx="5888990" cy="4046220"/>
          </a:xfrm>
        </p:grpSpPr>
        <p:sp>
          <p:nvSpPr>
            <p:cNvPr id="14" name="object 14"/>
            <p:cNvSpPr/>
            <p:nvPr/>
          </p:nvSpPr>
          <p:spPr>
            <a:xfrm>
              <a:off x="2924555" y="1432560"/>
              <a:ext cx="156971" cy="4046220"/>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3003041" y="1485138"/>
              <a:ext cx="0" cy="3889375"/>
            </a:xfrm>
            <a:custGeom>
              <a:avLst/>
              <a:gdLst/>
              <a:ahLst/>
              <a:cxnLst/>
              <a:rect l="l" t="t" r="r" b="b"/>
              <a:pathLst>
                <a:path h="3889375">
                  <a:moveTo>
                    <a:pt x="0" y="3889248"/>
                  </a:moveTo>
                  <a:lnTo>
                    <a:pt x="0" y="0"/>
                  </a:lnTo>
                </a:path>
              </a:pathLst>
            </a:custGeom>
            <a:ln w="50292">
              <a:solidFill>
                <a:srgbClr val="FFFFFF"/>
              </a:solidFill>
              <a:prstDash val="dot"/>
            </a:ln>
          </p:spPr>
          <p:txBody>
            <a:bodyPr wrap="square" lIns="0" tIns="0" rIns="0" bIns="0" rtlCol="0"/>
            <a:lstStyle/>
            <a:p>
              <a:endParaRPr/>
            </a:p>
          </p:txBody>
        </p:sp>
        <p:sp>
          <p:nvSpPr>
            <p:cNvPr id="16" name="object 16"/>
            <p:cNvSpPr/>
            <p:nvPr/>
          </p:nvSpPr>
          <p:spPr>
            <a:xfrm>
              <a:off x="5670804" y="1432560"/>
              <a:ext cx="156972" cy="4046220"/>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5749289" y="1485138"/>
              <a:ext cx="3039110" cy="3889375"/>
            </a:xfrm>
            <a:custGeom>
              <a:avLst/>
              <a:gdLst/>
              <a:ahLst/>
              <a:cxnLst/>
              <a:rect l="l" t="t" r="r" b="b"/>
              <a:pathLst>
                <a:path w="3039109" h="3889375">
                  <a:moveTo>
                    <a:pt x="0" y="3889248"/>
                  </a:moveTo>
                  <a:lnTo>
                    <a:pt x="0" y="0"/>
                  </a:lnTo>
                </a:path>
                <a:path w="3039109" h="3889375">
                  <a:moveTo>
                    <a:pt x="3038856" y="3889248"/>
                  </a:moveTo>
                  <a:lnTo>
                    <a:pt x="3038856" y="0"/>
                  </a:lnTo>
                </a:path>
              </a:pathLst>
            </a:custGeom>
            <a:ln w="50292">
              <a:solidFill>
                <a:srgbClr val="FFFFFF"/>
              </a:solidFill>
              <a:prstDash val="dot"/>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7566" y="2121622"/>
            <a:ext cx="6538595" cy="2465070"/>
          </a:xfrm>
          <a:prstGeom prst="rect">
            <a:avLst/>
          </a:prstGeom>
        </p:spPr>
        <p:txBody>
          <a:bodyPr vert="horz" wrap="square" lIns="0" tIns="12065" rIns="0" bIns="0" rtlCol="0">
            <a:spAutoFit/>
          </a:bodyPr>
          <a:lstStyle/>
          <a:p>
            <a:pPr marL="12700" marR="5080" indent="276860" algn="r">
              <a:lnSpc>
                <a:spcPct val="106700"/>
              </a:lnSpc>
              <a:spcBef>
                <a:spcPts val="95"/>
              </a:spcBef>
            </a:pPr>
            <a:r>
              <a:rPr sz="5000" spc="-95" dirty="0">
                <a:solidFill>
                  <a:srgbClr val="F1A42C"/>
                </a:solidFill>
              </a:rPr>
              <a:t>Health </a:t>
            </a:r>
            <a:r>
              <a:rPr sz="5000" spc="-90" dirty="0">
                <a:solidFill>
                  <a:srgbClr val="F1A42C"/>
                </a:solidFill>
              </a:rPr>
              <a:t>checks</a:t>
            </a:r>
            <a:r>
              <a:rPr sz="5000" spc="-390" dirty="0">
                <a:solidFill>
                  <a:srgbClr val="F1A42C"/>
                </a:solidFill>
              </a:rPr>
              <a:t> </a:t>
            </a:r>
            <a:r>
              <a:rPr sz="5000" spc="-90" dirty="0"/>
              <a:t>allow</a:t>
            </a:r>
            <a:r>
              <a:rPr sz="5000" spc="-240" dirty="0"/>
              <a:t> </a:t>
            </a:r>
            <a:r>
              <a:rPr sz="5000" spc="-75" dirty="0"/>
              <a:t>for </a:t>
            </a:r>
            <a:r>
              <a:rPr sz="5000" dirty="0"/>
              <a:t> </a:t>
            </a:r>
            <a:r>
              <a:rPr sz="5000" spc="-95" dirty="0"/>
              <a:t>traffic </a:t>
            </a:r>
            <a:r>
              <a:rPr sz="5000" spc="-55" dirty="0"/>
              <a:t>to be</a:t>
            </a:r>
            <a:r>
              <a:rPr sz="5000" spc="-540" dirty="0"/>
              <a:t> </a:t>
            </a:r>
            <a:r>
              <a:rPr sz="5000" spc="-95" dirty="0"/>
              <a:t>shifted</a:t>
            </a:r>
            <a:r>
              <a:rPr sz="5000" spc="-250" dirty="0"/>
              <a:t> </a:t>
            </a:r>
            <a:r>
              <a:rPr sz="5000" spc="-85" dirty="0"/>
              <a:t>away </a:t>
            </a:r>
            <a:r>
              <a:rPr sz="5000" dirty="0"/>
              <a:t> </a:t>
            </a:r>
            <a:r>
              <a:rPr sz="5000" spc="-85" dirty="0"/>
              <a:t>from </a:t>
            </a:r>
            <a:r>
              <a:rPr sz="5000" spc="-95" dirty="0">
                <a:solidFill>
                  <a:srgbClr val="F1A42C"/>
                </a:solidFill>
              </a:rPr>
              <a:t>failed</a:t>
            </a:r>
            <a:r>
              <a:rPr sz="5000" spc="-395" dirty="0">
                <a:solidFill>
                  <a:srgbClr val="F1A42C"/>
                </a:solidFill>
              </a:rPr>
              <a:t> </a:t>
            </a:r>
            <a:r>
              <a:rPr sz="5000" spc="-100" dirty="0">
                <a:solidFill>
                  <a:srgbClr val="F1A42C"/>
                </a:solidFill>
              </a:rPr>
              <a:t>instances</a:t>
            </a:r>
            <a:endParaRPr sz="5000"/>
          </a:p>
        </p:txBody>
      </p:sp>
      <p:sp>
        <p:nvSpPr>
          <p:cNvPr id="3" name="object 3"/>
          <p:cNvSpPr/>
          <p:nvPr/>
        </p:nvSpPr>
        <p:spPr>
          <a:xfrm>
            <a:off x="8540495" y="891539"/>
            <a:ext cx="2375916" cy="50749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71688" y="1360932"/>
            <a:ext cx="157480" cy="5256530"/>
            <a:chOff x="8171688" y="1360932"/>
            <a:chExt cx="157480" cy="5256530"/>
          </a:xfrm>
        </p:grpSpPr>
        <p:sp>
          <p:nvSpPr>
            <p:cNvPr id="3" name="object 3"/>
            <p:cNvSpPr/>
            <p:nvPr/>
          </p:nvSpPr>
          <p:spPr>
            <a:xfrm>
              <a:off x="8171688" y="1360932"/>
              <a:ext cx="156972" cy="525627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250174" y="1413510"/>
              <a:ext cx="0" cy="5099685"/>
            </a:xfrm>
            <a:custGeom>
              <a:avLst/>
              <a:gdLst/>
              <a:ahLst/>
              <a:cxnLst/>
              <a:rect l="l" t="t" r="r" b="b"/>
              <a:pathLst>
                <a:path h="5099684">
                  <a:moveTo>
                    <a:pt x="0" y="5099304"/>
                  </a:moveTo>
                  <a:lnTo>
                    <a:pt x="0" y="0"/>
                  </a:lnTo>
                </a:path>
              </a:pathLst>
            </a:custGeom>
            <a:ln w="50292">
              <a:solidFill>
                <a:srgbClr val="FFFFFF"/>
              </a:solidFill>
              <a:prstDash val="dot"/>
            </a:ln>
          </p:spPr>
          <p:txBody>
            <a:bodyPr wrap="square" lIns="0" tIns="0" rIns="0" bIns="0" rtlCol="0"/>
            <a:lstStyle/>
            <a:p>
              <a:endParaRPr/>
            </a:p>
          </p:txBody>
        </p:sp>
      </p:grpSp>
      <p:grpSp>
        <p:nvGrpSpPr>
          <p:cNvPr id="5" name="object 5"/>
          <p:cNvGrpSpPr/>
          <p:nvPr/>
        </p:nvGrpSpPr>
        <p:grpSpPr>
          <a:xfrm>
            <a:off x="399288" y="2865120"/>
            <a:ext cx="2647315" cy="2194560"/>
            <a:chOff x="399288" y="2865120"/>
            <a:chExt cx="2647315" cy="2194560"/>
          </a:xfrm>
        </p:grpSpPr>
        <p:sp>
          <p:nvSpPr>
            <p:cNvPr id="6" name="object 6"/>
            <p:cNvSpPr/>
            <p:nvPr/>
          </p:nvSpPr>
          <p:spPr>
            <a:xfrm>
              <a:off x="399288" y="2865120"/>
              <a:ext cx="1158240" cy="219456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519427" y="3860292"/>
              <a:ext cx="1527048" cy="26212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573529" y="3927348"/>
              <a:ext cx="1341120" cy="78105"/>
            </a:xfrm>
            <a:custGeom>
              <a:avLst/>
              <a:gdLst/>
              <a:ahLst/>
              <a:cxnLst/>
              <a:rect l="l" t="t" r="r" b="b"/>
              <a:pathLst>
                <a:path w="1341120" h="78104">
                  <a:moveTo>
                    <a:pt x="1263395" y="0"/>
                  </a:moveTo>
                  <a:lnTo>
                    <a:pt x="1263395" y="77724"/>
                  </a:lnTo>
                  <a:lnTo>
                    <a:pt x="1315212" y="51815"/>
                  </a:lnTo>
                  <a:lnTo>
                    <a:pt x="1276350" y="51815"/>
                  </a:lnTo>
                  <a:lnTo>
                    <a:pt x="1276350" y="25907"/>
                  </a:lnTo>
                  <a:lnTo>
                    <a:pt x="1315211" y="25907"/>
                  </a:lnTo>
                  <a:lnTo>
                    <a:pt x="1263395" y="0"/>
                  </a:lnTo>
                  <a:close/>
                </a:path>
                <a:path w="1341120" h="78104">
                  <a:moveTo>
                    <a:pt x="1263395" y="25907"/>
                  </a:moveTo>
                  <a:lnTo>
                    <a:pt x="0" y="25907"/>
                  </a:lnTo>
                  <a:lnTo>
                    <a:pt x="0" y="51815"/>
                  </a:lnTo>
                  <a:lnTo>
                    <a:pt x="1263395" y="51815"/>
                  </a:lnTo>
                  <a:lnTo>
                    <a:pt x="1263395" y="25907"/>
                  </a:lnTo>
                  <a:close/>
                </a:path>
                <a:path w="1341120" h="78104">
                  <a:moveTo>
                    <a:pt x="1315211" y="25907"/>
                  </a:moveTo>
                  <a:lnTo>
                    <a:pt x="1276350" y="25907"/>
                  </a:lnTo>
                  <a:lnTo>
                    <a:pt x="1276350" y="51815"/>
                  </a:lnTo>
                  <a:lnTo>
                    <a:pt x="1315212" y="51815"/>
                  </a:lnTo>
                  <a:lnTo>
                    <a:pt x="1341120" y="38862"/>
                  </a:lnTo>
                  <a:lnTo>
                    <a:pt x="1315211" y="25907"/>
                  </a:lnTo>
                  <a:close/>
                </a:path>
              </a:pathLst>
            </a:custGeom>
            <a:solidFill>
              <a:srgbClr val="FFFFFF"/>
            </a:solidFill>
          </p:spPr>
          <p:txBody>
            <a:bodyPr wrap="square" lIns="0" tIns="0" rIns="0" bIns="0" rtlCol="0"/>
            <a:lstStyle/>
            <a:p>
              <a:endParaRPr/>
            </a:p>
          </p:txBody>
        </p:sp>
      </p:grpSp>
      <p:grpSp>
        <p:nvGrpSpPr>
          <p:cNvPr id="9" name="object 9"/>
          <p:cNvGrpSpPr/>
          <p:nvPr/>
        </p:nvGrpSpPr>
        <p:grpSpPr>
          <a:xfrm>
            <a:off x="4539996" y="2063495"/>
            <a:ext cx="1045844" cy="1689100"/>
            <a:chOff x="4539996" y="2063495"/>
            <a:chExt cx="1045844" cy="1689100"/>
          </a:xfrm>
        </p:grpSpPr>
        <p:sp>
          <p:nvSpPr>
            <p:cNvPr id="10" name="object 10"/>
            <p:cNvSpPr/>
            <p:nvPr/>
          </p:nvSpPr>
          <p:spPr>
            <a:xfrm>
              <a:off x="4539996" y="2063495"/>
              <a:ext cx="1045463" cy="1688591"/>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593463" y="2169413"/>
              <a:ext cx="860425" cy="1504950"/>
            </a:xfrm>
            <a:custGeom>
              <a:avLst/>
              <a:gdLst/>
              <a:ahLst/>
              <a:cxnLst/>
              <a:rect l="l" t="t" r="r" b="b"/>
              <a:pathLst>
                <a:path w="860425" h="1504950">
                  <a:moveTo>
                    <a:pt x="810571" y="61240"/>
                  </a:moveTo>
                  <a:lnTo>
                    <a:pt x="0" y="1491742"/>
                  </a:lnTo>
                  <a:lnTo>
                    <a:pt x="22606" y="1504442"/>
                  </a:lnTo>
                  <a:lnTo>
                    <a:pt x="833107" y="73967"/>
                  </a:lnTo>
                  <a:lnTo>
                    <a:pt x="810571" y="61240"/>
                  </a:lnTo>
                  <a:close/>
                </a:path>
                <a:path w="860425" h="1504950">
                  <a:moveTo>
                    <a:pt x="857613" y="49911"/>
                  </a:moveTo>
                  <a:lnTo>
                    <a:pt x="816990" y="49911"/>
                  </a:lnTo>
                  <a:lnTo>
                    <a:pt x="839470" y="62737"/>
                  </a:lnTo>
                  <a:lnTo>
                    <a:pt x="833107" y="73967"/>
                  </a:lnTo>
                  <a:lnTo>
                    <a:pt x="855726" y="86740"/>
                  </a:lnTo>
                  <a:lnTo>
                    <a:pt x="857613" y="49911"/>
                  </a:lnTo>
                  <a:close/>
                </a:path>
                <a:path w="860425" h="1504950">
                  <a:moveTo>
                    <a:pt x="816990" y="49911"/>
                  </a:moveTo>
                  <a:lnTo>
                    <a:pt x="810571" y="61240"/>
                  </a:lnTo>
                  <a:lnTo>
                    <a:pt x="833107" y="73967"/>
                  </a:lnTo>
                  <a:lnTo>
                    <a:pt x="839470" y="62737"/>
                  </a:lnTo>
                  <a:lnTo>
                    <a:pt x="816990" y="49911"/>
                  </a:lnTo>
                  <a:close/>
                </a:path>
                <a:path w="860425" h="1504950">
                  <a:moveTo>
                    <a:pt x="860171" y="0"/>
                  </a:moveTo>
                  <a:lnTo>
                    <a:pt x="788035" y="48513"/>
                  </a:lnTo>
                  <a:lnTo>
                    <a:pt x="810571" y="61240"/>
                  </a:lnTo>
                  <a:lnTo>
                    <a:pt x="816990" y="49911"/>
                  </a:lnTo>
                  <a:lnTo>
                    <a:pt x="857613" y="49911"/>
                  </a:lnTo>
                  <a:lnTo>
                    <a:pt x="860171" y="0"/>
                  </a:lnTo>
                  <a:close/>
                </a:path>
              </a:pathLst>
            </a:custGeom>
            <a:solidFill>
              <a:srgbClr val="FFFFFF"/>
            </a:solidFill>
          </p:spPr>
          <p:txBody>
            <a:bodyPr wrap="square" lIns="0" tIns="0" rIns="0" bIns="0" rtlCol="0"/>
            <a:lstStyle/>
            <a:p>
              <a:endParaRPr/>
            </a:p>
          </p:txBody>
        </p:sp>
      </p:grpSp>
      <p:grpSp>
        <p:nvGrpSpPr>
          <p:cNvPr id="12" name="object 12"/>
          <p:cNvGrpSpPr/>
          <p:nvPr/>
        </p:nvGrpSpPr>
        <p:grpSpPr>
          <a:xfrm>
            <a:off x="4520184" y="3860291"/>
            <a:ext cx="1076325" cy="262255"/>
            <a:chOff x="4520184" y="3860291"/>
            <a:chExt cx="1076325" cy="262255"/>
          </a:xfrm>
        </p:grpSpPr>
        <p:sp>
          <p:nvSpPr>
            <p:cNvPr id="13" name="object 13"/>
            <p:cNvSpPr/>
            <p:nvPr/>
          </p:nvSpPr>
          <p:spPr>
            <a:xfrm>
              <a:off x="4520184" y="3860291"/>
              <a:ext cx="1075943" cy="262128"/>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574286" y="3927347"/>
              <a:ext cx="890269" cy="78105"/>
            </a:xfrm>
            <a:custGeom>
              <a:avLst/>
              <a:gdLst/>
              <a:ahLst/>
              <a:cxnLst/>
              <a:rect l="l" t="t" r="r" b="b"/>
              <a:pathLst>
                <a:path w="890270" h="78104">
                  <a:moveTo>
                    <a:pt x="812291" y="0"/>
                  </a:moveTo>
                  <a:lnTo>
                    <a:pt x="812291" y="77724"/>
                  </a:lnTo>
                  <a:lnTo>
                    <a:pt x="864108" y="51815"/>
                  </a:lnTo>
                  <a:lnTo>
                    <a:pt x="825246" y="51815"/>
                  </a:lnTo>
                  <a:lnTo>
                    <a:pt x="825246" y="25907"/>
                  </a:lnTo>
                  <a:lnTo>
                    <a:pt x="864107" y="25907"/>
                  </a:lnTo>
                  <a:lnTo>
                    <a:pt x="812291" y="0"/>
                  </a:lnTo>
                  <a:close/>
                </a:path>
                <a:path w="890270" h="78104">
                  <a:moveTo>
                    <a:pt x="812291" y="25907"/>
                  </a:moveTo>
                  <a:lnTo>
                    <a:pt x="0" y="25907"/>
                  </a:lnTo>
                  <a:lnTo>
                    <a:pt x="0" y="51815"/>
                  </a:lnTo>
                  <a:lnTo>
                    <a:pt x="812291" y="51815"/>
                  </a:lnTo>
                  <a:lnTo>
                    <a:pt x="812291" y="25907"/>
                  </a:lnTo>
                  <a:close/>
                </a:path>
                <a:path w="890270" h="78104">
                  <a:moveTo>
                    <a:pt x="864107" y="25907"/>
                  </a:moveTo>
                  <a:lnTo>
                    <a:pt x="825246" y="25907"/>
                  </a:lnTo>
                  <a:lnTo>
                    <a:pt x="825246" y="51815"/>
                  </a:lnTo>
                  <a:lnTo>
                    <a:pt x="864108" y="51815"/>
                  </a:lnTo>
                  <a:lnTo>
                    <a:pt x="890015" y="38862"/>
                  </a:lnTo>
                  <a:lnTo>
                    <a:pt x="864107" y="25907"/>
                  </a:lnTo>
                  <a:close/>
                </a:path>
              </a:pathLst>
            </a:custGeom>
            <a:solidFill>
              <a:srgbClr val="FFFFFF"/>
            </a:solidFill>
          </p:spPr>
          <p:txBody>
            <a:bodyPr wrap="square" lIns="0" tIns="0" rIns="0" bIns="0" rtlCol="0"/>
            <a:lstStyle/>
            <a:p>
              <a:endParaRPr/>
            </a:p>
          </p:txBody>
        </p:sp>
      </p:grpSp>
      <p:sp>
        <p:nvSpPr>
          <p:cNvPr id="15" name="object 15"/>
          <p:cNvSpPr/>
          <p:nvPr/>
        </p:nvSpPr>
        <p:spPr>
          <a:xfrm>
            <a:off x="5422391" y="1510283"/>
            <a:ext cx="1271015" cy="1269491"/>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2775204" y="3326891"/>
            <a:ext cx="1271016" cy="1271016"/>
          </a:xfrm>
          <a:prstGeom prst="rect">
            <a:avLst/>
          </a:prstGeom>
          <a:blipFill>
            <a:blip r:embed="rId8" cstate="print"/>
            <a:stretch>
              <a:fillRect/>
            </a:stretch>
          </a:blipFill>
        </p:spPr>
        <p:txBody>
          <a:bodyPr wrap="square" lIns="0" tIns="0" rIns="0" bIns="0" rtlCol="0"/>
          <a:lstStyle/>
          <a:p>
            <a:endParaRPr/>
          </a:p>
        </p:txBody>
      </p:sp>
      <p:sp>
        <p:nvSpPr>
          <p:cNvPr id="17" name="object 17"/>
          <p:cNvSpPr txBox="1"/>
          <p:nvPr/>
        </p:nvSpPr>
        <p:spPr>
          <a:xfrm>
            <a:off x="3772915" y="3709161"/>
            <a:ext cx="50673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ELB</a:t>
            </a:r>
            <a:endParaRPr sz="2000">
              <a:latin typeface="Arial"/>
              <a:cs typeface="Arial"/>
            </a:endParaRPr>
          </a:p>
        </p:txBody>
      </p:sp>
      <p:grpSp>
        <p:nvGrpSpPr>
          <p:cNvPr id="18" name="object 18"/>
          <p:cNvGrpSpPr/>
          <p:nvPr/>
        </p:nvGrpSpPr>
        <p:grpSpPr>
          <a:xfrm>
            <a:off x="4536947" y="3326891"/>
            <a:ext cx="2179955" cy="3067050"/>
            <a:chOff x="4536947" y="3326891"/>
            <a:chExt cx="2179955" cy="3067050"/>
          </a:xfrm>
        </p:grpSpPr>
        <p:sp>
          <p:nvSpPr>
            <p:cNvPr id="19" name="object 19"/>
            <p:cNvSpPr/>
            <p:nvPr/>
          </p:nvSpPr>
          <p:spPr>
            <a:xfrm>
              <a:off x="4536947" y="4224527"/>
              <a:ext cx="1045463" cy="1688592"/>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4590414" y="4252467"/>
              <a:ext cx="860425" cy="1504950"/>
            </a:xfrm>
            <a:custGeom>
              <a:avLst/>
              <a:gdLst/>
              <a:ahLst/>
              <a:cxnLst/>
              <a:rect l="l" t="t" r="r" b="b"/>
              <a:pathLst>
                <a:path w="860425" h="1504950">
                  <a:moveTo>
                    <a:pt x="810601" y="1443205"/>
                  </a:moveTo>
                  <a:lnTo>
                    <a:pt x="788035" y="1455978"/>
                  </a:lnTo>
                  <a:lnTo>
                    <a:pt x="860171" y="1504441"/>
                  </a:lnTo>
                  <a:lnTo>
                    <a:pt x="857611" y="1454480"/>
                  </a:lnTo>
                  <a:lnTo>
                    <a:pt x="816990" y="1454480"/>
                  </a:lnTo>
                  <a:lnTo>
                    <a:pt x="810601" y="1443205"/>
                  </a:lnTo>
                  <a:close/>
                </a:path>
                <a:path w="860425" h="1504950">
                  <a:moveTo>
                    <a:pt x="833103" y="1430468"/>
                  </a:moveTo>
                  <a:lnTo>
                    <a:pt x="810601" y="1443205"/>
                  </a:lnTo>
                  <a:lnTo>
                    <a:pt x="816990" y="1454480"/>
                  </a:lnTo>
                  <a:lnTo>
                    <a:pt x="839470" y="1441703"/>
                  </a:lnTo>
                  <a:lnTo>
                    <a:pt x="833103" y="1430468"/>
                  </a:lnTo>
                  <a:close/>
                </a:path>
                <a:path w="860425" h="1504950">
                  <a:moveTo>
                    <a:pt x="855726" y="1417662"/>
                  </a:moveTo>
                  <a:lnTo>
                    <a:pt x="833103" y="1430468"/>
                  </a:lnTo>
                  <a:lnTo>
                    <a:pt x="839470" y="1441703"/>
                  </a:lnTo>
                  <a:lnTo>
                    <a:pt x="816990" y="1454480"/>
                  </a:lnTo>
                  <a:lnTo>
                    <a:pt x="857611" y="1454480"/>
                  </a:lnTo>
                  <a:lnTo>
                    <a:pt x="855726" y="1417662"/>
                  </a:lnTo>
                  <a:close/>
                </a:path>
                <a:path w="860425" h="1504950">
                  <a:moveTo>
                    <a:pt x="22606" y="0"/>
                  </a:moveTo>
                  <a:lnTo>
                    <a:pt x="0" y="12699"/>
                  </a:lnTo>
                  <a:lnTo>
                    <a:pt x="810601" y="1443205"/>
                  </a:lnTo>
                  <a:lnTo>
                    <a:pt x="833103" y="1430468"/>
                  </a:lnTo>
                  <a:lnTo>
                    <a:pt x="22606" y="0"/>
                  </a:lnTo>
                  <a:close/>
                </a:path>
              </a:pathLst>
            </a:custGeom>
            <a:solidFill>
              <a:srgbClr val="FFFFFF"/>
            </a:solidFill>
          </p:spPr>
          <p:txBody>
            <a:bodyPr wrap="square" lIns="0" tIns="0" rIns="0" bIns="0" rtlCol="0"/>
            <a:lstStyle/>
            <a:p>
              <a:endParaRPr/>
            </a:p>
          </p:txBody>
        </p:sp>
        <p:sp>
          <p:nvSpPr>
            <p:cNvPr id="21" name="object 21"/>
            <p:cNvSpPr/>
            <p:nvPr/>
          </p:nvSpPr>
          <p:spPr>
            <a:xfrm>
              <a:off x="5446775" y="3326891"/>
              <a:ext cx="1269492" cy="1271016"/>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5446775" y="5123687"/>
              <a:ext cx="1270000" cy="1270000"/>
            </a:xfrm>
            <a:prstGeom prst="rect">
              <a:avLst/>
            </a:prstGeom>
            <a:blipFill>
              <a:blip r:embed="rId7" cstate="print"/>
              <a:stretch>
                <a:fillRect/>
              </a:stretch>
            </a:blipFill>
          </p:spPr>
          <p:txBody>
            <a:bodyPr wrap="square" lIns="0" tIns="0" rIns="0" bIns="0" rtlCol="0"/>
            <a:lstStyle/>
            <a:p>
              <a:endParaRPr/>
            </a:p>
          </p:txBody>
        </p:sp>
      </p:grpSp>
      <p:sp>
        <p:nvSpPr>
          <p:cNvPr id="23" name="object 23"/>
          <p:cNvSpPr txBox="1"/>
          <p:nvPr/>
        </p:nvSpPr>
        <p:spPr>
          <a:xfrm>
            <a:off x="6431026" y="1775841"/>
            <a:ext cx="988694" cy="6356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a:t>
            </a:r>
            <a:endParaRPr sz="2000">
              <a:latin typeface="Arial"/>
              <a:cs typeface="Arial"/>
            </a:endParaRPr>
          </a:p>
        </p:txBody>
      </p:sp>
      <p:sp>
        <p:nvSpPr>
          <p:cNvPr id="24" name="object 24"/>
          <p:cNvSpPr txBox="1"/>
          <p:nvPr/>
        </p:nvSpPr>
        <p:spPr>
          <a:xfrm>
            <a:off x="6431026" y="3593972"/>
            <a:ext cx="988694" cy="6356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a:t>
            </a:r>
            <a:endParaRPr sz="2000">
              <a:latin typeface="Arial"/>
              <a:cs typeface="Arial"/>
            </a:endParaRPr>
          </a:p>
        </p:txBody>
      </p:sp>
      <p:sp>
        <p:nvSpPr>
          <p:cNvPr id="25" name="object 25"/>
          <p:cNvSpPr txBox="1"/>
          <p:nvPr/>
        </p:nvSpPr>
        <p:spPr>
          <a:xfrm>
            <a:off x="6431026" y="5390184"/>
            <a:ext cx="988694" cy="6356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Arial"/>
                <a:cs typeface="Arial"/>
              </a:rPr>
              <a:t>EC2</a:t>
            </a:r>
            <a:endParaRPr sz="2000">
              <a:latin typeface="Arial"/>
              <a:cs typeface="Arial"/>
            </a:endParaRPr>
          </a:p>
          <a:p>
            <a:pPr marL="12700">
              <a:lnSpc>
                <a:spcPct val="100000"/>
              </a:lnSpc>
            </a:pPr>
            <a:r>
              <a:rPr sz="2000" dirty="0">
                <a:solidFill>
                  <a:srgbClr val="FFFFFF"/>
                </a:solidFill>
                <a:latin typeface="Arial"/>
                <a:cs typeface="Arial"/>
              </a:rPr>
              <a:t>Instan</a:t>
            </a:r>
            <a:r>
              <a:rPr sz="2000" spc="5" dirty="0">
                <a:solidFill>
                  <a:srgbClr val="FFFFFF"/>
                </a:solidFill>
                <a:latin typeface="Arial"/>
                <a:cs typeface="Arial"/>
              </a:rPr>
              <a:t>c</a:t>
            </a:r>
            <a:r>
              <a:rPr sz="2000" dirty="0">
                <a:solidFill>
                  <a:srgbClr val="FFFFFF"/>
                </a:solidFill>
                <a:latin typeface="Arial"/>
                <a:cs typeface="Arial"/>
              </a:rPr>
              <a:t>e</a:t>
            </a:r>
            <a:endParaRPr sz="2000">
              <a:latin typeface="Arial"/>
              <a:cs typeface="Arial"/>
            </a:endParaRPr>
          </a:p>
        </p:txBody>
      </p:sp>
      <p:sp>
        <p:nvSpPr>
          <p:cNvPr id="26" name="object 26"/>
          <p:cNvSpPr txBox="1"/>
          <p:nvPr/>
        </p:nvSpPr>
        <p:spPr>
          <a:xfrm>
            <a:off x="8506206" y="3175761"/>
            <a:ext cx="3091815" cy="1489075"/>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FFFFFF"/>
                </a:solidFill>
                <a:latin typeface="Arial"/>
                <a:cs typeface="Arial"/>
              </a:rPr>
              <a:t>Health checks</a:t>
            </a:r>
            <a:r>
              <a:rPr sz="2400" b="1" spc="-25" dirty="0">
                <a:solidFill>
                  <a:srgbClr val="FFFFFF"/>
                </a:solidFill>
                <a:latin typeface="Arial"/>
                <a:cs typeface="Arial"/>
              </a:rPr>
              <a:t> </a:t>
            </a:r>
            <a:r>
              <a:rPr sz="2400" spc="-5" dirty="0">
                <a:solidFill>
                  <a:srgbClr val="FFFFFF"/>
                </a:solidFill>
                <a:latin typeface="Arial"/>
                <a:cs typeface="Arial"/>
              </a:rPr>
              <a:t>ensure  </a:t>
            </a:r>
            <a:r>
              <a:rPr sz="2400" dirty="0">
                <a:solidFill>
                  <a:srgbClr val="FFFFFF"/>
                </a:solidFill>
                <a:latin typeface="Arial"/>
                <a:cs typeface="Arial"/>
              </a:rPr>
              <a:t>that </a:t>
            </a:r>
            <a:r>
              <a:rPr sz="2400" spc="-5" dirty="0">
                <a:solidFill>
                  <a:srgbClr val="FFFFFF"/>
                </a:solidFill>
                <a:latin typeface="Arial"/>
                <a:cs typeface="Arial"/>
              </a:rPr>
              <a:t>request </a:t>
            </a:r>
            <a:r>
              <a:rPr sz="2400" dirty="0">
                <a:solidFill>
                  <a:srgbClr val="FFFFFF"/>
                </a:solidFill>
                <a:latin typeface="Arial"/>
                <a:cs typeface="Arial"/>
              </a:rPr>
              <a:t>traffic </a:t>
            </a:r>
            <a:r>
              <a:rPr sz="2400" spc="-5" dirty="0">
                <a:solidFill>
                  <a:srgbClr val="FFFFFF"/>
                </a:solidFill>
                <a:latin typeface="Arial"/>
                <a:cs typeface="Arial"/>
              </a:rPr>
              <a:t>is  shifted away </a:t>
            </a:r>
            <a:r>
              <a:rPr sz="2400" dirty="0">
                <a:solidFill>
                  <a:srgbClr val="FFFFFF"/>
                </a:solidFill>
                <a:latin typeface="Arial"/>
                <a:cs typeface="Arial"/>
              </a:rPr>
              <a:t>from </a:t>
            </a:r>
            <a:r>
              <a:rPr sz="2400" spc="-5" dirty="0">
                <a:solidFill>
                  <a:srgbClr val="FFFFFF"/>
                </a:solidFill>
                <a:latin typeface="Arial"/>
                <a:cs typeface="Arial"/>
              </a:rPr>
              <a:t>a  failed</a:t>
            </a:r>
            <a:r>
              <a:rPr sz="2400" dirty="0">
                <a:solidFill>
                  <a:srgbClr val="FFFFFF"/>
                </a:solidFill>
                <a:latin typeface="Arial"/>
                <a:cs typeface="Arial"/>
              </a:rPr>
              <a:t> </a:t>
            </a:r>
            <a:r>
              <a:rPr sz="2400" spc="-5" dirty="0">
                <a:solidFill>
                  <a:srgbClr val="FFFFFF"/>
                </a:solidFill>
                <a:latin typeface="Arial"/>
                <a:cs typeface="Arial"/>
              </a:rPr>
              <a:t>instance.</a:t>
            </a:r>
            <a:endParaRPr sz="2400">
              <a:latin typeface="Arial"/>
              <a:cs typeface="Arial"/>
            </a:endParaRPr>
          </a:p>
        </p:txBody>
      </p:sp>
      <p:grpSp>
        <p:nvGrpSpPr>
          <p:cNvPr id="27" name="object 27"/>
          <p:cNvGrpSpPr/>
          <p:nvPr/>
        </p:nvGrpSpPr>
        <p:grpSpPr>
          <a:xfrm>
            <a:off x="7589519" y="1760220"/>
            <a:ext cx="403860" cy="771525"/>
            <a:chOff x="7589519" y="1760220"/>
            <a:chExt cx="403860" cy="771525"/>
          </a:xfrm>
        </p:grpSpPr>
        <p:sp>
          <p:nvSpPr>
            <p:cNvPr id="28" name="object 28"/>
            <p:cNvSpPr/>
            <p:nvPr/>
          </p:nvSpPr>
          <p:spPr>
            <a:xfrm>
              <a:off x="7602473" y="1773174"/>
              <a:ext cx="370840" cy="745490"/>
            </a:xfrm>
            <a:custGeom>
              <a:avLst/>
              <a:gdLst/>
              <a:ahLst/>
              <a:cxnLst/>
              <a:rect l="l" t="t" r="r" b="b"/>
              <a:pathLst>
                <a:path w="370840" h="745489">
                  <a:moveTo>
                    <a:pt x="0" y="745236"/>
                  </a:moveTo>
                  <a:lnTo>
                    <a:pt x="370331" y="745236"/>
                  </a:lnTo>
                  <a:lnTo>
                    <a:pt x="370331" y="0"/>
                  </a:lnTo>
                  <a:lnTo>
                    <a:pt x="0" y="0"/>
                  </a:lnTo>
                  <a:lnTo>
                    <a:pt x="0" y="745236"/>
                  </a:lnTo>
                  <a:close/>
                </a:path>
              </a:pathLst>
            </a:custGeom>
            <a:ln w="25907">
              <a:solidFill>
                <a:srgbClr val="FFFFFF"/>
              </a:solidFill>
            </a:ln>
          </p:spPr>
          <p:txBody>
            <a:bodyPr wrap="square" lIns="0" tIns="0" rIns="0" bIns="0" rtlCol="0"/>
            <a:lstStyle/>
            <a:p>
              <a:endParaRPr/>
            </a:p>
          </p:txBody>
        </p:sp>
        <p:sp>
          <p:nvSpPr>
            <p:cNvPr id="29" name="object 29"/>
            <p:cNvSpPr/>
            <p:nvPr/>
          </p:nvSpPr>
          <p:spPr>
            <a:xfrm>
              <a:off x="7650479" y="2334768"/>
              <a:ext cx="279400" cy="127000"/>
            </a:xfrm>
            <a:custGeom>
              <a:avLst/>
              <a:gdLst/>
              <a:ahLst/>
              <a:cxnLst/>
              <a:rect l="l" t="t" r="r" b="b"/>
              <a:pathLst>
                <a:path w="279400" h="127000">
                  <a:moveTo>
                    <a:pt x="278892" y="0"/>
                  </a:moveTo>
                  <a:lnTo>
                    <a:pt x="0" y="0"/>
                  </a:lnTo>
                  <a:lnTo>
                    <a:pt x="0" y="126491"/>
                  </a:lnTo>
                  <a:lnTo>
                    <a:pt x="278892" y="126491"/>
                  </a:lnTo>
                  <a:lnTo>
                    <a:pt x="278892" y="0"/>
                  </a:lnTo>
                  <a:close/>
                </a:path>
              </a:pathLst>
            </a:custGeom>
            <a:solidFill>
              <a:srgbClr val="8AC843"/>
            </a:solidFill>
          </p:spPr>
          <p:txBody>
            <a:bodyPr wrap="square" lIns="0" tIns="0" rIns="0" bIns="0" rtlCol="0"/>
            <a:lstStyle/>
            <a:p>
              <a:endParaRPr/>
            </a:p>
          </p:txBody>
        </p:sp>
        <p:sp>
          <p:nvSpPr>
            <p:cNvPr id="30" name="object 30"/>
            <p:cNvSpPr/>
            <p:nvPr/>
          </p:nvSpPr>
          <p:spPr>
            <a:xfrm>
              <a:off x="7608569" y="1773174"/>
              <a:ext cx="372110" cy="745490"/>
            </a:xfrm>
            <a:custGeom>
              <a:avLst/>
              <a:gdLst/>
              <a:ahLst/>
              <a:cxnLst/>
              <a:rect l="l" t="t" r="r" b="b"/>
              <a:pathLst>
                <a:path w="372109" h="745489">
                  <a:moveTo>
                    <a:pt x="0" y="745236"/>
                  </a:moveTo>
                  <a:lnTo>
                    <a:pt x="371855" y="745236"/>
                  </a:lnTo>
                  <a:lnTo>
                    <a:pt x="371855" y="0"/>
                  </a:lnTo>
                  <a:lnTo>
                    <a:pt x="0" y="0"/>
                  </a:lnTo>
                  <a:lnTo>
                    <a:pt x="0" y="745236"/>
                  </a:lnTo>
                  <a:close/>
                </a:path>
              </a:pathLst>
            </a:custGeom>
            <a:ln w="25908">
              <a:solidFill>
                <a:srgbClr val="FFFFFF"/>
              </a:solidFill>
            </a:ln>
          </p:spPr>
          <p:txBody>
            <a:bodyPr wrap="square" lIns="0" tIns="0" rIns="0" bIns="0" rtlCol="0"/>
            <a:lstStyle/>
            <a:p>
              <a:endParaRPr/>
            </a:p>
          </p:txBody>
        </p:sp>
        <p:sp>
          <p:nvSpPr>
            <p:cNvPr id="31" name="object 31"/>
            <p:cNvSpPr/>
            <p:nvPr/>
          </p:nvSpPr>
          <p:spPr>
            <a:xfrm>
              <a:off x="7656576" y="2167140"/>
              <a:ext cx="280670" cy="294640"/>
            </a:xfrm>
            <a:custGeom>
              <a:avLst/>
              <a:gdLst/>
              <a:ahLst/>
              <a:cxnLst/>
              <a:rect l="l" t="t" r="r" b="b"/>
              <a:pathLst>
                <a:path w="280670" h="294639">
                  <a:moveTo>
                    <a:pt x="280416" y="167640"/>
                  </a:moveTo>
                  <a:lnTo>
                    <a:pt x="0" y="167640"/>
                  </a:lnTo>
                  <a:lnTo>
                    <a:pt x="0" y="294119"/>
                  </a:lnTo>
                  <a:lnTo>
                    <a:pt x="280416" y="294119"/>
                  </a:lnTo>
                  <a:lnTo>
                    <a:pt x="280416" y="167640"/>
                  </a:lnTo>
                  <a:close/>
                </a:path>
                <a:path w="280670" h="294639">
                  <a:moveTo>
                    <a:pt x="280416" y="0"/>
                  </a:moveTo>
                  <a:lnTo>
                    <a:pt x="0" y="0"/>
                  </a:lnTo>
                  <a:lnTo>
                    <a:pt x="0" y="124955"/>
                  </a:lnTo>
                  <a:lnTo>
                    <a:pt x="280416" y="124955"/>
                  </a:lnTo>
                  <a:lnTo>
                    <a:pt x="280416" y="0"/>
                  </a:lnTo>
                  <a:close/>
                </a:path>
              </a:pathLst>
            </a:custGeom>
            <a:solidFill>
              <a:srgbClr val="8AC843"/>
            </a:solidFill>
          </p:spPr>
          <p:txBody>
            <a:bodyPr wrap="square" lIns="0" tIns="0" rIns="0" bIns="0" rtlCol="0"/>
            <a:lstStyle/>
            <a:p>
              <a:endParaRPr/>
            </a:p>
          </p:txBody>
        </p:sp>
        <p:sp>
          <p:nvSpPr>
            <p:cNvPr id="32" name="object 32"/>
            <p:cNvSpPr/>
            <p:nvPr/>
          </p:nvSpPr>
          <p:spPr>
            <a:xfrm>
              <a:off x="7656575" y="1997964"/>
              <a:ext cx="280670" cy="127000"/>
            </a:xfrm>
            <a:custGeom>
              <a:avLst/>
              <a:gdLst/>
              <a:ahLst/>
              <a:cxnLst/>
              <a:rect l="l" t="t" r="r" b="b"/>
              <a:pathLst>
                <a:path w="280670" h="127000">
                  <a:moveTo>
                    <a:pt x="280416" y="0"/>
                  </a:moveTo>
                  <a:lnTo>
                    <a:pt x="0" y="0"/>
                  </a:lnTo>
                  <a:lnTo>
                    <a:pt x="0" y="126491"/>
                  </a:lnTo>
                  <a:lnTo>
                    <a:pt x="280416" y="126491"/>
                  </a:lnTo>
                  <a:lnTo>
                    <a:pt x="280416" y="0"/>
                  </a:lnTo>
                  <a:close/>
                </a:path>
              </a:pathLst>
            </a:custGeom>
            <a:solidFill>
              <a:srgbClr val="FFFA00"/>
            </a:solidFill>
          </p:spPr>
          <p:txBody>
            <a:bodyPr wrap="square" lIns="0" tIns="0" rIns="0" bIns="0" rtlCol="0"/>
            <a:lstStyle/>
            <a:p>
              <a:endParaRPr/>
            </a:p>
          </p:txBody>
        </p:sp>
        <p:sp>
          <p:nvSpPr>
            <p:cNvPr id="33" name="object 33"/>
            <p:cNvSpPr/>
            <p:nvPr/>
          </p:nvSpPr>
          <p:spPr>
            <a:xfrm>
              <a:off x="7656575" y="1828800"/>
              <a:ext cx="280670" cy="127000"/>
            </a:xfrm>
            <a:custGeom>
              <a:avLst/>
              <a:gdLst/>
              <a:ahLst/>
              <a:cxnLst/>
              <a:rect l="l" t="t" r="r" b="b"/>
              <a:pathLst>
                <a:path w="280670" h="127000">
                  <a:moveTo>
                    <a:pt x="280416" y="0"/>
                  </a:moveTo>
                  <a:lnTo>
                    <a:pt x="0" y="0"/>
                  </a:lnTo>
                  <a:lnTo>
                    <a:pt x="0" y="126491"/>
                  </a:lnTo>
                  <a:lnTo>
                    <a:pt x="280416" y="126491"/>
                  </a:lnTo>
                  <a:lnTo>
                    <a:pt x="280416" y="0"/>
                  </a:lnTo>
                  <a:close/>
                </a:path>
              </a:pathLst>
            </a:custGeom>
            <a:solidFill>
              <a:srgbClr val="FF2500"/>
            </a:solidFill>
          </p:spPr>
          <p:txBody>
            <a:bodyPr wrap="square" lIns="0" tIns="0" rIns="0" bIns="0" rtlCol="0"/>
            <a:lstStyle/>
            <a:p>
              <a:endParaRPr/>
            </a:p>
          </p:txBody>
        </p:sp>
      </p:grpSp>
      <p:grpSp>
        <p:nvGrpSpPr>
          <p:cNvPr id="34" name="object 34"/>
          <p:cNvGrpSpPr/>
          <p:nvPr/>
        </p:nvGrpSpPr>
        <p:grpSpPr>
          <a:xfrm>
            <a:off x="7595616" y="3546347"/>
            <a:ext cx="398145" cy="771525"/>
            <a:chOff x="7595616" y="3546347"/>
            <a:chExt cx="398145" cy="771525"/>
          </a:xfrm>
        </p:grpSpPr>
        <p:sp>
          <p:nvSpPr>
            <p:cNvPr id="35" name="object 35"/>
            <p:cNvSpPr/>
            <p:nvPr/>
          </p:nvSpPr>
          <p:spPr>
            <a:xfrm>
              <a:off x="7608570" y="3559301"/>
              <a:ext cx="372110" cy="745490"/>
            </a:xfrm>
            <a:custGeom>
              <a:avLst/>
              <a:gdLst/>
              <a:ahLst/>
              <a:cxnLst/>
              <a:rect l="l" t="t" r="r" b="b"/>
              <a:pathLst>
                <a:path w="372109" h="745489">
                  <a:moveTo>
                    <a:pt x="0" y="745236"/>
                  </a:moveTo>
                  <a:lnTo>
                    <a:pt x="371855" y="745236"/>
                  </a:lnTo>
                  <a:lnTo>
                    <a:pt x="371855" y="0"/>
                  </a:lnTo>
                  <a:lnTo>
                    <a:pt x="0" y="0"/>
                  </a:lnTo>
                  <a:lnTo>
                    <a:pt x="0" y="745236"/>
                  </a:lnTo>
                  <a:close/>
                </a:path>
                <a:path w="372109" h="745489">
                  <a:moveTo>
                    <a:pt x="0" y="745236"/>
                  </a:moveTo>
                  <a:lnTo>
                    <a:pt x="371855" y="745236"/>
                  </a:lnTo>
                  <a:lnTo>
                    <a:pt x="371855" y="0"/>
                  </a:lnTo>
                  <a:lnTo>
                    <a:pt x="0" y="0"/>
                  </a:lnTo>
                  <a:lnTo>
                    <a:pt x="0" y="745236"/>
                  </a:lnTo>
                  <a:close/>
                </a:path>
              </a:pathLst>
            </a:custGeom>
            <a:ln w="25908">
              <a:solidFill>
                <a:srgbClr val="FFFFFF"/>
              </a:solidFill>
            </a:ln>
          </p:spPr>
          <p:txBody>
            <a:bodyPr wrap="square" lIns="0" tIns="0" rIns="0" bIns="0" rtlCol="0"/>
            <a:lstStyle/>
            <a:p>
              <a:endParaRPr/>
            </a:p>
          </p:txBody>
        </p:sp>
        <p:sp>
          <p:nvSpPr>
            <p:cNvPr id="36" name="object 36"/>
            <p:cNvSpPr/>
            <p:nvPr/>
          </p:nvSpPr>
          <p:spPr>
            <a:xfrm>
              <a:off x="7656576" y="3953255"/>
              <a:ext cx="280670" cy="295910"/>
            </a:xfrm>
            <a:custGeom>
              <a:avLst/>
              <a:gdLst/>
              <a:ahLst/>
              <a:cxnLst/>
              <a:rect l="l" t="t" r="r" b="b"/>
              <a:pathLst>
                <a:path w="280670" h="295910">
                  <a:moveTo>
                    <a:pt x="280416" y="169164"/>
                  </a:moveTo>
                  <a:lnTo>
                    <a:pt x="0" y="169164"/>
                  </a:lnTo>
                  <a:lnTo>
                    <a:pt x="0" y="295656"/>
                  </a:lnTo>
                  <a:lnTo>
                    <a:pt x="280416" y="295656"/>
                  </a:lnTo>
                  <a:lnTo>
                    <a:pt x="280416" y="169164"/>
                  </a:lnTo>
                  <a:close/>
                </a:path>
                <a:path w="280670" h="295910">
                  <a:moveTo>
                    <a:pt x="280416" y="0"/>
                  </a:moveTo>
                  <a:lnTo>
                    <a:pt x="0" y="0"/>
                  </a:lnTo>
                  <a:lnTo>
                    <a:pt x="0" y="126492"/>
                  </a:lnTo>
                  <a:lnTo>
                    <a:pt x="280416" y="126492"/>
                  </a:lnTo>
                  <a:lnTo>
                    <a:pt x="280416" y="0"/>
                  </a:lnTo>
                  <a:close/>
                </a:path>
              </a:pathLst>
            </a:custGeom>
            <a:solidFill>
              <a:srgbClr val="8AC843"/>
            </a:solidFill>
          </p:spPr>
          <p:txBody>
            <a:bodyPr wrap="square" lIns="0" tIns="0" rIns="0" bIns="0" rtlCol="0"/>
            <a:lstStyle/>
            <a:p>
              <a:endParaRPr/>
            </a:p>
          </p:txBody>
        </p:sp>
      </p:grpSp>
      <p:grpSp>
        <p:nvGrpSpPr>
          <p:cNvPr id="37" name="object 37"/>
          <p:cNvGrpSpPr/>
          <p:nvPr/>
        </p:nvGrpSpPr>
        <p:grpSpPr>
          <a:xfrm>
            <a:off x="7595616" y="5373623"/>
            <a:ext cx="398145" cy="771525"/>
            <a:chOff x="7595616" y="5373623"/>
            <a:chExt cx="398145" cy="771525"/>
          </a:xfrm>
        </p:grpSpPr>
        <p:sp>
          <p:nvSpPr>
            <p:cNvPr id="38" name="object 38"/>
            <p:cNvSpPr/>
            <p:nvPr/>
          </p:nvSpPr>
          <p:spPr>
            <a:xfrm>
              <a:off x="7608570" y="5386577"/>
              <a:ext cx="372110" cy="745490"/>
            </a:xfrm>
            <a:custGeom>
              <a:avLst/>
              <a:gdLst/>
              <a:ahLst/>
              <a:cxnLst/>
              <a:rect l="l" t="t" r="r" b="b"/>
              <a:pathLst>
                <a:path w="372109" h="745489">
                  <a:moveTo>
                    <a:pt x="0" y="745236"/>
                  </a:moveTo>
                  <a:lnTo>
                    <a:pt x="371855" y="745236"/>
                  </a:lnTo>
                  <a:lnTo>
                    <a:pt x="371855" y="0"/>
                  </a:lnTo>
                  <a:lnTo>
                    <a:pt x="0" y="0"/>
                  </a:lnTo>
                  <a:lnTo>
                    <a:pt x="0" y="745236"/>
                  </a:lnTo>
                  <a:close/>
                </a:path>
                <a:path w="372109" h="745489">
                  <a:moveTo>
                    <a:pt x="0" y="745236"/>
                  </a:moveTo>
                  <a:lnTo>
                    <a:pt x="371855" y="745236"/>
                  </a:lnTo>
                  <a:lnTo>
                    <a:pt x="371855" y="0"/>
                  </a:lnTo>
                  <a:lnTo>
                    <a:pt x="0" y="0"/>
                  </a:lnTo>
                  <a:lnTo>
                    <a:pt x="0" y="745236"/>
                  </a:lnTo>
                  <a:close/>
                </a:path>
              </a:pathLst>
            </a:custGeom>
            <a:ln w="25908">
              <a:solidFill>
                <a:srgbClr val="FFFFFF"/>
              </a:solidFill>
            </a:ln>
          </p:spPr>
          <p:txBody>
            <a:bodyPr wrap="square" lIns="0" tIns="0" rIns="0" bIns="0" rtlCol="0"/>
            <a:lstStyle/>
            <a:p>
              <a:endParaRPr/>
            </a:p>
          </p:txBody>
        </p:sp>
        <p:sp>
          <p:nvSpPr>
            <p:cNvPr id="39" name="object 39"/>
            <p:cNvSpPr/>
            <p:nvPr/>
          </p:nvSpPr>
          <p:spPr>
            <a:xfrm>
              <a:off x="7656576" y="5780531"/>
              <a:ext cx="280670" cy="294640"/>
            </a:xfrm>
            <a:custGeom>
              <a:avLst/>
              <a:gdLst/>
              <a:ahLst/>
              <a:cxnLst/>
              <a:rect l="l" t="t" r="r" b="b"/>
              <a:pathLst>
                <a:path w="280670" h="294639">
                  <a:moveTo>
                    <a:pt x="280416" y="167640"/>
                  </a:moveTo>
                  <a:lnTo>
                    <a:pt x="0" y="167640"/>
                  </a:lnTo>
                  <a:lnTo>
                    <a:pt x="0" y="294132"/>
                  </a:lnTo>
                  <a:lnTo>
                    <a:pt x="280416" y="294132"/>
                  </a:lnTo>
                  <a:lnTo>
                    <a:pt x="280416" y="167640"/>
                  </a:lnTo>
                  <a:close/>
                </a:path>
                <a:path w="280670" h="294639">
                  <a:moveTo>
                    <a:pt x="280416" y="0"/>
                  </a:moveTo>
                  <a:lnTo>
                    <a:pt x="0" y="0"/>
                  </a:lnTo>
                  <a:lnTo>
                    <a:pt x="0" y="124968"/>
                  </a:lnTo>
                  <a:lnTo>
                    <a:pt x="280416" y="124968"/>
                  </a:lnTo>
                  <a:lnTo>
                    <a:pt x="280416" y="0"/>
                  </a:lnTo>
                  <a:close/>
                </a:path>
              </a:pathLst>
            </a:custGeom>
            <a:solidFill>
              <a:srgbClr val="8AC843"/>
            </a:solidFill>
          </p:spPr>
          <p:txBody>
            <a:bodyPr wrap="square" lIns="0" tIns="0" rIns="0" bIns="0" rtlCol="0"/>
            <a:lstStyle/>
            <a:p>
              <a:endParaRPr/>
            </a:p>
          </p:txBody>
        </p:sp>
      </p:grpSp>
      <p:sp>
        <p:nvSpPr>
          <p:cNvPr id="40" name="object 40"/>
          <p:cNvSpPr txBox="1">
            <a:spLocks noGrp="1"/>
          </p:cNvSpPr>
          <p:nvPr>
            <p:ph type="title"/>
          </p:nvPr>
        </p:nvSpPr>
        <p:spPr>
          <a:xfrm>
            <a:off x="443280" y="194817"/>
            <a:ext cx="5110480" cy="1000760"/>
          </a:xfrm>
          <a:prstGeom prst="rect">
            <a:avLst/>
          </a:prstGeom>
        </p:spPr>
        <p:txBody>
          <a:bodyPr vert="horz" wrap="square" lIns="0" tIns="12065" rIns="0" bIns="0" rtlCol="0">
            <a:spAutoFit/>
          </a:bodyPr>
          <a:lstStyle/>
          <a:p>
            <a:pPr marL="12700">
              <a:lnSpc>
                <a:spcPct val="100000"/>
              </a:lnSpc>
              <a:spcBef>
                <a:spcPts val="95"/>
              </a:spcBef>
            </a:pPr>
            <a:r>
              <a:rPr sz="6400" spc="-114" dirty="0"/>
              <a:t>Health</a:t>
            </a:r>
            <a:r>
              <a:rPr sz="6400" spc="-315" dirty="0"/>
              <a:t> </a:t>
            </a:r>
            <a:r>
              <a:rPr sz="6400" spc="-114" dirty="0"/>
              <a:t>Checks</a:t>
            </a:r>
            <a:endParaRPr sz="6400"/>
          </a:p>
        </p:txBody>
      </p:sp>
      <p:grpSp>
        <p:nvGrpSpPr>
          <p:cNvPr id="41" name="object 41"/>
          <p:cNvGrpSpPr/>
          <p:nvPr/>
        </p:nvGrpSpPr>
        <p:grpSpPr>
          <a:xfrm>
            <a:off x="4555235" y="2063495"/>
            <a:ext cx="1043940" cy="1689100"/>
            <a:chOff x="4555235" y="2063495"/>
            <a:chExt cx="1043940" cy="1689100"/>
          </a:xfrm>
        </p:grpSpPr>
        <p:sp>
          <p:nvSpPr>
            <p:cNvPr id="42" name="object 42"/>
            <p:cNvSpPr/>
            <p:nvPr/>
          </p:nvSpPr>
          <p:spPr>
            <a:xfrm>
              <a:off x="4555235" y="2063495"/>
              <a:ext cx="1043939" cy="1688591"/>
            </a:xfrm>
            <a:prstGeom prst="rect">
              <a:avLst/>
            </a:prstGeom>
            <a:blipFill>
              <a:blip r:embed="rId10" cstate="print"/>
              <a:stretch>
                <a:fillRect/>
              </a:stretch>
            </a:blipFill>
          </p:spPr>
          <p:txBody>
            <a:bodyPr wrap="square" lIns="0" tIns="0" rIns="0" bIns="0" rtlCol="0"/>
            <a:lstStyle/>
            <a:p>
              <a:endParaRPr/>
            </a:p>
          </p:txBody>
        </p:sp>
        <p:sp>
          <p:nvSpPr>
            <p:cNvPr id="43" name="object 43"/>
            <p:cNvSpPr/>
            <p:nvPr/>
          </p:nvSpPr>
          <p:spPr>
            <a:xfrm>
              <a:off x="4608702" y="2169413"/>
              <a:ext cx="859155" cy="1504950"/>
            </a:xfrm>
            <a:custGeom>
              <a:avLst/>
              <a:gdLst/>
              <a:ahLst/>
              <a:cxnLst/>
              <a:rect l="l" t="t" r="r" b="b"/>
              <a:pathLst>
                <a:path w="859154" h="1504950">
                  <a:moveTo>
                    <a:pt x="809110" y="61276"/>
                  </a:moveTo>
                  <a:lnTo>
                    <a:pt x="0" y="1491742"/>
                  </a:lnTo>
                  <a:lnTo>
                    <a:pt x="22606" y="1504442"/>
                  </a:lnTo>
                  <a:lnTo>
                    <a:pt x="831687" y="74026"/>
                  </a:lnTo>
                  <a:lnTo>
                    <a:pt x="809110" y="61276"/>
                  </a:lnTo>
                  <a:close/>
                </a:path>
                <a:path w="859154" h="1504950">
                  <a:moveTo>
                    <a:pt x="856082" y="50037"/>
                  </a:moveTo>
                  <a:lnTo>
                    <a:pt x="815467" y="50037"/>
                  </a:lnTo>
                  <a:lnTo>
                    <a:pt x="838073" y="62737"/>
                  </a:lnTo>
                  <a:lnTo>
                    <a:pt x="831687" y="74026"/>
                  </a:lnTo>
                  <a:lnTo>
                    <a:pt x="854201" y="86740"/>
                  </a:lnTo>
                  <a:lnTo>
                    <a:pt x="856082" y="50037"/>
                  </a:lnTo>
                  <a:close/>
                </a:path>
                <a:path w="859154" h="1504950">
                  <a:moveTo>
                    <a:pt x="815467" y="50037"/>
                  </a:moveTo>
                  <a:lnTo>
                    <a:pt x="809110" y="61276"/>
                  </a:lnTo>
                  <a:lnTo>
                    <a:pt x="831687" y="74026"/>
                  </a:lnTo>
                  <a:lnTo>
                    <a:pt x="838073" y="62737"/>
                  </a:lnTo>
                  <a:lnTo>
                    <a:pt x="815467" y="50037"/>
                  </a:lnTo>
                  <a:close/>
                </a:path>
                <a:path w="859154" h="1504950">
                  <a:moveTo>
                    <a:pt x="858647" y="0"/>
                  </a:moveTo>
                  <a:lnTo>
                    <a:pt x="786511" y="48513"/>
                  </a:lnTo>
                  <a:lnTo>
                    <a:pt x="809110" y="61276"/>
                  </a:lnTo>
                  <a:lnTo>
                    <a:pt x="815467" y="50037"/>
                  </a:lnTo>
                  <a:lnTo>
                    <a:pt x="856082" y="50037"/>
                  </a:lnTo>
                  <a:lnTo>
                    <a:pt x="858647"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978533"/>
            <a:ext cx="7155815" cy="414147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FFFFFF"/>
                </a:solidFill>
                <a:latin typeface="Arial"/>
                <a:cs typeface="Arial"/>
              </a:rPr>
              <a:t>Support </a:t>
            </a:r>
            <a:r>
              <a:rPr sz="3000" dirty="0">
                <a:solidFill>
                  <a:srgbClr val="FFFFFF"/>
                </a:solidFill>
                <a:latin typeface="Arial"/>
                <a:cs typeface="Arial"/>
              </a:rPr>
              <a:t>for TCP </a:t>
            </a:r>
            <a:r>
              <a:rPr sz="3000" spc="-5" dirty="0">
                <a:solidFill>
                  <a:srgbClr val="FFFFFF"/>
                </a:solidFill>
                <a:latin typeface="Arial"/>
                <a:cs typeface="Arial"/>
              </a:rPr>
              <a:t>and </a:t>
            </a:r>
            <a:r>
              <a:rPr sz="3000" dirty="0">
                <a:solidFill>
                  <a:srgbClr val="FFFFFF"/>
                </a:solidFill>
                <a:latin typeface="Arial"/>
                <a:cs typeface="Arial"/>
              </a:rPr>
              <a:t>HTTP </a:t>
            </a:r>
            <a:r>
              <a:rPr sz="3000" spc="-5" dirty="0">
                <a:solidFill>
                  <a:srgbClr val="FFFFFF"/>
                </a:solidFill>
                <a:latin typeface="Arial"/>
                <a:cs typeface="Arial"/>
              </a:rPr>
              <a:t>health</a:t>
            </a:r>
            <a:r>
              <a:rPr sz="3000" spc="-70" dirty="0">
                <a:solidFill>
                  <a:srgbClr val="FFFFFF"/>
                </a:solidFill>
                <a:latin typeface="Arial"/>
                <a:cs typeface="Arial"/>
              </a:rPr>
              <a:t> </a:t>
            </a:r>
            <a:r>
              <a:rPr sz="3000" dirty="0">
                <a:solidFill>
                  <a:srgbClr val="FFFFFF"/>
                </a:solidFill>
                <a:latin typeface="Arial"/>
                <a:cs typeface="Arial"/>
              </a:rPr>
              <a:t>checks.</a:t>
            </a:r>
            <a:endParaRPr sz="3000">
              <a:latin typeface="Arial"/>
              <a:cs typeface="Arial"/>
            </a:endParaRPr>
          </a:p>
          <a:p>
            <a:pPr>
              <a:lnSpc>
                <a:spcPct val="100000"/>
              </a:lnSpc>
              <a:spcBef>
                <a:spcPts val="35"/>
              </a:spcBef>
            </a:pPr>
            <a:endParaRPr sz="3100">
              <a:latin typeface="Arial"/>
              <a:cs typeface="Arial"/>
            </a:endParaRPr>
          </a:p>
          <a:p>
            <a:pPr marL="12700" marR="1042035">
              <a:lnSpc>
                <a:spcPct val="100000"/>
              </a:lnSpc>
            </a:pPr>
            <a:r>
              <a:rPr sz="3000" spc="-5" dirty="0">
                <a:solidFill>
                  <a:srgbClr val="FFFFFF"/>
                </a:solidFill>
                <a:latin typeface="Arial"/>
                <a:cs typeface="Arial"/>
              </a:rPr>
              <a:t>Customize </a:t>
            </a:r>
            <a:r>
              <a:rPr sz="3000" dirty="0">
                <a:solidFill>
                  <a:srgbClr val="FFFFFF"/>
                </a:solidFill>
                <a:latin typeface="Arial"/>
                <a:cs typeface="Arial"/>
              </a:rPr>
              <a:t>the </a:t>
            </a:r>
            <a:r>
              <a:rPr sz="3000" spc="-5" dirty="0">
                <a:solidFill>
                  <a:srgbClr val="FFFFFF"/>
                </a:solidFill>
                <a:latin typeface="Arial"/>
                <a:cs typeface="Arial"/>
              </a:rPr>
              <a:t>frequency and failure  thresholds.</a:t>
            </a:r>
            <a:endParaRPr sz="3000">
              <a:latin typeface="Arial"/>
              <a:cs typeface="Arial"/>
            </a:endParaRPr>
          </a:p>
          <a:p>
            <a:pPr>
              <a:lnSpc>
                <a:spcPct val="100000"/>
              </a:lnSpc>
              <a:spcBef>
                <a:spcPts val="40"/>
              </a:spcBef>
            </a:pPr>
            <a:endParaRPr sz="3100">
              <a:latin typeface="Arial"/>
              <a:cs typeface="Arial"/>
            </a:endParaRPr>
          </a:p>
          <a:p>
            <a:pPr marL="12700">
              <a:lnSpc>
                <a:spcPct val="100000"/>
              </a:lnSpc>
            </a:pPr>
            <a:r>
              <a:rPr sz="3000" dirty="0">
                <a:solidFill>
                  <a:srgbClr val="FFFFFF"/>
                </a:solidFill>
                <a:latin typeface="Arial"/>
                <a:cs typeface="Arial"/>
              </a:rPr>
              <a:t>Must </a:t>
            </a:r>
            <a:r>
              <a:rPr sz="3000" spc="-5" dirty="0">
                <a:solidFill>
                  <a:srgbClr val="FFFFFF"/>
                </a:solidFill>
                <a:latin typeface="Arial"/>
                <a:cs typeface="Arial"/>
              </a:rPr>
              <a:t>return a </a:t>
            </a:r>
            <a:r>
              <a:rPr sz="3000" dirty="0">
                <a:solidFill>
                  <a:srgbClr val="FFFFFF"/>
                </a:solidFill>
                <a:latin typeface="Arial"/>
                <a:cs typeface="Arial"/>
              </a:rPr>
              <a:t>2xx</a:t>
            </a:r>
            <a:r>
              <a:rPr sz="3000" spc="5" dirty="0">
                <a:solidFill>
                  <a:srgbClr val="FFFFFF"/>
                </a:solidFill>
                <a:latin typeface="Arial"/>
                <a:cs typeface="Arial"/>
              </a:rPr>
              <a:t> </a:t>
            </a:r>
            <a:r>
              <a:rPr sz="3000" spc="-5" dirty="0">
                <a:solidFill>
                  <a:srgbClr val="FFFFFF"/>
                </a:solidFill>
                <a:latin typeface="Arial"/>
                <a:cs typeface="Arial"/>
              </a:rPr>
              <a:t>response.</a:t>
            </a:r>
            <a:endParaRPr sz="3000">
              <a:latin typeface="Arial"/>
              <a:cs typeface="Arial"/>
            </a:endParaRPr>
          </a:p>
          <a:p>
            <a:pPr>
              <a:lnSpc>
                <a:spcPct val="100000"/>
              </a:lnSpc>
              <a:spcBef>
                <a:spcPts val="35"/>
              </a:spcBef>
            </a:pPr>
            <a:endParaRPr sz="3100">
              <a:latin typeface="Arial"/>
              <a:cs typeface="Arial"/>
            </a:endParaRPr>
          </a:p>
          <a:p>
            <a:pPr marL="12700" marR="281305">
              <a:lnSpc>
                <a:spcPct val="100000"/>
              </a:lnSpc>
            </a:pPr>
            <a:r>
              <a:rPr sz="3000" dirty="0">
                <a:solidFill>
                  <a:srgbClr val="FFFFFF"/>
                </a:solidFill>
                <a:latin typeface="Arial"/>
                <a:cs typeface="Arial"/>
              </a:rPr>
              <a:t>Consider the </a:t>
            </a:r>
            <a:r>
              <a:rPr sz="3000" spc="-5" dirty="0">
                <a:solidFill>
                  <a:srgbClr val="FFFFFF"/>
                </a:solidFill>
                <a:latin typeface="Arial"/>
                <a:cs typeface="Arial"/>
              </a:rPr>
              <a:t>depth and accuracy </a:t>
            </a:r>
            <a:r>
              <a:rPr sz="3000" dirty="0">
                <a:solidFill>
                  <a:srgbClr val="FFFFFF"/>
                </a:solidFill>
                <a:latin typeface="Arial"/>
                <a:cs typeface="Arial"/>
              </a:rPr>
              <a:t>of</a:t>
            </a:r>
            <a:r>
              <a:rPr sz="3000" spc="-85" dirty="0">
                <a:solidFill>
                  <a:srgbClr val="FFFFFF"/>
                </a:solidFill>
                <a:latin typeface="Arial"/>
                <a:cs typeface="Arial"/>
              </a:rPr>
              <a:t> </a:t>
            </a:r>
            <a:r>
              <a:rPr sz="3000" dirty="0">
                <a:solidFill>
                  <a:srgbClr val="FFFFFF"/>
                </a:solidFill>
                <a:latin typeface="Arial"/>
                <a:cs typeface="Arial"/>
              </a:rPr>
              <a:t>your  </a:t>
            </a:r>
            <a:r>
              <a:rPr sz="3000" spc="-5" dirty="0">
                <a:solidFill>
                  <a:srgbClr val="FFFFFF"/>
                </a:solidFill>
                <a:latin typeface="Arial"/>
                <a:cs typeface="Arial"/>
              </a:rPr>
              <a:t>health</a:t>
            </a:r>
            <a:r>
              <a:rPr sz="3000" spc="-25" dirty="0">
                <a:solidFill>
                  <a:srgbClr val="FFFFFF"/>
                </a:solidFill>
                <a:latin typeface="Arial"/>
                <a:cs typeface="Arial"/>
              </a:rPr>
              <a:t> </a:t>
            </a:r>
            <a:r>
              <a:rPr sz="3000" dirty="0">
                <a:solidFill>
                  <a:srgbClr val="FFFFFF"/>
                </a:solidFill>
                <a:latin typeface="Arial"/>
                <a:cs typeface="Arial"/>
              </a:rPr>
              <a:t>checks.</a:t>
            </a:r>
            <a:endParaRPr sz="3000">
              <a:latin typeface="Arial"/>
              <a:cs typeface="Arial"/>
            </a:endParaRPr>
          </a:p>
        </p:txBody>
      </p:sp>
      <p:sp>
        <p:nvSpPr>
          <p:cNvPr id="3" name="object 3"/>
          <p:cNvSpPr txBox="1">
            <a:spLocks noGrp="1"/>
          </p:cNvSpPr>
          <p:nvPr>
            <p:ph type="title"/>
          </p:nvPr>
        </p:nvSpPr>
        <p:spPr>
          <a:xfrm>
            <a:off x="443280" y="194817"/>
            <a:ext cx="5110480" cy="1000760"/>
          </a:xfrm>
          <a:prstGeom prst="rect">
            <a:avLst/>
          </a:prstGeom>
        </p:spPr>
        <p:txBody>
          <a:bodyPr vert="horz" wrap="square" lIns="0" tIns="12065" rIns="0" bIns="0" rtlCol="0">
            <a:spAutoFit/>
          </a:bodyPr>
          <a:lstStyle/>
          <a:p>
            <a:pPr marL="12700">
              <a:lnSpc>
                <a:spcPct val="100000"/>
              </a:lnSpc>
              <a:spcBef>
                <a:spcPts val="95"/>
              </a:spcBef>
            </a:pPr>
            <a:r>
              <a:rPr sz="6400" spc="-114" dirty="0"/>
              <a:t>Health</a:t>
            </a:r>
            <a:r>
              <a:rPr sz="6400" spc="-315" dirty="0"/>
              <a:t> </a:t>
            </a:r>
            <a:r>
              <a:rPr sz="6400" spc="-114" dirty="0"/>
              <a:t>Checks</a:t>
            </a:r>
            <a:endParaRPr sz="6400"/>
          </a:p>
        </p:txBody>
      </p:sp>
      <p:sp>
        <p:nvSpPr>
          <p:cNvPr id="4" name="object 4"/>
          <p:cNvSpPr/>
          <p:nvPr/>
        </p:nvSpPr>
        <p:spPr>
          <a:xfrm>
            <a:off x="7383780" y="1859279"/>
            <a:ext cx="4808219" cy="42809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224</TotalTime>
  <Words>918</Words>
  <Application>Microsoft Office PowerPoint</Application>
  <PresentationFormat>Widescreen</PresentationFormat>
  <Paragraphs>171</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Times New Roman</vt:lpstr>
      <vt:lpstr>Office Theme</vt:lpstr>
      <vt:lpstr>Elastic Load Balancing</vt:lpstr>
      <vt:lpstr>Elastic Load Balancing automatically distributes  incoming application traffic across multiple  Amazon EC2 instances.</vt:lpstr>
      <vt:lpstr>PowerPoint Presentation</vt:lpstr>
      <vt:lpstr>Load Balancer used to  route incoming requests  to multiple EC2  instances.</vt:lpstr>
      <vt:lpstr>Architecture</vt:lpstr>
      <vt:lpstr>PowerPoint Presentation</vt:lpstr>
      <vt:lpstr>Health checks allow for  traffic to be shifted away  from failed instances</vt:lpstr>
      <vt:lpstr>Health Checks</vt:lpstr>
      <vt:lpstr>Health Checks</vt:lpstr>
      <vt:lpstr>Idle timeouts allow for connections to be closed by  the load balancer when no longer in use.</vt:lpstr>
      <vt:lpstr>Idle Timeouts</vt:lpstr>
      <vt:lpstr>Using multiple  Availability Zones</vt:lpstr>
      <vt:lpstr>Types of Load Balancer</vt:lpstr>
      <vt:lpstr>PowerPoint Presentation</vt:lpstr>
      <vt:lpstr>Multiple Availability Zones</vt:lpstr>
      <vt:lpstr>Multiple Availability Zones</vt:lpstr>
      <vt:lpstr>PowerPoint Presentation</vt:lpstr>
      <vt:lpstr>Using multiple Availability Zones does  bring a few challenges.</vt:lpstr>
      <vt:lpstr>Traffic Imbalances</vt:lpstr>
      <vt:lpstr>Imbalanced Instance Capacity</vt:lpstr>
      <vt:lpstr>Cross-Zone Load Balancing</vt:lpstr>
      <vt:lpstr>Traffic Imbalances</vt:lpstr>
      <vt:lpstr>Cross-Zone Load Balancing</vt:lpstr>
      <vt:lpstr>Understanding DNS</vt:lpstr>
      <vt:lpstr>SSL Offloading</vt:lpstr>
      <vt:lpstr>Amazon CloudWatch Metrics</vt:lpstr>
      <vt:lpstr>AWS Auto Scaling</vt:lpstr>
      <vt:lpstr>AWS Auto Scaling</vt:lpstr>
      <vt:lpstr>AWS Auto Scaling</vt:lpstr>
      <vt:lpstr>Benefits of Auto Scaling</vt:lpstr>
      <vt:lpstr>PowerPoint Presentation</vt:lpstr>
      <vt:lpstr>PowerPoint Presentation</vt:lpstr>
      <vt:lpstr>Launch Configurations and Auto Scaling Groups.  1. Launch Configurations hold the instructions for the creation of  new instances. 2. Auto Scaling Groups, on the other hand, manage the scaling rules and logic, which are defined in policies. </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Load Balancing Deep Dive &amp; Best Practices</dc:title>
  <dc:creator>Berendt, Ingrid</dc:creator>
  <cp:lastModifiedBy>Ayush Varshney A</cp:lastModifiedBy>
  <cp:revision>54</cp:revision>
  <dcterms:created xsi:type="dcterms:W3CDTF">2020-04-03T19:54:44Z</dcterms:created>
  <dcterms:modified xsi:type="dcterms:W3CDTF">2020-10-16T08:49:27Z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2014-11-19T00:00:00Z</vt:filetime>
  </property>
  <property fmtid="{D5CDD505-2E9C-101B-9397-08002B2CF9AE}" pid="3" name="Creator">
    <vt:lpwstr>Microsoft® PowerPoint® 2013</vt:lpwstr>
  </property>
  <property fmtid="{D5CDD505-2E9C-101B-9397-08002B2CF9AE}" pid="4" name="LastSaved">
    <vt:filetime>2020-04-03T00:00:00Z</vt:filetime>
  </property>
</Properties>
</file>