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1" r:id="rId14"/>
    <p:sldId id="265" r:id="rId15"/>
    <p:sldId id="266" r:id="rId16"/>
    <p:sldId id="267" r:id="rId17"/>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06" d="100"/>
          <a:sy n="106" d="100"/>
        </p:scale>
        <p:origin x="83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133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6BDCE-2326-73BA-660C-25723EC745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6EF47A-2C8E-8D68-8CD5-269EE70032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586666-1BA6-5C2C-0B1F-F8F62169DE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B36EF7-4B5D-BA2A-7882-0430780F3E83}"/>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511743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D29E8-F45B-375B-4081-96B3F9A7C8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E52B48-E1F3-C88A-A019-341E778C54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95D069-B920-D0DC-502D-6A6BF05EAA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795AD6-1472-80E1-2DA2-A9A7AA0B346D}"/>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342358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EA328-CFE0-E184-F078-D7DFA68976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10B997-6C24-3B17-DEC3-87D37E6875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D8FC0A-DE57-4DBE-4D33-4993EE16DB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A2906B-46B3-76CE-3D19-4750FBEDA0AB}"/>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458985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995B9-461A-409B-D3D3-9D8A3E49A4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F8C28B-960C-A0B4-D84D-CD59AD1ED0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69D6C7-B0CC-1C16-5FB5-E913B8D606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F0684B3-52D7-DA6F-B6F7-4C65986F07FF}"/>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182747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hyperlink" Target="https://link.springer.com/chapter/10.1007/978-981-99-6544-1_39"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ieeexplore.ieee.org/abstract/document/8971604/" TargetMode="External"/><Relationship Id="rId5" Type="http://schemas.openxmlformats.org/officeDocument/2006/relationships/hyperlink" Target="https://ieeexplore.ieee.org/abstract/document/8524715/" TargetMode="External"/><Relationship Id="rId4" Type="http://schemas.openxmlformats.org/officeDocument/2006/relationships/hyperlink" Target="https://link.springer.com/article/10.1007/s11633-020-1261-0"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taticPath"/>
          <p:cNvSpPr/>
          <p:nvPr/>
        </p:nvSpPr>
        <p:spPr>
          <a:xfrm>
            <a:off x="2056019" y="-1222724"/>
            <a:ext cx="5032058" cy="5032058"/>
          </a:xfrm>
          <a:prstGeom prst="ellipse">
            <a:avLst/>
          </a:prstGeom>
          <a:solidFill>
            <a:srgbClr val="000000">
              <a:alpha val="6000"/>
            </a:srgbClr>
          </a:solidFill>
          <a:ln/>
        </p:spPr>
      </p:sp>
      <p:sp>
        <p:nvSpPr>
          <p:cNvPr id="3" name="Title"/>
          <p:cNvSpPr/>
          <p:nvPr/>
        </p:nvSpPr>
        <p:spPr>
          <a:xfrm>
            <a:off x="589359" y="1532271"/>
            <a:ext cx="7620000" cy="1319846"/>
          </a:xfrm>
          <a:prstGeom prst="rect">
            <a:avLst/>
          </a:prstGeom>
          <a:noFill/>
          <a:ln/>
        </p:spPr>
        <p:txBody>
          <a:bodyPr wrap="square" rtlCol="0" anchor="ctr"/>
          <a:lstStyle/>
          <a:p>
            <a:pPr marL="0" indent="0" algn="ctr">
              <a:lnSpc>
                <a:spcPct val="150000"/>
              </a:lnSpc>
              <a:buNone/>
            </a:pPr>
            <a:r>
              <a:rPr lang="en-US" sz="3050" b="1" dirty="0">
                <a:solidFill>
                  <a:srgbClr val="000000"/>
                </a:solidFill>
                <a:latin typeface="OpenSans-Bold" pitchFamily="34" charset="0"/>
                <a:ea typeface="OpenSans-Bold" pitchFamily="34" charset="-122"/>
                <a:cs typeface="OpenSans-Bold" pitchFamily="34" charset="-120"/>
              </a:rPr>
              <a:t>Dog Breed Identification Using Deep Learning</a:t>
            </a:r>
          </a:p>
          <a:p>
            <a:pPr marL="0" indent="0" algn="r">
              <a:lnSpc>
                <a:spcPct val="150000"/>
              </a:lnSpc>
              <a:buNone/>
            </a:pPr>
            <a:r>
              <a:rPr lang="en-US" sz="1400" b="1" dirty="0">
                <a:solidFill>
                  <a:srgbClr val="000000"/>
                </a:solidFill>
                <a:latin typeface="OpenSans-Bold" pitchFamily="34" charset="0"/>
                <a:ea typeface="OpenSans-Bold" pitchFamily="34" charset="-122"/>
              </a:rPr>
              <a:t>~</a:t>
            </a:r>
            <a:r>
              <a:rPr lang="en-US" sz="1400" b="1">
                <a:solidFill>
                  <a:srgbClr val="000000"/>
                </a:solidFill>
                <a:latin typeface="OpenSans-Bold" pitchFamily="34" charset="0"/>
                <a:ea typeface="OpenSans-Bold" pitchFamily="34" charset="-122"/>
              </a:rPr>
              <a:t> </a:t>
            </a:r>
            <a:r>
              <a:rPr lang="en-US" sz="1400" b="1" dirty="0">
                <a:solidFill>
                  <a:srgbClr val="000000"/>
                </a:solidFill>
                <a:latin typeface="OpenSans-Bold" pitchFamily="34" charset="0"/>
                <a:ea typeface="OpenSans-Bold" pitchFamily="34" charset="-122"/>
              </a:rPr>
              <a:t>Under the guidance of- Prof. Prajyot Patil</a:t>
            </a:r>
            <a:endParaRPr lang="en-US" sz="1400" dirty="0"/>
          </a:p>
        </p:txBody>
      </p:sp>
      <p:sp>
        <p:nvSpPr>
          <p:cNvPr id="4" name="StaticPath"/>
          <p:cNvSpPr/>
          <p:nvPr/>
        </p:nvSpPr>
        <p:spPr>
          <a:xfrm>
            <a:off x="7190137" y="3357658"/>
            <a:ext cx="2394585" cy="2394585"/>
          </a:xfrm>
          <a:prstGeom prst="ellipse">
            <a:avLst/>
          </a:prstGeom>
          <a:solidFill>
            <a:srgbClr val="000000">
              <a:alpha val="0"/>
            </a:srgbClr>
          </a:solidFill>
          <a:ln w="423333">
            <a:solidFill>
              <a:srgbClr val="FF9800"/>
            </a:solidFill>
            <a:prstDash val="solid"/>
          </a:ln>
        </p:spPr>
      </p:sp>
      <p:sp>
        <p:nvSpPr>
          <p:cNvPr id="5" name="StaticPath"/>
          <p:cNvSpPr/>
          <p:nvPr/>
        </p:nvSpPr>
        <p:spPr>
          <a:xfrm>
            <a:off x="-957929" y="-1222724"/>
            <a:ext cx="1991678" cy="1991677"/>
          </a:xfrm>
          <a:prstGeom prst="ellipse">
            <a:avLst/>
          </a:prstGeom>
          <a:solidFill>
            <a:srgbClr val="000000">
              <a:alpha val="0"/>
            </a:srgbClr>
          </a:solidFill>
          <a:ln w="423333">
            <a:solidFill>
              <a:srgbClr val="FF9800"/>
            </a:solidFill>
            <a:prstDash val="solid"/>
          </a:ln>
        </p:spPr>
      </p:sp>
      <p:sp>
        <p:nvSpPr>
          <p:cNvPr id="6" name="StaticPath"/>
          <p:cNvSpPr/>
          <p:nvPr/>
        </p:nvSpPr>
        <p:spPr>
          <a:xfrm>
            <a:off x="303609" y="4340114"/>
            <a:ext cx="571500" cy="571500"/>
          </a:xfrm>
          <a:prstGeom prst="ellipse">
            <a:avLst/>
          </a:prstGeom>
          <a:solidFill>
            <a:srgbClr val="000000"/>
          </a:solidFill>
          <a:ln/>
        </p:spPr>
      </p:sp>
      <p:sp>
        <p:nvSpPr>
          <p:cNvPr id="7" name="StaticPath"/>
          <p:cNvSpPr/>
          <p:nvPr/>
        </p:nvSpPr>
        <p:spPr>
          <a:xfrm>
            <a:off x="939165" y="4348163"/>
            <a:ext cx="571500" cy="571500"/>
          </a:xfrm>
          <a:prstGeom prst="ellipse">
            <a:avLst/>
          </a:prstGeom>
          <a:solidFill>
            <a:srgbClr val="000000"/>
          </a:solidFill>
          <a:ln/>
        </p:spPr>
      </p:sp>
      <p:sp>
        <p:nvSpPr>
          <p:cNvPr id="8" name="StaticPath"/>
          <p:cNvSpPr/>
          <p:nvPr/>
        </p:nvSpPr>
        <p:spPr>
          <a:xfrm>
            <a:off x="620268" y="4338923"/>
            <a:ext cx="571500" cy="571500"/>
          </a:xfrm>
          <a:prstGeom prst="ellipse">
            <a:avLst/>
          </a:prstGeom>
          <a:solidFill>
            <a:srgbClr val="FF9800"/>
          </a:solidFill>
          <a:ln/>
        </p:spPr>
      </p:sp>
      <p:sp>
        <p:nvSpPr>
          <p:cNvPr id="9" name="TextBox 8">
            <a:extLst>
              <a:ext uri="{FF2B5EF4-FFF2-40B4-BE49-F238E27FC236}">
                <a16:creationId xmlns:a16="http://schemas.microsoft.com/office/drawing/2014/main" id="{64C7382F-664E-9812-C869-EA811980E2E9}"/>
              </a:ext>
            </a:extLst>
          </p:cNvPr>
          <p:cNvSpPr txBox="1"/>
          <p:nvPr/>
        </p:nvSpPr>
        <p:spPr>
          <a:xfrm>
            <a:off x="1451416" y="3475815"/>
            <a:ext cx="2854452" cy="1384995"/>
          </a:xfrm>
          <a:prstGeom prst="rect">
            <a:avLst/>
          </a:prstGeom>
          <a:noFill/>
        </p:spPr>
        <p:txBody>
          <a:bodyPr wrap="square" rtlCol="0">
            <a:spAutoFit/>
          </a:bodyPr>
          <a:lstStyle/>
          <a:p>
            <a:r>
              <a:rPr lang="en-IN" sz="1400" dirty="0"/>
              <a:t>Group Members-</a:t>
            </a:r>
          </a:p>
          <a:p>
            <a:endParaRPr lang="en-IN" sz="1400" dirty="0"/>
          </a:p>
          <a:p>
            <a:pPr marL="285750" indent="-285750">
              <a:buFont typeface="Wingdings" panose="05000000000000000000" pitchFamily="2" charset="2"/>
              <a:buChar char="Ø"/>
            </a:pPr>
            <a:r>
              <a:rPr lang="en-IN" sz="1350" dirty="0"/>
              <a:t>Sayee </a:t>
            </a:r>
            <a:r>
              <a:rPr lang="en-IN" sz="1350" dirty="0" err="1"/>
              <a:t>Gosavi</a:t>
            </a:r>
            <a:endParaRPr lang="en-IN" sz="1350" dirty="0"/>
          </a:p>
          <a:p>
            <a:pPr marL="285750" indent="-285750">
              <a:buFont typeface="Wingdings" panose="05000000000000000000" pitchFamily="2" charset="2"/>
              <a:buChar char="Ø"/>
            </a:pPr>
            <a:r>
              <a:rPr lang="en-IN" sz="1350" dirty="0"/>
              <a:t>Snehal </a:t>
            </a:r>
            <a:r>
              <a:rPr lang="en-IN" sz="1350" dirty="0" err="1"/>
              <a:t>Dimble</a:t>
            </a:r>
            <a:endParaRPr lang="en-IN" sz="1350" dirty="0"/>
          </a:p>
          <a:p>
            <a:pPr marL="285750" indent="-285750">
              <a:buFont typeface="Wingdings" panose="05000000000000000000" pitchFamily="2" charset="2"/>
              <a:buChar char="Ø"/>
            </a:pPr>
            <a:r>
              <a:rPr lang="en-IN" sz="1350" dirty="0"/>
              <a:t>Shambhu </a:t>
            </a:r>
            <a:r>
              <a:rPr lang="en-IN" sz="1350" dirty="0" err="1"/>
              <a:t>Nangare</a:t>
            </a:r>
            <a:endParaRPr lang="en-IN" sz="1350" dirty="0"/>
          </a:p>
          <a:p>
            <a:pPr marL="285750" indent="-285750">
              <a:buFont typeface="Wingdings" panose="05000000000000000000" pitchFamily="2" charset="2"/>
              <a:buChar char="Ø"/>
            </a:pPr>
            <a:r>
              <a:rPr lang="en-IN" sz="1350" dirty="0"/>
              <a:t>Amit Chavan</a:t>
            </a:r>
          </a:p>
        </p:txBody>
      </p:sp>
      <p:pic>
        <p:nvPicPr>
          <p:cNvPr id="11" name="Picture 10">
            <a:extLst>
              <a:ext uri="{FF2B5EF4-FFF2-40B4-BE49-F238E27FC236}">
                <a16:creationId xmlns:a16="http://schemas.microsoft.com/office/drawing/2014/main" id="{BC3261C8-1B02-7C8B-896F-865B917D31CA}"/>
              </a:ext>
            </a:extLst>
          </p:cNvPr>
          <p:cNvPicPr>
            <a:picLocks noChangeAspect="1"/>
          </p:cNvPicPr>
          <p:nvPr/>
        </p:nvPicPr>
        <p:blipFill>
          <a:blip r:embed="rId3"/>
          <a:stretch>
            <a:fillRect/>
          </a:stretch>
        </p:blipFill>
        <p:spPr>
          <a:xfrm>
            <a:off x="7720007" y="109030"/>
            <a:ext cx="1334844" cy="131984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DBEEC-87FB-A84D-FDC6-8CE584BFE294}"/>
            </a:ext>
          </a:extLst>
        </p:cNvPr>
        <p:cNvGrpSpPr/>
        <p:nvPr/>
      </p:nvGrpSpPr>
      <p:grpSpPr>
        <a:xfrm>
          <a:off x="0" y="0"/>
          <a:ext cx="0" cy="0"/>
          <a:chOff x="0" y="0"/>
          <a:chExt cx="0" cy="0"/>
        </a:xfrm>
      </p:grpSpPr>
      <p:sp>
        <p:nvSpPr>
          <p:cNvPr id="2" name="StaticPath">
            <a:extLst>
              <a:ext uri="{FF2B5EF4-FFF2-40B4-BE49-F238E27FC236}">
                <a16:creationId xmlns:a16="http://schemas.microsoft.com/office/drawing/2014/main" id="{BD0F13DC-1F04-7DF4-1153-8BAC191E6A7C}"/>
              </a:ext>
            </a:extLst>
          </p:cNvPr>
          <p:cNvSpPr/>
          <p:nvPr/>
        </p:nvSpPr>
        <p:spPr>
          <a:xfrm>
            <a:off x="1288800" y="704372"/>
            <a:ext cx="3283199" cy="3734753"/>
          </a:xfrm>
          <a:prstGeom prst="rect">
            <a:avLst/>
          </a:prstGeom>
          <a:solidFill>
            <a:srgbClr val="FF9800"/>
          </a:solidFill>
          <a:ln/>
        </p:spPr>
      </p:sp>
      <p:sp>
        <p:nvSpPr>
          <p:cNvPr id="4" name="Question 1">
            <a:extLst>
              <a:ext uri="{FF2B5EF4-FFF2-40B4-BE49-F238E27FC236}">
                <a16:creationId xmlns:a16="http://schemas.microsoft.com/office/drawing/2014/main" id="{E1B13959-D883-40AD-95B3-5E8FA3FCFA2C}"/>
              </a:ext>
            </a:extLst>
          </p:cNvPr>
          <p:cNvSpPr/>
          <p:nvPr/>
        </p:nvSpPr>
        <p:spPr>
          <a:xfrm>
            <a:off x="1694544" y="218463"/>
            <a:ext cx="2877455" cy="516636"/>
          </a:xfrm>
          <a:prstGeom prst="rect">
            <a:avLst/>
          </a:prstGeom>
          <a:noFill/>
          <a:ln/>
        </p:spPr>
        <p:txBody>
          <a:bodyPr wrap="square" rtlCol="0" anchor="ctr"/>
          <a:lstStyle/>
          <a:p>
            <a:pPr marL="0" indent="0" algn="ctr">
              <a:buNone/>
            </a:pPr>
            <a:r>
              <a:rPr lang="en-US" sz="1445" b="1" dirty="0">
                <a:solidFill>
                  <a:srgbClr val="000000"/>
                </a:solidFill>
                <a:latin typeface="OpenSans-Bold" pitchFamily="34" charset="0"/>
                <a:ea typeface="OpenSans-Bold" pitchFamily="34" charset="-122"/>
                <a:cs typeface="OpenSans-Bold" pitchFamily="34" charset="-120"/>
              </a:rPr>
              <a:t> Outputs/ Screenshots</a:t>
            </a:r>
            <a:endParaRPr lang="en-US" sz="1445" dirty="0"/>
          </a:p>
        </p:txBody>
      </p:sp>
      <p:sp>
        <p:nvSpPr>
          <p:cNvPr id="6" name="StaticPath">
            <a:extLst>
              <a:ext uri="{FF2B5EF4-FFF2-40B4-BE49-F238E27FC236}">
                <a16:creationId xmlns:a16="http://schemas.microsoft.com/office/drawing/2014/main" id="{09C48429-2193-470A-F4F7-59DF16DF0B37}"/>
              </a:ext>
            </a:extLst>
          </p:cNvPr>
          <p:cNvSpPr/>
          <p:nvPr/>
        </p:nvSpPr>
        <p:spPr>
          <a:xfrm>
            <a:off x="4928235" y="1616107"/>
            <a:ext cx="682943" cy="682943"/>
          </a:xfrm>
          <a:prstGeom prst="ellipse">
            <a:avLst/>
          </a:prstGeom>
          <a:solidFill>
            <a:srgbClr val="FFFFFF"/>
          </a:solidFill>
          <a:ln/>
        </p:spPr>
      </p:sp>
      <p:sp>
        <p:nvSpPr>
          <p:cNvPr id="7" name="StaticPath">
            <a:extLst>
              <a:ext uri="{FF2B5EF4-FFF2-40B4-BE49-F238E27FC236}">
                <a16:creationId xmlns:a16="http://schemas.microsoft.com/office/drawing/2014/main" id="{9B770A2A-A661-DF55-9B91-2F8E9B76C6C6}"/>
              </a:ext>
            </a:extLst>
          </p:cNvPr>
          <p:cNvSpPr/>
          <p:nvPr/>
        </p:nvSpPr>
        <p:spPr>
          <a:xfrm>
            <a:off x="4571999" y="704371"/>
            <a:ext cx="3362401" cy="3734753"/>
          </a:xfrm>
          <a:prstGeom prst="rect">
            <a:avLst/>
          </a:prstGeom>
          <a:solidFill>
            <a:srgbClr val="FF9800"/>
          </a:solidFill>
          <a:ln/>
        </p:spPr>
      </p:sp>
      <p:sp>
        <p:nvSpPr>
          <p:cNvPr id="8" name="Question 2">
            <a:extLst>
              <a:ext uri="{FF2B5EF4-FFF2-40B4-BE49-F238E27FC236}">
                <a16:creationId xmlns:a16="http://schemas.microsoft.com/office/drawing/2014/main" id="{D2DCA8DC-AC7A-CD19-C79C-FFFEB0CD8F25}"/>
              </a:ext>
            </a:extLst>
          </p:cNvPr>
          <p:cNvSpPr/>
          <p:nvPr/>
        </p:nvSpPr>
        <p:spPr>
          <a:xfrm>
            <a:off x="6698028" y="903589"/>
            <a:ext cx="1927336" cy="516636"/>
          </a:xfrm>
          <a:prstGeom prst="rect">
            <a:avLst/>
          </a:prstGeom>
          <a:noFill/>
          <a:ln/>
        </p:spPr>
        <p:txBody>
          <a:bodyPr wrap="square" rtlCol="0" anchor="ctr"/>
          <a:lstStyle/>
          <a:p>
            <a:pPr marL="0" indent="0" algn="ctr">
              <a:buNone/>
            </a:pPr>
            <a:endParaRPr lang="en-US" sz="1445" dirty="0"/>
          </a:p>
        </p:txBody>
      </p:sp>
      <p:pic>
        <p:nvPicPr>
          <p:cNvPr id="5" name="Picture 4">
            <a:extLst>
              <a:ext uri="{FF2B5EF4-FFF2-40B4-BE49-F238E27FC236}">
                <a16:creationId xmlns:a16="http://schemas.microsoft.com/office/drawing/2014/main" id="{2FFEA9F1-3F69-6E03-3AC5-871D06A773E3}"/>
              </a:ext>
            </a:extLst>
          </p:cNvPr>
          <p:cNvPicPr>
            <a:picLocks noChangeAspect="1"/>
          </p:cNvPicPr>
          <p:nvPr/>
        </p:nvPicPr>
        <p:blipFill>
          <a:blip r:embed="rId3"/>
          <a:stretch>
            <a:fillRect/>
          </a:stretch>
        </p:blipFill>
        <p:spPr>
          <a:xfrm>
            <a:off x="1435192" y="809458"/>
            <a:ext cx="6273613" cy="3430453"/>
          </a:xfrm>
          <a:prstGeom prst="rect">
            <a:avLst/>
          </a:prstGeom>
        </p:spPr>
      </p:pic>
    </p:spTree>
    <p:extLst>
      <p:ext uri="{BB962C8B-B14F-4D97-AF65-F5344CB8AC3E}">
        <p14:creationId xmlns:p14="http://schemas.microsoft.com/office/powerpoint/2010/main" val="939523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C7C66-EBCC-BC2B-4897-390C63547C95}"/>
            </a:ext>
          </a:extLst>
        </p:cNvPr>
        <p:cNvGrpSpPr/>
        <p:nvPr/>
      </p:nvGrpSpPr>
      <p:grpSpPr>
        <a:xfrm>
          <a:off x="0" y="0"/>
          <a:ext cx="0" cy="0"/>
          <a:chOff x="0" y="0"/>
          <a:chExt cx="0" cy="0"/>
        </a:xfrm>
      </p:grpSpPr>
      <p:sp>
        <p:nvSpPr>
          <p:cNvPr id="2" name="StaticPath">
            <a:extLst>
              <a:ext uri="{FF2B5EF4-FFF2-40B4-BE49-F238E27FC236}">
                <a16:creationId xmlns:a16="http://schemas.microsoft.com/office/drawing/2014/main" id="{5B2728B5-8646-798C-F6F6-6A4217973118}"/>
              </a:ext>
            </a:extLst>
          </p:cNvPr>
          <p:cNvSpPr/>
          <p:nvPr/>
        </p:nvSpPr>
        <p:spPr>
          <a:xfrm>
            <a:off x="1288800" y="704372"/>
            <a:ext cx="3283199" cy="3734753"/>
          </a:xfrm>
          <a:prstGeom prst="rect">
            <a:avLst/>
          </a:prstGeom>
          <a:solidFill>
            <a:srgbClr val="FF9800"/>
          </a:solidFill>
          <a:ln/>
        </p:spPr>
      </p:sp>
      <p:sp>
        <p:nvSpPr>
          <p:cNvPr id="4" name="Question 1">
            <a:extLst>
              <a:ext uri="{FF2B5EF4-FFF2-40B4-BE49-F238E27FC236}">
                <a16:creationId xmlns:a16="http://schemas.microsoft.com/office/drawing/2014/main" id="{F470F074-ADC3-3720-2029-1EB789BC710E}"/>
              </a:ext>
            </a:extLst>
          </p:cNvPr>
          <p:cNvSpPr/>
          <p:nvPr/>
        </p:nvSpPr>
        <p:spPr>
          <a:xfrm>
            <a:off x="1694544" y="218463"/>
            <a:ext cx="2877455" cy="516636"/>
          </a:xfrm>
          <a:prstGeom prst="rect">
            <a:avLst/>
          </a:prstGeom>
          <a:noFill/>
          <a:ln/>
        </p:spPr>
        <p:txBody>
          <a:bodyPr wrap="square" rtlCol="0" anchor="ctr"/>
          <a:lstStyle/>
          <a:p>
            <a:pPr marL="0" indent="0" algn="ctr">
              <a:buNone/>
            </a:pPr>
            <a:r>
              <a:rPr lang="en-US" sz="1445" b="1" dirty="0">
                <a:solidFill>
                  <a:srgbClr val="000000"/>
                </a:solidFill>
                <a:latin typeface="OpenSans-Bold" pitchFamily="34" charset="0"/>
                <a:ea typeface="OpenSans-Bold" pitchFamily="34" charset="-122"/>
                <a:cs typeface="OpenSans-Bold" pitchFamily="34" charset="-120"/>
              </a:rPr>
              <a:t> Outputs/ Screenshots</a:t>
            </a:r>
            <a:endParaRPr lang="en-US" sz="1445" dirty="0"/>
          </a:p>
        </p:txBody>
      </p:sp>
      <p:sp>
        <p:nvSpPr>
          <p:cNvPr id="6" name="StaticPath">
            <a:extLst>
              <a:ext uri="{FF2B5EF4-FFF2-40B4-BE49-F238E27FC236}">
                <a16:creationId xmlns:a16="http://schemas.microsoft.com/office/drawing/2014/main" id="{566F3909-E9B0-87C9-ACAD-42F6C6A5C9CB}"/>
              </a:ext>
            </a:extLst>
          </p:cNvPr>
          <p:cNvSpPr/>
          <p:nvPr/>
        </p:nvSpPr>
        <p:spPr>
          <a:xfrm>
            <a:off x="4928235" y="1616107"/>
            <a:ext cx="682943" cy="682943"/>
          </a:xfrm>
          <a:prstGeom prst="ellipse">
            <a:avLst/>
          </a:prstGeom>
          <a:solidFill>
            <a:srgbClr val="FFFFFF"/>
          </a:solidFill>
          <a:ln/>
        </p:spPr>
      </p:sp>
      <p:sp>
        <p:nvSpPr>
          <p:cNvPr id="7" name="StaticPath">
            <a:extLst>
              <a:ext uri="{FF2B5EF4-FFF2-40B4-BE49-F238E27FC236}">
                <a16:creationId xmlns:a16="http://schemas.microsoft.com/office/drawing/2014/main" id="{94E372F8-C5D7-EAFE-F9B3-64448440FA64}"/>
              </a:ext>
            </a:extLst>
          </p:cNvPr>
          <p:cNvSpPr/>
          <p:nvPr/>
        </p:nvSpPr>
        <p:spPr>
          <a:xfrm>
            <a:off x="4571999" y="704371"/>
            <a:ext cx="3362401" cy="3734753"/>
          </a:xfrm>
          <a:prstGeom prst="rect">
            <a:avLst/>
          </a:prstGeom>
          <a:solidFill>
            <a:srgbClr val="FF9800"/>
          </a:solidFill>
          <a:ln/>
        </p:spPr>
      </p:sp>
      <p:sp>
        <p:nvSpPr>
          <p:cNvPr id="8" name="Question 2">
            <a:extLst>
              <a:ext uri="{FF2B5EF4-FFF2-40B4-BE49-F238E27FC236}">
                <a16:creationId xmlns:a16="http://schemas.microsoft.com/office/drawing/2014/main" id="{C3AF21CE-F629-4F36-F15B-4BB765885530}"/>
              </a:ext>
            </a:extLst>
          </p:cNvPr>
          <p:cNvSpPr/>
          <p:nvPr/>
        </p:nvSpPr>
        <p:spPr>
          <a:xfrm>
            <a:off x="6698028" y="903589"/>
            <a:ext cx="1927336" cy="516636"/>
          </a:xfrm>
          <a:prstGeom prst="rect">
            <a:avLst/>
          </a:prstGeom>
          <a:noFill/>
          <a:ln/>
        </p:spPr>
        <p:txBody>
          <a:bodyPr wrap="square" rtlCol="0" anchor="ctr"/>
          <a:lstStyle/>
          <a:p>
            <a:pPr marL="0" indent="0" algn="ctr">
              <a:buNone/>
            </a:pPr>
            <a:endParaRPr lang="en-US" sz="1445" dirty="0"/>
          </a:p>
        </p:txBody>
      </p:sp>
      <p:pic>
        <p:nvPicPr>
          <p:cNvPr id="5" name="Picture 4">
            <a:extLst>
              <a:ext uri="{FF2B5EF4-FFF2-40B4-BE49-F238E27FC236}">
                <a16:creationId xmlns:a16="http://schemas.microsoft.com/office/drawing/2014/main" id="{214FDFDE-695D-4256-05CF-9E1433DEEFA5}"/>
              </a:ext>
            </a:extLst>
          </p:cNvPr>
          <p:cNvPicPr>
            <a:picLocks noChangeAspect="1"/>
          </p:cNvPicPr>
          <p:nvPr/>
        </p:nvPicPr>
        <p:blipFill>
          <a:blip r:embed="rId3"/>
          <a:stretch>
            <a:fillRect/>
          </a:stretch>
        </p:blipFill>
        <p:spPr>
          <a:xfrm>
            <a:off x="1540412" y="846566"/>
            <a:ext cx="6147582" cy="3450362"/>
          </a:xfrm>
          <a:prstGeom prst="rect">
            <a:avLst/>
          </a:prstGeom>
        </p:spPr>
      </p:pic>
    </p:spTree>
    <p:extLst>
      <p:ext uri="{BB962C8B-B14F-4D97-AF65-F5344CB8AC3E}">
        <p14:creationId xmlns:p14="http://schemas.microsoft.com/office/powerpoint/2010/main" val="4221377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E8D02-3422-0141-2961-4B186FFDF918}"/>
            </a:ext>
          </a:extLst>
        </p:cNvPr>
        <p:cNvGrpSpPr/>
        <p:nvPr/>
      </p:nvGrpSpPr>
      <p:grpSpPr>
        <a:xfrm>
          <a:off x="0" y="0"/>
          <a:ext cx="0" cy="0"/>
          <a:chOff x="0" y="0"/>
          <a:chExt cx="0" cy="0"/>
        </a:xfrm>
      </p:grpSpPr>
      <p:sp>
        <p:nvSpPr>
          <p:cNvPr id="2" name="StaticPath">
            <a:extLst>
              <a:ext uri="{FF2B5EF4-FFF2-40B4-BE49-F238E27FC236}">
                <a16:creationId xmlns:a16="http://schemas.microsoft.com/office/drawing/2014/main" id="{437BE9E6-C7CF-F60B-457C-045D09CD2926}"/>
              </a:ext>
            </a:extLst>
          </p:cNvPr>
          <p:cNvSpPr/>
          <p:nvPr/>
        </p:nvSpPr>
        <p:spPr>
          <a:xfrm>
            <a:off x="518636" y="704372"/>
            <a:ext cx="4053363" cy="3734753"/>
          </a:xfrm>
          <a:prstGeom prst="rect">
            <a:avLst/>
          </a:prstGeom>
          <a:solidFill>
            <a:srgbClr val="FF9800"/>
          </a:solidFill>
          <a:ln/>
        </p:spPr>
      </p:sp>
      <p:sp>
        <p:nvSpPr>
          <p:cNvPr id="4" name="Question 1">
            <a:extLst>
              <a:ext uri="{FF2B5EF4-FFF2-40B4-BE49-F238E27FC236}">
                <a16:creationId xmlns:a16="http://schemas.microsoft.com/office/drawing/2014/main" id="{B4D77C46-34FE-0C0D-972E-B21B0F23611E}"/>
              </a:ext>
            </a:extLst>
          </p:cNvPr>
          <p:cNvSpPr/>
          <p:nvPr/>
        </p:nvSpPr>
        <p:spPr>
          <a:xfrm>
            <a:off x="1694544" y="218463"/>
            <a:ext cx="2877455" cy="516636"/>
          </a:xfrm>
          <a:prstGeom prst="rect">
            <a:avLst/>
          </a:prstGeom>
          <a:noFill/>
          <a:ln/>
        </p:spPr>
        <p:txBody>
          <a:bodyPr wrap="square" rtlCol="0" anchor="ctr"/>
          <a:lstStyle/>
          <a:p>
            <a:pPr marL="0" indent="0" algn="ctr">
              <a:buNone/>
            </a:pPr>
            <a:r>
              <a:rPr lang="en-US" sz="1445" b="1" dirty="0">
                <a:solidFill>
                  <a:srgbClr val="000000"/>
                </a:solidFill>
                <a:latin typeface="OpenSans-Bold" pitchFamily="34" charset="0"/>
                <a:ea typeface="OpenSans-Bold" pitchFamily="34" charset="-122"/>
                <a:cs typeface="OpenSans-Bold" pitchFamily="34" charset="-120"/>
              </a:rPr>
              <a:t> Outputs/ Screenshots</a:t>
            </a:r>
            <a:endParaRPr lang="en-US" sz="1445" dirty="0"/>
          </a:p>
        </p:txBody>
      </p:sp>
      <p:sp>
        <p:nvSpPr>
          <p:cNvPr id="6" name="StaticPath">
            <a:extLst>
              <a:ext uri="{FF2B5EF4-FFF2-40B4-BE49-F238E27FC236}">
                <a16:creationId xmlns:a16="http://schemas.microsoft.com/office/drawing/2014/main" id="{1A2F9DEA-9AEA-824B-F1E1-18021F08C856}"/>
              </a:ext>
            </a:extLst>
          </p:cNvPr>
          <p:cNvSpPr/>
          <p:nvPr/>
        </p:nvSpPr>
        <p:spPr>
          <a:xfrm>
            <a:off x="4928235" y="1616107"/>
            <a:ext cx="682943" cy="682943"/>
          </a:xfrm>
          <a:prstGeom prst="ellipse">
            <a:avLst/>
          </a:prstGeom>
          <a:solidFill>
            <a:srgbClr val="FFFFFF"/>
          </a:solidFill>
          <a:ln/>
        </p:spPr>
      </p:sp>
      <p:sp>
        <p:nvSpPr>
          <p:cNvPr id="7" name="StaticPath">
            <a:extLst>
              <a:ext uri="{FF2B5EF4-FFF2-40B4-BE49-F238E27FC236}">
                <a16:creationId xmlns:a16="http://schemas.microsoft.com/office/drawing/2014/main" id="{2BCCC5D8-6714-F191-DD0A-66F1C591B40A}"/>
              </a:ext>
            </a:extLst>
          </p:cNvPr>
          <p:cNvSpPr/>
          <p:nvPr/>
        </p:nvSpPr>
        <p:spPr>
          <a:xfrm>
            <a:off x="4571999" y="704371"/>
            <a:ext cx="3784210" cy="3734753"/>
          </a:xfrm>
          <a:prstGeom prst="rect">
            <a:avLst/>
          </a:prstGeom>
          <a:solidFill>
            <a:srgbClr val="FF9800"/>
          </a:solidFill>
          <a:ln/>
        </p:spPr>
      </p:sp>
      <p:sp>
        <p:nvSpPr>
          <p:cNvPr id="8" name="Question 2">
            <a:extLst>
              <a:ext uri="{FF2B5EF4-FFF2-40B4-BE49-F238E27FC236}">
                <a16:creationId xmlns:a16="http://schemas.microsoft.com/office/drawing/2014/main" id="{AF19ED7A-EFB3-AA25-0F1D-E6DDCE571FCE}"/>
              </a:ext>
            </a:extLst>
          </p:cNvPr>
          <p:cNvSpPr/>
          <p:nvPr/>
        </p:nvSpPr>
        <p:spPr>
          <a:xfrm>
            <a:off x="6698028" y="903589"/>
            <a:ext cx="1927336" cy="516636"/>
          </a:xfrm>
          <a:prstGeom prst="rect">
            <a:avLst/>
          </a:prstGeom>
          <a:noFill/>
          <a:ln/>
        </p:spPr>
        <p:txBody>
          <a:bodyPr wrap="square" rtlCol="0" anchor="ctr"/>
          <a:lstStyle/>
          <a:p>
            <a:pPr marL="0" indent="0" algn="ctr">
              <a:buNone/>
            </a:pPr>
            <a:endParaRPr lang="en-US" sz="1445" dirty="0"/>
          </a:p>
        </p:txBody>
      </p:sp>
      <p:pic>
        <p:nvPicPr>
          <p:cNvPr id="10" name="Picture 9">
            <a:extLst>
              <a:ext uri="{FF2B5EF4-FFF2-40B4-BE49-F238E27FC236}">
                <a16:creationId xmlns:a16="http://schemas.microsoft.com/office/drawing/2014/main" id="{82E9B937-6E7B-2F35-63D4-7E31D032523E}"/>
              </a:ext>
            </a:extLst>
          </p:cNvPr>
          <p:cNvPicPr>
            <a:picLocks noChangeAspect="1"/>
          </p:cNvPicPr>
          <p:nvPr/>
        </p:nvPicPr>
        <p:blipFill>
          <a:blip r:embed="rId3"/>
          <a:stretch>
            <a:fillRect/>
          </a:stretch>
        </p:blipFill>
        <p:spPr>
          <a:xfrm>
            <a:off x="787791" y="1026943"/>
            <a:ext cx="7329267" cy="3123026"/>
          </a:xfrm>
          <a:prstGeom prst="rect">
            <a:avLst/>
          </a:prstGeom>
        </p:spPr>
      </p:pic>
    </p:spTree>
    <p:extLst>
      <p:ext uri="{BB962C8B-B14F-4D97-AF65-F5344CB8AC3E}">
        <p14:creationId xmlns:p14="http://schemas.microsoft.com/office/powerpoint/2010/main" val="1089255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70634-7DE5-20A5-2D1C-1E63D839DAF6}"/>
            </a:ext>
          </a:extLst>
        </p:cNvPr>
        <p:cNvGrpSpPr/>
        <p:nvPr/>
      </p:nvGrpSpPr>
      <p:grpSpPr>
        <a:xfrm>
          <a:off x="0" y="0"/>
          <a:ext cx="0" cy="0"/>
          <a:chOff x="0" y="0"/>
          <a:chExt cx="0" cy="0"/>
        </a:xfrm>
      </p:grpSpPr>
      <p:sp>
        <p:nvSpPr>
          <p:cNvPr id="2" name="StaticPath">
            <a:extLst>
              <a:ext uri="{FF2B5EF4-FFF2-40B4-BE49-F238E27FC236}">
                <a16:creationId xmlns:a16="http://schemas.microsoft.com/office/drawing/2014/main" id="{1FC4C4A2-2A66-7FC6-30B0-50C2136D1ECB}"/>
              </a:ext>
            </a:extLst>
          </p:cNvPr>
          <p:cNvSpPr/>
          <p:nvPr/>
        </p:nvSpPr>
        <p:spPr>
          <a:xfrm>
            <a:off x="1288800" y="704372"/>
            <a:ext cx="3283199" cy="3734753"/>
          </a:xfrm>
          <a:prstGeom prst="rect">
            <a:avLst/>
          </a:prstGeom>
          <a:solidFill>
            <a:srgbClr val="FF9800"/>
          </a:solidFill>
          <a:ln/>
        </p:spPr>
      </p:sp>
      <p:sp>
        <p:nvSpPr>
          <p:cNvPr id="4" name="Question 1">
            <a:extLst>
              <a:ext uri="{FF2B5EF4-FFF2-40B4-BE49-F238E27FC236}">
                <a16:creationId xmlns:a16="http://schemas.microsoft.com/office/drawing/2014/main" id="{E760B6A5-0990-20A4-C21F-15794080EFF6}"/>
              </a:ext>
            </a:extLst>
          </p:cNvPr>
          <p:cNvSpPr/>
          <p:nvPr/>
        </p:nvSpPr>
        <p:spPr>
          <a:xfrm>
            <a:off x="1694544" y="218463"/>
            <a:ext cx="2877455" cy="516636"/>
          </a:xfrm>
          <a:prstGeom prst="rect">
            <a:avLst/>
          </a:prstGeom>
          <a:noFill/>
          <a:ln/>
        </p:spPr>
        <p:txBody>
          <a:bodyPr wrap="square" rtlCol="0" anchor="ctr"/>
          <a:lstStyle/>
          <a:p>
            <a:pPr marL="0" indent="0" algn="ctr">
              <a:buNone/>
            </a:pPr>
            <a:r>
              <a:rPr lang="en-US" sz="1445" b="1" dirty="0">
                <a:solidFill>
                  <a:srgbClr val="000000"/>
                </a:solidFill>
                <a:latin typeface="OpenSans-Bold" pitchFamily="34" charset="0"/>
                <a:ea typeface="OpenSans-Bold" pitchFamily="34" charset="-122"/>
                <a:cs typeface="OpenSans-Bold" pitchFamily="34" charset="-120"/>
              </a:rPr>
              <a:t> Outputs/ Screenshots</a:t>
            </a:r>
            <a:endParaRPr lang="en-US" sz="1445" dirty="0"/>
          </a:p>
        </p:txBody>
      </p:sp>
      <p:sp>
        <p:nvSpPr>
          <p:cNvPr id="6" name="StaticPath">
            <a:extLst>
              <a:ext uri="{FF2B5EF4-FFF2-40B4-BE49-F238E27FC236}">
                <a16:creationId xmlns:a16="http://schemas.microsoft.com/office/drawing/2014/main" id="{FF2F0718-7618-38B8-B4F7-8F44611B34EC}"/>
              </a:ext>
            </a:extLst>
          </p:cNvPr>
          <p:cNvSpPr/>
          <p:nvPr/>
        </p:nvSpPr>
        <p:spPr>
          <a:xfrm>
            <a:off x="4928235" y="1616107"/>
            <a:ext cx="682943" cy="682943"/>
          </a:xfrm>
          <a:prstGeom prst="ellipse">
            <a:avLst/>
          </a:prstGeom>
          <a:solidFill>
            <a:srgbClr val="FFFFFF"/>
          </a:solidFill>
          <a:ln/>
        </p:spPr>
      </p:sp>
      <p:sp>
        <p:nvSpPr>
          <p:cNvPr id="7" name="StaticPath">
            <a:extLst>
              <a:ext uri="{FF2B5EF4-FFF2-40B4-BE49-F238E27FC236}">
                <a16:creationId xmlns:a16="http://schemas.microsoft.com/office/drawing/2014/main" id="{55B145FF-2130-1843-7E2A-4854C126A94F}"/>
              </a:ext>
            </a:extLst>
          </p:cNvPr>
          <p:cNvSpPr/>
          <p:nvPr/>
        </p:nvSpPr>
        <p:spPr>
          <a:xfrm>
            <a:off x="4571999" y="704371"/>
            <a:ext cx="3362401" cy="3734753"/>
          </a:xfrm>
          <a:prstGeom prst="rect">
            <a:avLst/>
          </a:prstGeom>
          <a:solidFill>
            <a:srgbClr val="FF9800"/>
          </a:solidFill>
          <a:ln/>
        </p:spPr>
      </p:sp>
      <p:sp>
        <p:nvSpPr>
          <p:cNvPr id="8" name="Question 2">
            <a:extLst>
              <a:ext uri="{FF2B5EF4-FFF2-40B4-BE49-F238E27FC236}">
                <a16:creationId xmlns:a16="http://schemas.microsoft.com/office/drawing/2014/main" id="{277ED5DF-63BC-597F-9306-0C3A2555B691}"/>
              </a:ext>
            </a:extLst>
          </p:cNvPr>
          <p:cNvSpPr/>
          <p:nvPr/>
        </p:nvSpPr>
        <p:spPr>
          <a:xfrm>
            <a:off x="6698028" y="903589"/>
            <a:ext cx="1927336" cy="516636"/>
          </a:xfrm>
          <a:prstGeom prst="rect">
            <a:avLst/>
          </a:prstGeom>
          <a:noFill/>
          <a:ln/>
        </p:spPr>
        <p:txBody>
          <a:bodyPr wrap="square" rtlCol="0" anchor="ctr"/>
          <a:lstStyle/>
          <a:p>
            <a:pPr marL="0" indent="0" algn="ctr">
              <a:buNone/>
            </a:pPr>
            <a:endParaRPr lang="en-US" sz="1445" dirty="0"/>
          </a:p>
        </p:txBody>
      </p:sp>
      <p:pic>
        <p:nvPicPr>
          <p:cNvPr id="10" name="Picture 9">
            <a:extLst>
              <a:ext uri="{FF2B5EF4-FFF2-40B4-BE49-F238E27FC236}">
                <a16:creationId xmlns:a16="http://schemas.microsoft.com/office/drawing/2014/main" id="{DD49807B-9179-927D-3A5E-06D4997BDBB6}"/>
              </a:ext>
            </a:extLst>
          </p:cNvPr>
          <p:cNvPicPr>
            <a:picLocks noChangeAspect="1"/>
          </p:cNvPicPr>
          <p:nvPr/>
        </p:nvPicPr>
        <p:blipFill>
          <a:blip r:embed="rId3"/>
          <a:srcRect t="13695" b="15170"/>
          <a:stretch/>
        </p:blipFill>
        <p:spPr>
          <a:xfrm>
            <a:off x="2059200" y="735099"/>
            <a:ext cx="4744799" cy="3658830"/>
          </a:xfrm>
          <a:prstGeom prst="rect">
            <a:avLst/>
          </a:prstGeom>
        </p:spPr>
      </p:pic>
    </p:spTree>
    <p:extLst>
      <p:ext uri="{BB962C8B-B14F-4D97-AF65-F5344CB8AC3E}">
        <p14:creationId xmlns:p14="http://schemas.microsoft.com/office/powerpoint/2010/main" val="1475399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taticPath"/>
          <p:cNvSpPr/>
          <p:nvPr/>
        </p:nvSpPr>
        <p:spPr>
          <a:xfrm>
            <a:off x="-1151953" y="2346008"/>
            <a:ext cx="5000625" cy="5000625"/>
          </a:xfrm>
          <a:prstGeom prst="ellipse">
            <a:avLst/>
          </a:prstGeom>
          <a:solidFill>
            <a:srgbClr val="FF9800"/>
          </a:solidFill>
          <a:ln/>
        </p:spPr>
      </p:sp>
      <p:sp>
        <p:nvSpPr>
          <p:cNvPr id="3" name="StaticPath"/>
          <p:cNvSpPr/>
          <p:nvPr/>
        </p:nvSpPr>
        <p:spPr>
          <a:xfrm>
            <a:off x="635889" y="626745"/>
            <a:ext cx="5363528" cy="3866197"/>
          </a:xfrm>
          <a:prstGeom prst="rect">
            <a:avLst/>
          </a:prstGeom>
          <a:solidFill>
            <a:srgbClr val="FFFFFF"/>
          </a:solidFill>
          <a:ln w="21167">
            <a:solidFill>
              <a:srgbClr val="000000"/>
            </a:solidFill>
            <a:prstDash val="solid"/>
          </a:ln>
        </p:spPr>
      </p:sp>
      <p:sp>
        <p:nvSpPr>
          <p:cNvPr id="4" name="Title"/>
          <p:cNvSpPr/>
          <p:nvPr/>
        </p:nvSpPr>
        <p:spPr>
          <a:xfrm rot="-5400000">
            <a:off x="-770168" y="2168152"/>
            <a:ext cx="3671078" cy="807244"/>
          </a:xfrm>
          <a:prstGeom prst="rect">
            <a:avLst/>
          </a:prstGeom>
          <a:noFill/>
          <a:ln/>
        </p:spPr>
        <p:txBody>
          <a:bodyPr wrap="square" rtlCol="0" anchor="ctr"/>
          <a:lstStyle/>
          <a:p>
            <a:pPr marL="0" indent="0" algn="l">
              <a:buNone/>
            </a:pPr>
            <a:r>
              <a:rPr lang="en-US" sz="3430" b="1" dirty="0">
                <a:solidFill>
                  <a:srgbClr val="000000"/>
                </a:solidFill>
                <a:latin typeface="OpenSans-Bold" pitchFamily="34" charset="0"/>
                <a:ea typeface="OpenSans-Bold" pitchFamily="34" charset="-122"/>
                <a:cs typeface="OpenSans-Bold" pitchFamily="34" charset="-120"/>
              </a:rPr>
              <a:t>Future Directions</a:t>
            </a:r>
            <a:endParaRPr lang="en-US" sz="3430" dirty="0"/>
          </a:p>
        </p:txBody>
      </p:sp>
      <p:sp>
        <p:nvSpPr>
          <p:cNvPr id="5" name="Form title 1"/>
          <p:cNvSpPr/>
          <p:nvPr/>
        </p:nvSpPr>
        <p:spPr>
          <a:xfrm>
            <a:off x="2322814" y="754904"/>
            <a:ext cx="3547396" cy="236792"/>
          </a:xfrm>
          <a:prstGeom prst="rect">
            <a:avLst/>
          </a:prstGeom>
          <a:noFill/>
          <a:ln/>
        </p:spPr>
        <p:txBody>
          <a:bodyPr wrap="square" rtlCol="0" anchor="ctr"/>
          <a:lstStyle/>
          <a:p>
            <a:pPr marL="0" indent="0" algn="l">
              <a:buNone/>
            </a:pPr>
            <a:r>
              <a:rPr lang="en-US" sz="1633" b="1" dirty="0">
                <a:solidFill>
                  <a:srgbClr val="000000"/>
                </a:solidFill>
                <a:latin typeface="OpenSans-Bold" pitchFamily="34" charset="0"/>
                <a:ea typeface="OpenSans-Bold" pitchFamily="34" charset="-122"/>
                <a:cs typeface="OpenSans-Bold" pitchFamily="34" charset="-120"/>
              </a:rPr>
              <a:t>Improving Accuracy</a:t>
            </a:r>
            <a:endParaRPr lang="en-US" sz="1633" dirty="0"/>
          </a:p>
        </p:txBody>
      </p:sp>
      <p:sp>
        <p:nvSpPr>
          <p:cNvPr id="6" name="Form text 1"/>
          <p:cNvSpPr/>
          <p:nvPr/>
        </p:nvSpPr>
        <p:spPr>
          <a:xfrm>
            <a:off x="2298335" y="1393508"/>
            <a:ext cx="3571875" cy="1551861"/>
          </a:xfrm>
          <a:prstGeom prst="rect">
            <a:avLst/>
          </a:prstGeom>
          <a:noFill/>
          <a:ln/>
        </p:spPr>
        <p:txBody>
          <a:bodyPr wrap="square" rtlCol="0" anchor="ctr"/>
          <a:lstStyle/>
          <a:p>
            <a:pPr marL="0" indent="0" algn="l">
              <a:buNone/>
            </a:pPr>
            <a:r>
              <a:rPr lang="en-US" sz="1197" dirty="0">
                <a:solidFill>
                  <a:srgbClr val="000000"/>
                </a:solidFill>
                <a:latin typeface="OpenSans-Regular" pitchFamily="34" charset="0"/>
                <a:ea typeface="OpenSans-Regular" pitchFamily="34" charset="-122"/>
                <a:cs typeface="OpenSans-Regular" pitchFamily="34" charset="-120"/>
              </a:rPr>
              <a:t>Future models will focus on using larger datasets and more robust architectures to enhance classification accuracy.</a:t>
            </a:r>
            <a:endParaRPr lang="en-US" sz="1197" dirty="0"/>
          </a:p>
        </p:txBody>
      </p:sp>
      <p:sp>
        <p:nvSpPr>
          <p:cNvPr id="7" name="Form text 2"/>
          <p:cNvSpPr/>
          <p:nvPr/>
        </p:nvSpPr>
        <p:spPr>
          <a:xfrm>
            <a:off x="2310003" y="3429810"/>
            <a:ext cx="3560207" cy="688848"/>
          </a:xfrm>
          <a:prstGeom prst="rect">
            <a:avLst/>
          </a:prstGeom>
          <a:noFill/>
          <a:ln/>
        </p:spPr>
        <p:txBody>
          <a:bodyPr wrap="square" rtlCol="0" anchor="ctr"/>
          <a:lstStyle/>
          <a:p>
            <a:pPr marL="0" indent="0" algn="l">
              <a:buNone/>
            </a:pPr>
            <a:r>
              <a:rPr lang="en-US" sz="1197" dirty="0">
                <a:solidFill>
                  <a:srgbClr val="000000"/>
                </a:solidFill>
                <a:latin typeface="OpenSans-Regular" pitchFamily="34" charset="0"/>
                <a:ea typeface="OpenSans-Regular" pitchFamily="34" charset="-122"/>
                <a:cs typeface="OpenSans-Regular" pitchFamily="34" charset="-120"/>
              </a:rPr>
              <a:t>Additionally, lightweight deep learning models will be optimized for mobile and edge computing to enable real-time breed identification.</a:t>
            </a:r>
            <a:endParaRPr lang="en-US" sz="1197" dirty="0"/>
          </a:p>
        </p:txBody>
      </p:sp>
      <p:sp>
        <p:nvSpPr>
          <p:cNvPr id="8" name="StaticPath"/>
          <p:cNvSpPr/>
          <p:nvPr/>
        </p:nvSpPr>
        <p:spPr>
          <a:xfrm>
            <a:off x="2559320" y="3193828"/>
            <a:ext cx="3074670" cy="37148"/>
          </a:xfrm>
          <a:prstGeom prst="rect">
            <a:avLst/>
          </a:prstGeom>
          <a:solidFill>
            <a:srgbClr val="FF9800"/>
          </a:solidFill>
          <a:ln/>
        </p:spPr>
      </p:sp>
      <p:pic>
        <p:nvPicPr>
          <p:cNvPr id="9" name="Image" descr="preencoded.png"/>
          <p:cNvPicPr>
            <a:picLocks noChangeAspect="1"/>
          </p:cNvPicPr>
          <p:nvPr/>
        </p:nvPicPr>
        <p:blipFill>
          <a:blip r:embed="rId3"/>
          <a:stretch>
            <a:fillRect/>
          </a:stretch>
        </p:blipFill>
        <p:spPr>
          <a:xfrm>
            <a:off x="6136958" y="1601962"/>
            <a:ext cx="2909888" cy="2909888"/>
          </a:xfrm>
          <a:prstGeom prst="rect">
            <a:avLst/>
          </a:prstGeom>
        </p:spPr>
      </p:pic>
      <p:sp>
        <p:nvSpPr>
          <p:cNvPr id="10" name="StaticPath"/>
          <p:cNvSpPr/>
          <p:nvPr/>
        </p:nvSpPr>
        <p:spPr>
          <a:xfrm>
            <a:off x="7188327" y="-1904238"/>
            <a:ext cx="2694623" cy="2694623"/>
          </a:xfrm>
          <a:prstGeom prst="ellipse">
            <a:avLst/>
          </a:prstGeom>
          <a:solidFill>
            <a:srgbClr val="000000">
              <a:alpha val="0"/>
            </a:srgbClr>
          </a:solidFill>
          <a:ln w="423333">
            <a:solidFill>
              <a:srgbClr val="FF9800"/>
            </a:solidFill>
            <a:prstDash val="solid"/>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taticPath"/>
          <p:cNvSpPr/>
          <p:nvPr/>
        </p:nvSpPr>
        <p:spPr>
          <a:xfrm>
            <a:off x="-842581" y="437150"/>
            <a:ext cx="4014788" cy="4014788"/>
          </a:xfrm>
          <a:prstGeom prst="ellipse">
            <a:avLst/>
          </a:prstGeom>
          <a:solidFill>
            <a:srgbClr val="000000">
              <a:alpha val="4000"/>
            </a:srgbClr>
          </a:solidFill>
          <a:ln/>
        </p:spPr>
      </p:sp>
      <p:sp>
        <p:nvSpPr>
          <p:cNvPr id="3" name="Title"/>
          <p:cNvSpPr/>
          <p:nvPr/>
        </p:nvSpPr>
        <p:spPr>
          <a:xfrm>
            <a:off x="285417" y="2160080"/>
            <a:ext cx="3467148" cy="823389"/>
          </a:xfrm>
          <a:prstGeom prst="rect">
            <a:avLst/>
          </a:prstGeom>
          <a:noFill/>
          <a:ln/>
        </p:spPr>
        <p:txBody>
          <a:bodyPr wrap="square" rtlCol="0" anchor="ctr"/>
          <a:lstStyle/>
          <a:p>
            <a:pPr marL="0" indent="0" algn="l">
              <a:buNone/>
            </a:pPr>
            <a:r>
              <a:rPr lang="en-US" sz="4562" b="1" dirty="0">
                <a:solidFill>
                  <a:srgbClr val="000000"/>
                </a:solidFill>
                <a:latin typeface="OpenSans-Bold" pitchFamily="34" charset="0"/>
                <a:ea typeface="OpenSans-Bold" pitchFamily="34" charset="-122"/>
                <a:cs typeface="OpenSans-Bold" pitchFamily="34" charset="-120"/>
              </a:rPr>
              <a:t>Conclusion</a:t>
            </a:r>
            <a:endParaRPr lang="en-US" sz="4562" dirty="0"/>
          </a:p>
        </p:txBody>
      </p:sp>
      <p:sp>
        <p:nvSpPr>
          <p:cNvPr id="4" name="StaticPath"/>
          <p:cNvSpPr/>
          <p:nvPr/>
        </p:nvSpPr>
        <p:spPr>
          <a:xfrm>
            <a:off x="6677739" y="195072"/>
            <a:ext cx="911543" cy="911543"/>
          </a:xfrm>
          <a:prstGeom prst="ellipse">
            <a:avLst/>
          </a:prstGeom>
          <a:solidFill>
            <a:srgbClr val="000000"/>
          </a:solidFill>
          <a:ln/>
        </p:spPr>
      </p:sp>
      <p:sp>
        <p:nvSpPr>
          <p:cNvPr id="5" name="StaticPath"/>
          <p:cNvSpPr/>
          <p:nvPr/>
        </p:nvSpPr>
        <p:spPr>
          <a:xfrm>
            <a:off x="7963376" y="4002548"/>
            <a:ext cx="677228" cy="677228"/>
          </a:xfrm>
          <a:prstGeom prst="ellipse">
            <a:avLst/>
          </a:prstGeom>
          <a:solidFill>
            <a:srgbClr val="FF9800"/>
          </a:solidFill>
          <a:ln/>
        </p:spPr>
      </p:sp>
      <p:sp>
        <p:nvSpPr>
          <p:cNvPr id="6" name="StaticPath"/>
          <p:cNvSpPr/>
          <p:nvPr/>
        </p:nvSpPr>
        <p:spPr>
          <a:xfrm>
            <a:off x="-1162717" y="-991076"/>
            <a:ext cx="2514600" cy="2514600"/>
          </a:xfrm>
          <a:prstGeom prst="ellipse">
            <a:avLst/>
          </a:prstGeom>
          <a:solidFill>
            <a:srgbClr val="000000">
              <a:alpha val="0"/>
            </a:srgbClr>
          </a:solidFill>
          <a:ln w="423333">
            <a:solidFill>
              <a:srgbClr val="FF9800"/>
            </a:solidFill>
            <a:prstDash val="solid"/>
          </a:ln>
        </p:spPr>
      </p:sp>
      <p:sp>
        <p:nvSpPr>
          <p:cNvPr id="7" name="Question topic"/>
          <p:cNvSpPr/>
          <p:nvPr/>
        </p:nvSpPr>
        <p:spPr>
          <a:xfrm>
            <a:off x="2950607" y="689991"/>
            <a:ext cx="2286000" cy="301371"/>
          </a:xfrm>
          <a:prstGeom prst="rect">
            <a:avLst/>
          </a:prstGeom>
          <a:noFill/>
          <a:ln/>
        </p:spPr>
        <p:txBody>
          <a:bodyPr wrap="square" rtlCol="0" anchor="ctr"/>
          <a:lstStyle/>
          <a:p>
            <a:pPr marL="0" indent="0" algn="ctr">
              <a:buNone/>
            </a:pPr>
            <a:r>
              <a:rPr lang="en-US" sz="1655" dirty="0">
                <a:solidFill>
                  <a:srgbClr val="000000"/>
                </a:solidFill>
                <a:latin typeface="OpenSans-Regular" pitchFamily="34" charset="0"/>
                <a:ea typeface="OpenSans-Regular" pitchFamily="34" charset="-122"/>
                <a:cs typeface="OpenSans-Regular" pitchFamily="34" charset="-120"/>
              </a:rPr>
              <a:t>Final Thoughts</a:t>
            </a:r>
            <a:endParaRPr lang="en-US" sz="1655" dirty="0"/>
          </a:p>
        </p:txBody>
      </p:sp>
      <p:sp>
        <p:nvSpPr>
          <p:cNvPr id="8" name="Text"/>
          <p:cNvSpPr/>
          <p:nvPr/>
        </p:nvSpPr>
        <p:spPr>
          <a:xfrm>
            <a:off x="3989451" y="2192369"/>
            <a:ext cx="4014787" cy="1431512"/>
          </a:xfrm>
          <a:prstGeom prst="rect">
            <a:avLst/>
          </a:prstGeom>
          <a:noFill/>
          <a:ln/>
        </p:spPr>
        <p:txBody>
          <a:bodyPr wrap="square" rtlCol="0" anchor="ctr"/>
          <a:lstStyle/>
          <a:p>
            <a:pPr marL="0" indent="0" algn="l">
              <a:buNone/>
            </a:pPr>
            <a:r>
              <a:rPr lang="en-US" sz="1200" dirty="0">
                <a:solidFill>
                  <a:srgbClr val="000000"/>
                </a:solidFill>
                <a:latin typeface="OpenSans-Regular" pitchFamily="34" charset="0"/>
                <a:ea typeface="OpenSans-Regular" pitchFamily="34" charset="-122"/>
                <a:cs typeface="OpenSans-Regular" pitchFamily="34" charset="-120"/>
              </a:rPr>
              <a:t>Deep learning has significantly improved dog breed identification by automating feature extraction and enhancing accuracy. However, challenges like dataset limitations and computational costs remain. Future improvements will focus on better models and real-time applications.</a:t>
            </a:r>
            <a:endParaRPr lang="en-US" sz="1200" dirty="0"/>
          </a:p>
        </p:txBody>
      </p:sp>
      <p:sp>
        <p:nvSpPr>
          <p:cNvPr id="9" name="Question"/>
          <p:cNvSpPr/>
          <p:nvPr/>
        </p:nvSpPr>
        <p:spPr>
          <a:xfrm>
            <a:off x="5408343" y="1518428"/>
            <a:ext cx="2381250" cy="258318"/>
          </a:xfrm>
          <a:prstGeom prst="rect">
            <a:avLst/>
          </a:prstGeom>
          <a:noFill/>
          <a:ln/>
        </p:spPr>
        <p:txBody>
          <a:bodyPr wrap="square" rtlCol="0" anchor="ctr"/>
          <a:lstStyle/>
          <a:p>
            <a:pPr marL="0" indent="0" algn="ctr">
              <a:buNone/>
            </a:pPr>
            <a:r>
              <a:rPr lang="en-US" sz="1687" dirty="0">
                <a:solidFill>
                  <a:srgbClr val="000000"/>
                </a:solidFill>
                <a:latin typeface="OpenSans-Regular" pitchFamily="34" charset="0"/>
                <a:ea typeface="OpenSans-Regular" pitchFamily="34" charset="-122"/>
                <a:cs typeface="OpenSans-Regular" pitchFamily="34" charset="-120"/>
              </a:rPr>
              <a:t>What Did We Learn?</a:t>
            </a:r>
            <a:endParaRPr lang="en-US" sz="1687" dirty="0"/>
          </a:p>
        </p:txBody>
      </p:sp>
      <p:sp>
        <p:nvSpPr>
          <p:cNvPr id="10" name="StaticPath"/>
          <p:cNvSpPr/>
          <p:nvPr/>
        </p:nvSpPr>
        <p:spPr>
          <a:xfrm>
            <a:off x="2976229" y="323231"/>
            <a:ext cx="2128838" cy="1020128"/>
          </a:xfrm>
          <a:prstGeom prst="ellipse">
            <a:avLst/>
          </a:prstGeom>
          <a:solidFill>
            <a:srgbClr val="000000">
              <a:alpha val="0"/>
            </a:srgbClr>
          </a:solidFill>
          <a:ln w="12700">
            <a:solidFill>
              <a:srgbClr val="000000"/>
            </a:solidFill>
            <a:prstDash val="solid"/>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taticPath"/>
          <p:cNvSpPr/>
          <p:nvPr/>
        </p:nvSpPr>
        <p:spPr>
          <a:xfrm>
            <a:off x="-842581" y="437150"/>
            <a:ext cx="4014788" cy="4014788"/>
          </a:xfrm>
          <a:prstGeom prst="ellipse">
            <a:avLst/>
          </a:prstGeom>
          <a:solidFill>
            <a:srgbClr val="000000">
              <a:alpha val="4000"/>
            </a:srgbClr>
          </a:solidFill>
          <a:ln/>
        </p:spPr>
      </p:sp>
      <p:sp>
        <p:nvSpPr>
          <p:cNvPr id="3" name="Title"/>
          <p:cNvSpPr/>
          <p:nvPr/>
        </p:nvSpPr>
        <p:spPr>
          <a:xfrm>
            <a:off x="285417" y="2160080"/>
            <a:ext cx="3467148" cy="823389"/>
          </a:xfrm>
          <a:prstGeom prst="rect">
            <a:avLst/>
          </a:prstGeom>
          <a:noFill/>
          <a:ln/>
        </p:spPr>
        <p:txBody>
          <a:bodyPr wrap="square" rtlCol="0" anchor="ctr"/>
          <a:lstStyle/>
          <a:p>
            <a:pPr marL="0" indent="0" algn="l">
              <a:buNone/>
            </a:pPr>
            <a:r>
              <a:rPr lang="en-US" sz="4562" b="1" dirty="0">
                <a:solidFill>
                  <a:srgbClr val="000000"/>
                </a:solidFill>
                <a:latin typeface="OpenSans-Bold" pitchFamily="34" charset="0"/>
                <a:ea typeface="OpenSans-Bold" pitchFamily="34" charset="-122"/>
                <a:cs typeface="OpenSans-Bold" pitchFamily="34" charset="-120"/>
              </a:rPr>
              <a:t>Thank You!</a:t>
            </a:r>
            <a:endParaRPr lang="en-US" sz="4562" dirty="0"/>
          </a:p>
        </p:txBody>
      </p:sp>
      <p:sp>
        <p:nvSpPr>
          <p:cNvPr id="4" name="StaticPath"/>
          <p:cNvSpPr/>
          <p:nvPr/>
        </p:nvSpPr>
        <p:spPr>
          <a:xfrm>
            <a:off x="6677739" y="195072"/>
            <a:ext cx="911543" cy="911543"/>
          </a:xfrm>
          <a:prstGeom prst="ellipse">
            <a:avLst/>
          </a:prstGeom>
          <a:solidFill>
            <a:srgbClr val="000000"/>
          </a:solidFill>
          <a:ln/>
        </p:spPr>
      </p:sp>
      <p:sp>
        <p:nvSpPr>
          <p:cNvPr id="5" name="StaticPath"/>
          <p:cNvSpPr/>
          <p:nvPr/>
        </p:nvSpPr>
        <p:spPr>
          <a:xfrm>
            <a:off x="7963376" y="4002548"/>
            <a:ext cx="677228" cy="677228"/>
          </a:xfrm>
          <a:prstGeom prst="ellipse">
            <a:avLst/>
          </a:prstGeom>
          <a:solidFill>
            <a:srgbClr val="FF9800"/>
          </a:solidFill>
          <a:ln/>
        </p:spPr>
      </p:sp>
      <p:sp>
        <p:nvSpPr>
          <p:cNvPr id="6" name="StaticPath"/>
          <p:cNvSpPr/>
          <p:nvPr/>
        </p:nvSpPr>
        <p:spPr>
          <a:xfrm>
            <a:off x="-1162717" y="-991076"/>
            <a:ext cx="2514600" cy="2514600"/>
          </a:xfrm>
          <a:prstGeom prst="ellipse">
            <a:avLst/>
          </a:prstGeom>
          <a:solidFill>
            <a:srgbClr val="000000">
              <a:alpha val="0"/>
            </a:srgbClr>
          </a:solidFill>
          <a:ln w="423333">
            <a:solidFill>
              <a:srgbClr val="FF9800"/>
            </a:solidFill>
            <a:prstDash val="solid"/>
          </a:ln>
        </p:spPr>
      </p:sp>
      <p:sp>
        <p:nvSpPr>
          <p:cNvPr id="7" name="Question topic"/>
          <p:cNvSpPr/>
          <p:nvPr/>
        </p:nvSpPr>
        <p:spPr>
          <a:xfrm>
            <a:off x="2950607" y="689991"/>
            <a:ext cx="2286000" cy="301371"/>
          </a:xfrm>
          <a:prstGeom prst="rect">
            <a:avLst/>
          </a:prstGeom>
          <a:noFill/>
          <a:ln/>
        </p:spPr>
        <p:txBody>
          <a:bodyPr wrap="square" rtlCol="0" anchor="ctr"/>
          <a:lstStyle/>
          <a:p>
            <a:pPr marL="0" indent="0" algn="ctr">
              <a:buNone/>
            </a:pPr>
            <a:r>
              <a:rPr lang="en-US" sz="1867" dirty="0">
                <a:solidFill>
                  <a:srgbClr val="000000"/>
                </a:solidFill>
                <a:latin typeface="OpenSans-Regular" pitchFamily="34" charset="0"/>
                <a:ea typeface="OpenSans-Regular" pitchFamily="34" charset="-122"/>
                <a:cs typeface="OpenSans-Regular" pitchFamily="34" charset="-120"/>
              </a:rPr>
              <a:t>Q&amp;A Session</a:t>
            </a:r>
            <a:endParaRPr lang="en-US" sz="1867" dirty="0"/>
          </a:p>
        </p:txBody>
      </p:sp>
      <p:sp>
        <p:nvSpPr>
          <p:cNvPr id="8" name="Text"/>
          <p:cNvSpPr/>
          <p:nvPr/>
        </p:nvSpPr>
        <p:spPr>
          <a:xfrm>
            <a:off x="5193649" y="2192369"/>
            <a:ext cx="2810589" cy="1431512"/>
          </a:xfrm>
          <a:prstGeom prst="rect">
            <a:avLst/>
          </a:prstGeom>
          <a:noFill/>
          <a:ln/>
        </p:spPr>
        <p:txBody>
          <a:bodyPr wrap="square" rtlCol="0" anchor="ctr"/>
          <a:lstStyle/>
          <a:p>
            <a:pPr marL="0" indent="0" algn="l">
              <a:buNone/>
            </a:pPr>
            <a:r>
              <a:rPr lang="en-US" sz="1177" dirty="0">
                <a:solidFill>
                  <a:srgbClr val="000000"/>
                </a:solidFill>
                <a:latin typeface="OpenSans-Regular" pitchFamily="34" charset="0"/>
                <a:ea typeface="OpenSans-Regular" pitchFamily="34" charset="-122"/>
                <a:cs typeface="OpenSans-Regular" pitchFamily="34" charset="-120"/>
              </a:rPr>
              <a:t>Thank you for your time! Feel free to ask any questions regarding the project.</a:t>
            </a:r>
            <a:endParaRPr lang="en-US" sz="1177" dirty="0"/>
          </a:p>
        </p:txBody>
      </p:sp>
      <p:sp>
        <p:nvSpPr>
          <p:cNvPr id="9" name="Question"/>
          <p:cNvSpPr/>
          <p:nvPr/>
        </p:nvSpPr>
        <p:spPr>
          <a:xfrm>
            <a:off x="5408343" y="1518428"/>
            <a:ext cx="2381250" cy="258318"/>
          </a:xfrm>
          <a:prstGeom prst="rect">
            <a:avLst/>
          </a:prstGeom>
          <a:noFill/>
          <a:ln/>
        </p:spPr>
        <p:txBody>
          <a:bodyPr wrap="square" rtlCol="0" anchor="ctr"/>
          <a:lstStyle/>
          <a:p>
            <a:pPr marL="0" indent="0" algn="ctr">
              <a:buNone/>
            </a:pPr>
            <a:r>
              <a:rPr lang="en-US" sz="1767" dirty="0">
                <a:solidFill>
                  <a:srgbClr val="000000"/>
                </a:solidFill>
                <a:latin typeface="OpenSans-Regular" pitchFamily="34" charset="0"/>
                <a:ea typeface="OpenSans-Regular" pitchFamily="34" charset="-122"/>
                <a:cs typeface="OpenSans-Regular" pitchFamily="34" charset="-120"/>
              </a:rPr>
              <a:t>Any Questions?</a:t>
            </a:r>
            <a:endParaRPr lang="en-US" sz="1767" dirty="0"/>
          </a:p>
        </p:txBody>
      </p:sp>
      <p:sp>
        <p:nvSpPr>
          <p:cNvPr id="10" name="StaticPath"/>
          <p:cNvSpPr/>
          <p:nvPr/>
        </p:nvSpPr>
        <p:spPr>
          <a:xfrm>
            <a:off x="2976229" y="323231"/>
            <a:ext cx="2128838" cy="1020128"/>
          </a:xfrm>
          <a:prstGeom prst="ellipse">
            <a:avLst/>
          </a:prstGeom>
          <a:solidFill>
            <a:srgbClr val="000000">
              <a:alpha val="0"/>
            </a:srgbClr>
          </a:solidFill>
          <a:ln w="12700">
            <a:solidFill>
              <a:srgbClr val="000000"/>
            </a:solidFill>
            <a:prstDash val="soli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taticPath"/>
          <p:cNvSpPr/>
          <p:nvPr/>
        </p:nvSpPr>
        <p:spPr>
          <a:xfrm>
            <a:off x="3852767" y="169640"/>
            <a:ext cx="3157538" cy="3157538"/>
          </a:xfrm>
          <a:prstGeom prst="ellipse">
            <a:avLst/>
          </a:prstGeom>
          <a:solidFill>
            <a:srgbClr val="000000">
              <a:alpha val="4000"/>
            </a:srgbClr>
          </a:solidFill>
          <a:ln/>
        </p:spPr>
      </p:sp>
      <p:sp>
        <p:nvSpPr>
          <p:cNvPr id="3" name="StaticPath"/>
          <p:cNvSpPr/>
          <p:nvPr/>
        </p:nvSpPr>
        <p:spPr>
          <a:xfrm>
            <a:off x="3906869" y="-1913049"/>
            <a:ext cx="2428875" cy="2428875"/>
          </a:xfrm>
          <a:prstGeom prst="ellipse">
            <a:avLst/>
          </a:prstGeom>
          <a:solidFill>
            <a:srgbClr val="000000">
              <a:alpha val="0"/>
            </a:srgbClr>
          </a:solidFill>
          <a:ln w="423333">
            <a:solidFill>
              <a:srgbClr val="FF9800"/>
            </a:solidFill>
            <a:prstDash val="solid"/>
          </a:ln>
        </p:spPr>
      </p:sp>
      <p:sp>
        <p:nvSpPr>
          <p:cNvPr id="4" name="Title"/>
          <p:cNvSpPr/>
          <p:nvPr/>
        </p:nvSpPr>
        <p:spPr>
          <a:xfrm>
            <a:off x="4304062" y="1697879"/>
            <a:ext cx="2302794" cy="277692"/>
          </a:xfrm>
          <a:prstGeom prst="rect">
            <a:avLst/>
          </a:prstGeom>
          <a:noFill/>
          <a:ln/>
        </p:spPr>
        <p:txBody>
          <a:bodyPr wrap="square" rtlCol="0" anchor="ctr"/>
          <a:lstStyle/>
          <a:p>
            <a:pPr marL="0" indent="0" algn="ctr">
              <a:buNone/>
            </a:pPr>
            <a:r>
              <a:rPr lang="en-US" sz="3092" b="1" dirty="0">
                <a:solidFill>
                  <a:srgbClr val="333333"/>
                </a:solidFill>
                <a:latin typeface="OpenSans-Bold" pitchFamily="34" charset="0"/>
                <a:ea typeface="OpenSans-Bold" pitchFamily="34" charset="-122"/>
                <a:cs typeface="OpenSans-Bold" pitchFamily="34" charset="-120"/>
              </a:rPr>
              <a:t>Project Overview</a:t>
            </a:r>
            <a:endParaRPr lang="en-US" sz="3092" dirty="0"/>
          </a:p>
        </p:txBody>
      </p:sp>
      <p:sp>
        <p:nvSpPr>
          <p:cNvPr id="5" name="Bullet circle 1"/>
          <p:cNvSpPr/>
          <p:nvPr/>
        </p:nvSpPr>
        <p:spPr>
          <a:xfrm>
            <a:off x="347662" y="857250"/>
            <a:ext cx="474345" cy="474345"/>
          </a:xfrm>
          <a:prstGeom prst="ellipse">
            <a:avLst/>
          </a:prstGeom>
          <a:solidFill>
            <a:srgbClr val="FF9800"/>
          </a:solidFill>
          <a:ln/>
        </p:spPr>
      </p:sp>
      <p:sp>
        <p:nvSpPr>
          <p:cNvPr id="6" name="Bullet index 1"/>
          <p:cNvSpPr/>
          <p:nvPr/>
        </p:nvSpPr>
        <p:spPr>
          <a:xfrm>
            <a:off x="879634" y="966788"/>
            <a:ext cx="475726" cy="241078"/>
          </a:xfrm>
          <a:prstGeom prst="rect">
            <a:avLst/>
          </a:prstGeom>
          <a:noFill/>
          <a:ln/>
        </p:spPr>
        <p:txBody>
          <a:bodyPr wrap="square" rtlCol="0" anchor="ctr"/>
          <a:lstStyle/>
          <a:p>
            <a:pPr marL="0" indent="0" algn="ctr">
              <a:buNone/>
            </a:pPr>
            <a:r>
              <a:rPr lang="en-US" sz="1493" b="1" dirty="0">
                <a:solidFill>
                  <a:srgbClr val="333333"/>
                </a:solidFill>
                <a:latin typeface="Prompt-Bold" pitchFamily="34" charset="0"/>
                <a:ea typeface="Prompt-Bold" pitchFamily="34" charset="-122"/>
                <a:cs typeface="Prompt-Bold" pitchFamily="34" charset="-120"/>
              </a:rPr>
              <a:t>01</a:t>
            </a:r>
            <a:endParaRPr lang="en-US" sz="1493" dirty="0"/>
          </a:p>
        </p:txBody>
      </p:sp>
      <p:sp>
        <p:nvSpPr>
          <p:cNvPr id="7" name="Bullet text 1"/>
          <p:cNvSpPr/>
          <p:nvPr/>
        </p:nvSpPr>
        <p:spPr>
          <a:xfrm>
            <a:off x="1388221" y="966788"/>
            <a:ext cx="2525268" cy="249707"/>
          </a:xfrm>
          <a:prstGeom prst="rect">
            <a:avLst/>
          </a:prstGeom>
          <a:noFill/>
          <a:ln/>
        </p:spPr>
        <p:txBody>
          <a:bodyPr wrap="square" rtlCol="0" anchor="ctr"/>
          <a:lstStyle/>
          <a:p>
            <a:pPr marL="0" indent="0" algn="l">
              <a:buNone/>
            </a:pPr>
            <a:r>
              <a:rPr lang="en-US" sz="1367" dirty="0">
                <a:solidFill>
                  <a:srgbClr val="333333"/>
                </a:solidFill>
                <a:latin typeface="OpenSans-Regular" pitchFamily="34" charset="0"/>
                <a:ea typeface="OpenSans-Regular" pitchFamily="34" charset="-122"/>
                <a:cs typeface="OpenSans-Regular" pitchFamily="34" charset="-120"/>
              </a:rPr>
              <a:t>Introduction to Dog Breed Identification</a:t>
            </a:r>
            <a:endParaRPr lang="en-US" sz="1367" dirty="0"/>
          </a:p>
        </p:txBody>
      </p:sp>
      <p:sp>
        <p:nvSpPr>
          <p:cNvPr id="8" name="Bullet circle 2"/>
          <p:cNvSpPr/>
          <p:nvPr/>
        </p:nvSpPr>
        <p:spPr>
          <a:xfrm>
            <a:off x="347662" y="1619250"/>
            <a:ext cx="474345" cy="474345"/>
          </a:xfrm>
          <a:prstGeom prst="ellipse">
            <a:avLst/>
          </a:prstGeom>
          <a:solidFill>
            <a:srgbClr val="FF9800"/>
          </a:solidFill>
          <a:ln/>
        </p:spPr>
      </p:sp>
      <p:sp>
        <p:nvSpPr>
          <p:cNvPr id="9" name="Bullet index 2"/>
          <p:cNvSpPr/>
          <p:nvPr/>
        </p:nvSpPr>
        <p:spPr>
          <a:xfrm>
            <a:off x="879634" y="1728788"/>
            <a:ext cx="475726" cy="241078"/>
          </a:xfrm>
          <a:prstGeom prst="rect">
            <a:avLst/>
          </a:prstGeom>
          <a:noFill/>
          <a:ln/>
        </p:spPr>
        <p:txBody>
          <a:bodyPr wrap="square" rtlCol="0" anchor="ctr"/>
          <a:lstStyle/>
          <a:p>
            <a:pPr marL="0" indent="0" algn="ctr">
              <a:buNone/>
            </a:pPr>
            <a:r>
              <a:rPr lang="en-US" sz="1493" b="1" dirty="0">
                <a:solidFill>
                  <a:srgbClr val="333333"/>
                </a:solidFill>
                <a:latin typeface="Prompt-Bold" pitchFamily="34" charset="0"/>
                <a:ea typeface="Prompt-Bold" pitchFamily="34" charset="-122"/>
                <a:cs typeface="Prompt-Bold" pitchFamily="34" charset="-120"/>
              </a:rPr>
              <a:t>02</a:t>
            </a:r>
            <a:endParaRPr lang="en-US" sz="1493" dirty="0"/>
          </a:p>
        </p:txBody>
      </p:sp>
      <p:sp>
        <p:nvSpPr>
          <p:cNvPr id="10" name="Bullet text 2"/>
          <p:cNvSpPr/>
          <p:nvPr/>
        </p:nvSpPr>
        <p:spPr>
          <a:xfrm>
            <a:off x="1388221" y="1728788"/>
            <a:ext cx="2525268" cy="249707"/>
          </a:xfrm>
          <a:prstGeom prst="rect">
            <a:avLst/>
          </a:prstGeom>
          <a:noFill/>
          <a:ln/>
        </p:spPr>
        <p:txBody>
          <a:bodyPr wrap="square" rtlCol="0" anchor="ctr"/>
          <a:lstStyle/>
          <a:p>
            <a:pPr marL="0" indent="0" algn="l">
              <a:buNone/>
            </a:pPr>
            <a:r>
              <a:rPr lang="en-US" sz="1367" dirty="0">
                <a:solidFill>
                  <a:srgbClr val="333333"/>
                </a:solidFill>
                <a:latin typeface="OpenSans-Regular" pitchFamily="34" charset="0"/>
                <a:ea typeface="OpenSans-Regular" pitchFamily="34" charset="-122"/>
                <a:cs typeface="OpenSans-Regular" pitchFamily="34" charset="-120"/>
              </a:rPr>
              <a:t>Role of Deep Learning</a:t>
            </a:r>
            <a:endParaRPr lang="en-US" sz="1367" dirty="0"/>
          </a:p>
        </p:txBody>
      </p:sp>
      <p:sp>
        <p:nvSpPr>
          <p:cNvPr id="11" name="Bullet circle 3"/>
          <p:cNvSpPr/>
          <p:nvPr/>
        </p:nvSpPr>
        <p:spPr>
          <a:xfrm>
            <a:off x="347662" y="2381250"/>
            <a:ext cx="474345" cy="474345"/>
          </a:xfrm>
          <a:prstGeom prst="ellipse">
            <a:avLst/>
          </a:prstGeom>
          <a:solidFill>
            <a:srgbClr val="FF9800"/>
          </a:solidFill>
          <a:ln/>
        </p:spPr>
      </p:sp>
      <p:sp>
        <p:nvSpPr>
          <p:cNvPr id="12" name="Bullet index 3"/>
          <p:cNvSpPr/>
          <p:nvPr/>
        </p:nvSpPr>
        <p:spPr>
          <a:xfrm>
            <a:off x="879634" y="2490788"/>
            <a:ext cx="475726" cy="241078"/>
          </a:xfrm>
          <a:prstGeom prst="rect">
            <a:avLst/>
          </a:prstGeom>
          <a:noFill/>
          <a:ln/>
        </p:spPr>
        <p:txBody>
          <a:bodyPr wrap="square" rtlCol="0" anchor="ctr"/>
          <a:lstStyle/>
          <a:p>
            <a:pPr marL="0" indent="0" algn="ctr">
              <a:buNone/>
            </a:pPr>
            <a:r>
              <a:rPr lang="en-US" sz="1493" b="1" dirty="0">
                <a:solidFill>
                  <a:srgbClr val="333333"/>
                </a:solidFill>
                <a:latin typeface="Prompt-Bold" pitchFamily="34" charset="0"/>
                <a:ea typeface="Prompt-Bold" pitchFamily="34" charset="-122"/>
                <a:cs typeface="Prompt-Bold" pitchFamily="34" charset="-120"/>
              </a:rPr>
              <a:t>03</a:t>
            </a:r>
            <a:endParaRPr lang="en-US" sz="1493" dirty="0"/>
          </a:p>
        </p:txBody>
      </p:sp>
      <p:sp>
        <p:nvSpPr>
          <p:cNvPr id="13" name="Bullet text 3"/>
          <p:cNvSpPr/>
          <p:nvPr/>
        </p:nvSpPr>
        <p:spPr>
          <a:xfrm>
            <a:off x="1388221" y="2490788"/>
            <a:ext cx="2525268" cy="249707"/>
          </a:xfrm>
          <a:prstGeom prst="rect">
            <a:avLst/>
          </a:prstGeom>
          <a:noFill/>
          <a:ln/>
        </p:spPr>
        <p:txBody>
          <a:bodyPr wrap="square" rtlCol="0" anchor="ctr"/>
          <a:lstStyle/>
          <a:p>
            <a:pPr marL="0" indent="0" algn="l">
              <a:buNone/>
            </a:pPr>
            <a:r>
              <a:rPr lang="en-US" sz="1367" dirty="0">
                <a:solidFill>
                  <a:srgbClr val="333333"/>
                </a:solidFill>
                <a:latin typeface="OpenSans-Regular" pitchFamily="34" charset="0"/>
                <a:ea typeface="OpenSans-Regular" pitchFamily="34" charset="-122"/>
                <a:cs typeface="OpenSans-Regular" pitchFamily="34" charset="-120"/>
              </a:rPr>
              <a:t>Importance in Real-World Applications</a:t>
            </a:r>
            <a:endParaRPr lang="en-US" sz="1367" dirty="0"/>
          </a:p>
        </p:txBody>
      </p:sp>
      <p:sp>
        <p:nvSpPr>
          <p:cNvPr id="14" name="Bullet circle 4"/>
          <p:cNvSpPr/>
          <p:nvPr/>
        </p:nvSpPr>
        <p:spPr>
          <a:xfrm>
            <a:off x="347662" y="3143250"/>
            <a:ext cx="474345" cy="474345"/>
          </a:xfrm>
          <a:prstGeom prst="ellipse">
            <a:avLst/>
          </a:prstGeom>
          <a:solidFill>
            <a:srgbClr val="FF9800"/>
          </a:solidFill>
          <a:ln/>
        </p:spPr>
      </p:sp>
      <p:sp>
        <p:nvSpPr>
          <p:cNvPr id="15" name="Bullet index 4"/>
          <p:cNvSpPr/>
          <p:nvPr/>
        </p:nvSpPr>
        <p:spPr>
          <a:xfrm>
            <a:off x="879634" y="3252788"/>
            <a:ext cx="475726" cy="241078"/>
          </a:xfrm>
          <a:prstGeom prst="rect">
            <a:avLst/>
          </a:prstGeom>
          <a:noFill/>
          <a:ln/>
        </p:spPr>
        <p:txBody>
          <a:bodyPr wrap="square" rtlCol="0" anchor="ctr"/>
          <a:lstStyle/>
          <a:p>
            <a:pPr marL="0" indent="0" algn="ctr">
              <a:buNone/>
            </a:pPr>
            <a:r>
              <a:rPr lang="en-US" sz="1493" b="1" dirty="0">
                <a:solidFill>
                  <a:srgbClr val="333333"/>
                </a:solidFill>
                <a:latin typeface="Prompt-Bold" pitchFamily="34" charset="0"/>
                <a:ea typeface="Prompt-Bold" pitchFamily="34" charset="-122"/>
                <a:cs typeface="Prompt-Bold" pitchFamily="34" charset="-120"/>
              </a:rPr>
              <a:t>04</a:t>
            </a:r>
            <a:endParaRPr lang="en-US" sz="1493" dirty="0"/>
          </a:p>
        </p:txBody>
      </p:sp>
      <p:sp>
        <p:nvSpPr>
          <p:cNvPr id="16" name="Bullet text 4"/>
          <p:cNvSpPr/>
          <p:nvPr/>
        </p:nvSpPr>
        <p:spPr>
          <a:xfrm>
            <a:off x="1388221" y="3252788"/>
            <a:ext cx="2525268" cy="249707"/>
          </a:xfrm>
          <a:prstGeom prst="rect">
            <a:avLst/>
          </a:prstGeom>
          <a:noFill/>
          <a:ln/>
        </p:spPr>
        <p:txBody>
          <a:bodyPr wrap="square" rtlCol="0" anchor="ctr"/>
          <a:lstStyle/>
          <a:p>
            <a:pPr marL="0" indent="0" algn="l">
              <a:buNone/>
            </a:pPr>
            <a:r>
              <a:rPr lang="en-US" sz="1367" dirty="0">
                <a:solidFill>
                  <a:srgbClr val="333333"/>
                </a:solidFill>
                <a:latin typeface="OpenSans-Regular" pitchFamily="34" charset="0"/>
                <a:ea typeface="OpenSans-Regular" pitchFamily="34" charset="-122"/>
                <a:cs typeface="OpenSans-Regular" pitchFamily="34" charset="-120"/>
              </a:rPr>
              <a:t>Challenges in Identification</a:t>
            </a:r>
            <a:endParaRPr lang="en-US" sz="1367" dirty="0"/>
          </a:p>
        </p:txBody>
      </p:sp>
      <p:sp>
        <p:nvSpPr>
          <p:cNvPr id="17" name="Bullet circle 5"/>
          <p:cNvSpPr/>
          <p:nvPr/>
        </p:nvSpPr>
        <p:spPr>
          <a:xfrm>
            <a:off x="347662" y="3905250"/>
            <a:ext cx="474345" cy="474345"/>
          </a:xfrm>
          <a:prstGeom prst="ellipse">
            <a:avLst/>
          </a:prstGeom>
          <a:solidFill>
            <a:srgbClr val="FF9800"/>
          </a:solidFill>
          <a:ln/>
        </p:spPr>
      </p:sp>
      <p:sp>
        <p:nvSpPr>
          <p:cNvPr id="18" name="Bullet index 5"/>
          <p:cNvSpPr/>
          <p:nvPr/>
        </p:nvSpPr>
        <p:spPr>
          <a:xfrm>
            <a:off x="879634" y="4014788"/>
            <a:ext cx="475726" cy="241078"/>
          </a:xfrm>
          <a:prstGeom prst="rect">
            <a:avLst/>
          </a:prstGeom>
          <a:noFill/>
          <a:ln/>
        </p:spPr>
        <p:txBody>
          <a:bodyPr wrap="square" rtlCol="0" anchor="ctr"/>
          <a:lstStyle/>
          <a:p>
            <a:pPr marL="0" indent="0" algn="ctr">
              <a:buNone/>
            </a:pPr>
            <a:r>
              <a:rPr lang="en-US" sz="1493" b="1" dirty="0">
                <a:solidFill>
                  <a:srgbClr val="333333"/>
                </a:solidFill>
                <a:latin typeface="Prompt-Bold" pitchFamily="34" charset="0"/>
                <a:ea typeface="Prompt-Bold" pitchFamily="34" charset="-122"/>
                <a:cs typeface="Prompt-Bold" pitchFamily="34" charset="-120"/>
              </a:rPr>
              <a:t>05</a:t>
            </a:r>
            <a:endParaRPr lang="en-US" sz="1493" dirty="0"/>
          </a:p>
        </p:txBody>
      </p:sp>
      <p:sp>
        <p:nvSpPr>
          <p:cNvPr id="19" name="Bullet text 5"/>
          <p:cNvSpPr/>
          <p:nvPr/>
        </p:nvSpPr>
        <p:spPr>
          <a:xfrm>
            <a:off x="1388221" y="4014788"/>
            <a:ext cx="2525268" cy="249707"/>
          </a:xfrm>
          <a:prstGeom prst="rect">
            <a:avLst/>
          </a:prstGeom>
          <a:noFill/>
          <a:ln/>
        </p:spPr>
        <p:txBody>
          <a:bodyPr wrap="square" rtlCol="0" anchor="ctr"/>
          <a:lstStyle/>
          <a:p>
            <a:pPr marL="0" indent="0" algn="l">
              <a:buNone/>
            </a:pPr>
            <a:r>
              <a:rPr lang="en-US" sz="1367" dirty="0">
                <a:solidFill>
                  <a:srgbClr val="333333"/>
                </a:solidFill>
                <a:latin typeface="OpenSans-Regular" pitchFamily="34" charset="0"/>
                <a:ea typeface="OpenSans-Regular" pitchFamily="34" charset="-122"/>
                <a:cs typeface="OpenSans-Regular" pitchFamily="34" charset="-120"/>
              </a:rPr>
              <a:t>How CNNs Help in Classification</a:t>
            </a:r>
            <a:endParaRPr lang="en-US" sz="1367" dirty="0"/>
          </a:p>
        </p:txBody>
      </p:sp>
      <p:pic>
        <p:nvPicPr>
          <p:cNvPr id="20" name="Image" descr="preencoded.png"/>
          <p:cNvPicPr>
            <a:picLocks noChangeAspect="1"/>
          </p:cNvPicPr>
          <p:nvPr/>
        </p:nvPicPr>
        <p:blipFill>
          <a:blip r:embed="rId3"/>
          <a:stretch>
            <a:fillRect/>
          </a:stretch>
        </p:blipFill>
        <p:spPr>
          <a:xfrm>
            <a:off x="6569916" y="2586085"/>
            <a:ext cx="2383631" cy="238363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taticPath"/>
          <p:cNvSpPr/>
          <p:nvPr/>
        </p:nvSpPr>
        <p:spPr>
          <a:xfrm>
            <a:off x="7143750" y="0"/>
            <a:ext cx="2000250" cy="5143500"/>
          </a:xfrm>
          <a:prstGeom prst="rect">
            <a:avLst/>
          </a:prstGeom>
          <a:solidFill>
            <a:srgbClr val="FF9800"/>
          </a:solidFill>
          <a:ln/>
        </p:spPr>
      </p:sp>
      <p:sp>
        <p:nvSpPr>
          <p:cNvPr id="3" name="Title"/>
          <p:cNvSpPr/>
          <p:nvPr/>
        </p:nvSpPr>
        <p:spPr>
          <a:xfrm>
            <a:off x="1190625" y="357188"/>
            <a:ext cx="5715000" cy="571500"/>
          </a:xfrm>
          <a:prstGeom prst="rect">
            <a:avLst/>
          </a:prstGeom>
          <a:noFill/>
          <a:ln/>
        </p:spPr>
        <p:txBody>
          <a:bodyPr wrap="square" rtlCol="0" anchor="ctr"/>
          <a:lstStyle/>
          <a:p>
            <a:pPr marL="0" indent="0" algn="l">
              <a:buNone/>
            </a:pPr>
            <a:r>
              <a:rPr lang="en-US" sz="1900" b="1" dirty="0">
                <a:solidFill>
                  <a:srgbClr val="333333"/>
                </a:solidFill>
                <a:latin typeface="OpenSans-Bold" pitchFamily="34" charset="0"/>
                <a:ea typeface="OpenSans-Bold" pitchFamily="34" charset="-122"/>
                <a:cs typeface="OpenSans-Bold" pitchFamily="34" charset="-120"/>
              </a:rPr>
              <a:t>Problem Statement</a:t>
            </a:r>
            <a:endParaRPr lang="en-US" sz="1900" dirty="0"/>
          </a:p>
        </p:txBody>
      </p:sp>
      <p:sp>
        <p:nvSpPr>
          <p:cNvPr id="4" name="Subtitle 1"/>
          <p:cNvSpPr/>
          <p:nvPr/>
        </p:nvSpPr>
        <p:spPr>
          <a:xfrm>
            <a:off x="714375" y="1190625"/>
            <a:ext cx="5238750" cy="1428750"/>
          </a:xfrm>
          <a:prstGeom prst="rect">
            <a:avLst/>
          </a:prstGeom>
          <a:noFill/>
          <a:ln/>
        </p:spPr>
        <p:txBody>
          <a:bodyPr wrap="square" rtlCol="0" anchor="ctr"/>
          <a:lstStyle/>
          <a:p>
            <a:pPr marL="0" indent="0" algn="l">
              <a:buNone/>
            </a:pPr>
            <a:r>
              <a:rPr lang="en-US" sz="1083" b="1" dirty="0">
                <a:solidFill>
                  <a:srgbClr val="000000"/>
                </a:solidFill>
                <a:latin typeface="OpenSans-Bold" pitchFamily="34" charset="0"/>
                <a:ea typeface="OpenSans-Bold" pitchFamily="34" charset="-122"/>
                <a:cs typeface="OpenSans-Bold" pitchFamily="34" charset="-120"/>
              </a:rPr>
              <a:t>Why is Dog Breed Identification Challenging?</a:t>
            </a:r>
            <a:endParaRPr lang="en-US" sz="1083" dirty="0"/>
          </a:p>
        </p:txBody>
      </p:sp>
      <p:sp>
        <p:nvSpPr>
          <p:cNvPr id="5" name="Paragraph 1"/>
          <p:cNvSpPr/>
          <p:nvPr/>
        </p:nvSpPr>
        <p:spPr>
          <a:xfrm>
            <a:off x="714375" y="1571625"/>
            <a:ext cx="5238750" cy="1428750"/>
          </a:xfrm>
          <a:prstGeom prst="rect">
            <a:avLst/>
          </a:prstGeom>
          <a:noFill/>
          <a:ln/>
        </p:spPr>
        <p:txBody>
          <a:bodyPr wrap="square" rtlCol="0" anchor="ctr"/>
          <a:lstStyle/>
          <a:p>
            <a:pPr marL="0" indent="0" algn="l">
              <a:buNone/>
            </a:pPr>
            <a:r>
              <a:rPr lang="en-US" sz="1288" dirty="0">
                <a:solidFill>
                  <a:srgbClr val="000000"/>
                </a:solidFill>
                <a:latin typeface="OpenSans-Regular" pitchFamily="34" charset="0"/>
                <a:ea typeface="OpenSans-Regular" pitchFamily="34" charset="-122"/>
                <a:cs typeface="OpenSans-Regular" pitchFamily="34" charset="-120"/>
              </a:rPr>
              <a:t>Identifying dog breeds accurately is difficult due to similar-looking breeds, variations in fur color, and different angles of images.</a:t>
            </a:r>
            <a:endParaRPr lang="en-US" sz="1288" dirty="0"/>
          </a:p>
        </p:txBody>
      </p:sp>
      <p:sp>
        <p:nvSpPr>
          <p:cNvPr id="6" name="Subtitle 2"/>
          <p:cNvSpPr/>
          <p:nvPr/>
        </p:nvSpPr>
        <p:spPr>
          <a:xfrm>
            <a:off x="714375" y="2524125"/>
            <a:ext cx="5238750" cy="1428750"/>
          </a:xfrm>
          <a:prstGeom prst="rect">
            <a:avLst/>
          </a:prstGeom>
          <a:noFill/>
          <a:ln/>
        </p:spPr>
        <p:txBody>
          <a:bodyPr wrap="square" rtlCol="0" anchor="ctr"/>
          <a:lstStyle/>
          <a:p>
            <a:pPr marL="0" indent="0" algn="l">
              <a:buNone/>
            </a:pPr>
            <a:r>
              <a:rPr lang="en-US" sz="1083" b="1" dirty="0">
                <a:solidFill>
                  <a:srgbClr val="000000"/>
                </a:solidFill>
                <a:latin typeface="OpenSans-Bold" pitchFamily="34" charset="0"/>
                <a:ea typeface="OpenSans-Bold" pitchFamily="34" charset="-122"/>
                <a:cs typeface="OpenSans-Bold" pitchFamily="34" charset="-120"/>
              </a:rPr>
              <a:t>Limitations of Traditional Methods</a:t>
            </a:r>
            <a:endParaRPr lang="en-US" sz="1083" dirty="0"/>
          </a:p>
        </p:txBody>
      </p:sp>
      <p:sp>
        <p:nvSpPr>
          <p:cNvPr id="7" name="Paragraph 2"/>
          <p:cNvSpPr/>
          <p:nvPr/>
        </p:nvSpPr>
        <p:spPr>
          <a:xfrm>
            <a:off x="714375" y="2905125"/>
            <a:ext cx="5238750" cy="1428750"/>
          </a:xfrm>
          <a:prstGeom prst="rect">
            <a:avLst/>
          </a:prstGeom>
          <a:noFill/>
          <a:ln/>
        </p:spPr>
        <p:txBody>
          <a:bodyPr wrap="square" rtlCol="0" anchor="ctr"/>
          <a:lstStyle/>
          <a:p>
            <a:pPr marL="0" indent="0" algn="l">
              <a:buNone/>
            </a:pPr>
            <a:r>
              <a:rPr lang="en-US" sz="1288" dirty="0">
                <a:solidFill>
                  <a:srgbClr val="000000"/>
                </a:solidFill>
                <a:latin typeface="OpenSans-Regular" pitchFamily="34" charset="0"/>
                <a:ea typeface="OpenSans-Regular" pitchFamily="34" charset="-122"/>
                <a:cs typeface="OpenSans-Regular" pitchFamily="34" charset="-120"/>
              </a:rPr>
              <a:t>Traditional approaches rely on hand-crafted features that often fail to capture complex patterns, leading to inaccurate results.</a:t>
            </a:r>
            <a:endParaRPr lang="en-US" sz="1288" dirty="0"/>
          </a:p>
        </p:txBody>
      </p:sp>
      <p:sp>
        <p:nvSpPr>
          <p:cNvPr id="8" name="Subtitle 3"/>
          <p:cNvSpPr/>
          <p:nvPr/>
        </p:nvSpPr>
        <p:spPr>
          <a:xfrm>
            <a:off x="714375" y="3619500"/>
            <a:ext cx="5238750" cy="1428750"/>
          </a:xfrm>
          <a:prstGeom prst="rect">
            <a:avLst/>
          </a:prstGeom>
          <a:noFill/>
          <a:ln/>
        </p:spPr>
        <p:txBody>
          <a:bodyPr wrap="square" rtlCol="0" anchor="ctr"/>
          <a:lstStyle/>
          <a:p>
            <a:pPr marL="0" indent="0" algn="l">
              <a:buNone/>
            </a:pPr>
            <a:r>
              <a:rPr lang="en-US" sz="1083" b="1" dirty="0">
                <a:solidFill>
                  <a:srgbClr val="000000"/>
                </a:solidFill>
                <a:latin typeface="OpenSans-Bold" pitchFamily="34" charset="0"/>
                <a:ea typeface="OpenSans-Bold" pitchFamily="34" charset="-122"/>
                <a:cs typeface="OpenSans-Bold" pitchFamily="34" charset="-120"/>
              </a:rPr>
              <a:t>How Deep Learning Solves This</a:t>
            </a:r>
            <a:endParaRPr lang="en-US" sz="1083" dirty="0"/>
          </a:p>
        </p:txBody>
      </p:sp>
      <p:sp>
        <p:nvSpPr>
          <p:cNvPr id="9" name="Paragraph 3"/>
          <p:cNvSpPr/>
          <p:nvPr/>
        </p:nvSpPr>
        <p:spPr>
          <a:xfrm>
            <a:off x="714375" y="4000500"/>
            <a:ext cx="5238750" cy="1428750"/>
          </a:xfrm>
          <a:prstGeom prst="rect">
            <a:avLst/>
          </a:prstGeom>
          <a:noFill/>
          <a:ln/>
        </p:spPr>
        <p:txBody>
          <a:bodyPr wrap="square" rtlCol="0" anchor="ctr"/>
          <a:lstStyle/>
          <a:p>
            <a:pPr marL="0" indent="0" algn="l">
              <a:buNone/>
            </a:pPr>
            <a:r>
              <a:rPr lang="en-US" sz="1288" dirty="0">
                <a:solidFill>
                  <a:srgbClr val="000000"/>
                </a:solidFill>
                <a:latin typeface="OpenSans-Regular" pitchFamily="34" charset="0"/>
                <a:ea typeface="OpenSans-Regular" pitchFamily="34" charset="-122"/>
                <a:cs typeface="OpenSans-Regular" pitchFamily="34" charset="-120"/>
              </a:rPr>
              <a:t>Deep learning models, especially CNNs, can learn hierarchical features, allowing for more accurate and automated breed identification.</a:t>
            </a:r>
            <a:endParaRPr lang="en-US" sz="1288" dirty="0"/>
          </a:p>
        </p:txBody>
      </p:sp>
      <p:pic>
        <p:nvPicPr>
          <p:cNvPr id="10" name="Image" descr="preencoded.png"/>
          <p:cNvPicPr>
            <a:picLocks noChangeAspect="1"/>
          </p:cNvPicPr>
          <p:nvPr/>
        </p:nvPicPr>
        <p:blipFill>
          <a:blip r:embed="rId3"/>
          <a:stretch>
            <a:fillRect/>
          </a:stretch>
        </p:blipFill>
        <p:spPr>
          <a:xfrm>
            <a:off x="6238875" y="1333500"/>
            <a:ext cx="2476500" cy="2476500"/>
          </a:xfrm>
          <a:prstGeom prst="rect">
            <a:avLst/>
          </a:prstGeom>
        </p:spPr>
      </p:pic>
      <p:sp>
        <p:nvSpPr>
          <p:cNvPr id="11" name="StaticPath"/>
          <p:cNvSpPr/>
          <p:nvPr/>
        </p:nvSpPr>
        <p:spPr>
          <a:xfrm>
            <a:off x="-1309687" y="3810000"/>
            <a:ext cx="1737360" cy="1737360"/>
          </a:xfrm>
          <a:prstGeom prst="ellipse">
            <a:avLst/>
          </a:prstGeom>
          <a:solidFill>
            <a:srgbClr val="000000">
              <a:alpha val="0"/>
            </a:srgbClr>
          </a:solidFill>
          <a:ln w="211667">
            <a:solidFill>
              <a:srgbClr val="FF9800"/>
            </a:solidFill>
            <a:prstDash val="solid"/>
          </a:ln>
        </p:spPr>
      </p:sp>
      <p:sp>
        <p:nvSpPr>
          <p:cNvPr id="12" name="StaticPath"/>
          <p:cNvSpPr/>
          <p:nvPr/>
        </p:nvSpPr>
        <p:spPr>
          <a:xfrm>
            <a:off x="285750" y="204788"/>
            <a:ext cx="482918" cy="482917"/>
          </a:xfrm>
          <a:prstGeom prst="ellipse">
            <a:avLst/>
          </a:prstGeom>
          <a:solidFill>
            <a:srgbClr val="000000"/>
          </a:solid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taticPath"/>
          <p:cNvSpPr/>
          <p:nvPr/>
        </p:nvSpPr>
        <p:spPr>
          <a:xfrm>
            <a:off x="7143750" y="0"/>
            <a:ext cx="2000250" cy="5143500"/>
          </a:xfrm>
          <a:prstGeom prst="rect">
            <a:avLst/>
          </a:prstGeom>
          <a:solidFill>
            <a:srgbClr val="FF9800"/>
          </a:solidFill>
          <a:ln/>
        </p:spPr>
      </p:sp>
      <p:sp>
        <p:nvSpPr>
          <p:cNvPr id="3" name="Title"/>
          <p:cNvSpPr/>
          <p:nvPr/>
        </p:nvSpPr>
        <p:spPr>
          <a:xfrm>
            <a:off x="1190625" y="357188"/>
            <a:ext cx="5715000" cy="571500"/>
          </a:xfrm>
          <a:prstGeom prst="rect">
            <a:avLst/>
          </a:prstGeom>
          <a:noFill/>
          <a:ln/>
        </p:spPr>
        <p:txBody>
          <a:bodyPr wrap="square" rtlCol="0" anchor="ctr"/>
          <a:lstStyle/>
          <a:p>
            <a:pPr marL="0" indent="0" algn="l">
              <a:buNone/>
            </a:pPr>
            <a:r>
              <a:rPr lang="en-US" sz="1900" b="1" dirty="0">
                <a:solidFill>
                  <a:srgbClr val="333333"/>
                </a:solidFill>
                <a:latin typeface="OpenSans-Bold" pitchFamily="34" charset="0"/>
                <a:ea typeface="OpenSans-Bold" pitchFamily="34" charset="-122"/>
                <a:cs typeface="OpenSans-Bold" pitchFamily="34" charset="-120"/>
              </a:rPr>
              <a:t>Methodologies Used</a:t>
            </a:r>
            <a:endParaRPr lang="en-US" sz="1900" dirty="0"/>
          </a:p>
        </p:txBody>
      </p:sp>
      <p:sp>
        <p:nvSpPr>
          <p:cNvPr id="4" name="Subtitle 1"/>
          <p:cNvSpPr/>
          <p:nvPr/>
        </p:nvSpPr>
        <p:spPr>
          <a:xfrm>
            <a:off x="714375" y="1190625"/>
            <a:ext cx="5238750" cy="1428750"/>
          </a:xfrm>
          <a:prstGeom prst="rect">
            <a:avLst/>
          </a:prstGeom>
          <a:noFill/>
          <a:ln/>
        </p:spPr>
        <p:txBody>
          <a:bodyPr wrap="square" rtlCol="0" anchor="ctr"/>
          <a:lstStyle/>
          <a:p>
            <a:pPr marL="0" indent="0" algn="l">
              <a:buNone/>
            </a:pPr>
            <a:r>
              <a:rPr lang="en-US" sz="1117" b="1" dirty="0">
                <a:solidFill>
                  <a:srgbClr val="000000"/>
                </a:solidFill>
                <a:latin typeface="OpenSans-Bold" pitchFamily="34" charset="0"/>
                <a:ea typeface="OpenSans-Bold" pitchFamily="34" charset="-122"/>
                <a:cs typeface="OpenSans-Bold" pitchFamily="34" charset="-120"/>
              </a:rPr>
              <a:t>Dataset Collection &amp; Preprocessing</a:t>
            </a:r>
            <a:endParaRPr lang="en-US" sz="1117" dirty="0"/>
          </a:p>
        </p:txBody>
      </p:sp>
      <p:sp>
        <p:nvSpPr>
          <p:cNvPr id="5" name="Paragraph 1"/>
          <p:cNvSpPr/>
          <p:nvPr/>
        </p:nvSpPr>
        <p:spPr>
          <a:xfrm>
            <a:off x="714375" y="1571625"/>
            <a:ext cx="5238750" cy="1428750"/>
          </a:xfrm>
          <a:prstGeom prst="rect">
            <a:avLst/>
          </a:prstGeom>
          <a:noFill/>
          <a:ln/>
        </p:spPr>
        <p:txBody>
          <a:bodyPr wrap="square" rtlCol="0" anchor="ctr"/>
          <a:lstStyle/>
          <a:p>
            <a:pPr marL="0" indent="0" algn="l">
              <a:buNone/>
            </a:pPr>
            <a:r>
              <a:rPr lang="en-US" sz="1284" dirty="0">
                <a:solidFill>
                  <a:srgbClr val="000000"/>
                </a:solidFill>
                <a:latin typeface="OpenSans-Regular" pitchFamily="34" charset="0"/>
                <a:ea typeface="OpenSans-Regular" pitchFamily="34" charset="-122"/>
                <a:cs typeface="OpenSans-Regular" pitchFamily="34" charset="-120"/>
              </a:rPr>
              <a:t>Data was gathered from open-source datasets containing labeled dog breed images. Preprocessing included resizing, normalization, and data augmentation.</a:t>
            </a:r>
            <a:endParaRPr lang="en-US" sz="1284" dirty="0"/>
          </a:p>
        </p:txBody>
      </p:sp>
      <p:sp>
        <p:nvSpPr>
          <p:cNvPr id="8" name="Subtitle 3"/>
          <p:cNvSpPr/>
          <p:nvPr/>
        </p:nvSpPr>
        <p:spPr>
          <a:xfrm>
            <a:off x="665798" y="2836252"/>
            <a:ext cx="5238750" cy="1428750"/>
          </a:xfrm>
          <a:prstGeom prst="rect">
            <a:avLst/>
          </a:prstGeom>
          <a:noFill/>
          <a:ln/>
        </p:spPr>
        <p:txBody>
          <a:bodyPr wrap="square" rtlCol="0" anchor="ctr"/>
          <a:lstStyle/>
          <a:p>
            <a:pPr marL="0" indent="0" algn="l">
              <a:buNone/>
            </a:pPr>
            <a:r>
              <a:rPr lang="en-US" sz="1117" b="1" dirty="0">
                <a:solidFill>
                  <a:srgbClr val="000000"/>
                </a:solidFill>
                <a:latin typeface="OpenSans-Bold" pitchFamily="34" charset="0"/>
                <a:ea typeface="OpenSans-Bold" pitchFamily="34" charset="-122"/>
                <a:cs typeface="OpenSans-Bold" pitchFamily="34" charset="-120"/>
              </a:rPr>
              <a:t>Training &amp; Model Optimization</a:t>
            </a:r>
            <a:endParaRPr lang="en-US" sz="1117" dirty="0"/>
          </a:p>
        </p:txBody>
      </p:sp>
      <p:sp>
        <p:nvSpPr>
          <p:cNvPr id="9" name="Paragraph 3"/>
          <p:cNvSpPr/>
          <p:nvPr/>
        </p:nvSpPr>
        <p:spPr>
          <a:xfrm>
            <a:off x="665798" y="3217252"/>
            <a:ext cx="5238750" cy="1428750"/>
          </a:xfrm>
          <a:prstGeom prst="rect">
            <a:avLst/>
          </a:prstGeom>
          <a:noFill/>
          <a:ln/>
        </p:spPr>
        <p:txBody>
          <a:bodyPr wrap="square" rtlCol="0" anchor="ctr"/>
          <a:lstStyle/>
          <a:p>
            <a:pPr marL="0" indent="0" algn="l">
              <a:buNone/>
            </a:pPr>
            <a:r>
              <a:rPr lang="en-US" sz="1284" dirty="0">
                <a:solidFill>
                  <a:srgbClr val="000000"/>
                </a:solidFill>
                <a:latin typeface="OpenSans-Regular" pitchFamily="34" charset="0"/>
                <a:ea typeface="OpenSans-Regular" pitchFamily="34" charset="-122"/>
                <a:cs typeface="OpenSans-Regular" pitchFamily="34" charset="-120"/>
              </a:rPr>
              <a:t>The model was trained using cross-entropy loss and optimized using Adam optimizer. Hyperparameter tuning improved accuracy.</a:t>
            </a:r>
            <a:endParaRPr lang="en-US" sz="1284" dirty="0"/>
          </a:p>
        </p:txBody>
      </p:sp>
      <p:pic>
        <p:nvPicPr>
          <p:cNvPr id="10" name="Image" descr="preencoded.png"/>
          <p:cNvPicPr>
            <a:picLocks noChangeAspect="1"/>
          </p:cNvPicPr>
          <p:nvPr/>
        </p:nvPicPr>
        <p:blipFill>
          <a:blip r:embed="rId3"/>
          <a:stretch>
            <a:fillRect/>
          </a:stretch>
        </p:blipFill>
        <p:spPr>
          <a:xfrm>
            <a:off x="6238875" y="1333500"/>
            <a:ext cx="2476500" cy="2476500"/>
          </a:xfrm>
          <a:prstGeom prst="rect">
            <a:avLst/>
          </a:prstGeom>
        </p:spPr>
      </p:pic>
      <p:sp>
        <p:nvSpPr>
          <p:cNvPr id="11" name="StaticPath"/>
          <p:cNvSpPr/>
          <p:nvPr/>
        </p:nvSpPr>
        <p:spPr>
          <a:xfrm>
            <a:off x="-1309687" y="3810000"/>
            <a:ext cx="1737360" cy="1737360"/>
          </a:xfrm>
          <a:prstGeom prst="ellipse">
            <a:avLst/>
          </a:prstGeom>
          <a:solidFill>
            <a:srgbClr val="000000">
              <a:alpha val="0"/>
            </a:srgbClr>
          </a:solidFill>
          <a:ln w="211667">
            <a:solidFill>
              <a:srgbClr val="FF9800"/>
            </a:solidFill>
            <a:prstDash val="solid"/>
          </a:ln>
        </p:spPr>
      </p:sp>
      <p:sp>
        <p:nvSpPr>
          <p:cNvPr id="12" name="StaticPath"/>
          <p:cNvSpPr/>
          <p:nvPr/>
        </p:nvSpPr>
        <p:spPr>
          <a:xfrm>
            <a:off x="285750" y="204788"/>
            <a:ext cx="482918" cy="482917"/>
          </a:xfrm>
          <a:prstGeom prst="ellipse">
            <a:avLst/>
          </a:prstGeom>
          <a:solidFill>
            <a:srgbClr val="000000"/>
          </a:solidFill>
          <a:ln/>
        </p:spPr>
      </p:sp>
      <p:pic>
        <p:nvPicPr>
          <p:cNvPr id="7" name="Picture 6">
            <a:extLst>
              <a:ext uri="{FF2B5EF4-FFF2-40B4-BE49-F238E27FC236}">
                <a16:creationId xmlns:a16="http://schemas.microsoft.com/office/drawing/2014/main" id="{2636CAFD-766D-C42B-73FF-0CC87A2E5EB4}"/>
              </a:ext>
            </a:extLst>
          </p:cNvPr>
          <p:cNvPicPr>
            <a:picLocks noChangeAspect="1"/>
          </p:cNvPicPr>
          <p:nvPr/>
        </p:nvPicPr>
        <p:blipFill>
          <a:blip r:embed="rId4"/>
          <a:stretch>
            <a:fillRect/>
          </a:stretch>
        </p:blipFill>
        <p:spPr>
          <a:xfrm>
            <a:off x="6238875" y="589025"/>
            <a:ext cx="2640989" cy="396544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taticPath"/>
          <p:cNvSpPr/>
          <p:nvPr/>
        </p:nvSpPr>
        <p:spPr>
          <a:xfrm>
            <a:off x="7143750" y="0"/>
            <a:ext cx="2000250" cy="5143500"/>
          </a:xfrm>
          <a:prstGeom prst="rect">
            <a:avLst/>
          </a:prstGeom>
          <a:solidFill>
            <a:srgbClr val="FF9800"/>
          </a:solidFill>
          <a:ln/>
        </p:spPr>
      </p:sp>
      <p:sp>
        <p:nvSpPr>
          <p:cNvPr id="3" name="Title"/>
          <p:cNvSpPr/>
          <p:nvPr/>
        </p:nvSpPr>
        <p:spPr>
          <a:xfrm>
            <a:off x="1190625" y="357188"/>
            <a:ext cx="5715000" cy="571500"/>
          </a:xfrm>
          <a:prstGeom prst="rect">
            <a:avLst/>
          </a:prstGeom>
          <a:noFill/>
          <a:ln/>
        </p:spPr>
        <p:txBody>
          <a:bodyPr wrap="square" rtlCol="0" anchor="ctr"/>
          <a:lstStyle/>
          <a:p>
            <a:pPr marL="0" indent="0" algn="l">
              <a:buNone/>
            </a:pPr>
            <a:r>
              <a:rPr lang="en-US" sz="1900" b="1" dirty="0">
                <a:solidFill>
                  <a:srgbClr val="333333"/>
                </a:solidFill>
                <a:latin typeface="OpenSans-Bold" pitchFamily="34" charset="0"/>
                <a:ea typeface="OpenSans-Bold" pitchFamily="34" charset="-122"/>
                <a:cs typeface="OpenSans-Bold" pitchFamily="34" charset="-120"/>
              </a:rPr>
              <a:t>Advanced Algorithms</a:t>
            </a:r>
            <a:endParaRPr lang="en-US" sz="1900" dirty="0"/>
          </a:p>
        </p:txBody>
      </p:sp>
      <p:sp>
        <p:nvSpPr>
          <p:cNvPr id="4" name="Subtitle 1"/>
          <p:cNvSpPr/>
          <p:nvPr/>
        </p:nvSpPr>
        <p:spPr>
          <a:xfrm>
            <a:off x="714375" y="1190625"/>
            <a:ext cx="5238750" cy="1428750"/>
          </a:xfrm>
          <a:prstGeom prst="rect">
            <a:avLst/>
          </a:prstGeom>
          <a:noFill/>
          <a:ln/>
        </p:spPr>
        <p:txBody>
          <a:bodyPr wrap="square" rtlCol="0" anchor="ctr"/>
          <a:lstStyle/>
          <a:p>
            <a:pPr marL="0" indent="0" algn="l">
              <a:buNone/>
            </a:pPr>
            <a:r>
              <a:rPr lang="en-US" sz="1255" b="1" dirty="0">
                <a:solidFill>
                  <a:srgbClr val="000000"/>
                </a:solidFill>
                <a:latin typeface="OpenSans-Bold" pitchFamily="34" charset="0"/>
                <a:ea typeface="OpenSans-Bold" pitchFamily="34" charset="-122"/>
                <a:cs typeface="OpenSans-Bold" pitchFamily="34" charset="-120"/>
              </a:rPr>
              <a:t>Transfer Learning Models</a:t>
            </a:r>
            <a:endParaRPr lang="en-US" sz="1255" dirty="0"/>
          </a:p>
        </p:txBody>
      </p:sp>
      <p:sp>
        <p:nvSpPr>
          <p:cNvPr id="5" name="Paragraph 1"/>
          <p:cNvSpPr/>
          <p:nvPr/>
        </p:nvSpPr>
        <p:spPr>
          <a:xfrm>
            <a:off x="714375" y="1571625"/>
            <a:ext cx="5238750" cy="1428750"/>
          </a:xfrm>
          <a:prstGeom prst="rect">
            <a:avLst/>
          </a:prstGeom>
          <a:noFill/>
          <a:ln/>
        </p:spPr>
        <p:txBody>
          <a:bodyPr wrap="square" rtlCol="0" anchor="ctr"/>
          <a:lstStyle/>
          <a:p>
            <a:pPr marL="0" indent="0" algn="l">
              <a:buNone/>
            </a:pPr>
            <a:r>
              <a:rPr lang="en-US" sz="1334" dirty="0">
                <a:solidFill>
                  <a:srgbClr val="000000"/>
                </a:solidFill>
                <a:latin typeface="OpenSans-Regular" pitchFamily="34" charset="0"/>
                <a:ea typeface="OpenSans-Regular" pitchFamily="34" charset="-122"/>
                <a:cs typeface="OpenSans-Regular" pitchFamily="34" charset="-120"/>
              </a:rPr>
              <a:t>Pre-trained models like ResNet, VGG16, and MobileNet were used to improve classification accuracy while reducing training time.</a:t>
            </a:r>
            <a:endParaRPr lang="en-US" sz="1334" dirty="0"/>
          </a:p>
        </p:txBody>
      </p:sp>
      <p:sp>
        <p:nvSpPr>
          <p:cNvPr id="6" name="Subtitle 2"/>
          <p:cNvSpPr/>
          <p:nvPr/>
        </p:nvSpPr>
        <p:spPr>
          <a:xfrm>
            <a:off x="714375" y="2524125"/>
            <a:ext cx="5238750" cy="1428750"/>
          </a:xfrm>
          <a:prstGeom prst="rect">
            <a:avLst/>
          </a:prstGeom>
          <a:noFill/>
          <a:ln/>
        </p:spPr>
        <p:txBody>
          <a:bodyPr wrap="square" rtlCol="0" anchor="ctr"/>
          <a:lstStyle/>
          <a:p>
            <a:pPr marL="0" indent="0" algn="l">
              <a:buNone/>
            </a:pPr>
            <a:r>
              <a:rPr lang="en-US" sz="1255" b="1" dirty="0">
                <a:solidFill>
                  <a:srgbClr val="000000"/>
                </a:solidFill>
                <a:latin typeface="OpenSans-Bold" pitchFamily="34" charset="0"/>
                <a:ea typeface="OpenSans-Bold" pitchFamily="34" charset="-122"/>
                <a:cs typeface="OpenSans-Bold" pitchFamily="34" charset="-120"/>
              </a:rPr>
              <a:t>Feature Extraction vs. Fine-Tuning</a:t>
            </a:r>
            <a:endParaRPr lang="en-US" sz="1255" dirty="0"/>
          </a:p>
        </p:txBody>
      </p:sp>
      <p:sp>
        <p:nvSpPr>
          <p:cNvPr id="7" name="Paragraph 2"/>
          <p:cNvSpPr/>
          <p:nvPr/>
        </p:nvSpPr>
        <p:spPr>
          <a:xfrm>
            <a:off x="714375" y="2905125"/>
            <a:ext cx="5238750" cy="1428750"/>
          </a:xfrm>
          <a:prstGeom prst="rect">
            <a:avLst/>
          </a:prstGeom>
          <a:noFill/>
          <a:ln/>
        </p:spPr>
        <p:txBody>
          <a:bodyPr wrap="square" rtlCol="0" anchor="ctr"/>
          <a:lstStyle/>
          <a:p>
            <a:pPr marL="0" indent="0" algn="l">
              <a:buNone/>
            </a:pPr>
            <a:r>
              <a:rPr lang="en-US" sz="1334" dirty="0">
                <a:solidFill>
                  <a:srgbClr val="000000"/>
                </a:solidFill>
                <a:latin typeface="OpenSans-Regular" pitchFamily="34" charset="0"/>
                <a:ea typeface="OpenSans-Regular" pitchFamily="34" charset="-122"/>
                <a:cs typeface="OpenSans-Regular" pitchFamily="34" charset="-120"/>
              </a:rPr>
              <a:t>Feature extraction uses pre-trained weights, while fine-tuning adapts the model to the dataset by training additional layers.</a:t>
            </a:r>
            <a:endParaRPr lang="en-US" sz="1334" dirty="0"/>
          </a:p>
        </p:txBody>
      </p:sp>
      <p:sp>
        <p:nvSpPr>
          <p:cNvPr id="8" name="Subtitle 3"/>
          <p:cNvSpPr/>
          <p:nvPr/>
        </p:nvSpPr>
        <p:spPr>
          <a:xfrm>
            <a:off x="714375" y="3619500"/>
            <a:ext cx="5238750" cy="1428750"/>
          </a:xfrm>
          <a:prstGeom prst="rect">
            <a:avLst/>
          </a:prstGeom>
          <a:noFill/>
          <a:ln/>
        </p:spPr>
        <p:txBody>
          <a:bodyPr wrap="square" rtlCol="0" anchor="ctr"/>
          <a:lstStyle/>
          <a:p>
            <a:pPr marL="0" indent="0" algn="l">
              <a:buNone/>
            </a:pPr>
            <a:r>
              <a:rPr lang="en-US" sz="1255" b="1" dirty="0">
                <a:solidFill>
                  <a:srgbClr val="000000"/>
                </a:solidFill>
                <a:latin typeface="OpenSans-Bold" pitchFamily="34" charset="0"/>
                <a:ea typeface="OpenSans-Bold" pitchFamily="34" charset="-122"/>
                <a:cs typeface="OpenSans-Bold" pitchFamily="34" charset="-120"/>
              </a:rPr>
              <a:t>Performance Comparison</a:t>
            </a:r>
            <a:endParaRPr lang="en-US" sz="1255" dirty="0"/>
          </a:p>
        </p:txBody>
      </p:sp>
      <p:sp>
        <p:nvSpPr>
          <p:cNvPr id="9" name="Paragraph 3"/>
          <p:cNvSpPr/>
          <p:nvPr/>
        </p:nvSpPr>
        <p:spPr>
          <a:xfrm>
            <a:off x="714375" y="4000500"/>
            <a:ext cx="5238750" cy="1428750"/>
          </a:xfrm>
          <a:prstGeom prst="rect">
            <a:avLst/>
          </a:prstGeom>
          <a:noFill/>
          <a:ln/>
        </p:spPr>
        <p:txBody>
          <a:bodyPr wrap="square" rtlCol="0" anchor="ctr"/>
          <a:lstStyle/>
          <a:p>
            <a:pPr marL="0" indent="0" algn="l">
              <a:buNone/>
            </a:pPr>
            <a:r>
              <a:rPr lang="en-US" sz="1334" dirty="0">
                <a:solidFill>
                  <a:srgbClr val="000000"/>
                </a:solidFill>
                <a:latin typeface="OpenSans-Regular" pitchFamily="34" charset="0"/>
                <a:ea typeface="OpenSans-Regular" pitchFamily="34" charset="-122"/>
                <a:cs typeface="OpenSans-Regular" pitchFamily="34" charset="-120"/>
              </a:rPr>
              <a:t>Different models were tested, and MobileNet performed best for mobile applications due to its efficiency.</a:t>
            </a:r>
            <a:endParaRPr lang="en-US" sz="1334" dirty="0"/>
          </a:p>
        </p:txBody>
      </p:sp>
      <p:pic>
        <p:nvPicPr>
          <p:cNvPr id="10" name="Image" descr="preencoded.png"/>
          <p:cNvPicPr>
            <a:picLocks noChangeAspect="1"/>
          </p:cNvPicPr>
          <p:nvPr/>
        </p:nvPicPr>
        <p:blipFill>
          <a:blip r:embed="rId3"/>
          <a:stretch>
            <a:fillRect/>
          </a:stretch>
        </p:blipFill>
        <p:spPr>
          <a:xfrm>
            <a:off x="6238875" y="1333500"/>
            <a:ext cx="2476500" cy="2476500"/>
          </a:xfrm>
          <a:prstGeom prst="rect">
            <a:avLst/>
          </a:prstGeom>
        </p:spPr>
      </p:pic>
      <p:sp>
        <p:nvSpPr>
          <p:cNvPr id="11" name="StaticPath"/>
          <p:cNvSpPr/>
          <p:nvPr/>
        </p:nvSpPr>
        <p:spPr>
          <a:xfrm>
            <a:off x="-1309687" y="3810000"/>
            <a:ext cx="1737360" cy="1737360"/>
          </a:xfrm>
          <a:prstGeom prst="ellipse">
            <a:avLst/>
          </a:prstGeom>
          <a:solidFill>
            <a:srgbClr val="000000">
              <a:alpha val="0"/>
            </a:srgbClr>
          </a:solidFill>
          <a:ln w="211667">
            <a:solidFill>
              <a:srgbClr val="FF9800"/>
            </a:solidFill>
            <a:prstDash val="solid"/>
          </a:ln>
        </p:spPr>
      </p:sp>
      <p:sp>
        <p:nvSpPr>
          <p:cNvPr id="12" name="StaticPath"/>
          <p:cNvSpPr/>
          <p:nvPr/>
        </p:nvSpPr>
        <p:spPr>
          <a:xfrm>
            <a:off x="285750" y="204788"/>
            <a:ext cx="482918" cy="482917"/>
          </a:xfrm>
          <a:prstGeom prst="ellipse">
            <a:avLst/>
          </a:prstGeom>
          <a:solidFill>
            <a:srgbClr val="000000"/>
          </a:solidFill>
          <a:ln/>
        </p:spPr>
      </p:sp>
      <p:pic>
        <p:nvPicPr>
          <p:cNvPr id="16" name="Picture 15">
            <a:extLst>
              <a:ext uri="{FF2B5EF4-FFF2-40B4-BE49-F238E27FC236}">
                <a16:creationId xmlns:a16="http://schemas.microsoft.com/office/drawing/2014/main" id="{61D7CA45-115B-ED87-7453-DBC3317A7DFD}"/>
              </a:ext>
            </a:extLst>
          </p:cNvPr>
          <p:cNvPicPr>
            <a:picLocks noChangeAspect="1"/>
          </p:cNvPicPr>
          <p:nvPr/>
        </p:nvPicPr>
        <p:blipFill>
          <a:blip r:embed="rId4"/>
          <a:stretch>
            <a:fillRect/>
          </a:stretch>
        </p:blipFill>
        <p:spPr>
          <a:xfrm>
            <a:off x="5953125" y="1019077"/>
            <a:ext cx="2762250" cy="28910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taticPath"/>
          <p:cNvSpPr/>
          <p:nvPr/>
        </p:nvSpPr>
        <p:spPr>
          <a:xfrm>
            <a:off x="120206" y="0"/>
            <a:ext cx="902970" cy="902970"/>
          </a:xfrm>
          <a:prstGeom prst="ellipse">
            <a:avLst/>
          </a:prstGeom>
          <a:solidFill>
            <a:srgbClr val="000000">
              <a:alpha val="0"/>
            </a:srgbClr>
          </a:solidFill>
          <a:ln w="169333">
            <a:solidFill>
              <a:srgbClr val="FF9800"/>
            </a:solidFill>
            <a:prstDash val="solid"/>
          </a:ln>
        </p:spPr>
      </p:sp>
      <p:sp>
        <p:nvSpPr>
          <p:cNvPr id="3" name="Title"/>
          <p:cNvSpPr/>
          <p:nvPr/>
        </p:nvSpPr>
        <p:spPr>
          <a:xfrm>
            <a:off x="2428875" y="274987"/>
            <a:ext cx="4286250" cy="543544"/>
          </a:xfrm>
          <a:prstGeom prst="rect">
            <a:avLst/>
          </a:prstGeom>
          <a:noFill/>
          <a:ln/>
        </p:spPr>
        <p:txBody>
          <a:bodyPr wrap="square" rtlCol="0" anchor="ctr"/>
          <a:lstStyle/>
          <a:p>
            <a:pPr marL="0" indent="0" algn="ctr">
              <a:buNone/>
            </a:pPr>
            <a:r>
              <a:rPr lang="en-US" sz="1992" b="1" dirty="0">
                <a:solidFill>
                  <a:srgbClr val="000000"/>
                </a:solidFill>
                <a:latin typeface="OpenSans-Bold" pitchFamily="34" charset="0"/>
                <a:ea typeface="OpenSans-Bold" pitchFamily="34" charset="-122"/>
                <a:cs typeface="OpenSans-Bold" pitchFamily="34" charset="-120"/>
              </a:rPr>
              <a:t>Applications of Dog Breed Identification</a:t>
            </a:r>
            <a:endParaRPr lang="en-US" sz="1992" dirty="0"/>
          </a:p>
        </p:txBody>
      </p:sp>
      <p:sp>
        <p:nvSpPr>
          <p:cNvPr id="4" name="StaticPath"/>
          <p:cNvSpPr/>
          <p:nvPr/>
        </p:nvSpPr>
        <p:spPr>
          <a:xfrm>
            <a:off x="8304324" y="214312"/>
            <a:ext cx="602933" cy="602933"/>
          </a:xfrm>
          <a:prstGeom prst="ellipse">
            <a:avLst/>
          </a:prstGeom>
          <a:solidFill>
            <a:srgbClr val="FF9800"/>
          </a:solidFill>
          <a:ln/>
        </p:spPr>
      </p:sp>
      <p:sp>
        <p:nvSpPr>
          <p:cNvPr id="5" name="StaticPath"/>
          <p:cNvSpPr/>
          <p:nvPr/>
        </p:nvSpPr>
        <p:spPr>
          <a:xfrm>
            <a:off x="482679" y="1202627"/>
            <a:ext cx="2271713" cy="1594485"/>
          </a:xfrm>
          <a:prstGeom prst="rect">
            <a:avLst/>
          </a:prstGeom>
          <a:solidFill>
            <a:srgbClr val="FF9800"/>
          </a:solidFill>
          <a:ln w="12700">
            <a:solidFill>
              <a:srgbClr val="000000"/>
            </a:solidFill>
            <a:prstDash val="solid"/>
          </a:ln>
        </p:spPr>
      </p:sp>
      <p:sp>
        <p:nvSpPr>
          <p:cNvPr id="6" name="StaticPath"/>
          <p:cNvSpPr/>
          <p:nvPr/>
        </p:nvSpPr>
        <p:spPr>
          <a:xfrm>
            <a:off x="3426952" y="1202627"/>
            <a:ext cx="2271713" cy="1594485"/>
          </a:xfrm>
          <a:prstGeom prst="rect">
            <a:avLst/>
          </a:prstGeom>
          <a:solidFill>
            <a:srgbClr val="FF9800"/>
          </a:solidFill>
          <a:ln w="12700">
            <a:solidFill>
              <a:srgbClr val="000000"/>
            </a:solidFill>
            <a:prstDash val="solid"/>
          </a:ln>
        </p:spPr>
      </p:sp>
      <p:sp>
        <p:nvSpPr>
          <p:cNvPr id="7" name="StaticPath"/>
          <p:cNvSpPr/>
          <p:nvPr/>
        </p:nvSpPr>
        <p:spPr>
          <a:xfrm>
            <a:off x="6362890" y="1202627"/>
            <a:ext cx="2271713" cy="1594485"/>
          </a:xfrm>
          <a:prstGeom prst="rect">
            <a:avLst/>
          </a:prstGeom>
          <a:solidFill>
            <a:srgbClr val="FF9800"/>
          </a:solidFill>
          <a:ln w="12700">
            <a:solidFill>
              <a:srgbClr val="000000"/>
            </a:solidFill>
            <a:prstDash val="solid"/>
          </a:ln>
        </p:spPr>
      </p:sp>
      <p:sp>
        <p:nvSpPr>
          <p:cNvPr id="8" name="Form title 1"/>
          <p:cNvSpPr/>
          <p:nvPr/>
        </p:nvSpPr>
        <p:spPr>
          <a:xfrm>
            <a:off x="588264" y="1684591"/>
            <a:ext cx="2065828" cy="606186"/>
          </a:xfrm>
          <a:prstGeom prst="rect">
            <a:avLst/>
          </a:prstGeom>
          <a:noFill/>
          <a:ln/>
        </p:spPr>
        <p:txBody>
          <a:bodyPr wrap="square" rtlCol="0" anchor="ctr"/>
          <a:lstStyle/>
          <a:p>
            <a:pPr marL="0" indent="0" algn="ctr">
              <a:buNone/>
            </a:pPr>
            <a:r>
              <a:rPr lang="en-US" sz="2102" b="1" dirty="0">
                <a:solidFill>
                  <a:srgbClr val="000000"/>
                </a:solidFill>
                <a:latin typeface="OpenSans-Bold" pitchFamily="34" charset="0"/>
                <a:ea typeface="OpenSans-Bold" pitchFamily="34" charset="-122"/>
                <a:cs typeface="OpenSans-Bold" pitchFamily="34" charset="-120"/>
              </a:rPr>
              <a:t>Pet Adoption &amp; Rescue</a:t>
            </a:r>
            <a:endParaRPr lang="en-US" sz="2102" dirty="0"/>
          </a:p>
        </p:txBody>
      </p:sp>
      <p:sp>
        <p:nvSpPr>
          <p:cNvPr id="9" name="Form title 2"/>
          <p:cNvSpPr/>
          <p:nvPr/>
        </p:nvSpPr>
        <p:spPr>
          <a:xfrm>
            <a:off x="3532584" y="1703975"/>
            <a:ext cx="2065828" cy="606186"/>
          </a:xfrm>
          <a:prstGeom prst="rect">
            <a:avLst/>
          </a:prstGeom>
          <a:noFill/>
          <a:ln/>
        </p:spPr>
        <p:txBody>
          <a:bodyPr wrap="square" rtlCol="0" anchor="ctr"/>
          <a:lstStyle/>
          <a:p>
            <a:pPr marL="0" indent="0" algn="ctr">
              <a:buNone/>
            </a:pPr>
            <a:r>
              <a:rPr lang="en-US" sz="2102" b="1" dirty="0">
                <a:solidFill>
                  <a:srgbClr val="000000"/>
                </a:solidFill>
                <a:latin typeface="OpenSans-Bold" pitchFamily="34" charset="0"/>
                <a:ea typeface="OpenSans-Bold" pitchFamily="34" charset="-122"/>
                <a:cs typeface="OpenSans-Bold" pitchFamily="34" charset="-120"/>
              </a:rPr>
              <a:t>Veterinary Diagnostics</a:t>
            </a:r>
            <a:endParaRPr lang="en-US" sz="2102" dirty="0"/>
          </a:p>
        </p:txBody>
      </p:sp>
      <p:sp>
        <p:nvSpPr>
          <p:cNvPr id="10" name="Form title 3"/>
          <p:cNvSpPr/>
          <p:nvPr/>
        </p:nvSpPr>
        <p:spPr>
          <a:xfrm>
            <a:off x="6471904" y="1697926"/>
            <a:ext cx="2065828" cy="606186"/>
          </a:xfrm>
          <a:prstGeom prst="rect">
            <a:avLst/>
          </a:prstGeom>
          <a:noFill/>
          <a:ln/>
        </p:spPr>
        <p:txBody>
          <a:bodyPr wrap="square" rtlCol="0" anchor="ctr"/>
          <a:lstStyle/>
          <a:p>
            <a:pPr marL="0" indent="0" algn="ctr">
              <a:buNone/>
            </a:pPr>
            <a:r>
              <a:rPr lang="en-US" sz="2102" b="1" dirty="0">
                <a:solidFill>
                  <a:srgbClr val="000000"/>
                </a:solidFill>
                <a:latin typeface="OpenSans-Bold" pitchFamily="34" charset="0"/>
                <a:ea typeface="OpenSans-Bold" pitchFamily="34" charset="-122"/>
                <a:cs typeface="OpenSans-Bold" pitchFamily="34" charset="-120"/>
              </a:rPr>
              <a:t>Mobile Applications</a:t>
            </a:r>
            <a:endParaRPr lang="en-US" sz="2102" dirty="0"/>
          </a:p>
        </p:txBody>
      </p:sp>
      <p:sp>
        <p:nvSpPr>
          <p:cNvPr id="11" name="Form text 1"/>
          <p:cNvSpPr/>
          <p:nvPr/>
        </p:nvSpPr>
        <p:spPr>
          <a:xfrm>
            <a:off x="370665" y="3044857"/>
            <a:ext cx="2510028" cy="1392650"/>
          </a:xfrm>
          <a:prstGeom prst="rect">
            <a:avLst/>
          </a:prstGeom>
          <a:noFill/>
          <a:ln/>
        </p:spPr>
        <p:txBody>
          <a:bodyPr wrap="square" rtlCol="0" anchor="ctr"/>
          <a:lstStyle/>
          <a:p>
            <a:pPr marL="0" indent="0" algn="ctr">
              <a:buNone/>
            </a:pPr>
            <a:r>
              <a:rPr lang="en-US" sz="1300" dirty="0">
                <a:solidFill>
                  <a:srgbClr val="000000"/>
                </a:solidFill>
                <a:latin typeface="OpenSans-Regular" pitchFamily="34" charset="0"/>
                <a:ea typeface="OpenSans-Regular" pitchFamily="34" charset="-122"/>
                <a:cs typeface="OpenSans-Regular" pitchFamily="34" charset="-120"/>
              </a:rPr>
              <a:t>Identifies stray dogs, helping shelters determine breeds and provide better care.</a:t>
            </a:r>
            <a:endParaRPr lang="en-US" sz="1300" dirty="0"/>
          </a:p>
        </p:txBody>
      </p:sp>
      <p:sp>
        <p:nvSpPr>
          <p:cNvPr id="12" name="Form text 2"/>
          <p:cNvSpPr/>
          <p:nvPr/>
        </p:nvSpPr>
        <p:spPr>
          <a:xfrm>
            <a:off x="3278743" y="3061335"/>
            <a:ext cx="2586561" cy="1322832"/>
          </a:xfrm>
          <a:prstGeom prst="rect">
            <a:avLst/>
          </a:prstGeom>
          <a:noFill/>
          <a:ln/>
        </p:spPr>
        <p:txBody>
          <a:bodyPr wrap="square" rtlCol="0" anchor="ctr"/>
          <a:lstStyle/>
          <a:p>
            <a:pPr marL="0" indent="0" algn="ctr">
              <a:buNone/>
            </a:pPr>
            <a:r>
              <a:rPr lang="en-US" sz="1300" dirty="0">
                <a:solidFill>
                  <a:srgbClr val="000000"/>
                </a:solidFill>
                <a:latin typeface="OpenSans-Regular" pitchFamily="34" charset="0"/>
                <a:ea typeface="OpenSans-Regular" pitchFamily="34" charset="-122"/>
                <a:cs typeface="OpenSans-Regular" pitchFamily="34" charset="-120"/>
              </a:rPr>
              <a:t>Assists veterinarians in diagnosing breed-specific health issues efficiently.</a:t>
            </a:r>
            <a:endParaRPr lang="en-US" sz="1300" dirty="0"/>
          </a:p>
        </p:txBody>
      </p:sp>
      <p:sp>
        <p:nvSpPr>
          <p:cNvPr id="13" name="Form text 3"/>
          <p:cNvSpPr/>
          <p:nvPr/>
        </p:nvSpPr>
        <p:spPr>
          <a:xfrm>
            <a:off x="6208871" y="3032188"/>
            <a:ext cx="2594086" cy="1318498"/>
          </a:xfrm>
          <a:prstGeom prst="rect">
            <a:avLst/>
          </a:prstGeom>
          <a:noFill/>
          <a:ln/>
        </p:spPr>
        <p:txBody>
          <a:bodyPr wrap="square" rtlCol="0" anchor="ctr"/>
          <a:lstStyle/>
          <a:p>
            <a:pPr marL="0" indent="0" algn="ctr">
              <a:buNone/>
            </a:pPr>
            <a:r>
              <a:rPr lang="en-US" sz="1300" dirty="0">
                <a:solidFill>
                  <a:srgbClr val="000000"/>
                </a:solidFill>
                <a:latin typeface="OpenSans-Regular" pitchFamily="34" charset="0"/>
                <a:ea typeface="OpenSans-Regular" pitchFamily="34" charset="-122"/>
                <a:cs typeface="OpenSans-Regular" pitchFamily="34" charset="-120"/>
              </a:rPr>
              <a:t>Used in apps for pet owners to identify dog breeds using smartphone cameras.</a:t>
            </a:r>
            <a:endParaRPr lang="en-US" sz="1300" dirty="0"/>
          </a:p>
        </p:txBody>
      </p:sp>
      <p:sp>
        <p:nvSpPr>
          <p:cNvPr id="14" name="StaticPath"/>
          <p:cNvSpPr/>
          <p:nvPr/>
        </p:nvSpPr>
        <p:spPr>
          <a:xfrm>
            <a:off x="782002" y="4619625"/>
            <a:ext cx="1685925" cy="71438"/>
          </a:xfrm>
          <a:prstGeom prst="rect">
            <a:avLst/>
          </a:prstGeom>
          <a:solidFill>
            <a:srgbClr val="FF9800"/>
          </a:solidFill>
          <a:ln/>
        </p:spPr>
      </p:sp>
      <p:sp>
        <p:nvSpPr>
          <p:cNvPr id="15" name="StaticPath"/>
          <p:cNvSpPr/>
          <p:nvPr/>
        </p:nvSpPr>
        <p:spPr>
          <a:xfrm>
            <a:off x="3729038" y="4619625"/>
            <a:ext cx="1685925" cy="71438"/>
          </a:xfrm>
          <a:prstGeom prst="rect">
            <a:avLst/>
          </a:prstGeom>
          <a:solidFill>
            <a:srgbClr val="FF9800"/>
          </a:solidFill>
          <a:ln/>
        </p:spPr>
      </p:sp>
      <p:sp>
        <p:nvSpPr>
          <p:cNvPr id="16" name="StaticPath"/>
          <p:cNvSpPr/>
          <p:nvPr/>
        </p:nvSpPr>
        <p:spPr>
          <a:xfrm>
            <a:off x="6662928" y="4619625"/>
            <a:ext cx="1685925" cy="71438"/>
          </a:xfrm>
          <a:prstGeom prst="rect">
            <a:avLst/>
          </a:prstGeom>
          <a:solidFill>
            <a:srgbClr val="FF9800"/>
          </a:solidFill>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taticPath"/>
          <p:cNvSpPr/>
          <p:nvPr/>
        </p:nvSpPr>
        <p:spPr>
          <a:xfrm>
            <a:off x="7143750" y="0"/>
            <a:ext cx="2000250" cy="5143500"/>
          </a:xfrm>
          <a:prstGeom prst="rect">
            <a:avLst/>
          </a:prstGeom>
          <a:solidFill>
            <a:srgbClr val="FF9800"/>
          </a:solidFill>
          <a:ln/>
        </p:spPr>
      </p:sp>
      <p:sp>
        <p:nvSpPr>
          <p:cNvPr id="3" name="Title"/>
          <p:cNvSpPr/>
          <p:nvPr/>
        </p:nvSpPr>
        <p:spPr>
          <a:xfrm>
            <a:off x="1190625" y="244060"/>
            <a:ext cx="5715000" cy="571500"/>
          </a:xfrm>
          <a:prstGeom prst="rect">
            <a:avLst/>
          </a:prstGeom>
          <a:noFill/>
          <a:ln/>
        </p:spPr>
        <p:txBody>
          <a:bodyPr wrap="square" rtlCol="0" anchor="ctr"/>
          <a:lstStyle/>
          <a:p>
            <a:pPr marL="0" indent="0" algn="l">
              <a:buNone/>
            </a:pPr>
            <a:r>
              <a:rPr lang="en-US" sz="1900" b="1" dirty="0">
                <a:solidFill>
                  <a:srgbClr val="333333"/>
                </a:solidFill>
                <a:latin typeface="OpenSans-Bold" pitchFamily="34" charset="0"/>
                <a:ea typeface="OpenSans-Bold" pitchFamily="34" charset="-122"/>
                <a:cs typeface="OpenSans-Bold" pitchFamily="34" charset="-120"/>
              </a:rPr>
              <a:t>Research Papers and Studies</a:t>
            </a:r>
            <a:endParaRPr lang="en-US" sz="1900" dirty="0"/>
          </a:p>
        </p:txBody>
      </p:sp>
      <p:sp>
        <p:nvSpPr>
          <p:cNvPr id="9" name="Paragraph 3"/>
          <p:cNvSpPr/>
          <p:nvPr/>
        </p:nvSpPr>
        <p:spPr>
          <a:xfrm>
            <a:off x="714375" y="4000500"/>
            <a:ext cx="5238750" cy="1428750"/>
          </a:xfrm>
          <a:prstGeom prst="rect">
            <a:avLst/>
          </a:prstGeom>
          <a:noFill/>
          <a:ln/>
        </p:spPr>
        <p:txBody>
          <a:bodyPr wrap="square" rtlCol="0" anchor="ctr"/>
          <a:lstStyle/>
          <a:p>
            <a:pPr marL="0" indent="0" algn="l">
              <a:buNone/>
            </a:pPr>
            <a:endParaRPr lang="en-US" sz="1233" dirty="0"/>
          </a:p>
        </p:txBody>
      </p:sp>
      <p:sp>
        <p:nvSpPr>
          <p:cNvPr id="11" name="StaticPath"/>
          <p:cNvSpPr/>
          <p:nvPr/>
        </p:nvSpPr>
        <p:spPr>
          <a:xfrm>
            <a:off x="-1309687" y="3810000"/>
            <a:ext cx="1737360" cy="1737360"/>
          </a:xfrm>
          <a:prstGeom prst="ellipse">
            <a:avLst/>
          </a:prstGeom>
          <a:solidFill>
            <a:srgbClr val="000000">
              <a:alpha val="0"/>
            </a:srgbClr>
          </a:solidFill>
          <a:ln w="211667">
            <a:solidFill>
              <a:srgbClr val="FF9800"/>
            </a:solidFill>
            <a:prstDash val="solid"/>
          </a:ln>
        </p:spPr>
      </p:sp>
      <p:sp>
        <p:nvSpPr>
          <p:cNvPr id="12" name="StaticPath"/>
          <p:cNvSpPr/>
          <p:nvPr/>
        </p:nvSpPr>
        <p:spPr>
          <a:xfrm>
            <a:off x="285750" y="204788"/>
            <a:ext cx="482918" cy="482917"/>
          </a:xfrm>
          <a:prstGeom prst="ellipse">
            <a:avLst/>
          </a:prstGeom>
          <a:solidFill>
            <a:srgbClr val="000000"/>
          </a:solidFill>
          <a:ln/>
        </p:spPr>
      </p:sp>
      <p:pic>
        <p:nvPicPr>
          <p:cNvPr id="16" name="Picture 15">
            <a:extLst>
              <a:ext uri="{FF2B5EF4-FFF2-40B4-BE49-F238E27FC236}">
                <a16:creationId xmlns:a16="http://schemas.microsoft.com/office/drawing/2014/main" id="{6973C2CD-8A76-8A53-60D8-C3C7AC22DB69}"/>
              </a:ext>
            </a:extLst>
          </p:cNvPr>
          <p:cNvPicPr>
            <a:picLocks noChangeAspect="1"/>
          </p:cNvPicPr>
          <p:nvPr/>
        </p:nvPicPr>
        <p:blipFill>
          <a:blip r:embed="rId3"/>
          <a:stretch>
            <a:fillRect/>
          </a:stretch>
        </p:blipFill>
        <p:spPr>
          <a:xfrm>
            <a:off x="6192678" y="1333500"/>
            <a:ext cx="2523941" cy="24765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aphicFrame>
        <p:nvGraphicFramePr>
          <p:cNvPr id="17" name="Table 16">
            <a:extLst>
              <a:ext uri="{FF2B5EF4-FFF2-40B4-BE49-F238E27FC236}">
                <a16:creationId xmlns:a16="http://schemas.microsoft.com/office/drawing/2014/main" id="{86549376-A3CA-AF82-1B27-6BEA0EC1E371}"/>
              </a:ext>
            </a:extLst>
          </p:cNvPr>
          <p:cNvGraphicFramePr>
            <a:graphicFrameLocks noGrp="1"/>
          </p:cNvGraphicFramePr>
          <p:nvPr>
            <p:extLst>
              <p:ext uri="{D42A27DB-BD31-4B8C-83A1-F6EECF244321}">
                <p14:modId xmlns:p14="http://schemas.microsoft.com/office/powerpoint/2010/main" val="2437928956"/>
              </p:ext>
            </p:extLst>
          </p:nvPr>
        </p:nvGraphicFramePr>
        <p:xfrm>
          <a:off x="830674" y="853661"/>
          <a:ext cx="4241298" cy="4044241"/>
        </p:xfrm>
        <a:graphic>
          <a:graphicData uri="http://schemas.openxmlformats.org/drawingml/2006/table">
            <a:tbl>
              <a:tblPr firstRow="1" bandRow="1">
                <a:tableStyleId>{C083E6E3-FA7D-4D7B-A595-EF9225AFEA82}</a:tableStyleId>
              </a:tblPr>
              <a:tblGrid>
                <a:gridCol w="2120649">
                  <a:extLst>
                    <a:ext uri="{9D8B030D-6E8A-4147-A177-3AD203B41FA5}">
                      <a16:colId xmlns:a16="http://schemas.microsoft.com/office/drawing/2014/main" val="1680823052"/>
                    </a:ext>
                  </a:extLst>
                </a:gridCol>
                <a:gridCol w="2120649">
                  <a:extLst>
                    <a:ext uri="{9D8B030D-6E8A-4147-A177-3AD203B41FA5}">
                      <a16:colId xmlns:a16="http://schemas.microsoft.com/office/drawing/2014/main" val="3749196818"/>
                    </a:ext>
                  </a:extLst>
                </a:gridCol>
              </a:tblGrid>
              <a:tr h="386641">
                <a:tc>
                  <a:txBody>
                    <a:bodyPr/>
                    <a:lstStyle/>
                    <a:p>
                      <a:r>
                        <a:rPr lang="en-IN" sz="1600" dirty="0"/>
                        <a:t>Name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t>Citation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36480611"/>
                  </a:ext>
                </a:extLst>
              </a:tr>
              <a:tr h="4402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dirty="0">
                          <a:solidFill>
                            <a:schemeClr val="tx1"/>
                          </a:solidFill>
                          <a:hlinkClick r:id="rId4">
                            <a:extLst>
                              <a:ext uri="{A12FA001-AC4F-418D-AE19-62706E023703}">
                                <ahyp:hlinkClr xmlns:ahyp="http://schemas.microsoft.com/office/drawing/2018/hyperlinkcolor" val="tx"/>
                              </a:ext>
                            </a:extLst>
                          </a:hlinkClick>
                        </a:rPr>
                        <a:t>Knowing your </a:t>
                      </a:r>
                      <a:r>
                        <a:rPr lang="en-US" sz="800" b="1" dirty="0">
                          <a:solidFill>
                            <a:schemeClr val="tx1"/>
                          </a:solidFill>
                          <a:hlinkClick r:id="rId4">
                            <a:extLst>
                              <a:ext uri="{A12FA001-AC4F-418D-AE19-62706E023703}">
                                <ahyp:hlinkClr xmlns:ahyp="http://schemas.microsoft.com/office/drawing/2018/hyperlinkcolor" val="tx"/>
                              </a:ext>
                            </a:extLst>
                          </a:hlinkClick>
                        </a:rPr>
                        <a:t>dog breed</a:t>
                      </a:r>
                      <a:r>
                        <a:rPr lang="en-US" sz="800" b="0" dirty="0">
                          <a:solidFill>
                            <a:schemeClr val="tx1"/>
                          </a:solidFill>
                          <a:hlinkClick r:id="rId4">
                            <a:extLst>
                              <a:ext uri="{A12FA001-AC4F-418D-AE19-62706E023703}">
                                <ahyp:hlinkClr xmlns:ahyp="http://schemas.microsoft.com/office/drawing/2018/hyperlinkcolor" val="tx"/>
                              </a:ext>
                            </a:extLst>
                          </a:hlinkClick>
                        </a:rPr>
                        <a:t>: </a:t>
                      </a:r>
                      <a:r>
                        <a:rPr lang="en-US" sz="800" b="1" dirty="0">
                          <a:solidFill>
                            <a:schemeClr val="tx1"/>
                          </a:solidFill>
                          <a:hlinkClick r:id="rId4">
                            <a:extLst>
                              <a:ext uri="{A12FA001-AC4F-418D-AE19-62706E023703}">
                                <ahyp:hlinkClr xmlns:ahyp="http://schemas.microsoft.com/office/drawing/2018/hyperlinkcolor" val="tx"/>
                              </a:ext>
                            </a:extLst>
                          </a:hlinkClick>
                        </a:rPr>
                        <a:t>identifying </a:t>
                      </a:r>
                      <a:r>
                        <a:rPr lang="en-US" sz="800" b="0" dirty="0">
                          <a:solidFill>
                            <a:schemeClr val="tx1"/>
                          </a:solidFill>
                          <a:hlinkClick r:id="rId4">
                            <a:extLst>
                              <a:ext uri="{A12FA001-AC4F-418D-AE19-62706E023703}">
                                <ahyp:hlinkClr xmlns:ahyp="http://schemas.microsoft.com/office/drawing/2018/hyperlinkcolor" val="tx"/>
                              </a:ext>
                            </a:extLst>
                          </a:hlinkClick>
                        </a:rPr>
                        <a:t>a </a:t>
                      </a:r>
                      <a:r>
                        <a:rPr lang="en-US" sz="800" b="1" dirty="0">
                          <a:solidFill>
                            <a:schemeClr val="tx1"/>
                          </a:solidFill>
                          <a:hlinkClick r:id="rId4">
                            <a:extLst>
                              <a:ext uri="{A12FA001-AC4F-418D-AE19-62706E023703}">
                                <ahyp:hlinkClr xmlns:ahyp="http://schemas.microsoft.com/office/drawing/2018/hyperlinkcolor" val="tx"/>
                              </a:ext>
                            </a:extLst>
                          </a:hlinkClick>
                        </a:rPr>
                        <a:t>dog breed </a:t>
                      </a:r>
                      <a:r>
                        <a:rPr lang="en-US" sz="800" b="0" dirty="0">
                          <a:solidFill>
                            <a:schemeClr val="tx1"/>
                          </a:solidFill>
                          <a:hlinkClick r:id="rId4">
                            <a:extLst>
                              <a:ext uri="{A12FA001-AC4F-418D-AE19-62706E023703}">
                                <ahyp:hlinkClr xmlns:ahyp="http://schemas.microsoft.com/office/drawing/2018/hyperlinkcolor" val="tx"/>
                              </a:ext>
                            </a:extLst>
                          </a:hlinkClick>
                        </a:rPr>
                        <a:t>with </a:t>
                      </a:r>
                      <a:r>
                        <a:rPr lang="en-US" sz="800" b="1" dirty="0">
                          <a:solidFill>
                            <a:schemeClr val="tx1"/>
                          </a:solidFill>
                          <a:hlinkClick r:id="rId4">
                            <a:extLst>
                              <a:ext uri="{A12FA001-AC4F-418D-AE19-62706E023703}">
                                <ahyp:hlinkClr xmlns:ahyp="http://schemas.microsoft.com/office/drawing/2018/hyperlinkcolor" val="tx"/>
                              </a:ext>
                            </a:extLst>
                          </a:hlinkClick>
                        </a:rPr>
                        <a:t>deep learning</a:t>
                      </a:r>
                      <a:endParaRPr lang="en-IN" sz="800" dirty="0">
                        <a:solidFill>
                          <a:schemeClr val="tx1"/>
                        </a:solidFill>
                      </a:endParaRPr>
                    </a:p>
                    <a:p>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b="0" dirty="0" err="1">
                          <a:solidFill>
                            <a:srgbClr val="222222"/>
                          </a:solidFill>
                          <a:effectLst/>
                        </a:rPr>
                        <a:t>Borwarnginn</a:t>
                      </a:r>
                      <a:r>
                        <a:rPr lang="en-IN" sz="800" b="0" dirty="0">
                          <a:solidFill>
                            <a:srgbClr val="222222"/>
                          </a:solidFill>
                          <a:effectLst/>
                        </a:rPr>
                        <a:t>, P., </a:t>
                      </a:r>
                      <a:r>
                        <a:rPr lang="en-IN" sz="800" b="0" dirty="0" err="1">
                          <a:solidFill>
                            <a:srgbClr val="222222"/>
                          </a:solidFill>
                          <a:effectLst/>
                        </a:rPr>
                        <a:t>Kusakunniran</a:t>
                      </a:r>
                      <a:r>
                        <a:rPr lang="en-IN" sz="800" b="0" dirty="0">
                          <a:solidFill>
                            <a:srgbClr val="222222"/>
                          </a:solidFill>
                          <a:effectLst/>
                        </a:rPr>
                        <a:t>, W., </a:t>
                      </a:r>
                      <a:r>
                        <a:rPr lang="en-IN" sz="800" b="0" dirty="0" err="1">
                          <a:solidFill>
                            <a:srgbClr val="222222"/>
                          </a:solidFill>
                          <a:effectLst/>
                        </a:rPr>
                        <a:t>Karnjanapreechakorn</a:t>
                      </a:r>
                      <a:r>
                        <a:rPr lang="en-IN" sz="800" b="0" dirty="0">
                          <a:solidFill>
                            <a:srgbClr val="222222"/>
                          </a:solidFill>
                          <a:effectLst/>
                        </a:rPr>
                        <a:t>, S., &amp; </a:t>
                      </a:r>
                      <a:r>
                        <a:rPr lang="en-IN" sz="800" b="0" dirty="0" err="1">
                          <a:solidFill>
                            <a:srgbClr val="222222"/>
                          </a:solidFill>
                          <a:effectLst/>
                        </a:rPr>
                        <a:t>Thongkanchorn</a:t>
                      </a:r>
                      <a:r>
                        <a:rPr lang="en-IN" sz="800" b="0" dirty="0">
                          <a:solidFill>
                            <a:srgbClr val="222222"/>
                          </a:solidFill>
                          <a:effectLst/>
                        </a:rPr>
                        <a:t>, K. (2021). Knowing your dog breed: identifying a dog breed with deep learning. International Journal of Automation and Computing, 18, 45-54.</a:t>
                      </a:r>
                      <a:endParaRPr lang="en-IN" sz="800" dirty="0"/>
                    </a:p>
                    <a:p>
                      <a:endParaRPr lang="en-IN" sz="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41761139"/>
                  </a:ext>
                </a:extLst>
              </a:tr>
              <a:tr h="64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hlinkClick r:id="rId5">
                            <a:extLst>
                              <a:ext uri="{A12FA001-AC4F-418D-AE19-62706E023703}">
                                <ahyp:hlinkClr xmlns:ahyp="http://schemas.microsoft.com/office/drawing/2018/hyperlinkcolor" val="tx"/>
                              </a:ext>
                            </a:extLst>
                          </a:hlinkClick>
                        </a:rPr>
                        <a:t>Dog breed identification </a:t>
                      </a:r>
                      <a:r>
                        <a:rPr lang="en-US" sz="800" b="0" dirty="0">
                          <a:solidFill>
                            <a:schemeClr val="tx1"/>
                          </a:solidFill>
                          <a:hlinkClick r:id="rId5">
                            <a:extLst>
                              <a:ext uri="{A12FA001-AC4F-418D-AE19-62706E023703}">
                                <ahyp:hlinkClr xmlns:ahyp="http://schemas.microsoft.com/office/drawing/2018/hyperlinkcolor" val="tx"/>
                              </a:ext>
                            </a:extLst>
                          </a:hlinkClick>
                        </a:rPr>
                        <a:t>using </a:t>
                      </a:r>
                      <a:r>
                        <a:rPr lang="en-US" sz="800" b="1" dirty="0">
                          <a:solidFill>
                            <a:schemeClr val="tx1"/>
                          </a:solidFill>
                          <a:hlinkClick r:id="rId5">
                            <a:extLst>
                              <a:ext uri="{A12FA001-AC4F-418D-AE19-62706E023703}">
                                <ahyp:hlinkClr xmlns:ahyp="http://schemas.microsoft.com/office/drawing/2018/hyperlinkcolor" val="tx"/>
                              </a:ext>
                            </a:extLst>
                          </a:hlinkClick>
                        </a:rPr>
                        <a:t>deep learning</a:t>
                      </a:r>
                      <a:endParaRPr lang="en-IN" sz="800" dirty="0">
                        <a:solidFill>
                          <a:schemeClr val="tx1"/>
                        </a:solidFill>
                      </a:endParaRPr>
                    </a:p>
                    <a:p>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b="0" dirty="0">
                          <a:solidFill>
                            <a:srgbClr val="222222"/>
                          </a:solidFill>
                          <a:effectLst/>
                        </a:rPr>
                        <a:t>Ráduly, Z., Sulyok, C., Vadászi, Z., &amp; Zölde, A. (2018, September). Dog breed identification using deep learning. In 2018 IEEE 16th International Symposium on Intelligent Systems and Informatics (SISY) (pp. 000271-000276). IEEE.</a:t>
                      </a:r>
                      <a:endParaRPr lang="en-IN" sz="800" dirty="0"/>
                    </a:p>
                    <a:p>
                      <a:endParaRPr lang="en-IN" sz="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4741980"/>
                  </a:ext>
                </a:extLst>
              </a:tr>
              <a:tr h="6066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hlinkClick r:id="rId6">
                            <a:extLst>
                              <a:ext uri="{A12FA001-AC4F-418D-AE19-62706E023703}">
                                <ahyp:hlinkClr xmlns:ahyp="http://schemas.microsoft.com/office/drawing/2018/hyperlinkcolor" val="tx"/>
                              </a:ext>
                            </a:extLst>
                          </a:hlinkClick>
                        </a:rPr>
                        <a:t>Identification </a:t>
                      </a:r>
                      <a:r>
                        <a:rPr lang="en-US" sz="800" b="0" dirty="0">
                          <a:solidFill>
                            <a:schemeClr val="tx1"/>
                          </a:solidFill>
                          <a:hlinkClick r:id="rId6">
                            <a:extLst>
                              <a:ext uri="{A12FA001-AC4F-418D-AE19-62706E023703}">
                                <ahyp:hlinkClr xmlns:ahyp="http://schemas.microsoft.com/office/drawing/2018/hyperlinkcolor" val="tx"/>
                              </a:ext>
                            </a:extLst>
                          </a:hlinkClick>
                        </a:rPr>
                        <a:t>of </a:t>
                      </a:r>
                      <a:r>
                        <a:rPr lang="en-US" sz="800" b="1" dirty="0">
                          <a:solidFill>
                            <a:schemeClr val="tx1"/>
                          </a:solidFill>
                          <a:hlinkClick r:id="rId6">
                            <a:extLst>
                              <a:ext uri="{A12FA001-AC4F-418D-AE19-62706E023703}">
                                <ahyp:hlinkClr xmlns:ahyp="http://schemas.microsoft.com/office/drawing/2018/hyperlinkcolor" val="tx"/>
                              </a:ext>
                            </a:extLst>
                          </a:hlinkClick>
                        </a:rPr>
                        <a:t>dog </a:t>
                      </a:r>
                      <a:r>
                        <a:rPr lang="en-US" sz="800" b="0" dirty="0">
                          <a:solidFill>
                            <a:schemeClr val="tx1"/>
                          </a:solidFill>
                          <a:hlinkClick r:id="rId6">
                            <a:extLst>
                              <a:ext uri="{A12FA001-AC4F-418D-AE19-62706E023703}">
                                <ahyp:hlinkClr xmlns:ahyp="http://schemas.microsoft.com/office/drawing/2018/hyperlinkcolor" val="tx"/>
                              </a:ext>
                            </a:extLst>
                          </a:hlinkClick>
                        </a:rPr>
                        <a:t>breeds using </a:t>
                      </a:r>
                      <a:r>
                        <a:rPr lang="en-US" sz="800" b="1" dirty="0">
                          <a:solidFill>
                            <a:schemeClr val="tx1"/>
                          </a:solidFill>
                          <a:hlinkClick r:id="rId6">
                            <a:extLst>
                              <a:ext uri="{A12FA001-AC4F-418D-AE19-62706E023703}">
                                <ahyp:hlinkClr xmlns:ahyp="http://schemas.microsoft.com/office/drawing/2018/hyperlinkcolor" val="tx"/>
                              </a:ext>
                            </a:extLst>
                          </a:hlinkClick>
                        </a:rPr>
                        <a:t>deep learning</a:t>
                      </a:r>
                      <a:endParaRPr lang="en-IN" sz="800" dirty="0">
                        <a:solidFill>
                          <a:schemeClr val="tx1"/>
                        </a:solidFill>
                      </a:endParaRPr>
                    </a:p>
                    <a:p>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dirty="0">
                          <a:solidFill>
                            <a:srgbClr val="222222"/>
                          </a:solidFill>
                          <a:effectLst/>
                        </a:rPr>
                        <a:t>Kumar, R., Sharma, M., Dhawale, K., &amp; Singal, G. (2019, December). Identification of dog breeds using deep learning. In 2019 IEEE 9th International Conference on Advanced Computing (IACC) (pp. 193-198). IEEE.</a:t>
                      </a:r>
                      <a:endParaRPr lang="en-IN" sz="800" dirty="0"/>
                    </a:p>
                    <a:p>
                      <a:endParaRPr lang="en-IN" sz="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7662255"/>
                  </a:ext>
                </a:extLst>
              </a:tr>
              <a:tr h="7755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hlinkClick r:id="rId7">
                            <a:extLst>
                              <a:ext uri="{A12FA001-AC4F-418D-AE19-62706E023703}">
                                <ahyp:hlinkClr xmlns:ahyp="http://schemas.microsoft.com/office/drawing/2018/hyperlinkcolor" val="tx"/>
                              </a:ext>
                            </a:extLst>
                          </a:hlinkClick>
                        </a:rPr>
                        <a:t>Dog Breed Identification </a:t>
                      </a:r>
                      <a:r>
                        <a:rPr lang="en-US" sz="800" b="0" dirty="0">
                          <a:solidFill>
                            <a:schemeClr val="tx1"/>
                          </a:solidFill>
                          <a:hlinkClick r:id="rId7">
                            <a:extLst>
                              <a:ext uri="{A12FA001-AC4F-418D-AE19-62706E023703}">
                                <ahyp:hlinkClr xmlns:ahyp="http://schemas.microsoft.com/office/drawing/2018/hyperlinkcolor" val="tx"/>
                              </a:ext>
                            </a:extLst>
                          </a:hlinkClick>
                        </a:rPr>
                        <a:t>Using </a:t>
                      </a:r>
                      <a:r>
                        <a:rPr lang="en-US" sz="800" b="1" dirty="0">
                          <a:solidFill>
                            <a:schemeClr val="tx1"/>
                          </a:solidFill>
                          <a:hlinkClick r:id="rId7">
                            <a:extLst>
                              <a:ext uri="{A12FA001-AC4F-418D-AE19-62706E023703}">
                                <ahyp:hlinkClr xmlns:ahyp="http://schemas.microsoft.com/office/drawing/2018/hyperlinkcolor" val="tx"/>
                              </a:ext>
                            </a:extLst>
                          </a:hlinkClick>
                        </a:rPr>
                        <a:t>Deep Learning</a:t>
                      </a:r>
                      <a:endParaRPr lang="en-IN" sz="800" dirty="0">
                        <a:solidFill>
                          <a:schemeClr val="tx1"/>
                        </a:solidFill>
                      </a:endParaRPr>
                    </a:p>
                    <a:p>
                      <a:endParaRPr lang="en-IN" sz="8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b="0" dirty="0">
                          <a:solidFill>
                            <a:srgbClr val="222222"/>
                          </a:solidFill>
                          <a:effectLst/>
                        </a:rPr>
                        <a:t>Tuteja, A., Bathla, S., Jain, P., Garg, U., Dureja, A., &amp; Dureja, A. (2023, June). Dog Breed Identification Using Deep Learning. In International Conference on Data Analytics &amp; Management (pp. 515-530). Singapore: Springer Nature Singapore.</a:t>
                      </a:r>
                      <a:endParaRPr lang="en-IN" sz="800" dirty="0"/>
                    </a:p>
                    <a:p>
                      <a:endParaRPr lang="en-IN" sz="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74580477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taticPath"/>
          <p:cNvSpPr/>
          <p:nvPr/>
        </p:nvSpPr>
        <p:spPr>
          <a:xfrm>
            <a:off x="7143750" y="0"/>
            <a:ext cx="2000250" cy="5143500"/>
          </a:xfrm>
          <a:prstGeom prst="rect">
            <a:avLst/>
          </a:prstGeom>
          <a:solidFill>
            <a:srgbClr val="FF9800"/>
          </a:solidFill>
          <a:ln/>
        </p:spPr>
      </p:sp>
      <p:sp>
        <p:nvSpPr>
          <p:cNvPr id="3" name="Title"/>
          <p:cNvSpPr/>
          <p:nvPr/>
        </p:nvSpPr>
        <p:spPr>
          <a:xfrm>
            <a:off x="1190625" y="357188"/>
            <a:ext cx="5715000" cy="571500"/>
          </a:xfrm>
          <a:prstGeom prst="rect">
            <a:avLst/>
          </a:prstGeom>
          <a:noFill/>
          <a:ln/>
        </p:spPr>
        <p:txBody>
          <a:bodyPr wrap="square" rtlCol="0" anchor="ctr"/>
          <a:lstStyle/>
          <a:p>
            <a:pPr marL="0" indent="0" algn="l">
              <a:buNone/>
            </a:pPr>
            <a:r>
              <a:rPr lang="en-US" sz="1810" b="1" dirty="0">
                <a:solidFill>
                  <a:srgbClr val="333333"/>
                </a:solidFill>
                <a:latin typeface="OpenSans-Bold" pitchFamily="34" charset="0"/>
                <a:ea typeface="OpenSans-Bold" pitchFamily="34" charset="-122"/>
                <a:cs typeface="OpenSans-Bold" pitchFamily="34" charset="-120"/>
              </a:rPr>
              <a:t>Challenges and Difficulties Faced</a:t>
            </a:r>
            <a:endParaRPr lang="en-US" sz="1810" dirty="0"/>
          </a:p>
        </p:txBody>
      </p:sp>
      <p:sp>
        <p:nvSpPr>
          <p:cNvPr id="4" name="Subtitle 1"/>
          <p:cNvSpPr/>
          <p:nvPr/>
        </p:nvSpPr>
        <p:spPr>
          <a:xfrm>
            <a:off x="714375" y="1190625"/>
            <a:ext cx="5238750" cy="1428750"/>
          </a:xfrm>
          <a:prstGeom prst="rect">
            <a:avLst/>
          </a:prstGeom>
          <a:noFill/>
          <a:ln/>
        </p:spPr>
        <p:txBody>
          <a:bodyPr wrap="square" rtlCol="0" anchor="ctr"/>
          <a:lstStyle/>
          <a:p>
            <a:pPr marL="0" indent="0" algn="l">
              <a:buNone/>
            </a:pPr>
            <a:r>
              <a:rPr lang="en-US" sz="1389" b="1" dirty="0">
                <a:solidFill>
                  <a:srgbClr val="000000"/>
                </a:solidFill>
                <a:latin typeface="OpenSans-Bold" pitchFamily="34" charset="0"/>
                <a:ea typeface="OpenSans-Bold" pitchFamily="34" charset="-122"/>
                <a:cs typeface="OpenSans-Bold" pitchFamily="34" charset="-120"/>
              </a:rPr>
              <a:t>Dataset Limitations</a:t>
            </a:r>
            <a:endParaRPr lang="en-US" sz="1389" dirty="0"/>
          </a:p>
        </p:txBody>
      </p:sp>
      <p:sp>
        <p:nvSpPr>
          <p:cNvPr id="5" name="Paragraph 1"/>
          <p:cNvSpPr/>
          <p:nvPr/>
        </p:nvSpPr>
        <p:spPr>
          <a:xfrm>
            <a:off x="714375" y="1571625"/>
            <a:ext cx="5238750" cy="1428750"/>
          </a:xfrm>
          <a:prstGeom prst="rect">
            <a:avLst/>
          </a:prstGeom>
          <a:noFill/>
          <a:ln/>
        </p:spPr>
        <p:txBody>
          <a:bodyPr wrap="square" rtlCol="0" anchor="ctr"/>
          <a:lstStyle/>
          <a:p>
            <a:pPr marL="0" indent="0" algn="l">
              <a:buNone/>
            </a:pPr>
            <a:r>
              <a:rPr lang="en-US" sz="1367" dirty="0">
                <a:solidFill>
                  <a:srgbClr val="000000"/>
                </a:solidFill>
                <a:latin typeface="OpenSans-Regular" pitchFamily="34" charset="0"/>
                <a:ea typeface="OpenSans-Regular" pitchFamily="34" charset="-122"/>
                <a:cs typeface="OpenSans-Regular" pitchFamily="34" charset="-120"/>
              </a:rPr>
              <a:t>Data imbalance and lack of high-quality labeled images made training deep learning models challenging.</a:t>
            </a:r>
            <a:endParaRPr lang="en-US" sz="1367" dirty="0"/>
          </a:p>
        </p:txBody>
      </p:sp>
      <p:sp>
        <p:nvSpPr>
          <p:cNvPr id="6" name="Subtitle 2"/>
          <p:cNvSpPr/>
          <p:nvPr/>
        </p:nvSpPr>
        <p:spPr>
          <a:xfrm>
            <a:off x="714375" y="2524125"/>
            <a:ext cx="5238750" cy="1428750"/>
          </a:xfrm>
          <a:prstGeom prst="rect">
            <a:avLst/>
          </a:prstGeom>
          <a:noFill/>
          <a:ln/>
        </p:spPr>
        <p:txBody>
          <a:bodyPr wrap="square" rtlCol="0" anchor="ctr"/>
          <a:lstStyle/>
          <a:p>
            <a:pPr marL="0" indent="0" algn="l">
              <a:buNone/>
            </a:pPr>
            <a:r>
              <a:rPr lang="en-US" sz="1389" b="1" dirty="0">
                <a:solidFill>
                  <a:srgbClr val="000000"/>
                </a:solidFill>
                <a:latin typeface="OpenSans-Bold" pitchFamily="34" charset="0"/>
                <a:ea typeface="OpenSans-Bold" pitchFamily="34" charset="-122"/>
                <a:cs typeface="OpenSans-Bold" pitchFamily="34" charset="-120"/>
              </a:rPr>
              <a:t>Computational Complexity</a:t>
            </a:r>
            <a:endParaRPr lang="en-US" sz="1389" dirty="0"/>
          </a:p>
        </p:txBody>
      </p:sp>
      <p:sp>
        <p:nvSpPr>
          <p:cNvPr id="7" name="Paragraph 2"/>
          <p:cNvSpPr/>
          <p:nvPr/>
        </p:nvSpPr>
        <p:spPr>
          <a:xfrm>
            <a:off x="714375" y="2905125"/>
            <a:ext cx="5238750" cy="1428750"/>
          </a:xfrm>
          <a:prstGeom prst="rect">
            <a:avLst/>
          </a:prstGeom>
          <a:noFill/>
          <a:ln/>
        </p:spPr>
        <p:txBody>
          <a:bodyPr wrap="square" rtlCol="0" anchor="ctr"/>
          <a:lstStyle/>
          <a:p>
            <a:pPr marL="0" indent="0" algn="l">
              <a:buNone/>
            </a:pPr>
            <a:r>
              <a:rPr lang="en-US" sz="1367" dirty="0">
                <a:solidFill>
                  <a:srgbClr val="000000"/>
                </a:solidFill>
                <a:latin typeface="OpenSans-Regular" pitchFamily="34" charset="0"/>
                <a:ea typeface="OpenSans-Regular" pitchFamily="34" charset="-122"/>
                <a:cs typeface="OpenSans-Regular" pitchFamily="34" charset="-120"/>
              </a:rPr>
              <a:t>Deep learning models require high computational power, making real-time classification difficult on low-end devices.</a:t>
            </a:r>
            <a:endParaRPr lang="en-US" sz="1367" dirty="0"/>
          </a:p>
        </p:txBody>
      </p:sp>
      <p:sp>
        <p:nvSpPr>
          <p:cNvPr id="8" name="Subtitle 3"/>
          <p:cNvSpPr/>
          <p:nvPr/>
        </p:nvSpPr>
        <p:spPr>
          <a:xfrm>
            <a:off x="714375" y="3619500"/>
            <a:ext cx="5238750" cy="1428750"/>
          </a:xfrm>
          <a:prstGeom prst="rect">
            <a:avLst/>
          </a:prstGeom>
          <a:noFill/>
          <a:ln/>
        </p:spPr>
        <p:txBody>
          <a:bodyPr wrap="square" rtlCol="0" anchor="ctr"/>
          <a:lstStyle/>
          <a:p>
            <a:pPr marL="0" indent="0" algn="l">
              <a:buNone/>
            </a:pPr>
            <a:r>
              <a:rPr lang="en-US" sz="1389" b="1" dirty="0">
                <a:solidFill>
                  <a:srgbClr val="000000"/>
                </a:solidFill>
                <a:latin typeface="OpenSans-Bold" pitchFamily="34" charset="0"/>
                <a:ea typeface="OpenSans-Bold" pitchFamily="34" charset="-122"/>
                <a:cs typeface="OpenSans-Bold" pitchFamily="34" charset="-120"/>
              </a:rPr>
              <a:t>Generalization Issues</a:t>
            </a:r>
            <a:endParaRPr lang="en-US" sz="1389" dirty="0"/>
          </a:p>
        </p:txBody>
      </p:sp>
      <p:sp>
        <p:nvSpPr>
          <p:cNvPr id="9" name="Paragraph 3"/>
          <p:cNvSpPr/>
          <p:nvPr/>
        </p:nvSpPr>
        <p:spPr>
          <a:xfrm>
            <a:off x="714375" y="4000500"/>
            <a:ext cx="5238750" cy="1428750"/>
          </a:xfrm>
          <a:prstGeom prst="rect">
            <a:avLst/>
          </a:prstGeom>
          <a:noFill/>
          <a:ln/>
        </p:spPr>
        <p:txBody>
          <a:bodyPr wrap="square" rtlCol="0" anchor="ctr"/>
          <a:lstStyle/>
          <a:p>
            <a:pPr marL="0" indent="0" algn="l">
              <a:buNone/>
            </a:pPr>
            <a:r>
              <a:rPr lang="en-US" sz="1367" dirty="0">
                <a:solidFill>
                  <a:srgbClr val="000000"/>
                </a:solidFill>
                <a:latin typeface="OpenSans-Regular" pitchFamily="34" charset="0"/>
                <a:ea typeface="OpenSans-Regular" pitchFamily="34" charset="-122"/>
                <a:cs typeface="OpenSans-Regular" pitchFamily="34" charset="-120"/>
              </a:rPr>
              <a:t>Models sometimes struggle to classify mixed-breed dogs or images taken from unusual angles.</a:t>
            </a:r>
            <a:endParaRPr lang="en-US" sz="1367" dirty="0"/>
          </a:p>
        </p:txBody>
      </p:sp>
      <p:pic>
        <p:nvPicPr>
          <p:cNvPr id="10" name="Image" descr="preencoded.png"/>
          <p:cNvPicPr>
            <a:picLocks noChangeAspect="1"/>
          </p:cNvPicPr>
          <p:nvPr/>
        </p:nvPicPr>
        <p:blipFill>
          <a:blip r:embed="rId3"/>
          <a:stretch>
            <a:fillRect/>
          </a:stretch>
        </p:blipFill>
        <p:spPr>
          <a:xfrm>
            <a:off x="6238875" y="1333500"/>
            <a:ext cx="2476500" cy="2476500"/>
          </a:xfrm>
          <a:prstGeom prst="rect">
            <a:avLst/>
          </a:prstGeom>
        </p:spPr>
      </p:pic>
      <p:sp>
        <p:nvSpPr>
          <p:cNvPr id="11" name="StaticPath"/>
          <p:cNvSpPr/>
          <p:nvPr/>
        </p:nvSpPr>
        <p:spPr>
          <a:xfrm>
            <a:off x="-1309687" y="3810000"/>
            <a:ext cx="1737360" cy="1737360"/>
          </a:xfrm>
          <a:prstGeom prst="ellipse">
            <a:avLst/>
          </a:prstGeom>
          <a:solidFill>
            <a:srgbClr val="000000">
              <a:alpha val="0"/>
            </a:srgbClr>
          </a:solidFill>
          <a:ln w="211667">
            <a:solidFill>
              <a:srgbClr val="FF9800"/>
            </a:solidFill>
            <a:prstDash val="solid"/>
          </a:ln>
        </p:spPr>
      </p:sp>
      <p:sp>
        <p:nvSpPr>
          <p:cNvPr id="12" name="StaticPath"/>
          <p:cNvSpPr/>
          <p:nvPr/>
        </p:nvSpPr>
        <p:spPr>
          <a:xfrm>
            <a:off x="285750" y="204788"/>
            <a:ext cx="482918" cy="482917"/>
          </a:xfrm>
          <a:prstGeom prst="ellipse">
            <a:avLst/>
          </a:prstGeom>
          <a:solidFill>
            <a:srgbClr val="000000"/>
          </a:solidFill>
          <a:ln/>
        </p:spPr>
      </p:sp>
      <p:pic>
        <p:nvPicPr>
          <p:cNvPr id="14" name="Picture 13">
            <a:extLst>
              <a:ext uri="{FF2B5EF4-FFF2-40B4-BE49-F238E27FC236}">
                <a16:creationId xmlns:a16="http://schemas.microsoft.com/office/drawing/2014/main" id="{C74F495D-5E18-C428-0CF5-640D4E1701FD}"/>
              </a:ext>
            </a:extLst>
          </p:cNvPr>
          <p:cNvPicPr>
            <a:picLocks noChangeAspect="1"/>
          </p:cNvPicPr>
          <p:nvPr/>
        </p:nvPicPr>
        <p:blipFill>
          <a:blip r:embed="rId4"/>
          <a:stretch>
            <a:fillRect/>
          </a:stretch>
        </p:blipFill>
        <p:spPr>
          <a:xfrm>
            <a:off x="6013354" y="1229494"/>
            <a:ext cx="2909250" cy="272338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taticPath"/>
          <p:cNvSpPr/>
          <p:nvPr/>
        </p:nvSpPr>
        <p:spPr>
          <a:xfrm>
            <a:off x="4192619" y="703707"/>
            <a:ext cx="2154555" cy="3734753"/>
          </a:xfrm>
          <a:prstGeom prst="rect">
            <a:avLst/>
          </a:prstGeom>
          <a:solidFill>
            <a:srgbClr val="FF9800"/>
          </a:solidFill>
          <a:ln/>
        </p:spPr>
      </p:sp>
      <p:pic>
        <p:nvPicPr>
          <p:cNvPr id="3" name="Image" descr="preencoded.png"/>
          <p:cNvPicPr>
            <a:picLocks noChangeAspect="1"/>
          </p:cNvPicPr>
          <p:nvPr/>
        </p:nvPicPr>
        <p:blipFill>
          <a:blip r:embed="rId3"/>
          <a:stretch>
            <a:fillRect/>
          </a:stretch>
        </p:blipFill>
        <p:spPr>
          <a:xfrm>
            <a:off x="526256" y="1023937"/>
            <a:ext cx="3095625" cy="3095625"/>
          </a:xfrm>
          <a:prstGeom prst="rect">
            <a:avLst/>
          </a:prstGeom>
        </p:spPr>
      </p:pic>
      <p:sp>
        <p:nvSpPr>
          <p:cNvPr id="4" name="Question 1"/>
          <p:cNvSpPr/>
          <p:nvPr/>
        </p:nvSpPr>
        <p:spPr>
          <a:xfrm>
            <a:off x="1694544" y="218463"/>
            <a:ext cx="2877455" cy="516636"/>
          </a:xfrm>
          <a:prstGeom prst="rect">
            <a:avLst/>
          </a:prstGeom>
          <a:noFill/>
          <a:ln/>
        </p:spPr>
        <p:txBody>
          <a:bodyPr wrap="square" rtlCol="0" anchor="ctr"/>
          <a:lstStyle/>
          <a:p>
            <a:pPr marL="0" indent="0" algn="ctr">
              <a:buNone/>
            </a:pPr>
            <a:r>
              <a:rPr lang="en-US" sz="1445" b="1" dirty="0">
                <a:solidFill>
                  <a:srgbClr val="000000"/>
                </a:solidFill>
                <a:latin typeface="OpenSans-Bold" pitchFamily="34" charset="0"/>
                <a:ea typeface="OpenSans-Bold" pitchFamily="34" charset="-122"/>
                <a:cs typeface="OpenSans-Bold" pitchFamily="34" charset="-120"/>
              </a:rPr>
              <a:t> Outputs/ Screenshots</a:t>
            </a:r>
            <a:endParaRPr lang="en-US" sz="1445" dirty="0"/>
          </a:p>
        </p:txBody>
      </p:sp>
      <p:sp>
        <p:nvSpPr>
          <p:cNvPr id="6" name="StaticPath"/>
          <p:cNvSpPr/>
          <p:nvPr/>
        </p:nvSpPr>
        <p:spPr>
          <a:xfrm>
            <a:off x="4928235" y="1616107"/>
            <a:ext cx="682943" cy="682943"/>
          </a:xfrm>
          <a:prstGeom prst="ellipse">
            <a:avLst/>
          </a:prstGeom>
          <a:solidFill>
            <a:srgbClr val="FFFFFF"/>
          </a:solidFill>
          <a:ln/>
        </p:spPr>
      </p:sp>
      <p:sp>
        <p:nvSpPr>
          <p:cNvPr id="7" name="StaticPath"/>
          <p:cNvSpPr/>
          <p:nvPr/>
        </p:nvSpPr>
        <p:spPr>
          <a:xfrm>
            <a:off x="6584442" y="704374"/>
            <a:ext cx="2154555" cy="3734753"/>
          </a:xfrm>
          <a:prstGeom prst="rect">
            <a:avLst/>
          </a:prstGeom>
          <a:solidFill>
            <a:srgbClr val="FF9800"/>
          </a:solidFill>
          <a:ln/>
        </p:spPr>
      </p:sp>
      <p:sp>
        <p:nvSpPr>
          <p:cNvPr id="8" name="Question 2"/>
          <p:cNvSpPr/>
          <p:nvPr/>
        </p:nvSpPr>
        <p:spPr>
          <a:xfrm>
            <a:off x="6698028" y="903589"/>
            <a:ext cx="1927336" cy="516636"/>
          </a:xfrm>
          <a:prstGeom prst="rect">
            <a:avLst/>
          </a:prstGeom>
          <a:noFill/>
          <a:ln/>
        </p:spPr>
        <p:txBody>
          <a:bodyPr wrap="square" rtlCol="0" anchor="ctr"/>
          <a:lstStyle/>
          <a:p>
            <a:pPr marL="0" indent="0" algn="ctr">
              <a:buNone/>
            </a:pPr>
            <a:endParaRPr lang="en-US" sz="1445" dirty="0"/>
          </a:p>
        </p:txBody>
      </p:sp>
      <p:sp>
        <p:nvSpPr>
          <p:cNvPr id="10" name="StaticPath"/>
          <p:cNvSpPr/>
          <p:nvPr/>
        </p:nvSpPr>
        <p:spPr>
          <a:xfrm>
            <a:off x="7320058" y="1616773"/>
            <a:ext cx="682943" cy="682943"/>
          </a:xfrm>
          <a:prstGeom prst="ellipse">
            <a:avLst/>
          </a:prstGeom>
          <a:solidFill>
            <a:srgbClr val="FFFFFF"/>
          </a:solidFill>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740</Words>
  <Application>Microsoft Office PowerPoint</Application>
  <PresentationFormat>On-screen Show (16:9)</PresentationFormat>
  <Paragraphs>96</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OpenSans-Bold</vt:lpstr>
      <vt:lpstr>OpenSans-Regular</vt:lpstr>
      <vt:lpstr>Prompt-Bold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~sayeeeee ♡</cp:lastModifiedBy>
  <cp:revision>4</cp:revision>
  <dcterms:created xsi:type="dcterms:W3CDTF">2025-03-21T18:29:31Z</dcterms:created>
  <dcterms:modified xsi:type="dcterms:W3CDTF">2025-03-22T05:50:09Z</dcterms:modified>
</cp:coreProperties>
</file>