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erif"/>
      <p:regular r:id="rId15"/>
      <p:bold r:id="rId16"/>
      <p:italic r:id="rId17"/>
      <p:boldItalic r:id="rId18"/>
    </p:embeddedFont>
    <p:embeddedFont>
      <p:font typeface="Amatic SC"/>
      <p:regular r:id="rId19"/>
      <p:bold r:id="rId20"/>
    </p:embeddedFont>
    <p:embeddedFont>
      <p:font typeface="Nunito"/>
      <p:regular r:id="rId21"/>
      <p:bold r:id="rId22"/>
      <p:italic r:id="rId23"/>
      <p:boldItalic r:id="rId24"/>
    </p:embeddedFont>
    <p:embeddedFont>
      <p:font typeface="Source Code Pro"/>
      <p:regular r:id="rId25"/>
      <p:bold r:id="rId26"/>
      <p:italic r:id="rId27"/>
      <p:boldItalic r:id="rId28"/>
    </p:embeddedFont>
    <p:embeddedFont>
      <p:font typeface="Nunito Medium"/>
      <p:regular r:id="rId29"/>
      <p:bold r:id="rId30"/>
      <p:italic r:id="rId31"/>
      <p:boldItalic r:id="rId32"/>
    </p:embeddedFont>
    <p:embeddedFont>
      <p:font typeface="Proxima Nova Semibold"/>
      <p:regular r:id="rId33"/>
      <p:bold r:id="rId34"/>
      <p:boldItalic r:id="rId35"/>
    </p:embeddedFont>
    <p:embeddedFont>
      <p:font typeface="Roboto Serif SemiBold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bold.fntdata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bold.fntdata"/><Relationship Id="rId25" Type="http://schemas.openxmlformats.org/officeDocument/2006/relationships/font" Target="fonts/SourceCodePro-regular.fntdata"/><Relationship Id="rId28" Type="http://schemas.openxmlformats.org/officeDocument/2006/relationships/font" Target="fonts/SourceCodePro-boldItalic.fntdata"/><Relationship Id="rId27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Medium-italic.fntdata"/><Relationship Id="rId30" Type="http://schemas.openxmlformats.org/officeDocument/2006/relationships/font" Target="fonts/NunitoMedium-bold.fntdata"/><Relationship Id="rId11" Type="http://schemas.openxmlformats.org/officeDocument/2006/relationships/slide" Target="slides/slide6.xml"/><Relationship Id="rId33" Type="http://schemas.openxmlformats.org/officeDocument/2006/relationships/font" Target="fonts/ProximaNovaSemibold-regular.fntdata"/><Relationship Id="rId10" Type="http://schemas.openxmlformats.org/officeDocument/2006/relationships/slide" Target="slides/slide5.xml"/><Relationship Id="rId32" Type="http://schemas.openxmlformats.org/officeDocument/2006/relationships/font" Target="fonts/NunitoMedium-boldItalic.fntdata"/><Relationship Id="rId13" Type="http://schemas.openxmlformats.org/officeDocument/2006/relationships/slide" Target="slides/slide8.xml"/><Relationship Id="rId35" Type="http://schemas.openxmlformats.org/officeDocument/2006/relationships/font" Target="fonts/ProximaNovaSemibold-boldItalic.fntdata"/><Relationship Id="rId12" Type="http://schemas.openxmlformats.org/officeDocument/2006/relationships/slide" Target="slides/slide7.xml"/><Relationship Id="rId34" Type="http://schemas.openxmlformats.org/officeDocument/2006/relationships/font" Target="fonts/ProximaNovaSemibold-bold.fntdata"/><Relationship Id="rId15" Type="http://schemas.openxmlformats.org/officeDocument/2006/relationships/font" Target="fonts/RobotoSerif-regular.fntdata"/><Relationship Id="rId37" Type="http://schemas.openxmlformats.org/officeDocument/2006/relationships/font" Target="fonts/RobotoSerifSemiBold-bold.fntdata"/><Relationship Id="rId14" Type="http://schemas.openxmlformats.org/officeDocument/2006/relationships/slide" Target="slides/slide9.xml"/><Relationship Id="rId36" Type="http://schemas.openxmlformats.org/officeDocument/2006/relationships/font" Target="fonts/RobotoSerifSemiBold-regular.fntdata"/><Relationship Id="rId17" Type="http://schemas.openxmlformats.org/officeDocument/2006/relationships/font" Target="fonts/RobotoSerif-italic.fntdata"/><Relationship Id="rId39" Type="http://schemas.openxmlformats.org/officeDocument/2006/relationships/font" Target="fonts/RobotoSerifSemiBold-boldItalic.fntdata"/><Relationship Id="rId16" Type="http://schemas.openxmlformats.org/officeDocument/2006/relationships/font" Target="fonts/RobotoSerif-bold.fntdata"/><Relationship Id="rId38" Type="http://schemas.openxmlformats.org/officeDocument/2006/relationships/font" Target="fonts/RobotoSerifSemiBold-italic.fntdata"/><Relationship Id="rId19" Type="http://schemas.openxmlformats.org/officeDocument/2006/relationships/font" Target="fonts/AmaticSC-regular.fntdata"/><Relationship Id="rId18" Type="http://schemas.openxmlformats.org/officeDocument/2006/relationships/font" Target="fonts/RobotoSerif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512fa6bbae_0_31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512fa6bbae_0_3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13ae137be_5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13ae137be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13ae137be_5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513ae137be_5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/>
        </p:nvSpPr>
        <p:spPr>
          <a:xfrm>
            <a:off x="3355700" y="2125500"/>
            <a:ext cx="2084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 Serif SemiBold"/>
                <a:ea typeface="Roboto Serif SemiBold"/>
                <a:cs typeface="Roboto Serif SemiBold"/>
                <a:sym typeface="Roboto Serif SemiBold"/>
              </a:rPr>
              <a:t>GROUP 4</a:t>
            </a:r>
            <a:endParaRPr sz="3000">
              <a:latin typeface="Roboto Serif SemiBold"/>
              <a:ea typeface="Roboto Serif SemiBold"/>
              <a:cs typeface="Roboto Serif SemiBold"/>
              <a:sym typeface="Roboto Serif SemiBold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641150" y="2892025"/>
            <a:ext cx="5861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Aman Panwar - Project Manager</a:t>
            </a:r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Pranav K Nayak - Language Guru</a:t>
            </a:r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Taha Adeel Mohammed - System Architect</a:t>
            </a:r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Vikhyath - System Integrator</a:t>
            </a:r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Shreya Kumar - Tester</a:t>
            </a:r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Shambhu Kavir - Tester</a:t>
            </a:r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251" y="274400"/>
            <a:ext cx="5725300" cy="38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-198225" y="251950"/>
            <a:ext cx="56295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4460">
                <a:solidFill>
                  <a:srgbClr val="45818E"/>
                </a:solidFill>
                <a:latin typeface="Roboto Serif SemiBold"/>
                <a:ea typeface="Roboto Serif SemiBold"/>
                <a:cs typeface="Roboto Serif SemiBold"/>
                <a:sym typeface="Roboto Serif SemiBold"/>
              </a:rPr>
              <a:t>Introduction</a:t>
            </a:r>
            <a:endParaRPr b="0" sz="4460">
              <a:solidFill>
                <a:srgbClr val="45818E"/>
              </a:solidFill>
              <a:latin typeface="Roboto Serif SemiBold"/>
              <a:ea typeface="Roboto Serif SemiBold"/>
              <a:cs typeface="Roboto Serif SemiBold"/>
              <a:sym typeface="Roboto Serif SemiBold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970275" y="1430625"/>
            <a:ext cx="75534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Nunito"/>
              <a:buChar char="●"/>
            </a:pPr>
            <a:r>
              <a:rPr lang="en" sz="1900">
                <a:latin typeface="Nunito"/>
                <a:ea typeface="Nunito"/>
                <a:cs typeface="Nunito"/>
                <a:sym typeface="Nunito"/>
              </a:rPr>
              <a:t>Tangent is a statically typed, object oriented programming language intended for creating vector  graphics. 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Nunito"/>
              <a:buChar char="●"/>
            </a:pPr>
            <a:r>
              <a:rPr lang="en" sz="1900">
                <a:latin typeface="Nunito"/>
                <a:ea typeface="Nunito"/>
                <a:cs typeface="Nunito"/>
                <a:sym typeface="Nunito"/>
              </a:rPr>
              <a:t>It takes design cues from python’s Matplotlib and C++ functionality.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Nunito"/>
              <a:buChar char="●"/>
            </a:pPr>
            <a:r>
              <a:rPr lang="en" sz="1900">
                <a:latin typeface="Nunito"/>
                <a:ea typeface="Nunito"/>
                <a:cs typeface="Nunito"/>
                <a:sym typeface="Nunito"/>
              </a:rPr>
              <a:t>Using  built-in classes on an SVG, Tangent may be used to plot  a variety of complicated figures, such as bezier curves and polygons.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Nunito"/>
              <a:buChar char="●"/>
            </a:pPr>
            <a:r>
              <a:rPr lang="en" sz="1900">
                <a:latin typeface="Nunito"/>
                <a:ea typeface="Nunito"/>
                <a:cs typeface="Nunito"/>
                <a:sym typeface="Nunito"/>
              </a:rPr>
              <a:t>Our language offers the capability to carry out standard programming activities as well as the simplicity of charting and viewing two-dimensional data.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-266175" y="251925"/>
            <a:ext cx="63864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4460">
                <a:solidFill>
                  <a:srgbClr val="45818E"/>
                </a:solidFill>
                <a:latin typeface="Roboto Serif SemiBold"/>
                <a:ea typeface="Roboto Serif SemiBold"/>
                <a:cs typeface="Roboto Serif SemiBold"/>
                <a:sym typeface="Roboto Serif SemiBold"/>
              </a:rPr>
              <a:t>Lexical Analysis</a:t>
            </a:r>
            <a:endParaRPr b="0" sz="4460">
              <a:solidFill>
                <a:srgbClr val="45818E"/>
              </a:solidFill>
              <a:latin typeface="Roboto Serif SemiBold"/>
              <a:ea typeface="Roboto Serif SemiBold"/>
              <a:cs typeface="Roboto Serif SemiBold"/>
              <a:sym typeface="Roboto Serif SemiBold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420375" y="1662550"/>
            <a:ext cx="7772400" cy="29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Nunito"/>
                <a:ea typeface="Nunito"/>
                <a:cs typeface="Nunito"/>
                <a:sym typeface="Nunito"/>
              </a:rPr>
              <a:t>The initial stage of the compiler, commonly referred to as a scanner, is lexical analysis. The High Level Input Program is transformed into a sequence of Tokens. A sequence of characters that may be regarded as a single unit in a programming language's grammar is called a lexical token.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latin typeface="Nunito"/>
                <a:ea typeface="Nunito"/>
                <a:cs typeface="Nunito"/>
                <a:sym typeface="Nunito"/>
              </a:rPr>
              <a:t>It removes all the comments and white spaces while tokenizing the source code. If a particular sequence of characters do not match any pattern, then we are printing it to another output file.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2504550" y="1187975"/>
            <a:ext cx="4134900" cy="32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1910">
                <a:latin typeface="Nunito"/>
                <a:ea typeface="Nunito"/>
                <a:cs typeface="Nunito"/>
                <a:sym typeface="Nunito"/>
              </a:rPr>
              <a:t>Lexer is a computer program which performs lexical analysis. We have implemented our lexer using flex as it is a standard tool. </a:t>
            </a:r>
            <a:endParaRPr b="0" sz="191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1910">
                <a:latin typeface="Nunito"/>
                <a:ea typeface="Nunito"/>
                <a:cs typeface="Nunito"/>
                <a:sym typeface="Nunito"/>
              </a:rPr>
              <a:t>Once the parser has also been implemented in the future, the tokens generated by our lexical analyzer will be utilized by the parser to generate an Abstract Syntax Tree (AST).</a:t>
            </a:r>
            <a:endParaRPr b="0" sz="191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191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3394200" y="192725"/>
            <a:ext cx="2355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rPr>
              <a:t>LEXER</a:t>
            </a:r>
            <a:endParaRPr b="1" sz="4500">
              <a:solidFill>
                <a:schemeClr val="lt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45818E"/>
                </a:solidFill>
                <a:latin typeface="Roboto Serif"/>
                <a:ea typeface="Roboto Serif"/>
                <a:cs typeface="Roboto Serif"/>
                <a:sym typeface="Roboto Serif"/>
              </a:rPr>
              <a:t>Example Codes</a:t>
            </a:r>
            <a:endParaRPr sz="4500">
              <a:solidFill>
                <a:srgbClr val="45818E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375300" y="1184500"/>
            <a:ext cx="839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The following is an example of correct code.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0" l="0" r="0" t="1185"/>
          <a:stretch/>
        </p:blipFill>
        <p:spPr>
          <a:xfrm>
            <a:off x="2603950" y="1584700"/>
            <a:ext cx="3936100" cy="321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45818E"/>
                </a:solidFill>
                <a:latin typeface="Roboto Serif"/>
                <a:ea typeface="Roboto Serif"/>
                <a:cs typeface="Roboto Serif"/>
                <a:sym typeface="Roboto Serif"/>
              </a:rPr>
              <a:t>Example Codes</a:t>
            </a:r>
            <a:endParaRPr sz="4500">
              <a:solidFill>
                <a:srgbClr val="45818E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439000" y="1188500"/>
            <a:ext cx="839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The following is an example of incorrect code.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763" y="1741100"/>
            <a:ext cx="4572474" cy="32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480">
                <a:solidFill>
                  <a:srgbClr val="45818E"/>
                </a:solidFill>
                <a:latin typeface="Roboto Serif"/>
                <a:ea typeface="Roboto Serif"/>
                <a:cs typeface="Roboto Serif"/>
                <a:sym typeface="Roboto Serif"/>
              </a:rPr>
              <a:t>Instructions to compile</a:t>
            </a:r>
            <a:endParaRPr sz="4480">
              <a:solidFill>
                <a:srgbClr val="45818E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</a:rPr>
              <a:t>Files included</a:t>
            </a:r>
            <a:endParaRPr b="1" sz="21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l</a:t>
            </a:r>
            <a:r>
              <a:rPr lang="en" sz="1600">
                <a:solidFill>
                  <a:srgbClr val="000000"/>
                </a:solidFill>
              </a:rPr>
              <a:t>exer.l: the lexical analyzer which has been implemented.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Makefile: to make the process of building the executable easy and also clean up generated files.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Lexer-Tests: some test files (correct and incorrect) to test the lexical analyzer.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</a:rPr>
              <a:t>Step 1</a:t>
            </a:r>
            <a:endParaRPr b="1"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Change your directory into lexer folder.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</a:rPr>
              <a:t>Step 2</a:t>
            </a:r>
            <a:endParaRPr b="1"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R</a:t>
            </a:r>
            <a:r>
              <a:rPr lang="en" sz="1600">
                <a:solidFill>
                  <a:srgbClr val="000000"/>
                </a:solidFill>
              </a:rPr>
              <a:t>un make all in the terminal. This will generate a target object with the name lexer.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-397750" y="292850"/>
            <a:ext cx="8520600" cy="8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45818E"/>
                </a:solidFill>
                <a:latin typeface="Roboto Serif"/>
                <a:ea typeface="Roboto Serif"/>
                <a:cs typeface="Roboto Serif"/>
                <a:sym typeface="Roboto Serif"/>
              </a:rPr>
              <a:t>Files Used and Generated</a:t>
            </a:r>
            <a:endParaRPr sz="4200">
              <a:solidFill>
                <a:srgbClr val="45818E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290200" y="1437950"/>
            <a:ext cx="68859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Nunito Medium"/>
              <a:buChar char="●"/>
            </a:pPr>
            <a:r>
              <a:rPr lang="en" sz="1900">
                <a:latin typeface="Nunito Medium"/>
                <a:ea typeface="Nunito Medium"/>
                <a:cs typeface="Nunito Medium"/>
                <a:sym typeface="Nunito Medium"/>
              </a:rPr>
              <a:t>We use the lexer.l file to generate the lexer.yy.c file.</a:t>
            </a:r>
            <a:endParaRPr sz="19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Nunito Medium"/>
              <a:buChar char="●"/>
            </a:pPr>
            <a:r>
              <a:rPr lang="en" sz="1900">
                <a:latin typeface="Nunito Medium"/>
                <a:ea typeface="Nunito Medium"/>
                <a:cs typeface="Nunito Medium"/>
                <a:sym typeface="Nunito Medium"/>
              </a:rPr>
              <a:t>We compile the lex.yy.c file to generate our lexical analyzer - “lexer”.</a:t>
            </a:r>
            <a:endParaRPr sz="19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Nunito Medium"/>
              <a:buChar char="●"/>
            </a:pPr>
            <a:r>
              <a:rPr lang="en" sz="1900">
                <a:latin typeface="Nunito Medium"/>
                <a:ea typeface="Nunito Medium"/>
                <a:cs typeface="Nunito Medium"/>
                <a:sym typeface="Nunito Medium"/>
              </a:rPr>
              <a:t>We use this executable to parse our .tngt files.</a:t>
            </a:r>
            <a:endParaRPr sz="19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Nunito Medium"/>
              <a:buChar char="●"/>
            </a:pPr>
            <a:r>
              <a:rPr lang="en" sz="1900">
                <a:latin typeface="Nunito Medium"/>
                <a:ea typeface="Nunito Medium"/>
                <a:cs typeface="Nunito Medium"/>
                <a:sym typeface="Nunito Medium"/>
              </a:rPr>
              <a:t>The successfully matched regular expressions are returned as a token stream, to be used by the parser in the future.</a:t>
            </a:r>
            <a:endParaRPr sz="19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Nunito Medium"/>
              <a:buChar char="●"/>
            </a:pPr>
            <a:r>
              <a:rPr lang="en" sz="1900">
                <a:latin typeface="Nunito Medium"/>
                <a:ea typeface="Nunito Medium"/>
                <a:cs typeface="Nunito Medium"/>
                <a:sym typeface="Nunito Medium"/>
              </a:rPr>
              <a:t>The regular expressions that fail to match any pattern, i.e. any errors we get while parsing are output to “output.txt”</a:t>
            </a:r>
            <a:endParaRPr sz="19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