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04"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showGuides="1">
      <p:cViewPr varScale="1">
        <p:scale>
          <a:sx n="91" d="100"/>
          <a:sy n="91" d="100"/>
        </p:scale>
        <p:origin x="595" y="77"/>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3/22/2024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 Big Data Analytics (Hons)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350" y="443230"/>
            <a:ext cx="8477250" cy="1032510"/>
          </a:xfrm>
          <a:prstGeom prst="rect">
            <a:avLst/>
          </a:prstGeom>
          <a:noFill/>
          <a:ln>
            <a:noFill/>
          </a:ln>
        </p:spPr>
        <p:txBody>
          <a:bodyPr wrap="square">
            <a:no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dirty="0">
                <a:latin typeface="Arial Black" panose="020B0A04020102020204" pitchFamily="34" charset="0"/>
              </a:rPr>
              <a:t>Research Problem Statement: Real-time Analytics for Smart City Traffic Management</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5" name="TextBox 4"/>
          <p:cNvSpPr txBox="1"/>
          <p:nvPr/>
        </p:nvSpPr>
        <p:spPr>
          <a:xfrm>
            <a:off x="1577340" y="4434205"/>
            <a:ext cx="3708400" cy="1630680"/>
          </a:xfrm>
          <a:prstGeom prst="rect">
            <a:avLst/>
          </a:prstGeom>
          <a:noFill/>
        </p:spPr>
        <p:txBody>
          <a:bodyPr wrap="square" rtlCol="0">
            <a:noAutofit/>
          </a:bodyPr>
          <a:lstStyle/>
          <a:p>
            <a:r>
              <a:rPr lang="en-US" sz="2000" b="1" dirty="0"/>
              <a:t>Submitted by: </a:t>
            </a:r>
          </a:p>
          <a:p>
            <a:r>
              <a:rPr lang="en-US" sz="2000" dirty="0"/>
              <a:t>Adit Kulshrestha (21BCS3703)</a:t>
            </a:r>
          </a:p>
          <a:p>
            <a:r>
              <a:rPr lang="en-US" sz="2000" dirty="0"/>
              <a:t>Shubhanshu (21BCS3854)</a:t>
            </a:r>
          </a:p>
          <a:p>
            <a:r>
              <a:rPr lang="en-US" sz="2000" dirty="0"/>
              <a:t>Shameem (21BCS3807)</a:t>
            </a:r>
          </a:p>
          <a:p>
            <a:r>
              <a:rPr lang="en-US" sz="2000" dirty="0"/>
              <a:t>Sushil (21BCS4228)</a:t>
            </a:r>
          </a:p>
        </p:txBody>
      </p:sp>
      <p:sp>
        <p:nvSpPr>
          <p:cNvPr id="6" name="TextBox 5"/>
          <p:cNvSpPr txBox="1"/>
          <p:nvPr/>
        </p:nvSpPr>
        <p:spPr>
          <a:xfrm>
            <a:off x="7681250" y="4725655"/>
            <a:ext cx="2939415" cy="706755"/>
          </a:xfrm>
          <a:prstGeom prst="rect">
            <a:avLst/>
          </a:prstGeom>
          <a:noFill/>
        </p:spPr>
        <p:txBody>
          <a:bodyPr wrap="none" rtlCol="0">
            <a:spAutoFit/>
          </a:bodyPr>
          <a:lstStyle/>
          <a:p>
            <a:r>
              <a:rPr lang="en-US" sz="2000" b="1" dirty="0"/>
              <a:t>Under the Supervision of: </a:t>
            </a:r>
            <a:endParaRPr lang="en-US" sz="2000" dirty="0"/>
          </a:p>
          <a:p>
            <a:r>
              <a:rPr lang="en-US" sz="2000" dirty="0"/>
              <a:t>Navjeet Kaur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a:bodyPr>
          <a:lstStyle/>
          <a:p>
            <a:pPr marL="0" indent="0" algn="just">
              <a:buNone/>
            </a:pPr>
            <a:r>
              <a:rPr lang="en-US" sz="1800" dirty="0">
                <a:effectLst/>
                <a:latin typeface="Times New Roman" panose="02020603050405020304" pitchFamily="18" charset="0"/>
                <a:ea typeface="Times New Roman" panose="02020603050405020304" pitchFamily="18" charset="0"/>
              </a:rPr>
              <a:t>[1] "Real-Time Traffic Management in Smart Cities: A Review" by Smith et al. (2019) IEEE ICCTCT 2019 –Volume 3, 6145. </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[2] "IoT-Based Traffic Management Systems: A Survey" by Gupta et al. (2020) vol. 14, no. 2, pp. 187–203, 2020.  </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[3] "Machine Learning for Traffic Flow Prediction: A Survey" by Zhang et al. (2018) ) IEEE ICCTCT 2018 –Volume 3, 6157.</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[4] "Dynamic Traffic Signal Control: A Review of Approaches and Algorithms" by Li et al. (2017)</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[5] Urban Traffic Congestion Management: A Review of Strategies and Technologies" by Wang et al. (2019):</a:t>
            </a:r>
          </a:p>
          <a:p>
            <a:pPr marL="0" indent="0" algn="just">
              <a:buNone/>
            </a:pPr>
            <a:r>
              <a:rPr lang="en-US" sz="1800" dirty="0">
                <a:effectLst/>
                <a:latin typeface="Times New Roman" panose="02020603050405020304" pitchFamily="18" charset="0"/>
                <a:ea typeface="Times New Roman" panose="02020603050405020304" pitchFamily="18" charset="0"/>
              </a:rPr>
              <a:t>[6] "Sustainable Urban Mobility: Challenges and Opportunities" by Hall et al. (2020), Volume 3-12, June 2020.</a:t>
            </a:r>
            <a:endParaRPr lang="en-IN" sz="1800" dirty="0">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[7] "Resilient Transportation Systems: Concepts, Frameworks, and Applications" by Liu et al. (2018).</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[8] "Smart Cities and Transportation: A Review of Emerging Technologies and Trends" by Rahman et al. (2021)</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p>
          <a:p>
            <a:r>
              <a:rPr lang="en-US" dirty="0">
                <a:latin typeface="Times New Roman" panose="02020603050405020304"/>
                <a:cs typeface="Times New Roman" panose="02020603050405020304"/>
              </a:rPr>
              <a:t>Problem Formulation</a:t>
            </a:r>
          </a:p>
          <a:p>
            <a:r>
              <a:rPr lang="en-US" dirty="0">
                <a:latin typeface="Times New Roman" panose="02020603050405020304"/>
                <a:cs typeface="Times New Roman" panose="02020603050405020304"/>
              </a:rPr>
              <a:t>Objectives of the work </a:t>
            </a:r>
          </a:p>
          <a:p>
            <a:r>
              <a:rPr lang="en-US" dirty="0">
                <a:latin typeface="Times New Roman" panose="02020603050405020304"/>
                <a:cs typeface="Times New Roman" panose="02020603050405020304"/>
              </a:rPr>
              <a:t>Methodology used</a:t>
            </a:r>
          </a:p>
          <a:p>
            <a:r>
              <a:rPr lang="en-US" spc="-10" dirty="0">
                <a:latin typeface="Times New Roman" panose="02020603050405020304"/>
                <a:cs typeface="Times New Roman" panose="02020603050405020304"/>
              </a:rPr>
              <a:t>Results and Outputs</a:t>
            </a:r>
          </a:p>
          <a:p>
            <a:r>
              <a:rPr lang="en-US" spc="-10" dirty="0">
                <a:latin typeface="Times New Roman" panose="02020603050405020304"/>
                <a:cs typeface="Times New Roman" panose="02020603050405020304"/>
              </a:rPr>
              <a:t>Conclusion</a:t>
            </a:r>
          </a:p>
          <a:p>
            <a:r>
              <a:rPr lang="en-US" dirty="0">
                <a:latin typeface="Times New Roman" panose="02020603050405020304"/>
                <a:cs typeface="Times New Roman" panose="02020603050405020304"/>
              </a:rPr>
              <a:t>Future Scope</a:t>
            </a: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lstStyle/>
          <a:p>
            <a:r>
              <a:rPr lang="en-US" dirty="0"/>
              <a:t>In the modern urban landscape, optimizing traffic management is crucial. "Real-time Analytics for Smart City Traffic Management" addresses this by integrating data analytics to understand and alleviate congestion. </a:t>
            </a:r>
          </a:p>
          <a:p>
            <a:r>
              <a:rPr lang="en-US" dirty="0"/>
              <a:t>Leveraging real-time data streams enables cities to enhance safety, efficiency, and the overall quality of urban transportation systems.</a:t>
            </a:r>
          </a:p>
          <a:p>
            <a:r>
              <a:rPr lang="en-US" dirty="0"/>
              <a:t>By employing innovative analytics approaches, this research aims to optimize traffic flow, reduce commute times, and enhance urban transportation systems' overall efficiency and sustainability.</a:t>
            </a: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lstStyle/>
          <a:p>
            <a:r>
              <a:rPr lang="en-US" b="1" dirty="0"/>
              <a:t>Title: </a:t>
            </a:r>
            <a:r>
              <a:rPr lang="en-US" dirty="0"/>
              <a:t>Real-time Analytics for Smart City Traffic Management.</a:t>
            </a:r>
          </a:p>
          <a:p>
            <a:r>
              <a:rPr lang="en-US" b="1" dirty="0"/>
              <a:t>Objective:</a:t>
            </a:r>
            <a:r>
              <a:rPr lang="en-US" dirty="0"/>
              <a:t> Develop a real-time analytics framework to optimize urban traffic flow, reduce congestion, enhance safety, and improve overall transportation system efficiency in smart cities.</a:t>
            </a:r>
          </a:p>
          <a:p>
            <a:r>
              <a:rPr lang="en-US" b="1" dirty="0"/>
              <a:t>Methodology:</a:t>
            </a:r>
            <a:r>
              <a:rPr lang="en-US" dirty="0"/>
              <a:t> Collect diverse data sources, integrate them for analysis, apply advanced analytics techniques, develop a decision support system, pilot the framework, and evaluate its effectiveness.</a:t>
            </a:r>
          </a:p>
          <a:p>
            <a:r>
              <a:rPr lang="en-US" b="1" dirty="0"/>
              <a:t>Outcomes: </a:t>
            </a:r>
            <a:r>
              <a:rPr lang="en-US" dirty="0"/>
              <a:t>Enhanced traffic management, improved safety, data-driven decision-making, and sustainable urban mobility, contributing to the development of smarter, safer, and more efficient cities.</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p:txBody>
          <a:bodyPr/>
          <a:lstStyle/>
          <a:p>
            <a:r>
              <a:rPr lang="en-US" sz="2200" dirty="0"/>
              <a:t>Develop a real-time analytics framework to monitor and analyze urban traffic patterns, leveraging data from various sources such as sensors, cameras, and connected vehicles.</a:t>
            </a:r>
          </a:p>
          <a:p>
            <a:r>
              <a:rPr lang="en-US" sz="2200" dirty="0"/>
              <a:t>Implement predictive modeling techniques to anticipate traffic congestion and identify potential bottlenecks in advance.</a:t>
            </a:r>
          </a:p>
          <a:p>
            <a:r>
              <a:rPr lang="en-US" sz="2200" dirty="0"/>
              <a:t>Optimize traffic signal control algorithms to dynamically adjust signal timings based on real-time traffic conditions.</a:t>
            </a:r>
          </a:p>
          <a:p>
            <a:r>
              <a:rPr lang="en-US" sz="2200" dirty="0"/>
              <a:t>Enhance emergency response capabilities by integrating real-time traffic data with emergency services to improve incident management.</a:t>
            </a:r>
          </a:p>
          <a:p>
            <a:r>
              <a:rPr lang="en-US" sz="2200" dirty="0"/>
              <a:t>Evaluate the effectiveness of the real-time analytics framework in reducing congestion, improving traffic flow, and enhancing overall safety and efficiency of urban transportation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Several crucial phases are involved in the process of integrating real-time analytics into smart city traffic management, including data collection, processing, decision-making algorithms, and system deployment. The creation and implementation of a successful real-time traffic management system depend heavily on each phase.</a:t>
            </a:r>
          </a:p>
          <a:p>
            <a:r>
              <a:rPr lang="en-US" sz="1800" b="1" dirty="0">
                <a:effectLst/>
                <a:latin typeface="Times New Roman" panose="02020603050405020304" pitchFamily="18" charset="0"/>
                <a:ea typeface="Times New Roman" panose="02020603050405020304" pitchFamily="18" charset="0"/>
              </a:rPr>
              <a:t>Data Acquisition:</a:t>
            </a:r>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The process commences with gathering data from multiple sources in the transportation network. This entails installing a network of sensors and linked devices across the infrastructure of the city.</a:t>
            </a:r>
            <a:endParaRPr lang="en-IN" sz="1800"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Data Processing:</a:t>
            </a:r>
            <a:r>
              <a:rPr lang="en-IN" sz="1800" dirty="0">
                <a:effectLst/>
                <a:latin typeface="Times New Roman" panose="02020603050405020304" pitchFamily="18" charset="0"/>
                <a:ea typeface="Times New Roman" panose="02020603050405020304" pitchFamily="18" charset="0"/>
              </a:rPr>
              <a:t> The next stage after acquiring data is to process and analyse it to derive valuable insights. This entails converting raw data into a format appropriate for analysis and pre-processing it to remove noise. </a:t>
            </a:r>
          </a:p>
          <a:p>
            <a:r>
              <a:rPr lang="en-IN" sz="1800" b="1" dirty="0">
                <a:effectLst/>
                <a:latin typeface="Times New Roman" panose="02020603050405020304" pitchFamily="18" charset="0"/>
                <a:ea typeface="Times New Roman" panose="02020603050405020304" pitchFamily="18" charset="0"/>
              </a:rPr>
              <a:t>Decision-making Algorithms: </a:t>
            </a:r>
            <a:r>
              <a:rPr lang="en-IN" sz="1800" dirty="0">
                <a:effectLst/>
                <a:latin typeface="Times New Roman" panose="02020603050405020304" pitchFamily="18" charset="0"/>
                <a:ea typeface="Times New Roman" panose="02020603050405020304" pitchFamily="18" charset="0"/>
              </a:rPr>
              <a:t>Real-time traffic management tactics are then driven by decision-making algorithms that are informed by the analysed data.</a:t>
            </a:r>
            <a:endParaRPr lang="en-IN" sz="1800"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System Implementation: </a:t>
            </a:r>
            <a:r>
              <a:rPr lang="en-IN" sz="1800" dirty="0">
                <a:effectLst/>
                <a:latin typeface="Times New Roman" panose="02020603050405020304" pitchFamily="18" charset="0"/>
                <a:ea typeface="Times New Roman" panose="02020603050405020304" pitchFamily="18" charset="0"/>
              </a:rPr>
              <a:t>The deployment of the real-time analytics system into the infrastructure of the smart city is the last phase in the process. This entails combining the elements of data collection, processing, and decision-making into a coherent, real-time system.</a:t>
            </a: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sp>
        <p:nvSpPr>
          <p:cNvPr id="3" name="Content Placeholder 2"/>
          <p:cNvSpPr>
            <a:spLocks noGrp="1"/>
          </p:cNvSpPr>
          <p:nvPr>
            <p:ph idx="1"/>
          </p:nvPr>
        </p:nvSpPr>
        <p:spPr/>
        <p:txBody>
          <a:bodyPr/>
          <a:lstStyle/>
          <a:p>
            <a:pPr algn="just"/>
            <a:r>
              <a:rPr lang="en-IN" sz="1800" dirty="0">
                <a:effectLst/>
                <a:latin typeface="Times New Roman" panose="02020603050405020304" pitchFamily="18" charset="0"/>
                <a:ea typeface="Times New Roman" panose="02020603050405020304" pitchFamily="18" charset="0"/>
              </a:rPr>
              <a:t>Enhancing urban mobility, lowering congestion, and raising overall transportation efficiency are just a few of the concrete advantages and useful insights that come from using real-time analytics in smart city traffic management. These outcomes come from the traffic management system's several features being implemented and real-time data processing.  </a:t>
            </a:r>
          </a:p>
          <a:p>
            <a:pPr algn="just"/>
            <a:r>
              <a:rPr lang="en-IN" sz="1800" dirty="0">
                <a:effectLst/>
                <a:latin typeface="Times New Roman" panose="02020603050405020304" pitchFamily="18" charset="0"/>
                <a:ea typeface="Times New Roman" panose="02020603050405020304" pitchFamily="18" charset="0"/>
              </a:rPr>
              <a:t>Cities can optimise traffic flow by restricting access to roadways, lane configurations, and traffic signals dynamically with the help of real-time information. As a result, there is less traffic jamming and better vehicle flow across the urban transport system. Reduced fuel usage, shorter travel times, and higher driver satisfaction are all results of optimised traffic flow.</a:t>
            </a:r>
          </a:p>
          <a:p>
            <a:pPr algn="just"/>
            <a:r>
              <a:rPr lang="en-IN" sz="1800" dirty="0">
                <a:effectLst/>
                <a:latin typeface="Times New Roman" panose="02020603050405020304" pitchFamily="18" charset="0"/>
                <a:ea typeface="Times New Roman" panose="02020603050405020304" pitchFamily="18" charset="0"/>
              </a:rPr>
              <a:t> Real-time analytics solutions facilitate more efficient driving through cities by offering real-time traffic information and recommendations for optimised routes. Based on the flow of traffic, drivers can select the best routes, cutting down on travel times and improving commutes.</a:t>
            </a:r>
          </a:p>
          <a:p>
            <a:pPr algn="just"/>
            <a:r>
              <a:rPr lang="en-IN" sz="1800" dirty="0">
                <a:effectLst/>
                <a:latin typeface="Times New Roman" panose="02020603050405020304" pitchFamily="18" charset="0"/>
                <a:ea typeface="Times New Roman" panose="02020603050405020304" pitchFamily="18" charset="0"/>
              </a:rPr>
              <a:t> Shorter travel times increase not only a person's mobility but also the city's overall economic and productivity gains. Because real-time analytics systems can identify and address accidents quickly, they are essential for improving road safety.</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pPr algn="just"/>
            <a:r>
              <a:rPr lang="en-IN" sz="1800" dirty="0">
                <a:effectLst/>
                <a:latin typeface="Times New Roman" panose="02020603050405020304" pitchFamily="18" charset="0"/>
                <a:ea typeface="Times New Roman" panose="02020603050405020304" pitchFamily="18" charset="0"/>
              </a:rPr>
              <a:t>In summary, real-time analytics usage in smart city traffic management has a lot of advantages and a lot of potential to influence how urban transport develops in the future. </a:t>
            </a:r>
          </a:p>
          <a:p>
            <a:pPr algn="just"/>
            <a:r>
              <a:rPr lang="en-IN" sz="1800" dirty="0">
                <a:effectLst/>
                <a:latin typeface="Times New Roman" panose="02020603050405020304" pitchFamily="18" charset="0"/>
                <a:ea typeface="Times New Roman" panose="02020603050405020304" pitchFamily="18" charset="0"/>
              </a:rPr>
              <a:t>Cities can take proactive steps to reduce traffic, increase travel efficiency, and improve overall mobility for both locals and visitors by utilising real-time data insights and predictive analytics. </a:t>
            </a:r>
          </a:p>
          <a:p>
            <a:pPr algn="just"/>
            <a:r>
              <a:rPr lang="en-IN" sz="1800" dirty="0">
                <a:effectLst/>
                <a:latin typeface="Times New Roman" panose="02020603050405020304" pitchFamily="18" charset="0"/>
                <a:ea typeface="Times New Roman" panose="02020603050405020304" pitchFamily="18" charset="0"/>
              </a:rPr>
              <a:t>With its dynamic and data-driven solutions, real-time analytics offers a revolutionary approach to traffic management in smart cities, tackling the intricate problems associated with urban mobility.</a:t>
            </a:r>
          </a:p>
          <a:p>
            <a:pPr algn="just"/>
            <a:r>
              <a:rPr lang="en-IN" sz="1800" dirty="0">
                <a:effectLst/>
                <a:latin typeface="Times New Roman" panose="02020603050405020304" pitchFamily="18" charset="0"/>
                <a:ea typeface="Times New Roman" panose="02020603050405020304" pitchFamily="18" charset="0"/>
              </a:rPr>
              <a:t> Cities may optimise traffic flow, decrease congestion, improve safety, and support environmental sustainability by utilising real-time analytics systems, which integrate cutting-edge technologies, data collecting techniques, and decision-making algorithms.</a:t>
            </a:r>
          </a:p>
          <a:p>
            <a:pPr algn="just"/>
            <a:r>
              <a:rPr lang="en-IN" sz="1800" dirty="0">
                <a:effectLst/>
                <a:latin typeface="Times New Roman" panose="02020603050405020304" pitchFamily="18" charset="0"/>
                <a:ea typeface="Times New Roman" panose="02020603050405020304" pitchFamily="18" charset="0"/>
              </a:rPr>
              <a:t>Additionally, adaptive traffic control tactics are made possible by real-time data, which helps cities react quickly to incidents, accidents, and special events that could interrupt traffic flow. </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normAutofit lnSpcReduction="10000"/>
          </a:bodyPr>
          <a:lstStyle/>
          <a:p>
            <a:r>
              <a:rPr lang="en-US" sz="2400" b="1" dirty="0"/>
              <a:t>Autonomous Vehicles Integration: </a:t>
            </a:r>
            <a:r>
              <a:rPr lang="en-US" sz="2400" dirty="0"/>
              <a:t>Investigate how real-time analytics can optimize the integration of autonomous vehicles with urban traffic, enhancing safety and efficiency.</a:t>
            </a:r>
          </a:p>
          <a:p>
            <a:r>
              <a:rPr lang="en-US" sz="2400" b="1" dirty="0"/>
              <a:t>Multi-modal Transportation: </a:t>
            </a:r>
            <a:r>
              <a:rPr lang="en-US" sz="2400" dirty="0"/>
              <a:t>Expand real-time analytics to include diverse transportation modes, improving interconnectivity and accessibility within smart cities.</a:t>
            </a:r>
          </a:p>
          <a:p>
            <a:r>
              <a:rPr lang="en-US" sz="2400" b="1" dirty="0"/>
              <a:t>Edge Computing: </a:t>
            </a:r>
            <a:r>
              <a:rPr lang="en-US" sz="2400" dirty="0"/>
              <a:t>Explore the potential of edge computing to enhance real-time analytics capabilities, enabling faster processing and decision-making at the network edge.</a:t>
            </a:r>
          </a:p>
          <a:p>
            <a:r>
              <a:rPr lang="en-US" sz="2400" b="1" dirty="0"/>
              <a:t>Privacy and Security: </a:t>
            </a:r>
            <a:r>
              <a:rPr lang="en-US" sz="2400" dirty="0"/>
              <a:t>Address privacy and security concerns associated with real-time data analytics, ensuring robust protection mechanisms for sensitive information.</a:t>
            </a: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680</TotalTime>
  <Words>1260</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Arial Black</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Shubhanshu Pandey</cp:lastModifiedBy>
  <cp:revision>496</cp:revision>
  <dcterms:created xsi:type="dcterms:W3CDTF">2019-01-09T10:33:00Z</dcterms:created>
  <dcterms:modified xsi:type="dcterms:W3CDTF">2024-03-22T19:10:09Z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156D48682A0442E489AE79C498570B96_12</vt:lpwstr>
  </property>
  <property fmtid="{D5CDD505-2E9C-101B-9397-08002B2CF9AE}" pid="3" name="KSOProductBuildVer">
    <vt:lpwstr>1033-12.2.0.13431</vt:lpwstr>
  </property>
</Properties>
</file>