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342B-7CD5-4F4E-B4DD-9D149036B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58DF6-0D1B-4743-82C8-0FE45703D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B3A3C8-C534-4DBA-84CD-F91088535DFB}"/>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5" name="Footer Placeholder 4">
            <a:extLst>
              <a:ext uri="{FF2B5EF4-FFF2-40B4-BE49-F238E27FC236}">
                <a16:creationId xmlns:a16="http://schemas.microsoft.com/office/drawing/2014/main" id="{59CE956A-023E-4E08-82EE-D40817854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A1E25-B686-4838-90FA-DC06827BC154}"/>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179773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1695-F604-463B-8CBE-260139A57A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49F24-0C33-46EC-9B2B-36DE43840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000B8-F1FF-471B-8053-505000008149}"/>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5" name="Footer Placeholder 4">
            <a:extLst>
              <a:ext uri="{FF2B5EF4-FFF2-40B4-BE49-F238E27FC236}">
                <a16:creationId xmlns:a16="http://schemas.microsoft.com/office/drawing/2014/main" id="{588B5C39-FBCA-4B57-889E-6D13D3655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2DB7A-410C-4B80-8294-F7E6DDA5A483}"/>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242630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15C0D-644D-4191-A9CC-71E4C34488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7AD757-0140-4551-9195-D1F1AB73A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8059E-04C6-4A6D-B1AB-656A99121E28}"/>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5" name="Footer Placeholder 4">
            <a:extLst>
              <a:ext uri="{FF2B5EF4-FFF2-40B4-BE49-F238E27FC236}">
                <a16:creationId xmlns:a16="http://schemas.microsoft.com/office/drawing/2014/main" id="{1E095AA0-4D24-46B1-A11E-32983FE89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FE865-A410-4862-98EA-6A219BDD4F71}"/>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374239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9F49-EF38-42A9-8CE7-F981D280A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1C0D1-58AE-4A0B-8645-88210665C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197-F414-4E28-8CB0-2FDE6E502192}"/>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5" name="Footer Placeholder 4">
            <a:extLst>
              <a:ext uri="{FF2B5EF4-FFF2-40B4-BE49-F238E27FC236}">
                <a16:creationId xmlns:a16="http://schemas.microsoft.com/office/drawing/2014/main" id="{928672D1-42FE-4405-8E41-8D517994A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8328D-754E-4535-ACB8-452DF9652FC3}"/>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175403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1F41-D3CD-4CF1-B2C5-CB7D48AD0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3F734-5074-487E-898E-863099326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178009-7269-49D0-B0E3-C58F7D52C385}"/>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5" name="Footer Placeholder 4">
            <a:extLst>
              <a:ext uri="{FF2B5EF4-FFF2-40B4-BE49-F238E27FC236}">
                <a16:creationId xmlns:a16="http://schemas.microsoft.com/office/drawing/2014/main" id="{BCE34A25-863E-4260-8486-35601071D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7BD9D-FEEF-4977-9D38-DBE384D46B6C}"/>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226286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F34D-4D4A-48F6-877A-C7ABE90DBB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CDFD6-1C83-4D80-93A2-A3EE4D53C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30D627-5DAE-4BBF-924F-00E1ACF41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D35562-067A-47BC-A98D-D05A38B372D6}"/>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6" name="Footer Placeholder 5">
            <a:extLst>
              <a:ext uri="{FF2B5EF4-FFF2-40B4-BE49-F238E27FC236}">
                <a16:creationId xmlns:a16="http://schemas.microsoft.com/office/drawing/2014/main" id="{D6A0465A-203D-4078-AC44-DC64B4DB7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9447B-E96C-4691-9662-B9C9C4BE2A2F}"/>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276309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33F8-C057-42A5-A710-AFCE346E7F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4EA509-5BE1-4EA5-A779-BC8D87B76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5D34C-C831-457F-AF53-1127DFFAB4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3CDD6-08FF-4306-A5DB-91E29D207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2ABED5-BCD8-4853-8188-DF60BC1CD3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B12FB2-D8D7-41B3-B877-A704AAA97113}"/>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8" name="Footer Placeholder 7">
            <a:extLst>
              <a:ext uri="{FF2B5EF4-FFF2-40B4-BE49-F238E27FC236}">
                <a16:creationId xmlns:a16="http://schemas.microsoft.com/office/drawing/2014/main" id="{0428359B-9E98-4B01-9D39-BE47DB677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D38AB3-7E98-485A-AF5D-D34EEA44384C}"/>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142242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F225-6D49-4D42-A21F-BAA268A82B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31F56-AF03-48DC-A4F4-6682AB32BF90}"/>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4" name="Footer Placeholder 3">
            <a:extLst>
              <a:ext uri="{FF2B5EF4-FFF2-40B4-BE49-F238E27FC236}">
                <a16:creationId xmlns:a16="http://schemas.microsoft.com/office/drawing/2014/main" id="{D604518F-3343-4F1E-8E7D-E988BAA4B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F727C7-2AA7-4AB3-B028-C2F39B1A0AF3}"/>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318484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59318-8AFA-449C-B15B-BFC58B389C5F}"/>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3" name="Footer Placeholder 2">
            <a:extLst>
              <a:ext uri="{FF2B5EF4-FFF2-40B4-BE49-F238E27FC236}">
                <a16:creationId xmlns:a16="http://schemas.microsoft.com/office/drawing/2014/main" id="{882D2C2E-6329-4BEC-95BA-8837255078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7D55FE-916E-48DB-80C4-13E7B5A484C6}"/>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242593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9EFD-AF09-46A9-B334-837A42135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812E58-91C1-4DAA-A8C4-F06EE7733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88D0-EBAE-43E7-9514-4F6F554AB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56AAB-9194-40F7-A79F-CE2EA75BBB73}"/>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6" name="Footer Placeholder 5">
            <a:extLst>
              <a:ext uri="{FF2B5EF4-FFF2-40B4-BE49-F238E27FC236}">
                <a16:creationId xmlns:a16="http://schemas.microsoft.com/office/drawing/2014/main" id="{08F62725-5D3F-4C7B-8B53-5CB592F4E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81C57-3984-4DDD-AE14-7F93895D9FAF}"/>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243684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23C2-E0CA-4671-BE09-ED06B56E9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EC2B-082C-4D8B-9882-158049615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8E48B-2B27-48E1-AB86-210D4E1B1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1BBFF-F981-4C5C-AF04-9092D2D3130E}"/>
              </a:ext>
            </a:extLst>
          </p:cNvPr>
          <p:cNvSpPr>
            <a:spLocks noGrp="1"/>
          </p:cNvSpPr>
          <p:nvPr>
            <p:ph type="dt" sz="half" idx="10"/>
          </p:nvPr>
        </p:nvSpPr>
        <p:spPr/>
        <p:txBody>
          <a:bodyPr/>
          <a:lstStyle/>
          <a:p>
            <a:fld id="{844A5574-BCB4-4CED-B525-60D508D2EE40}" type="datetimeFigureOut">
              <a:rPr lang="en-US" smtClean="0"/>
              <a:t>1/15/2025</a:t>
            </a:fld>
            <a:endParaRPr lang="en-US"/>
          </a:p>
        </p:txBody>
      </p:sp>
      <p:sp>
        <p:nvSpPr>
          <p:cNvPr id="6" name="Footer Placeholder 5">
            <a:extLst>
              <a:ext uri="{FF2B5EF4-FFF2-40B4-BE49-F238E27FC236}">
                <a16:creationId xmlns:a16="http://schemas.microsoft.com/office/drawing/2014/main" id="{11D687B4-1134-4395-AC4E-5BF115693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5BD0A-45A4-4935-A006-8BE68682E062}"/>
              </a:ext>
            </a:extLst>
          </p:cNvPr>
          <p:cNvSpPr>
            <a:spLocks noGrp="1"/>
          </p:cNvSpPr>
          <p:nvPr>
            <p:ph type="sldNum" sz="quarter" idx="12"/>
          </p:nvPr>
        </p:nvSpPr>
        <p:spPr/>
        <p:txBody>
          <a:bodyPr/>
          <a:lstStyle/>
          <a:p>
            <a:fld id="{399AD726-7FAD-4D89-9DD1-170F4A2C0CD7}" type="slidenum">
              <a:rPr lang="en-US" smtClean="0"/>
              <a:t>‹#›</a:t>
            </a:fld>
            <a:endParaRPr lang="en-US"/>
          </a:p>
        </p:txBody>
      </p:sp>
    </p:spTree>
    <p:extLst>
      <p:ext uri="{BB962C8B-B14F-4D97-AF65-F5344CB8AC3E}">
        <p14:creationId xmlns:p14="http://schemas.microsoft.com/office/powerpoint/2010/main" val="194949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48233-B3C3-4400-B214-AF3FC7A5E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C53B8-A5CA-44AB-A7DD-DC410941D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18C27-852F-49A2-AB46-6CE319CCF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A5574-BCB4-4CED-B525-60D508D2EE40}" type="datetimeFigureOut">
              <a:rPr lang="en-US" smtClean="0"/>
              <a:t>1/15/2025</a:t>
            </a:fld>
            <a:endParaRPr lang="en-US"/>
          </a:p>
        </p:txBody>
      </p:sp>
      <p:sp>
        <p:nvSpPr>
          <p:cNvPr id="5" name="Footer Placeholder 4">
            <a:extLst>
              <a:ext uri="{FF2B5EF4-FFF2-40B4-BE49-F238E27FC236}">
                <a16:creationId xmlns:a16="http://schemas.microsoft.com/office/drawing/2014/main" id="{DD9A89F2-1D94-4C15-A487-86DDB39CC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789A08-DF7D-4699-9920-7BEBA086F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AD726-7FAD-4D89-9DD1-170F4A2C0CD7}" type="slidenum">
              <a:rPr lang="en-US" smtClean="0"/>
              <a:t>‹#›</a:t>
            </a:fld>
            <a:endParaRPr lang="en-US"/>
          </a:p>
        </p:txBody>
      </p:sp>
    </p:spTree>
    <p:extLst>
      <p:ext uri="{BB962C8B-B14F-4D97-AF65-F5344CB8AC3E}">
        <p14:creationId xmlns:p14="http://schemas.microsoft.com/office/powerpoint/2010/main" val="39068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F0E1-FA42-420D-9744-1B76C6CB2E46}"/>
              </a:ext>
            </a:extLst>
          </p:cNvPr>
          <p:cNvSpPr>
            <a:spLocks noGrp="1"/>
          </p:cNvSpPr>
          <p:nvPr>
            <p:ph type="ctrTitle"/>
          </p:nvPr>
        </p:nvSpPr>
        <p:spPr>
          <a:xfrm>
            <a:off x="1524000" y="1122363"/>
            <a:ext cx="9144000" cy="910623"/>
          </a:xfrm>
        </p:spPr>
        <p:txBody>
          <a:bodyPr>
            <a:noAutofit/>
          </a:bodyPr>
          <a:lstStyle/>
          <a:p>
            <a:r>
              <a:rPr lang="en-US" b="1" dirty="0"/>
              <a:t>ML Clustering Assignment</a:t>
            </a:r>
          </a:p>
        </p:txBody>
      </p:sp>
    </p:spTree>
    <p:extLst>
      <p:ext uri="{BB962C8B-B14F-4D97-AF65-F5344CB8AC3E}">
        <p14:creationId xmlns:p14="http://schemas.microsoft.com/office/powerpoint/2010/main" val="42669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F0E-C1DB-4ECE-B9E2-BDA77E28907E}"/>
              </a:ext>
            </a:extLst>
          </p:cNvPr>
          <p:cNvSpPr>
            <a:spLocks noGrp="1"/>
          </p:cNvSpPr>
          <p:nvPr>
            <p:ph type="title"/>
          </p:nvPr>
        </p:nvSpPr>
        <p:spPr>
          <a:xfrm>
            <a:off x="838200" y="329616"/>
            <a:ext cx="10515600" cy="520700"/>
          </a:xfrm>
        </p:spPr>
        <p:txBody>
          <a:bodyPr>
            <a:normAutofit fontScale="90000"/>
          </a:bodyPr>
          <a:lstStyle/>
          <a:p>
            <a:pPr algn="ctr"/>
            <a:r>
              <a:rPr lang="en-US" dirty="0"/>
              <a:t>OPTICS Clustering</a:t>
            </a:r>
          </a:p>
        </p:txBody>
      </p:sp>
      <p:sp>
        <p:nvSpPr>
          <p:cNvPr id="3" name="Content Placeholder 2">
            <a:extLst>
              <a:ext uri="{FF2B5EF4-FFF2-40B4-BE49-F238E27FC236}">
                <a16:creationId xmlns:a16="http://schemas.microsoft.com/office/drawing/2014/main" id="{27FBABAD-542F-4C65-8B34-36B3784DEB42}"/>
              </a:ext>
            </a:extLst>
          </p:cNvPr>
          <p:cNvSpPr>
            <a:spLocks noGrp="1"/>
          </p:cNvSpPr>
          <p:nvPr>
            <p:ph idx="1"/>
          </p:nvPr>
        </p:nvSpPr>
        <p:spPr>
          <a:xfrm>
            <a:off x="767913" y="885827"/>
            <a:ext cx="10852957" cy="2136934"/>
          </a:xfrm>
          <a:gradFill>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a:bodyPr>
          <a:lstStyle/>
          <a:p>
            <a:pPr marL="0" indent="0">
              <a:buNone/>
            </a:pPr>
            <a:r>
              <a:rPr lang="en-US" dirty="0"/>
              <a:t>Definition:</a:t>
            </a:r>
          </a:p>
          <a:p>
            <a:pPr marL="0" indent="0">
              <a:buNone/>
            </a:pPr>
            <a:r>
              <a:rPr lang="en-US" sz="2000" dirty="0"/>
              <a:t>OPTICS (Ordering Points To Identify the Clustering Structure) is a density-based clustering algorithm used in machine learning. It is particularly well-suited for discovering clusters of varying shapes, sizes, and densities in a dataset. OPTICS is an extension of the DBSCAN (Density-Based Spatial Clustering of Applications with Noise) algorithm, designed to address its limitations when dealing with datasets containing clusters of varying densities.</a:t>
            </a:r>
            <a:endParaRPr lang="en-US" sz="2200" dirty="0"/>
          </a:p>
          <a:p>
            <a:pPr marL="0" indent="0">
              <a:buNone/>
            </a:pPr>
            <a:endParaRPr lang="en-US" sz="2200" dirty="0"/>
          </a:p>
          <a:p>
            <a:pPr marL="0" indent="0">
              <a:buNone/>
            </a:pPr>
            <a:endParaRPr lang="en-US" sz="2200" dirty="0"/>
          </a:p>
          <a:p>
            <a:pPr marL="0" indent="0">
              <a:buNone/>
            </a:pPr>
            <a:endParaRPr lang="en-US" sz="2200" dirty="0"/>
          </a:p>
          <a:p>
            <a:endParaRPr lang="en-US" dirty="0"/>
          </a:p>
        </p:txBody>
      </p:sp>
      <p:sp>
        <p:nvSpPr>
          <p:cNvPr id="6" name="Content Placeholder 2">
            <a:extLst>
              <a:ext uri="{FF2B5EF4-FFF2-40B4-BE49-F238E27FC236}">
                <a16:creationId xmlns:a16="http://schemas.microsoft.com/office/drawing/2014/main" id="{1ED6A318-0A74-47EE-A8FD-EB275B9432A1}"/>
              </a:ext>
            </a:extLst>
          </p:cNvPr>
          <p:cNvSpPr txBox="1">
            <a:spLocks/>
          </p:cNvSpPr>
          <p:nvPr/>
        </p:nvSpPr>
        <p:spPr>
          <a:xfrm>
            <a:off x="5752729" y="3719743"/>
            <a:ext cx="5157927" cy="143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55F71274-7223-4D7E-9625-2ACE7731E697}"/>
              </a:ext>
            </a:extLst>
          </p:cNvPr>
          <p:cNvSpPr txBox="1">
            <a:spLocks/>
          </p:cNvSpPr>
          <p:nvPr/>
        </p:nvSpPr>
        <p:spPr>
          <a:xfrm>
            <a:off x="767913" y="3136987"/>
            <a:ext cx="4913795" cy="3355887"/>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Plot:</a:t>
            </a:r>
          </a:p>
          <a:p>
            <a:pPr marL="0" indent="0">
              <a:buNone/>
            </a:pPr>
            <a:endParaRPr lang="en-US" dirty="0"/>
          </a:p>
        </p:txBody>
      </p:sp>
      <p:sp>
        <p:nvSpPr>
          <p:cNvPr id="8" name="Content Placeholder 2">
            <a:extLst>
              <a:ext uri="{FF2B5EF4-FFF2-40B4-BE49-F238E27FC236}">
                <a16:creationId xmlns:a16="http://schemas.microsoft.com/office/drawing/2014/main" id="{1346864B-C75D-41BE-BFAC-07667B40D324}"/>
              </a:ext>
            </a:extLst>
          </p:cNvPr>
          <p:cNvSpPr txBox="1">
            <a:spLocks/>
          </p:cNvSpPr>
          <p:nvPr/>
        </p:nvSpPr>
        <p:spPr>
          <a:xfrm>
            <a:off x="5752729" y="3136987"/>
            <a:ext cx="5868141" cy="3355887"/>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Python code:</a:t>
            </a:r>
          </a:p>
          <a:p>
            <a:pPr marL="0" indent="0">
              <a:buNone/>
            </a:pPr>
            <a:r>
              <a:rPr lang="en-US" sz="2000" dirty="0"/>
              <a:t>from </a:t>
            </a:r>
            <a:r>
              <a:rPr lang="en-US" sz="2000" dirty="0" err="1"/>
              <a:t>sklearn.cluster</a:t>
            </a:r>
            <a:r>
              <a:rPr lang="en-US" sz="2000" dirty="0"/>
              <a:t> import OPTICS</a:t>
            </a:r>
          </a:p>
          <a:p>
            <a:pPr marL="0" indent="0">
              <a:buNone/>
            </a:pPr>
            <a:r>
              <a:rPr lang="en-US" sz="2000" dirty="0"/>
              <a:t>OP = OPTICS(</a:t>
            </a:r>
            <a:r>
              <a:rPr lang="en-US" sz="2000" dirty="0" err="1"/>
              <a:t>min_samples</a:t>
            </a:r>
            <a:r>
              <a:rPr lang="en-US" sz="2000" dirty="0"/>
              <a:t>=2).fit(X)</a:t>
            </a:r>
          </a:p>
          <a:p>
            <a:pPr marL="0" indent="0">
              <a:buNone/>
            </a:pPr>
            <a:r>
              <a:rPr lang="en-US" sz="2000" dirty="0"/>
              <a:t>Y_OP= </a:t>
            </a:r>
            <a:r>
              <a:rPr lang="en-US" sz="2000" dirty="0" err="1"/>
              <a:t>OP.fit_predict</a:t>
            </a:r>
            <a:r>
              <a:rPr lang="en-US" sz="2000" dirty="0"/>
              <a:t>(X)</a:t>
            </a:r>
          </a:p>
          <a:p>
            <a:pPr marL="0" inden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endParaRPr lang="en-US" dirty="0"/>
          </a:p>
        </p:txBody>
      </p:sp>
      <p:pic>
        <p:nvPicPr>
          <p:cNvPr id="4" name="Picture 3">
            <a:extLst>
              <a:ext uri="{FF2B5EF4-FFF2-40B4-BE49-F238E27FC236}">
                <a16:creationId xmlns:a16="http://schemas.microsoft.com/office/drawing/2014/main" id="{EEFC3E99-9677-4864-9FA1-F1A19398AD93}"/>
              </a:ext>
            </a:extLst>
          </p:cNvPr>
          <p:cNvPicPr>
            <a:picLocks noChangeAspect="1"/>
          </p:cNvPicPr>
          <p:nvPr/>
        </p:nvPicPr>
        <p:blipFill>
          <a:blip r:embed="rId2"/>
          <a:stretch>
            <a:fillRect/>
          </a:stretch>
        </p:blipFill>
        <p:spPr>
          <a:xfrm>
            <a:off x="838200" y="3542191"/>
            <a:ext cx="4754732" cy="2814221"/>
          </a:xfrm>
          <a:prstGeom prst="rect">
            <a:avLst/>
          </a:prstGeom>
        </p:spPr>
      </p:pic>
    </p:spTree>
    <p:extLst>
      <p:ext uri="{BB962C8B-B14F-4D97-AF65-F5344CB8AC3E}">
        <p14:creationId xmlns:p14="http://schemas.microsoft.com/office/powerpoint/2010/main" val="223159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D8BD-94B7-43B6-BF78-2494C1E39AA1}"/>
              </a:ext>
            </a:extLst>
          </p:cNvPr>
          <p:cNvSpPr>
            <a:spLocks noGrp="1"/>
          </p:cNvSpPr>
          <p:nvPr>
            <p:ph idx="1"/>
          </p:nvPr>
        </p:nvSpPr>
        <p:spPr>
          <a:xfrm>
            <a:off x="85725" y="66675"/>
            <a:ext cx="5702516" cy="3866133"/>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lnSpcReduction="10000"/>
          </a:bodyPr>
          <a:lstStyle/>
          <a:p>
            <a:pPr marL="0" indent="0" algn="ctr">
              <a:buNone/>
            </a:pPr>
            <a:r>
              <a:rPr lang="en-US" dirty="0"/>
              <a:t>Advantages:</a:t>
            </a:r>
          </a:p>
          <a:p>
            <a:r>
              <a:rPr lang="en-US" sz="2000" dirty="0"/>
              <a:t>OPTICS can identify clusters of varying densities, unlike DBSCAN, which requires a single density parameter (ϵ\epsilonϵ) for all clusters.</a:t>
            </a:r>
          </a:p>
          <a:p>
            <a:r>
              <a:rPr lang="en-US" sz="2000" dirty="0"/>
              <a:t>It produces a reachability plot, which provides insights into the hierarchical structure of clusters, allowing the user to select clustering thresholds dynamically.</a:t>
            </a:r>
          </a:p>
          <a:p>
            <a:r>
              <a:rPr lang="en-US" sz="2000" dirty="0"/>
              <a:t>Like DBSCAN, OPTICS effectively identifies outliers as noise points.</a:t>
            </a:r>
          </a:p>
          <a:p>
            <a:r>
              <a:rPr lang="en-US" sz="2000" dirty="0"/>
              <a:t>OPTICS does not require user to specify the number of clusters beforehand, unlike k-means.</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B4B1357-4947-4533-AA68-2FFE91FA8888}"/>
              </a:ext>
            </a:extLst>
          </p:cNvPr>
          <p:cNvSpPr txBox="1">
            <a:spLocks/>
          </p:cNvSpPr>
          <p:nvPr/>
        </p:nvSpPr>
        <p:spPr>
          <a:xfrm>
            <a:off x="5912527" y="114947"/>
            <a:ext cx="5939161" cy="3808983"/>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Disadvantages:</a:t>
            </a:r>
          </a:p>
          <a:p>
            <a:r>
              <a:rPr lang="en-US" sz="2000" dirty="0"/>
              <a:t>Storing the distance matrix for large datasets can be memory-intensive, potentially limiting scalability.</a:t>
            </a:r>
          </a:p>
          <a:p>
            <a:r>
              <a:rPr lang="en-US" sz="2000" dirty="0"/>
              <a:t>For datasets with sparse or highly scattered points, OPTICS can struggle to identify meaningful clusters.</a:t>
            </a:r>
          </a:p>
          <a:p>
            <a:r>
              <a:rPr lang="en-US" sz="2000" dirty="0"/>
              <a:t>The reachability plot, while informative, can be challenging to interpret for large or complex datasets, especially when the structure is ambiguous.</a:t>
            </a:r>
          </a:p>
          <a:p>
            <a:r>
              <a:rPr lang="en-US" sz="2000" dirty="0"/>
              <a:t>While OPTICS is less sensitive to the eps parameter than DBSCAN, it still depends on the minimum number of points (</a:t>
            </a:r>
            <a:r>
              <a:rPr lang="en-US" sz="2000" dirty="0" err="1"/>
              <a:t>MinPts</a:t>
            </a:r>
            <a:r>
              <a:rPr lang="en-US" sz="2000" dirty="0"/>
              <a:t>) parameter. Choosing the wrong value can significantly affect the results.</a:t>
            </a:r>
          </a:p>
        </p:txBody>
      </p:sp>
      <p:sp>
        <p:nvSpPr>
          <p:cNvPr id="6" name="Content Placeholder 2">
            <a:extLst>
              <a:ext uri="{FF2B5EF4-FFF2-40B4-BE49-F238E27FC236}">
                <a16:creationId xmlns:a16="http://schemas.microsoft.com/office/drawing/2014/main" id="{40FB1931-4FB1-436A-90E3-8450F7FAD58F}"/>
              </a:ext>
            </a:extLst>
          </p:cNvPr>
          <p:cNvSpPr txBox="1">
            <a:spLocks/>
          </p:cNvSpPr>
          <p:nvPr/>
        </p:nvSpPr>
        <p:spPr>
          <a:xfrm>
            <a:off x="85725" y="3994860"/>
            <a:ext cx="11765963" cy="2796465"/>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time applications for OPTICS clustering:</a:t>
            </a:r>
          </a:p>
          <a:p>
            <a:pPr marL="0" indent="0">
              <a:buNone/>
            </a:pPr>
            <a:r>
              <a:rPr lang="en-US" sz="2000" dirty="0"/>
              <a:t>Urban planning: Identifying densely populated areas and their boundaries.</a:t>
            </a:r>
          </a:p>
          <a:p>
            <a:pPr marL="0" indent="0">
              <a:buNone/>
            </a:pPr>
            <a:r>
              <a:rPr lang="en-US" sz="2000" dirty="0"/>
              <a:t>Environmental monitoring: Tracking patterns of pollution, vegetation, or wildlife activity.</a:t>
            </a:r>
          </a:p>
          <a:p>
            <a:pPr marL="0" indent="0">
              <a:buNone/>
            </a:pPr>
            <a:r>
              <a:rPr lang="en-US" sz="2000" dirty="0"/>
              <a:t>Traffic management: Detecting congestion patterns or areas with high vehicle density.</a:t>
            </a:r>
          </a:p>
          <a:p>
            <a:pPr marL="0" indent="0">
              <a:buNone/>
            </a:pPr>
            <a:r>
              <a:rPr lang="en-US" sz="2000" dirty="0"/>
              <a:t>Fraud detection: Identifying irregularities in transaction patterns.</a:t>
            </a:r>
          </a:p>
          <a:p>
            <a:pPr marL="0" indent="0">
              <a:buNone/>
            </a:pPr>
            <a:r>
              <a:rPr lang="en-US" sz="2000" dirty="0"/>
              <a:t>Network security: Spotting unusual patterns in network traffic that might indicate cyberattacks.</a:t>
            </a:r>
          </a:p>
          <a:p>
            <a:pPr marL="0" indent="0">
              <a:buNone/>
            </a:pPr>
            <a:r>
              <a:rPr lang="en-US" sz="2000" dirty="0"/>
              <a:t>Industrial monitoring: Detecting anomalies in sensor data from machinery or equipment.</a:t>
            </a:r>
          </a:p>
        </p:txBody>
      </p:sp>
    </p:spTree>
    <p:extLst>
      <p:ext uri="{BB962C8B-B14F-4D97-AF65-F5344CB8AC3E}">
        <p14:creationId xmlns:p14="http://schemas.microsoft.com/office/powerpoint/2010/main" val="304084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F0E-C1DB-4ECE-B9E2-BDA77E28907E}"/>
              </a:ext>
            </a:extLst>
          </p:cNvPr>
          <p:cNvSpPr>
            <a:spLocks noGrp="1"/>
          </p:cNvSpPr>
          <p:nvPr>
            <p:ph type="title"/>
          </p:nvPr>
        </p:nvSpPr>
        <p:spPr>
          <a:xfrm>
            <a:off x="838200" y="329616"/>
            <a:ext cx="10515600" cy="520700"/>
          </a:xfrm>
        </p:spPr>
        <p:txBody>
          <a:bodyPr>
            <a:normAutofit fontScale="90000"/>
          </a:bodyPr>
          <a:lstStyle/>
          <a:p>
            <a:pPr algn="ctr"/>
            <a:r>
              <a:rPr lang="en-US" dirty="0"/>
              <a:t>BIRCH Clustering</a:t>
            </a:r>
          </a:p>
        </p:txBody>
      </p:sp>
      <p:sp>
        <p:nvSpPr>
          <p:cNvPr id="3" name="Content Placeholder 2">
            <a:extLst>
              <a:ext uri="{FF2B5EF4-FFF2-40B4-BE49-F238E27FC236}">
                <a16:creationId xmlns:a16="http://schemas.microsoft.com/office/drawing/2014/main" id="{27FBABAD-542F-4C65-8B34-36B3784DEB42}"/>
              </a:ext>
            </a:extLst>
          </p:cNvPr>
          <p:cNvSpPr>
            <a:spLocks noGrp="1"/>
          </p:cNvSpPr>
          <p:nvPr>
            <p:ph idx="1"/>
          </p:nvPr>
        </p:nvSpPr>
        <p:spPr>
          <a:xfrm>
            <a:off x="767913" y="885827"/>
            <a:ext cx="10852957" cy="2136934"/>
          </a:xfrm>
          <a:gradFill>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a:bodyPr>
          <a:lstStyle/>
          <a:p>
            <a:pPr marL="0" indent="0">
              <a:buNone/>
            </a:pPr>
            <a:r>
              <a:rPr lang="en-US" dirty="0"/>
              <a:t>Definition:</a:t>
            </a:r>
          </a:p>
          <a:p>
            <a:pPr marL="0" indent="0">
              <a:buNone/>
            </a:pPr>
            <a:r>
              <a:rPr lang="en-US" sz="2000" dirty="0"/>
              <a:t>BIRCH (Balanced Iterative Reducing and Clustering using Hierarchies) is a clustering algorithm that is designed to handle large datasets efficiently. It is particularly useful when dealing with data that cannot fit into memory or when performing clustering on large datasets with millions of data points.</a:t>
            </a:r>
            <a:endParaRPr lang="en-US" sz="2200" dirty="0"/>
          </a:p>
          <a:p>
            <a:pPr marL="0" indent="0">
              <a:buNone/>
            </a:pPr>
            <a:endParaRPr lang="en-US" sz="2200" dirty="0"/>
          </a:p>
          <a:p>
            <a:pPr marL="0" indent="0">
              <a:buNone/>
            </a:pPr>
            <a:endParaRPr lang="en-US" sz="2200" dirty="0"/>
          </a:p>
          <a:p>
            <a:pPr marL="0" indent="0">
              <a:buNone/>
            </a:pPr>
            <a:endParaRPr lang="en-US" sz="2200" dirty="0"/>
          </a:p>
          <a:p>
            <a:endParaRPr lang="en-US" dirty="0"/>
          </a:p>
        </p:txBody>
      </p:sp>
      <p:sp>
        <p:nvSpPr>
          <p:cNvPr id="6" name="Content Placeholder 2">
            <a:extLst>
              <a:ext uri="{FF2B5EF4-FFF2-40B4-BE49-F238E27FC236}">
                <a16:creationId xmlns:a16="http://schemas.microsoft.com/office/drawing/2014/main" id="{1ED6A318-0A74-47EE-A8FD-EB275B9432A1}"/>
              </a:ext>
            </a:extLst>
          </p:cNvPr>
          <p:cNvSpPr txBox="1">
            <a:spLocks/>
          </p:cNvSpPr>
          <p:nvPr/>
        </p:nvSpPr>
        <p:spPr>
          <a:xfrm>
            <a:off x="5752729" y="3719743"/>
            <a:ext cx="5157927" cy="143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55F71274-7223-4D7E-9625-2ACE7731E697}"/>
              </a:ext>
            </a:extLst>
          </p:cNvPr>
          <p:cNvSpPr txBox="1">
            <a:spLocks/>
          </p:cNvSpPr>
          <p:nvPr/>
        </p:nvSpPr>
        <p:spPr>
          <a:xfrm>
            <a:off x="767913" y="3136987"/>
            <a:ext cx="4913795" cy="3355887"/>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Plot:</a:t>
            </a:r>
          </a:p>
          <a:p>
            <a:pPr marL="0" indent="0">
              <a:buNone/>
            </a:pPr>
            <a:endParaRPr lang="en-US" dirty="0"/>
          </a:p>
        </p:txBody>
      </p:sp>
      <p:sp>
        <p:nvSpPr>
          <p:cNvPr id="8" name="Content Placeholder 2">
            <a:extLst>
              <a:ext uri="{FF2B5EF4-FFF2-40B4-BE49-F238E27FC236}">
                <a16:creationId xmlns:a16="http://schemas.microsoft.com/office/drawing/2014/main" id="{1346864B-C75D-41BE-BFAC-07667B40D324}"/>
              </a:ext>
            </a:extLst>
          </p:cNvPr>
          <p:cNvSpPr txBox="1">
            <a:spLocks/>
          </p:cNvSpPr>
          <p:nvPr/>
        </p:nvSpPr>
        <p:spPr>
          <a:xfrm>
            <a:off x="5752729" y="3136987"/>
            <a:ext cx="5868141" cy="3355887"/>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Python code:</a:t>
            </a:r>
          </a:p>
          <a:p>
            <a:pPr marL="0" indent="0">
              <a:buNone/>
            </a:pPr>
            <a:r>
              <a:rPr lang="en-US" sz="2000" dirty="0"/>
              <a:t>from </a:t>
            </a:r>
            <a:r>
              <a:rPr lang="en-US" sz="2000" dirty="0" err="1"/>
              <a:t>sklearn.cluster</a:t>
            </a:r>
            <a:r>
              <a:rPr lang="en-US" sz="2000" dirty="0"/>
              <a:t> import Birch</a:t>
            </a:r>
          </a:p>
          <a:p>
            <a:pPr marL="0" indent="0">
              <a:buNone/>
            </a:pPr>
            <a:r>
              <a:rPr lang="en-US" sz="2000" dirty="0" err="1"/>
              <a:t>brc</a:t>
            </a:r>
            <a:r>
              <a:rPr lang="en-US" sz="2000" dirty="0"/>
              <a:t> = Birch(</a:t>
            </a:r>
            <a:r>
              <a:rPr lang="en-US" sz="2000" dirty="0" err="1"/>
              <a:t>n_clusters</a:t>
            </a:r>
            <a:r>
              <a:rPr lang="en-US" sz="2000" dirty="0"/>
              <a:t>=None)</a:t>
            </a:r>
          </a:p>
          <a:p>
            <a:pPr marL="0" indent="0">
              <a:buNone/>
            </a:pPr>
            <a:r>
              <a:rPr lang="en-US" sz="2000" dirty="0" err="1"/>
              <a:t>Y_brc</a:t>
            </a:r>
            <a:r>
              <a:rPr lang="en-US" sz="2000" dirty="0"/>
              <a:t>= </a:t>
            </a:r>
            <a:r>
              <a:rPr lang="en-US" sz="2000" dirty="0" err="1"/>
              <a:t>brc.fit_predict</a:t>
            </a:r>
            <a:r>
              <a:rPr lang="en-US" sz="2000" dirty="0"/>
              <a:t>(X)</a:t>
            </a:r>
          </a:p>
          <a:p>
            <a:pPr marL="0" inden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endParaRPr lang="en-US" dirty="0"/>
          </a:p>
        </p:txBody>
      </p:sp>
      <p:pic>
        <p:nvPicPr>
          <p:cNvPr id="4" name="Picture 3">
            <a:extLst>
              <a:ext uri="{FF2B5EF4-FFF2-40B4-BE49-F238E27FC236}">
                <a16:creationId xmlns:a16="http://schemas.microsoft.com/office/drawing/2014/main" id="{F353016C-B097-40E5-8BD9-179182A0590C}"/>
              </a:ext>
            </a:extLst>
          </p:cNvPr>
          <p:cNvPicPr>
            <a:picLocks noChangeAspect="1"/>
          </p:cNvPicPr>
          <p:nvPr/>
        </p:nvPicPr>
        <p:blipFill>
          <a:blip r:embed="rId2"/>
          <a:stretch>
            <a:fillRect/>
          </a:stretch>
        </p:blipFill>
        <p:spPr>
          <a:xfrm>
            <a:off x="838200" y="3527825"/>
            <a:ext cx="4763610" cy="2881853"/>
          </a:xfrm>
          <a:prstGeom prst="rect">
            <a:avLst/>
          </a:prstGeom>
        </p:spPr>
      </p:pic>
    </p:spTree>
    <p:extLst>
      <p:ext uri="{BB962C8B-B14F-4D97-AF65-F5344CB8AC3E}">
        <p14:creationId xmlns:p14="http://schemas.microsoft.com/office/powerpoint/2010/main" val="408228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D8BD-94B7-43B6-BF78-2494C1E39AA1}"/>
              </a:ext>
            </a:extLst>
          </p:cNvPr>
          <p:cNvSpPr>
            <a:spLocks noGrp="1"/>
          </p:cNvSpPr>
          <p:nvPr>
            <p:ph idx="1"/>
          </p:nvPr>
        </p:nvSpPr>
        <p:spPr>
          <a:xfrm>
            <a:off x="85725" y="66675"/>
            <a:ext cx="5702516" cy="3866133"/>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lnSpcReduction="10000"/>
          </a:bodyPr>
          <a:lstStyle/>
          <a:p>
            <a:pPr marL="0" indent="0" algn="ctr">
              <a:buNone/>
            </a:pPr>
            <a:r>
              <a:rPr lang="en-US" dirty="0"/>
              <a:t>Advantages:</a:t>
            </a:r>
          </a:p>
          <a:p>
            <a:r>
              <a:rPr lang="en-US" sz="2000" dirty="0"/>
              <a:t>BIRCH is highly efficient and scalable for large datasets. It has a time complexity of O(n), making it faster than many other clustering algorithms like k-means, especially when dealing with very large datasets. </a:t>
            </a:r>
          </a:p>
          <a:p>
            <a:r>
              <a:rPr lang="en-US" sz="2000" dirty="0"/>
              <a:t>BIRCH is an incremental clustering algorithm, meaning it can handle the addition of new data points without needing to recompute the entire clustering from scratch.</a:t>
            </a:r>
          </a:p>
          <a:p>
            <a:r>
              <a:rPr lang="en-US" sz="2000" dirty="0"/>
              <a:t>BIRCH can be used as a pre-processing step for other clustering algorithms</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B4B1357-4947-4533-AA68-2FFE91FA8888}"/>
              </a:ext>
            </a:extLst>
          </p:cNvPr>
          <p:cNvSpPr txBox="1">
            <a:spLocks/>
          </p:cNvSpPr>
          <p:nvPr/>
        </p:nvSpPr>
        <p:spPr>
          <a:xfrm>
            <a:off x="5912527" y="114947"/>
            <a:ext cx="5939161" cy="3808983"/>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Disadvantages:</a:t>
            </a:r>
          </a:p>
          <a:p>
            <a:r>
              <a:rPr lang="en-US" sz="2000" dirty="0"/>
              <a:t> Sensitivity to the number of clusters.</a:t>
            </a:r>
          </a:p>
          <a:p>
            <a:r>
              <a:rPr lang="en-US" sz="2000" dirty="0"/>
              <a:t>Not suitable for high-dimensional data</a:t>
            </a:r>
          </a:p>
          <a:p>
            <a:r>
              <a:rPr lang="en-US" sz="2000" dirty="0"/>
              <a:t>Requires preprocessing</a:t>
            </a:r>
          </a:p>
          <a:p>
            <a:r>
              <a:rPr lang="en-US" sz="2000" dirty="0"/>
              <a:t>The compact summary structure used in the algorithm (CF tree) can also consume a lot of memory for large datasets.</a:t>
            </a:r>
          </a:p>
          <a:p>
            <a:r>
              <a:rPr lang="en-US" sz="2000"/>
              <a:t>The algorithm may have difficulty distinguishing between clusters of varying densities, particularly if the density of the clusters varies significantly. </a:t>
            </a:r>
            <a:endParaRPr lang="en-US" sz="2000" dirty="0"/>
          </a:p>
        </p:txBody>
      </p:sp>
      <p:sp>
        <p:nvSpPr>
          <p:cNvPr id="6" name="Content Placeholder 2">
            <a:extLst>
              <a:ext uri="{FF2B5EF4-FFF2-40B4-BE49-F238E27FC236}">
                <a16:creationId xmlns:a16="http://schemas.microsoft.com/office/drawing/2014/main" id="{40FB1931-4FB1-436A-90E3-8450F7FAD58F}"/>
              </a:ext>
            </a:extLst>
          </p:cNvPr>
          <p:cNvSpPr txBox="1">
            <a:spLocks/>
          </p:cNvSpPr>
          <p:nvPr/>
        </p:nvSpPr>
        <p:spPr>
          <a:xfrm>
            <a:off x="85725" y="3994860"/>
            <a:ext cx="11765963" cy="2796465"/>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time applications for BIRCH clustering:</a:t>
            </a:r>
          </a:p>
          <a:p>
            <a:pPr marL="0" indent="0">
              <a:buNone/>
            </a:pPr>
            <a:r>
              <a:rPr lang="en-US" sz="2000" dirty="0"/>
              <a:t>Financial Market Prediction</a:t>
            </a:r>
          </a:p>
          <a:p>
            <a:pPr marL="0" indent="0">
              <a:buNone/>
            </a:pPr>
            <a:r>
              <a:rPr lang="en-US" sz="2000" dirty="0"/>
              <a:t>Real-Time Recommendation Systems</a:t>
            </a:r>
          </a:p>
          <a:p>
            <a:pPr marL="0" indent="0">
              <a:buNone/>
            </a:pPr>
            <a:r>
              <a:rPr lang="en-US" sz="2000" dirty="0"/>
              <a:t>Healthcare and Patient Monitoring</a:t>
            </a:r>
          </a:p>
          <a:p>
            <a:pPr marL="0" indent="0">
              <a:buNone/>
            </a:pPr>
            <a:r>
              <a:rPr lang="en-US" sz="2000" dirty="0"/>
              <a:t>Sensor Data Analysis in IoT Applications</a:t>
            </a:r>
          </a:p>
          <a:p>
            <a:pPr marL="0" indent="0">
              <a:buNone/>
            </a:pPr>
            <a:r>
              <a:rPr lang="en-US" sz="2000" dirty="0"/>
              <a:t>Real-Time Traffic Monitoring and Smart Cities</a:t>
            </a:r>
          </a:p>
        </p:txBody>
      </p:sp>
    </p:spTree>
    <p:extLst>
      <p:ext uri="{BB962C8B-B14F-4D97-AF65-F5344CB8AC3E}">
        <p14:creationId xmlns:p14="http://schemas.microsoft.com/office/powerpoint/2010/main" val="104819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F0E-C1DB-4ECE-B9E2-BDA77E28907E}"/>
              </a:ext>
            </a:extLst>
          </p:cNvPr>
          <p:cNvSpPr>
            <a:spLocks noGrp="1"/>
          </p:cNvSpPr>
          <p:nvPr>
            <p:ph type="title"/>
          </p:nvPr>
        </p:nvSpPr>
        <p:spPr>
          <a:xfrm>
            <a:off x="838200" y="329616"/>
            <a:ext cx="10515600" cy="520700"/>
          </a:xfrm>
        </p:spPr>
        <p:txBody>
          <a:bodyPr>
            <a:normAutofit fontScale="90000"/>
          </a:bodyPr>
          <a:lstStyle/>
          <a:p>
            <a:pPr algn="ctr"/>
            <a:r>
              <a:rPr lang="en-US" dirty="0"/>
              <a:t>Mean Shift Clustering</a:t>
            </a:r>
          </a:p>
        </p:txBody>
      </p:sp>
      <p:sp>
        <p:nvSpPr>
          <p:cNvPr id="3" name="Content Placeholder 2">
            <a:extLst>
              <a:ext uri="{FF2B5EF4-FFF2-40B4-BE49-F238E27FC236}">
                <a16:creationId xmlns:a16="http://schemas.microsoft.com/office/drawing/2014/main" id="{27FBABAD-542F-4C65-8B34-36B3784DEB42}"/>
              </a:ext>
            </a:extLst>
          </p:cNvPr>
          <p:cNvSpPr>
            <a:spLocks noGrp="1"/>
          </p:cNvSpPr>
          <p:nvPr>
            <p:ph idx="1"/>
          </p:nvPr>
        </p:nvSpPr>
        <p:spPr>
          <a:xfrm>
            <a:off x="767913" y="885827"/>
            <a:ext cx="10852957" cy="2136934"/>
          </a:xfrm>
          <a:gradFill>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a:bodyPr>
          <a:lstStyle/>
          <a:p>
            <a:pPr marL="0" indent="0">
              <a:buNone/>
            </a:pPr>
            <a:r>
              <a:rPr lang="en-US" dirty="0"/>
              <a:t>Definition:</a:t>
            </a:r>
          </a:p>
          <a:p>
            <a:pPr marL="0" indent="0">
              <a:buNone/>
            </a:pPr>
            <a:r>
              <a:rPr lang="en-US" sz="2000" dirty="0"/>
              <a:t>Mean shift is falling under the category of a clustering algorithm in contrast of Unsupervised learning that assigns the data points to the clusters iteratively by shifting points towards the mode (mode is the highest density of data points in the region, in the context of the Mean shift). As such, it is also known as the Mode-seeking algorithm. Mean-shift algorithm has applications in the field of image processing and computer vision.</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endParaRPr lang="en-US" dirty="0"/>
          </a:p>
        </p:txBody>
      </p:sp>
      <p:sp>
        <p:nvSpPr>
          <p:cNvPr id="6" name="Content Placeholder 2">
            <a:extLst>
              <a:ext uri="{FF2B5EF4-FFF2-40B4-BE49-F238E27FC236}">
                <a16:creationId xmlns:a16="http://schemas.microsoft.com/office/drawing/2014/main" id="{1ED6A318-0A74-47EE-A8FD-EB275B9432A1}"/>
              </a:ext>
            </a:extLst>
          </p:cNvPr>
          <p:cNvSpPr txBox="1">
            <a:spLocks/>
          </p:cNvSpPr>
          <p:nvPr/>
        </p:nvSpPr>
        <p:spPr>
          <a:xfrm>
            <a:off x="5752729" y="3719743"/>
            <a:ext cx="5157927" cy="143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55F71274-7223-4D7E-9625-2ACE7731E697}"/>
              </a:ext>
            </a:extLst>
          </p:cNvPr>
          <p:cNvSpPr txBox="1">
            <a:spLocks/>
          </p:cNvSpPr>
          <p:nvPr/>
        </p:nvSpPr>
        <p:spPr>
          <a:xfrm>
            <a:off x="767913" y="3136987"/>
            <a:ext cx="4913795" cy="3355887"/>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Plot:</a:t>
            </a:r>
          </a:p>
          <a:p>
            <a:pPr marL="0" indent="0">
              <a:buNone/>
            </a:pPr>
            <a:endParaRPr lang="en-US" dirty="0"/>
          </a:p>
        </p:txBody>
      </p:sp>
      <p:sp>
        <p:nvSpPr>
          <p:cNvPr id="8" name="Content Placeholder 2">
            <a:extLst>
              <a:ext uri="{FF2B5EF4-FFF2-40B4-BE49-F238E27FC236}">
                <a16:creationId xmlns:a16="http://schemas.microsoft.com/office/drawing/2014/main" id="{1346864B-C75D-41BE-BFAC-07667B40D324}"/>
              </a:ext>
            </a:extLst>
          </p:cNvPr>
          <p:cNvSpPr txBox="1">
            <a:spLocks/>
          </p:cNvSpPr>
          <p:nvPr/>
        </p:nvSpPr>
        <p:spPr>
          <a:xfrm>
            <a:off x="5752729" y="3136987"/>
            <a:ext cx="5868141" cy="3355887"/>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Python code:</a:t>
            </a:r>
          </a:p>
          <a:p>
            <a:pPr marL="0" indent="0">
              <a:buNone/>
            </a:pPr>
            <a:r>
              <a:rPr lang="en-US" sz="2000" dirty="0"/>
              <a:t>from </a:t>
            </a:r>
            <a:r>
              <a:rPr lang="en-US" sz="2000" dirty="0" err="1"/>
              <a:t>sklearn.cluster</a:t>
            </a:r>
            <a:r>
              <a:rPr lang="en-US" sz="2000" dirty="0"/>
              <a:t> import </a:t>
            </a:r>
            <a:r>
              <a:rPr lang="en-US" sz="2000" dirty="0" err="1"/>
              <a:t>MeanShift</a:t>
            </a:r>
            <a:endParaRPr lang="en-US" sz="2000" dirty="0"/>
          </a:p>
          <a:p>
            <a:pPr marL="0" indent="0">
              <a:buNone/>
            </a:pPr>
            <a:r>
              <a:rPr lang="en-US" sz="2000" dirty="0"/>
              <a:t>clustering = </a:t>
            </a:r>
            <a:r>
              <a:rPr lang="en-US" sz="2000" dirty="0" err="1"/>
              <a:t>MeanShift</a:t>
            </a:r>
            <a:r>
              <a:rPr lang="en-US" sz="2000" dirty="0"/>
              <a:t>(bandwidth=2).fit(X)</a:t>
            </a:r>
          </a:p>
          <a:p>
            <a:pPr marL="0" indent="0">
              <a:buNone/>
            </a:pPr>
            <a:r>
              <a:rPr lang="en-US" sz="2000" dirty="0"/>
              <a:t>Y_MS= </a:t>
            </a:r>
            <a:r>
              <a:rPr lang="en-US" sz="2000" dirty="0" err="1"/>
              <a:t>clustering.fit_predict</a:t>
            </a:r>
            <a:r>
              <a:rPr lang="en-US" sz="2000" dirty="0"/>
              <a:t>(X)</a:t>
            </a:r>
          </a:p>
          <a:p>
            <a:pPr marL="0" inden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endParaRPr lang="en-US" dirty="0"/>
          </a:p>
        </p:txBody>
      </p:sp>
      <p:pic>
        <p:nvPicPr>
          <p:cNvPr id="9" name="Picture 8">
            <a:extLst>
              <a:ext uri="{FF2B5EF4-FFF2-40B4-BE49-F238E27FC236}">
                <a16:creationId xmlns:a16="http://schemas.microsoft.com/office/drawing/2014/main" id="{E5C1AF11-50FA-44C5-8923-7845721C0462}"/>
              </a:ext>
            </a:extLst>
          </p:cNvPr>
          <p:cNvPicPr>
            <a:picLocks noChangeAspect="1"/>
          </p:cNvPicPr>
          <p:nvPr/>
        </p:nvPicPr>
        <p:blipFill>
          <a:blip r:embed="rId2"/>
          <a:stretch>
            <a:fillRect/>
          </a:stretch>
        </p:blipFill>
        <p:spPr>
          <a:xfrm>
            <a:off x="926235" y="3577701"/>
            <a:ext cx="4551287" cy="2857361"/>
          </a:xfrm>
          <a:prstGeom prst="rect">
            <a:avLst/>
          </a:prstGeom>
        </p:spPr>
      </p:pic>
    </p:spTree>
    <p:extLst>
      <p:ext uri="{BB962C8B-B14F-4D97-AF65-F5344CB8AC3E}">
        <p14:creationId xmlns:p14="http://schemas.microsoft.com/office/powerpoint/2010/main" val="359173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D8BD-94B7-43B6-BF78-2494C1E39AA1}"/>
              </a:ext>
            </a:extLst>
          </p:cNvPr>
          <p:cNvSpPr>
            <a:spLocks noGrp="1"/>
          </p:cNvSpPr>
          <p:nvPr>
            <p:ph idx="1"/>
          </p:nvPr>
        </p:nvSpPr>
        <p:spPr>
          <a:xfrm>
            <a:off x="85725" y="66675"/>
            <a:ext cx="5702516" cy="3866133"/>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p>
            <a:pPr marL="0" indent="0" algn="ctr">
              <a:buNone/>
            </a:pPr>
            <a:r>
              <a:rPr lang="en-US" dirty="0"/>
              <a:t>Advantages:</a:t>
            </a:r>
          </a:p>
          <a:p>
            <a:r>
              <a:rPr lang="en-US" sz="2000" dirty="0"/>
              <a:t>It can handle arbitrary data shapes and sizes.</a:t>
            </a:r>
          </a:p>
          <a:p>
            <a:r>
              <a:rPr lang="en-US" sz="2000" dirty="0"/>
              <a:t>It doesn’t require prior knowledge of the number of clusters.</a:t>
            </a:r>
          </a:p>
          <a:p>
            <a:r>
              <a:rPr lang="en-US" sz="2000" dirty="0"/>
              <a:t>It doesn’t make assumptions about the distribution of data points.</a:t>
            </a:r>
          </a:p>
          <a:p>
            <a:r>
              <a:rPr lang="en-US" sz="2000" dirty="0"/>
              <a:t>It can work well with noisy data</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B4B1357-4947-4533-AA68-2FFE91FA8888}"/>
              </a:ext>
            </a:extLst>
          </p:cNvPr>
          <p:cNvSpPr txBox="1">
            <a:spLocks/>
          </p:cNvSpPr>
          <p:nvPr/>
        </p:nvSpPr>
        <p:spPr>
          <a:xfrm>
            <a:off x="5912527" y="114947"/>
            <a:ext cx="5939161" cy="3808983"/>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Disadvantages:</a:t>
            </a:r>
          </a:p>
          <a:p>
            <a:r>
              <a:rPr lang="en-US" sz="2000" dirty="0"/>
              <a:t>It is computationally expensive, especially for large datasets.</a:t>
            </a:r>
          </a:p>
          <a:p>
            <a:r>
              <a:rPr lang="en-US" sz="2000" dirty="0"/>
              <a:t>It is sensitive to the choice of bandwidth, which affects the cluster sizes and shapes.</a:t>
            </a:r>
          </a:p>
          <a:p>
            <a:r>
              <a:rPr lang="en-US" sz="2000" dirty="0"/>
              <a:t>It may converge to local optima instead of the global optimum.</a:t>
            </a:r>
          </a:p>
        </p:txBody>
      </p:sp>
      <p:sp>
        <p:nvSpPr>
          <p:cNvPr id="6" name="Content Placeholder 2">
            <a:extLst>
              <a:ext uri="{FF2B5EF4-FFF2-40B4-BE49-F238E27FC236}">
                <a16:creationId xmlns:a16="http://schemas.microsoft.com/office/drawing/2014/main" id="{40FB1931-4FB1-436A-90E3-8450F7FAD58F}"/>
              </a:ext>
            </a:extLst>
          </p:cNvPr>
          <p:cNvSpPr txBox="1">
            <a:spLocks/>
          </p:cNvSpPr>
          <p:nvPr/>
        </p:nvSpPr>
        <p:spPr>
          <a:xfrm>
            <a:off x="85725" y="3994860"/>
            <a:ext cx="11765963" cy="2796465"/>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time applications of Mean Shift clustering:</a:t>
            </a:r>
          </a:p>
          <a:p>
            <a:pPr marL="0" indent="0">
              <a:buNone/>
            </a:pPr>
            <a:r>
              <a:rPr lang="en-US" sz="2000" dirty="0"/>
              <a:t>Image processing and image denoising, </a:t>
            </a:r>
          </a:p>
          <a:p>
            <a:pPr marL="0" indent="0">
              <a:buNone/>
            </a:pPr>
            <a:r>
              <a:rPr lang="en-US" sz="2000" dirty="0"/>
              <a:t>motion tracking, Market segmentation,</a:t>
            </a:r>
          </a:p>
          <a:p>
            <a:pPr marL="0" indent="0">
              <a:buNone/>
            </a:pPr>
            <a:r>
              <a:rPr lang="en-US" sz="2000" dirty="0"/>
              <a:t>Social network analysis, Search result grouping, </a:t>
            </a:r>
          </a:p>
          <a:p>
            <a:pPr marL="0" indent="0">
              <a:buNone/>
            </a:pPr>
            <a:r>
              <a:rPr lang="en-US" sz="2000" dirty="0"/>
              <a:t>Medical imaging, Image segmentation and Anomaly detection.</a:t>
            </a:r>
          </a:p>
        </p:txBody>
      </p:sp>
    </p:spTree>
    <p:extLst>
      <p:ext uri="{BB962C8B-B14F-4D97-AF65-F5344CB8AC3E}">
        <p14:creationId xmlns:p14="http://schemas.microsoft.com/office/powerpoint/2010/main" val="1701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F0E-C1DB-4ECE-B9E2-BDA77E28907E}"/>
              </a:ext>
            </a:extLst>
          </p:cNvPr>
          <p:cNvSpPr>
            <a:spLocks noGrp="1"/>
          </p:cNvSpPr>
          <p:nvPr>
            <p:ph type="title"/>
          </p:nvPr>
        </p:nvSpPr>
        <p:spPr>
          <a:xfrm>
            <a:off x="838200" y="329616"/>
            <a:ext cx="10515600" cy="520700"/>
          </a:xfrm>
        </p:spPr>
        <p:txBody>
          <a:bodyPr>
            <a:normAutofit fontScale="90000"/>
          </a:bodyPr>
          <a:lstStyle/>
          <a:p>
            <a:pPr algn="ctr"/>
            <a:r>
              <a:rPr lang="en-US" dirty="0"/>
              <a:t>Spectral Clustering</a:t>
            </a:r>
          </a:p>
        </p:txBody>
      </p:sp>
      <p:sp>
        <p:nvSpPr>
          <p:cNvPr id="3" name="Content Placeholder 2">
            <a:extLst>
              <a:ext uri="{FF2B5EF4-FFF2-40B4-BE49-F238E27FC236}">
                <a16:creationId xmlns:a16="http://schemas.microsoft.com/office/drawing/2014/main" id="{27FBABAD-542F-4C65-8B34-36B3784DEB42}"/>
              </a:ext>
            </a:extLst>
          </p:cNvPr>
          <p:cNvSpPr>
            <a:spLocks noGrp="1"/>
          </p:cNvSpPr>
          <p:nvPr>
            <p:ph idx="1"/>
          </p:nvPr>
        </p:nvSpPr>
        <p:spPr>
          <a:xfrm>
            <a:off x="767913" y="885827"/>
            <a:ext cx="10852957" cy="2136934"/>
          </a:xfrm>
          <a:gradFill>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fontScale="85000" lnSpcReduction="10000"/>
          </a:bodyPr>
          <a:lstStyle/>
          <a:p>
            <a:pPr marL="0" indent="0">
              <a:buNone/>
            </a:pPr>
            <a:r>
              <a:rPr lang="en-US" dirty="0"/>
              <a:t>Definition:</a:t>
            </a:r>
          </a:p>
          <a:p>
            <a:pPr marL="0" indent="0">
              <a:buNone/>
            </a:pPr>
            <a:r>
              <a:rPr lang="en-US" sz="2000" dirty="0"/>
              <a:t>Spectral Clustering is a variant of the clustering algorithm that uses the connectivity between the data points to form the clustering. </a:t>
            </a:r>
          </a:p>
          <a:p>
            <a:pPr marL="0" indent="0">
              <a:buNone/>
            </a:pPr>
            <a:r>
              <a:rPr lang="en-US" sz="2000" dirty="0"/>
              <a:t>It uses eigenvalues and eigenvectors of the data matrix to forecast the data into lower dimensions space to cluster the data points.</a:t>
            </a:r>
          </a:p>
          <a:p>
            <a:pPr marL="0" indent="0">
              <a:buNone/>
            </a:pPr>
            <a:r>
              <a:rPr lang="en-US" sz="2000" dirty="0"/>
              <a:t>It is based on the idea of a graph representation of data where the data point are represented as nodes and the similarity </a:t>
            </a:r>
          </a:p>
          <a:p>
            <a:pPr marL="0" indent="0">
              <a:buNone/>
            </a:pPr>
            <a:r>
              <a:rPr lang="en-US" sz="2000" dirty="0"/>
              <a:t>between the data points are represented by an edge. </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endParaRPr lang="en-US" dirty="0"/>
          </a:p>
        </p:txBody>
      </p:sp>
      <p:sp>
        <p:nvSpPr>
          <p:cNvPr id="6" name="Content Placeholder 2">
            <a:extLst>
              <a:ext uri="{FF2B5EF4-FFF2-40B4-BE49-F238E27FC236}">
                <a16:creationId xmlns:a16="http://schemas.microsoft.com/office/drawing/2014/main" id="{1ED6A318-0A74-47EE-A8FD-EB275B9432A1}"/>
              </a:ext>
            </a:extLst>
          </p:cNvPr>
          <p:cNvSpPr txBox="1">
            <a:spLocks/>
          </p:cNvSpPr>
          <p:nvPr/>
        </p:nvSpPr>
        <p:spPr>
          <a:xfrm>
            <a:off x="5752729" y="3719743"/>
            <a:ext cx="5157927" cy="143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55F71274-7223-4D7E-9625-2ACE7731E697}"/>
              </a:ext>
            </a:extLst>
          </p:cNvPr>
          <p:cNvSpPr txBox="1">
            <a:spLocks/>
          </p:cNvSpPr>
          <p:nvPr/>
        </p:nvSpPr>
        <p:spPr>
          <a:xfrm>
            <a:off x="767913" y="3136987"/>
            <a:ext cx="4913795" cy="3355887"/>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Plot:</a:t>
            </a:r>
          </a:p>
          <a:p>
            <a:pPr marL="0" indent="0">
              <a:buNone/>
            </a:pPr>
            <a:endParaRPr lang="en-US" dirty="0"/>
          </a:p>
        </p:txBody>
      </p:sp>
      <p:sp>
        <p:nvSpPr>
          <p:cNvPr id="8" name="Content Placeholder 2">
            <a:extLst>
              <a:ext uri="{FF2B5EF4-FFF2-40B4-BE49-F238E27FC236}">
                <a16:creationId xmlns:a16="http://schemas.microsoft.com/office/drawing/2014/main" id="{1346864B-C75D-41BE-BFAC-07667B40D324}"/>
              </a:ext>
            </a:extLst>
          </p:cNvPr>
          <p:cNvSpPr txBox="1">
            <a:spLocks/>
          </p:cNvSpPr>
          <p:nvPr/>
        </p:nvSpPr>
        <p:spPr>
          <a:xfrm>
            <a:off x="5752729" y="3136987"/>
            <a:ext cx="5868141" cy="3355887"/>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Python code:</a:t>
            </a:r>
          </a:p>
          <a:p>
            <a:pPr marL="0" indent="0">
              <a:buNone/>
            </a:pPr>
            <a:r>
              <a:rPr lang="en-US" sz="2000" dirty="0"/>
              <a:t>from </a:t>
            </a:r>
            <a:r>
              <a:rPr lang="en-US" sz="2000" dirty="0" err="1"/>
              <a:t>sklearn.cluster</a:t>
            </a:r>
            <a:r>
              <a:rPr lang="en-US" sz="2000" dirty="0"/>
              <a:t> import </a:t>
            </a:r>
            <a:r>
              <a:rPr lang="en-US" sz="2000" dirty="0" err="1"/>
              <a:t>SpectralClustering</a:t>
            </a:r>
            <a:endParaRPr lang="en-US" sz="2000" dirty="0"/>
          </a:p>
          <a:p>
            <a:pPr marL="0" indent="0">
              <a:buNone/>
            </a:pPr>
            <a:r>
              <a:rPr lang="en-US" sz="2000" dirty="0"/>
              <a:t>SC = </a:t>
            </a:r>
            <a:r>
              <a:rPr lang="en-US" sz="2000" dirty="0" err="1"/>
              <a:t>SpectralClustering</a:t>
            </a:r>
            <a:r>
              <a:rPr lang="en-US" sz="2000" dirty="0"/>
              <a:t>(</a:t>
            </a:r>
            <a:r>
              <a:rPr lang="en-US" sz="2000" dirty="0" err="1"/>
              <a:t>n_clusters</a:t>
            </a:r>
            <a:r>
              <a:rPr lang="en-US" sz="2000" dirty="0"/>
              <a:t>=2, </a:t>
            </a:r>
            <a:r>
              <a:rPr lang="en-US" sz="2000" dirty="0" err="1"/>
              <a:t>assign_labels</a:t>
            </a:r>
            <a:r>
              <a:rPr lang="en-US" sz="2000" dirty="0"/>
              <a:t>=‘discretize’, </a:t>
            </a:r>
            <a:r>
              <a:rPr lang="en-US" sz="2000" dirty="0" err="1"/>
              <a:t>random_state</a:t>
            </a:r>
            <a:r>
              <a:rPr lang="en-US" sz="2000" dirty="0"/>
              <a:t>=0).fit(X)</a:t>
            </a:r>
          </a:p>
          <a:p>
            <a:pPr marL="0" indent="0">
              <a:buNone/>
            </a:pPr>
            <a:r>
              <a:rPr lang="en-US" sz="2000" dirty="0"/>
              <a:t>Y_SC= </a:t>
            </a:r>
            <a:r>
              <a:rPr lang="en-US" sz="2000" dirty="0" err="1"/>
              <a:t>SC.fit_predict</a:t>
            </a:r>
            <a:r>
              <a:rPr lang="en-US" sz="2000" dirty="0"/>
              <a:t>(X)</a:t>
            </a:r>
          </a:p>
          <a:p>
            <a:pPr marL="0" inden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endParaRPr lang="en-US" dirty="0"/>
          </a:p>
        </p:txBody>
      </p:sp>
      <p:pic>
        <p:nvPicPr>
          <p:cNvPr id="4" name="Picture 3">
            <a:extLst>
              <a:ext uri="{FF2B5EF4-FFF2-40B4-BE49-F238E27FC236}">
                <a16:creationId xmlns:a16="http://schemas.microsoft.com/office/drawing/2014/main" id="{B1EE95A8-0E4F-427E-9E13-4E412CF4657A}"/>
              </a:ext>
            </a:extLst>
          </p:cNvPr>
          <p:cNvPicPr>
            <a:picLocks noChangeAspect="1"/>
          </p:cNvPicPr>
          <p:nvPr/>
        </p:nvPicPr>
        <p:blipFill>
          <a:blip r:embed="rId2"/>
          <a:stretch>
            <a:fillRect/>
          </a:stretch>
        </p:blipFill>
        <p:spPr>
          <a:xfrm>
            <a:off x="838200" y="3551068"/>
            <a:ext cx="4541668" cy="2849731"/>
          </a:xfrm>
          <a:prstGeom prst="rect">
            <a:avLst/>
          </a:prstGeom>
        </p:spPr>
      </p:pic>
    </p:spTree>
    <p:extLst>
      <p:ext uri="{BB962C8B-B14F-4D97-AF65-F5344CB8AC3E}">
        <p14:creationId xmlns:p14="http://schemas.microsoft.com/office/powerpoint/2010/main" val="131827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D8BD-94B7-43B6-BF78-2494C1E39AA1}"/>
              </a:ext>
            </a:extLst>
          </p:cNvPr>
          <p:cNvSpPr>
            <a:spLocks noGrp="1"/>
          </p:cNvSpPr>
          <p:nvPr>
            <p:ph idx="1"/>
          </p:nvPr>
        </p:nvSpPr>
        <p:spPr>
          <a:xfrm>
            <a:off x="85725" y="66675"/>
            <a:ext cx="5702516" cy="3866133"/>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p>
            <a:pPr marL="0" indent="0" algn="ctr">
              <a:buNone/>
            </a:pPr>
            <a:r>
              <a:rPr lang="en-US" dirty="0"/>
              <a:t>Advantages:</a:t>
            </a:r>
          </a:p>
          <a:p>
            <a:r>
              <a:rPr lang="en-US" sz="2000" dirty="0"/>
              <a:t>Spectral clustering can effectively identify clusters of non-convex shapes, unlike traditional methods like k-means that are biased toward spherical clusters.</a:t>
            </a:r>
          </a:p>
          <a:p>
            <a:r>
              <a:rPr lang="en-US" sz="2000" dirty="0"/>
              <a:t>It does not make assumptions about the data distribution, making it suitable for a wide range of datasets.</a:t>
            </a:r>
          </a:p>
          <a:p>
            <a:r>
              <a:rPr lang="en-US" sz="2000" dirty="0"/>
              <a:t>It provides meaningful insights into the underlying graph structure of the data, often making it interpretable in the context of network analysis.</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B4B1357-4947-4533-AA68-2FFE91FA8888}"/>
              </a:ext>
            </a:extLst>
          </p:cNvPr>
          <p:cNvSpPr txBox="1">
            <a:spLocks/>
          </p:cNvSpPr>
          <p:nvPr/>
        </p:nvSpPr>
        <p:spPr>
          <a:xfrm>
            <a:off x="5912527" y="114947"/>
            <a:ext cx="5939161" cy="3808983"/>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Disadvantages:</a:t>
            </a:r>
          </a:p>
          <a:p>
            <a:r>
              <a:rPr lang="en-US" sz="2000" dirty="0"/>
              <a:t>Computing eigenvalues and eigenvectors of large similarity matrices is computationally expensive, making spectral clustering impractical for very large datasets.</a:t>
            </a:r>
          </a:p>
          <a:p>
            <a:r>
              <a:rPr lang="en-US" sz="2000" dirty="0"/>
              <a:t>Poor construction of the similarity graph can lead to suboptimal clustering results, requiring careful preprocessing and parameter tuning.</a:t>
            </a:r>
          </a:p>
          <a:p>
            <a:r>
              <a:rPr lang="en-US" sz="2000" dirty="0"/>
              <a:t>In many practical applications, defining an appropriate similarity measure is non-trivial and may require significant domain expertise.</a:t>
            </a:r>
          </a:p>
        </p:txBody>
      </p:sp>
      <p:sp>
        <p:nvSpPr>
          <p:cNvPr id="6" name="Content Placeholder 2">
            <a:extLst>
              <a:ext uri="{FF2B5EF4-FFF2-40B4-BE49-F238E27FC236}">
                <a16:creationId xmlns:a16="http://schemas.microsoft.com/office/drawing/2014/main" id="{40FB1931-4FB1-436A-90E3-8450F7FAD58F}"/>
              </a:ext>
            </a:extLst>
          </p:cNvPr>
          <p:cNvSpPr txBox="1">
            <a:spLocks/>
          </p:cNvSpPr>
          <p:nvPr/>
        </p:nvSpPr>
        <p:spPr>
          <a:xfrm>
            <a:off x="85725" y="3994860"/>
            <a:ext cx="11765963" cy="2796465"/>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time applications of Spectral clustering:</a:t>
            </a:r>
          </a:p>
          <a:p>
            <a:pPr marL="0" indent="0">
              <a:buNone/>
            </a:pPr>
            <a:r>
              <a:rPr lang="en-US" sz="2000" dirty="0"/>
              <a:t>statistics, </a:t>
            </a:r>
          </a:p>
          <a:p>
            <a:pPr marL="0" indent="0">
              <a:buNone/>
            </a:pPr>
            <a:r>
              <a:rPr lang="en-US" sz="2000" dirty="0"/>
              <a:t>machine learning, </a:t>
            </a:r>
          </a:p>
          <a:p>
            <a:pPr marL="0" indent="0">
              <a:buNone/>
            </a:pPr>
            <a:r>
              <a:rPr lang="en-US" sz="2000" dirty="0"/>
              <a:t>pattern recognition, </a:t>
            </a:r>
          </a:p>
          <a:p>
            <a:pPr marL="0" indent="0">
              <a:buNone/>
            </a:pPr>
            <a:r>
              <a:rPr lang="en-US" sz="2000" dirty="0"/>
              <a:t>data mining and image processing.</a:t>
            </a:r>
          </a:p>
        </p:txBody>
      </p:sp>
    </p:spTree>
    <p:extLst>
      <p:ext uri="{BB962C8B-B14F-4D97-AF65-F5344CB8AC3E}">
        <p14:creationId xmlns:p14="http://schemas.microsoft.com/office/powerpoint/2010/main" val="30850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F0E-C1DB-4ECE-B9E2-BDA77E28907E}"/>
              </a:ext>
            </a:extLst>
          </p:cNvPr>
          <p:cNvSpPr>
            <a:spLocks noGrp="1"/>
          </p:cNvSpPr>
          <p:nvPr>
            <p:ph type="title"/>
          </p:nvPr>
        </p:nvSpPr>
        <p:spPr>
          <a:xfrm>
            <a:off x="838200" y="329616"/>
            <a:ext cx="10515600" cy="520700"/>
          </a:xfrm>
        </p:spPr>
        <p:txBody>
          <a:bodyPr>
            <a:normAutofit fontScale="90000"/>
          </a:bodyPr>
          <a:lstStyle/>
          <a:p>
            <a:pPr algn="ctr"/>
            <a:r>
              <a:rPr lang="en-US" dirty="0"/>
              <a:t>Affinity Propagation Clustering</a:t>
            </a:r>
          </a:p>
        </p:txBody>
      </p:sp>
      <p:sp>
        <p:nvSpPr>
          <p:cNvPr id="3" name="Content Placeholder 2">
            <a:extLst>
              <a:ext uri="{FF2B5EF4-FFF2-40B4-BE49-F238E27FC236}">
                <a16:creationId xmlns:a16="http://schemas.microsoft.com/office/drawing/2014/main" id="{27FBABAD-542F-4C65-8B34-36B3784DEB42}"/>
              </a:ext>
            </a:extLst>
          </p:cNvPr>
          <p:cNvSpPr>
            <a:spLocks noGrp="1"/>
          </p:cNvSpPr>
          <p:nvPr>
            <p:ph idx="1"/>
          </p:nvPr>
        </p:nvSpPr>
        <p:spPr>
          <a:xfrm>
            <a:off x="767913" y="885827"/>
            <a:ext cx="10852957" cy="2136934"/>
          </a:xfrm>
          <a:gradFill>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lnSpcReduction="10000"/>
          </a:bodyPr>
          <a:lstStyle/>
          <a:p>
            <a:pPr marL="0" indent="0">
              <a:buNone/>
            </a:pPr>
            <a:r>
              <a:rPr lang="en-US" dirty="0"/>
              <a:t>Definition:</a:t>
            </a:r>
          </a:p>
          <a:p>
            <a:pPr marL="0" indent="0">
              <a:buNone/>
            </a:pPr>
            <a:r>
              <a:rPr lang="en-US" sz="1800" dirty="0"/>
              <a:t>In statistics and data mining, affinity propagation (AP) is a clustering algorithm based on the concept of "message passing" between data points.</a:t>
            </a:r>
          </a:p>
          <a:p>
            <a:pPr marL="0" indent="0">
              <a:buNone/>
            </a:pPr>
            <a:r>
              <a:rPr lang="en-US" sz="1800" dirty="0"/>
              <a:t>Unlike clustering algorithms such as k-means or k-medoids, affinity propagation does not require the number of clusters to be determined or estimated before running the algorithm.</a:t>
            </a:r>
          </a:p>
          <a:p>
            <a:pPr marL="0" indent="0">
              <a:buNone/>
            </a:pPr>
            <a:r>
              <a:rPr lang="en-US" sz="1800" dirty="0"/>
              <a:t>Similar to k-medoids, affinity propagation finds "exemplars," members of the input set that are representative of clusters.</a:t>
            </a:r>
          </a:p>
          <a:p>
            <a:pPr marL="0" indent="0">
              <a:buNone/>
            </a:pPr>
            <a:endParaRPr lang="en-US" sz="2200" dirty="0"/>
          </a:p>
          <a:p>
            <a:pPr marL="0" indent="0">
              <a:buNone/>
            </a:pPr>
            <a:endParaRPr lang="en-US" sz="2200" dirty="0"/>
          </a:p>
          <a:p>
            <a:pPr marL="0" indent="0">
              <a:buNone/>
            </a:pPr>
            <a:endParaRPr lang="en-US" sz="2200" dirty="0"/>
          </a:p>
          <a:p>
            <a:endParaRPr lang="en-US" dirty="0"/>
          </a:p>
        </p:txBody>
      </p:sp>
      <p:sp>
        <p:nvSpPr>
          <p:cNvPr id="6" name="Content Placeholder 2">
            <a:extLst>
              <a:ext uri="{FF2B5EF4-FFF2-40B4-BE49-F238E27FC236}">
                <a16:creationId xmlns:a16="http://schemas.microsoft.com/office/drawing/2014/main" id="{1ED6A318-0A74-47EE-A8FD-EB275B9432A1}"/>
              </a:ext>
            </a:extLst>
          </p:cNvPr>
          <p:cNvSpPr txBox="1">
            <a:spLocks/>
          </p:cNvSpPr>
          <p:nvPr/>
        </p:nvSpPr>
        <p:spPr>
          <a:xfrm>
            <a:off x="5752729" y="3719743"/>
            <a:ext cx="5157927" cy="143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55F71274-7223-4D7E-9625-2ACE7731E697}"/>
              </a:ext>
            </a:extLst>
          </p:cNvPr>
          <p:cNvSpPr txBox="1">
            <a:spLocks/>
          </p:cNvSpPr>
          <p:nvPr/>
        </p:nvSpPr>
        <p:spPr>
          <a:xfrm>
            <a:off x="767913" y="3136987"/>
            <a:ext cx="4913795" cy="3355887"/>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Plot:</a:t>
            </a:r>
          </a:p>
          <a:p>
            <a:pPr marL="0" indent="0">
              <a:buNone/>
            </a:pPr>
            <a:endParaRPr lang="en-US" dirty="0"/>
          </a:p>
        </p:txBody>
      </p:sp>
      <p:sp>
        <p:nvSpPr>
          <p:cNvPr id="8" name="Content Placeholder 2">
            <a:extLst>
              <a:ext uri="{FF2B5EF4-FFF2-40B4-BE49-F238E27FC236}">
                <a16:creationId xmlns:a16="http://schemas.microsoft.com/office/drawing/2014/main" id="{1346864B-C75D-41BE-BFAC-07667B40D324}"/>
              </a:ext>
            </a:extLst>
          </p:cNvPr>
          <p:cNvSpPr txBox="1">
            <a:spLocks/>
          </p:cNvSpPr>
          <p:nvPr/>
        </p:nvSpPr>
        <p:spPr>
          <a:xfrm>
            <a:off x="5752729" y="3136987"/>
            <a:ext cx="5868141" cy="3355887"/>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Python code:</a:t>
            </a:r>
          </a:p>
          <a:p>
            <a:pPr marL="0" indent="0">
              <a:buNone/>
            </a:pPr>
            <a:r>
              <a:rPr lang="en-US" sz="2000" dirty="0"/>
              <a:t>from </a:t>
            </a:r>
            <a:r>
              <a:rPr lang="en-US" sz="2000" dirty="0" err="1"/>
              <a:t>sklearn.cluster</a:t>
            </a:r>
            <a:r>
              <a:rPr lang="en-US" sz="2000" dirty="0"/>
              <a:t> import </a:t>
            </a:r>
            <a:r>
              <a:rPr lang="en-US" sz="2000" dirty="0" err="1"/>
              <a:t>AffinityPropagation</a:t>
            </a:r>
            <a:endParaRPr lang="en-US" sz="2000" dirty="0"/>
          </a:p>
          <a:p>
            <a:pPr marL="0" indent="0">
              <a:buNone/>
            </a:pPr>
            <a:r>
              <a:rPr lang="en-US" sz="2000" dirty="0" err="1"/>
              <a:t>aff</a:t>
            </a:r>
            <a:r>
              <a:rPr lang="en-US" sz="2000" dirty="0"/>
              <a:t> = </a:t>
            </a:r>
            <a:r>
              <a:rPr lang="en-US" sz="2000" dirty="0" err="1"/>
              <a:t>AffinityPropagation</a:t>
            </a:r>
            <a:r>
              <a:rPr lang="en-US" sz="2000" dirty="0"/>
              <a:t>(</a:t>
            </a:r>
            <a:r>
              <a:rPr lang="en-US" sz="2000" dirty="0" err="1"/>
              <a:t>random_state</a:t>
            </a:r>
            <a:r>
              <a:rPr lang="en-US" sz="2000" dirty="0"/>
              <a:t>=5)</a:t>
            </a:r>
          </a:p>
          <a:p>
            <a:pPr marL="0" indent="0">
              <a:buNone/>
            </a:pPr>
            <a:r>
              <a:rPr lang="en-US" sz="2000" dirty="0" err="1"/>
              <a:t>Y_aff</a:t>
            </a:r>
            <a:r>
              <a:rPr lang="en-US" sz="2000" dirty="0"/>
              <a:t>= </a:t>
            </a:r>
            <a:r>
              <a:rPr lang="en-US" sz="2000" dirty="0" err="1"/>
              <a:t>aff.fit_predict</a:t>
            </a:r>
            <a:r>
              <a:rPr lang="en-US" sz="2000" dirty="0"/>
              <a:t>(X)</a:t>
            </a:r>
          </a:p>
          <a:p>
            <a:pPr marL="0" inden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endParaRPr lang="en-US" dirty="0"/>
          </a:p>
        </p:txBody>
      </p:sp>
      <p:pic>
        <p:nvPicPr>
          <p:cNvPr id="4" name="Picture 3">
            <a:extLst>
              <a:ext uri="{FF2B5EF4-FFF2-40B4-BE49-F238E27FC236}">
                <a16:creationId xmlns:a16="http://schemas.microsoft.com/office/drawing/2014/main" id="{51AFD607-A2C3-4C71-BE79-8E395E0AF4A4}"/>
              </a:ext>
            </a:extLst>
          </p:cNvPr>
          <p:cNvPicPr>
            <a:picLocks noChangeAspect="1"/>
          </p:cNvPicPr>
          <p:nvPr/>
        </p:nvPicPr>
        <p:blipFill>
          <a:blip r:embed="rId2"/>
          <a:stretch>
            <a:fillRect/>
          </a:stretch>
        </p:blipFill>
        <p:spPr>
          <a:xfrm>
            <a:off x="838199" y="3577701"/>
            <a:ext cx="4665955" cy="2840854"/>
          </a:xfrm>
          <a:prstGeom prst="rect">
            <a:avLst/>
          </a:prstGeom>
        </p:spPr>
      </p:pic>
    </p:spTree>
    <p:extLst>
      <p:ext uri="{BB962C8B-B14F-4D97-AF65-F5344CB8AC3E}">
        <p14:creationId xmlns:p14="http://schemas.microsoft.com/office/powerpoint/2010/main" val="95129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D8BD-94B7-43B6-BF78-2494C1E39AA1}"/>
              </a:ext>
            </a:extLst>
          </p:cNvPr>
          <p:cNvSpPr>
            <a:spLocks noGrp="1"/>
          </p:cNvSpPr>
          <p:nvPr>
            <p:ph idx="1"/>
          </p:nvPr>
        </p:nvSpPr>
        <p:spPr>
          <a:xfrm>
            <a:off x="85725" y="66675"/>
            <a:ext cx="5702516" cy="3866133"/>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p>
            <a:pPr marL="0" indent="0" algn="ctr">
              <a:buNone/>
            </a:pPr>
            <a:r>
              <a:rPr lang="en-US" dirty="0"/>
              <a:t>Advantages:</a:t>
            </a:r>
          </a:p>
          <a:p>
            <a:r>
              <a:rPr lang="en-US" sz="2000" dirty="0"/>
              <a:t>Automatic Determination of the Number of Clusters</a:t>
            </a:r>
          </a:p>
          <a:p>
            <a:r>
              <a:rPr lang="en-US" sz="2000" dirty="0"/>
              <a:t>AP works with any similarity measure, such as Euclidean distance, cosine similarity, or custom-defined metrics. This flexibility allows it to be applied to various data types and domains.</a:t>
            </a:r>
          </a:p>
          <a:p>
            <a:r>
              <a:rPr lang="en-US" sz="2000" dirty="0"/>
              <a:t>AP can efficiently handle large datasets when the similarity matrix is sparse, as it avoids the need to compute and store all pairwise similarities.</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B4B1357-4947-4533-AA68-2FFE91FA8888}"/>
              </a:ext>
            </a:extLst>
          </p:cNvPr>
          <p:cNvSpPr txBox="1">
            <a:spLocks/>
          </p:cNvSpPr>
          <p:nvPr/>
        </p:nvSpPr>
        <p:spPr>
          <a:xfrm>
            <a:off x="5912527" y="114947"/>
            <a:ext cx="5939161" cy="3808983"/>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Disadvantages:</a:t>
            </a:r>
          </a:p>
          <a:p>
            <a:r>
              <a:rPr lang="en-US" sz="2000" dirty="0"/>
              <a:t>Computationally Intensive: It scales poorly with the size of the dataset, as it requires constructing and processing a similarity matrix.</a:t>
            </a:r>
          </a:p>
          <a:p>
            <a:r>
              <a:rPr lang="en-US" sz="2000" dirty="0"/>
              <a:t>Memory Usage: The similarity matrix can be memory-intensive for very large datasets.</a:t>
            </a:r>
          </a:p>
          <a:p>
            <a:r>
              <a:rPr lang="en-US" sz="2000" dirty="0"/>
              <a:t>Sensitive to Hyperparameters: The "preference" and "damping factor" parameters require tuning, and different settings can lead to significantly different results.</a:t>
            </a:r>
          </a:p>
        </p:txBody>
      </p:sp>
      <p:sp>
        <p:nvSpPr>
          <p:cNvPr id="6" name="Content Placeholder 2">
            <a:extLst>
              <a:ext uri="{FF2B5EF4-FFF2-40B4-BE49-F238E27FC236}">
                <a16:creationId xmlns:a16="http://schemas.microsoft.com/office/drawing/2014/main" id="{40FB1931-4FB1-436A-90E3-8450F7FAD58F}"/>
              </a:ext>
            </a:extLst>
          </p:cNvPr>
          <p:cNvSpPr txBox="1">
            <a:spLocks/>
          </p:cNvSpPr>
          <p:nvPr/>
        </p:nvSpPr>
        <p:spPr>
          <a:xfrm>
            <a:off x="85725" y="3994860"/>
            <a:ext cx="11765963" cy="2796465"/>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time applications of Affinity Propagation clustering:</a:t>
            </a:r>
          </a:p>
          <a:p>
            <a:pPr marL="0" indent="0">
              <a:buNone/>
            </a:pPr>
            <a:r>
              <a:rPr lang="en-US" sz="2000" dirty="0"/>
              <a:t>Image processing: For grouping similar image patches or super pixels.</a:t>
            </a:r>
          </a:p>
          <a:p>
            <a:pPr marL="0" indent="0">
              <a:buNone/>
            </a:pPr>
            <a:r>
              <a:rPr lang="en-US" sz="2000" dirty="0"/>
              <a:t>Bioinformatics: Identifying gene families, protein functions, or structural clusters.</a:t>
            </a:r>
          </a:p>
          <a:p>
            <a:pPr marL="0" indent="0">
              <a:buNone/>
            </a:pPr>
            <a:r>
              <a:rPr lang="en-US" sz="2000" dirty="0"/>
              <a:t>Recommender systems: Finding groups of users or items with similar preferences.</a:t>
            </a:r>
          </a:p>
          <a:p>
            <a:pPr marL="0" indent="0">
              <a:buNone/>
            </a:pPr>
            <a:r>
              <a:rPr lang="en-US" sz="2000" dirty="0"/>
              <a:t>Social network analysis: Detecting communities or clusters of individuals</a:t>
            </a:r>
          </a:p>
        </p:txBody>
      </p:sp>
    </p:spTree>
    <p:extLst>
      <p:ext uri="{BB962C8B-B14F-4D97-AF65-F5344CB8AC3E}">
        <p14:creationId xmlns:p14="http://schemas.microsoft.com/office/powerpoint/2010/main" val="79177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F0E-C1DB-4ECE-B9E2-BDA77E28907E}"/>
              </a:ext>
            </a:extLst>
          </p:cNvPr>
          <p:cNvSpPr>
            <a:spLocks noGrp="1"/>
          </p:cNvSpPr>
          <p:nvPr>
            <p:ph type="title"/>
          </p:nvPr>
        </p:nvSpPr>
        <p:spPr>
          <a:xfrm>
            <a:off x="838200" y="329616"/>
            <a:ext cx="10515600" cy="520700"/>
          </a:xfrm>
        </p:spPr>
        <p:txBody>
          <a:bodyPr>
            <a:normAutofit fontScale="90000"/>
          </a:bodyPr>
          <a:lstStyle/>
          <a:p>
            <a:pPr algn="ctr"/>
            <a:r>
              <a:rPr lang="en-US" dirty="0"/>
              <a:t>DBSCAN Clustering</a:t>
            </a:r>
          </a:p>
        </p:txBody>
      </p:sp>
      <p:sp>
        <p:nvSpPr>
          <p:cNvPr id="3" name="Content Placeholder 2">
            <a:extLst>
              <a:ext uri="{FF2B5EF4-FFF2-40B4-BE49-F238E27FC236}">
                <a16:creationId xmlns:a16="http://schemas.microsoft.com/office/drawing/2014/main" id="{27FBABAD-542F-4C65-8B34-36B3784DEB42}"/>
              </a:ext>
            </a:extLst>
          </p:cNvPr>
          <p:cNvSpPr>
            <a:spLocks noGrp="1"/>
          </p:cNvSpPr>
          <p:nvPr>
            <p:ph idx="1"/>
          </p:nvPr>
        </p:nvSpPr>
        <p:spPr>
          <a:xfrm>
            <a:off x="767913" y="885827"/>
            <a:ext cx="10852957" cy="2136934"/>
          </a:xfrm>
          <a:gradFill>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a:normAutofit/>
          </a:bodyPr>
          <a:lstStyle/>
          <a:p>
            <a:pPr marL="0" indent="0">
              <a:buNone/>
            </a:pPr>
            <a:r>
              <a:rPr lang="en-US" dirty="0"/>
              <a:t>Definition:</a:t>
            </a:r>
          </a:p>
          <a:p>
            <a:pPr marL="0" indent="0">
              <a:buNone/>
            </a:pPr>
            <a:r>
              <a:rPr lang="en-US" sz="2000" dirty="0"/>
              <a:t>DBSCAN (Density-Based Spatial Clustering of Applications with Noise) is a popular clustering algorithm in machine learning that identifies clusters based on the density of points in a dataset. Unlike other clustering algorithms like K-Means, DBSCAN does not require specifying the number of clusters in advance and is effective at identifying clusters of arbitrary shape, as well as handling noise (outliers).</a:t>
            </a:r>
            <a:endParaRPr lang="en-US" sz="2200" dirty="0"/>
          </a:p>
          <a:p>
            <a:pPr marL="0" indent="0">
              <a:buNone/>
            </a:pPr>
            <a:endParaRPr lang="en-US" sz="2200" dirty="0"/>
          </a:p>
          <a:p>
            <a:pPr marL="0" indent="0">
              <a:buNone/>
            </a:pPr>
            <a:endParaRPr lang="en-US" sz="2200" dirty="0"/>
          </a:p>
          <a:p>
            <a:pPr marL="0" indent="0">
              <a:buNone/>
            </a:pPr>
            <a:endParaRPr lang="en-US" sz="2200" dirty="0"/>
          </a:p>
          <a:p>
            <a:endParaRPr lang="en-US" dirty="0"/>
          </a:p>
        </p:txBody>
      </p:sp>
      <p:sp>
        <p:nvSpPr>
          <p:cNvPr id="6" name="Content Placeholder 2">
            <a:extLst>
              <a:ext uri="{FF2B5EF4-FFF2-40B4-BE49-F238E27FC236}">
                <a16:creationId xmlns:a16="http://schemas.microsoft.com/office/drawing/2014/main" id="{1ED6A318-0A74-47EE-A8FD-EB275B9432A1}"/>
              </a:ext>
            </a:extLst>
          </p:cNvPr>
          <p:cNvSpPr txBox="1">
            <a:spLocks/>
          </p:cNvSpPr>
          <p:nvPr/>
        </p:nvSpPr>
        <p:spPr>
          <a:xfrm>
            <a:off x="5752729" y="3719743"/>
            <a:ext cx="5157927" cy="1439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55F71274-7223-4D7E-9625-2ACE7731E697}"/>
              </a:ext>
            </a:extLst>
          </p:cNvPr>
          <p:cNvSpPr txBox="1">
            <a:spLocks/>
          </p:cNvSpPr>
          <p:nvPr/>
        </p:nvSpPr>
        <p:spPr>
          <a:xfrm>
            <a:off x="767913" y="3136987"/>
            <a:ext cx="4913795" cy="3355887"/>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Plot:</a:t>
            </a:r>
          </a:p>
          <a:p>
            <a:pPr marL="0" indent="0">
              <a:buNone/>
            </a:pPr>
            <a:endParaRPr lang="en-US" dirty="0"/>
          </a:p>
        </p:txBody>
      </p:sp>
      <p:sp>
        <p:nvSpPr>
          <p:cNvPr id="8" name="Content Placeholder 2">
            <a:extLst>
              <a:ext uri="{FF2B5EF4-FFF2-40B4-BE49-F238E27FC236}">
                <a16:creationId xmlns:a16="http://schemas.microsoft.com/office/drawing/2014/main" id="{1346864B-C75D-41BE-BFAC-07667B40D324}"/>
              </a:ext>
            </a:extLst>
          </p:cNvPr>
          <p:cNvSpPr txBox="1">
            <a:spLocks/>
          </p:cNvSpPr>
          <p:nvPr/>
        </p:nvSpPr>
        <p:spPr>
          <a:xfrm>
            <a:off x="5752729" y="3136987"/>
            <a:ext cx="5868141" cy="3355887"/>
          </a:xfrm>
          <a:prstGeom prst="rect">
            <a:avLst/>
          </a:prstGeom>
          <a:gradFill flip="none" rotWithShape="1">
            <a:gsLst>
              <a:gs pos="0">
                <a:schemeClr val="bg1"/>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Python code:</a:t>
            </a:r>
          </a:p>
          <a:p>
            <a:pPr marL="0" indent="0">
              <a:buNone/>
            </a:pPr>
            <a:r>
              <a:rPr lang="en-US" sz="2000" dirty="0"/>
              <a:t>from </a:t>
            </a:r>
            <a:r>
              <a:rPr lang="en-US" sz="2000" dirty="0" err="1"/>
              <a:t>sklearn.cluster</a:t>
            </a:r>
            <a:r>
              <a:rPr lang="en-US" sz="2000" dirty="0"/>
              <a:t> import DBSCAN</a:t>
            </a:r>
          </a:p>
          <a:p>
            <a:pPr marL="0" indent="0">
              <a:buNone/>
            </a:pPr>
            <a:r>
              <a:rPr lang="en-US" sz="2000" dirty="0"/>
              <a:t>DB = DBSCAN(eps=3, </a:t>
            </a:r>
            <a:r>
              <a:rPr lang="en-US" sz="2000" dirty="0" err="1"/>
              <a:t>min_samples</a:t>
            </a:r>
            <a:r>
              <a:rPr lang="en-US" sz="2000" dirty="0"/>
              <a:t>=2).fit(X)</a:t>
            </a:r>
          </a:p>
          <a:p>
            <a:pPr marL="0" indent="0">
              <a:buNone/>
            </a:pPr>
            <a:r>
              <a:rPr lang="en-US" sz="2000" dirty="0"/>
              <a:t>Y_DB= </a:t>
            </a:r>
            <a:r>
              <a:rPr lang="en-US" sz="2000" dirty="0" err="1"/>
              <a:t>DB.fit_predict</a:t>
            </a:r>
            <a:r>
              <a:rPr lang="en-US" sz="2000" dirty="0"/>
              <a:t>(X)</a:t>
            </a:r>
          </a:p>
          <a:p>
            <a:pPr marL="0" inden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endParaRPr lang="en-US" dirty="0"/>
          </a:p>
        </p:txBody>
      </p:sp>
      <p:pic>
        <p:nvPicPr>
          <p:cNvPr id="4" name="Picture 3">
            <a:extLst>
              <a:ext uri="{FF2B5EF4-FFF2-40B4-BE49-F238E27FC236}">
                <a16:creationId xmlns:a16="http://schemas.microsoft.com/office/drawing/2014/main" id="{0A7571EF-7277-4C55-A9C3-A5A72081C9E4}"/>
              </a:ext>
            </a:extLst>
          </p:cNvPr>
          <p:cNvPicPr>
            <a:picLocks noChangeAspect="1"/>
          </p:cNvPicPr>
          <p:nvPr/>
        </p:nvPicPr>
        <p:blipFill>
          <a:blip r:embed="rId2"/>
          <a:stretch>
            <a:fillRect/>
          </a:stretch>
        </p:blipFill>
        <p:spPr>
          <a:xfrm>
            <a:off x="838200" y="3551069"/>
            <a:ext cx="4745855" cy="2778710"/>
          </a:xfrm>
          <a:prstGeom prst="rect">
            <a:avLst/>
          </a:prstGeom>
        </p:spPr>
      </p:pic>
    </p:spTree>
    <p:extLst>
      <p:ext uri="{BB962C8B-B14F-4D97-AF65-F5344CB8AC3E}">
        <p14:creationId xmlns:p14="http://schemas.microsoft.com/office/powerpoint/2010/main" val="31059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D8BD-94B7-43B6-BF78-2494C1E39AA1}"/>
              </a:ext>
            </a:extLst>
          </p:cNvPr>
          <p:cNvSpPr>
            <a:spLocks noGrp="1"/>
          </p:cNvSpPr>
          <p:nvPr>
            <p:ph idx="1"/>
          </p:nvPr>
        </p:nvSpPr>
        <p:spPr>
          <a:xfrm>
            <a:off x="85725" y="66675"/>
            <a:ext cx="5702516" cy="3866133"/>
          </a:xfr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p>
            <a:pPr marL="0" indent="0" algn="ctr">
              <a:buNone/>
            </a:pPr>
            <a:r>
              <a:rPr lang="en-US" dirty="0"/>
              <a:t>Advantages:</a:t>
            </a:r>
          </a:p>
          <a:p>
            <a:r>
              <a:rPr lang="en-US" sz="2000" dirty="0"/>
              <a:t>Noise Detection: Effectively identifies outliers or anomalies in real-time streams.</a:t>
            </a:r>
          </a:p>
          <a:p>
            <a:r>
              <a:rPr lang="en-US" sz="2000" dirty="0"/>
              <a:t>No Assumption of Cluster Shape: Suitable for non-linear or arbitrarily shaped clusters.</a:t>
            </a:r>
          </a:p>
          <a:p>
            <a:r>
              <a:rPr lang="en-US" sz="2000" dirty="0"/>
              <a:t>Efficient for Large Datasets: With optimizations, it can handle real-time data flows.</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EB4B1357-4947-4533-AA68-2FFE91FA8888}"/>
              </a:ext>
            </a:extLst>
          </p:cNvPr>
          <p:cNvSpPr txBox="1">
            <a:spLocks/>
          </p:cNvSpPr>
          <p:nvPr/>
        </p:nvSpPr>
        <p:spPr>
          <a:xfrm>
            <a:off x="5912527" y="114947"/>
            <a:ext cx="5939161" cy="3808983"/>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Disadvantages:</a:t>
            </a:r>
          </a:p>
          <a:p>
            <a:r>
              <a:rPr lang="en-US" sz="2000" b="1" dirty="0"/>
              <a:t>Epsilon (ϵ\epsilonϵ):</a:t>
            </a:r>
            <a:r>
              <a:rPr lang="en-US" sz="2000" dirty="0"/>
              <a:t> The choice of the neighborhood radius (ϵ\epsilonϵ) is critical and can significantly affect the clustering results. A poorly chosen value can lead to over-clustering or under-clustering.</a:t>
            </a:r>
          </a:p>
          <a:p>
            <a:r>
              <a:rPr lang="en-US" sz="2000" dirty="0"/>
              <a:t>DBSCAN is best suited for datasets with well-separated clusters of similar density. It may fail to detect clusters that are elongated, have complex shapes, or are connected by sparse regions.</a:t>
            </a:r>
          </a:p>
          <a:p>
            <a:r>
              <a:rPr lang="en-US" sz="2000" dirty="0"/>
              <a:t>While DBSCAN is good at identifying noise, it can sometimes classify outliers incorrectly if the parameters are not well-tuned.</a:t>
            </a:r>
          </a:p>
        </p:txBody>
      </p:sp>
      <p:sp>
        <p:nvSpPr>
          <p:cNvPr id="6" name="Content Placeholder 2">
            <a:extLst>
              <a:ext uri="{FF2B5EF4-FFF2-40B4-BE49-F238E27FC236}">
                <a16:creationId xmlns:a16="http://schemas.microsoft.com/office/drawing/2014/main" id="{40FB1931-4FB1-436A-90E3-8450F7FAD58F}"/>
              </a:ext>
            </a:extLst>
          </p:cNvPr>
          <p:cNvSpPr txBox="1">
            <a:spLocks/>
          </p:cNvSpPr>
          <p:nvPr/>
        </p:nvSpPr>
        <p:spPr>
          <a:xfrm>
            <a:off x="85725" y="3994860"/>
            <a:ext cx="11765963" cy="2796465"/>
          </a:xfrm>
          <a:prstGeom prst="rect">
            <a:avLst/>
          </a:prstGeom>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time applications of DBSCAN clustering:</a:t>
            </a:r>
          </a:p>
          <a:p>
            <a:pPr marL="0" indent="0">
              <a:buNone/>
            </a:pPr>
            <a:r>
              <a:rPr lang="en-US" sz="2000" dirty="0"/>
              <a:t>Image Processing and Computer Vision, Customer Segmentation, </a:t>
            </a:r>
          </a:p>
          <a:p>
            <a:pPr marL="0" indent="0">
              <a:buNone/>
            </a:pPr>
            <a:r>
              <a:rPr lang="en-US" sz="2000" dirty="0"/>
              <a:t>Transportation and Traffic Analysis, Environmental Monitoring, </a:t>
            </a:r>
          </a:p>
          <a:p>
            <a:pPr marL="0" indent="0">
              <a:buNone/>
            </a:pPr>
            <a:r>
              <a:rPr lang="en-US" sz="2000" dirty="0"/>
              <a:t>Social Network Analysis, Healthcare and Bioinformatics,</a:t>
            </a:r>
          </a:p>
          <a:p>
            <a:pPr marL="0" indent="0">
              <a:buNone/>
            </a:pPr>
            <a:r>
              <a:rPr lang="en-US" sz="2000" dirty="0"/>
              <a:t>Astronomy and Astrophysics, Retail and Inventory Management and Geospatial Analysis</a:t>
            </a:r>
          </a:p>
        </p:txBody>
      </p:sp>
    </p:spTree>
    <p:extLst>
      <p:ext uri="{BB962C8B-B14F-4D97-AF65-F5344CB8AC3E}">
        <p14:creationId xmlns:p14="http://schemas.microsoft.com/office/powerpoint/2010/main" val="729608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1745</Words>
  <Application>Microsoft Office PowerPoint</Application>
  <PresentationFormat>Widescreen</PresentationFormat>
  <Paragraphs>181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ML Clustering Assignment</vt:lpstr>
      <vt:lpstr>Mean Shift Clustering</vt:lpstr>
      <vt:lpstr>PowerPoint Presentation</vt:lpstr>
      <vt:lpstr>Spectral Clustering</vt:lpstr>
      <vt:lpstr>PowerPoint Presentation</vt:lpstr>
      <vt:lpstr>Affinity Propagation Clustering</vt:lpstr>
      <vt:lpstr>PowerPoint Presentation</vt:lpstr>
      <vt:lpstr>DBSCAN Clustering</vt:lpstr>
      <vt:lpstr>PowerPoint Presentation</vt:lpstr>
      <vt:lpstr>OPTICS Clustering</vt:lpstr>
      <vt:lpstr>PowerPoint Presentation</vt:lpstr>
      <vt:lpstr>BIRCH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Clustering Assignment</dc:title>
  <dc:creator>Shameem Mohamed</dc:creator>
  <cp:lastModifiedBy>Shameem Mohamed</cp:lastModifiedBy>
  <cp:revision>126</cp:revision>
  <dcterms:created xsi:type="dcterms:W3CDTF">2025-01-12T04:54:20Z</dcterms:created>
  <dcterms:modified xsi:type="dcterms:W3CDTF">2025-01-15T06:50:53Z</dcterms:modified>
</cp:coreProperties>
</file>