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7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86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7" r:id="rId21"/>
    <p:sldId id="288" r:id="rId22"/>
    <p:sldId id="289" r:id="rId23"/>
    <p:sldId id="290" r:id="rId24"/>
    <p:sldId id="291" r:id="rId25"/>
    <p:sldId id="292" r:id="rId26"/>
    <p:sldId id="293" r:id="rId27"/>
    <p:sldId id="268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3B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940"/>
  </p:normalViewPr>
  <p:slideViewPr>
    <p:cSldViewPr snapToGrid="0">
      <p:cViewPr varScale="1">
        <p:scale>
          <a:sx n="90" d="100"/>
          <a:sy n="90" d="100"/>
        </p:scale>
        <p:origin x="232" y="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32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09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20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4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73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881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26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21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478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1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47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6/27/22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718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41DC996-1A4B-4D4F-A733-3A00E5ABC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32" y="0"/>
            <a:ext cx="2325467" cy="23254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CC22B5-8500-2C45-91DE-A596A6DF1C3B}"/>
              </a:ext>
            </a:extLst>
          </p:cNvPr>
          <p:cNvSpPr txBox="1"/>
          <p:nvPr/>
        </p:nvSpPr>
        <p:spPr>
          <a:xfrm>
            <a:off x="870857" y="2380343"/>
            <a:ext cx="8790996" cy="2677656"/>
          </a:xfrm>
          <a:prstGeom prst="rect">
            <a:avLst/>
          </a:prstGeom>
          <a:solidFill>
            <a:srgbClr val="3B3B3B"/>
          </a:solidFill>
        </p:spPr>
        <p:txBody>
          <a:bodyPr wrap="none" rtlCol="0">
            <a:spAutoFit/>
          </a:bodyPr>
          <a:lstStyle/>
          <a:p>
            <a:r>
              <a:rPr lang="en-GB" sz="44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G2M Insight for Cab Investment Firm</a:t>
            </a:r>
          </a:p>
          <a:p>
            <a:endParaRPr lang="en-GB" sz="4400" b="1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4000" dirty="0">
                <a:solidFill>
                  <a:schemeClr val="accent2"/>
                </a:solidFill>
              </a:rPr>
              <a:t>Company:</a:t>
            </a:r>
            <a:r>
              <a:rPr lang="en-US" sz="4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4000" dirty="0">
                <a:solidFill>
                  <a:schemeClr val="bg1"/>
                </a:solidFill>
              </a:rPr>
              <a:t>XYZ</a:t>
            </a:r>
          </a:p>
          <a:p>
            <a:r>
              <a:rPr lang="en-US" sz="4000" dirty="0">
                <a:solidFill>
                  <a:schemeClr val="accent2"/>
                </a:solidFill>
              </a:rPr>
              <a:t>Date: </a:t>
            </a:r>
            <a:r>
              <a:rPr lang="en-US" sz="4000" dirty="0">
                <a:solidFill>
                  <a:schemeClr val="bg1"/>
                </a:solidFill>
              </a:rPr>
              <a:t>21/06/2022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C1132A7F-993B-5A03-AAC9-D70892329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095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chemeClr val="accent2"/>
                </a:solidFill>
              </a:rPr>
              <a:t>Number of Transactions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618E402-72E8-2836-52FC-9C5DE2ECF9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606307" y="1415861"/>
            <a:ext cx="8979386" cy="4073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15F626C-9220-DEE7-5CFC-8A1E1B374895}"/>
              </a:ext>
            </a:extLst>
          </p:cNvPr>
          <p:cNvSpPr txBox="1"/>
          <p:nvPr/>
        </p:nvSpPr>
        <p:spPr>
          <a:xfrm>
            <a:off x="1228726" y="5757863"/>
            <a:ext cx="10125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The plot shows that the transactions for yellow cab is higher than the pink cab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773695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C1132A7F-993B-5A03-AAC9-D70892329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095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chemeClr val="accent2"/>
                </a:solidFill>
              </a:rPr>
              <a:t>Profit Margin per Year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8BD06A-4809-539B-2EA8-924C5D052C3B}"/>
              </a:ext>
            </a:extLst>
          </p:cNvPr>
          <p:cNvSpPr txBox="1"/>
          <p:nvPr/>
        </p:nvSpPr>
        <p:spPr>
          <a:xfrm>
            <a:off x="1314450" y="5143504"/>
            <a:ext cx="3814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Pink Cab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98998B-A29E-3403-2EEF-7C0F6488C654}"/>
              </a:ext>
            </a:extLst>
          </p:cNvPr>
          <p:cNvSpPr txBox="1"/>
          <p:nvPr/>
        </p:nvSpPr>
        <p:spPr>
          <a:xfrm>
            <a:off x="7734305" y="5143504"/>
            <a:ext cx="3814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Yellow Cab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CD2F4F-8B7A-2743-6C19-3BE488160124}"/>
              </a:ext>
            </a:extLst>
          </p:cNvPr>
          <p:cNvSpPr txBox="1"/>
          <p:nvPr/>
        </p:nvSpPr>
        <p:spPr>
          <a:xfrm>
            <a:off x="1485902" y="5757863"/>
            <a:ext cx="9286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The yellow cab has the highest profit margin</a:t>
            </a:r>
            <a:endParaRPr lang="en-US" sz="2400" b="1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40EE96B-B94D-1F3D-058D-FA23B614A2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92266" y="2197441"/>
            <a:ext cx="5770396" cy="2701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BAC37817-5160-0E48-078A-B1F9E9E725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129339" y="2197441"/>
            <a:ext cx="5770395" cy="2701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5040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C1132A7F-993B-5A03-AAC9-D70892329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095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chemeClr val="accent2"/>
                </a:solidFill>
              </a:rPr>
              <a:t>Cost of the Trips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CD2F4F-8B7A-2743-6C19-3BE488160124}"/>
              </a:ext>
            </a:extLst>
          </p:cNvPr>
          <p:cNvSpPr txBox="1"/>
          <p:nvPr/>
        </p:nvSpPr>
        <p:spPr>
          <a:xfrm>
            <a:off x="1485902" y="5757863"/>
            <a:ext cx="9286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The cost of trips for both the cabs are almost same</a:t>
            </a:r>
            <a:endParaRPr lang="en-US" sz="3600" b="1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40EE96B-B94D-1F3D-058D-FA23B614A2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08781" y="1456514"/>
            <a:ext cx="5206999" cy="3915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BAC37817-5160-0E48-078A-B1F9E9E725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386513" y="1456514"/>
            <a:ext cx="5396705" cy="3915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7110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C1132A7F-993B-5A03-AAC9-D70892329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095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chemeClr val="accent2"/>
                </a:solidFill>
              </a:rPr>
              <a:t>Price Charged in Each Cities: Pink Cab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618E402-72E8-2836-52FC-9C5DE2ECF9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168469" y="1415861"/>
            <a:ext cx="7855061" cy="4073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15F626C-9220-DEE7-5CFC-8A1E1B374895}"/>
              </a:ext>
            </a:extLst>
          </p:cNvPr>
          <p:cNvSpPr txBox="1"/>
          <p:nvPr/>
        </p:nvSpPr>
        <p:spPr>
          <a:xfrm>
            <a:off x="1228726" y="5757863"/>
            <a:ext cx="10125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There is same increase in prices with increase in distance for pink cab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41409067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C1132A7F-993B-5A03-AAC9-D70892329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0950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b="1" dirty="0">
                <a:solidFill>
                  <a:schemeClr val="accent2"/>
                </a:solidFill>
              </a:rPr>
              <a:t>Price Charged in Each Cities: Yellow Cab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618E402-72E8-2836-52FC-9C5DE2ECF9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168469" y="1415861"/>
            <a:ext cx="7855061" cy="4073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15F626C-9220-DEE7-5CFC-8A1E1B374895}"/>
              </a:ext>
            </a:extLst>
          </p:cNvPr>
          <p:cNvSpPr txBox="1"/>
          <p:nvPr/>
        </p:nvSpPr>
        <p:spPr>
          <a:xfrm>
            <a:off x="1228726" y="5757863"/>
            <a:ext cx="10125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Yellow cab is used in New York most frequently than other cities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17540392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C1132A7F-993B-5A03-AAC9-D70892329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095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chemeClr val="accent2"/>
                </a:solidFill>
              </a:rPr>
              <a:t>Cab Users per City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618E402-72E8-2836-52FC-9C5DE2ECF9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820366" y="1258697"/>
            <a:ext cx="6551268" cy="4736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15F626C-9220-DEE7-5CFC-8A1E1B374895}"/>
              </a:ext>
            </a:extLst>
          </p:cNvPr>
          <p:cNvSpPr txBox="1"/>
          <p:nvPr/>
        </p:nvSpPr>
        <p:spPr>
          <a:xfrm>
            <a:off x="367862" y="6146746"/>
            <a:ext cx="11592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New York has the highest cab users with 27.8% users followed by Chicago with 15.8&amp; and Los Angeles with 13.4%</a:t>
            </a:r>
            <a:endParaRPr 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7128344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C1132A7F-993B-5A03-AAC9-D70892329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095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chemeClr val="accent2"/>
                </a:solidFill>
              </a:rPr>
              <a:t>Transactions Made per City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CD2F4F-8B7A-2743-6C19-3BE488160124}"/>
              </a:ext>
            </a:extLst>
          </p:cNvPr>
          <p:cNvSpPr txBox="1"/>
          <p:nvPr/>
        </p:nvSpPr>
        <p:spPr>
          <a:xfrm>
            <a:off x="2473874" y="5673781"/>
            <a:ext cx="9286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Transaction in Los Angeles for Pink Cab is the highest of 23.5%</a:t>
            </a: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Transaction in New York for Yellow Cab is the highest of 31.3%</a:t>
            </a:r>
            <a:endParaRPr lang="en-GB" dirty="0">
              <a:effectLst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40EE96B-B94D-1F3D-058D-FA23B614A2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1769559"/>
            <a:ext cx="6431020" cy="3289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BAC37817-5160-0E48-078A-B1F9E9E725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509854" y="1792324"/>
            <a:ext cx="6431019" cy="3266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28FD9F8-EE79-658C-D5C8-EBF096DF65BA}"/>
              </a:ext>
            </a:extLst>
          </p:cNvPr>
          <p:cNvSpPr txBox="1"/>
          <p:nvPr/>
        </p:nvSpPr>
        <p:spPr>
          <a:xfrm>
            <a:off x="1314450" y="5143504"/>
            <a:ext cx="3814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Pink Cab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3CCE14-3D41-FE93-02CB-55ACACEFA84F}"/>
              </a:ext>
            </a:extLst>
          </p:cNvPr>
          <p:cNvSpPr txBox="1"/>
          <p:nvPr/>
        </p:nvSpPr>
        <p:spPr>
          <a:xfrm>
            <a:off x="7734305" y="5143504"/>
            <a:ext cx="3814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Yellow Cab</a:t>
            </a:r>
          </a:p>
        </p:txBody>
      </p:sp>
    </p:spTree>
    <p:extLst>
      <p:ext uri="{BB962C8B-B14F-4D97-AF65-F5344CB8AC3E}">
        <p14:creationId xmlns:p14="http://schemas.microsoft.com/office/powerpoint/2010/main" val="34926836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C1132A7F-993B-5A03-AAC9-D70892329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095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chemeClr val="accent2"/>
                </a:solidFill>
              </a:rPr>
              <a:t>Price Charged per Gender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40EE96B-B94D-1F3D-058D-FA23B614A2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20887" y="1769559"/>
            <a:ext cx="4589246" cy="3289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BAC37817-5160-0E48-078A-B1F9E9E725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446620" y="1792324"/>
            <a:ext cx="4557486" cy="3266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28FD9F8-EE79-658C-D5C8-EBF096DF65BA}"/>
              </a:ext>
            </a:extLst>
          </p:cNvPr>
          <p:cNvSpPr txBox="1"/>
          <p:nvPr/>
        </p:nvSpPr>
        <p:spPr>
          <a:xfrm>
            <a:off x="1314450" y="5143504"/>
            <a:ext cx="3814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Pink Cab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3CCE14-3D41-FE93-02CB-55ACACEFA84F}"/>
              </a:ext>
            </a:extLst>
          </p:cNvPr>
          <p:cNvSpPr txBox="1"/>
          <p:nvPr/>
        </p:nvSpPr>
        <p:spPr>
          <a:xfrm>
            <a:off x="6893480" y="5143504"/>
            <a:ext cx="3814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Yellow Cab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DDB465-9A73-713A-A5A0-7D84A526AEFE}"/>
              </a:ext>
            </a:extLst>
          </p:cNvPr>
          <p:cNvSpPr txBox="1"/>
          <p:nvPr/>
        </p:nvSpPr>
        <p:spPr>
          <a:xfrm>
            <a:off x="1228726" y="5757863"/>
            <a:ext cx="10125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The prices charged per gender in pink cab is exactly equal and yellow cab is almost equal</a:t>
            </a:r>
            <a:endParaRPr 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13186771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C1132A7F-993B-5A03-AAC9-D70892329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095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chemeClr val="accent2"/>
                </a:solidFill>
              </a:rPr>
              <a:t>Customer Share per Gender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618E402-72E8-2836-52FC-9C5DE2ECF9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820366" y="1279016"/>
            <a:ext cx="6551268" cy="4695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15F626C-9220-DEE7-5CFC-8A1E1B374895}"/>
              </a:ext>
            </a:extLst>
          </p:cNvPr>
          <p:cNvSpPr txBox="1"/>
          <p:nvPr/>
        </p:nvSpPr>
        <p:spPr>
          <a:xfrm>
            <a:off x="367862" y="6146746"/>
            <a:ext cx="11592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Yellow cab has the most female customers</a:t>
            </a:r>
            <a:endParaRPr 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25871718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C1132A7F-993B-5A03-AAC9-D70892329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095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chemeClr val="accent2"/>
                </a:solidFill>
              </a:rPr>
              <a:t>Monthly Margins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8BD06A-4809-539B-2EA8-924C5D052C3B}"/>
              </a:ext>
            </a:extLst>
          </p:cNvPr>
          <p:cNvSpPr txBox="1"/>
          <p:nvPr/>
        </p:nvSpPr>
        <p:spPr>
          <a:xfrm>
            <a:off x="1209346" y="5309459"/>
            <a:ext cx="3814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Pink Cab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98998B-A29E-3403-2EEF-7C0F6488C654}"/>
              </a:ext>
            </a:extLst>
          </p:cNvPr>
          <p:cNvSpPr txBox="1"/>
          <p:nvPr/>
        </p:nvSpPr>
        <p:spPr>
          <a:xfrm>
            <a:off x="7167891" y="5309459"/>
            <a:ext cx="3814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Yellow Cab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40EE96B-B94D-1F3D-058D-FA23B614A2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30749" y="1618179"/>
            <a:ext cx="3814763" cy="3630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BAC37817-5160-0E48-078A-B1F9E9E725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951665" y="1587500"/>
            <a:ext cx="3821112" cy="368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9DBAE98-32DC-384F-733B-02113A956603}"/>
              </a:ext>
            </a:extLst>
          </p:cNvPr>
          <p:cNvSpPr txBox="1"/>
          <p:nvPr/>
        </p:nvSpPr>
        <p:spPr>
          <a:xfrm>
            <a:off x="2066925" y="5739152"/>
            <a:ext cx="9286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There is an increase in margin with increase in transactions for Pink Cab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There is an decrease in margin with increase in transactions for Yellow Cab</a:t>
            </a:r>
            <a:endParaRPr lang="en-GB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49937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rgbClr val="FF6600"/>
                </a:solidFill>
              </a:rPr>
              <a:t>Agenda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Executive Summary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Problem Statement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Approach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EDA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EDA Summary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Hypothesis Testing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Recommendations</a:t>
            </a:r>
          </a:p>
          <a:p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2551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74FFA-2E5B-5389-26CE-B60B3A799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385" y="1779975"/>
            <a:ext cx="5774473" cy="3298050"/>
          </a:xfrm>
        </p:spPr>
        <p:txBody>
          <a:bodyPr>
            <a:noAutofit/>
          </a:bodyPr>
          <a:lstStyle/>
          <a:p>
            <a:r>
              <a:rPr lang="en-US" sz="8800" b="1" dirty="0">
                <a:solidFill>
                  <a:schemeClr val="accent2"/>
                </a:solidFill>
              </a:rPr>
              <a:t>EDA Summary</a:t>
            </a:r>
          </a:p>
        </p:txBody>
      </p:sp>
    </p:spTree>
    <p:extLst>
      <p:ext uri="{BB962C8B-B14F-4D97-AF65-F5344CB8AC3E}">
        <p14:creationId xmlns:p14="http://schemas.microsoft.com/office/powerpoint/2010/main" val="21545918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74FFA-2E5B-5389-26CE-B60B3A799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095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chemeClr val="accent2"/>
                </a:solidFill>
              </a:rPr>
              <a:t>Pink Cab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2C18B-0BDE-5070-12B5-30B5ECA995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785" y="1887436"/>
            <a:ext cx="11240429" cy="480218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2000" b="1" dirty="0"/>
              <a:t>The rides are in between 2 kms to 48 kms for both cabs</a:t>
            </a:r>
          </a:p>
          <a:p>
            <a:pPr>
              <a:lnSpc>
                <a:spcPct val="100000"/>
              </a:lnSpc>
            </a:pPr>
            <a:r>
              <a:rPr lang="en-GB" sz="2000" b="1" dirty="0"/>
              <a:t>Price range between $150 - $450</a:t>
            </a:r>
          </a:p>
          <a:p>
            <a:pPr>
              <a:lnSpc>
                <a:spcPct val="100000"/>
              </a:lnSpc>
            </a:pPr>
            <a:r>
              <a:rPr lang="en-GB" sz="2000" b="1" dirty="0"/>
              <a:t>In December, number of travels were around 11000</a:t>
            </a:r>
          </a:p>
          <a:p>
            <a:pPr>
              <a:lnSpc>
                <a:spcPct val="100000"/>
              </a:lnSpc>
            </a:pPr>
            <a:r>
              <a:rPr lang="en-GB" sz="2000" b="1" dirty="0"/>
              <a:t>Transactions per year: 2016, 2017, 2018: 20000 – 40000</a:t>
            </a:r>
          </a:p>
          <a:p>
            <a:pPr>
              <a:lnSpc>
                <a:spcPct val="100000"/>
              </a:lnSpc>
            </a:pPr>
            <a:r>
              <a:rPr lang="en-GB" sz="2000" b="1" dirty="0"/>
              <a:t>Increase in price with increase in distance for all cities</a:t>
            </a:r>
          </a:p>
          <a:p>
            <a:pPr>
              <a:lnSpc>
                <a:spcPct val="100000"/>
              </a:lnSpc>
            </a:pPr>
            <a:r>
              <a:rPr lang="en-GB" sz="2000" b="1" dirty="0"/>
              <a:t>Charges equally for both the genders</a:t>
            </a:r>
          </a:p>
          <a:p>
            <a:pPr>
              <a:lnSpc>
                <a:spcPct val="100000"/>
              </a:lnSpc>
            </a:pPr>
            <a:r>
              <a:rPr lang="en-GB" sz="2000" b="1" dirty="0"/>
              <a:t>Profit Margin is low</a:t>
            </a:r>
          </a:p>
          <a:p>
            <a:pPr>
              <a:lnSpc>
                <a:spcPct val="100000"/>
              </a:lnSpc>
            </a:pPr>
            <a:r>
              <a:rPr lang="en-GB" sz="2000" b="1" dirty="0"/>
              <a:t>Increase in margin with increase in transactions</a:t>
            </a:r>
          </a:p>
          <a:p>
            <a:pPr>
              <a:lnSpc>
                <a:spcPct val="100000"/>
              </a:lnSpc>
            </a:pPr>
            <a:endParaRPr lang="en-GB" sz="2000" b="1" dirty="0"/>
          </a:p>
          <a:p>
            <a:pPr>
              <a:lnSpc>
                <a:spcPct val="100000"/>
              </a:lnSpc>
            </a:pP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7989724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74FFA-2E5B-5389-26CE-B60B3A799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095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chemeClr val="accent2"/>
                </a:solidFill>
              </a:rPr>
              <a:t>Yellow Cab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2C18B-0BDE-5070-12B5-30B5ECA995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785" y="1887436"/>
            <a:ext cx="11240429" cy="480218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2000" b="1" dirty="0"/>
              <a:t>The rides are in between 2 kms to 48 kms for both cabs</a:t>
            </a:r>
          </a:p>
          <a:p>
            <a:pPr>
              <a:lnSpc>
                <a:spcPct val="100000"/>
              </a:lnSpc>
            </a:pPr>
            <a:r>
              <a:rPr lang="en-GB" sz="2000" b="1" dirty="0"/>
              <a:t>Price range between $250 - $600</a:t>
            </a:r>
          </a:p>
          <a:p>
            <a:pPr>
              <a:lnSpc>
                <a:spcPct val="100000"/>
              </a:lnSpc>
            </a:pPr>
            <a:r>
              <a:rPr lang="en-GB" sz="2000" b="1" dirty="0"/>
              <a:t>In December, number of travels were around 35000</a:t>
            </a:r>
          </a:p>
          <a:p>
            <a:pPr>
              <a:lnSpc>
                <a:spcPct val="100000"/>
              </a:lnSpc>
            </a:pPr>
            <a:r>
              <a:rPr lang="en-GB" sz="2000" b="1" dirty="0"/>
              <a:t>Transactions per year: 2016, 2017, 2018: 80000 – 100000</a:t>
            </a:r>
          </a:p>
          <a:p>
            <a:pPr>
              <a:lnSpc>
                <a:spcPct val="100000"/>
              </a:lnSpc>
            </a:pPr>
            <a:r>
              <a:rPr lang="en-GB" sz="2000" b="1" dirty="0"/>
              <a:t>Price charged in New York City is more as compared to other cities</a:t>
            </a:r>
          </a:p>
          <a:p>
            <a:pPr>
              <a:lnSpc>
                <a:spcPct val="100000"/>
              </a:lnSpc>
            </a:pPr>
            <a:r>
              <a:rPr lang="en-GB" sz="2000" b="1" dirty="0"/>
              <a:t>Charges slightly less for female customers</a:t>
            </a:r>
          </a:p>
          <a:p>
            <a:pPr>
              <a:lnSpc>
                <a:spcPct val="100000"/>
              </a:lnSpc>
            </a:pPr>
            <a:r>
              <a:rPr lang="en-GB" sz="2000" b="1" dirty="0"/>
              <a:t>Profit Margin is high</a:t>
            </a:r>
          </a:p>
          <a:p>
            <a:pPr>
              <a:lnSpc>
                <a:spcPct val="100000"/>
              </a:lnSpc>
            </a:pPr>
            <a:r>
              <a:rPr lang="en-GB" sz="2000" b="1" dirty="0"/>
              <a:t>Decrease in margin with increase in transactions</a:t>
            </a:r>
          </a:p>
          <a:p>
            <a:pPr>
              <a:lnSpc>
                <a:spcPct val="100000"/>
              </a:lnSpc>
            </a:pPr>
            <a:endParaRPr lang="en-GB" sz="2000" b="1" dirty="0"/>
          </a:p>
          <a:p>
            <a:pPr>
              <a:lnSpc>
                <a:spcPct val="100000"/>
              </a:lnSpc>
            </a:pP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9660600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C1132A7F-993B-5A03-AAC9-D70892329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095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chemeClr val="accent2"/>
                </a:solidFill>
              </a:rPr>
              <a:t>Correlation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618E402-72E8-2836-52FC-9C5DE2ECF9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94505" y="1456513"/>
            <a:ext cx="8002990" cy="4182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15F626C-9220-DEE7-5CFC-8A1E1B374895}"/>
              </a:ext>
            </a:extLst>
          </p:cNvPr>
          <p:cNvSpPr txBox="1"/>
          <p:nvPr/>
        </p:nvSpPr>
        <p:spPr>
          <a:xfrm>
            <a:off x="367862" y="6146746"/>
            <a:ext cx="11592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Margins and price charged are correlated</a:t>
            </a:r>
            <a:endParaRPr 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16167712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74FFA-2E5B-5389-26CE-B60B3A799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385" y="1779975"/>
            <a:ext cx="5774473" cy="3298050"/>
          </a:xfrm>
        </p:spPr>
        <p:txBody>
          <a:bodyPr>
            <a:noAutofit/>
          </a:bodyPr>
          <a:lstStyle/>
          <a:p>
            <a:r>
              <a:rPr lang="en-US" sz="8800" b="1" dirty="0">
                <a:solidFill>
                  <a:schemeClr val="accent2"/>
                </a:solidFill>
              </a:rPr>
              <a:t>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12429060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2C18B-0BDE-5070-12B5-30B5ECA995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785" y="401520"/>
            <a:ext cx="11240429" cy="479912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GB" sz="2400" b="1" dirty="0">
                <a:solidFill>
                  <a:schemeClr val="accent2"/>
                </a:solidFill>
              </a:rPr>
              <a:t>Pink Cab</a:t>
            </a:r>
          </a:p>
          <a:p>
            <a:pPr>
              <a:lnSpc>
                <a:spcPct val="100000"/>
              </a:lnSpc>
            </a:pPr>
            <a:r>
              <a:rPr lang="en-GB" sz="1800" b="1" dirty="0"/>
              <a:t>Margin regarding gender: No difference in margin between both genders.</a:t>
            </a:r>
          </a:p>
          <a:p>
            <a:pPr>
              <a:lnSpc>
                <a:spcPct val="100000"/>
              </a:lnSpc>
            </a:pPr>
            <a:endParaRPr lang="en-GB" sz="1800" b="1" dirty="0"/>
          </a:p>
          <a:p>
            <a:pPr>
              <a:lnSpc>
                <a:spcPct val="100000"/>
              </a:lnSpc>
            </a:pPr>
            <a:endParaRPr lang="en-GB" sz="1800" b="1" dirty="0"/>
          </a:p>
          <a:p>
            <a:pPr>
              <a:lnSpc>
                <a:spcPct val="100000"/>
              </a:lnSpc>
            </a:pPr>
            <a:r>
              <a:rPr lang="en-US" sz="1800" b="1" dirty="0"/>
              <a:t>Margin regarding all age groups: No difference in margin for all age groups.</a:t>
            </a:r>
          </a:p>
          <a:p>
            <a:pPr>
              <a:lnSpc>
                <a:spcPct val="100000"/>
              </a:lnSpc>
            </a:pPr>
            <a:endParaRPr lang="en-US" sz="1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571CE6-685F-FF29-C981-29D510FFE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60750"/>
            <a:ext cx="3592865" cy="66566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6C222D8-DAAC-4733-8B44-1C0BDE1103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00292"/>
            <a:ext cx="3592864" cy="66566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7E19875-59EE-212E-B998-A6461DFB0868}"/>
              </a:ext>
            </a:extLst>
          </p:cNvPr>
          <p:cNvSpPr txBox="1">
            <a:spLocks/>
          </p:cNvSpPr>
          <p:nvPr/>
        </p:nvSpPr>
        <p:spPr>
          <a:xfrm>
            <a:off x="475785" y="3303282"/>
            <a:ext cx="11240429" cy="4799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2400" b="1" dirty="0">
                <a:solidFill>
                  <a:schemeClr val="accent2"/>
                </a:solidFill>
              </a:rPr>
              <a:t>Yellow Cab</a:t>
            </a:r>
          </a:p>
          <a:p>
            <a:pPr>
              <a:lnSpc>
                <a:spcPct val="100000"/>
              </a:lnSpc>
            </a:pPr>
            <a:r>
              <a:rPr lang="en-GB" sz="1800" b="1" dirty="0"/>
              <a:t>Margin regarding gender: Difference in margin between both genders.</a:t>
            </a:r>
          </a:p>
          <a:p>
            <a:pPr>
              <a:lnSpc>
                <a:spcPct val="100000"/>
              </a:lnSpc>
            </a:pPr>
            <a:endParaRPr lang="en-GB" sz="1800" b="1" dirty="0"/>
          </a:p>
          <a:p>
            <a:pPr>
              <a:lnSpc>
                <a:spcPct val="100000"/>
              </a:lnSpc>
            </a:pPr>
            <a:endParaRPr lang="en-GB" sz="1800" b="1" dirty="0"/>
          </a:p>
          <a:p>
            <a:pPr>
              <a:lnSpc>
                <a:spcPct val="100000"/>
              </a:lnSpc>
            </a:pPr>
            <a:r>
              <a:rPr lang="en-US" sz="1800" b="1" dirty="0"/>
              <a:t>Margin regarding all age groups: Difference in margin for people older than 50 years.</a:t>
            </a:r>
          </a:p>
          <a:p>
            <a:pPr>
              <a:lnSpc>
                <a:spcPct val="100000"/>
              </a:lnSpc>
            </a:pPr>
            <a:endParaRPr lang="en-US" sz="1800" b="1" dirty="0"/>
          </a:p>
          <a:p>
            <a:pPr>
              <a:lnSpc>
                <a:spcPct val="100000"/>
              </a:lnSpc>
            </a:pPr>
            <a:endParaRPr lang="en-US" sz="1800" b="1" dirty="0"/>
          </a:p>
          <a:p>
            <a:pPr>
              <a:lnSpc>
                <a:spcPct val="100000"/>
              </a:lnSpc>
            </a:pPr>
            <a:r>
              <a:rPr lang="en-US" sz="1800" b="1" dirty="0"/>
              <a:t>No difference in margin regarding mode of payment for both the cabs.</a:t>
            </a:r>
          </a:p>
          <a:p>
            <a:pPr>
              <a:lnSpc>
                <a:spcPct val="100000"/>
              </a:lnSpc>
            </a:pPr>
            <a:endParaRPr lang="en-US" sz="18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3DD054-58A6-F5C4-AEDC-5FB4E8FD94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277336"/>
            <a:ext cx="4700012" cy="66566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11CB8A9-8C60-E5AC-7D63-3B18B41EA4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7" y="5416879"/>
            <a:ext cx="4700005" cy="66566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676941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74FFA-2E5B-5389-26CE-B60B3A799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095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chemeClr val="accent2"/>
                </a:solidFill>
              </a:rPr>
              <a:t>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2C18B-0BDE-5070-12B5-30B5ECA995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785" y="1673118"/>
            <a:ext cx="11240429" cy="480218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2000" b="1" dirty="0"/>
              <a:t>Yellow cab has the highest transaction than pink cab.</a:t>
            </a:r>
          </a:p>
          <a:p>
            <a:pPr>
              <a:lnSpc>
                <a:spcPct val="100000"/>
              </a:lnSpc>
            </a:pPr>
            <a:r>
              <a:rPr lang="en-GB" sz="2000" b="1" dirty="0"/>
              <a:t>There is difference in margin between both genders due to which female customers are higher than pink cab.</a:t>
            </a:r>
          </a:p>
          <a:p>
            <a:pPr>
              <a:lnSpc>
                <a:spcPct val="100000"/>
              </a:lnSpc>
            </a:pPr>
            <a:r>
              <a:rPr lang="en-GB" sz="2000" b="1" dirty="0"/>
              <a:t>Profit margin is higher than pink cab.</a:t>
            </a:r>
          </a:p>
          <a:p>
            <a:pPr>
              <a:lnSpc>
                <a:spcPct val="100000"/>
              </a:lnSpc>
            </a:pPr>
            <a:r>
              <a:rPr lang="en-GB" sz="2000" b="1" dirty="0"/>
              <a:t>There is difference in margin for people older than 50 years old in yellow cab, but there is no difference in pink cab.</a:t>
            </a:r>
          </a:p>
          <a:p>
            <a:pPr>
              <a:lnSpc>
                <a:spcPct val="100000"/>
              </a:lnSpc>
            </a:pPr>
            <a:r>
              <a:rPr lang="en-GB" sz="2000" b="1" dirty="0"/>
              <a:t>There is decrease in margin with increase in transaction in yellow cab.</a:t>
            </a:r>
          </a:p>
          <a:p>
            <a:pPr>
              <a:lnSpc>
                <a:spcPct val="100000"/>
              </a:lnSpc>
            </a:pPr>
            <a:r>
              <a:rPr lang="en-GB" sz="2000" b="1" dirty="0"/>
              <a:t>The travel frequency is higher for yellow cab during the month of December.</a:t>
            </a:r>
          </a:p>
          <a:p>
            <a:pPr>
              <a:lnSpc>
                <a:spcPct val="100000"/>
              </a:lnSpc>
            </a:pPr>
            <a:r>
              <a:rPr lang="en-GB" sz="2000" b="1" dirty="0"/>
              <a:t>Customers for yellow cab is higher in New York City.</a:t>
            </a:r>
          </a:p>
          <a:p>
            <a:pPr>
              <a:lnSpc>
                <a:spcPct val="100000"/>
              </a:lnSpc>
            </a:pPr>
            <a:endParaRPr lang="en-GB" sz="2000" b="1" dirty="0"/>
          </a:p>
          <a:p>
            <a:pPr marL="0" indent="0">
              <a:lnSpc>
                <a:spcPct val="100000"/>
              </a:lnSpc>
              <a:buNone/>
            </a:pPr>
            <a:r>
              <a:rPr lang="en-GB" b="1" dirty="0">
                <a:solidFill>
                  <a:schemeClr val="accent2"/>
                </a:solidFill>
              </a:rPr>
              <a:t>From the above points, Yellow Cab is most recommended for investment.</a:t>
            </a:r>
          </a:p>
          <a:p>
            <a:pPr>
              <a:lnSpc>
                <a:spcPct val="100000"/>
              </a:lnSpc>
            </a:pPr>
            <a:endParaRPr lang="en-GB" sz="2000" b="1" dirty="0"/>
          </a:p>
          <a:p>
            <a:pPr>
              <a:lnSpc>
                <a:spcPct val="100000"/>
              </a:lnSpc>
            </a:pP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6407485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endParaRPr lang="en-US" b="1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2D4BA697-580E-5544-8F2F-194AD99B8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2570" y="2481943"/>
            <a:ext cx="5558973" cy="1655762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FF6600"/>
                </a:solidFill>
              </a:rPr>
              <a:t>Thank You</a:t>
            </a:r>
          </a:p>
          <a:p>
            <a:endParaRPr lang="en-US" sz="66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21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74FFA-2E5B-5389-26CE-B60B3A799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095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chemeClr val="accent2"/>
                </a:solidFill>
              </a:rPr>
              <a:t>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2C18B-0BDE-5070-12B5-30B5ECA995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785" y="1456513"/>
            <a:ext cx="11240429" cy="4802187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2000" dirty="0"/>
              <a:t>XYZ – Private equity firm – Planning for an investment in cab industry due to its remarkable growth</a:t>
            </a:r>
          </a:p>
          <a:p>
            <a:pPr>
              <a:lnSpc>
                <a:spcPct val="100000"/>
              </a:lnSpc>
            </a:pPr>
            <a:endParaRPr lang="en-US" sz="2000" dirty="0"/>
          </a:p>
          <a:p>
            <a:pPr>
              <a:lnSpc>
                <a:spcPct val="100000"/>
              </a:lnSpc>
            </a:pPr>
            <a:r>
              <a:rPr lang="en-US" sz="2000" dirty="0"/>
              <a:t>Helping XYZ firm by providing appropriate insights</a:t>
            </a:r>
          </a:p>
          <a:p>
            <a:pPr>
              <a:lnSpc>
                <a:spcPct val="100000"/>
              </a:lnSpc>
            </a:pPr>
            <a:endParaRPr lang="en-US" sz="2000" dirty="0"/>
          </a:p>
          <a:p>
            <a:pPr>
              <a:lnSpc>
                <a:spcPct val="100000"/>
              </a:lnSpc>
            </a:pPr>
            <a:r>
              <a:rPr lang="en-US" sz="2000" dirty="0"/>
              <a:t>Companies: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Pink Cab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Yellow Cab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sz="2000" dirty="0"/>
          </a:p>
          <a:p>
            <a:pPr>
              <a:lnSpc>
                <a:spcPct val="100000"/>
              </a:lnSpc>
            </a:pPr>
            <a:r>
              <a:rPr lang="en-US" sz="2000" dirty="0"/>
              <a:t>Analysis: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Understanding the data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Data Visualization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Hypothesis tests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Model building</a:t>
            </a:r>
          </a:p>
        </p:txBody>
      </p:sp>
    </p:spTree>
    <p:extLst>
      <p:ext uri="{BB962C8B-B14F-4D97-AF65-F5344CB8AC3E}">
        <p14:creationId xmlns:p14="http://schemas.microsoft.com/office/powerpoint/2010/main" val="2491189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74FFA-2E5B-5389-26CE-B60B3A799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095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chemeClr val="accent2"/>
                </a:solidFill>
              </a:rPr>
              <a:t>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2C18B-0BDE-5070-12B5-30B5ECA995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785" y="1456513"/>
            <a:ext cx="11240429" cy="480218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There are four datasets which are as follows:</a:t>
            </a:r>
          </a:p>
          <a:p>
            <a:pPr>
              <a:lnSpc>
                <a:spcPct val="100000"/>
              </a:lnSpc>
            </a:pPr>
            <a:endParaRPr lang="en-US" sz="2000" dirty="0"/>
          </a:p>
          <a:p>
            <a:pPr>
              <a:lnSpc>
                <a:spcPct val="100000"/>
              </a:lnSpc>
            </a:pPr>
            <a:r>
              <a:rPr lang="en-US" sz="2000" dirty="0" err="1"/>
              <a:t>Cab_Data.csv</a:t>
            </a:r>
            <a:r>
              <a:rPr lang="en-US" sz="2000" dirty="0"/>
              <a:t> – Includes details of the two cab companies. Total of 359392 observations.</a:t>
            </a:r>
          </a:p>
          <a:p>
            <a:pPr>
              <a:lnSpc>
                <a:spcPct val="100000"/>
              </a:lnSpc>
            </a:pPr>
            <a:endParaRPr lang="en-US" sz="2000" dirty="0"/>
          </a:p>
          <a:p>
            <a:pPr>
              <a:lnSpc>
                <a:spcPct val="100000"/>
              </a:lnSpc>
            </a:pPr>
            <a:r>
              <a:rPr lang="en-US" sz="2000" dirty="0" err="1"/>
              <a:t>City.csv</a:t>
            </a:r>
            <a:r>
              <a:rPr lang="en-US" sz="2000" dirty="0"/>
              <a:t> – Includes details of the cities where the two cab companies are operating. Total of 20 observations.</a:t>
            </a:r>
          </a:p>
          <a:p>
            <a:pPr>
              <a:lnSpc>
                <a:spcPct val="100000"/>
              </a:lnSpc>
            </a:pPr>
            <a:endParaRPr lang="en-US" sz="2000" dirty="0"/>
          </a:p>
          <a:p>
            <a:pPr>
              <a:lnSpc>
                <a:spcPct val="100000"/>
              </a:lnSpc>
            </a:pPr>
            <a:r>
              <a:rPr lang="en-US" sz="2000" dirty="0" err="1"/>
              <a:t>Customer_ID.csv</a:t>
            </a:r>
            <a:r>
              <a:rPr lang="en-US" sz="2000" dirty="0"/>
              <a:t> – Includes the details of the customers who used the cab services. Total of 49171 observations. </a:t>
            </a:r>
          </a:p>
          <a:p>
            <a:pPr>
              <a:lnSpc>
                <a:spcPct val="100000"/>
              </a:lnSpc>
            </a:pPr>
            <a:endParaRPr lang="en-US" sz="2000" dirty="0"/>
          </a:p>
          <a:p>
            <a:pPr>
              <a:lnSpc>
                <a:spcPct val="100000"/>
              </a:lnSpc>
            </a:pPr>
            <a:r>
              <a:rPr lang="en-US" sz="2000" dirty="0" err="1"/>
              <a:t>Transaction_ID.csv</a:t>
            </a:r>
            <a:r>
              <a:rPr lang="en-US" sz="2000" dirty="0"/>
              <a:t> – Includes the details of the transactions made. Total of 440098 observations.</a:t>
            </a:r>
          </a:p>
        </p:txBody>
      </p:sp>
    </p:spTree>
    <p:extLst>
      <p:ext uri="{BB962C8B-B14F-4D97-AF65-F5344CB8AC3E}">
        <p14:creationId xmlns:p14="http://schemas.microsoft.com/office/powerpoint/2010/main" val="3516505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74FFA-2E5B-5389-26CE-B60B3A799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385" y="1779975"/>
            <a:ext cx="5774473" cy="3298050"/>
          </a:xfrm>
        </p:spPr>
        <p:txBody>
          <a:bodyPr>
            <a:noAutofit/>
          </a:bodyPr>
          <a:lstStyle/>
          <a:p>
            <a:r>
              <a:rPr lang="en-US" sz="8800" b="1" dirty="0">
                <a:solidFill>
                  <a:schemeClr val="accent2"/>
                </a:solidFill>
              </a:rPr>
              <a:t>Exploratory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4114232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8B5AD04-4A67-08A9-7BDA-9068173DE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7691" y="2215885"/>
            <a:ext cx="5785945" cy="2632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50D36E9-9946-5073-AC09-421124D4BB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99720" y="2215884"/>
            <a:ext cx="5785946" cy="2632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C1132A7F-993B-5A03-AAC9-D70892329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095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chemeClr val="accent2"/>
                </a:solidFill>
              </a:rPr>
              <a:t>Monthly Transaction Analysis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8BD06A-4809-539B-2EA8-924C5D052C3B}"/>
              </a:ext>
            </a:extLst>
          </p:cNvPr>
          <p:cNvSpPr txBox="1"/>
          <p:nvPr/>
        </p:nvSpPr>
        <p:spPr>
          <a:xfrm>
            <a:off x="1314450" y="5043488"/>
            <a:ext cx="3814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Pink Cab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98998B-A29E-3403-2EEF-7C0F6488C654}"/>
              </a:ext>
            </a:extLst>
          </p:cNvPr>
          <p:cNvSpPr txBox="1"/>
          <p:nvPr/>
        </p:nvSpPr>
        <p:spPr>
          <a:xfrm>
            <a:off x="7062787" y="5043488"/>
            <a:ext cx="3814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Yellow Cab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CD2F4F-8B7A-2743-6C19-3BE488160124}"/>
              </a:ext>
            </a:extLst>
          </p:cNvPr>
          <p:cNvSpPr txBox="1"/>
          <p:nvPr/>
        </p:nvSpPr>
        <p:spPr>
          <a:xfrm>
            <a:off x="1657350" y="5757863"/>
            <a:ext cx="9058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Yellow Cab has most travels as compared to the Pink Cab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45387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C1132A7F-993B-5A03-AAC9-D70892329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095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chemeClr val="accent2"/>
                </a:solidFill>
              </a:rPr>
              <a:t>Kilometers Travelled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8BD06A-4809-539B-2EA8-924C5D052C3B}"/>
              </a:ext>
            </a:extLst>
          </p:cNvPr>
          <p:cNvSpPr txBox="1"/>
          <p:nvPr/>
        </p:nvSpPr>
        <p:spPr>
          <a:xfrm>
            <a:off x="1314450" y="5143504"/>
            <a:ext cx="3814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Pink Cab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98998B-A29E-3403-2EEF-7C0F6488C654}"/>
              </a:ext>
            </a:extLst>
          </p:cNvPr>
          <p:cNvSpPr txBox="1"/>
          <p:nvPr/>
        </p:nvSpPr>
        <p:spPr>
          <a:xfrm>
            <a:off x="7734305" y="5143504"/>
            <a:ext cx="3814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Yellow Cab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CD2F4F-8B7A-2743-6C19-3BE488160124}"/>
              </a:ext>
            </a:extLst>
          </p:cNvPr>
          <p:cNvSpPr txBox="1"/>
          <p:nvPr/>
        </p:nvSpPr>
        <p:spPr>
          <a:xfrm>
            <a:off x="1485902" y="5757863"/>
            <a:ext cx="9286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/>
              <a:t>From the plots, the rides are in between 2 kms to 48 kms for both cabs</a:t>
            </a:r>
            <a:endParaRPr lang="en-US" sz="2400" b="1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40EE96B-B94D-1F3D-058D-FA23B614A2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782" y="1618179"/>
            <a:ext cx="4842678" cy="3425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BAC37817-5160-0E48-078A-B1F9E9E725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576218" y="1489333"/>
            <a:ext cx="5207000" cy="368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8813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C1132A7F-993B-5A03-AAC9-D70892329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095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chemeClr val="accent2"/>
                </a:solidFill>
              </a:rPr>
              <a:t>Price Range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CD2F4F-8B7A-2743-6C19-3BE488160124}"/>
              </a:ext>
            </a:extLst>
          </p:cNvPr>
          <p:cNvSpPr txBox="1"/>
          <p:nvPr/>
        </p:nvSpPr>
        <p:spPr>
          <a:xfrm>
            <a:off x="1485901" y="5618425"/>
            <a:ext cx="9286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The price range of Pink Cab is less than Yellow Cab</a:t>
            </a: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The outliers are the use of high-end cars</a:t>
            </a:r>
            <a:endParaRPr lang="en-GB" dirty="0">
              <a:effectLst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618E402-72E8-2836-52FC-9C5DE2ECF9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082" y="1177000"/>
            <a:ext cx="10474514" cy="4132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1144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C1132A7F-993B-5A03-AAC9-D70892329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095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chemeClr val="accent2"/>
                </a:solidFill>
              </a:rPr>
              <a:t>Price and Distance Relation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CD2F4F-8B7A-2743-6C19-3BE488160124}"/>
              </a:ext>
            </a:extLst>
          </p:cNvPr>
          <p:cNvSpPr txBox="1"/>
          <p:nvPr/>
        </p:nvSpPr>
        <p:spPr>
          <a:xfrm>
            <a:off x="1485901" y="5375538"/>
            <a:ext cx="92868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The price of the rides depends on the distance travelled</a:t>
            </a: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The correlation is positive in both pink and yellow cabs</a:t>
            </a: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The price of yellow cab is higher as compared to the one of pink cab</a:t>
            </a:r>
            <a:endParaRPr lang="en-GB" dirty="0">
              <a:effectLst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618E402-72E8-2836-52FC-9C5DE2ECF9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92082" y="1301557"/>
            <a:ext cx="10474514" cy="3883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1257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ta Glacier Internship" id="{2B17C0A9-4F1A-394C-9305-82F12CA26E4F}" vid="{F9955FDF-826E-7C4D-B52C-017E9540C8B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</TotalTime>
  <Words>840</Words>
  <Application>Microsoft Macintosh PowerPoint</Application>
  <PresentationFormat>Widescreen</PresentationFormat>
  <Paragraphs>132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PowerPoint Presentation</vt:lpstr>
      <vt:lpstr>   Agenda</vt:lpstr>
      <vt:lpstr>Description</vt:lpstr>
      <vt:lpstr>Datasets</vt:lpstr>
      <vt:lpstr>Exploratory Data Analysis</vt:lpstr>
      <vt:lpstr>Monthly Transaction Analysis</vt:lpstr>
      <vt:lpstr>Kilometers Travelled</vt:lpstr>
      <vt:lpstr>Price Range</vt:lpstr>
      <vt:lpstr>Price and Distance Relation</vt:lpstr>
      <vt:lpstr>Number of Transactions</vt:lpstr>
      <vt:lpstr>Profit Margin per Year</vt:lpstr>
      <vt:lpstr>Cost of the Trips</vt:lpstr>
      <vt:lpstr>Price Charged in Each Cities: Pink Cab</vt:lpstr>
      <vt:lpstr>Price Charged in Each Cities: Yellow Cab</vt:lpstr>
      <vt:lpstr>Cab Users per City</vt:lpstr>
      <vt:lpstr>Transactions Made per City</vt:lpstr>
      <vt:lpstr>Price Charged per Gender</vt:lpstr>
      <vt:lpstr>Customer Share per Gender</vt:lpstr>
      <vt:lpstr>Monthly Margins</vt:lpstr>
      <vt:lpstr>EDA Summary</vt:lpstr>
      <vt:lpstr>Pink Cab</vt:lpstr>
      <vt:lpstr>Yellow Cab</vt:lpstr>
      <vt:lpstr>Correlation</vt:lpstr>
      <vt:lpstr>Hypothesis Testing</vt:lpstr>
      <vt:lpstr>PowerPoint Presentation</vt:lpstr>
      <vt:lpstr>Recommendation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Meera Mohideen, Mohammed Shameer</dc:creator>
  <cp:lastModifiedBy>Meera Mohideen, Mohammed Shameer</cp:lastModifiedBy>
  <cp:revision>26</cp:revision>
  <dcterms:created xsi:type="dcterms:W3CDTF">2022-06-27T12:16:41Z</dcterms:created>
  <dcterms:modified xsi:type="dcterms:W3CDTF">2022-06-27T14:33:37Z</dcterms:modified>
</cp:coreProperties>
</file>