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fonts/font1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6858000" cy="9144000"/>
  <p:embeddedFontLst>
    <p:embeddedFont>
      <p:font typeface="Arial Narrow" panose="020B0606020202030204" pitchFamily="34" charset="0"/>
      <p:regular r:id="rId2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font" Target="fonts/font1.fntdata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yogesh\Desktop\Project1_Yogseh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yogesh\Desktop\Project1_Yogseh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yogesh\Desktop\Project1_Yogseh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yogesh\Desktop\Project1_Yogseh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yogesh\Desktop\Project1_Yogseh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yogesh\Desktop\Project1_Yogseh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yogesh\Desktop\Project1_Yogseh.xlsx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yogesh\Desktop\Project1_Yogseh.xlsx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yogesh\Desktop\Project1_Yogseh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8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Distrubution OF CUSTOMERS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'Q1'!$C$4</c:f>
              <c:strCache>
                <c:ptCount val="1"/>
                <c:pt idx="0">
                  <c:v>Count(customer_name)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delete val="1"/>
          </c:dLbls>
          <c:cat>
            <c:strRef>
              <c:f>'Q1'!$B$5:$B$53</c:f>
              <c:strCache>
                <c:ptCount val="49"/>
                <c:pt idx="0">
                  <c:v>Wyoming</c:v>
                </c:pt>
                <c:pt idx="1">
                  <c:v>Wisconsin</c:v>
                </c:pt>
                <c:pt idx="2">
                  <c:v>West Virginia</c:v>
                </c:pt>
                <c:pt idx="3">
                  <c:v>Washington</c:v>
                </c:pt>
                <c:pt idx="4">
                  <c:v>Virginia</c:v>
                </c:pt>
                <c:pt idx="5">
                  <c:v>Vermont</c:v>
                </c:pt>
                <c:pt idx="6">
                  <c:v>Utah</c:v>
                </c:pt>
                <c:pt idx="7">
                  <c:v>Texas</c:v>
                </c:pt>
                <c:pt idx="8">
                  <c:v>Tennessee</c:v>
                </c:pt>
                <c:pt idx="9">
                  <c:v>South Carolina</c:v>
                </c:pt>
                <c:pt idx="10">
                  <c:v>Pennsylvania</c:v>
                </c:pt>
                <c:pt idx="11">
                  <c:v>Oregon</c:v>
                </c:pt>
                <c:pt idx="12">
                  <c:v>Oklahoma</c:v>
                </c:pt>
                <c:pt idx="13">
                  <c:v>Ohio</c:v>
                </c:pt>
                <c:pt idx="14">
                  <c:v>North Dakota</c:v>
                </c:pt>
                <c:pt idx="15">
                  <c:v>North Carolina</c:v>
                </c:pt>
                <c:pt idx="16">
                  <c:v>New York</c:v>
                </c:pt>
                <c:pt idx="17">
                  <c:v>New Mexico</c:v>
                </c:pt>
                <c:pt idx="18">
                  <c:v>New Jersey</c:v>
                </c:pt>
                <c:pt idx="19">
                  <c:v>New Hampshire</c:v>
                </c:pt>
                <c:pt idx="20">
                  <c:v>Nevada</c:v>
                </c:pt>
                <c:pt idx="21">
                  <c:v>Nebraska</c:v>
                </c:pt>
                <c:pt idx="22">
                  <c:v>Montana</c:v>
                </c:pt>
                <c:pt idx="23">
                  <c:v>Missouri</c:v>
                </c:pt>
                <c:pt idx="24">
                  <c:v>Mississippi</c:v>
                </c:pt>
                <c:pt idx="25">
                  <c:v>Minnesota</c:v>
                </c:pt>
                <c:pt idx="26">
                  <c:v>Michigan</c:v>
                </c:pt>
                <c:pt idx="27">
                  <c:v>Massachusetts</c:v>
                </c:pt>
                <c:pt idx="28">
                  <c:v>Maryland</c:v>
                </c:pt>
                <c:pt idx="29">
                  <c:v>Maine</c:v>
                </c:pt>
                <c:pt idx="30">
                  <c:v>Louisiana</c:v>
                </c:pt>
                <c:pt idx="31">
                  <c:v>Kentucky</c:v>
                </c:pt>
                <c:pt idx="32">
                  <c:v>Kansas</c:v>
                </c:pt>
                <c:pt idx="33">
                  <c:v>Iowa</c:v>
                </c:pt>
                <c:pt idx="34">
                  <c:v>Indiana</c:v>
                </c:pt>
                <c:pt idx="35">
                  <c:v>Illinois</c:v>
                </c:pt>
                <c:pt idx="36">
                  <c:v>Idaho</c:v>
                </c:pt>
                <c:pt idx="37">
                  <c:v>Hawaii</c:v>
                </c:pt>
                <c:pt idx="38">
                  <c:v>Georgia</c:v>
                </c:pt>
                <c:pt idx="39">
                  <c:v>Florida</c:v>
                </c:pt>
                <c:pt idx="40">
                  <c:v>District of Columbia</c:v>
                </c:pt>
                <c:pt idx="41">
                  <c:v>Delaware</c:v>
                </c:pt>
                <c:pt idx="42">
                  <c:v>Connecticut</c:v>
                </c:pt>
                <c:pt idx="43">
                  <c:v>Colorado</c:v>
                </c:pt>
                <c:pt idx="44">
                  <c:v>California</c:v>
                </c:pt>
                <c:pt idx="45">
                  <c:v>Arkansas</c:v>
                </c:pt>
                <c:pt idx="46">
                  <c:v>Arizona</c:v>
                </c:pt>
                <c:pt idx="47">
                  <c:v>Alaska</c:v>
                </c:pt>
                <c:pt idx="48">
                  <c:v>Alabama</c:v>
                </c:pt>
              </c:strCache>
            </c:strRef>
          </c:cat>
          <c:val>
            <c:numRef>
              <c:f>'Q1'!$C$5:$C$53</c:f>
              <c:numCache>
                <c:formatCode>General</c:formatCode>
                <c:ptCount val="49"/>
                <c:pt idx="0">
                  <c:v>1</c:v>
                </c:pt>
                <c:pt idx="1">
                  <c:v>8</c:v>
                </c:pt>
                <c:pt idx="2">
                  <c:v>10</c:v>
                </c:pt>
                <c:pt idx="3">
                  <c:v>28</c:v>
                </c:pt>
                <c:pt idx="4">
                  <c:v>24</c:v>
                </c:pt>
                <c:pt idx="5">
                  <c:v>1</c:v>
                </c:pt>
                <c:pt idx="6">
                  <c:v>10</c:v>
                </c:pt>
                <c:pt idx="7">
                  <c:v>97</c:v>
                </c:pt>
                <c:pt idx="8">
                  <c:v>23</c:v>
                </c:pt>
                <c:pt idx="9">
                  <c:v>9</c:v>
                </c:pt>
                <c:pt idx="10">
                  <c:v>25</c:v>
                </c:pt>
                <c:pt idx="11">
                  <c:v>7</c:v>
                </c:pt>
                <c:pt idx="12">
                  <c:v>16</c:v>
                </c:pt>
                <c:pt idx="13">
                  <c:v>33</c:v>
                </c:pt>
                <c:pt idx="14">
                  <c:v>2</c:v>
                </c:pt>
                <c:pt idx="15">
                  <c:v>20</c:v>
                </c:pt>
                <c:pt idx="16">
                  <c:v>69</c:v>
                </c:pt>
                <c:pt idx="17">
                  <c:v>5</c:v>
                </c:pt>
                <c:pt idx="18">
                  <c:v>9</c:v>
                </c:pt>
                <c:pt idx="19">
                  <c:v>3</c:v>
                </c:pt>
                <c:pt idx="20">
                  <c:v>17</c:v>
                </c:pt>
                <c:pt idx="21">
                  <c:v>7</c:v>
                </c:pt>
                <c:pt idx="22">
                  <c:v>3</c:v>
                </c:pt>
                <c:pt idx="23">
                  <c:v>23</c:v>
                </c:pt>
                <c:pt idx="24">
                  <c:v>2</c:v>
                </c:pt>
                <c:pt idx="25">
                  <c:v>17</c:v>
                </c:pt>
                <c:pt idx="26">
                  <c:v>17</c:v>
                </c:pt>
                <c:pt idx="27">
                  <c:v>14</c:v>
                </c:pt>
                <c:pt idx="28">
                  <c:v>14</c:v>
                </c:pt>
                <c:pt idx="29">
                  <c:v>1</c:v>
                </c:pt>
                <c:pt idx="30">
                  <c:v>20</c:v>
                </c:pt>
                <c:pt idx="31">
                  <c:v>8</c:v>
                </c:pt>
                <c:pt idx="32">
                  <c:v>13</c:v>
                </c:pt>
                <c:pt idx="33">
                  <c:v>11</c:v>
                </c:pt>
                <c:pt idx="34">
                  <c:v>21</c:v>
                </c:pt>
                <c:pt idx="35">
                  <c:v>25</c:v>
                </c:pt>
                <c:pt idx="36">
                  <c:v>7</c:v>
                </c:pt>
                <c:pt idx="37">
                  <c:v>6</c:v>
                </c:pt>
                <c:pt idx="38">
                  <c:v>18</c:v>
                </c:pt>
                <c:pt idx="39">
                  <c:v>86</c:v>
                </c:pt>
                <c:pt idx="40">
                  <c:v>35</c:v>
                </c:pt>
                <c:pt idx="41">
                  <c:v>6</c:v>
                </c:pt>
                <c:pt idx="42">
                  <c:v>22</c:v>
                </c:pt>
                <c:pt idx="43">
                  <c:v>33</c:v>
                </c:pt>
                <c:pt idx="44">
                  <c:v>97</c:v>
                </c:pt>
                <c:pt idx="45">
                  <c:v>6</c:v>
                </c:pt>
                <c:pt idx="46">
                  <c:v>26</c:v>
                </c:pt>
                <c:pt idx="47">
                  <c:v>10</c:v>
                </c:pt>
                <c:pt idx="48">
                  <c:v>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4"/>
        <c:overlap val="-22"/>
        <c:axId val="303176960"/>
        <c:axId val="303181120"/>
      </c:barChart>
      <c:catAx>
        <c:axId val="3031769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3181120"/>
        <c:crosses val="autoZero"/>
        <c:auto val="1"/>
        <c:lblAlgn val="ctr"/>
        <c:lblOffset val="100"/>
        <c:noMultiLvlLbl val="0"/>
      </c:catAx>
      <c:valAx>
        <c:axId val="3031811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03176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AVERAGE CUSTOMER RATING IN EACH QUARTER</a:t>
            </a:r>
            <a:endParaRPr lang="en-I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'Q2'!$B$5</c:f>
              <c:strCache>
                <c:ptCount val="1"/>
                <c:pt idx="0">
                  <c:v>Quarter_number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'Q2'!$B$6:$B$9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</c:ser>
        <c:ser>
          <c:idx val="1"/>
          <c:order val="1"/>
          <c:tx>
            <c:strRef>
              <c:f>'Q2'!$C$5</c:f>
              <c:strCache>
                <c:ptCount val="1"/>
                <c:pt idx="0">
                  <c:v>Avg_rating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'Q2'!$C$6:$C$9</c:f>
              <c:numCache>
                <c:formatCode>General</c:formatCode>
                <c:ptCount val="4"/>
                <c:pt idx="0">
                  <c:v>3.5548</c:v>
                </c:pt>
                <c:pt idx="1">
                  <c:v>3.355</c:v>
                </c:pt>
                <c:pt idx="2">
                  <c:v>2.9563</c:v>
                </c:pt>
                <c:pt idx="3">
                  <c:v>2.397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38503680"/>
        <c:axId val="438504096"/>
      </c:barChart>
      <c:catAx>
        <c:axId val="43850368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8504096"/>
        <c:crosses val="autoZero"/>
        <c:auto val="1"/>
        <c:lblAlgn val="ctr"/>
        <c:lblOffset val="100"/>
        <c:noMultiLvlLbl val="0"/>
      </c:catAx>
      <c:valAx>
        <c:axId val="438504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85036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92058599648103"/>
          <c:y val="0.0579900965987499"/>
          <c:w val="0.926985370885692"/>
          <c:h val="0.803871526368482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'Q3'!$C$3:$G$3</c:f>
              <c:strCache>
                <c:ptCount val="5"/>
                <c:pt idx="0">
                  <c:v>VeryGoodPercentage</c:v>
                </c:pt>
                <c:pt idx="1">
                  <c:v>GoodPercentage</c:v>
                </c:pt>
                <c:pt idx="2">
                  <c:v>OkPercentage</c:v>
                </c:pt>
                <c:pt idx="3">
                  <c:v>BadPercentage</c:v>
                </c:pt>
                <c:pt idx="4">
                  <c:v>VeryBadPercentage</c:v>
                </c:pt>
              </c:strCache>
            </c:strRef>
          </c:cat>
          <c:val>
            <c:numRef>
              <c:f>'Q3'!$C$4:$G$4</c:f>
              <c:numCache>
                <c:formatCode>General</c:formatCode>
                <c:ptCount val="5"/>
                <c:pt idx="0">
                  <c:v>30</c:v>
                </c:pt>
                <c:pt idx="1">
                  <c:v>28.7097</c:v>
                </c:pt>
                <c:pt idx="2">
                  <c:v>19.0323</c:v>
                </c:pt>
                <c:pt idx="3">
                  <c:v>11.2903</c:v>
                </c:pt>
                <c:pt idx="4">
                  <c:v>10.9677</c:v>
                </c:pt>
              </c:numCache>
            </c:numRef>
          </c:val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'Q3'!$C$3:$G$3</c:f>
              <c:strCache>
                <c:ptCount val="5"/>
                <c:pt idx="0">
                  <c:v>VeryGoodPercentage</c:v>
                </c:pt>
                <c:pt idx="1">
                  <c:v>GoodPercentage</c:v>
                </c:pt>
                <c:pt idx="2">
                  <c:v>OkPercentage</c:v>
                </c:pt>
                <c:pt idx="3">
                  <c:v>BadPercentage</c:v>
                </c:pt>
                <c:pt idx="4">
                  <c:v>VeryBadPercentage</c:v>
                </c:pt>
              </c:strCache>
            </c:strRef>
          </c:cat>
          <c:val>
            <c:numRef>
              <c:f>'Q3'!$C$5:$G$5</c:f>
              <c:numCache>
                <c:formatCode>General</c:formatCode>
                <c:ptCount val="5"/>
                <c:pt idx="0">
                  <c:v>28.626</c:v>
                </c:pt>
                <c:pt idx="1">
                  <c:v>22.1374</c:v>
                </c:pt>
                <c:pt idx="2">
                  <c:v>20.229</c:v>
                </c:pt>
                <c:pt idx="3">
                  <c:v>14.1221</c:v>
                </c:pt>
                <c:pt idx="4">
                  <c:v>14.8855</c:v>
                </c:pt>
              </c:numCache>
            </c:numRef>
          </c:val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'Q3'!$C$3:$G$3</c:f>
              <c:strCache>
                <c:ptCount val="5"/>
                <c:pt idx="0">
                  <c:v>VeryGoodPercentage</c:v>
                </c:pt>
                <c:pt idx="1">
                  <c:v>GoodPercentage</c:v>
                </c:pt>
                <c:pt idx="2">
                  <c:v>OkPercentage</c:v>
                </c:pt>
                <c:pt idx="3">
                  <c:v>BadPercentage</c:v>
                </c:pt>
                <c:pt idx="4">
                  <c:v>VeryBadPercentage</c:v>
                </c:pt>
              </c:strCache>
            </c:strRef>
          </c:cat>
          <c:val>
            <c:numRef>
              <c:f>'Q3'!$C$6:$G$6</c:f>
              <c:numCache>
                <c:formatCode>General</c:formatCode>
                <c:ptCount val="5"/>
                <c:pt idx="0">
                  <c:v>16.5939</c:v>
                </c:pt>
                <c:pt idx="1">
                  <c:v>20.9607</c:v>
                </c:pt>
                <c:pt idx="2">
                  <c:v>21.8341</c:v>
                </c:pt>
                <c:pt idx="3">
                  <c:v>22.7074</c:v>
                </c:pt>
                <c:pt idx="4">
                  <c:v>17.9039</c:v>
                </c:pt>
              </c:numCache>
            </c:numRef>
          </c:val>
        </c:ser>
        <c:ser>
          <c:idx val="3"/>
          <c:order val="3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'Q3'!$C$3:$G$3</c:f>
              <c:strCache>
                <c:ptCount val="5"/>
                <c:pt idx="0">
                  <c:v>VeryGoodPercentage</c:v>
                </c:pt>
                <c:pt idx="1">
                  <c:v>GoodPercentage</c:v>
                </c:pt>
                <c:pt idx="2">
                  <c:v>OkPercentage</c:v>
                </c:pt>
                <c:pt idx="3">
                  <c:v>BadPercentage</c:v>
                </c:pt>
                <c:pt idx="4">
                  <c:v>VeryBadPercentage</c:v>
                </c:pt>
              </c:strCache>
            </c:strRef>
          </c:cat>
          <c:val>
            <c:numRef>
              <c:f>'Q3'!$C$7:$G$7</c:f>
              <c:numCache>
                <c:formatCode>General</c:formatCode>
                <c:ptCount val="5"/>
                <c:pt idx="0">
                  <c:v>10.0503</c:v>
                </c:pt>
                <c:pt idx="1">
                  <c:v>10.0503</c:v>
                </c:pt>
                <c:pt idx="2">
                  <c:v>20.1005</c:v>
                </c:pt>
                <c:pt idx="3">
                  <c:v>29.1457</c:v>
                </c:pt>
                <c:pt idx="4">
                  <c:v>30.6533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7504096"/>
        <c:axId val="367515744"/>
      </c:barChart>
      <c:catAx>
        <c:axId val="3675040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7515744"/>
        <c:crosses val="autoZero"/>
        <c:auto val="1"/>
        <c:lblAlgn val="ctr"/>
        <c:lblOffset val="100"/>
        <c:noMultiLvlLbl val="0"/>
      </c:catAx>
      <c:valAx>
        <c:axId val="3675157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75040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2200" b="1" i="0" u="none" strike="noStrike" kern="1200" cap="all" spc="15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Top  Vehicle Mark Preferred By The Customer</a:t>
            </a:r>
            <a:endParaRPr 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'Q4'!$C$5</c:f>
              <c:strCache>
                <c:ptCount val="1"/>
                <c:pt idx="0">
                  <c:v>Customer_count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'Q4'!$B$6:$B$10</c:f>
              <c:strCache>
                <c:ptCount val="5"/>
                <c:pt idx="0">
                  <c:v>Chevrolet</c:v>
                </c:pt>
                <c:pt idx="1">
                  <c:v>Ford</c:v>
                </c:pt>
                <c:pt idx="2">
                  <c:v>Toyota</c:v>
                </c:pt>
                <c:pt idx="3">
                  <c:v>Pontiac</c:v>
                </c:pt>
                <c:pt idx="4">
                  <c:v>Dodge</c:v>
                </c:pt>
              </c:strCache>
            </c:strRef>
          </c:cat>
          <c:val>
            <c:numRef>
              <c:f>'Q4'!$C$6:$C$10</c:f>
              <c:numCache>
                <c:formatCode>General</c:formatCode>
                <c:ptCount val="5"/>
                <c:pt idx="0">
                  <c:v>83</c:v>
                </c:pt>
                <c:pt idx="1">
                  <c:v>63</c:v>
                </c:pt>
                <c:pt idx="2">
                  <c:v>52</c:v>
                </c:pt>
                <c:pt idx="3">
                  <c:v>50</c:v>
                </c:pt>
                <c:pt idx="4">
                  <c:v>50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486659088"/>
        <c:axId val="439101696"/>
      </c:barChart>
      <c:catAx>
        <c:axId val="486659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39101696"/>
        <c:crosses val="autoZero"/>
        <c:auto val="1"/>
        <c:lblAlgn val="ctr"/>
        <c:lblOffset val="100"/>
        <c:noMultiLvlLbl val="0"/>
      </c:catAx>
      <c:valAx>
        <c:axId val="439101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195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6659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5306080302194"/>
          <c:y val="0.038698328935796"/>
          <c:w val="0.934174129521363"/>
          <c:h val="0.71493957714388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'Q5'!$C$5:$C$147</c:f>
              <c:strCache>
                <c:ptCount val="143"/>
                <c:pt idx="0">
                  <c:v>Chevrolet</c:v>
                </c:pt>
                <c:pt idx="1">
                  <c:v>Toyota</c:v>
                </c:pt>
                <c:pt idx="2">
                  <c:v>Ford</c:v>
                </c:pt>
                <c:pt idx="3">
                  <c:v>Dodge</c:v>
                </c:pt>
                <c:pt idx="4">
                  <c:v>Audi</c:v>
                </c:pt>
                <c:pt idx="5">
                  <c:v>Nissan</c:v>
                </c:pt>
                <c:pt idx="6">
                  <c:v>Chevrolet</c:v>
                </c:pt>
                <c:pt idx="7">
                  <c:v>Chevrolet</c:v>
                </c:pt>
                <c:pt idx="8">
                  <c:v>Dodge</c:v>
                </c:pt>
                <c:pt idx="9">
                  <c:v>Chevrolet</c:v>
                </c:pt>
                <c:pt idx="10">
                  <c:v>Ford</c:v>
                </c:pt>
                <c:pt idx="11">
                  <c:v>Toyota</c:v>
                </c:pt>
                <c:pt idx="12">
                  <c:v>Pontiac</c:v>
                </c:pt>
                <c:pt idx="13">
                  <c:v>Ford</c:v>
                </c:pt>
                <c:pt idx="14">
                  <c:v>Chevrolet</c:v>
                </c:pt>
                <c:pt idx="15">
                  <c:v>Chevrolet</c:v>
                </c:pt>
                <c:pt idx="16">
                  <c:v>Mazda</c:v>
                </c:pt>
                <c:pt idx="17">
                  <c:v>Chevrolet</c:v>
                </c:pt>
                <c:pt idx="18">
                  <c:v>Pontiac</c:v>
                </c:pt>
                <c:pt idx="19">
                  <c:v>Cadillac</c:v>
                </c:pt>
                <c:pt idx="20">
                  <c:v>Toyota</c:v>
                </c:pt>
                <c:pt idx="21">
                  <c:v>Ford</c:v>
                </c:pt>
                <c:pt idx="22">
                  <c:v>GMC</c:v>
                </c:pt>
                <c:pt idx="23">
                  <c:v>Chevrolet</c:v>
                </c:pt>
                <c:pt idx="24">
                  <c:v>Ford</c:v>
                </c:pt>
                <c:pt idx="25">
                  <c:v>GMC</c:v>
                </c:pt>
                <c:pt idx="26">
                  <c:v>Pontiac</c:v>
                </c:pt>
                <c:pt idx="27">
                  <c:v>Volvo</c:v>
                </c:pt>
                <c:pt idx="28">
                  <c:v>Toyota</c:v>
                </c:pt>
                <c:pt idx="29">
                  <c:v>Mazda</c:v>
                </c:pt>
                <c:pt idx="30">
                  <c:v>Chevrolet</c:v>
                </c:pt>
                <c:pt idx="31">
                  <c:v>Chevrolet</c:v>
                </c:pt>
                <c:pt idx="32">
                  <c:v>Mercury</c:v>
                </c:pt>
                <c:pt idx="33">
                  <c:v>Maserati</c:v>
                </c:pt>
                <c:pt idx="34">
                  <c:v>Volvo</c:v>
                </c:pt>
                <c:pt idx="35">
                  <c:v>Mitsubishi</c:v>
                </c:pt>
                <c:pt idx="36">
                  <c:v>Dodge</c:v>
                </c:pt>
                <c:pt idx="37">
                  <c:v>BMW</c:v>
                </c:pt>
                <c:pt idx="38">
                  <c:v>Nissan</c:v>
                </c:pt>
                <c:pt idx="39">
                  <c:v>Ford</c:v>
                </c:pt>
                <c:pt idx="40">
                  <c:v>Pontiac</c:v>
                </c:pt>
                <c:pt idx="41">
                  <c:v>Kia</c:v>
                </c:pt>
                <c:pt idx="42">
                  <c:v>Dodge</c:v>
                </c:pt>
                <c:pt idx="43">
                  <c:v>Chevrolet</c:v>
                </c:pt>
                <c:pt idx="44">
                  <c:v>Mercedes-Benz</c:v>
                </c:pt>
                <c:pt idx="45">
                  <c:v>Hyundai</c:v>
                </c:pt>
                <c:pt idx="46">
                  <c:v>Dodge</c:v>
                </c:pt>
                <c:pt idx="47">
                  <c:v>Toyota</c:v>
                </c:pt>
                <c:pt idx="48">
                  <c:v>Ferrari</c:v>
                </c:pt>
                <c:pt idx="49">
                  <c:v>Mazda</c:v>
                </c:pt>
                <c:pt idx="50">
                  <c:v>Toyota</c:v>
                </c:pt>
                <c:pt idx="51">
                  <c:v>Mercedes-Benz</c:v>
                </c:pt>
                <c:pt idx="52">
                  <c:v>Suzuki</c:v>
                </c:pt>
                <c:pt idx="53">
                  <c:v>Chevrolet</c:v>
                </c:pt>
                <c:pt idx="54">
                  <c:v>Pontiac</c:v>
                </c:pt>
                <c:pt idx="55">
                  <c:v>Volkswagen</c:v>
                </c:pt>
                <c:pt idx="56">
                  <c:v>Mitsubishi</c:v>
                </c:pt>
                <c:pt idx="57">
                  <c:v>GMC</c:v>
                </c:pt>
                <c:pt idx="58">
                  <c:v>Ford</c:v>
                </c:pt>
                <c:pt idx="59">
                  <c:v>Toyota</c:v>
                </c:pt>
                <c:pt idx="60">
                  <c:v>Pontiac</c:v>
                </c:pt>
                <c:pt idx="61">
                  <c:v>Nissan</c:v>
                </c:pt>
                <c:pt idx="62">
                  <c:v>Cadillac</c:v>
                </c:pt>
                <c:pt idx="63">
                  <c:v>GMC</c:v>
                </c:pt>
                <c:pt idx="64">
                  <c:v>Chrysler</c:v>
                </c:pt>
                <c:pt idx="65">
                  <c:v>Chevrolet</c:v>
                </c:pt>
                <c:pt idx="66">
                  <c:v>Hyundai</c:v>
                </c:pt>
                <c:pt idx="67">
                  <c:v>Isuzu</c:v>
                </c:pt>
                <c:pt idx="68">
                  <c:v>Dodge</c:v>
                </c:pt>
                <c:pt idx="69">
                  <c:v>Mazda</c:v>
                </c:pt>
                <c:pt idx="70">
                  <c:v>Porsche</c:v>
                </c:pt>
                <c:pt idx="71">
                  <c:v>Jeep</c:v>
                </c:pt>
                <c:pt idx="72">
                  <c:v>Ford</c:v>
                </c:pt>
                <c:pt idx="73">
                  <c:v>Pontiac</c:v>
                </c:pt>
                <c:pt idx="74">
                  <c:v>Subaru</c:v>
                </c:pt>
                <c:pt idx="75">
                  <c:v>GMC</c:v>
                </c:pt>
                <c:pt idx="76">
                  <c:v>Lexus</c:v>
                </c:pt>
                <c:pt idx="77">
                  <c:v>Buick</c:v>
                </c:pt>
                <c:pt idx="78">
                  <c:v>Mercedes-Benz</c:v>
                </c:pt>
                <c:pt idx="79">
                  <c:v>Suzuki</c:v>
                </c:pt>
                <c:pt idx="80">
                  <c:v>Honda</c:v>
                </c:pt>
                <c:pt idx="81">
                  <c:v>Dodge</c:v>
                </c:pt>
                <c:pt idx="82">
                  <c:v>Volkswagen</c:v>
                </c:pt>
                <c:pt idx="83">
                  <c:v>Ford</c:v>
                </c:pt>
                <c:pt idx="84">
                  <c:v>Mazda</c:v>
                </c:pt>
                <c:pt idx="85">
                  <c:v>Maserati</c:v>
                </c:pt>
                <c:pt idx="86">
                  <c:v>Nissan</c:v>
                </c:pt>
                <c:pt idx="87">
                  <c:v>Saab</c:v>
                </c:pt>
                <c:pt idx="88">
                  <c:v>Acura</c:v>
                </c:pt>
                <c:pt idx="89">
                  <c:v>Mercury</c:v>
                </c:pt>
                <c:pt idx="90">
                  <c:v>Audi</c:v>
                </c:pt>
                <c:pt idx="91">
                  <c:v>Ram</c:v>
                </c:pt>
                <c:pt idx="92">
                  <c:v>Volvo</c:v>
                </c:pt>
                <c:pt idx="93">
                  <c:v>Pontiac</c:v>
                </c:pt>
                <c:pt idx="94">
                  <c:v>Nissan</c:v>
                </c:pt>
                <c:pt idx="95">
                  <c:v>Mercedes-Benz</c:v>
                </c:pt>
                <c:pt idx="96">
                  <c:v>Mercedes-Benz</c:v>
                </c:pt>
                <c:pt idx="97">
                  <c:v>Dodge</c:v>
                </c:pt>
                <c:pt idx="98">
                  <c:v>Toyota</c:v>
                </c:pt>
                <c:pt idx="99">
                  <c:v>Chevrolet</c:v>
                </c:pt>
                <c:pt idx="100">
                  <c:v>Mitsubishi</c:v>
                </c:pt>
                <c:pt idx="101">
                  <c:v>Dodge</c:v>
                </c:pt>
                <c:pt idx="102">
                  <c:v>Chevrolet</c:v>
                </c:pt>
                <c:pt idx="103">
                  <c:v>Mercedes-Benz</c:v>
                </c:pt>
                <c:pt idx="104">
                  <c:v>Volkswagen</c:v>
                </c:pt>
                <c:pt idx="105">
                  <c:v>Nissan</c:v>
                </c:pt>
                <c:pt idx="106">
                  <c:v>Pontiac</c:v>
                </c:pt>
                <c:pt idx="107">
                  <c:v>Toyota</c:v>
                </c:pt>
                <c:pt idx="108">
                  <c:v>Cadillac</c:v>
                </c:pt>
                <c:pt idx="109">
                  <c:v>Chrysler</c:v>
                </c:pt>
                <c:pt idx="110">
                  <c:v>Lincoln</c:v>
                </c:pt>
                <c:pt idx="111">
                  <c:v>Lexus</c:v>
                </c:pt>
                <c:pt idx="112">
                  <c:v>Hyundai</c:v>
                </c:pt>
                <c:pt idx="113">
                  <c:v>Ford</c:v>
                </c:pt>
                <c:pt idx="114">
                  <c:v>Acura</c:v>
                </c:pt>
                <c:pt idx="115">
                  <c:v>Buick</c:v>
                </c:pt>
                <c:pt idx="116">
                  <c:v>BMW</c:v>
                </c:pt>
                <c:pt idx="117">
                  <c:v>Kia</c:v>
                </c:pt>
                <c:pt idx="118">
                  <c:v>Mazda</c:v>
                </c:pt>
                <c:pt idx="119">
                  <c:v>Mitsubishi</c:v>
                </c:pt>
                <c:pt idx="120">
                  <c:v>Dodge</c:v>
                </c:pt>
                <c:pt idx="121">
                  <c:v>Jaguar</c:v>
                </c:pt>
                <c:pt idx="122">
                  <c:v>Isuzu</c:v>
                </c:pt>
                <c:pt idx="123">
                  <c:v>Maybach</c:v>
                </c:pt>
                <c:pt idx="124">
                  <c:v>Volkswagen</c:v>
                </c:pt>
                <c:pt idx="125">
                  <c:v>Isuzu</c:v>
                </c:pt>
                <c:pt idx="126">
                  <c:v>Subaru</c:v>
                </c:pt>
                <c:pt idx="127">
                  <c:v>Lincoln</c:v>
                </c:pt>
                <c:pt idx="128">
                  <c:v>Chevrolet</c:v>
                </c:pt>
                <c:pt idx="129">
                  <c:v>Oldsmobile</c:v>
                </c:pt>
                <c:pt idx="130">
                  <c:v>Pontiac</c:v>
                </c:pt>
                <c:pt idx="131">
                  <c:v>Dodge</c:v>
                </c:pt>
                <c:pt idx="132">
                  <c:v>Buick</c:v>
                </c:pt>
                <c:pt idx="133">
                  <c:v>Mazda</c:v>
                </c:pt>
                <c:pt idx="134">
                  <c:v>Pontiac</c:v>
                </c:pt>
                <c:pt idx="135">
                  <c:v>Chevrolet</c:v>
                </c:pt>
                <c:pt idx="136">
                  <c:v>Acura</c:v>
                </c:pt>
                <c:pt idx="137">
                  <c:v>Mazda</c:v>
                </c:pt>
                <c:pt idx="138">
                  <c:v>Nissan</c:v>
                </c:pt>
                <c:pt idx="139">
                  <c:v>Cadillac</c:v>
                </c:pt>
                <c:pt idx="140">
                  <c:v>Dodge</c:v>
                </c:pt>
                <c:pt idx="141">
                  <c:v>Honda</c:v>
                </c:pt>
                <c:pt idx="142">
                  <c:v>Buick</c:v>
                </c:pt>
              </c:strCache>
            </c:strRef>
          </c:cat>
          <c:val>
            <c:numRef>
              <c:f>'Q5'!$D$5:$D$147</c:f>
              <c:numCache>
                <c:formatCode>General</c:formatCode>
                <c:ptCount val="143"/>
                <c:pt idx="0">
                  <c:v>9</c:v>
                </c:pt>
                <c:pt idx="1">
                  <c:v>7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5</c:v>
                </c:pt>
                <c:pt idx="9">
                  <c:v>5</c:v>
                </c:pt>
                <c:pt idx="10">
                  <c:v>5</c:v>
                </c:pt>
                <c:pt idx="11">
                  <c:v>5</c:v>
                </c:pt>
                <c:pt idx="12">
                  <c:v>5</c:v>
                </c:pt>
                <c:pt idx="13">
                  <c:v>5</c:v>
                </c:pt>
                <c:pt idx="14">
                  <c:v>5</c:v>
                </c:pt>
                <c:pt idx="15">
                  <c:v>4</c:v>
                </c:pt>
                <c:pt idx="16">
                  <c:v>4</c:v>
                </c:pt>
                <c:pt idx="17">
                  <c:v>4</c:v>
                </c:pt>
                <c:pt idx="18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3</c:v>
                </c:pt>
                <c:pt idx="22">
                  <c:v>3</c:v>
                </c:pt>
                <c:pt idx="23">
                  <c:v>3</c:v>
                </c:pt>
                <c:pt idx="24">
                  <c:v>3</c:v>
                </c:pt>
                <c:pt idx="25">
                  <c:v>3</c:v>
                </c:pt>
                <c:pt idx="26">
                  <c:v>3</c:v>
                </c:pt>
                <c:pt idx="27">
                  <c:v>3</c:v>
                </c:pt>
                <c:pt idx="28">
                  <c:v>3</c:v>
                </c:pt>
                <c:pt idx="29">
                  <c:v>3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  <c:pt idx="64">
                  <c:v>1</c:v>
                </c:pt>
                <c:pt idx="65">
                  <c:v>1</c:v>
                </c:pt>
                <c:pt idx="66">
                  <c:v>1</c:v>
                </c:pt>
                <c:pt idx="67">
                  <c:v>1</c:v>
                </c:pt>
                <c:pt idx="68">
                  <c:v>1</c:v>
                </c:pt>
                <c:pt idx="69">
                  <c:v>1</c:v>
                </c:pt>
                <c:pt idx="70">
                  <c:v>1</c:v>
                </c:pt>
                <c:pt idx="71">
                  <c:v>1</c:v>
                </c:pt>
                <c:pt idx="72">
                  <c:v>1</c:v>
                </c:pt>
                <c:pt idx="73">
                  <c:v>1</c:v>
                </c:pt>
                <c:pt idx="74">
                  <c:v>1</c:v>
                </c:pt>
                <c:pt idx="75">
                  <c:v>1</c:v>
                </c:pt>
                <c:pt idx="76">
                  <c:v>1</c:v>
                </c:pt>
                <c:pt idx="77">
                  <c:v>1</c:v>
                </c:pt>
                <c:pt idx="78">
                  <c:v>1</c:v>
                </c:pt>
                <c:pt idx="79">
                  <c:v>1</c:v>
                </c:pt>
                <c:pt idx="80">
                  <c:v>1</c:v>
                </c:pt>
                <c:pt idx="81">
                  <c:v>1</c:v>
                </c:pt>
                <c:pt idx="82">
                  <c:v>1</c:v>
                </c:pt>
                <c:pt idx="83">
                  <c:v>1</c:v>
                </c:pt>
                <c:pt idx="84">
                  <c:v>1</c:v>
                </c:pt>
                <c:pt idx="85">
                  <c:v>1</c:v>
                </c:pt>
                <c:pt idx="86">
                  <c:v>1</c:v>
                </c:pt>
                <c:pt idx="87">
                  <c:v>1</c:v>
                </c:pt>
                <c:pt idx="88">
                  <c:v>1</c:v>
                </c:pt>
                <c:pt idx="89">
                  <c:v>1</c:v>
                </c:pt>
                <c:pt idx="90">
                  <c:v>1</c:v>
                </c:pt>
                <c:pt idx="91">
                  <c:v>1</c:v>
                </c:pt>
                <c:pt idx="92">
                  <c:v>1</c:v>
                </c:pt>
                <c:pt idx="93">
                  <c:v>1</c:v>
                </c:pt>
                <c:pt idx="94">
                  <c:v>1</c:v>
                </c:pt>
                <c:pt idx="95">
                  <c:v>1</c:v>
                </c:pt>
                <c:pt idx="96">
                  <c:v>1</c:v>
                </c:pt>
                <c:pt idx="97">
                  <c:v>1</c:v>
                </c:pt>
                <c:pt idx="98">
                  <c:v>1</c:v>
                </c:pt>
                <c:pt idx="99">
                  <c:v>1</c:v>
                </c:pt>
                <c:pt idx="100">
                  <c:v>1</c:v>
                </c:pt>
                <c:pt idx="101">
                  <c:v>1</c:v>
                </c:pt>
                <c:pt idx="102">
                  <c:v>1</c:v>
                </c:pt>
                <c:pt idx="103">
                  <c:v>1</c:v>
                </c:pt>
                <c:pt idx="104">
                  <c:v>1</c:v>
                </c:pt>
                <c:pt idx="105">
                  <c:v>1</c:v>
                </c:pt>
                <c:pt idx="106">
                  <c:v>1</c:v>
                </c:pt>
                <c:pt idx="107">
                  <c:v>1</c:v>
                </c:pt>
                <c:pt idx="108">
                  <c:v>1</c:v>
                </c:pt>
                <c:pt idx="109">
                  <c:v>1</c:v>
                </c:pt>
                <c:pt idx="110">
                  <c:v>1</c:v>
                </c:pt>
                <c:pt idx="111">
                  <c:v>1</c:v>
                </c:pt>
                <c:pt idx="112">
                  <c:v>1</c:v>
                </c:pt>
                <c:pt idx="113">
                  <c:v>1</c:v>
                </c:pt>
                <c:pt idx="114">
                  <c:v>1</c:v>
                </c:pt>
                <c:pt idx="115">
                  <c:v>1</c:v>
                </c:pt>
                <c:pt idx="116">
                  <c:v>1</c:v>
                </c:pt>
                <c:pt idx="117">
                  <c:v>1</c:v>
                </c:pt>
                <c:pt idx="118">
                  <c:v>1</c:v>
                </c:pt>
                <c:pt idx="119">
                  <c:v>1</c:v>
                </c:pt>
                <c:pt idx="120">
                  <c:v>1</c:v>
                </c:pt>
                <c:pt idx="121">
                  <c:v>1</c:v>
                </c:pt>
                <c:pt idx="122">
                  <c:v>1</c:v>
                </c:pt>
                <c:pt idx="123">
                  <c:v>1</c:v>
                </c:pt>
                <c:pt idx="124">
                  <c:v>1</c:v>
                </c:pt>
                <c:pt idx="125">
                  <c:v>1</c:v>
                </c:pt>
                <c:pt idx="126">
                  <c:v>1</c:v>
                </c:pt>
                <c:pt idx="127">
                  <c:v>1</c:v>
                </c:pt>
                <c:pt idx="128">
                  <c:v>1</c:v>
                </c:pt>
                <c:pt idx="129">
                  <c:v>1</c:v>
                </c:pt>
                <c:pt idx="130">
                  <c:v>1</c:v>
                </c:pt>
                <c:pt idx="131">
                  <c:v>1</c:v>
                </c:pt>
                <c:pt idx="132">
                  <c:v>1</c:v>
                </c:pt>
                <c:pt idx="133">
                  <c:v>1</c:v>
                </c:pt>
                <c:pt idx="134">
                  <c:v>1</c:v>
                </c:pt>
                <c:pt idx="135">
                  <c:v>1</c:v>
                </c:pt>
                <c:pt idx="136">
                  <c:v>1</c:v>
                </c:pt>
                <c:pt idx="137">
                  <c:v>1</c:v>
                </c:pt>
                <c:pt idx="138">
                  <c:v>1</c:v>
                </c:pt>
                <c:pt idx="139">
                  <c:v>1</c:v>
                </c:pt>
                <c:pt idx="140">
                  <c:v>1</c:v>
                </c:pt>
                <c:pt idx="141">
                  <c:v>1</c:v>
                </c:pt>
                <c:pt idx="142">
                  <c:v>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49561584"/>
        <c:axId val="449558672"/>
      </c:barChart>
      <c:catAx>
        <c:axId val="44956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558672"/>
        <c:crosses val="autoZero"/>
        <c:auto val="1"/>
        <c:lblAlgn val="ctr"/>
        <c:lblOffset val="100"/>
        <c:noMultiLvlLbl val="0"/>
      </c:catAx>
      <c:valAx>
        <c:axId val="4495586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49561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800" b="1" i="0" u="none" strike="noStrike" kern="1200" cap="all" spc="5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'Q6'!$C$5</c:f>
              <c:strCache>
                <c:ptCount val="1"/>
                <c:pt idx="0">
                  <c:v>CNT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'Q6'!$C$6:$C$9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491236272"/>
        <c:axId val="491241680"/>
      </c:barChart>
      <c:catAx>
        <c:axId val="49123627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241680"/>
        <c:crosses val="autoZero"/>
        <c:auto val="1"/>
        <c:lblAlgn val="ctr"/>
        <c:lblOffset val="100"/>
        <c:noMultiLvlLbl val="0"/>
      </c:catAx>
      <c:valAx>
        <c:axId val="491241680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1236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'Q7'!$B$4</c:f>
              <c:strCache>
                <c:ptCount val="1"/>
                <c:pt idx="0">
                  <c:v>quarter_number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'Q7'!$B$5:$B$8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'Q7'!$D$4</c:f>
              <c:strCache>
                <c:ptCount val="1"/>
                <c:pt idx="0">
                  <c:v>current_revenue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'Q7'!$D$5:$D$8</c:f>
              <c:numCache>
                <c:formatCode>General</c:formatCode>
                <c:ptCount val="4"/>
                <c:pt idx="0">
                  <c:v>39493447</c:v>
                </c:pt>
                <c:pt idx="1">
                  <c:v>32783621</c:v>
                </c:pt>
                <c:pt idx="2">
                  <c:v>29297793</c:v>
                </c:pt>
                <c:pt idx="3">
                  <c:v>23398373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'Q7'!$E$4</c:f>
              <c:strCache>
                <c:ptCount val="1"/>
                <c:pt idx="0">
                  <c:v>perc_diff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'Q7'!$E$5:$E$8</c:f>
              <c:numCache>
                <c:formatCode>General</c:formatCode>
                <c:ptCount val="4"/>
                <c:pt idx="1">
                  <c:v>-17</c:v>
                </c:pt>
                <c:pt idx="2">
                  <c:v>-11</c:v>
                </c:pt>
                <c:pt idx="3">
                  <c:v>-20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54891360"/>
        <c:axId val="454887616"/>
      </c:lineChart>
      <c:catAx>
        <c:axId val="454891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887616"/>
        <c:crosses val="autoZero"/>
        <c:auto val="1"/>
        <c:lblAlgn val="ctr"/>
        <c:lblOffset val="100"/>
        <c:noMultiLvlLbl val="0"/>
      </c:catAx>
      <c:valAx>
        <c:axId val="4548876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54891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143203774716707"/>
          <c:y val="0.128844880925436"/>
          <c:w val="0.847066784186058"/>
          <c:h val="0.71776259162177"/>
        </c:manualLayout>
      </c:layout>
      <c:lineChart>
        <c:grouping val="standard"/>
        <c:varyColors val="0"/>
        <c:ser>
          <c:idx val="0"/>
          <c:order val="0"/>
          <c:tx>
            <c:strRef>
              <c:f>'Q8'!$B$3</c:f>
              <c:strCache>
                <c:ptCount val="1"/>
                <c:pt idx="0">
                  <c:v>count_of_order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'Q8'!$B$3:$B$7</c:f>
              <c:strCache>
                <c:ptCount val="5"/>
                <c:pt idx="0">
                  <c:v>count_of_order</c:v>
                </c:pt>
                <c:pt idx="1">
                  <c:v>310</c:v>
                </c:pt>
                <c:pt idx="2">
                  <c:v>262</c:v>
                </c:pt>
                <c:pt idx="3">
                  <c:v>229</c:v>
                </c:pt>
                <c:pt idx="4">
                  <c:v>199</c:v>
                </c:pt>
              </c:strCache>
            </c:strRef>
          </c:cat>
          <c:val>
            <c:numRef>
              <c:f>'Q8'!$B$4:$B$7</c:f>
              <c:numCache>
                <c:formatCode>General</c:formatCode>
                <c:ptCount val="4"/>
                <c:pt idx="0">
                  <c:v>310</c:v>
                </c:pt>
                <c:pt idx="1">
                  <c:v>262</c:v>
                </c:pt>
                <c:pt idx="2">
                  <c:v>229</c:v>
                </c:pt>
                <c:pt idx="3">
                  <c:v>199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'Q8'!$C$3</c:f>
              <c:strCache>
                <c:ptCount val="1"/>
                <c:pt idx="0">
                  <c:v>sum_of_revenue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'Q8'!$B$3:$B$7</c:f>
              <c:strCache>
                <c:ptCount val="5"/>
                <c:pt idx="0">
                  <c:v>count_of_order</c:v>
                </c:pt>
                <c:pt idx="1">
                  <c:v>310</c:v>
                </c:pt>
                <c:pt idx="2">
                  <c:v>262</c:v>
                </c:pt>
                <c:pt idx="3">
                  <c:v>229</c:v>
                </c:pt>
                <c:pt idx="4">
                  <c:v>199</c:v>
                </c:pt>
              </c:strCache>
            </c:strRef>
          </c:cat>
          <c:val>
            <c:numRef>
              <c:f>'Q8'!$C$4:$C$7</c:f>
              <c:numCache>
                <c:formatCode>General</c:formatCode>
                <c:ptCount val="4"/>
                <c:pt idx="0">
                  <c:v>39637631</c:v>
                </c:pt>
                <c:pt idx="1">
                  <c:v>32913738</c:v>
                </c:pt>
                <c:pt idx="2">
                  <c:v>29435427</c:v>
                </c:pt>
                <c:pt idx="3">
                  <c:v>23496008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89636080"/>
        <c:axId val="489643152"/>
      </c:lineChart>
      <c:catAx>
        <c:axId val="4896360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9643152"/>
        <c:crosses val="autoZero"/>
        <c:auto val="1"/>
        <c:lblAlgn val="ctr"/>
        <c:lblOffset val="100"/>
        <c:noMultiLvlLbl val="0"/>
      </c:catAx>
      <c:valAx>
        <c:axId val="489643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96360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'Q10'!$C$6</c:f>
              <c:strCache>
                <c:ptCount val="1"/>
                <c:pt idx="0">
                  <c:v> avg_time_taken_in_day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'Q10'!$B$7:$B$10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'Q10'!$C$7:$C$10</c:f>
              <c:numCache>
                <c:formatCode>General</c:formatCode>
                <c:ptCount val="4"/>
                <c:pt idx="0">
                  <c:v>57</c:v>
                </c:pt>
                <c:pt idx="1">
                  <c:v>71</c:v>
                </c:pt>
                <c:pt idx="2">
                  <c:v>118</c:v>
                </c:pt>
                <c:pt idx="3">
                  <c:v>174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89655216"/>
        <c:axId val="489656880"/>
      </c:barChart>
      <c:catAx>
        <c:axId val="4896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9656880"/>
        <c:crosses val="autoZero"/>
        <c:auto val="1"/>
        <c:lblAlgn val="ctr"/>
        <c:lblOffset val="100"/>
        <c:noMultiLvlLbl val="0"/>
      </c:catAx>
      <c:valAx>
        <c:axId val="489656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8965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5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48DD303-B4CA-4B40-A0C3-FE6732D9B2FE}" type="slidenum">
              <a:rPr lang="en-IN" smtClean="0"/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F34A4531-97D0-4C76-A8CC-D1F9756A912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B48DD303-B4CA-4B40-A0C3-FE6732D9B2FE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8999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27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4999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chart" Target="../charts/char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chart" Target="../charts/char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chart" Target="../charts/char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Inter"/>
              </a:rPr>
              <a:t>New Wheels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000000"/>
                </a:solidFill>
                <a:effectLst/>
                <a:latin typeface="Inter"/>
              </a:rPr>
              <a:t>Business Report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903923" y="5473874"/>
            <a:ext cx="3173017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highlight>
                  <a:srgbClr val="808000"/>
                </a:highlight>
              </a:rPr>
              <a:t>~ BY </a:t>
            </a:r>
            <a:r>
              <a:rPr lang="en-US" altLang="en-IN" i="1" dirty="0">
                <a:highlight>
                  <a:srgbClr val="808000"/>
                </a:highlight>
              </a:rPr>
              <a:t>Shaik Shameer</a:t>
            </a:r>
            <a:endParaRPr lang="en-US" altLang="en-IN" i="1" dirty="0">
              <a:highlight>
                <a:srgbClr val="808000"/>
              </a:highligh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/>
              <a:t>[Q5] What is the most preferred vehicle make in each state?</a:t>
            </a:r>
            <a:br>
              <a:rPr lang="en-IN" sz="4400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"/>
          <a:stretch>
            <a:fillRect/>
          </a:stretch>
        </p:blipFill>
        <p:spPr>
          <a:xfrm>
            <a:off x="526092" y="1965960"/>
            <a:ext cx="6713743" cy="3683278"/>
          </a:xfrm>
        </p:spPr>
      </p:pic>
      <p:graphicFrame>
        <p:nvGraphicFramePr>
          <p:cNvPr id="6" name="Chart 5"/>
          <p:cNvGraphicFramePr/>
          <p:nvPr/>
        </p:nvGraphicFramePr>
        <p:xfrm>
          <a:off x="3681412" y="2738828"/>
          <a:ext cx="7441700" cy="3609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834641"/>
          </a:xfrm>
        </p:spPr>
        <p:txBody>
          <a:bodyPr/>
          <a:lstStyle/>
          <a:p>
            <a:r>
              <a:rPr lang="en-IN" sz="2400" dirty="0"/>
              <a:t>1.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Chevrolet is the most preferred vehicle maker. Many states are using the vehicle manufactured by Chevrolet.</a:t>
            </a:r>
            <a:endParaRPr lang="en-IN" sz="2400" b="0" i="0" dirty="0">
              <a:solidFill>
                <a:schemeClr val="dk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2400" dirty="0"/>
              <a:t>2.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 Chevrolet, Dodge is the next vehicle maker preferred</a:t>
            </a:r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/>
              <a:t>[Q6] What is the trend of number of orders by quarters?</a:t>
            </a:r>
            <a:br>
              <a:rPr lang="en-IN" sz="4400" b="1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11" y="2152654"/>
            <a:ext cx="5411244" cy="2456923"/>
          </a:xfrm>
        </p:spPr>
      </p:pic>
      <p:graphicFrame>
        <p:nvGraphicFramePr>
          <p:cNvPr id="4" name="Chart 3"/>
          <p:cNvGraphicFramePr/>
          <p:nvPr/>
        </p:nvGraphicFramePr>
        <p:xfrm>
          <a:off x="6096000" y="1869509"/>
          <a:ext cx="5530241" cy="39175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all quarters orders are decreasing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First quarter comprises of 31% of orders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Last quarter comprises of 20% of orders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[Q7] What is the quarter over quarter % change in revenue? 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44" y="2770676"/>
            <a:ext cx="7169373" cy="3726653"/>
          </a:xfrm>
          <a:prstGeom prst="rect">
            <a:avLst/>
          </a:prstGeom>
        </p:spPr>
      </p:pic>
      <p:graphicFrame>
        <p:nvGraphicFramePr>
          <p:cNvPr id="6" name="Chart 5"/>
          <p:cNvGraphicFramePr/>
          <p:nvPr/>
        </p:nvGraphicFramePr>
        <p:xfrm>
          <a:off x="6476999" y="1151767"/>
          <a:ext cx="5368757" cy="3570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Revenue current  in the first quarter is 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39493447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second quarter is 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32783621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third quarter is 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29297793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in fourth quarter is 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23398373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change in the second quarter is </a:t>
            </a:r>
            <a:r>
              <a:rPr lang="en-IN" sz="2400" b="0" i="0" u="none" strike="noStrike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-17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which means there is 17% fall in the revenue compared to the first quarter.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[Q8] What is the trend of revenue and orders by quarters?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1343" y="2057399"/>
            <a:ext cx="8933178" cy="2013560"/>
          </a:xfrm>
        </p:spPr>
      </p:pic>
      <p:graphicFrame>
        <p:nvGraphicFramePr>
          <p:cNvPr id="4" name="Chart 3"/>
          <p:cNvGraphicFramePr/>
          <p:nvPr/>
        </p:nvGraphicFramePr>
        <p:xfrm>
          <a:off x="5686816" y="2846157"/>
          <a:ext cx="5899759" cy="37421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Revenue and total orders for the quarters are displayed in the table above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 can see that first quarter had good revenue and good number of orders compared to last quarter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We can also see that total no of orders are decreased as quarter increases which effecting the revenue and also decreasing.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 every quarter orders are getting decreased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5" y="622935"/>
            <a:ext cx="8496300" cy="192405"/>
          </a:xfrm>
        </p:spPr>
        <p:txBody>
          <a:bodyPr>
            <a:normAutofit fontScale="90000"/>
          </a:bodyPr>
          <a:lstStyle/>
          <a:p>
            <a:br>
              <a:rPr lang="en-IN" sz="4400" dirty="0"/>
            </a:br>
            <a:br>
              <a:rPr lang="en-IN" sz="4400" dirty="0"/>
            </a:br>
            <a:r>
              <a:rPr lang="en-IN" sz="4400" dirty="0"/>
              <a:t>[Q9] What is the average discount offered for different types of credit cards?</a:t>
            </a:r>
            <a:br>
              <a:rPr lang="en-IN" sz="4400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36033" y="1520038"/>
            <a:ext cx="5413414" cy="2074932"/>
          </a:xfr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714" y="2720971"/>
            <a:ext cx="7525800" cy="315321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1.There are 16 types of credit cards.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2.Out of which laser card gives more discount than any other type of cards and diner club international card gives least discount.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3.Credit card average discount ranges from 0.643 to 0.584.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[Q1] What is the distribution of customers across states?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150" y="1807210"/>
            <a:ext cx="4427220" cy="1873250"/>
          </a:xfrm>
        </p:spPr>
      </p:pic>
      <p:graphicFrame>
        <p:nvGraphicFramePr>
          <p:cNvPr id="4" name="Chart 3"/>
          <p:cNvGraphicFramePr/>
          <p:nvPr/>
        </p:nvGraphicFramePr>
        <p:xfrm>
          <a:off x="461996" y="3043825"/>
          <a:ext cx="7860927" cy="30967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/>
              <a:t>[Q10] What is the average time taken to ship the placed orders for each quarters?</a:t>
            </a:r>
            <a:br>
              <a:rPr lang="en-IN" sz="4400" dirty="0"/>
            </a:br>
            <a:endParaRPr lang="en-IN" dirty="0"/>
          </a:p>
        </p:txBody>
      </p:sp>
      <p:graphicFrame>
        <p:nvGraphicFramePr>
          <p:cNvPr id="4" name="Chart 3"/>
          <p:cNvGraphicFramePr/>
          <p:nvPr/>
        </p:nvGraphicFramePr>
        <p:xfrm>
          <a:off x="7039627" y="2229633"/>
          <a:ext cx="4872871" cy="40187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03" y="1965961"/>
            <a:ext cx="6647390" cy="189205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time taken for shipping the order to customers in the first quarter is 57.16 days.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time taken for shipping the order to customers in the second quarter is 71.11 days.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time taken for shipping the order to customers in the third quarter is 117.75 days.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Average time taken for shipping the order to customers in the fourth quarter is 174.09 days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467626"/>
            <a:ext cx="9872871" cy="3628373"/>
          </a:xfrm>
        </p:spPr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IN" sz="6600" dirty="0"/>
              <a:t>THANK YOU</a:t>
            </a:r>
            <a:endParaRPr lang="en-IN" sz="6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2057400"/>
            <a:ext cx="9872871" cy="2664912"/>
          </a:xfrm>
        </p:spPr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1.  There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are total of 49 states with 994 customers.</a:t>
            </a:r>
            <a:endParaRPr lang="en-IN" sz="2400" b="0" i="0" dirty="0">
              <a:solidFill>
                <a:schemeClr val="dk1"/>
              </a:solidFill>
              <a:effectLst/>
              <a:latin typeface="Arial Narrow" panose="020B060602020203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2.   Out of which we selected five states which have 36.8% of customers respectively with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California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 and Texas have 97, Florida with 86, New York with 69 and District of Columbia with 35.</a:t>
            </a:r>
            <a:endParaRPr lang="en-IN" sz="2400" b="0" i="0" dirty="0">
              <a:solidFill>
                <a:schemeClr val="dk1"/>
              </a:solidFill>
              <a:effectLst/>
              <a:latin typeface="Arial Narrow" panose="020B060602020203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 Narrow" panose="020B0606020202030204" pitchFamily="34" charset="0"/>
              </a:rPr>
              <a:t>3.The five states with least customers are Vermont with 1, Wyoming with 1, Maine with 1, Mississippi with 2 and North Dakota with 2.</a:t>
            </a:r>
            <a:endParaRPr lang="en-IN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[Q2] What is the average rating in each quarter?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5"/>
          <a:stretch>
            <a:fillRect/>
          </a:stretch>
        </p:blipFill>
        <p:spPr>
          <a:xfrm>
            <a:off x="413359" y="1965960"/>
            <a:ext cx="4721163" cy="2324424"/>
          </a:xfrm>
        </p:spPr>
      </p:pic>
      <p:graphicFrame>
        <p:nvGraphicFramePr>
          <p:cNvPr id="4" name="Chart 3"/>
          <p:cNvGraphicFramePr/>
          <p:nvPr/>
        </p:nvGraphicFramePr>
        <p:xfrm>
          <a:off x="4879474" y="1495686"/>
          <a:ext cx="6136398" cy="43058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The average of first quarter is 3.5548, second quarter 3.3550, third quarter 2.9563 and fourth quarter 2.3970.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We can observe decline in the average rating; rating is reduced from quarter to quarter.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The rating in first quarter to last quarter has a decline trend.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Based on the above data and facts we can say that customers are dissatisfied over comparing first to last quarter.</a:t>
            </a:r>
            <a:endParaRPr lang="en-IN" sz="2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/>
              <a:t>[Q3] Are customers getting more dissatisfied over time?</a:t>
            </a:r>
            <a:br>
              <a:rPr lang="en-IN" sz="4400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"/>
          <a:stretch>
            <a:fillRect/>
          </a:stretch>
        </p:blipFill>
        <p:spPr>
          <a:xfrm>
            <a:off x="488515" y="1634214"/>
            <a:ext cx="7185531" cy="3862624"/>
          </a:xfrm>
        </p:spPr>
      </p:pic>
      <p:graphicFrame>
        <p:nvGraphicFramePr>
          <p:cNvPr id="6" name="Chart 5"/>
          <p:cNvGraphicFramePr/>
          <p:nvPr/>
        </p:nvGraphicFramePr>
        <p:xfrm>
          <a:off x="5395651" y="2971352"/>
          <a:ext cx="6010275" cy="3695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915230"/>
            <a:ext cx="9872871" cy="4038600"/>
          </a:xfrm>
        </p:spPr>
        <p:txBody>
          <a:bodyPr>
            <a:normAutofit fontScale="92500" lnSpcReduction="20000"/>
          </a:bodyPr>
          <a:lstStyle/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 Data from the column very good percentage we can see the quarter percentage is around 30 and quarter 4 percentage is around 10. There is higher declination from quarter 1 to quarter 4. We can see same scenario in good percentage column too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column very bad percentage we can see the quarter percentage is around 10 and quarter 4 percentage is around 30. There is higher inclination from quarter 1 to quarter 4. We can see same scenario in bad percentage too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In the first quarter 58.7% of customers are satisfied and gave good and very good feedback but in the last quarter only 20% of the customers are satisfied and gave good and very good feedback.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By the data we can say customers are dissatisfied over time. 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/>
              <a:t>[Q4] Which are the top 5 vehicle makers preferred by the customer.</a:t>
            </a:r>
            <a:br>
              <a:rPr lang="en-IN" sz="4400" b="1" dirty="0"/>
            </a:b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25" y="1961946"/>
            <a:ext cx="6275538" cy="2930096"/>
          </a:xfrm>
        </p:spPr>
      </p:pic>
      <p:graphicFrame>
        <p:nvGraphicFramePr>
          <p:cNvPr id="6" name="Chart 5"/>
          <p:cNvGraphicFramePr/>
          <p:nvPr/>
        </p:nvGraphicFramePr>
        <p:xfrm>
          <a:off x="6576163" y="1714973"/>
          <a:ext cx="519112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/>
            </a:pP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Chevrolet is the top among the customers.</a:t>
            </a:r>
            <a:endParaRPr lang="en-IN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IN" sz="2400" b="0" i="0" baseline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 are 54 vehicle makers in the data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The top 5 vehicle makers are Chevrolet with 83 customers, ford with 63 customers, Toyota with 52 customers, Pontiac with 50 customers and Dodge with 50 customers.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" indent="0">
              <a:buNone/>
            </a:pPr>
            <a:r>
              <a:rPr lang="en-IN" sz="2400" b="0" i="0" dirty="0">
                <a:solidFill>
                  <a:schemeClr val="dk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Top five vehicle makers have 30% of the customers </a:t>
            </a:r>
            <a:endParaRPr lang="en-IN" sz="2400" b="0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0</TotalTime>
  <Words>4077</Words>
  <Application>WPS Presentation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SimSun</vt:lpstr>
      <vt:lpstr>Wingdings</vt:lpstr>
      <vt:lpstr>Corbel</vt:lpstr>
      <vt:lpstr>苹方-简</vt:lpstr>
      <vt:lpstr>Inter</vt:lpstr>
      <vt:lpstr>Thonburi</vt:lpstr>
      <vt:lpstr>Arial Narrow</vt:lpstr>
      <vt:lpstr>Microsoft YaHei</vt:lpstr>
      <vt:lpstr>汉仪旗黑</vt:lpstr>
      <vt:lpstr>Arial Unicode MS</vt:lpstr>
      <vt:lpstr>Calibri</vt:lpstr>
      <vt:lpstr>Helvetica Neue</vt:lpstr>
      <vt:lpstr>Basis</vt:lpstr>
      <vt:lpstr>New Wheels</vt:lpstr>
      <vt:lpstr> [Q1] What is the distribution of customers across states?</vt:lpstr>
      <vt:lpstr>INSIGHTS</vt:lpstr>
      <vt:lpstr>[Q2] What is the average rating in each quarter?</vt:lpstr>
      <vt:lpstr>INSIGHTS</vt:lpstr>
      <vt:lpstr>[Q3] Are customers getting more dissatisfied over time? </vt:lpstr>
      <vt:lpstr>INSIGHTS</vt:lpstr>
      <vt:lpstr>[Q4] Which are the top 5 vehicle makers preferred by the customer. </vt:lpstr>
      <vt:lpstr>INSIGHTS</vt:lpstr>
      <vt:lpstr>[Q5] What is the most preferred vehicle make in each state? </vt:lpstr>
      <vt:lpstr>INSIGHTS</vt:lpstr>
      <vt:lpstr>[Q6] What is the trend of number of orders by quarters? </vt:lpstr>
      <vt:lpstr>INSIGHTS</vt:lpstr>
      <vt:lpstr>[Q7] What is the quarter over quarter % change in revenue?  </vt:lpstr>
      <vt:lpstr>INSIGHTS</vt:lpstr>
      <vt:lpstr>[Q8] What is the trend of revenue and orders by quarters?</vt:lpstr>
      <vt:lpstr>INSIGHTS</vt:lpstr>
      <vt:lpstr>  [Q9] What is the average discount offered for different types of credit cards? </vt:lpstr>
      <vt:lpstr>INSIGHTS</vt:lpstr>
      <vt:lpstr>[Q10] What is the average time taken to ship the placed orders for each quarters? </vt:lpstr>
      <vt:lpstr>INSIGHTS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Wheels</dc:title>
  <dc:creator>tọju ẹrin</dc:creator>
  <cp:lastModifiedBy>shameer</cp:lastModifiedBy>
  <cp:revision>10</cp:revision>
  <dcterms:created xsi:type="dcterms:W3CDTF">2024-02-27T17:53:17Z</dcterms:created>
  <dcterms:modified xsi:type="dcterms:W3CDTF">2024-02-27T17:53:17Z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1033-5.6.0.8082</vt:lpwstr>
  </property>
</Properties>
</file>