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1"/>
  </p:notesMasterIdLst>
  <p:sldIdLst>
    <p:sldId id="277" r:id="rId2"/>
    <p:sldId id="278" r:id="rId3"/>
    <p:sldId id="279" r:id="rId4"/>
    <p:sldId id="280" r:id="rId5"/>
    <p:sldId id="281" r:id="rId6"/>
    <p:sldId id="282" r:id="rId7"/>
    <p:sldId id="296" r:id="rId8"/>
    <p:sldId id="297" r:id="rId9"/>
    <p:sldId id="289" r:id="rId10"/>
    <p:sldId id="284" r:id="rId11"/>
    <p:sldId id="291" r:id="rId12"/>
    <p:sldId id="292" r:id="rId13"/>
    <p:sldId id="285" r:id="rId14"/>
    <p:sldId id="290" r:id="rId15"/>
    <p:sldId id="293" r:id="rId16"/>
    <p:sldId id="286" r:id="rId17"/>
    <p:sldId id="294" r:id="rId18"/>
    <p:sldId id="287" r:id="rId19"/>
    <p:sldId id="295" r:id="rId20"/>
  </p:sldIdLst>
  <p:sldSz cx="9144000" cy="5143500" type="screen16x9"/>
  <p:notesSz cx="6858000" cy="9144000"/>
  <p:embeddedFontLst>
    <p:embeddedFont>
      <p:font typeface="Advent Pro SemiBold" panose="020B0604020202020204" charset="0"/>
      <p:regular r:id="rId22"/>
      <p:bold r:id="rId23"/>
      <p:italic r:id="rId24"/>
      <p:boldItalic r:id="rId25"/>
    </p:embeddedFont>
    <p:embeddedFont>
      <p:font typeface="Fira Sans Condensed Medium" panose="020B0603050000020004" pitchFamily="34" charset="0"/>
      <p:regular r:id="rId26"/>
      <p:bold r:id="rId27"/>
      <p:italic r:id="rId28"/>
      <p:boldItalic r:id="rId29"/>
    </p:embeddedFont>
    <p:embeddedFont>
      <p:font typeface="Fira Sans Extra Condensed Medium" panose="020B0604020202020204" charset="0"/>
      <p:regular r:id="rId30"/>
      <p:bold r:id="rId31"/>
      <p:italic r:id="rId32"/>
      <p:boldItalic r:id="rId33"/>
    </p:embeddedFont>
    <p:embeddedFont>
      <p:font typeface="Maven Pro" panose="020B0604020202020204" charset="0"/>
      <p:regular r:id="rId34"/>
      <p:bold r:id="rId35"/>
    </p:embeddedFont>
    <p:embeddedFont>
      <p:font typeface="Share Tech"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73"/>
    <a:srgbClr val="00C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46960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841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162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173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899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890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315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190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295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93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634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645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888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52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780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75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708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6140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308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 name="Google Shape;17;p2"/>
          <p:cNvGrpSpPr/>
          <p:nvPr/>
        </p:nvGrpSpPr>
        <p:grpSpPr>
          <a:xfrm>
            <a:off x="8263682" y="-434366"/>
            <a:ext cx="188886" cy="1181532"/>
            <a:chOff x="2877432" y="975334"/>
            <a:chExt cx="188886" cy="1181532"/>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 name="Google Shape;22;p2"/>
          <p:cNvGrpSpPr/>
          <p:nvPr/>
        </p:nvGrpSpPr>
        <p:grpSpPr>
          <a:xfrm>
            <a:off x="3090746" y="-533657"/>
            <a:ext cx="98059" cy="1147595"/>
            <a:chOff x="3347921" y="16006"/>
            <a:chExt cx="98059" cy="1147595"/>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 name="Google Shape;28;p2"/>
          <p:cNvGrpSpPr/>
          <p:nvPr/>
        </p:nvGrpSpPr>
        <p:grpSpPr>
          <a:xfrm>
            <a:off x="250617" y="2402301"/>
            <a:ext cx="188650" cy="2468355"/>
            <a:chOff x="250617" y="2402301"/>
            <a:chExt cx="188650" cy="2468355"/>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17"/>
        <p:cNvGrpSpPr/>
        <p:nvPr/>
      </p:nvGrpSpPr>
      <p:grpSpPr>
        <a:xfrm>
          <a:off x="0" y="0"/>
          <a:ext cx="0" cy="0"/>
          <a:chOff x="0" y="0"/>
          <a:chExt cx="0" cy="0"/>
        </a:xfrm>
      </p:grpSpPr>
      <p:sp>
        <p:nvSpPr>
          <p:cNvPr id="218" name="Google Shape;218;p12"/>
          <p:cNvSpPr txBox="1">
            <a:spLocks noGrp="1"/>
          </p:cNvSpPr>
          <p:nvPr>
            <p:ph type="ctrTitle"/>
          </p:nvPr>
        </p:nvSpPr>
        <p:spPr>
          <a:xfrm>
            <a:off x="4696481" y="1365079"/>
            <a:ext cx="26556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19" name="Google Shape;219;p12"/>
          <p:cNvSpPr txBox="1">
            <a:spLocks noGrp="1"/>
          </p:cNvSpPr>
          <p:nvPr>
            <p:ph type="subTitle" idx="1"/>
          </p:nvPr>
        </p:nvSpPr>
        <p:spPr>
          <a:xfrm>
            <a:off x="4696481" y="1835141"/>
            <a:ext cx="3039300" cy="93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20" name="Google Shape;220;p12"/>
          <p:cNvSpPr txBox="1">
            <a:spLocks noGrp="1"/>
          </p:cNvSpPr>
          <p:nvPr>
            <p:ph type="ctrTitle" idx="2"/>
          </p:nvPr>
        </p:nvSpPr>
        <p:spPr>
          <a:xfrm>
            <a:off x="1900150" y="3127942"/>
            <a:ext cx="2472900" cy="644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21" name="Google Shape;221;p12"/>
          <p:cNvSpPr txBox="1">
            <a:spLocks noGrp="1"/>
          </p:cNvSpPr>
          <p:nvPr>
            <p:ph type="subTitle" idx="3"/>
          </p:nvPr>
        </p:nvSpPr>
        <p:spPr>
          <a:xfrm>
            <a:off x="1333875" y="3598390"/>
            <a:ext cx="3039300" cy="1179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22" name="Google Shape;222;p12"/>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2"/>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2"/>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2"/>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6" name="Google Shape;226;p12"/>
          <p:cNvGrpSpPr/>
          <p:nvPr/>
        </p:nvGrpSpPr>
        <p:grpSpPr>
          <a:xfrm>
            <a:off x="6626134" y="-164562"/>
            <a:ext cx="121172" cy="760495"/>
            <a:chOff x="5245196" y="3136513"/>
            <a:chExt cx="121172" cy="760495"/>
          </a:xfrm>
        </p:grpSpPr>
        <p:sp>
          <p:nvSpPr>
            <p:cNvPr id="227" name="Google Shape;227;p1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9" name="Google Shape;229;p12"/>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2"/>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2"/>
          <p:cNvSpPr txBox="1">
            <a:spLocks noGrp="1"/>
          </p:cNvSpPr>
          <p:nvPr>
            <p:ph type="ctrTitle" idx="4"/>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232"/>
        <p:cNvGrpSpPr/>
        <p:nvPr/>
      </p:nvGrpSpPr>
      <p:grpSpPr>
        <a:xfrm>
          <a:off x="0" y="0"/>
          <a:ext cx="0" cy="0"/>
          <a:chOff x="0" y="0"/>
          <a:chExt cx="0" cy="0"/>
        </a:xfrm>
      </p:grpSpPr>
      <p:sp>
        <p:nvSpPr>
          <p:cNvPr id="233" name="Google Shape;233;p13"/>
          <p:cNvSpPr txBox="1">
            <a:spLocks noGrp="1"/>
          </p:cNvSpPr>
          <p:nvPr>
            <p:ph type="ctrTitle"/>
          </p:nvPr>
        </p:nvSpPr>
        <p:spPr>
          <a:xfrm>
            <a:off x="3068675" y="3075325"/>
            <a:ext cx="3055800" cy="54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5200"/>
              <a:buNone/>
              <a:defRPr sz="24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34" name="Google Shape;234;p13"/>
          <p:cNvSpPr txBox="1">
            <a:spLocks noGrp="1"/>
          </p:cNvSpPr>
          <p:nvPr>
            <p:ph type="subTitle" idx="1"/>
          </p:nvPr>
        </p:nvSpPr>
        <p:spPr>
          <a:xfrm>
            <a:off x="2333000" y="1799075"/>
            <a:ext cx="4478100" cy="79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5" name="Google Shape;235;p13"/>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3"/>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3"/>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3"/>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0" name="Google Shape;240;p13"/>
          <p:cNvGrpSpPr/>
          <p:nvPr/>
        </p:nvGrpSpPr>
        <p:grpSpPr>
          <a:xfrm>
            <a:off x="8217007" y="3576772"/>
            <a:ext cx="188886" cy="1181532"/>
            <a:chOff x="2877432" y="975334"/>
            <a:chExt cx="188886" cy="1181532"/>
          </a:xfrm>
        </p:grpSpPr>
        <p:sp>
          <p:nvSpPr>
            <p:cNvPr id="241" name="Google Shape;241;p1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4" name="Google Shape;244;p13"/>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5" name="Google Shape;245;p13"/>
          <p:cNvGrpSpPr/>
          <p:nvPr/>
        </p:nvGrpSpPr>
        <p:grpSpPr>
          <a:xfrm>
            <a:off x="7519346" y="3243318"/>
            <a:ext cx="98059" cy="1147595"/>
            <a:chOff x="3347921" y="16006"/>
            <a:chExt cx="98059" cy="1147595"/>
          </a:xfrm>
        </p:grpSpPr>
        <p:sp>
          <p:nvSpPr>
            <p:cNvPr id="246" name="Google Shape;246;p13"/>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3"/>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8" name="Google Shape;248;p13"/>
          <p:cNvGrpSpPr/>
          <p:nvPr/>
        </p:nvGrpSpPr>
        <p:grpSpPr>
          <a:xfrm>
            <a:off x="805821" y="2953663"/>
            <a:ext cx="121172" cy="760495"/>
            <a:chOff x="5245196" y="3136513"/>
            <a:chExt cx="121172" cy="760495"/>
          </a:xfrm>
        </p:grpSpPr>
        <p:sp>
          <p:nvSpPr>
            <p:cNvPr id="249" name="Google Shape;249;p13"/>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3"/>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1" name="Google Shape;251;p13"/>
          <p:cNvGrpSpPr/>
          <p:nvPr/>
        </p:nvGrpSpPr>
        <p:grpSpPr>
          <a:xfrm>
            <a:off x="250617" y="2402301"/>
            <a:ext cx="188650" cy="2468355"/>
            <a:chOff x="250617" y="2402301"/>
            <a:chExt cx="188650" cy="2468355"/>
          </a:xfrm>
        </p:grpSpPr>
        <p:sp>
          <p:nvSpPr>
            <p:cNvPr id="252" name="Google Shape;252;p13"/>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3"/>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3"/>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3"/>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6" name="Google Shape;256;p13"/>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3"/>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8" name="Google Shape;258;p13"/>
          <p:cNvGrpSpPr/>
          <p:nvPr/>
        </p:nvGrpSpPr>
        <p:grpSpPr>
          <a:xfrm>
            <a:off x="2038689" y="173907"/>
            <a:ext cx="57599" cy="831799"/>
            <a:chOff x="2038689" y="173907"/>
            <a:chExt cx="57599" cy="831799"/>
          </a:xfrm>
        </p:grpSpPr>
        <p:sp>
          <p:nvSpPr>
            <p:cNvPr id="259" name="Google Shape;259;p13"/>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3"/>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1" name="Google Shape;261;p13"/>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2" name="Google Shape;262;p13"/>
          <p:cNvGrpSpPr/>
          <p:nvPr/>
        </p:nvGrpSpPr>
        <p:grpSpPr>
          <a:xfrm>
            <a:off x="4920170" y="-496491"/>
            <a:ext cx="188886" cy="1181532"/>
            <a:chOff x="2877432" y="975334"/>
            <a:chExt cx="188886" cy="1181532"/>
          </a:xfrm>
        </p:grpSpPr>
        <p:sp>
          <p:nvSpPr>
            <p:cNvPr id="263" name="Google Shape;263;p1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6" name="Google Shape;266;p13"/>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7" name="Google Shape;267;p13"/>
          <p:cNvGrpSpPr/>
          <p:nvPr/>
        </p:nvGrpSpPr>
        <p:grpSpPr>
          <a:xfrm>
            <a:off x="3030471" y="-223849"/>
            <a:ext cx="121172" cy="760495"/>
            <a:chOff x="5245196" y="3136513"/>
            <a:chExt cx="121172" cy="760495"/>
          </a:xfrm>
        </p:grpSpPr>
        <p:sp>
          <p:nvSpPr>
            <p:cNvPr id="268" name="Google Shape;268;p13"/>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3"/>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0" name="Google Shape;270;p13"/>
          <p:cNvGrpSpPr/>
          <p:nvPr/>
        </p:nvGrpSpPr>
        <p:grpSpPr>
          <a:xfrm>
            <a:off x="2306292" y="2569221"/>
            <a:ext cx="199237" cy="2828935"/>
            <a:chOff x="1608717" y="1280046"/>
            <a:chExt cx="199237" cy="2828935"/>
          </a:xfrm>
        </p:grpSpPr>
        <p:sp>
          <p:nvSpPr>
            <p:cNvPr id="271" name="Google Shape;271;p13"/>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3"/>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3"/>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274"/>
        <p:cNvGrpSpPr/>
        <p:nvPr/>
      </p:nvGrpSpPr>
      <p:grpSpPr>
        <a:xfrm>
          <a:off x="0" y="0"/>
          <a:ext cx="0" cy="0"/>
          <a:chOff x="0" y="0"/>
          <a:chExt cx="0" cy="0"/>
        </a:xfrm>
      </p:grpSpPr>
      <p:sp>
        <p:nvSpPr>
          <p:cNvPr id="275" name="Google Shape;275;p14"/>
          <p:cNvSpPr txBox="1">
            <a:spLocks noGrp="1"/>
          </p:cNvSpPr>
          <p:nvPr>
            <p:ph type="ctrTitle"/>
          </p:nvPr>
        </p:nvSpPr>
        <p:spPr>
          <a:xfrm>
            <a:off x="915161" y="2299544"/>
            <a:ext cx="1881300" cy="644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a:endParaRPr/>
          </a:p>
        </p:txBody>
      </p:sp>
      <p:sp>
        <p:nvSpPr>
          <p:cNvPr id="276" name="Google Shape;276;p14"/>
          <p:cNvSpPr txBox="1">
            <a:spLocks noGrp="1"/>
          </p:cNvSpPr>
          <p:nvPr>
            <p:ph type="subTitle" idx="1"/>
          </p:nvPr>
        </p:nvSpPr>
        <p:spPr>
          <a:xfrm>
            <a:off x="879139" y="1777397"/>
            <a:ext cx="1917300" cy="644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7" name="Google Shape;277;p14"/>
          <p:cNvSpPr txBox="1">
            <a:spLocks noGrp="1"/>
          </p:cNvSpPr>
          <p:nvPr>
            <p:ph type="ctrTitle" idx="2"/>
          </p:nvPr>
        </p:nvSpPr>
        <p:spPr>
          <a:xfrm>
            <a:off x="6345518" y="2299544"/>
            <a:ext cx="1881300" cy="6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a:endParaRPr/>
          </a:p>
        </p:txBody>
      </p:sp>
      <p:sp>
        <p:nvSpPr>
          <p:cNvPr id="278" name="Google Shape;278;p14"/>
          <p:cNvSpPr txBox="1">
            <a:spLocks noGrp="1"/>
          </p:cNvSpPr>
          <p:nvPr>
            <p:ph type="subTitle" idx="3"/>
          </p:nvPr>
        </p:nvSpPr>
        <p:spPr>
          <a:xfrm>
            <a:off x="6345518" y="1777397"/>
            <a:ext cx="18813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9" name="Google Shape;279;p14"/>
          <p:cNvSpPr txBox="1">
            <a:spLocks noGrp="1"/>
          </p:cNvSpPr>
          <p:nvPr>
            <p:ph type="ctrTitle" idx="4"/>
          </p:nvPr>
        </p:nvSpPr>
        <p:spPr>
          <a:xfrm>
            <a:off x="915161" y="2861525"/>
            <a:ext cx="1881300" cy="644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a:endParaRPr/>
          </a:p>
        </p:txBody>
      </p:sp>
      <p:sp>
        <p:nvSpPr>
          <p:cNvPr id="280" name="Google Shape;280;p14"/>
          <p:cNvSpPr txBox="1">
            <a:spLocks noGrp="1"/>
          </p:cNvSpPr>
          <p:nvPr>
            <p:ph type="subTitle" idx="5"/>
          </p:nvPr>
        </p:nvSpPr>
        <p:spPr>
          <a:xfrm>
            <a:off x="915161" y="3353275"/>
            <a:ext cx="1881300" cy="644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6"/>
          </p:nvPr>
        </p:nvSpPr>
        <p:spPr>
          <a:xfrm>
            <a:off x="6345518" y="2861525"/>
            <a:ext cx="18813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a:endParaRPr/>
          </a:p>
        </p:txBody>
      </p:sp>
      <p:sp>
        <p:nvSpPr>
          <p:cNvPr id="282" name="Google Shape;282;p14"/>
          <p:cNvSpPr txBox="1">
            <a:spLocks noGrp="1"/>
          </p:cNvSpPr>
          <p:nvPr>
            <p:ph type="subTitle" idx="7"/>
          </p:nvPr>
        </p:nvSpPr>
        <p:spPr>
          <a:xfrm>
            <a:off x="6345518" y="3353275"/>
            <a:ext cx="1656600" cy="6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284" name="Google Shape;284;p14"/>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4"/>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4"/>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4"/>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4"/>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4"/>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4"/>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4"/>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4"/>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4"/>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294"/>
        <p:cNvGrpSpPr/>
        <p:nvPr/>
      </p:nvGrpSpPr>
      <p:grpSpPr>
        <a:xfrm>
          <a:off x="0" y="0"/>
          <a:ext cx="0" cy="0"/>
          <a:chOff x="0" y="0"/>
          <a:chExt cx="0" cy="0"/>
        </a:xfrm>
      </p:grpSpPr>
      <p:sp>
        <p:nvSpPr>
          <p:cNvPr id="295" name="Google Shape;295;p15"/>
          <p:cNvSpPr txBox="1">
            <a:spLocks noGrp="1"/>
          </p:cNvSpPr>
          <p:nvPr>
            <p:ph type="ctrTitle"/>
          </p:nvPr>
        </p:nvSpPr>
        <p:spPr>
          <a:xfrm>
            <a:off x="1121525" y="23022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96" name="Google Shape;296;p15"/>
          <p:cNvSpPr txBox="1">
            <a:spLocks noGrp="1"/>
          </p:cNvSpPr>
          <p:nvPr>
            <p:ph type="subTitle" idx="1"/>
          </p:nvPr>
        </p:nvSpPr>
        <p:spPr>
          <a:xfrm>
            <a:off x="961925" y="1643751"/>
            <a:ext cx="22005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97" name="Google Shape;297;p15"/>
          <p:cNvSpPr txBox="1">
            <a:spLocks noGrp="1"/>
          </p:cNvSpPr>
          <p:nvPr>
            <p:ph type="ctrTitle" idx="2"/>
          </p:nvPr>
        </p:nvSpPr>
        <p:spPr>
          <a:xfrm>
            <a:off x="3628263" y="23022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98" name="Google Shape;298;p15"/>
          <p:cNvSpPr txBox="1">
            <a:spLocks noGrp="1"/>
          </p:cNvSpPr>
          <p:nvPr>
            <p:ph type="subTitle" idx="3"/>
          </p:nvPr>
        </p:nvSpPr>
        <p:spPr>
          <a:xfrm>
            <a:off x="3468663" y="1643759"/>
            <a:ext cx="22005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99" name="Google Shape;299;p15"/>
          <p:cNvSpPr txBox="1">
            <a:spLocks noGrp="1"/>
          </p:cNvSpPr>
          <p:nvPr>
            <p:ph type="ctrTitle" idx="4"/>
          </p:nvPr>
        </p:nvSpPr>
        <p:spPr>
          <a:xfrm>
            <a:off x="6142624" y="23022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0" name="Google Shape;300;p15"/>
          <p:cNvSpPr txBox="1">
            <a:spLocks noGrp="1"/>
          </p:cNvSpPr>
          <p:nvPr>
            <p:ph type="subTitle" idx="5"/>
          </p:nvPr>
        </p:nvSpPr>
        <p:spPr>
          <a:xfrm>
            <a:off x="5947924" y="1643751"/>
            <a:ext cx="22707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1" name="Google Shape;301;p15"/>
          <p:cNvSpPr txBox="1">
            <a:spLocks noGrp="1"/>
          </p:cNvSpPr>
          <p:nvPr>
            <p:ph type="ctrTitle" idx="6"/>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302" name="Google Shape;302;p15"/>
          <p:cNvSpPr txBox="1">
            <a:spLocks noGrp="1"/>
          </p:cNvSpPr>
          <p:nvPr>
            <p:ph type="ctrTitle" idx="7"/>
          </p:nvPr>
        </p:nvSpPr>
        <p:spPr>
          <a:xfrm>
            <a:off x="1121525" y="41348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3" name="Google Shape;303;p15"/>
          <p:cNvSpPr txBox="1">
            <a:spLocks noGrp="1"/>
          </p:cNvSpPr>
          <p:nvPr>
            <p:ph type="subTitle" idx="8"/>
          </p:nvPr>
        </p:nvSpPr>
        <p:spPr>
          <a:xfrm>
            <a:off x="961925" y="3479251"/>
            <a:ext cx="22005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4" name="Google Shape;304;p15"/>
          <p:cNvSpPr txBox="1">
            <a:spLocks noGrp="1"/>
          </p:cNvSpPr>
          <p:nvPr>
            <p:ph type="ctrTitle" idx="9"/>
          </p:nvPr>
        </p:nvSpPr>
        <p:spPr>
          <a:xfrm>
            <a:off x="3628263" y="41348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5" name="Google Shape;305;p15"/>
          <p:cNvSpPr txBox="1">
            <a:spLocks noGrp="1"/>
          </p:cNvSpPr>
          <p:nvPr>
            <p:ph type="subTitle" idx="13"/>
          </p:nvPr>
        </p:nvSpPr>
        <p:spPr>
          <a:xfrm>
            <a:off x="3533613" y="3479251"/>
            <a:ext cx="20706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6" name="Google Shape;306;p15"/>
          <p:cNvSpPr txBox="1">
            <a:spLocks noGrp="1"/>
          </p:cNvSpPr>
          <p:nvPr>
            <p:ph type="ctrTitle" idx="14"/>
          </p:nvPr>
        </p:nvSpPr>
        <p:spPr>
          <a:xfrm>
            <a:off x="6142624" y="41348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7" name="Google Shape;307;p15"/>
          <p:cNvSpPr txBox="1">
            <a:spLocks noGrp="1"/>
          </p:cNvSpPr>
          <p:nvPr>
            <p:ph type="subTitle" idx="15"/>
          </p:nvPr>
        </p:nvSpPr>
        <p:spPr>
          <a:xfrm>
            <a:off x="5947924" y="3479251"/>
            <a:ext cx="22707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8" name="Google Shape;308;p15"/>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5"/>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5"/>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5"/>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5"/>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5"/>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5"/>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5"/>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5"/>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7"/>
        <p:cNvGrpSpPr/>
        <p:nvPr/>
      </p:nvGrpSpPr>
      <p:grpSpPr>
        <a:xfrm>
          <a:off x="0" y="0"/>
          <a:ext cx="0" cy="0"/>
          <a:chOff x="0" y="0"/>
          <a:chExt cx="0" cy="0"/>
        </a:xfrm>
      </p:grpSpPr>
      <p:sp>
        <p:nvSpPr>
          <p:cNvPr id="318" name="Google Shape;318;p16"/>
          <p:cNvSpPr txBox="1">
            <a:spLocks noGrp="1"/>
          </p:cNvSpPr>
          <p:nvPr>
            <p:ph type="title" hasCustomPrompt="1"/>
          </p:nvPr>
        </p:nvSpPr>
        <p:spPr>
          <a:xfrm>
            <a:off x="1733725" y="856650"/>
            <a:ext cx="5676600" cy="123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8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19" name="Google Shape;319;p16"/>
          <p:cNvSpPr txBox="1">
            <a:spLocks noGrp="1"/>
          </p:cNvSpPr>
          <p:nvPr>
            <p:ph type="body" idx="1"/>
          </p:nvPr>
        </p:nvSpPr>
        <p:spPr>
          <a:xfrm>
            <a:off x="3208075" y="2086950"/>
            <a:ext cx="2727900" cy="715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grpSp>
        <p:nvGrpSpPr>
          <p:cNvPr id="320" name="Google Shape;320;p16"/>
          <p:cNvGrpSpPr/>
          <p:nvPr/>
        </p:nvGrpSpPr>
        <p:grpSpPr>
          <a:xfrm>
            <a:off x="722446" y="3412541"/>
            <a:ext cx="7699120" cy="1883463"/>
            <a:chOff x="4558950" y="838825"/>
            <a:chExt cx="2813800" cy="688350"/>
          </a:xfrm>
        </p:grpSpPr>
        <p:sp>
          <p:nvSpPr>
            <p:cNvPr id="321" name="Google Shape;321;p16"/>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6"/>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6"/>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6"/>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6"/>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6"/>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6"/>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6"/>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6"/>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6"/>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6"/>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6"/>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6"/>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6"/>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6"/>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6"/>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6"/>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6"/>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6"/>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6"/>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6"/>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6"/>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6"/>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6"/>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6"/>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6"/>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6"/>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6"/>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6"/>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6"/>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6"/>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6"/>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6"/>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6"/>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6"/>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356"/>
        <p:cNvGrpSpPr/>
        <p:nvPr/>
      </p:nvGrpSpPr>
      <p:grpSpPr>
        <a:xfrm>
          <a:off x="0" y="0"/>
          <a:ext cx="0" cy="0"/>
          <a:chOff x="0" y="0"/>
          <a:chExt cx="0" cy="0"/>
        </a:xfrm>
      </p:grpSpPr>
      <p:sp>
        <p:nvSpPr>
          <p:cNvPr id="357" name="Google Shape;357;p1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1" name="Google Shape;361;p17"/>
          <p:cNvGrpSpPr/>
          <p:nvPr/>
        </p:nvGrpSpPr>
        <p:grpSpPr>
          <a:xfrm>
            <a:off x="6626134" y="-164562"/>
            <a:ext cx="121172" cy="760495"/>
            <a:chOff x="5245196" y="3136513"/>
            <a:chExt cx="121172" cy="760495"/>
          </a:xfrm>
        </p:grpSpPr>
        <p:sp>
          <p:nvSpPr>
            <p:cNvPr id="362" name="Google Shape;362;p1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4" name="Google Shape;364;p1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7"/>
          <p:cNvSpPr txBox="1">
            <a:spLocks noGrp="1"/>
          </p:cNvSpPr>
          <p:nvPr>
            <p:ph type="ctrTitle"/>
          </p:nvPr>
        </p:nvSpPr>
        <p:spPr>
          <a:xfrm>
            <a:off x="891226" y="1267450"/>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67" name="Google Shape;367;p17"/>
          <p:cNvSpPr txBox="1">
            <a:spLocks noGrp="1"/>
          </p:cNvSpPr>
          <p:nvPr>
            <p:ph type="subTitle" idx="1"/>
          </p:nvPr>
        </p:nvSpPr>
        <p:spPr>
          <a:xfrm>
            <a:off x="891226" y="3491100"/>
            <a:ext cx="18813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8" name="Google Shape;368;p17"/>
          <p:cNvSpPr txBox="1">
            <a:spLocks noGrp="1"/>
          </p:cNvSpPr>
          <p:nvPr>
            <p:ph type="ctrTitle" idx="2"/>
          </p:nvPr>
        </p:nvSpPr>
        <p:spPr>
          <a:xfrm>
            <a:off x="3503173" y="1267450"/>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69" name="Google Shape;369;p17"/>
          <p:cNvSpPr txBox="1">
            <a:spLocks noGrp="1"/>
          </p:cNvSpPr>
          <p:nvPr>
            <p:ph type="subTitle" idx="3"/>
          </p:nvPr>
        </p:nvSpPr>
        <p:spPr>
          <a:xfrm>
            <a:off x="3503173" y="3491100"/>
            <a:ext cx="18813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70" name="Google Shape;370;p17"/>
          <p:cNvSpPr txBox="1">
            <a:spLocks noGrp="1"/>
          </p:cNvSpPr>
          <p:nvPr>
            <p:ph type="ctrTitle" idx="4"/>
          </p:nvPr>
        </p:nvSpPr>
        <p:spPr>
          <a:xfrm>
            <a:off x="6124594" y="1267450"/>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71" name="Google Shape;371;p17"/>
          <p:cNvSpPr txBox="1">
            <a:spLocks noGrp="1"/>
          </p:cNvSpPr>
          <p:nvPr>
            <p:ph type="subTitle" idx="5"/>
          </p:nvPr>
        </p:nvSpPr>
        <p:spPr>
          <a:xfrm>
            <a:off x="6124594" y="3491100"/>
            <a:ext cx="18813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72" name="Google Shape;372;p17"/>
          <p:cNvSpPr txBox="1">
            <a:spLocks noGrp="1"/>
          </p:cNvSpPr>
          <p:nvPr>
            <p:ph type="ctrTitle" idx="6"/>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3"/>
        <p:cNvGrpSpPr/>
        <p:nvPr/>
      </p:nvGrpSpPr>
      <p:grpSpPr>
        <a:xfrm>
          <a:off x="0" y="0"/>
          <a:ext cx="0" cy="0"/>
          <a:chOff x="0" y="0"/>
          <a:chExt cx="0" cy="0"/>
        </a:xfrm>
      </p:grpSpPr>
      <p:sp>
        <p:nvSpPr>
          <p:cNvPr id="374" name="Google Shape;374;p18"/>
          <p:cNvSpPr txBox="1">
            <a:spLocks noGrp="1"/>
          </p:cNvSpPr>
          <p:nvPr>
            <p:ph type="body" idx="1"/>
          </p:nvPr>
        </p:nvSpPr>
        <p:spPr>
          <a:xfrm>
            <a:off x="618306" y="2199025"/>
            <a:ext cx="1905900" cy="12963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6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5" name="Google Shape;375;p18"/>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376" name="Google Shape;376;p18"/>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8"/>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8"/>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8"/>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0" name="Google Shape;380;p18"/>
          <p:cNvGrpSpPr/>
          <p:nvPr/>
        </p:nvGrpSpPr>
        <p:grpSpPr>
          <a:xfrm>
            <a:off x="6626134" y="-164562"/>
            <a:ext cx="121172" cy="760495"/>
            <a:chOff x="5245196" y="3136513"/>
            <a:chExt cx="121172" cy="760495"/>
          </a:xfrm>
        </p:grpSpPr>
        <p:sp>
          <p:nvSpPr>
            <p:cNvPr id="381" name="Google Shape;381;p1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3" name="Google Shape;383;p18"/>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8"/>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85"/>
        <p:cNvGrpSpPr/>
        <p:nvPr/>
      </p:nvGrpSpPr>
      <p:grpSpPr>
        <a:xfrm>
          <a:off x="0" y="0"/>
          <a:ext cx="0" cy="0"/>
          <a:chOff x="0" y="0"/>
          <a:chExt cx="0" cy="0"/>
        </a:xfrm>
      </p:grpSpPr>
      <p:sp>
        <p:nvSpPr>
          <p:cNvPr id="386" name="Google Shape;386;p19"/>
          <p:cNvSpPr txBox="1">
            <a:spLocks noGrp="1"/>
          </p:cNvSpPr>
          <p:nvPr>
            <p:ph type="title"/>
          </p:nvPr>
        </p:nvSpPr>
        <p:spPr>
          <a:xfrm>
            <a:off x="2471150" y="1830075"/>
            <a:ext cx="3823200" cy="1121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72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7" name="Google Shape;387;p19"/>
          <p:cNvSpPr txBox="1">
            <a:spLocks noGrp="1"/>
          </p:cNvSpPr>
          <p:nvPr>
            <p:ph type="subTitle" idx="1"/>
          </p:nvPr>
        </p:nvSpPr>
        <p:spPr>
          <a:xfrm>
            <a:off x="2902550" y="540000"/>
            <a:ext cx="2960400" cy="135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8" name="Google Shape;388;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300"/>
              </a:spcBef>
              <a:spcAft>
                <a:spcPts val="0"/>
              </a:spcAft>
              <a:buClr>
                <a:srgbClr val="000000"/>
              </a:buClr>
              <a:buSzPts val="1000"/>
              <a:buFont typeface="Arial"/>
              <a:buNone/>
            </a:pPr>
            <a:r>
              <a:rPr lang="en" sz="1000" b="0" i="0" u="none" strike="noStrike" cap="none">
                <a:solidFill>
                  <a:schemeClr val="lt1"/>
                </a:solidFill>
                <a:latin typeface="Maven Pro"/>
                <a:ea typeface="Maven Pro"/>
                <a:cs typeface="Maven Pro"/>
                <a:sym typeface="Maven Pro"/>
              </a:rPr>
              <a:t>CREDITS: This presentation template was created by </a:t>
            </a:r>
            <a:r>
              <a:rPr lang="en" sz="1000" b="0" i="0" u="none" strike="noStrike" cap="none">
                <a:solidFill>
                  <a:schemeClr val="hlink"/>
                </a:solidFill>
                <a:uFill>
                  <a:noFill/>
                </a:uFill>
                <a:latin typeface="Maven Pro"/>
                <a:ea typeface="Maven Pro"/>
                <a:cs typeface="Maven Pro"/>
                <a:sym typeface="Maven Pro"/>
                <a:hlinkClick r:id="rId2"/>
              </a:rPr>
              <a:t>Slidesgo</a:t>
            </a:r>
            <a:r>
              <a:rPr lang="en" sz="1000" b="0" i="0" u="none" strike="noStrike" cap="none">
                <a:solidFill>
                  <a:schemeClr val="lt1"/>
                </a:solidFill>
                <a:latin typeface="Maven Pro"/>
                <a:ea typeface="Maven Pro"/>
                <a:cs typeface="Maven Pro"/>
                <a:sym typeface="Maven Pro"/>
              </a:rPr>
              <a:t>, including icons by </a:t>
            </a:r>
            <a:r>
              <a:rPr lang="en" sz="1000" b="0" i="0" u="none" strike="noStrike" cap="none">
                <a:solidFill>
                  <a:schemeClr val="hlink"/>
                </a:solidFill>
                <a:uFill>
                  <a:noFill/>
                </a:uFill>
                <a:latin typeface="Maven Pro"/>
                <a:ea typeface="Maven Pro"/>
                <a:cs typeface="Maven Pro"/>
                <a:sym typeface="Maven Pro"/>
                <a:hlinkClick r:id="rId3"/>
              </a:rPr>
              <a:t>Flaticon</a:t>
            </a:r>
            <a:r>
              <a:rPr lang="en" sz="1000" b="0" i="0" u="none" strike="noStrike" cap="none">
                <a:solidFill>
                  <a:schemeClr val="lt1"/>
                </a:solidFill>
                <a:latin typeface="Maven Pro"/>
                <a:ea typeface="Maven Pro"/>
                <a:cs typeface="Maven Pro"/>
                <a:sym typeface="Maven Pro"/>
              </a:rPr>
              <a:t>, and infographics &amp; images by </a:t>
            </a:r>
            <a:r>
              <a:rPr lang="en" sz="1000" b="0" i="0" u="none" strike="noStrike" cap="none">
                <a:solidFill>
                  <a:schemeClr val="hlink"/>
                </a:solidFill>
                <a:uFill>
                  <a:noFill/>
                </a:uFill>
                <a:latin typeface="Maven Pro"/>
                <a:ea typeface="Maven Pro"/>
                <a:cs typeface="Maven Pro"/>
                <a:sym typeface="Maven Pro"/>
                <a:hlinkClick r:id="rId4"/>
              </a:rPr>
              <a:t>Freepik</a:t>
            </a:r>
            <a:endParaRPr sz="1000" b="0" i="0" u="none" strike="noStrike" cap="none">
              <a:solidFill>
                <a:schemeClr val="accent3"/>
              </a:solidFill>
              <a:latin typeface="Maven Pro"/>
              <a:ea typeface="Maven Pro"/>
              <a:cs typeface="Maven Pro"/>
              <a:sym typeface="Maven Pro"/>
            </a:endParaRPr>
          </a:p>
        </p:txBody>
      </p:sp>
      <p:sp>
        <p:nvSpPr>
          <p:cNvPr id="389" name="Google Shape;389;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7" name="Google Shape;397;p19"/>
          <p:cNvGrpSpPr/>
          <p:nvPr/>
        </p:nvGrpSpPr>
        <p:grpSpPr>
          <a:xfrm>
            <a:off x="6669747" y="-389684"/>
            <a:ext cx="143766" cy="2106420"/>
            <a:chOff x="6780548" y="337714"/>
            <a:chExt cx="133252" cy="1952377"/>
          </a:xfrm>
        </p:grpSpPr>
        <p:sp>
          <p:nvSpPr>
            <p:cNvPr id="398" name="Google Shape;398;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0" name="Google Shape;400;p19"/>
          <p:cNvGrpSpPr/>
          <p:nvPr/>
        </p:nvGrpSpPr>
        <p:grpSpPr>
          <a:xfrm>
            <a:off x="1510029" y="507749"/>
            <a:ext cx="203534" cy="2663108"/>
            <a:chOff x="250617" y="2402301"/>
            <a:chExt cx="188650" cy="2468355"/>
          </a:xfrm>
        </p:grpSpPr>
        <p:sp>
          <p:nvSpPr>
            <p:cNvPr id="401" name="Google Shape;401;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19"/>
          <p:cNvGrpSpPr/>
          <p:nvPr/>
        </p:nvGrpSpPr>
        <p:grpSpPr>
          <a:xfrm>
            <a:off x="385355" y="1380671"/>
            <a:ext cx="199237" cy="2828935"/>
            <a:chOff x="1608717" y="1280046"/>
            <a:chExt cx="199237" cy="2828935"/>
          </a:xfrm>
        </p:grpSpPr>
        <p:sp>
          <p:nvSpPr>
            <p:cNvPr id="406" name="Google Shape;406;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9" name="Google Shape;409;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1" name="Google Shape;411;p19"/>
          <p:cNvGrpSpPr/>
          <p:nvPr/>
        </p:nvGrpSpPr>
        <p:grpSpPr>
          <a:xfrm>
            <a:off x="989005" y="-389666"/>
            <a:ext cx="62143" cy="897428"/>
            <a:chOff x="2038689" y="173907"/>
            <a:chExt cx="57599" cy="831799"/>
          </a:xfrm>
        </p:grpSpPr>
        <p:sp>
          <p:nvSpPr>
            <p:cNvPr id="412" name="Google Shape;412;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4" name="Google Shape;414;p19"/>
          <p:cNvGrpSpPr/>
          <p:nvPr/>
        </p:nvGrpSpPr>
        <p:grpSpPr>
          <a:xfrm>
            <a:off x="8568723" y="2184809"/>
            <a:ext cx="214702" cy="2308598"/>
            <a:chOff x="8008096" y="2108910"/>
            <a:chExt cx="199001" cy="2139770"/>
          </a:xfrm>
        </p:grpSpPr>
        <p:sp>
          <p:nvSpPr>
            <p:cNvPr id="415" name="Google Shape;415;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7" name="Google Shape;417;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8" name="Google Shape;418;p19"/>
          <p:cNvGrpSpPr/>
          <p:nvPr/>
        </p:nvGrpSpPr>
        <p:grpSpPr>
          <a:xfrm>
            <a:off x="8221223" y="9"/>
            <a:ext cx="214702" cy="2308598"/>
            <a:chOff x="8008096" y="2108910"/>
            <a:chExt cx="199001" cy="2139770"/>
          </a:xfrm>
        </p:grpSpPr>
        <p:sp>
          <p:nvSpPr>
            <p:cNvPr id="419" name="Google Shape;419;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1"/>
        <p:cNvGrpSpPr/>
        <p:nvPr/>
      </p:nvGrpSpPr>
      <p:grpSpPr>
        <a:xfrm>
          <a:off x="0" y="0"/>
          <a:ext cx="0" cy="0"/>
          <a:chOff x="0" y="0"/>
          <a:chExt cx="0" cy="0"/>
        </a:xfrm>
      </p:grpSpPr>
      <p:sp>
        <p:nvSpPr>
          <p:cNvPr id="422" name="Google Shape;422;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3" name="Google Shape;423;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4" name="Google Shape;424;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3"/>
        <p:cNvGrpSpPr/>
        <p:nvPr/>
      </p:nvGrpSpPr>
      <p:grpSpPr>
        <a:xfrm>
          <a:off x="0" y="0"/>
          <a:ext cx="0" cy="0"/>
          <a:chOff x="0" y="0"/>
          <a:chExt cx="0" cy="0"/>
        </a:xfrm>
      </p:grpSpPr>
      <p:sp>
        <p:nvSpPr>
          <p:cNvPr id="54" name="Google Shape;54;p4"/>
          <p:cNvSpPr txBox="1">
            <a:spLocks noGrp="1"/>
          </p:cNvSpPr>
          <p:nvPr>
            <p:ph type="subTitle" idx="1"/>
          </p:nvPr>
        </p:nvSpPr>
        <p:spPr>
          <a:xfrm>
            <a:off x="6429027"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5" name="Google Shape;55;p4"/>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
          <p:cNvSpPr txBox="1">
            <a:spLocks noGrp="1"/>
          </p:cNvSpPr>
          <p:nvPr>
            <p:ph type="ctrTitle"/>
          </p:nvPr>
        </p:nvSpPr>
        <p:spPr>
          <a:xfrm>
            <a:off x="970814" y="3396800"/>
            <a:ext cx="2152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66" name="Google Shape;66;p4"/>
          <p:cNvSpPr txBox="1">
            <a:spLocks noGrp="1"/>
          </p:cNvSpPr>
          <p:nvPr>
            <p:ph type="subTitle" idx="2"/>
          </p:nvPr>
        </p:nvSpPr>
        <p:spPr>
          <a:xfrm>
            <a:off x="970814"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7" name="Google Shape;67;p4"/>
          <p:cNvSpPr txBox="1">
            <a:spLocks noGrp="1"/>
          </p:cNvSpPr>
          <p:nvPr>
            <p:ph type="title" idx="3"/>
          </p:nvPr>
        </p:nvSpPr>
        <p:spPr>
          <a:xfrm>
            <a:off x="970814"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68" name="Google Shape;68;p4"/>
          <p:cNvSpPr txBox="1">
            <a:spLocks noGrp="1"/>
          </p:cNvSpPr>
          <p:nvPr>
            <p:ph type="ctrTitle" idx="4"/>
          </p:nvPr>
        </p:nvSpPr>
        <p:spPr>
          <a:xfrm>
            <a:off x="3690348" y="3396800"/>
            <a:ext cx="13866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69" name="Google Shape;69;p4"/>
          <p:cNvSpPr txBox="1">
            <a:spLocks noGrp="1"/>
          </p:cNvSpPr>
          <p:nvPr>
            <p:ph type="subTitle" idx="5"/>
          </p:nvPr>
        </p:nvSpPr>
        <p:spPr>
          <a:xfrm>
            <a:off x="3690341"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0" name="Google Shape;70;p4"/>
          <p:cNvSpPr txBox="1">
            <a:spLocks noGrp="1"/>
          </p:cNvSpPr>
          <p:nvPr>
            <p:ph type="title" idx="6"/>
          </p:nvPr>
        </p:nvSpPr>
        <p:spPr>
          <a:xfrm>
            <a:off x="3690341"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1" name="Google Shape;71;p4"/>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72" name="Google Shape;72;p4"/>
          <p:cNvSpPr txBox="1">
            <a:spLocks noGrp="1"/>
          </p:cNvSpPr>
          <p:nvPr>
            <p:ph type="ctrTitle" idx="8"/>
          </p:nvPr>
        </p:nvSpPr>
        <p:spPr>
          <a:xfrm>
            <a:off x="6428436" y="3377738"/>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73" name="Google Shape;73;p4"/>
          <p:cNvSpPr txBox="1">
            <a:spLocks noGrp="1"/>
          </p:cNvSpPr>
          <p:nvPr>
            <p:ph type="title" idx="9"/>
          </p:nvPr>
        </p:nvSpPr>
        <p:spPr>
          <a:xfrm>
            <a:off x="6428436"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4" name="Google Shape;74;p4"/>
          <p:cNvSpPr txBox="1">
            <a:spLocks noGrp="1"/>
          </p:cNvSpPr>
          <p:nvPr>
            <p:ph type="ctrTitle" idx="13"/>
          </p:nvPr>
        </p:nvSpPr>
        <p:spPr>
          <a:xfrm>
            <a:off x="6429027" y="3396800"/>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5"/>
        <p:cNvGrpSpPr/>
        <p:nvPr/>
      </p:nvGrpSpPr>
      <p:grpSpPr>
        <a:xfrm>
          <a:off x="0" y="0"/>
          <a:ext cx="0" cy="0"/>
          <a:chOff x="0" y="0"/>
          <a:chExt cx="0" cy="0"/>
        </a:xfrm>
      </p:grpSpPr>
      <p:sp>
        <p:nvSpPr>
          <p:cNvPr id="76" name="Google Shape;76;p5"/>
          <p:cNvSpPr txBox="1">
            <a:spLocks noGrp="1"/>
          </p:cNvSpPr>
          <p:nvPr>
            <p:ph type="body" idx="1"/>
          </p:nvPr>
        </p:nvSpPr>
        <p:spPr>
          <a:xfrm>
            <a:off x="618825" y="1679175"/>
            <a:ext cx="3534300" cy="20901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7" name="Google Shape;77;p5"/>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78" name="Google Shape;78;p5"/>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5"/>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5"/>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5"/>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 name="Google Shape;83;p5"/>
          <p:cNvGrpSpPr/>
          <p:nvPr/>
        </p:nvGrpSpPr>
        <p:grpSpPr>
          <a:xfrm>
            <a:off x="8148521" y="3004593"/>
            <a:ext cx="98059" cy="1147595"/>
            <a:chOff x="3347921" y="16006"/>
            <a:chExt cx="98059" cy="1147595"/>
          </a:xfrm>
        </p:grpSpPr>
        <p:sp>
          <p:nvSpPr>
            <p:cNvPr id="84" name="Google Shape;84;p5"/>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5"/>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 name="Google Shape;86;p5"/>
          <p:cNvGrpSpPr/>
          <p:nvPr/>
        </p:nvGrpSpPr>
        <p:grpSpPr>
          <a:xfrm>
            <a:off x="281421" y="3769263"/>
            <a:ext cx="121172" cy="760495"/>
            <a:chOff x="5245196" y="3136513"/>
            <a:chExt cx="121172" cy="760495"/>
          </a:xfrm>
        </p:grpSpPr>
        <p:sp>
          <p:nvSpPr>
            <p:cNvPr id="87" name="Google Shape;87;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5"/>
          <p:cNvGrpSpPr/>
          <p:nvPr/>
        </p:nvGrpSpPr>
        <p:grpSpPr>
          <a:xfrm>
            <a:off x="8534739" y="4069632"/>
            <a:ext cx="57599" cy="831799"/>
            <a:chOff x="2038689" y="173907"/>
            <a:chExt cx="57599" cy="831799"/>
          </a:xfrm>
        </p:grpSpPr>
        <p:sp>
          <p:nvSpPr>
            <p:cNvPr id="90" name="Google Shape;90;p5"/>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5"/>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2" name="Google Shape;92;p5"/>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4"/>
        <p:cNvGrpSpPr/>
        <p:nvPr/>
      </p:nvGrpSpPr>
      <p:grpSpPr>
        <a:xfrm>
          <a:off x="0" y="0"/>
          <a:ext cx="0" cy="0"/>
          <a:chOff x="0" y="0"/>
          <a:chExt cx="0" cy="0"/>
        </a:xfrm>
      </p:grpSpPr>
      <p:sp>
        <p:nvSpPr>
          <p:cNvPr id="95" name="Google Shape;95;p6"/>
          <p:cNvSpPr txBox="1">
            <a:spLocks noGrp="1"/>
          </p:cNvSpPr>
          <p:nvPr>
            <p:ph type="ctrTitle"/>
          </p:nvPr>
        </p:nvSpPr>
        <p:spPr>
          <a:xfrm>
            <a:off x="923625" y="1196026"/>
            <a:ext cx="982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96" name="Google Shape;96;p6"/>
          <p:cNvSpPr txBox="1">
            <a:spLocks noGrp="1"/>
          </p:cNvSpPr>
          <p:nvPr>
            <p:ph type="subTitle" idx="1"/>
          </p:nvPr>
        </p:nvSpPr>
        <p:spPr>
          <a:xfrm>
            <a:off x="923637" y="1684093"/>
            <a:ext cx="2620500" cy="111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7" name="Google Shape;97;p6"/>
          <p:cNvSpPr txBox="1">
            <a:spLocks noGrp="1"/>
          </p:cNvSpPr>
          <p:nvPr>
            <p:ph type="ctrTitle" idx="2"/>
          </p:nvPr>
        </p:nvSpPr>
        <p:spPr>
          <a:xfrm>
            <a:off x="7050379" y="1196025"/>
            <a:ext cx="11373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98" name="Google Shape;98;p6"/>
          <p:cNvSpPr txBox="1">
            <a:spLocks noGrp="1"/>
          </p:cNvSpPr>
          <p:nvPr>
            <p:ph type="subTitle" idx="3"/>
          </p:nvPr>
        </p:nvSpPr>
        <p:spPr>
          <a:xfrm>
            <a:off x="5450166" y="1684093"/>
            <a:ext cx="2737500" cy="111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9" name="Google Shape;99;p6"/>
          <p:cNvSpPr txBox="1">
            <a:spLocks noGrp="1"/>
          </p:cNvSpPr>
          <p:nvPr>
            <p:ph type="ctrTitle" idx="4"/>
          </p:nvPr>
        </p:nvSpPr>
        <p:spPr>
          <a:xfrm>
            <a:off x="618825" y="411675"/>
            <a:ext cx="4618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100" name="Google Shape;100;p6"/>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6"/>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6"/>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6"/>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 name="Google Shape;104;p6"/>
          <p:cNvGrpSpPr/>
          <p:nvPr/>
        </p:nvGrpSpPr>
        <p:grpSpPr>
          <a:xfrm>
            <a:off x="6626134" y="-164562"/>
            <a:ext cx="121172" cy="760495"/>
            <a:chOff x="5245196" y="3136513"/>
            <a:chExt cx="121172" cy="760495"/>
          </a:xfrm>
        </p:grpSpPr>
        <p:sp>
          <p:nvSpPr>
            <p:cNvPr id="105" name="Google Shape;105;p6"/>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6"/>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7" name="Google Shape;107;p6"/>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6"/>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09"/>
        <p:cNvGrpSpPr/>
        <p:nvPr/>
      </p:nvGrpSpPr>
      <p:grpSpPr>
        <a:xfrm>
          <a:off x="0" y="0"/>
          <a:ext cx="0" cy="0"/>
          <a:chOff x="0" y="0"/>
          <a:chExt cx="0" cy="0"/>
        </a:xfrm>
      </p:grpSpPr>
      <p:sp>
        <p:nvSpPr>
          <p:cNvPr id="110" name="Google Shape;110;p7"/>
          <p:cNvSpPr txBox="1">
            <a:spLocks noGrp="1"/>
          </p:cNvSpPr>
          <p:nvPr>
            <p:ph type="ctrTitle"/>
          </p:nvPr>
        </p:nvSpPr>
        <p:spPr>
          <a:xfrm>
            <a:off x="1218541" y="1373195"/>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11" name="Google Shape;111;p7"/>
          <p:cNvSpPr txBox="1">
            <a:spLocks noGrp="1"/>
          </p:cNvSpPr>
          <p:nvPr>
            <p:ph type="subTitle" idx="1"/>
          </p:nvPr>
        </p:nvSpPr>
        <p:spPr>
          <a:xfrm>
            <a:off x="1218541" y="1865495"/>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12" name="Google Shape;112;p7"/>
          <p:cNvSpPr txBox="1">
            <a:spLocks noGrp="1"/>
          </p:cNvSpPr>
          <p:nvPr>
            <p:ph type="ctrTitle" idx="2"/>
          </p:nvPr>
        </p:nvSpPr>
        <p:spPr>
          <a:xfrm>
            <a:off x="6054555" y="1373195"/>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13" name="Google Shape;113;p7"/>
          <p:cNvSpPr txBox="1">
            <a:spLocks noGrp="1"/>
          </p:cNvSpPr>
          <p:nvPr>
            <p:ph type="subTitle" idx="3"/>
          </p:nvPr>
        </p:nvSpPr>
        <p:spPr>
          <a:xfrm>
            <a:off x="6054555" y="1865495"/>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14" name="Google Shape;114;p7"/>
          <p:cNvSpPr txBox="1">
            <a:spLocks noGrp="1"/>
          </p:cNvSpPr>
          <p:nvPr>
            <p:ph type="ctrTitle" idx="4"/>
          </p:nvPr>
        </p:nvSpPr>
        <p:spPr>
          <a:xfrm>
            <a:off x="1218541" y="2778806"/>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15" name="Google Shape;115;p7"/>
          <p:cNvSpPr txBox="1">
            <a:spLocks noGrp="1"/>
          </p:cNvSpPr>
          <p:nvPr>
            <p:ph type="subTitle" idx="5"/>
          </p:nvPr>
        </p:nvSpPr>
        <p:spPr>
          <a:xfrm>
            <a:off x="1116841" y="3271106"/>
            <a:ext cx="20847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16" name="Google Shape;116;p7"/>
          <p:cNvSpPr txBox="1">
            <a:spLocks noGrp="1"/>
          </p:cNvSpPr>
          <p:nvPr>
            <p:ph type="ctrTitle" idx="6"/>
          </p:nvPr>
        </p:nvSpPr>
        <p:spPr>
          <a:xfrm>
            <a:off x="6054555" y="2778806"/>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17" name="Google Shape;117;p7"/>
          <p:cNvSpPr txBox="1">
            <a:spLocks noGrp="1"/>
          </p:cNvSpPr>
          <p:nvPr>
            <p:ph type="subTitle" idx="7"/>
          </p:nvPr>
        </p:nvSpPr>
        <p:spPr>
          <a:xfrm>
            <a:off x="6054555" y="3271106"/>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18" name="Google Shape;118;p7"/>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119" name="Google Shape;119;p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8"/>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131" name="Google Shape;131;p8"/>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8"/>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1"/>
        <p:cNvGrpSpPr/>
        <p:nvPr/>
      </p:nvGrpSpPr>
      <p:grpSpPr>
        <a:xfrm>
          <a:off x="0" y="0"/>
          <a:ext cx="0" cy="0"/>
          <a:chOff x="0" y="0"/>
          <a:chExt cx="0" cy="0"/>
        </a:xfrm>
      </p:grpSpPr>
      <p:sp>
        <p:nvSpPr>
          <p:cNvPr id="142" name="Google Shape;142;p9"/>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9"/>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4" name="Google Shape;144;p9"/>
          <p:cNvGrpSpPr/>
          <p:nvPr/>
        </p:nvGrpSpPr>
        <p:grpSpPr>
          <a:xfrm>
            <a:off x="8263682" y="-434366"/>
            <a:ext cx="188886" cy="1181532"/>
            <a:chOff x="2877432" y="975334"/>
            <a:chExt cx="188886" cy="1181532"/>
          </a:xfrm>
        </p:grpSpPr>
        <p:sp>
          <p:nvSpPr>
            <p:cNvPr id="145" name="Google Shape;145;p9"/>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9"/>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9"/>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8" name="Google Shape;148;p9"/>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9" name="Google Shape;149;p9"/>
          <p:cNvGrpSpPr/>
          <p:nvPr/>
        </p:nvGrpSpPr>
        <p:grpSpPr>
          <a:xfrm>
            <a:off x="3643898" y="-436198"/>
            <a:ext cx="133252" cy="1952377"/>
            <a:chOff x="6780548" y="337714"/>
            <a:chExt cx="133252" cy="1952377"/>
          </a:xfrm>
        </p:grpSpPr>
        <p:sp>
          <p:nvSpPr>
            <p:cNvPr id="150" name="Google Shape;150;p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2" name="Google Shape;152;p9"/>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3" name="Google Shape;153;p9"/>
          <p:cNvGrpSpPr/>
          <p:nvPr/>
        </p:nvGrpSpPr>
        <p:grpSpPr>
          <a:xfrm>
            <a:off x="8008096" y="2108910"/>
            <a:ext cx="199001" cy="2139770"/>
            <a:chOff x="8008096" y="2108910"/>
            <a:chExt cx="199001" cy="2139770"/>
          </a:xfrm>
        </p:grpSpPr>
        <p:sp>
          <p:nvSpPr>
            <p:cNvPr id="154" name="Google Shape;154;p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6" name="Google Shape;156;p9"/>
          <p:cNvGrpSpPr/>
          <p:nvPr/>
        </p:nvGrpSpPr>
        <p:grpSpPr>
          <a:xfrm>
            <a:off x="520996" y="1091548"/>
            <a:ext cx="199001" cy="2139770"/>
            <a:chOff x="8008096" y="2108910"/>
            <a:chExt cx="199001" cy="2139770"/>
          </a:xfrm>
        </p:grpSpPr>
        <p:sp>
          <p:nvSpPr>
            <p:cNvPr id="157" name="Google Shape;157;p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9" name="Google Shape;159;p9"/>
          <p:cNvSpPr txBox="1">
            <a:spLocks noGrp="1"/>
          </p:cNvSpPr>
          <p:nvPr>
            <p:ph type="ctrTitle"/>
          </p:nvPr>
        </p:nvSpPr>
        <p:spPr>
          <a:xfrm>
            <a:off x="2031287" y="1742775"/>
            <a:ext cx="2622000" cy="837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160" name="Google Shape;160;p9"/>
          <p:cNvSpPr txBox="1">
            <a:spLocks noGrp="1"/>
          </p:cNvSpPr>
          <p:nvPr>
            <p:ph type="subTitle" idx="1"/>
          </p:nvPr>
        </p:nvSpPr>
        <p:spPr>
          <a:xfrm>
            <a:off x="1791587" y="2417450"/>
            <a:ext cx="3101400" cy="104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1" name="Google Shape;161;p9"/>
          <p:cNvSpPr txBox="1">
            <a:spLocks noGrp="1"/>
          </p:cNvSpPr>
          <p:nvPr>
            <p:ph type="title" idx="2"/>
          </p:nvPr>
        </p:nvSpPr>
        <p:spPr>
          <a:xfrm>
            <a:off x="5834900" y="2122225"/>
            <a:ext cx="9810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2"/>
        <p:cNvGrpSpPr/>
        <p:nvPr/>
      </p:nvGrpSpPr>
      <p:grpSpPr>
        <a:xfrm>
          <a:off x="0" y="0"/>
          <a:ext cx="0" cy="0"/>
          <a:chOff x="0" y="0"/>
          <a:chExt cx="0" cy="0"/>
        </a:xfrm>
      </p:grpSpPr>
      <p:sp>
        <p:nvSpPr>
          <p:cNvPr id="163" name="Google Shape;163;p10"/>
          <p:cNvSpPr>
            <a:spLocks noGrp="1"/>
          </p:cNvSpPr>
          <p:nvPr>
            <p:ph type="pic" idx="2"/>
          </p:nvPr>
        </p:nvSpPr>
        <p:spPr>
          <a:xfrm>
            <a:off x="0" y="0"/>
            <a:ext cx="9144000" cy="5143500"/>
          </a:xfrm>
          <a:prstGeom prst="rect">
            <a:avLst/>
          </a:prstGeom>
          <a:noFill/>
          <a:ln>
            <a:noFill/>
          </a:ln>
        </p:spPr>
      </p:sp>
      <p:sp>
        <p:nvSpPr>
          <p:cNvPr id="164" name="Google Shape;164;p10"/>
          <p:cNvSpPr txBox="1">
            <a:spLocks noGrp="1"/>
          </p:cNvSpPr>
          <p:nvPr>
            <p:ph type="title"/>
          </p:nvPr>
        </p:nvSpPr>
        <p:spPr>
          <a:xfrm>
            <a:off x="581925" y="3391646"/>
            <a:ext cx="4126500" cy="1321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2037000" y="1496400"/>
            <a:ext cx="5070000" cy="215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67" name="Google Shape;167;p11"/>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1"/>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1"/>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1"/>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3" name="Google Shape;173;p11"/>
          <p:cNvGrpSpPr/>
          <p:nvPr/>
        </p:nvGrpSpPr>
        <p:grpSpPr>
          <a:xfrm>
            <a:off x="8263682" y="-434366"/>
            <a:ext cx="188886" cy="1181532"/>
            <a:chOff x="2877432" y="975334"/>
            <a:chExt cx="188886" cy="1181532"/>
          </a:xfrm>
        </p:grpSpPr>
        <p:sp>
          <p:nvSpPr>
            <p:cNvPr id="174" name="Google Shape;17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7" name="Google Shape;177;p11"/>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1"/>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1"/>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0" name="Google Shape;180;p11"/>
          <p:cNvGrpSpPr/>
          <p:nvPr/>
        </p:nvGrpSpPr>
        <p:grpSpPr>
          <a:xfrm>
            <a:off x="3090746" y="-533657"/>
            <a:ext cx="98059" cy="1147595"/>
            <a:chOff x="3347921" y="16006"/>
            <a:chExt cx="98059" cy="1147595"/>
          </a:xfrm>
        </p:grpSpPr>
        <p:sp>
          <p:nvSpPr>
            <p:cNvPr id="181" name="Google Shape;181;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3" name="Google Shape;183;p11"/>
          <p:cNvGrpSpPr/>
          <p:nvPr/>
        </p:nvGrpSpPr>
        <p:grpSpPr>
          <a:xfrm>
            <a:off x="4892771" y="-340112"/>
            <a:ext cx="121172" cy="760495"/>
            <a:chOff x="5245196" y="3136513"/>
            <a:chExt cx="121172" cy="760495"/>
          </a:xfrm>
        </p:grpSpPr>
        <p:sp>
          <p:nvSpPr>
            <p:cNvPr id="184" name="Google Shape;184;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6" name="Google Shape;186;p11"/>
          <p:cNvGrpSpPr/>
          <p:nvPr/>
        </p:nvGrpSpPr>
        <p:grpSpPr>
          <a:xfrm>
            <a:off x="6967836" y="85439"/>
            <a:ext cx="133252" cy="1952377"/>
            <a:chOff x="6780548" y="337714"/>
            <a:chExt cx="133252" cy="1952377"/>
          </a:xfrm>
        </p:grpSpPr>
        <p:sp>
          <p:nvSpPr>
            <p:cNvPr id="187" name="Google Shape;187;p11"/>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1"/>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9" name="Google Shape;189;p11"/>
          <p:cNvGrpSpPr/>
          <p:nvPr/>
        </p:nvGrpSpPr>
        <p:grpSpPr>
          <a:xfrm>
            <a:off x="250617" y="2402301"/>
            <a:ext cx="188650" cy="2468355"/>
            <a:chOff x="250617" y="2402301"/>
            <a:chExt cx="188650" cy="2468355"/>
          </a:xfrm>
        </p:grpSpPr>
        <p:sp>
          <p:nvSpPr>
            <p:cNvPr id="190" name="Google Shape;190;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4" name="Google Shape;194;p11"/>
          <p:cNvGrpSpPr/>
          <p:nvPr/>
        </p:nvGrpSpPr>
        <p:grpSpPr>
          <a:xfrm>
            <a:off x="982417" y="1695096"/>
            <a:ext cx="199237" cy="2828935"/>
            <a:chOff x="1608717" y="1280046"/>
            <a:chExt cx="199237" cy="2828935"/>
          </a:xfrm>
        </p:grpSpPr>
        <p:sp>
          <p:nvSpPr>
            <p:cNvPr id="195" name="Google Shape;195;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8" name="Google Shape;198;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9" name="Google Shape;199;p11"/>
          <p:cNvGrpSpPr/>
          <p:nvPr/>
        </p:nvGrpSpPr>
        <p:grpSpPr>
          <a:xfrm>
            <a:off x="2038689" y="173907"/>
            <a:ext cx="57599" cy="831799"/>
            <a:chOff x="2038689" y="173907"/>
            <a:chExt cx="57599" cy="831799"/>
          </a:xfrm>
        </p:grpSpPr>
        <p:sp>
          <p:nvSpPr>
            <p:cNvPr id="200" name="Google Shape;200;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2" name="Google Shape;202;p11"/>
          <p:cNvGrpSpPr/>
          <p:nvPr/>
        </p:nvGrpSpPr>
        <p:grpSpPr>
          <a:xfrm>
            <a:off x="8008096" y="2108910"/>
            <a:ext cx="199001" cy="2139770"/>
            <a:chOff x="8008096" y="2108910"/>
            <a:chExt cx="199001" cy="2139770"/>
          </a:xfrm>
        </p:grpSpPr>
        <p:sp>
          <p:nvSpPr>
            <p:cNvPr id="203" name="Google Shape;203;p1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5" name="Google Shape;205;p11"/>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6" name="Google Shape;206;p11"/>
          <p:cNvGrpSpPr/>
          <p:nvPr/>
        </p:nvGrpSpPr>
        <p:grpSpPr>
          <a:xfrm>
            <a:off x="4095146" y="-859690"/>
            <a:ext cx="199001" cy="2139770"/>
            <a:chOff x="8008096" y="2108910"/>
            <a:chExt cx="199001" cy="2139770"/>
          </a:xfrm>
        </p:grpSpPr>
        <p:sp>
          <p:nvSpPr>
            <p:cNvPr id="207" name="Google Shape;207;p1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9" name="Google Shape;209;p11"/>
          <p:cNvGrpSpPr/>
          <p:nvPr/>
        </p:nvGrpSpPr>
        <p:grpSpPr>
          <a:xfrm>
            <a:off x="6333286" y="3704939"/>
            <a:ext cx="133252" cy="1952377"/>
            <a:chOff x="6780548" y="337714"/>
            <a:chExt cx="133252" cy="1952377"/>
          </a:xfrm>
        </p:grpSpPr>
        <p:sp>
          <p:nvSpPr>
            <p:cNvPr id="210" name="Google Shape;210;p11"/>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1"/>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2" name="Google Shape;212;p11"/>
          <p:cNvGrpSpPr/>
          <p:nvPr/>
        </p:nvGrpSpPr>
        <p:grpSpPr>
          <a:xfrm>
            <a:off x="2702021" y="3612763"/>
            <a:ext cx="121172" cy="760495"/>
            <a:chOff x="5245196" y="3136513"/>
            <a:chExt cx="121172" cy="760495"/>
          </a:xfrm>
        </p:grpSpPr>
        <p:sp>
          <p:nvSpPr>
            <p:cNvPr id="213" name="Google Shape;213;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5" name="Google Shape;215;p11"/>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1"/>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3"/>
          <p:cNvSpPr txBox="1">
            <a:spLocks noGrp="1"/>
          </p:cNvSpPr>
          <p:nvPr>
            <p:ph type="subTitle" idx="1"/>
          </p:nvPr>
        </p:nvSpPr>
        <p:spPr>
          <a:xfrm>
            <a:off x="228975" y="3002250"/>
            <a:ext cx="3295500" cy="2139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sz="2400" b="1" dirty="0">
                <a:solidFill>
                  <a:schemeClr val="accent2"/>
                </a:solidFill>
              </a:rPr>
              <a:t>Group 1</a:t>
            </a:r>
            <a:endParaRPr sz="2400" b="1" dirty="0">
              <a:solidFill>
                <a:schemeClr val="accent2"/>
              </a:solidFill>
            </a:endParaRPr>
          </a:p>
          <a:p>
            <a:pPr marL="0" lvl="0" indent="0" algn="ctr" rtl="0">
              <a:lnSpc>
                <a:spcPct val="100000"/>
              </a:lnSpc>
              <a:spcBef>
                <a:spcPts val="0"/>
              </a:spcBef>
              <a:spcAft>
                <a:spcPts val="0"/>
              </a:spcAft>
              <a:buSzPts val="2800"/>
              <a:buNone/>
            </a:pPr>
            <a:r>
              <a:rPr lang="en" sz="1400" dirty="0"/>
              <a:t>Shaik Shameer (TL)</a:t>
            </a:r>
            <a:endParaRPr sz="1400" dirty="0"/>
          </a:p>
          <a:p>
            <a:pPr marL="0" lvl="0" indent="0" algn="ctr" rtl="0">
              <a:lnSpc>
                <a:spcPct val="100000"/>
              </a:lnSpc>
              <a:spcBef>
                <a:spcPts val="0"/>
              </a:spcBef>
              <a:spcAft>
                <a:spcPts val="0"/>
              </a:spcAft>
              <a:buSzPts val="2800"/>
              <a:buNone/>
            </a:pPr>
            <a:r>
              <a:rPr lang="en" sz="1400" dirty="0"/>
              <a:t>S P Gajapathii</a:t>
            </a:r>
            <a:endParaRPr sz="1400" dirty="0"/>
          </a:p>
          <a:p>
            <a:pPr marL="0" lvl="0" indent="0" algn="ctr" rtl="0">
              <a:lnSpc>
                <a:spcPct val="100000"/>
              </a:lnSpc>
              <a:spcBef>
                <a:spcPts val="0"/>
              </a:spcBef>
              <a:spcAft>
                <a:spcPts val="0"/>
              </a:spcAft>
              <a:buSzPts val="2800"/>
              <a:buNone/>
            </a:pPr>
            <a:r>
              <a:rPr lang="en" sz="1400" dirty="0"/>
              <a:t>Bhushan Choudhary</a:t>
            </a:r>
            <a:endParaRPr sz="1400" dirty="0"/>
          </a:p>
          <a:p>
            <a:pPr marL="0" lvl="0" indent="0" algn="ctr" rtl="0">
              <a:lnSpc>
                <a:spcPct val="100000"/>
              </a:lnSpc>
              <a:spcBef>
                <a:spcPts val="0"/>
              </a:spcBef>
              <a:spcAft>
                <a:spcPts val="0"/>
              </a:spcAft>
              <a:buSzPts val="2800"/>
              <a:buNone/>
            </a:pPr>
            <a:r>
              <a:rPr lang="en" sz="1400" dirty="0"/>
              <a:t>Shreya Bhatkande</a:t>
            </a:r>
            <a:endParaRPr sz="1400" dirty="0"/>
          </a:p>
          <a:p>
            <a:pPr marL="0" lvl="0" indent="0" algn="ctr" rtl="0">
              <a:lnSpc>
                <a:spcPct val="100000"/>
              </a:lnSpc>
              <a:spcBef>
                <a:spcPts val="0"/>
              </a:spcBef>
              <a:spcAft>
                <a:spcPts val="0"/>
              </a:spcAft>
              <a:buSzPts val="2800"/>
              <a:buNone/>
            </a:pPr>
            <a:r>
              <a:rPr lang="en" sz="1400" dirty="0"/>
              <a:t>Purva vaishnav</a:t>
            </a:r>
            <a:endParaRPr sz="1400" dirty="0"/>
          </a:p>
          <a:p>
            <a:pPr marL="0" lvl="0" indent="0" algn="ctr" rtl="0">
              <a:lnSpc>
                <a:spcPct val="100000"/>
              </a:lnSpc>
              <a:spcBef>
                <a:spcPts val="0"/>
              </a:spcBef>
              <a:spcAft>
                <a:spcPts val="0"/>
              </a:spcAft>
              <a:buSzPts val="2800"/>
              <a:buNone/>
            </a:pPr>
            <a:r>
              <a:rPr lang="en" sz="1400" dirty="0"/>
              <a:t>Sam Wilkerson</a:t>
            </a:r>
            <a:endParaRPr sz="1400" dirty="0"/>
          </a:p>
          <a:p>
            <a:pPr marL="0" lvl="0" indent="0" algn="ctr" rtl="0">
              <a:lnSpc>
                <a:spcPct val="100000"/>
              </a:lnSpc>
              <a:spcBef>
                <a:spcPts val="0"/>
              </a:spcBef>
              <a:spcAft>
                <a:spcPts val="0"/>
              </a:spcAft>
              <a:buSzPts val="2800"/>
              <a:buNone/>
            </a:pPr>
            <a:endParaRPr sz="1400" dirty="0"/>
          </a:p>
        </p:txBody>
      </p:sp>
      <p:sp>
        <p:nvSpPr>
          <p:cNvPr id="432" name="Google Shape;432;p23"/>
          <p:cNvSpPr txBox="1">
            <a:spLocks noGrp="1"/>
          </p:cNvSpPr>
          <p:nvPr>
            <p:ph type="ctrTitle"/>
          </p:nvPr>
        </p:nvSpPr>
        <p:spPr>
          <a:xfrm>
            <a:off x="1485450" y="675688"/>
            <a:ext cx="60207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Predicting </a:t>
            </a:r>
            <a:r>
              <a:rPr lang="en" dirty="0">
                <a:solidFill>
                  <a:schemeClr val="accent2"/>
                </a:solidFill>
              </a:rPr>
              <a:t>Term </a:t>
            </a:r>
            <a:r>
              <a:rPr lang="en" dirty="0">
                <a:solidFill>
                  <a:srgbClr val="00CFCC"/>
                </a:solidFill>
              </a:rPr>
              <a:t>Deposit</a:t>
            </a:r>
            <a:r>
              <a:rPr lang="en" dirty="0"/>
              <a:t> subscription</a:t>
            </a:r>
            <a:endParaRPr dirty="0"/>
          </a:p>
        </p:txBody>
      </p:sp>
      <p:sp>
        <p:nvSpPr>
          <p:cNvPr id="433" name="Google Shape;433;p23"/>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4" name="Google Shape;434;p23"/>
          <p:cNvGrpSpPr/>
          <p:nvPr/>
        </p:nvGrpSpPr>
        <p:grpSpPr>
          <a:xfrm>
            <a:off x="6780548" y="109114"/>
            <a:ext cx="133252" cy="1952377"/>
            <a:chOff x="6780548" y="337714"/>
            <a:chExt cx="133252" cy="1952377"/>
          </a:xfrm>
        </p:grpSpPr>
        <p:sp>
          <p:nvSpPr>
            <p:cNvPr id="435" name="Google Shape;435;p2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2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7" name="Google Shape;437;p23"/>
          <p:cNvSpPr txBox="1"/>
          <p:nvPr/>
        </p:nvSpPr>
        <p:spPr>
          <a:xfrm>
            <a:off x="5986650" y="4086363"/>
            <a:ext cx="2448900" cy="86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latin typeface="Maven Pro"/>
                <a:ea typeface="Maven Pro"/>
                <a:cs typeface="Maven Pro"/>
                <a:sym typeface="Maven Pro"/>
              </a:rPr>
              <a:t>Mentor:</a:t>
            </a:r>
            <a:endParaRPr sz="1800">
              <a:solidFill>
                <a:schemeClr val="lt1"/>
              </a:solidFill>
              <a:latin typeface="Maven Pro"/>
              <a:ea typeface="Maven Pro"/>
              <a:cs typeface="Maven Pro"/>
              <a:sym typeface="Maven Pro"/>
            </a:endParaRPr>
          </a:p>
          <a:p>
            <a:pPr marL="0" lvl="0" indent="0" algn="l" rtl="0">
              <a:spcBef>
                <a:spcPts val="0"/>
              </a:spcBef>
              <a:spcAft>
                <a:spcPts val="0"/>
              </a:spcAft>
              <a:buNone/>
            </a:pPr>
            <a:r>
              <a:rPr lang="en" sz="1800">
                <a:solidFill>
                  <a:schemeClr val="lt1"/>
                </a:solidFill>
                <a:latin typeface="Maven Pro"/>
                <a:ea typeface="Maven Pro"/>
                <a:cs typeface="Maven Pro"/>
                <a:sym typeface="Maven Pro"/>
              </a:rPr>
              <a:t>Ms. Anjana Agrawal</a:t>
            </a:r>
            <a:endParaRPr sz="1800">
              <a:solidFill>
                <a:schemeClr val="lt1"/>
              </a:solidFill>
              <a:latin typeface="Maven Pro"/>
              <a:ea typeface="Maven Pro"/>
              <a:cs typeface="Maven Pro"/>
              <a:sym typeface="Maven Pro"/>
            </a:endParaRPr>
          </a:p>
        </p:txBody>
      </p:sp>
    </p:spTree>
    <p:extLst>
      <p:ext uri="{BB962C8B-B14F-4D97-AF65-F5344CB8AC3E}">
        <p14:creationId xmlns:p14="http://schemas.microsoft.com/office/powerpoint/2010/main" val="415730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7" name="Google Shape;527;p38"/>
          <p:cNvSpPr txBox="1"/>
          <p:nvPr/>
        </p:nvSpPr>
        <p:spPr>
          <a:xfrm>
            <a:off x="311727" y="1453510"/>
            <a:ext cx="8520545" cy="352720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sz="1300" b="1" dirty="0">
                <a:solidFill>
                  <a:schemeClr val="accent3"/>
                </a:solidFill>
                <a:latin typeface="Maven Pro"/>
                <a:ea typeface="Maven Pro"/>
                <a:cs typeface="Maven Pro"/>
                <a:sym typeface="Maven Pro"/>
              </a:rPr>
              <a:t>Key findings: (Target vs Cat)</a:t>
            </a:r>
          </a:p>
          <a:p>
            <a:pPr marL="457200" lvl="0" indent="-317500" algn="l" rtl="0">
              <a:lnSpc>
                <a:spcPct val="115000"/>
              </a:lnSpc>
              <a:spcBef>
                <a:spcPts val="0"/>
              </a:spcBef>
              <a:spcAft>
                <a:spcPts val="0"/>
              </a:spcAft>
              <a:buClr>
                <a:schemeClr val="lt1"/>
              </a:buClr>
              <a:buSzPts val="1400"/>
              <a:buFont typeface="Maven Pro"/>
              <a:buChar char="●"/>
            </a:pPr>
            <a:r>
              <a:rPr lang="en-IN" sz="1300" dirty="0">
                <a:solidFill>
                  <a:srgbClr val="FF9973"/>
                </a:solidFill>
                <a:latin typeface="Maven Pro"/>
                <a:ea typeface="Maven Pro"/>
                <a:cs typeface="Maven Pro"/>
                <a:sym typeface="Maven Pro"/>
              </a:rPr>
              <a:t>Job vs Target:</a:t>
            </a:r>
            <a:r>
              <a:rPr lang="en-IN" sz="1300" dirty="0">
                <a:solidFill>
                  <a:schemeClr val="lt1"/>
                </a:solidFill>
                <a:latin typeface="Maven Pro"/>
                <a:ea typeface="Maven Pro"/>
                <a:cs typeface="Maven Pro"/>
                <a:sym typeface="Maven Pro"/>
              </a:rPr>
              <a:t> Tailoring messages to address the specific concerns of 'admin.' and 'technicians' workers, while highlighting benefits relevant to 'blue-collar' and 'retired' clients, can optimize campaign success.</a:t>
            </a:r>
          </a:p>
          <a:p>
            <a:pPr marL="457200" lvl="0" indent="-317500" algn="l" rtl="0">
              <a:lnSpc>
                <a:spcPct val="115000"/>
              </a:lnSpc>
              <a:spcBef>
                <a:spcPts val="0"/>
              </a:spcBef>
              <a:spcAft>
                <a:spcPts val="0"/>
              </a:spcAft>
              <a:buClr>
                <a:schemeClr val="lt1"/>
              </a:buClr>
              <a:buSzPts val="1400"/>
              <a:buFont typeface="Maven Pro"/>
              <a:buChar char="●"/>
            </a:pPr>
            <a:r>
              <a:rPr lang="en-IN" sz="1300" dirty="0">
                <a:solidFill>
                  <a:srgbClr val="FF9973"/>
                </a:solidFill>
                <a:latin typeface="Maven Pro"/>
                <a:ea typeface="Maven Pro"/>
                <a:cs typeface="Maven Pro"/>
                <a:sym typeface="Maven Pro"/>
              </a:rPr>
              <a:t>Education vs Target:</a:t>
            </a:r>
            <a:r>
              <a:rPr lang="en-IN" sz="1300" dirty="0">
                <a:solidFill>
                  <a:schemeClr val="lt1"/>
                </a:solidFill>
                <a:latin typeface="Maven Pro"/>
                <a:ea typeface="Maven Pro"/>
                <a:cs typeface="Maven Pro"/>
                <a:sym typeface="Maven Pro"/>
              </a:rPr>
              <a:t> Clients with a 'university degree' show more 'yes' responses compared to those with only 'basic.4y' education.</a:t>
            </a:r>
          </a:p>
          <a:p>
            <a:pPr marL="457200" lvl="0" indent="-317500" algn="l" rtl="0">
              <a:lnSpc>
                <a:spcPct val="115000"/>
              </a:lnSpc>
              <a:spcBef>
                <a:spcPts val="0"/>
              </a:spcBef>
              <a:spcAft>
                <a:spcPts val="0"/>
              </a:spcAft>
              <a:buClr>
                <a:schemeClr val="lt1"/>
              </a:buClr>
              <a:buSzPts val="1400"/>
              <a:buFont typeface="Maven Pro"/>
              <a:buChar char="●"/>
            </a:pPr>
            <a:r>
              <a:rPr lang="en-IN" sz="1300" dirty="0">
                <a:solidFill>
                  <a:srgbClr val="FF9973"/>
                </a:solidFill>
                <a:latin typeface="Maven Pro"/>
                <a:ea typeface="Maven Pro"/>
                <a:cs typeface="Maven Pro"/>
                <a:sym typeface="Maven Pro"/>
              </a:rPr>
              <a:t>Poutcomes vs Target:</a:t>
            </a:r>
            <a:r>
              <a:rPr lang="en-IN" sz="1300" dirty="0">
                <a:solidFill>
                  <a:schemeClr val="lt1"/>
                </a:solidFill>
                <a:latin typeface="Maven Pro"/>
                <a:ea typeface="Maven Pro"/>
                <a:cs typeface="Maven Pro"/>
                <a:sym typeface="Maven Pro"/>
              </a:rPr>
              <a:t> Clients with previous non-existent outcomes have significantly higher 'yes' responses, demonstrating the effectiveness of prior campaigns</a:t>
            </a:r>
          </a:p>
          <a:p>
            <a:pPr marL="457200" lvl="0" indent="-317500" algn="l" rtl="0">
              <a:lnSpc>
                <a:spcPct val="115000"/>
              </a:lnSpc>
              <a:spcBef>
                <a:spcPts val="0"/>
              </a:spcBef>
              <a:spcAft>
                <a:spcPts val="0"/>
              </a:spcAft>
              <a:buClr>
                <a:schemeClr val="lt1"/>
              </a:buClr>
              <a:buSzPts val="1400"/>
              <a:buFont typeface="Maven Pro"/>
              <a:buChar char="●"/>
            </a:pPr>
            <a:r>
              <a:rPr lang="en-IN" sz="1300" dirty="0">
                <a:solidFill>
                  <a:srgbClr val="FF9973"/>
                </a:solidFill>
                <a:latin typeface="Maven Pro"/>
                <a:ea typeface="Maven Pro"/>
                <a:cs typeface="Maven Pro"/>
                <a:sym typeface="Maven Pro"/>
              </a:rPr>
              <a:t>Marital status vs Target:</a:t>
            </a:r>
            <a:r>
              <a:rPr lang="en-IN" sz="1300" dirty="0">
                <a:solidFill>
                  <a:schemeClr val="lt1"/>
                </a:solidFill>
                <a:latin typeface="Maven Pro"/>
                <a:ea typeface="Maven Pro"/>
                <a:cs typeface="Maven Pro"/>
                <a:sym typeface="Maven Pro"/>
              </a:rPr>
              <a:t> Single clients respond more positively compared to married ones. Campaigns designed to appeal to single clients’ needs and lifestyles might achieve better results</a:t>
            </a:r>
          </a:p>
          <a:p>
            <a:pPr marL="457200" lvl="0" indent="-317500" algn="l" rtl="0">
              <a:lnSpc>
                <a:spcPct val="115000"/>
              </a:lnSpc>
              <a:spcBef>
                <a:spcPts val="0"/>
              </a:spcBef>
              <a:spcAft>
                <a:spcPts val="0"/>
              </a:spcAft>
              <a:buClr>
                <a:schemeClr val="lt1"/>
              </a:buClr>
              <a:buSzPts val="1400"/>
              <a:buFont typeface="Maven Pro"/>
              <a:buChar char="●"/>
            </a:pPr>
            <a:r>
              <a:rPr lang="en-IN" sz="1300" dirty="0">
                <a:solidFill>
                  <a:srgbClr val="FF9973"/>
                </a:solidFill>
                <a:latin typeface="Maven Pro"/>
                <a:ea typeface="Maven Pro"/>
                <a:cs typeface="Maven Pro"/>
                <a:sym typeface="Maven Pro"/>
              </a:rPr>
              <a:t>Housing vs Target:</a:t>
            </a:r>
            <a:r>
              <a:rPr lang="en-IN" sz="1300" dirty="0">
                <a:solidFill>
                  <a:schemeClr val="lt1"/>
                </a:solidFill>
                <a:latin typeface="Maven Pro"/>
                <a:ea typeface="Maven Pro"/>
                <a:cs typeface="Maven Pro"/>
                <a:sym typeface="Maven Pro"/>
              </a:rPr>
              <a:t> Clients with housing loans tend to have higher positive responses, suggesting a link between financial stability and interest in term deposits. Highlighting the financial flexibility and advantages of term deposits to clients without existing housing loans can improve conversion rates.</a:t>
            </a:r>
          </a:p>
          <a:p>
            <a:pPr marL="457200" lvl="0" indent="-317500" algn="l" rtl="0">
              <a:lnSpc>
                <a:spcPct val="115000"/>
              </a:lnSpc>
              <a:spcBef>
                <a:spcPts val="0"/>
              </a:spcBef>
              <a:spcAft>
                <a:spcPts val="0"/>
              </a:spcAft>
              <a:buClr>
                <a:schemeClr val="lt1"/>
              </a:buClr>
              <a:buSzPts val="1400"/>
              <a:buFont typeface="Maven Pro"/>
              <a:buChar char="●"/>
            </a:pPr>
            <a:endParaRPr lang="en-IN" sz="1300" dirty="0">
              <a:solidFill>
                <a:schemeClr val="lt1"/>
              </a:solidFill>
              <a:latin typeface="Maven Pro"/>
              <a:ea typeface="Maven Pro"/>
              <a:cs typeface="Maven Pro"/>
              <a:sym typeface="Maven Pro"/>
            </a:endParaRPr>
          </a:p>
        </p:txBody>
      </p:sp>
      <p:sp>
        <p:nvSpPr>
          <p:cNvPr id="4" name="Google Shape;526;p38">
            <a:extLst>
              <a:ext uri="{FF2B5EF4-FFF2-40B4-BE49-F238E27FC236}">
                <a16:creationId xmlns:a16="http://schemas.microsoft.com/office/drawing/2014/main" id="{B49091D4-C6E4-6C30-1233-84FAA9316EC0}"/>
              </a:ext>
            </a:extLst>
          </p:cNvPr>
          <p:cNvSpPr txBox="1">
            <a:spLocks/>
          </p:cNvSpPr>
          <p:nvPr/>
        </p:nvSpPr>
        <p:spPr>
          <a:xfrm>
            <a:off x="327877" y="328545"/>
            <a:ext cx="562957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 dirty="0"/>
              <a:t>Exploratory </a:t>
            </a:r>
            <a:r>
              <a:rPr lang="en" dirty="0">
                <a:solidFill>
                  <a:srgbClr val="00CFCC"/>
                </a:solidFill>
              </a:rPr>
              <a:t>Data Analysis </a:t>
            </a:r>
            <a:r>
              <a:rPr lang="en" dirty="0">
                <a:solidFill>
                  <a:schemeClr val="bg1"/>
                </a:solidFill>
              </a:rPr>
              <a:t>(EDA)</a:t>
            </a:r>
            <a:endParaRPr lang="en-IN" dirty="0">
              <a:solidFill>
                <a:schemeClr val="bg1"/>
              </a:solidFill>
            </a:endParaRPr>
          </a:p>
        </p:txBody>
      </p:sp>
      <p:sp>
        <p:nvSpPr>
          <p:cNvPr id="5" name="Google Shape;526;p38">
            <a:extLst>
              <a:ext uri="{FF2B5EF4-FFF2-40B4-BE49-F238E27FC236}">
                <a16:creationId xmlns:a16="http://schemas.microsoft.com/office/drawing/2014/main" id="{CBA4A93F-FFC2-8AD5-A00E-3661C63F0EEF}"/>
              </a:ext>
            </a:extLst>
          </p:cNvPr>
          <p:cNvSpPr txBox="1">
            <a:spLocks/>
          </p:cNvSpPr>
          <p:nvPr/>
        </p:nvSpPr>
        <p:spPr>
          <a:xfrm>
            <a:off x="641440" y="1042333"/>
            <a:ext cx="5629575" cy="3317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 sz="1600" dirty="0">
                <a:solidFill>
                  <a:schemeClr val="bg1"/>
                </a:solidFill>
              </a:rPr>
              <a:t>Target vs </a:t>
            </a:r>
            <a:r>
              <a:rPr lang="en" sz="1600" dirty="0">
                <a:solidFill>
                  <a:srgbClr val="00CFCC"/>
                </a:solidFill>
              </a:rPr>
              <a:t>Categorical Variables</a:t>
            </a:r>
            <a:endParaRPr lang="en-IN" sz="1600" dirty="0">
              <a:solidFill>
                <a:srgbClr val="00CFCC"/>
              </a:solidFill>
            </a:endParaRPr>
          </a:p>
        </p:txBody>
      </p:sp>
    </p:spTree>
    <p:extLst>
      <p:ext uri="{BB962C8B-B14F-4D97-AF65-F5344CB8AC3E}">
        <p14:creationId xmlns:p14="http://schemas.microsoft.com/office/powerpoint/2010/main" val="360445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327877" y="93021"/>
            <a:ext cx="56295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Exploratory </a:t>
            </a:r>
            <a:r>
              <a:rPr lang="en" dirty="0">
                <a:solidFill>
                  <a:srgbClr val="00CFCC"/>
                </a:solidFill>
              </a:rPr>
              <a:t>Data Analysis </a:t>
            </a:r>
            <a:r>
              <a:rPr lang="en" dirty="0">
                <a:solidFill>
                  <a:schemeClr val="bg1"/>
                </a:solidFill>
              </a:rPr>
              <a:t>(EDA)</a:t>
            </a:r>
            <a:endParaRPr lang="en-IN" dirty="0">
              <a:solidFill>
                <a:schemeClr val="bg1"/>
              </a:solidFill>
            </a:endParaRPr>
          </a:p>
        </p:txBody>
      </p:sp>
      <p:sp>
        <p:nvSpPr>
          <p:cNvPr id="22" name="Google Shape;526;p38">
            <a:extLst>
              <a:ext uri="{FF2B5EF4-FFF2-40B4-BE49-F238E27FC236}">
                <a16:creationId xmlns:a16="http://schemas.microsoft.com/office/drawing/2014/main" id="{9621A170-F811-D9B0-FE07-A57534AD6FBF}"/>
              </a:ext>
            </a:extLst>
          </p:cNvPr>
          <p:cNvSpPr txBox="1">
            <a:spLocks/>
          </p:cNvSpPr>
          <p:nvPr/>
        </p:nvSpPr>
        <p:spPr>
          <a:xfrm>
            <a:off x="641440" y="806809"/>
            <a:ext cx="5629575" cy="3317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 sz="1600" dirty="0">
                <a:solidFill>
                  <a:schemeClr val="bg1"/>
                </a:solidFill>
              </a:rPr>
              <a:t>Target vs </a:t>
            </a:r>
            <a:r>
              <a:rPr lang="en" sz="1600" dirty="0">
                <a:solidFill>
                  <a:srgbClr val="00CFCC"/>
                </a:solidFill>
              </a:rPr>
              <a:t>Numeric Variables</a:t>
            </a:r>
            <a:endParaRPr lang="en-IN" sz="1600" dirty="0">
              <a:solidFill>
                <a:srgbClr val="00CFCC"/>
              </a:solidFill>
            </a:endParaRPr>
          </a:p>
        </p:txBody>
      </p:sp>
      <p:pic>
        <p:nvPicPr>
          <p:cNvPr id="4" name="Picture 3" descr="A screenshot of a graph&#10;&#10;Description automatically generated">
            <a:extLst>
              <a:ext uri="{FF2B5EF4-FFF2-40B4-BE49-F238E27FC236}">
                <a16:creationId xmlns:a16="http://schemas.microsoft.com/office/drawing/2014/main" id="{2207A5DD-2C93-8339-FC48-16A5333E289D}"/>
              </a:ext>
            </a:extLst>
          </p:cNvPr>
          <p:cNvPicPr>
            <a:picLocks noChangeAspect="1"/>
          </p:cNvPicPr>
          <p:nvPr/>
        </p:nvPicPr>
        <p:blipFill>
          <a:blip r:embed="rId3"/>
          <a:stretch>
            <a:fillRect/>
          </a:stretch>
        </p:blipFill>
        <p:spPr>
          <a:xfrm>
            <a:off x="4605152" y="3187318"/>
            <a:ext cx="3073476" cy="1871958"/>
          </a:xfrm>
          <a:prstGeom prst="rect">
            <a:avLst/>
          </a:prstGeom>
        </p:spPr>
      </p:pic>
      <p:pic>
        <p:nvPicPr>
          <p:cNvPr id="6" name="Picture 5" descr="A screenshot of a graph&#10;&#10;Description automatically generated">
            <a:extLst>
              <a:ext uri="{FF2B5EF4-FFF2-40B4-BE49-F238E27FC236}">
                <a16:creationId xmlns:a16="http://schemas.microsoft.com/office/drawing/2014/main" id="{C5674547-B943-AFE7-BACA-6F7E4F45AA42}"/>
              </a:ext>
            </a:extLst>
          </p:cNvPr>
          <p:cNvPicPr>
            <a:picLocks noChangeAspect="1"/>
          </p:cNvPicPr>
          <p:nvPr/>
        </p:nvPicPr>
        <p:blipFill>
          <a:blip r:embed="rId4"/>
          <a:stretch>
            <a:fillRect/>
          </a:stretch>
        </p:blipFill>
        <p:spPr>
          <a:xfrm>
            <a:off x="4572000" y="1144097"/>
            <a:ext cx="3106628" cy="1947112"/>
          </a:xfrm>
          <a:prstGeom prst="rect">
            <a:avLst/>
          </a:prstGeom>
        </p:spPr>
      </p:pic>
      <p:pic>
        <p:nvPicPr>
          <p:cNvPr id="8" name="Picture 7" descr="A screenshot of a graph&#10;&#10;Description automatically generated">
            <a:extLst>
              <a:ext uri="{FF2B5EF4-FFF2-40B4-BE49-F238E27FC236}">
                <a16:creationId xmlns:a16="http://schemas.microsoft.com/office/drawing/2014/main" id="{9E59B935-DA1D-322F-C13B-5BEDC0AF14B4}"/>
              </a:ext>
            </a:extLst>
          </p:cNvPr>
          <p:cNvPicPr>
            <a:picLocks noChangeAspect="1"/>
          </p:cNvPicPr>
          <p:nvPr/>
        </p:nvPicPr>
        <p:blipFill>
          <a:blip r:embed="rId5"/>
          <a:stretch>
            <a:fillRect/>
          </a:stretch>
        </p:blipFill>
        <p:spPr>
          <a:xfrm>
            <a:off x="1186817" y="3187318"/>
            <a:ext cx="3073476" cy="1863161"/>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C63A64D2-F483-21C8-A8D9-F69954C8A949}"/>
              </a:ext>
            </a:extLst>
          </p:cNvPr>
          <p:cNvPicPr>
            <a:picLocks noChangeAspect="1"/>
          </p:cNvPicPr>
          <p:nvPr/>
        </p:nvPicPr>
        <p:blipFill>
          <a:blip r:embed="rId6"/>
          <a:stretch>
            <a:fillRect/>
          </a:stretch>
        </p:blipFill>
        <p:spPr>
          <a:xfrm>
            <a:off x="1166312" y="1170844"/>
            <a:ext cx="3093981" cy="1911706"/>
          </a:xfrm>
          <a:prstGeom prst="rect">
            <a:avLst/>
          </a:prstGeom>
        </p:spPr>
      </p:pic>
    </p:spTree>
    <p:extLst>
      <p:ext uri="{BB962C8B-B14F-4D97-AF65-F5344CB8AC3E}">
        <p14:creationId xmlns:p14="http://schemas.microsoft.com/office/powerpoint/2010/main" val="1964504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7" name="Google Shape;527;p38"/>
          <p:cNvSpPr txBox="1"/>
          <p:nvPr/>
        </p:nvSpPr>
        <p:spPr>
          <a:xfrm>
            <a:off x="311727" y="1529707"/>
            <a:ext cx="8520545" cy="299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b="1" dirty="0">
                <a:solidFill>
                  <a:schemeClr val="accent3"/>
                </a:solidFill>
                <a:latin typeface="Maven Pro"/>
                <a:ea typeface="Maven Pro"/>
                <a:cs typeface="Maven Pro"/>
                <a:sym typeface="Maven Pro"/>
              </a:rPr>
              <a:t>Key findings: (Target vs Num)</a:t>
            </a:r>
          </a:p>
          <a:p>
            <a:pPr marL="457200" lvl="0" indent="-317500" algn="l" rtl="0">
              <a:lnSpc>
                <a:spcPct val="115000"/>
              </a:lnSpc>
              <a:spcBef>
                <a:spcPts val="0"/>
              </a:spcBef>
              <a:spcAft>
                <a:spcPts val="0"/>
              </a:spcAft>
              <a:buClr>
                <a:schemeClr val="lt1"/>
              </a:buClr>
              <a:buSzPts val="1400"/>
              <a:buFont typeface="Maven Pro"/>
              <a:buChar char="●"/>
            </a:pPr>
            <a:r>
              <a:rPr lang="en-IN" dirty="0">
                <a:solidFill>
                  <a:srgbClr val="FF9973"/>
                </a:solidFill>
                <a:latin typeface="Maven Pro"/>
                <a:ea typeface="Maven Pro"/>
                <a:cs typeface="Maven Pro"/>
                <a:sym typeface="Maven Pro"/>
              </a:rPr>
              <a:t>Previous contact vs Target:</a:t>
            </a:r>
            <a:r>
              <a:rPr lang="en-IN" dirty="0">
                <a:solidFill>
                  <a:schemeClr val="lt1"/>
                </a:solidFill>
                <a:latin typeface="Maven Pro"/>
                <a:ea typeface="Maven Pro"/>
                <a:cs typeface="Maven Pro"/>
                <a:sym typeface="Maven Pro"/>
              </a:rPr>
              <a:t> Ensuring consistent and meaningful follow-up can boost conversion rates, especially for clients with prior interactions.</a:t>
            </a:r>
          </a:p>
          <a:p>
            <a:pPr marL="457200" lvl="0" indent="-317500" algn="l" rtl="0">
              <a:lnSpc>
                <a:spcPct val="115000"/>
              </a:lnSpc>
              <a:spcBef>
                <a:spcPts val="0"/>
              </a:spcBef>
              <a:spcAft>
                <a:spcPts val="0"/>
              </a:spcAft>
              <a:buClr>
                <a:schemeClr val="lt1"/>
              </a:buClr>
              <a:buSzPts val="1400"/>
              <a:buFont typeface="Maven Pro"/>
              <a:buChar char="●"/>
            </a:pPr>
            <a:r>
              <a:rPr lang="en-IN" dirty="0">
                <a:solidFill>
                  <a:srgbClr val="FF9973"/>
                </a:solidFill>
                <a:latin typeface="Maven Pro"/>
                <a:ea typeface="Maven Pro"/>
                <a:cs typeface="Maven Pro"/>
                <a:sym typeface="Maven Pro"/>
              </a:rPr>
              <a:t>Campaign vs Target:</a:t>
            </a:r>
            <a:r>
              <a:rPr lang="en-IN" dirty="0">
                <a:solidFill>
                  <a:schemeClr val="lt1"/>
                </a:solidFill>
                <a:latin typeface="Maven Pro"/>
                <a:ea typeface="Maven Pro"/>
                <a:cs typeface="Maven Pro"/>
                <a:sym typeface="Maven Pro"/>
              </a:rPr>
              <a:t> Developing initial contact strategies that effectively engage new clients can improve conversion rates for first-time contacts.</a:t>
            </a:r>
          </a:p>
          <a:p>
            <a:pPr marL="457200" lvl="0" indent="-317500" algn="l" rtl="0">
              <a:lnSpc>
                <a:spcPct val="115000"/>
              </a:lnSpc>
              <a:spcBef>
                <a:spcPts val="0"/>
              </a:spcBef>
              <a:spcAft>
                <a:spcPts val="0"/>
              </a:spcAft>
              <a:buClr>
                <a:schemeClr val="lt1"/>
              </a:buClr>
              <a:buSzPts val="1400"/>
              <a:buFont typeface="Maven Pro"/>
              <a:buChar char="●"/>
            </a:pPr>
            <a:r>
              <a:rPr lang="en-IN" dirty="0">
                <a:solidFill>
                  <a:srgbClr val="FF9973"/>
                </a:solidFill>
                <a:latin typeface="Maven Pro"/>
                <a:ea typeface="Maven Pro"/>
                <a:cs typeface="Maven Pro"/>
                <a:sym typeface="Maven Pro"/>
              </a:rPr>
              <a:t>Pdays vs Target:</a:t>
            </a:r>
            <a:r>
              <a:rPr lang="en-IN" dirty="0">
                <a:solidFill>
                  <a:schemeClr val="lt1"/>
                </a:solidFill>
                <a:latin typeface="Maven Pro"/>
                <a:ea typeface="Maven Pro"/>
                <a:cs typeface="Maven Pro"/>
                <a:sym typeface="Maven Pro"/>
              </a:rPr>
              <a:t> Clients who subscribed to term deposits required fewer campaign contacts, indicating that effective messaging early in the campaign can lead to higher conversions.</a:t>
            </a:r>
          </a:p>
          <a:p>
            <a:pPr marL="457200" lvl="0" indent="-317500" algn="l" rtl="0">
              <a:lnSpc>
                <a:spcPct val="115000"/>
              </a:lnSpc>
              <a:spcBef>
                <a:spcPts val="0"/>
              </a:spcBef>
              <a:spcAft>
                <a:spcPts val="0"/>
              </a:spcAft>
              <a:buClr>
                <a:schemeClr val="lt1"/>
              </a:buClr>
              <a:buSzPts val="1400"/>
              <a:buFont typeface="Maven Pro"/>
              <a:buChar char="●"/>
            </a:pPr>
            <a:r>
              <a:rPr lang="en-IN" dirty="0">
                <a:solidFill>
                  <a:srgbClr val="FF9973"/>
                </a:solidFill>
                <a:latin typeface="Maven Pro"/>
                <a:ea typeface="Maven Pro"/>
                <a:cs typeface="Maven Pro"/>
                <a:sym typeface="Maven Pro"/>
              </a:rPr>
              <a:t>Age vs Target:</a:t>
            </a:r>
            <a:r>
              <a:rPr lang="en-IN" dirty="0">
                <a:solidFill>
                  <a:schemeClr val="lt1"/>
                </a:solidFill>
                <a:latin typeface="Maven Pro"/>
                <a:ea typeface="Maven Pro"/>
                <a:cs typeface="Maven Pro"/>
                <a:sym typeface="Maven Pro"/>
              </a:rPr>
              <a:t> Targeting marketing strategies towards older demographics, who show higher interest, can increase subscription rates</a:t>
            </a:r>
          </a:p>
        </p:txBody>
      </p:sp>
      <p:sp>
        <p:nvSpPr>
          <p:cNvPr id="4" name="Google Shape;526;p38">
            <a:extLst>
              <a:ext uri="{FF2B5EF4-FFF2-40B4-BE49-F238E27FC236}">
                <a16:creationId xmlns:a16="http://schemas.microsoft.com/office/drawing/2014/main" id="{B49091D4-C6E4-6C30-1233-84FAA9316EC0}"/>
              </a:ext>
            </a:extLst>
          </p:cNvPr>
          <p:cNvSpPr txBox="1">
            <a:spLocks/>
          </p:cNvSpPr>
          <p:nvPr/>
        </p:nvSpPr>
        <p:spPr>
          <a:xfrm>
            <a:off x="327877" y="328545"/>
            <a:ext cx="562957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Share Tech"/>
              <a:buNone/>
              <a:tabLst/>
              <a:defRPr/>
            </a:pPr>
            <a:r>
              <a:rPr kumimoji="0" lang="en" sz="3000" b="0" i="0" u="none" strike="noStrike" kern="0" cap="none" spc="0" normalizeH="0" baseline="0" noProof="0" dirty="0">
                <a:ln>
                  <a:noFill/>
                </a:ln>
                <a:solidFill>
                  <a:srgbClr val="FFFFFF"/>
                </a:solidFill>
                <a:effectLst/>
                <a:uLnTx/>
                <a:uFillTx/>
                <a:latin typeface="Share Tech"/>
                <a:sym typeface="Share Tech"/>
              </a:rPr>
              <a:t>Exploratory </a:t>
            </a:r>
            <a:r>
              <a:rPr kumimoji="0" lang="en" sz="3000" b="0" i="0" u="none" strike="noStrike" kern="0" cap="none" spc="0" normalizeH="0" baseline="0" noProof="0" dirty="0">
                <a:ln>
                  <a:noFill/>
                </a:ln>
                <a:solidFill>
                  <a:srgbClr val="00CFCC"/>
                </a:solidFill>
                <a:effectLst/>
                <a:uLnTx/>
                <a:uFillTx/>
                <a:latin typeface="Share Tech"/>
                <a:sym typeface="Share Tech"/>
              </a:rPr>
              <a:t>Data Analysis </a:t>
            </a:r>
            <a:r>
              <a:rPr kumimoji="0" lang="en" sz="3000" b="0" i="0" u="none" strike="noStrike" kern="0" cap="none" spc="0" normalizeH="0" baseline="0" noProof="0" dirty="0">
                <a:ln>
                  <a:noFill/>
                </a:ln>
                <a:solidFill>
                  <a:srgbClr val="FFFFFF"/>
                </a:solidFill>
                <a:effectLst/>
                <a:uLnTx/>
                <a:uFillTx/>
                <a:latin typeface="Share Tech"/>
                <a:sym typeface="Share Tech"/>
              </a:rPr>
              <a:t>(EDA)</a:t>
            </a:r>
            <a:endParaRPr kumimoji="0" lang="en-IN" sz="3000" b="0" i="0" u="none" strike="noStrike" kern="0" cap="none" spc="0" normalizeH="0" baseline="0" noProof="0" dirty="0">
              <a:ln>
                <a:noFill/>
              </a:ln>
              <a:solidFill>
                <a:srgbClr val="FFFFFF"/>
              </a:solidFill>
              <a:effectLst/>
              <a:uLnTx/>
              <a:uFillTx/>
              <a:latin typeface="Share Tech"/>
              <a:sym typeface="Share Tech"/>
            </a:endParaRPr>
          </a:p>
        </p:txBody>
      </p:sp>
      <p:sp>
        <p:nvSpPr>
          <p:cNvPr id="5" name="Google Shape;526;p38">
            <a:extLst>
              <a:ext uri="{FF2B5EF4-FFF2-40B4-BE49-F238E27FC236}">
                <a16:creationId xmlns:a16="http://schemas.microsoft.com/office/drawing/2014/main" id="{CBA4A93F-FFC2-8AD5-A00E-3661C63F0EEF}"/>
              </a:ext>
            </a:extLst>
          </p:cNvPr>
          <p:cNvSpPr txBox="1">
            <a:spLocks/>
          </p:cNvSpPr>
          <p:nvPr/>
        </p:nvSpPr>
        <p:spPr>
          <a:xfrm>
            <a:off x="641440" y="1042333"/>
            <a:ext cx="5629575" cy="3317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Share Tech"/>
              <a:buNone/>
              <a:tabLst/>
              <a:defRPr/>
            </a:pPr>
            <a:r>
              <a:rPr kumimoji="0" lang="en" sz="1600" b="0" i="0" u="none" strike="noStrike" kern="0" cap="none" spc="0" normalizeH="0" baseline="0" noProof="0" dirty="0">
                <a:ln>
                  <a:noFill/>
                </a:ln>
                <a:solidFill>
                  <a:srgbClr val="FFFFFF"/>
                </a:solidFill>
                <a:effectLst/>
                <a:uLnTx/>
                <a:uFillTx/>
                <a:latin typeface="Share Tech"/>
                <a:sym typeface="Share Tech"/>
              </a:rPr>
              <a:t>Target vs </a:t>
            </a:r>
            <a:r>
              <a:rPr kumimoji="0" lang="en" sz="1600" b="0" i="0" u="none" strike="noStrike" kern="0" cap="none" spc="0" normalizeH="0" baseline="0" noProof="0" dirty="0">
                <a:ln>
                  <a:noFill/>
                </a:ln>
                <a:solidFill>
                  <a:srgbClr val="00CFCC"/>
                </a:solidFill>
                <a:effectLst/>
                <a:uLnTx/>
                <a:uFillTx/>
                <a:latin typeface="Share Tech"/>
                <a:sym typeface="Share Tech"/>
              </a:rPr>
              <a:t>Numeric Variables</a:t>
            </a:r>
            <a:endParaRPr kumimoji="0" lang="en-IN" sz="1600" b="0" i="0" u="none" strike="noStrike" kern="0" cap="none" spc="0" normalizeH="0" baseline="0" noProof="0" dirty="0">
              <a:ln>
                <a:noFill/>
              </a:ln>
              <a:solidFill>
                <a:srgbClr val="00CFCC"/>
              </a:solidFill>
              <a:effectLst/>
              <a:uLnTx/>
              <a:uFillTx/>
              <a:latin typeface="Share Tech"/>
              <a:sym typeface="Share Tech"/>
            </a:endParaRPr>
          </a:p>
        </p:txBody>
      </p:sp>
    </p:spTree>
    <p:extLst>
      <p:ext uri="{BB962C8B-B14F-4D97-AF65-F5344CB8AC3E}">
        <p14:creationId xmlns:p14="http://schemas.microsoft.com/office/powerpoint/2010/main" val="65122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4" y="411675"/>
            <a:ext cx="583739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Statistical Test and </a:t>
            </a:r>
            <a:r>
              <a:rPr lang="en" dirty="0">
                <a:solidFill>
                  <a:srgbClr val="00CFCC"/>
                </a:solidFill>
              </a:rPr>
              <a:t>Feature Selection</a:t>
            </a:r>
            <a:endParaRPr lang="en-IN" dirty="0">
              <a:solidFill>
                <a:schemeClr val="bg1"/>
              </a:solidFill>
            </a:endParaRPr>
          </a:p>
        </p:txBody>
      </p:sp>
      <p:sp>
        <p:nvSpPr>
          <p:cNvPr id="527" name="Google Shape;527;p38"/>
          <p:cNvSpPr txBox="1"/>
          <p:nvPr/>
        </p:nvSpPr>
        <p:spPr>
          <a:xfrm>
            <a:off x="422562" y="1278180"/>
            <a:ext cx="8520545" cy="3667900"/>
          </a:xfrm>
          <a:prstGeom prst="rect">
            <a:avLst/>
          </a:prstGeom>
          <a:noFill/>
          <a:ln>
            <a:noFill/>
          </a:ln>
        </p:spPr>
        <p:txBody>
          <a:bodyPr spcFirstLastPara="1" wrap="square" lIns="91425" tIns="91425" rIns="91425" bIns="91425" anchor="t" anchorCtr="0">
            <a:noAutofit/>
          </a:bodyPr>
          <a:lstStyle/>
          <a:p>
            <a:r>
              <a:rPr lang="en-IN" b="1" dirty="0">
                <a:solidFill>
                  <a:srgbClr val="00CFCC"/>
                </a:solidFill>
                <a:latin typeface="Maven Pro" panose="020B0604020202020204" charset="0"/>
              </a:rPr>
              <a:t>Objective:</a:t>
            </a:r>
            <a:r>
              <a:rPr lang="en-IN" dirty="0">
                <a:solidFill>
                  <a:schemeClr val="bg1"/>
                </a:solidFill>
                <a:latin typeface="Maven Pro" panose="020B0604020202020204" charset="0"/>
              </a:rPr>
              <a:t> To identify significant features in the dataset using statistical tests. </a:t>
            </a:r>
          </a:p>
          <a:p>
            <a:endParaRPr lang="en-IN" dirty="0">
              <a:solidFill>
                <a:schemeClr val="bg1"/>
              </a:solidFill>
              <a:latin typeface="Maven Pro" panose="020B0604020202020204" charset="0"/>
            </a:endParaRPr>
          </a:p>
          <a:p>
            <a:r>
              <a:rPr lang="en-IN" b="1" dirty="0">
                <a:solidFill>
                  <a:srgbClr val="00CFCC"/>
                </a:solidFill>
                <a:latin typeface="Maven Pro" panose="020B0604020202020204" charset="0"/>
              </a:rPr>
              <a:t>Importance:</a:t>
            </a:r>
            <a:r>
              <a:rPr lang="en-IN" dirty="0">
                <a:solidFill>
                  <a:schemeClr val="bg1"/>
                </a:solidFill>
                <a:latin typeface="Maven Pro" panose="020B0604020202020204" charset="0"/>
              </a:rPr>
              <a:t> This helps in effective feature selection, enhancing model performance by focusing on the most relevant features.</a:t>
            </a:r>
          </a:p>
          <a:p>
            <a:endParaRPr lang="en-IN" dirty="0">
              <a:solidFill>
                <a:schemeClr val="bg1"/>
              </a:solidFill>
              <a:latin typeface="Maven Pro" panose="020B0604020202020204" charset="0"/>
            </a:endParaRPr>
          </a:p>
          <a:p>
            <a:r>
              <a:rPr lang="en-IN" b="1" dirty="0">
                <a:solidFill>
                  <a:srgbClr val="00CFCC"/>
                </a:solidFill>
                <a:latin typeface="Maven Pro" panose="020B0604020202020204" charset="0"/>
              </a:rPr>
              <a:t>Significant Features:</a:t>
            </a:r>
            <a:r>
              <a:rPr lang="en-IN" dirty="0">
                <a:solidFill>
                  <a:schemeClr val="bg1"/>
                </a:solidFill>
                <a:latin typeface="Maven Pro" panose="020B0604020202020204" charset="0"/>
              </a:rPr>
              <a:t> Age, Campaign, Previous, Emp.var.rate, Cons.price.idx, Cons.conf.idx, Euribor3m, Nr.employed, Job, Marital, Education, Housing, Contact, Month, Day_of_week, Pdays, Poutcome. </a:t>
            </a:r>
          </a:p>
          <a:p>
            <a:endParaRPr lang="en-IN" dirty="0">
              <a:solidFill>
                <a:schemeClr val="bg1"/>
              </a:solidFill>
              <a:latin typeface="Maven Pro" panose="020B0604020202020204" charset="0"/>
            </a:endParaRPr>
          </a:p>
          <a:p>
            <a:r>
              <a:rPr lang="en-IN" b="1" dirty="0">
                <a:solidFill>
                  <a:srgbClr val="00CFCC"/>
                </a:solidFill>
                <a:latin typeface="Maven Pro" panose="020B0604020202020204" charset="0"/>
              </a:rPr>
              <a:t>Non-Significant Features:</a:t>
            </a:r>
            <a:r>
              <a:rPr lang="en-IN" dirty="0">
                <a:solidFill>
                  <a:schemeClr val="bg1"/>
                </a:solidFill>
                <a:latin typeface="Maven Pro" panose="020B0604020202020204" charset="0"/>
              </a:rPr>
              <a:t> Default, Loan.</a:t>
            </a:r>
          </a:p>
          <a:p>
            <a:endParaRPr lang="en-IN" dirty="0">
              <a:solidFill>
                <a:schemeClr val="bg1"/>
              </a:solidFill>
              <a:latin typeface="Maven Pro" panose="020B0604020202020204" charset="0"/>
            </a:endParaRPr>
          </a:p>
          <a:p>
            <a:r>
              <a:rPr lang="en-IN" b="1" dirty="0">
                <a:solidFill>
                  <a:srgbClr val="00CFCC"/>
                </a:solidFill>
                <a:latin typeface="Maven Pro" panose="020B0604020202020204" charset="0"/>
              </a:rPr>
              <a:t>Next Steps:</a:t>
            </a:r>
            <a:r>
              <a:rPr lang="en-IN" dirty="0">
                <a:solidFill>
                  <a:schemeClr val="bg1"/>
                </a:solidFill>
                <a:latin typeface="Maven Pro" panose="020B0604020202020204" charset="0"/>
              </a:rPr>
              <a:t> Focus on significant features for model training and validation. Consider interactions between significant features for potential improvement in model performance.</a:t>
            </a:r>
          </a:p>
        </p:txBody>
      </p:sp>
    </p:spTree>
    <p:extLst>
      <p:ext uri="{BB962C8B-B14F-4D97-AF65-F5344CB8AC3E}">
        <p14:creationId xmlns:p14="http://schemas.microsoft.com/office/powerpoint/2010/main" val="233322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5" y="411675"/>
            <a:ext cx="372457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Algorithm </a:t>
            </a:r>
            <a:r>
              <a:rPr lang="en" dirty="0">
                <a:solidFill>
                  <a:srgbClr val="00CFCC"/>
                </a:solidFill>
              </a:rPr>
              <a:t>Considered</a:t>
            </a:r>
            <a:endParaRPr lang="en-IN" dirty="0">
              <a:solidFill>
                <a:schemeClr val="bg1"/>
              </a:solidFill>
            </a:endParaRPr>
          </a:p>
        </p:txBody>
      </p:sp>
      <p:sp>
        <p:nvSpPr>
          <p:cNvPr id="527" name="Google Shape;527;p38"/>
          <p:cNvSpPr txBox="1"/>
          <p:nvPr/>
        </p:nvSpPr>
        <p:spPr>
          <a:xfrm>
            <a:off x="429494" y="1423647"/>
            <a:ext cx="8291943" cy="3321536"/>
          </a:xfrm>
          <a:prstGeom prst="rect">
            <a:avLst/>
          </a:prstGeom>
          <a:noFill/>
          <a:ln>
            <a:noFill/>
          </a:ln>
        </p:spPr>
        <p:txBody>
          <a:bodyPr spcFirstLastPara="1" wrap="square" lIns="91425" tIns="91425" rIns="91425" bIns="91425" anchor="t" anchorCtr="0">
            <a:noAutofit/>
          </a:bodyPr>
          <a:lstStyle/>
          <a:p>
            <a:r>
              <a:rPr lang="en-IN" b="1" dirty="0">
                <a:solidFill>
                  <a:srgbClr val="00CFCC"/>
                </a:solidFill>
                <a:latin typeface="Maven Pro" panose="020B0604020202020204" charset="0"/>
              </a:rPr>
              <a:t>List of Algorithms:</a:t>
            </a:r>
            <a:r>
              <a:rPr lang="en-IN" dirty="0">
                <a:solidFill>
                  <a:schemeClr val="bg1"/>
                </a:solidFill>
                <a:latin typeface="Maven Pro" panose="020B0604020202020204" charset="0"/>
              </a:rPr>
              <a:t> Logistic Regression, Decision Trees, Random Forests, Bagging Classifier, Ada-Boost, Gradient Boost, XG Boost.</a:t>
            </a:r>
          </a:p>
          <a:p>
            <a:endParaRPr lang="en-IN" dirty="0">
              <a:solidFill>
                <a:schemeClr val="bg1"/>
              </a:solidFill>
              <a:latin typeface="Maven Pro" panose="020B0604020202020204" charset="0"/>
            </a:endParaRPr>
          </a:p>
          <a:p>
            <a:r>
              <a:rPr lang="en-IN" b="1" dirty="0">
                <a:solidFill>
                  <a:srgbClr val="00CFCC"/>
                </a:solidFill>
                <a:latin typeface="Maven Pro" panose="020B0604020202020204" charset="0"/>
              </a:rPr>
              <a:t>Pros and Cons: </a:t>
            </a:r>
            <a:endParaRPr lang="en-IN" dirty="0">
              <a:solidFill>
                <a:srgbClr val="00CFCC"/>
              </a:solidFill>
              <a:latin typeface="Maven Pro" panose="020B0604020202020204" charset="0"/>
            </a:endParaRPr>
          </a:p>
          <a:p>
            <a:r>
              <a:rPr lang="en-IN" dirty="0">
                <a:solidFill>
                  <a:schemeClr val="bg1"/>
                </a:solidFill>
                <a:latin typeface="Maven Pro" panose="020B0604020202020204" charset="0"/>
              </a:rPr>
              <a:t>Logistic Regression: Simple, interpretable but may underfit.</a:t>
            </a:r>
          </a:p>
          <a:p>
            <a:r>
              <a:rPr lang="en-IN" dirty="0">
                <a:solidFill>
                  <a:schemeClr val="bg1"/>
                </a:solidFill>
                <a:latin typeface="Maven Pro" panose="020B0604020202020204" charset="0"/>
              </a:rPr>
              <a:t>Decision Trees: Easy to visualize but prone to overfitting.</a:t>
            </a:r>
          </a:p>
          <a:p>
            <a:r>
              <a:rPr lang="en-IN" dirty="0">
                <a:solidFill>
                  <a:schemeClr val="bg1"/>
                </a:solidFill>
                <a:latin typeface="Maven Pro" panose="020B0604020202020204" charset="0"/>
              </a:rPr>
              <a:t>Random Forests: Robust and accurate but computationally intensive.</a:t>
            </a:r>
          </a:p>
          <a:p>
            <a:r>
              <a:rPr lang="en-IN" dirty="0">
                <a:solidFill>
                  <a:schemeClr val="bg1"/>
                </a:solidFill>
                <a:latin typeface="Maven Pro" panose="020B0604020202020204" charset="0"/>
              </a:rPr>
              <a:t>Bagging Classifier: Reduces overfitting but increases computation and lowers interpretability. </a:t>
            </a:r>
          </a:p>
          <a:p>
            <a:r>
              <a:rPr lang="en-IN" dirty="0">
                <a:solidFill>
                  <a:schemeClr val="bg1"/>
                </a:solidFill>
                <a:latin typeface="Maven Pro" panose="020B0604020202020204" charset="0"/>
              </a:rPr>
              <a:t>Ada-Boost: Improves performance but is sensitive to noise and needs careful tuning. </a:t>
            </a:r>
          </a:p>
          <a:p>
            <a:r>
              <a:rPr lang="en-IN" dirty="0">
                <a:solidFill>
                  <a:schemeClr val="bg1"/>
                </a:solidFill>
                <a:latin typeface="Maven Pro" panose="020B0604020202020204" charset="0"/>
              </a:rPr>
              <a:t>Gradient Boost: High accuracy and flexible but resource-heavy and prone to overfitting.</a:t>
            </a:r>
          </a:p>
          <a:p>
            <a:r>
              <a:rPr lang="en-IN" dirty="0">
                <a:solidFill>
                  <a:schemeClr val="bg1"/>
                </a:solidFill>
                <a:latin typeface="Maven Pro" panose="020B0604020202020204" charset="0"/>
              </a:rPr>
              <a:t>XG Boost: Performs well with regularization but is complex to tune and resource-demanding.</a:t>
            </a:r>
          </a:p>
        </p:txBody>
      </p:sp>
    </p:spTree>
    <p:extLst>
      <p:ext uri="{BB962C8B-B14F-4D97-AF65-F5344CB8AC3E}">
        <p14:creationId xmlns:p14="http://schemas.microsoft.com/office/powerpoint/2010/main" val="17921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4" y="411675"/>
            <a:ext cx="56295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Solution </a:t>
            </a:r>
            <a:r>
              <a:rPr lang="en" dirty="0">
                <a:solidFill>
                  <a:srgbClr val="00CFCC"/>
                </a:solidFill>
              </a:rPr>
              <a:t>Architecture</a:t>
            </a:r>
            <a:endParaRPr lang="en-IN" dirty="0">
              <a:solidFill>
                <a:schemeClr val="bg1"/>
              </a:solidFill>
            </a:endParaRPr>
          </a:p>
        </p:txBody>
      </p:sp>
      <p:sp>
        <p:nvSpPr>
          <p:cNvPr id="527" name="Google Shape;527;p38"/>
          <p:cNvSpPr txBox="1"/>
          <p:nvPr/>
        </p:nvSpPr>
        <p:spPr>
          <a:xfrm>
            <a:off x="277092" y="924882"/>
            <a:ext cx="8492836" cy="3861864"/>
          </a:xfrm>
          <a:prstGeom prst="rect">
            <a:avLst/>
          </a:prstGeom>
          <a:noFill/>
          <a:ln>
            <a:noFill/>
          </a:ln>
        </p:spPr>
        <p:txBody>
          <a:bodyPr spcFirstLastPara="1" wrap="square" lIns="91425" tIns="91425" rIns="91425" bIns="91425" anchor="t" anchorCtr="0">
            <a:noAutofit/>
          </a:bodyPr>
          <a:lstStyle/>
          <a:p>
            <a:r>
              <a:rPr lang="en-IN" sz="1300" b="1" dirty="0">
                <a:solidFill>
                  <a:srgbClr val="00CFCC"/>
                </a:solidFill>
                <a:latin typeface="Maven Pro" panose="020B0604020202020204" charset="0"/>
              </a:rPr>
              <a:t>Technical Architecture: </a:t>
            </a:r>
          </a:p>
          <a:p>
            <a:pPr marL="285750" indent="-285750">
              <a:buClr>
                <a:schemeClr val="bg1"/>
              </a:buClr>
              <a:buFont typeface="Arial" panose="020B0604020202020204" pitchFamily="34" charset="0"/>
              <a:buChar char="•"/>
            </a:pPr>
            <a:r>
              <a:rPr lang="en-IN" sz="1300" dirty="0">
                <a:solidFill>
                  <a:schemeClr val="bg1"/>
                </a:solidFill>
                <a:latin typeface="Maven Pro" panose="020B0604020202020204" charset="0"/>
              </a:rPr>
              <a:t>Data Preprocessing: Cleaned data by addressing missing values, encoding categories, and normalizing features.</a:t>
            </a:r>
          </a:p>
          <a:p>
            <a:pPr marL="285750" indent="-285750">
              <a:buClr>
                <a:schemeClr val="bg1"/>
              </a:buClr>
              <a:buFont typeface="Arial" panose="020B0604020202020204" pitchFamily="34" charset="0"/>
              <a:buChar char="•"/>
            </a:pPr>
            <a:r>
              <a:rPr lang="en-IN" sz="1300" dirty="0">
                <a:solidFill>
                  <a:schemeClr val="bg1"/>
                </a:solidFill>
                <a:latin typeface="Maven Pro" panose="020B0604020202020204" charset="0"/>
              </a:rPr>
              <a:t>Feature Selection: Selected key features like age, job, and previous campaign results to enhance model accuracy.</a:t>
            </a:r>
          </a:p>
          <a:p>
            <a:pPr marL="285750" indent="-285750">
              <a:buClr>
                <a:schemeClr val="bg1"/>
              </a:buClr>
              <a:buFont typeface="Arial" panose="020B0604020202020204" pitchFamily="34" charset="0"/>
              <a:buChar char="•"/>
            </a:pPr>
            <a:r>
              <a:rPr lang="en-IN" sz="1300" dirty="0">
                <a:solidFill>
                  <a:schemeClr val="bg1"/>
                </a:solidFill>
                <a:latin typeface="Maven Pro" panose="020B0604020202020204" charset="0"/>
              </a:rPr>
              <a:t>Model Training IDE: Jupyter Notebook</a:t>
            </a:r>
          </a:p>
          <a:p>
            <a:pPr marL="285750" indent="-285750">
              <a:buClr>
                <a:schemeClr val="bg1"/>
              </a:buClr>
              <a:buFont typeface="Arial" panose="020B0604020202020204" pitchFamily="34" charset="0"/>
              <a:buChar char="•"/>
            </a:pPr>
            <a:r>
              <a:rPr lang="en-IN" sz="1300" dirty="0">
                <a:solidFill>
                  <a:schemeClr val="bg1"/>
                </a:solidFill>
                <a:latin typeface="Maven Pro" panose="020B0604020202020204" charset="0"/>
              </a:rPr>
              <a:t>Validation: Evaluated model performance using cross-validation to ensure robustness.</a:t>
            </a:r>
          </a:p>
          <a:p>
            <a:endParaRPr lang="en-IN" sz="1300" dirty="0">
              <a:solidFill>
                <a:schemeClr val="bg1"/>
              </a:solidFill>
              <a:latin typeface="Maven Pro" panose="020B0604020202020204" charset="0"/>
            </a:endParaRPr>
          </a:p>
          <a:p>
            <a:r>
              <a:rPr lang="en-IN" sz="1300" b="1" dirty="0">
                <a:solidFill>
                  <a:srgbClr val="00CFCC"/>
                </a:solidFill>
                <a:latin typeface="Maven Pro" panose="020B0604020202020204" charset="0"/>
              </a:rPr>
              <a:t>Functional Architecture: </a:t>
            </a:r>
          </a:p>
          <a:p>
            <a:pPr marL="285750" indent="-285750">
              <a:buClr>
                <a:schemeClr val="bg1"/>
              </a:buClr>
              <a:buFont typeface="Arial" panose="020B0604020202020204" pitchFamily="34" charset="0"/>
              <a:buChar char="•"/>
            </a:pPr>
            <a:r>
              <a:rPr lang="en-IN" sz="1300" dirty="0">
                <a:solidFill>
                  <a:schemeClr val="bg1"/>
                </a:solidFill>
                <a:latin typeface="Maven Pro" panose="020B0604020202020204" charset="0"/>
              </a:rPr>
              <a:t>Input Raw Data: Collected data from bank marketing campaigns, including client profiles and campaign outcomes.</a:t>
            </a:r>
          </a:p>
          <a:p>
            <a:pPr marL="285750" indent="-285750">
              <a:buClr>
                <a:schemeClr val="bg1"/>
              </a:buClr>
              <a:buFont typeface="Arial" panose="020B0604020202020204" pitchFamily="34" charset="0"/>
              <a:buChar char="•"/>
            </a:pPr>
            <a:r>
              <a:rPr lang="en-IN" sz="1300" dirty="0">
                <a:solidFill>
                  <a:schemeClr val="bg1"/>
                </a:solidFill>
                <a:latin typeface="Maven Pro" panose="020B0604020202020204" charset="0"/>
              </a:rPr>
              <a:t>Preprocess: Cleaned and transformed the data, including handling missing values and encoding features. </a:t>
            </a:r>
          </a:p>
          <a:p>
            <a:pPr marL="285750" indent="-285750">
              <a:buClr>
                <a:schemeClr val="bg1"/>
              </a:buClr>
              <a:buFont typeface="Arial" panose="020B0604020202020204" pitchFamily="34" charset="0"/>
              <a:buChar char="•"/>
            </a:pPr>
            <a:r>
              <a:rPr lang="en-IN" sz="1300" dirty="0">
                <a:solidFill>
                  <a:schemeClr val="bg1"/>
                </a:solidFill>
                <a:latin typeface="Maven Pro" panose="020B0604020202020204" charset="0"/>
              </a:rPr>
              <a:t>Model Training: Trained models, including Logistic Regression and Random Forest, on the prepared dataset.</a:t>
            </a:r>
          </a:p>
          <a:p>
            <a:pPr marL="285750" indent="-285750">
              <a:buClr>
                <a:schemeClr val="bg1"/>
              </a:buClr>
              <a:buFont typeface="Arial" panose="020B0604020202020204" pitchFamily="34" charset="0"/>
              <a:buChar char="•"/>
            </a:pPr>
            <a:r>
              <a:rPr lang="en-IN" sz="1300" dirty="0">
                <a:solidFill>
                  <a:schemeClr val="bg1"/>
                </a:solidFill>
                <a:latin typeface="Maven Pro" panose="020B0604020202020204" charset="0"/>
              </a:rPr>
              <a:t>Apply Predictive Model: Applied the trained model to predict term deposit subscriptions.</a:t>
            </a:r>
          </a:p>
          <a:p>
            <a:pPr marL="285750" indent="-285750">
              <a:buClr>
                <a:schemeClr val="bg1"/>
              </a:buClr>
              <a:buFont typeface="Arial" panose="020B0604020202020204" pitchFamily="34" charset="0"/>
              <a:buChar char="•"/>
            </a:pPr>
            <a:r>
              <a:rPr lang="en-IN" sz="1300" dirty="0">
                <a:solidFill>
                  <a:schemeClr val="bg1"/>
                </a:solidFill>
                <a:latin typeface="Maven Pro" panose="020B0604020202020204" charset="0"/>
              </a:rPr>
              <a:t>Output Subscription Predictions: Delivered predictions to the marketing team for targeted client engagement.</a:t>
            </a:r>
          </a:p>
        </p:txBody>
      </p:sp>
    </p:spTree>
    <p:extLst>
      <p:ext uri="{BB962C8B-B14F-4D97-AF65-F5344CB8AC3E}">
        <p14:creationId xmlns:p14="http://schemas.microsoft.com/office/powerpoint/2010/main" val="4197742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4" y="411675"/>
            <a:ext cx="56295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lang="en-IN" dirty="0">
              <a:solidFill>
                <a:schemeClr val="bg1"/>
              </a:solidFill>
            </a:endParaRPr>
          </a:p>
        </p:txBody>
      </p:sp>
      <p:sp>
        <p:nvSpPr>
          <p:cNvPr id="527" name="Google Shape;527;p38"/>
          <p:cNvSpPr txBox="1"/>
          <p:nvPr/>
        </p:nvSpPr>
        <p:spPr>
          <a:xfrm>
            <a:off x="618824" y="987228"/>
            <a:ext cx="8520545" cy="2994300"/>
          </a:xfrm>
          <a:prstGeom prst="rect">
            <a:avLst/>
          </a:prstGeom>
          <a:noFill/>
          <a:ln>
            <a:noFill/>
          </a:ln>
        </p:spPr>
        <p:txBody>
          <a:bodyPr spcFirstLastPara="1" wrap="square" lIns="91425" tIns="91425" rIns="91425" bIns="91425" anchor="t" anchorCtr="0">
            <a:noAutofit/>
          </a:bodyPr>
          <a:lstStyle/>
          <a:p>
            <a:r>
              <a:rPr lang="en-IN" sz="1600" b="1" dirty="0">
                <a:solidFill>
                  <a:srgbClr val="00CFCC"/>
                </a:solidFill>
                <a:latin typeface="Maven Pro" panose="020B0604020202020204" charset="0"/>
              </a:rPr>
              <a:t>Performance Metrics:</a:t>
            </a:r>
          </a:p>
        </p:txBody>
      </p:sp>
      <p:pic>
        <p:nvPicPr>
          <p:cNvPr id="3" name="Picture 2" descr="A table with numbers and letters&#10;&#10;Description automatically generated">
            <a:extLst>
              <a:ext uri="{FF2B5EF4-FFF2-40B4-BE49-F238E27FC236}">
                <a16:creationId xmlns:a16="http://schemas.microsoft.com/office/drawing/2014/main" id="{9E0AE3E8-4A1E-6E7C-9C52-2C56968EB4FB}"/>
              </a:ext>
            </a:extLst>
          </p:cNvPr>
          <p:cNvPicPr>
            <a:picLocks noChangeAspect="1"/>
          </p:cNvPicPr>
          <p:nvPr/>
        </p:nvPicPr>
        <p:blipFill>
          <a:blip r:embed="rId3"/>
          <a:stretch>
            <a:fillRect/>
          </a:stretch>
        </p:blipFill>
        <p:spPr>
          <a:xfrm>
            <a:off x="716638" y="1804248"/>
            <a:ext cx="3786090" cy="2854592"/>
          </a:xfrm>
          <a:prstGeom prst="rect">
            <a:avLst/>
          </a:prstGeom>
        </p:spPr>
      </p:pic>
      <p:pic>
        <p:nvPicPr>
          <p:cNvPr id="5" name="Picture 4" descr="A screenshot of a graph&#10;&#10;Description automatically generated">
            <a:extLst>
              <a:ext uri="{FF2B5EF4-FFF2-40B4-BE49-F238E27FC236}">
                <a16:creationId xmlns:a16="http://schemas.microsoft.com/office/drawing/2014/main" id="{886138D4-12A4-1E2D-CF87-0334AFD8C72D}"/>
              </a:ext>
            </a:extLst>
          </p:cNvPr>
          <p:cNvPicPr>
            <a:picLocks noChangeAspect="1"/>
          </p:cNvPicPr>
          <p:nvPr/>
        </p:nvPicPr>
        <p:blipFill>
          <a:blip r:embed="rId4"/>
          <a:stretch>
            <a:fillRect/>
          </a:stretch>
        </p:blipFill>
        <p:spPr>
          <a:xfrm>
            <a:off x="4994019" y="2411294"/>
            <a:ext cx="3654058" cy="1446541"/>
          </a:xfrm>
          <a:prstGeom prst="rect">
            <a:avLst/>
          </a:prstGeom>
        </p:spPr>
      </p:pic>
      <p:sp>
        <p:nvSpPr>
          <p:cNvPr id="6" name="TextBox 5">
            <a:extLst>
              <a:ext uri="{FF2B5EF4-FFF2-40B4-BE49-F238E27FC236}">
                <a16:creationId xmlns:a16="http://schemas.microsoft.com/office/drawing/2014/main" id="{3C9D7F40-5A12-B387-B073-6DEBC8CC6E79}"/>
              </a:ext>
            </a:extLst>
          </p:cNvPr>
          <p:cNvSpPr txBox="1"/>
          <p:nvPr/>
        </p:nvSpPr>
        <p:spPr>
          <a:xfrm>
            <a:off x="1099538" y="1392607"/>
            <a:ext cx="3020290" cy="307777"/>
          </a:xfrm>
          <a:prstGeom prst="rect">
            <a:avLst/>
          </a:prstGeom>
          <a:noFill/>
        </p:spPr>
        <p:txBody>
          <a:bodyPr wrap="square" rtlCol="0">
            <a:spAutoFit/>
          </a:bodyPr>
          <a:lstStyle/>
          <a:p>
            <a:r>
              <a:rPr lang="en-IN" dirty="0">
                <a:solidFill>
                  <a:srgbClr val="FF9973"/>
                </a:solidFill>
                <a:latin typeface="Maven Pro" panose="020B0604020202020204" charset="0"/>
              </a:rPr>
              <a:t>Before removing Loan and default</a:t>
            </a:r>
          </a:p>
        </p:txBody>
      </p:sp>
      <p:sp>
        <p:nvSpPr>
          <p:cNvPr id="7" name="TextBox 6">
            <a:extLst>
              <a:ext uri="{FF2B5EF4-FFF2-40B4-BE49-F238E27FC236}">
                <a16:creationId xmlns:a16="http://schemas.microsoft.com/office/drawing/2014/main" id="{65539383-B7B6-931C-A128-52E512B64E4A}"/>
              </a:ext>
            </a:extLst>
          </p:cNvPr>
          <p:cNvSpPr txBox="1"/>
          <p:nvPr/>
        </p:nvSpPr>
        <p:spPr>
          <a:xfrm>
            <a:off x="5310903" y="2039404"/>
            <a:ext cx="3020290" cy="307777"/>
          </a:xfrm>
          <a:prstGeom prst="rect">
            <a:avLst/>
          </a:prstGeom>
          <a:noFill/>
        </p:spPr>
        <p:txBody>
          <a:bodyPr wrap="square" rtlCol="0">
            <a:spAutoFit/>
          </a:bodyPr>
          <a:lstStyle/>
          <a:p>
            <a:r>
              <a:rPr lang="en-IN" dirty="0">
                <a:solidFill>
                  <a:srgbClr val="FF9973"/>
                </a:solidFill>
                <a:latin typeface="Maven Pro" panose="020B0604020202020204" charset="0"/>
              </a:rPr>
              <a:t>After removing Loan and default</a:t>
            </a:r>
          </a:p>
        </p:txBody>
      </p:sp>
      <p:sp>
        <p:nvSpPr>
          <p:cNvPr id="8" name="Rectangle 7">
            <a:extLst>
              <a:ext uri="{FF2B5EF4-FFF2-40B4-BE49-F238E27FC236}">
                <a16:creationId xmlns:a16="http://schemas.microsoft.com/office/drawing/2014/main" id="{E68E518C-CB40-7171-0D6B-9429536E4078}"/>
              </a:ext>
            </a:extLst>
          </p:cNvPr>
          <p:cNvSpPr/>
          <p:nvPr/>
        </p:nvSpPr>
        <p:spPr>
          <a:xfrm>
            <a:off x="577262" y="2819400"/>
            <a:ext cx="4064012" cy="214745"/>
          </a:xfrm>
          <a:prstGeom prst="rect">
            <a:avLst/>
          </a:prstGeom>
          <a:noFill/>
          <a:ln>
            <a:solidFill>
              <a:srgbClr val="FF99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9" name="Rectangle 8">
            <a:extLst>
              <a:ext uri="{FF2B5EF4-FFF2-40B4-BE49-F238E27FC236}">
                <a16:creationId xmlns:a16="http://schemas.microsoft.com/office/drawing/2014/main" id="{53CDE036-0473-D646-3633-02F2D3A0C5EA}"/>
              </a:ext>
            </a:extLst>
          </p:cNvPr>
          <p:cNvSpPr/>
          <p:nvPr/>
        </p:nvSpPr>
        <p:spPr>
          <a:xfrm>
            <a:off x="563407" y="4197926"/>
            <a:ext cx="4064012" cy="214745"/>
          </a:xfrm>
          <a:prstGeom prst="rect">
            <a:avLst/>
          </a:prstGeom>
          <a:noFill/>
          <a:ln>
            <a:solidFill>
              <a:srgbClr val="FF99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2535575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5" y="314692"/>
            <a:ext cx="229755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Final </a:t>
            </a:r>
            <a:r>
              <a:rPr lang="en" dirty="0">
                <a:solidFill>
                  <a:srgbClr val="00CFCC"/>
                </a:solidFill>
              </a:rPr>
              <a:t>Model</a:t>
            </a:r>
            <a:endParaRPr lang="en-IN" dirty="0">
              <a:solidFill>
                <a:srgbClr val="00CFCC"/>
              </a:solidFill>
            </a:endParaRPr>
          </a:p>
        </p:txBody>
      </p:sp>
      <p:sp>
        <p:nvSpPr>
          <p:cNvPr id="527" name="Google Shape;527;p38"/>
          <p:cNvSpPr txBox="1"/>
          <p:nvPr/>
        </p:nvSpPr>
        <p:spPr>
          <a:xfrm>
            <a:off x="1087585" y="983851"/>
            <a:ext cx="2667002" cy="577801"/>
          </a:xfrm>
          <a:prstGeom prst="rect">
            <a:avLst/>
          </a:prstGeom>
          <a:noFill/>
          <a:ln>
            <a:noFill/>
          </a:ln>
        </p:spPr>
        <p:txBody>
          <a:bodyPr spcFirstLastPara="1" wrap="square" lIns="91425" tIns="91425" rIns="91425" bIns="91425" anchor="t" anchorCtr="0">
            <a:noAutofit/>
          </a:bodyPr>
          <a:lstStyle/>
          <a:p>
            <a:pPr algn="ctr"/>
            <a:r>
              <a:rPr lang="en-IN" sz="1600" dirty="0">
                <a:solidFill>
                  <a:srgbClr val="FF9973"/>
                </a:solidFill>
                <a:latin typeface="Maven Pro" panose="020B0604020202020204" charset="0"/>
              </a:rPr>
              <a:t>Decision Tree - Tuned</a:t>
            </a:r>
          </a:p>
        </p:txBody>
      </p:sp>
      <p:pic>
        <p:nvPicPr>
          <p:cNvPr id="5" name="Picture 4" descr="A blue squares with black numbers&#10;&#10;Description automatically generated">
            <a:extLst>
              <a:ext uri="{FF2B5EF4-FFF2-40B4-BE49-F238E27FC236}">
                <a16:creationId xmlns:a16="http://schemas.microsoft.com/office/drawing/2014/main" id="{5ED7FE8F-172E-22B0-96F2-760C36D64E5F}"/>
              </a:ext>
            </a:extLst>
          </p:cNvPr>
          <p:cNvPicPr>
            <a:picLocks noChangeAspect="1"/>
          </p:cNvPicPr>
          <p:nvPr/>
        </p:nvPicPr>
        <p:blipFill>
          <a:blip r:embed="rId3"/>
          <a:stretch>
            <a:fillRect/>
          </a:stretch>
        </p:blipFill>
        <p:spPr>
          <a:xfrm>
            <a:off x="935184" y="1509224"/>
            <a:ext cx="2944091" cy="1626288"/>
          </a:xfrm>
          <a:prstGeom prst="rect">
            <a:avLst/>
          </a:prstGeom>
        </p:spPr>
      </p:pic>
      <p:pic>
        <p:nvPicPr>
          <p:cNvPr id="7" name="Picture 6" descr="A graph with a red line&#10;&#10;Description automatically generated">
            <a:extLst>
              <a:ext uri="{FF2B5EF4-FFF2-40B4-BE49-F238E27FC236}">
                <a16:creationId xmlns:a16="http://schemas.microsoft.com/office/drawing/2014/main" id="{4511135B-CE2F-3355-AC73-C02013215BDF}"/>
              </a:ext>
            </a:extLst>
          </p:cNvPr>
          <p:cNvPicPr>
            <a:picLocks noChangeAspect="1"/>
          </p:cNvPicPr>
          <p:nvPr/>
        </p:nvPicPr>
        <p:blipFill>
          <a:blip r:embed="rId4"/>
          <a:stretch>
            <a:fillRect/>
          </a:stretch>
        </p:blipFill>
        <p:spPr>
          <a:xfrm>
            <a:off x="831273" y="3284789"/>
            <a:ext cx="3176766" cy="1715261"/>
          </a:xfrm>
          <a:prstGeom prst="rect">
            <a:avLst/>
          </a:prstGeom>
        </p:spPr>
      </p:pic>
      <p:sp>
        <p:nvSpPr>
          <p:cNvPr id="8" name="Google Shape;527;p38">
            <a:extLst>
              <a:ext uri="{FF2B5EF4-FFF2-40B4-BE49-F238E27FC236}">
                <a16:creationId xmlns:a16="http://schemas.microsoft.com/office/drawing/2014/main" id="{CAF823C0-74CD-4CB6-DB1A-DBF011E6E45F}"/>
              </a:ext>
            </a:extLst>
          </p:cNvPr>
          <p:cNvSpPr txBox="1"/>
          <p:nvPr/>
        </p:nvSpPr>
        <p:spPr>
          <a:xfrm>
            <a:off x="5895110" y="1001080"/>
            <a:ext cx="1440878" cy="543700"/>
          </a:xfrm>
          <a:prstGeom prst="rect">
            <a:avLst/>
          </a:prstGeom>
          <a:noFill/>
          <a:ln>
            <a:noFill/>
          </a:ln>
        </p:spPr>
        <p:txBody>
          <a:bodyPr spcFirstLastPara="1" wrap="square" lIns="91425" tIns="91425" rIns="91425" bIns="91425" anchor="t" anchorCtr="0">
            <a:noAutofit/>
          </a:bodyPr>
          <a:lstStyle/>
          <a:p>
            <a:pPr algn="ctr"/>
            <a:r>
              <a:rPr lang="en-IN" sz="1600" dirty="0">
                <a:solidFill>
                  <a:srgbClr val="FF9973"/>
                </a:solidFill>
                <a:latin typeface="Maven Pro" panose="020B0604020202020204" charset="0"/>
              </a:rPr>
              <a:t>XG Boost</a:t>
            </a:r>
          </a:p>
        </p:txBody>
      </p:sp>
      <p:pic>
        <p:nvPicPr>
          <p:cNvPr id="10" name="Picture 9" descr="A blue squares with black numbers&#10;&#10;Description automatically generated">
            <a:extLst>
              <a:ext uri="{FF2B5EF4-FFF2-40B4-BE49-F238E27FC236}">
                <a16:creationId xmlns:a16="http://schemas.microsoft.com/office/drawing/2014/main" id="{3CE865F3-DE1C-40F7-C6FD-9D8F0B83748B}"/>
              </a:ext>
            </a:extLst>
          </p:cNvPr>
          <p:cNvPicPr>
            <a:picLocks noChangeAspect="1"/>
          </p:cNvPicPr>
          <p:nvPr/>
        </p:nvPicPr>
        <p:blipFill>
          <a:blip r:embed="rId5"/>
          <a:stretch>
            <a:fillRect/>
          </a:stretch>
        </p:blipFill>
        <p:spPr>
          <a:xfrm>
            <a:off x="5105404" y="1501584"/>
            <a:ext cx="3020290" cy="1633928"/>
          </a:xfrm>
          <a:prstGeom prst="rect">
            <a:avLst/>
          </a:prstGeom>
        </p:spPr>
      </p:pic>
      <p:pic>
        <p:nvPicPr>
          <p:cNvPr id="12" name="Picture 11" descr="A graph of a line&#10;&#10;Description automatically generated">
            <a:extLst>
              <a:ext uri="{FF2B5EF4-FFF2-40B4-BE49-F238E27FC236}">
                <a16:creationId xmlns:a16="http://schemas.microsoft.com/office/drawing/2014/main" id="{AF44F4D3-9D3C-B521-76F6-E3D3B795C714}"/>
              </a:ext>
            </a:extLst>
          </p:cNvPr>
          <p:cNvPicPr>
            <a:picLocks noChangeAspect="1"/>
          </p:cNvPicPr>
          <p:nvPr/>
        </p:nvPicPr>
        <p:blipFill>
          <a:blip r:embed="rId6"/>
          <a:stretch>
            <a:fillRect/>
          </a:stretch>
        </p:blipFill>
        <p:spPr>
          <a:xfrm>
            <a:off x="5015345" y="3284789"/>
            <a:ext cx="3177241" cy="1715261"/>
          </a:xfrm>
          <a:prstGeom prst="rect">
            <a:avLst/>
          </a:prstGeom>
        </p:spPr>
      </p:pic>
    </p:spTree>
    <p:extLst>
      <p:ext uri="{BB962C8B-B14F-4D97-AF65-F5344CB8AC3E}">
        <p14:creationId xmlns:p14="http://schemas.microsoft.com/office/powerpoint/2010/main" val="928447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4" y="411675"/>
            <a:ext cx="56295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lang="en-IN" dirty="0">
              <a:solidFill>
                <a:schemeClr val="bg1"/>
              </a:solidFill>
            </a:endParaRPr>
          </a:p>
        </p:txBody>
      </p:sp>
      <p:sp>
        <p:nvSpPr>
          <p:cNvPr id="527" name="Google Shape;527;p38"/>
          <p:cNvSpPr txBox="1"/>
          <p:nvPr/>
        </p:nvSpPr>
        <p:spPr>
          <a:xfrm>
            <a:off x="450276" y="1250461"/>
            <a:ext cx="8520545" cy="3605555"/>
          </a:xfrm>
          <a:prstGeom prst="rect">
            <a:avLst/>
          </a:prstGeom>
          <a:noFill/>
          <a:ln>
            <a:noFill/>
          </a:ln>
        </p:spPr>
        <p:txBody>
          <a:bodyPr spcFirstLastPara="1" wrap="square" lIns="91425" tIns="91425" rIns="91425" bIns="91425" anchor="t" anchorCtr="0">
            <a:noAutofit/>
          </a:bodyPr>
          <a:lstStyle/>
          <a:p>
            <a:r>
              <a:rPr lang="en-IN" b="1" dirty="0">
                <a:solidFill>
                  <a:srgbClr val="00CFCC"/>
                </a:solidFill>
                <a:latin typeface="Maven Pro" panose="020B0604020202020204" charset="0"/>
              </a:rPr>
              <a:t>Summary:</a:t>
            </a:r>
            <a:r>
              <a:rPr lang="en-IN" dirty="0">
                <a:solidFill>
                  <a:schemeClr val="bg1"/>
                </a:solidFill>
                <a:latin typeface="Maven Pro" panose="020B0604020202020204" charset="0"/>
              </a:rPr>
              <a:t> Higher management can identify potential clients who are more likely to subscribe to a term deposit, allowing them to focus their efforts on these promising prospects. </a:t>
            </a:r>
          </a:p>
          <a:p>
            <a:endParaRPr lang="en-IN" dirty="0">
              <a:solidFill>
                <a:schemeClr val="bg1"/>
              </a:solidFill>
              <a:latin typeface="Maven Pro" panose="020B0604020202020204" charset="0"/>
            </a:endParaRPr>
          </a:p>
          <a:p>
            <a:r>
              <a:rPr lang="en-IN" dirty="0">
                <a:solidFill>
                  <a:schemeClr val="bg1"/>
                </a:solidFill>
                <a:latin typeface="Maven Pro" panose="020B0604020202020204" charset="0"/>
              </a:rPr>
              <a:t>Companies can leverage these insights to forecast and implement targeted strategies in advance. Smarter marketing campaigns, tailored offers, and personalized incentives can be crafted to enhance client engagement and conversion rates.</a:t>
            </a:r>
          </a:p>
          <a:p>
            <a:endParaRPr lang="en-IN" dirty="0">
              <a:solidFill>
                <a:schemeClr val="bg1"/>
              </a:solidFill>
              <a:latin typeface="Maven Pro" panose="020B0604020202020204" charset="0"/>
            </a:endParaRPr>
          </a:p>
          <a:p>
            <a:r>
              <a:rPr lang="en-IN" dirty="0">
                <a:solidFill>
                  <a:schemeClr val="bg1"/>
                </a:solidFill>
                <a:latin typeface="Maven Pro" panose="020B0604020202020204" charset="0"/>
              </a:rPr>
              <a:t>It’s a win-win situation all round, as the bank can optimize its marketing efforts while clients receive more relevant and appealing offers</a:t>
            </a:r>
          </a:p>
          <a:p>
            <a:endParaRPr lang="en-IN" dirty="0">
              <a:solidFill>
                <a:schemeClr val="bg1"/>
              </a:solidFill>
              <a:latin typeface="Maven Pro" panose="020B0604020202020204" charset="0"/>
            </a:endParaRPr>
          </a:p>
          <a:p>
            <a:r>
              <a:rPr lang="en-IN" b="1" dirty="0">
                <a:solidFill>
                  <a:srgbClr val="00CFCC"/>
                </a:solidFill>
                <a:latin typeface="Maven Pro" panose="020B0604020202020204" charset="0"/>
              </a:rPr>
              <a:t>Future Work:</a:t>
            </a:r>
            <a:r>
              <a:rPr lang="en-IN" dirty="0">
                <a:solidFill>
                  <a:schemeClr val="bg1"/>
                </a:solidFill>
                <a:latin typeface="Maven Pro" panose="020B0604020202020204" charset="0"/>
              </a:rPr>
              <a:t> Further refine the model, explore additional features, and apply segmentation analysis for better-targeted campaigns.</a:t>
            </a:r>
          </a:p>
          <a:p>
            <a:endParaRPr lang="en-IN" dirty="0">
              <a:solidFill>
                <a:schemeClr val="bg1"/>
              </a:solidFill>
              <a:latin typeface="Maven Pro" panose="020B0604020202020204" charset="0"/>
            </a:endParaRPr>
          </a:p>
        </p:txBody>
      </p:sp>
    </p:spTree>
    <p:extLst>
      <p:ext uri="{BB962C8B-B14F-4D97-AF65-F5344CB8AC3E}">
        <p14:creationId xmlns:p14="http://schemas.microsoft.com/office/powerpoint/2010/main" val="3992163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9"/>
          <p:cNvSpPr txBox="1">
            <a:spLocks noGrp="1"/>
          </p:cNvSpPr>
          <p:nvPr>
            <p:ph type="title"/>
          </p:nvPr>
        </p:nvSpPr>
        <p:spPr>
          <a:xfrm>
            <a:off x="2037000" y="1496400"/>
            <a:ext cx="5070000" cy="2150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
              <a:t>Thank</a:t>
            </a:r>
            <a:endParaRPr/>
          </a:p>
          <a:p>
            <a:pPr marL="0" lvl="0" indent="0" algn="ctr" rtl="0">
              <a:lnSpc>
                <a:spcPct val="100000"/>
              </a:lnSpc>
              <a:spcBef>
                <a:spcPts val="0"/>
              </a:spcBef>
              <a:spcAft>
                <a:spcPts val="0"/>
              </a:spcAft>
              <a:buSzPts val="4800"/>
              <a:buNone/>
            </a:pPr>
            <a:r>
              <a:rPr lang="en"/>
              <a:t>You!</a:t>
            </a:r>
            <a:endParaRPr>
              <a:solidFill>
                <a:schemeClr val="accent3"/>
              </a:solidFill>
            </a:endParaRPr>
          </a:p>
        </p:txBody>
      </p:sp>
    </p:spTree>
    <p:extLst>
      <p:ext uri="{BB962C8B-B14F-4D97-AF65-F5344CB8AC3E}">
        <p14:creationId xmlns:p14="http://schemas.microsoft.com/office/powerpoint/2010/main" val="165904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a:t>
            </a:r>
            <a:r>
              <a:rPr lang="en" dirty="0">
                <a:solidFill>
                  <a:schemeClr val="accent2"/>
                </a:solidFill>
              </a:rPr>
              <a:t>Definition</a:t>
            </a:r>
            <a:endParaRPr lang="en-IN" dirty="0"/>
          </a:p>
        </p:txBody>
      </p:sp>
      <p:sp>
        <p:nvSpPr>
          <p:cNvPr id="527" name="Google Shape;527;p38"/>
          <p:cNvSpPr txBox="1"/>
          <p:nvPr/>
        </p:nvSpPr>
        <p:spPr>
          <a:xfrm>
            <a:off x="277091" y="1305882"/>
            <a:ext cx="8520545" cy="2994300"/>
          </a:xfrm>
          <a:prstGeom prst="rect">
            <a:avLst/>
          </a:prstGeom>
          <a:noFill/>
          <a:ln>
            <a:noFill/>
          </a:ln>
        </p:spPr>
        <p:txBody>
          <a:bodyPr spcFirstLastPara="1" wrap="square" lIns="91425" tIns="91425" rIns="91425" bIns="91425" anchor="t" anchorCtr="0">
            <a:noAutofit/>
          </a:bodyPr>
          <a:lstStyle/>
          <a:p>
            <a:r>
              <a:rPr lang="en-IN" sz="1600" b="1" dirty="0">
                <a:solidFill>
                  <a:srgbClr val="00CFCC"/>
                </a:solidFill>
                <a:latin typeface="Maven Pro" panose="020B0604020202020204" charset="0"/>
              </a:rPr>
              <a:t>Problem Statement:</a:t>
            </a:r>
            <a:r>
              <a:rPr lang="en-IN" sz="1600" dirty="0">
                <a:solidFill>
                  <a:schemeClr val="bg1"/>
                </a:solidFill>
                <a:latin typeface="Maven Pro" panose="020B0604020202020204" charset="0"/>
              </a:rPr>
              <a:t> Predict whether a customer will subscribe to a term deposit based on their attributes and past campaign outcomes.</a:t>
            </a:r>
          </a:p>
          <a:p>
            <a:endParaRPr lang="en-IN" sz="1600" dirty="0">
              <a:solidFill>
                <a:schemeClr val="bg1"/>
              </a:solidFill>
              <a:latin typeface="Maven Pro" panose="020B0604020202020204" charset="0"/>
            </a:endParaRPr>
          </a:p>
          <a:p>
            <a:r>
              <a:rPr lang="en-IN" sz="1600" b="1" dirty="0">
                <a:solidFill>
                  <a:srgbClr val="00CFCC"/>
                </a:solidFill>
                <a:latin typeface="Maven Pro" panose="020B0604020202020204" charset="0"/>
              </a:rPr>
              <a:t>Importance:</a:t>
            </a:r>
            <a:r>
              <a:rPr lang="en-IN" sz="1600" dirty="0">
                <a:solidFill>
                  <a:schemeClr val="bg1"/>
                </a:solidFill>
                <a:latin typeface="Maven Pro" panose="020B0604020202020204" charset="0"/>
              </a:rPr>
              <a:t> Enhances the effectiveness of marketing campaigns and optimizes resources by targeting customers likely to subscribe.</a:t>
            </a:r>
          </a:p>
          <a:p>
            <a:endParaRPr lang="en-IN" sz="1600" dirty="0">
              <a:solidFill>
                <a:schemeClr val="bg1"/>
              </a:solidFill>
              <a:latin typeface="Maven Pro" panose="020B0604020202020204" charset="0"/>
            </a:endParaRPr>
          </a:p>
          <a:p>
            <a:r>
              <a:rPr lang="en-IN" sz="1600" b="1" dirty="0">
                <a:solidFill>
                  <a:srgbClr val="00CFCC"/>
                </a:solidFill>
                <a:latin typeface="Maven Pro" panose="020B0604020202020204" charset="0"/>
              </a:rPr>
              <a:t>Value Additions:</a:t>
            </a:r>
            <a:r>
              <a:rPr lang="en-IN" sz="1600" dirty="0">
                <a:solidFill>
                  <a:schemeClr val="bg1"/>
                </a:solidFill>
                <a:latin typeface="Maven Pro" panose="020B0604020202020204" charset="0"/>
              </a:rPr>
              <a:t> Improves customer segmentation, tailors marketing strategies, and boosts subscription rates.</a:t>
            </a:r>
          </a:p>
        </p:txBody>
      </p:sp>
    </p:spTree>
    <p:extLst>
      <p:ext uri="{BB962C8B-B14F-4D97-AF65-F5344CB8AC3E}">
        <p14:creationId xmlns:p14="http://schemas.microsoft.com/office/powerpoint/2010/main" val="260669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5" y="550220"/>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Importance of </a:t>
            </a:r>
            <a:r>
              <a:rPr lang="en" dirty="0">
                <a:solidFill>
                  <a:srgbClr val="00CFCC"/>
                </a:solidFill>
              </a:rPr>
              <a:t>Problem</a:t>
            </a:r>
            <a:endParaRPr lang="en-IN" dirty="0">
              <a:solidFill>
                <a:srgbClr val="00CFCC"/>
              </a:solidFill>
            </a:endParaRPr>
          </a:p>
        </p:txBody>
      </p:sp>
      <p:sp>
        <p:nvSpPr>
          <p:cNvPr id="527" name="Google Shape;527;p38"/>
          <p:cNvSpPr txBox="1"/>
          <p:nvPr/>
        </p:nvSpPr>
        <p:spPr>
          <a:xfrm>
            <a:off x="277091" y="1208900"/>
            <a:ext cx="8520545" cy="2994300"/>
          </a:xfrm>
          <a:prstGeom prst="rect">
            <a:avLst/>
          </a:prstGeom>
          <a:noFill/>
          <a:ln>
            <a:noFill/>
          </a:ln>
        </p:spPr>
        <p:txBody>
          <a:bodyPr spcFirstLastPara="1" wrap="square" lIns="91425" tIns="91425" rIns="91425" bIns="91425" anchor="t" anchorCtr="0">
            <a:noAutofit/>
          </a:bodyPr>
          <a:lstStyle/>
          <a:p>
            <a:endParaRPr lang="en-IN" sz="1600" b="1" dirty="0">
              <a:solidFill>
                <a:srgbClr val="00CFCC"/>
              </a:solidFill>
              <a:latin typeface="Maven Pro" panose="020B0604020202020204" charset="0"/>
            </a:endParaRPr>
          </a:p>
          <a:p>
            <a:r>
              <a:rPr lang="en-IN" sz="1600" b="1" dirty="0">
                <a:solidFill>
                  <a:srgbClr val="00CFCC"/>
                </a:solidFill>
                <a:latin typeface="Maven Pro" panose="020B0604020202020204" charset="0"/>
              </a:rPr>
              <a:t>Business Impact:</a:t>
            </a:r>
            <a:r>
              <a:rPr lang="en-IN" sz="1600" dirty="0">
                <a:solidFill>
                  <a:schemeClr val="bg1"/>
                </a:solidFill>
                <a:latin typeface="Maven Pro" panose="020B0604020202020204" charset="0"/>
              </a:rPr>
              <a:t> Increase bank revenue by identifying potential subscribers, thus enabling focused marketing efforts. Strategize the campaigns according to the highlights from the model.</a:t>
            </a:r>
          </a:p>
          <a:p>
            <a:endParaRPr lang="en-IN" sz="1600" dirty="0">
              <a:solidFill>
                <a:schemeClr val="bg1"/>
              </a:solidFill>
              <a:latin typeface="Maven Pro" panose="020B0604020202020204" charset="0"/>
            </a:endParaRPr>
          </a:p>
          <a:p>
            <a:r>
              <a:rPr lang="en-IN" sz="1600" b="1" dirty="0">
                <a:solidFill>
                  <a:srgbClr val="00CFCC"/>
                </a:solidFill>
                <a:latin typeface="Maven Pro" panose="020B0604020202020204" charset="0"/>
              </a:rPr>
              <a:t>Technology Impact:</a:t>
            </a:r>
            <a:r>
              <a:rPr lang="en-IN" sz="1600" dirty="0">
                <a:solidFill>
                  <a:schemeClr val="bg1"/>
                </a:solidFill>
                <a:latin typeface="Maven Pro" panose="020B0604020202020204" charset="0"/>
              </a:rPr>
              <a:t> Utilizing machine learning to analyse historical data and make data-driven decisions.</a:t>
            </a:r>
          </a:p>
          <a:p>
            <a:endParaRPr lang="en-IN" sz="1600" dirty="0">
              <a:solidFill>
                <a:schemeClr val="bg1"/>
              </a:solidFill>
              <a:latin typeface="Maven Pro" panose="020B0604020202020204" charset="0"/>
            </a:endParaRPr>
          </a:p>
          <a:p>
            <a:endParaRPr lang="en-IN" sz="1600" dirty="0">
              <a:solidFill>
                <a:schemeClr val="bg1"/>
              </a:solidFill>
              <a:latin typeface="Maven Pro" panose="020B0604020202020204" charset="0"/>
            </a:endParaRPr>
          </a:p>
        </p:txBody>
      </p:sp>
    </p:spTree>
    <p:extLst>
      <p:ext uri="{BB962C8B-B14F-4D97-AF65-F5344CB8AC3E}">
        <p14:creationId xmlns:p14="http://schemas.microsoft.com/office/powerpoint/2010/main" val="154566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Suggested </a:t>
            </a:r>
            <a:r>
              <a:rPr lang="en" dirty="0">
                <a:solidFill>
                  <a:srgbClr val="00CFCC"/>
                </a:solidFill>
              </a:rPr>
              <a:t>Solution</a:t>
            </a:r>
            <a:endParaRPr lang="en-IN" dirty="0">
              <a:solidFill>
                <a:srgbClr val="00CFCC"/>
              </a:solidFill>
            </a:endParaRPr>
          </a:p>
        </p:txBody>
      </p:sp>
      <p:sp>
        <p:nvSpPr>
          <p:cNvPr id="527" name="Google Shape;527;p38"/>
          <p:cNvSpPr txBox="1"/>
          <p:nvPr/>
        </p:nvSpPr>
        <p:spPr>
          <a:xfrm>
            <a:off x="277091" y="1208900"/>
            <a:ext cx="8520545" cy="2994300"/>
          </a:xfrm>
          <a:prstGeom prst="rect">
            <a:avLst/>
          </a:prstGeom>
          <a:noFill/>
          <a:ln>
            <a:noFill/>
          </a:ln>
        </p:spPr>
        <p:txBody>
          <a:bodyPr spcFirstLastPara="1" wrap="square" lIns="91425" tIns="91425" rIns="91425" bIns="91425" anchor="t" anchorCtr="0">
            <a:noAutofit/>
          </a:bodyPr>
          <a:lstStyle/>
          <a:p>
            <a:r>
              <a:rPr lang="en-IN" sz="1600" b="1" dirty="0">
                <a:solidFill>
                  <a:srgbClr val="00CFCC"/>
                </a:solidFill>
                <a:latin typeface="Maven Pro" panose="020B0604020202020204" charset="0"/>
              </a:rPr>
              <a:t>Solution Overview:</a:t>
            </a:r>
            <a:r>
              <a:rPr lang="en-IN" sz="1600" dirty="0">
                <a:solidFill>
                  <a:schemeClr val="bg1"/>
                </a:solidFill>
                <a:latin typeface="Maven Pro" panose="020B0604020202020204" charset="0"/>
              </a:rPr>
              <a:t> Develop a predictive model using machine learning to forecast customer subscription possibility.</a:t>
            </a:r>
          </a:p>
          <a:p>
            <a:endParaRPr lang="en-IN" sz="1600" dirty="0">
              <a:solidFill>
                <a:schemeClr val="bg1"/>
              </a:solidFill>
              <a:latin typeface="Maven Pro" panose="020B0604020202020204" charset="0"/>
            </a:endParaRPr>
          </a:p>
          <a:p>
            <a:r>
              <a:rPr lang="en-IN" sz="1600" b="1" dirty="0">
                <a:solidFill>
                  <a:srgbClr val="00CFCC"/>
                </a:solidFill>
                <a:latin typeface="Maven Pro" panose="020B0604020202020204" charset="0"/>
              </a:rPr>
              <a:t>Objective:</a:t>
            </a:r>
            <a:r>
              <a:rPr lang="en-IN" sz="1600" dirty="0">
                <a:solidFill>
                  <a:schemeClr val="bg1"/>
                </a:solidFill>
                <a:latin typeface="Maven Pro" panose="020B0604020202020204" charset="0"/>
              </a:rPr>
              <a:t> Maximize the precision of predicting customer subscriptions and enhance marketing efficiency.</a:t>
            </a:r>
          </a:p>
        </p:txBody>
      </p:sp>
    </p:spTree>
    <p:extLst>
      <p:ext uri="{BB962C8B-B14F-4D97-AF65-F5344CB8AC3E}">
        <p14:creationId xmlns:p14="http://schemas.microsoft.com/office/powerpoint/2010/main" val="419773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 </a:t>
            </a:r>
            <a:r>
              <a:rPr lang="en" dirty="0">
                <a:solidFill>
                  <a:srgbClr val="00CFCC"/>
                </a:solidFill>
              </a:rPr>
              <a:t>Considered</a:t>
            </a:r>
            <a:endParaRPr lang="en-IN" dirty="0">
              <a:solidFill>
                <a:srgbClr val="00CFCC"/>
              </a:solidFill>
            </a:endParaRPr>
          </a:p>
        </p:txBody>
      </p:sp>
      <p:sp>
        <p:nvSpPr>
          <p:cNvPr id="527" name="Google Shape;527;p38"/>
          <p:cNvSpPr txBox="1"/>
          <p:nvPr/>
        </p:nvSpPr>
        <p:spPr>
          <a:xfrm>
            <a:off x="277092" y="1208900"/>
            <a:ext cx="3754582" cy="299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sz="1200" b="1" dirty="0">
                <a:solidFill>
                  <a:schemeClr val="accent2"/>
                </a:solidFill>
                <a:latin typeface="Maven Pro"/>
                <a:ea typeface="Maven Pro"/>
                <a:cs typeface="Maven Pro"/>
                <a:sym typeface="Maven Pro"/>
              </a:rPr>
              <a:t>Description of the dataset</a:t>
            </a:r>
            <a:r>
              <a:rPr lang="en-IN" sz="1200" dirty="0">
                <a:solidFill>
                  <a:schemeClr val="lt1"/>
                </a:solidFill>
                <a:latin typeface="Maven Pro"/>
                <a:ea typeface="Maven Pro"/>
                <a:cs typeface="Maven Pro"/>
                <a:sym typeface="Maven Pro"/>
              </a:rPr>
              <a:t>  </a:t>
            </a:r>
          </a:p>
          <a:p>
            <a:pPr marL="0" lvl="0" indent="0" algn="l" rtl="0">
              <a:spcBef>
                <a:spcPts val="0"/>
              </a:spcBef>
              <a:spcAft>
                <a:spcPts val="0"/>
              </a:spcAft>
              <a:buNone/>
            </a:pPr>
            <a:r>
              <a:rPr lang="en-IN" sz="1200" dirty="0">
                <a:solidFill>
                  <a:schemeClr val="lt1"/>
                </a:solidFill>
                <a:latin typeface="Maven Pro"/>
                <a:ea typeface="Maven Pro"/>
                <a:cs typeface="Maven Pro"/>
                <a:sym typeface="Maven Pro"/>
              </a:rPr>
              <a:t>The dataset contains information on bank marketing campaigns and customer responses.</a:t>
            </a:r>
          </a:p>
          <a:p>
            <a:pPr marL="0" lvl="0" indent="0" algn="l" rtl="0">
              <a:spcBef>
                <a:spcPts val="0"/>
              </a:spcBef>
              <a:spcAft>
                <a:spcPts val="0"/>
              </a:spcAft>
              <a:buNone/>
            </a:pPr>
            <a:endParaRPr lang="en-IN" sz="12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IN" sz="1200" b="1" dirty="0">
                <a:solidFill>
                  <a:schemeClr val="accent2"/>
                </a:solidFill>
                <a:latin typeface="Maven Pro"/>
                <a:ea typeface="Maven Pro"/>
                <a:cs typeface="Maven Pro"/>
                <a:sym typeface="Maven Pro"/>
              </a:rPr>
              <a:t>Source</a:t>
            </a:r>
            <a:r>
              <a:rPr lang="en-IN" sz="1200" dirty="0">
                <a:solidFill>
                  <a:schemeClr val="lt1"/>
                </a:solidFill>
                <a:latin typeface="Maven Pro"/>
                <a:ea typeface="Maven Pro"/>
                <a:cs typeface="Maven Pro"/>
                <a:sym typeface="Maven Pro"/>
              </a:rPr>
              <a:t>: UCI Machine Learning Repository</a:t>
            </a:r>
          </a:p>
          <a:p>
            <a:pPr marL="0" lvl="0" indent="0" algn="l" rtl="0">
              <a:spcBef>
                <a:spcPts val="0"/>
              </a:spcBef>
              <a:spcAft>
                <a:spcPts val="0"/>
              </a:spcAft>
              <a:buNone/>
            </a:pPr>
            <a:endParaRPr lang="en-IN" sz="1200" dirty="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IN" sz="1200" b="1" dirty="0">
                <a:solidFill>
                  <a:schemeClr val="accent2"/>
                </a:solidFill>
                <a:latin typeface="Maven Pro"/>
                <a:ea typeface="Maven Pro"/>
                <a:cs typeface="Maven Pro"/>
                <a:sym typeface="Maven Pro"/>
              </a:rPr>
              <a:t>Key features:</a:t>
            </a:r>
            <a:r>
              <a:rPr lang="en-IN" sz="1200" dirty="0">
                <a:solidFill>
                  <a:schemeClr val="lt1"/>
                </a:solidFill>
                <a:latin typeface="Maven Pro"/>
                <a:ea typeface="Maven Pro"/>
                <a:cs typeface="Maven Pro"/>
                <a:sym typeface="Maven Pro"/>
              </a:rPr>
              <a:t> </a:t>
            </a:r>
          </a:p>
          <a:p>
            <a:pPr marL="0" lvl="0" indent="0" algn="l" rtl="0">
              <a:spcBef>
                <a:spcPts val="0"/>
              </a:spcBef>
              <a:spcAft>
                <a:spcPts val="0"/>
              </a:spcAft>
              <a:buNone/>
            </a:pPr>
            <a:r>
              <a:rPr lang="en-IN" sz="1200" dirty="0">
                <a:solidFill>
                  <a:schemeClr val="lt1"/>
                </a:solidFill>
                <a:latin typeface="Maven Pro"/>
                <a:ea typeface="Maven Pro"/>
                <a:cs typeface="Maven Pro"/>
                <a:sym typeface="Maven Pro"/>
              </a:rPr>
              <a:t>Age, job, marital status, education, default, housing loan, personal loan, contact method, campaign details, previous outcomes, economic indicators, target variable (term deposit subscription).</a:t>
            </a:r>
          </a:p>
          <a:p>
            <a:pPr marL="0" lvl="0" indent="0" algn="l" rtl="0">
              <a:spcBef>
                <a:spcPts val="0"/>
              </a:spcBef>
              <a:spcAft>
                <a:spcPts val="0"/>
              </a:spcAft>
              <a:buNone/>
            </a:pPr>
            <a:endParaRPr lang="en-IN" sz="12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IN" sz="1200" b="1" dirty="0">
                <a:solidFill>
                  <a:schemeClr val="accent2"/>
                </a:solidFill>
                <a:latin typeface="Maven Pro"/>
                <a:ea typeface="Maven Pro"/>
                <a:cs typeface="Maven Pro"/>
                <a:sym typeface="Maven Pro"/>
              </a:rPr>
              <a:t>Data Size:</a:t>
            </a:r>
            <a:r>
              <a:rPr lang="en-IN" sz="1200" dirty="0">
                <a:solidFill>
                  <a:schemeClr val="lt1"/>
                </a:solidFill>
                <a:latin typeface="Maven Pro"/>
                <a:ea typeface="Maven Pro"/>
                <a:cs typeface="Maven Pro"/>
                <a:sym typeface="Maven Pro"/>
              </a:rPr>
              <a:t> Approximately 41,000 rows and 20 columns</a:t>
            </a:r>
          </a:p>
          <a:p>
            <a:endParaRPr lang="en-IN" sz="1200" dirty="0">
              <a:solidFill>
                <a:schemeClr val="bg1"/>
              </a:solidFill>
              <a:latin typeface="Maven Pro" panose="020B0604020202020204" charset="0"/>
            </a:endParaRPr>
          </a:p>
        </p:txBody>
      </p:sp>
      <p:pic>
        <p:nvPicPr>
          <p:cNvPr id="3" name="Picture 2" descr="A table with numbers and a number of data">
            <a:extLst>
              <a:ext uri="{FF2B5EF4-FFF2-40B4-BE49-F238E27FC236}">
                <a16:creationId xmlns:a16="http://schemas.microsoft.com/office/drawing/2014/main" id="{CC010E9B-AD0F-1CE7-0C79-7FDE4B74B474}"/>
              </a:ext>
            </a:extLst>
          </p:cNvPr>
          <p:cNvPicPr>
            <a:picLocks noChangeAspect="1"/>
          </p:cNvPicPr>
          <p:nvPr/>
        </p:nvPicPr>
        <p:blipFill>
          <a:blip r:embed="rId3"/>
          <a:stretch>
            <a:fillRect/>
          </a:stretch>
        </p:blipFill>
        <p:spPr>
          <a:xfrm>
            <a:off x="4031674" y="1086559"/>
            <a:ext cx="4453802" cy="3645266"/>
          </a:xfrm>
          <a:prstGeom prst="rect">
            <a:avLst/>
          </a:prstGeom>
        </p:spPr>
      </p:pic>
    </p:spTree>
    <p:extLst>
      <p:ext uri="{BB962C8B-B14F-4D97-AF65-F5344CB8AC3E}">
        <p14:creationId xmlns:p14="http://schemas.microsoft.com/office/powerpoint/2010/main" val="1618346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4" y="411675"/>
            <a:ext cx="56295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Exploratory </a:t>
            </a:r>
            <a:r>
              <a:rPr lang="en" dirty="0">
                <a:solidFill>
                  <a:srgbClr val="00CFCC"/>
                </a:solidFill>
              </a:rPr>
              <a:t>Data Analysis </a:t>
            </a:r>
            <a:r>
              <a:rPr lang="en" dirty="0">
                <a:solidFill>
                  <a:schemeClr val="bg1"/>
                </a:solidFill>
              </a:rPr>
              <a:t>(EDA)</a:t>
            </a:r>
            <a:endParaRPr lang="en-IN" dirty="0">
              <a:solidFill>
                <a:schemeClr val="bg1"/>
              </a:solidFill>
            </a:endParaRPr>
          </a:p>
        </p:txBody>
      </p:sp>
      <p:sp>
        <p:nvSpPr>
          <p:cNvPr id="527" name="Google Shape;527;p38"/>
          <p:cNvSpPr txBox="1"/>
          <p:nvPr/>
        </p:nvSpPr>
        <p:spPr>
          <a:xfrm>
            <a:off x="277091" y="1208899"/>
            <a:ext cx="8520545" cy="3848009"/>
          </a:xfrm>
          <a:prstGeom prst="rect">
            <a:avLst/>
          </a:prstGeom>
          <a:noFill/>
          <a:ln>
            <a:noFill/>
          </a:ln>
        </p:spPr>
        <p:txBody>
          <a:bodyPr spcFirstLastPara="1" wrap="square" lIns="91425" tIns="91425" rIns="91425" bIns="91425" anchor="t" anchorCtr="0">
            <a:noAutofit/>
          </a:bodyPr>
          <a:lstStyle/>
          <a:p>
            <a:r>
              <a:rPr lang="en-IN" sz="1600" b="1" dirty="0">
                <a:solidFill>
                  <a:srgbClr val="00CFCC"/>
                </a:solidFill>
                <a:latin typeface="Maven Pro" panose="020B0604020202020204" charset="0"/>
              </a:rPr>
              <a:t>(EDA) Initial Findings:</a:t>
            </a:r>
            <a:r>
              <a:rPr lang="en-IN" sz="1600" dirty="0">
                <a:solidFill>
                  <a:schemeClr val="bg1"/>
                </a:solidFill>
                <a:latin typeface="Maven Pro" panose="020B0604020202020204" charset="0"/>
              </a:rPr>
              <a:t> Identified key features influencing customer subscriptions, such as age, job, and previous campaign outcomes etc.</a:t>
            </a:r>
          </a:p>
          <a:p>
            <a:endParaRPr lang="en-IN" sz="1600" dirty="0">
              <a:solidFill>
                <a:schemeClr val="bg1"/>
              </a:solidFill>
              <a:latin typeface="Maven Pro" panose="020B0604020202020204" charset="0"/>
            </a:endParaRPr>
          </a:p>
          <a:p>
            <a:r>
              <a:rPr lang="en-IN" sz="1600" b="1" dirty="0">
                <a:solidFill>
                  <a:srgbClr val="00CFCC"/>
                </a:solidFill>
                <a:latin typeface="Maven Pro" panose="020B0604020202020204" charset="0"/>
              </a:rPr>
              <a:t>Visualizations:</a:t>
            </a:r>
            <a:r>
              <a:rPr lang="en-IN" sz="1600" dirty="0">
                <a:solidFill>
                  <a:schemeClr val="bg1"/>
                </a:solidFill>
                <a:latin typeface="Maven Pro" panose="020B0604020202020204" charset="0"/>
              </a:rPr>
              <a:t> distribution of customer attributes, correlations between features, and subscription rates.</a:t>
            </a:r>
          </a:p>
          <a:p>
            <a:endParaRPr lang="en-IN" sz="1600" dirty="0">
              <a:solidFill>
                <a:schemeClr val="bg1"/>
              </a:solidFill>
              <a:latin typeface="Maven Pro" panose="020B0604020202020204" charset="0"/>
            </a:endParaRPr>
          </a:p>
          <a:p>
            <a:r>
              <a:rPr lang="en-IN" sz="1600" b="1" dirty="0">
                <a:solidFill>
                  <a:srgbClr val="00CFCC"/>
                </a:solidFill>
                <a:latin typeface="Maven Pro" panose="020B0604020202020204" charset="0"/>
              </a:rPr>
              <a:t>Challenges:</a:t>
            </a:r>
            <a:r>
              <a:rPr lang="en-IN" sz="1600" dirty="0">
                <a:solidFill>
                  <a:schemeClr val="bg1"/>
                </a:solidFill>
                <a:latin typeface="Maven Pro" panose="020B0604020202020204" charset="0"/>
              </a:rPr>
              <a:t> </a:t>
            </a:r>
          </a:p>
          <a:p>
            <a:pPr marL="285750" indent="-285750">
              <a:buClr>
                <a:schemeClr val="bg1"/>
              </a:buClr>
              <a:buFont typeface="Arial" panose="020B0604020202020204" pitchFamily="34" charset="0"/>
              <a:buChar char="•"/>
            </a:pPr>
            <a:r>
              <a:rPr lang="en-IN" dirty="0">
                <a:solidFill>
                  <a:srgbClr val="FF9973"/>
                </a:solidFill>
                <a:latin typeface="Maven Pro"/>
                <a:ea typeface="Maven Pro"/>
                <a:cs typeface="Maven Pro"/>
                <a:sym typeface="Maven Pro"/>
              </a:rPr>
              <a:t>Missing values:</a:t>
            </a:r>
            <a:r>
              <a:rPr lang="en-IN" sz="1600" dirty="0">
                <a:solidFill>
                  <a:schemeClr val="lt1"/>
                </a:solidFill>
                <a:latin typeface="Maven Pro"/>
                <a:ea typeface="Maven Pro"/>
                <a:cs typeface="Maven Pro"/>
                <a:sym typeface="Maven Pro"/>
              </a:rPr>
              <a:t> We had a total of approx 28% of missing values from columns Job, Marital Status, Education, Default, housing, loan. </a:t>
            </a:r>
          </a:p>
          <a:p>
            <a:pPr marL="285750" indent="-285750">
              <a:buClr>
                <a:schemeClr val="bg1"/>
              </a:buClr>
              <a:buFont typeface="Arial" panose="020B0604020202020204" pitchFamily="34" charset="0"/>
              <a:buChar char="•"/>
            </a:pPr>
            <a:r>
              <a:rPr lang="en-IN" dirty="0">
                <a:solidFill>
                  <a:srgbClr val="FF9973"/>
                </a:solidFill>
                <a:latin typeface="Maven Pro"/>
                <a:ea typeface="Maven Pro"/>
                <a:cs typeface="Maven Pro"/>
                <a:sym typeface="Maven Pro"/>
              </a:rPr>
              <a:t>Unknown Values:</a:t>
            </a:r>
            <a:r>
              <a:rPr lang="en-IN" sz="1600" dirty="0">
                <a:solidFill>
                  <a:schemeClr val="lt1"/>
                </a:solidFill>
                <a:latin typeface="Maven Pro"/>
                <a:ea typeface="Maven Pro"/>
                <a:cs typeface="Maven Pro"/>
                <a:sym typeface="Maven Pro"/>
              </a:rPr>
              <a:t> Our categorical columns comprised of “unknown values” which we converted into null values and then we imputed these null values with the mode of every categorical columns, respectively.</a:t>
            </a:r>
          </a:p>
          <a:p>
            <a:pPr marL="285750" indent="-285750">
              <a:buClr>
                <a:schemeClr val="bg1"/>
              </a:buClr>
              <a:buFont typeface="Arial" panose="020B0604020202020204" pitchFamily="34" charset="0"/>
              <a:buChar char="•"/>
            </a:pPr>
            <a:r>
              <a:rPr lang="en-IN" sz="1600" dirty="0">
                <a:solidFill>
                  <a:schemeClr val="bg1"/>
                </a:solidFill>
                <a:latin typeface="Maven Pro" panose="020B0604020202020204" charset="0"/>
              </a:rPr>
              <a:t>Normalizing data for better model performance.</a:t>
            </a:r>
          </a:p>
        </p:txBody>
      </p:sp>
    </p:spTree>
    <p:extLst>
      <p:ext uri="{BB962C8B-B14F-4D97-AF65-F5344CB8AC3E}">
        <p14:creationId xmlns:p14="http://schemas.microsoft.com/office/powerpoint/2010/main" val="2426836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327877" y="93021"/>
            <a:ext cx="56295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Exploratory </a:t>
            </a:r>
            <a:r>
              <a:rPr lang="en" dirty="0">
                <a:solidFill>
                  <a:srgbClr val="00CFCC"/>
                </a:solidFill>
              </a:rPr>
              <a:t>Data Analysis </a:t>
            </a:r>
            <a:r>
              <a:rPr lang="en" dirty="0">
                <a:solidFill>
                  <a:schemeClr val="bg1"/>
                </a:solidFill>
              </a:rPr>
              <a:t>(EDA)</a:t>
            </a:r>
            <a:endParaRPr lang="en-IN" dirty="0">
              <a:solidFill>
                <a:schemeClr val="bg1"/>
              </a:solidFill>
            </a:endParaRPr>
          </a:p>
        </p:txBody>
      </p:sp>
      <p:sp>
        <p:nvSpPr>
          <p:cNvPr id="22" name="Google Shape;526;p38">
            <a:extLst>
              <a:ext uri="{FF2B5EF4-FFF2-40B4-BE49-F238E27FC236}">
                <a16:creationId xmlns:a16="http://schemas.microsoft.com/office/drawing/2014/main" id="{9621A170-F811-D9B0-FE07-A57534AD6FBF}"/>
              </a:ext>
            </a:extLst>
          </p:cNvPr>
          <p:cNvSpPr txBox="1">
            <a:spLocks/>
          </p:cNvSpPr>
          <p:nvPr/>
        </p:nvSpPr>
        <p:spPr>
          <a:xfrm>
            <a:off x="1285263" y="996534"/>
            <a:ext cx="1983995" cy="3317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 sz="1600" dirty="0">
                <a:solidFill>
                  <a:schemeClr val="bg1"/>
                </a:solidFill>
              </a:rPr>
              <a:t>Univariate (Numeric)</a:t>
            </a:r>
            <a:endParaRPr lang="en-IN" sz="1600" dirty="0">
              <a:solidFill>
                <a:srgbClr val="00CFCC"/>
              </a:solidFill>
            </a:endParaRPr>
          </a:p>
        </p:txBody>
      </p:sp>
      <p:sp>
        <p:nvSpPr>
          <p:cNvPr id="2" name="Google Shape;526;p38">
            <a:extLst>
              <a:ext uri="{FF2B5EF4-FFF2-40B4-BE49-F238E27FC236}">
                <a16:creationId xmlns:a16="http://schemas.microsoft.com/office/drawing/2014/main" id="{6295AE22-A411-D626-7164-D0D1E93AD191}"/>
              </a:ext>
            </a:extLst>
          </p:cNvPr>
          <p:cNvSpPr txBox="1">
            <a:spLocks/>
          </p:cNvSpPr>
          <p:nvPr/>
        </p:nvSpPr>
        <p:spPr>
          <a:xfrm>
            <a:off x="5486399" y="1003466"/>
            <a:ext cx="2272145" cy="3317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 sz="1600" dirty="0">
                <a:solidFill>
                  <a:schemeClr val="bg1"/>
                </a:solidFill>
              </a:rPr>
              <a:t>Univariate (Categorical)</a:t>
            </a:r>
            <a:endParaRPr lang="en-IN" sz="1600" dirty="0">
              <a:solidFill>
                <a:srgbClr val="00CFCC"/>
              </a:solidFill>
            </a:endParaRPr>
          </a:p>
        </p:txBody>
      </p:sp>
      <p:pic>
        <p:nvPicPr>
          <p:cNvPr id="5" name="Picture 4" descr="A group of blue and white bars&#10;&#10;Description automatically generated">
            <a:extLst>
              <a:ext uri="{FF2B5EF4-FFF2-40B4-BE49-F238E27FC236}">
                <a16:creationId xmlns:a16="http://schemas.microsoft.com/office/drawing/2014/main" id="{7B55C371-88CC-6ADD-A3D3-5369E7FAD55A}"/>
              </a:ext>
            </a:extLst>
          </p:cNvPr>
          <p:cNvPicPr>
            <a:picLocks noChangeAspect="1"/>
          </p:cNvPicPr>
          <p:nvPr/>
        </p:nvPicPr>
        <p:blipFill>
          <a:blip r:embed="rId3"/>
          <a:stretch>
            <a:fillRect/>
          </a:stretch>
        </p:blipFill>
        <p:spPr>
          <a:xfrm>
            <a:off x="335815" y="1614056"/>
            <a:ext cx="4159987" cy="2611580"/>
          </a:xfrm>
          <a:prstGeom prst="rect">
            <a:avLst/>
          </a:prstGeom>
        </p:spPr>
      </p:pic>
      <p:pic>
        <p:nvPicPr>
          <p:cNvPr id="9" name="Picture 8" descr="A group of pie charts&#10;&#10;Description automatically generated">
            <a:extLst>
              <a:ext uri="{FF2B5EF4-FFF2-40B4-BE49-F238E27FC236}">
                <a16:creationId xmlns:a16="http://schemas.microsoft.com/office/drawing/2014/main" id="{B5CCA9E3-7E0B-F2EF-C816-16CDD26A087C}"/>
              </a:ext>
            </a:extLst>
          </p:cNvPr>
          <p:cNvPicPr>
            <a:picLocks noChangeAspect="1"/>
          </p:cNvPicPr>
          <p:nvPr/>
        </p:nvPicPr>
        <p:blipFill>
          <a:blip r:embed="rId4"/>
          <a:stretch>
            <a:fillRect/>
          </a:stretch>
        </p:blipFill>
        <p:spPr>
          <a:xfrm>
            <a:off x="5081154" y="1377669"/>
            <a:ext cx="3290456" cy="3486692"/>
          </a:xfrm>
          <a:prstGeom prst="rect">
            <a:avLst/>
          </a:prstGeom>
        </p:spPr>
      </p:pic>
    </p:spTree>
    <p:extLst>
      <p:ext uri="{BB962C8B-B14F-4D97-AF65-F5344CB8AC3E}">
        <p14:creationId xmlns:p14="http://schemas.microsoft.com/office/powerpoint/2010/main" val="1340558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7" name="Google Shape;527;p38"/>
          <p:cNvSpPr txBox="1"/>
          <p:nvPr/>
        </p:nvSpPr>
        <p:spPr>
          <a:xfrm>
            <a:off x="4436914" y="1716746"/>
            <a:ext cx="4069776" cy="2847198"/>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Maven Pro"/>
              <a:buChar char="●"/>
            </a:pPr>
            <a:r>
              <a:rPr lang="en-IN" sz="1200" dirty="0">
                <a:solidFill>
                  <a:srgbClr val="FF9973"/>
                </a:solidFill>
                <a:latin typeface="Maven Pro"/>
                <a:ea typeface="Maven Pro"/>
                <a:cs typeface="Maven Pro"/>
                <a:sym typeface="Maven Pro"/>
              </a:rPr>
              <a:t>Job Types:</a:t>
            </a:r>
            <a:r>
              <a:rPr lang="en-IN" sz="1200" dirty="0">
                <a:solidFill>
                  <a:schemeClr val="lt1"/>
                </a:solidFill>
                <a:latin typeface="Maven Pro"/>
                <a:ea typeface="Maven Pro"/>
                <a:cs typeface="Maven Pro"/>
                <a:sym typeface="Maven Pro"/>
              </a:rPr>
              <a:t> Tailor campaigns to 'blue-collar' and 'management' clients to boost engagement and response rates.</a:t>
            </a:r>
          </a:p>
          <a:p>
            <a:pPr marL="457200" lvl="0" indent="-317500" algn="l" rtl="0">
              <a:spcBef>
                <a:spcPts val="0"/>
              </a:spcBef>
              <a:spcAft>
                <a:spcPts val="0"/>
              </a:spcAft>
              <a:buClr>
                <a:schemeClr val="lt1"/>
              </a:buClr>
              <a:buSzPts val="1400"/>
              <a:buFont typeface="Maven Pro"/>
              <a:buChar char="●"/>
            </a:pPr>
            <a:r>
              <a:rPr lang="en-IN" sz="1200" dirty="0">
                <a:solidFill>
                  <a:srgbClr val="FF9973"/>
                </a:solidFill>
                <a:latin typeface="Maven Pro"/>
                <a:ea typeface="Maven Pro"/>
                <a:cs typeface="Maven Pro"/>
                <a:sym typeface="Maven Pro"/>
              </a:rPr>
              <a:t>Marital Status:</a:t>
            </a:r>
            <a:r>
              <a:rPr lang="en-IN" sz="1200" dirty="0">
                <a:solidFill>
                  <a:schemeClr val="lt1"/>
                </a:solidFill>
                <a:latin typeface="Maven Pro"/>
                <a:ea typeface="Maven Pro"/>
                <a:cs typeface="Maven Pro"/>
                <a:sym typeface="Maven Pro"/>
              </a:rPr>
              <a:t> Design campaigns for married clients to enhance effectiveness and appeal</a:t>
            </a:r>
          </a:p>
          <a:p>
            <a:pPr marL="457200" lvl="0" indent="-317500" algn="l" rtl="0">
              <a:spcBef>
                <a:spcPts val="0"/>
              </a:spcBef>
              <a:spcAft>
                <a:spcPts val="0"/>
              </a:spcAft>
              <a:buClr>
                <a:schemeClr val="lt1"/>
              </a:buClr>
              <a:buSzPts val="1400"/>
              <a:buFont typeface="Maven Pro"/>
              <a:buChar char="●"/>
            </a:pPr>
            <a:r>
              <a:rPr lang="en-IN" sz="1200" dirty="0">
                <a:solidFill>
                  <a:srgbClr val="FF9973"/>
                </a:solidFill>
                <a:latin typeface="Maven Pro"/>
                <a:ea typeface="Maven Pro"/>
                <a:cs typeface="Maven Pro"/>
                <a:sym typeface="Maven Pro"/>
              </a:rPr>
              <a:t>Preferred Contact Method:</a:t>
            </a:r>
            <a:r>
              <a:rPr lang="en-IN" sz="1200" dirty="0">
                <a:solidFill>
                  <a:schemeClr val="lt1"/>
                </a:solidFill>
                <a:latin typeface="Maven Pro"/>
                <a:ea typeface="Maven Pro"/>
                <a:cs typeface="Maven Pro"/>
                <a:sym typeface="Maven Pro"/>
              </a:rPr>
              <a:t> Prioritize 'cellular' contact to enhance engagement and conversion rates.</a:t>
            </a:r>
          </a:p>
          <a:p>
            <a:pPr marL="457200" lvl="0" indent="-317500" algn="l" rtl="0">
              <a:spcBef>
                <a:spcPts val="0"/>
              </a:spcBef>
              <a:spcAft>
                <a:spcPts val="0"/>
              </a:spcAft>
              <a:buClr>
                <a:schemeClr val="lt1"/>
              </a:buClr>
              <a:buSzPts val="1400"/>
              <a:buFont typeface="Maven Pro"/>
              <a:buChar char="●"/>
            </a:pPr>
            <a:r>
              <a:rPr lang="en-IN" sz="1200" dirty="0">
                <a:solidFill>
                  <a:srgbClr val="FF9973"/>
                </a:solidFill>
                <a:latin typeface="Maven Pro"/>
                <a:ea typeface="Maven Pro"/>
                <a:cs typeface="Maven Pro"/>
                <a:sym typeface="Maven Pro"/>
              </a:rPr>
              <a:t>Education Levels:</a:t>
            </a:r>
            <a:r>
              <a:rPr lang="en-IN" sz="1200" dirty="0">
                <a:solidFill>
                  <a:schemeClr val="lt1"/>
                </a:solidFill>
                <a:latin typeface="Maven Pro"/>
                <a:ea typeface="Maven Pro"/>
                <a:cs typeface="Maven Pro"/>
                <a:sym typeface="Maven Pro"/>
              </a:rPr>
              <a:t> Tailor content to resonate with clients holding 'university.degree' or '</a:t>
            </a:r>
            <a:r>
              <a:rPr lang="en-IN" sz="1200" dirty="0" err="1">
                <a:solidFill>
                  <a:schemeClr val="lt1"/>
                </a:solidFill>
                <a:latin typeface="Maven Pro"/>
                <a:ea typeface="Maven Pro"/>
                <a:cs typeface="Maven Pro"/>
                <a:sym typeface="Maven Pro"/>
              </a:rPr>
              <a:t>high.school</a:t>
            </a:r>
            <a:r>
              <a:rPr lang="en-IN" sz="1200" dirty="0">
                <a:solidFill>
                  <a:schemeClr val="lt1"/>
                </a:solidFill>
                <a:latin typeface="Maven Pro"/>
                <a:ea typeface="Maven Pro"/>
                <a:cs typeface="Maven Pro"/>
                <a:sym typeface="Maven Pro"/>
              </a:rPr>
              <a:t>' education</a:t>
            </a:r>
          </a:p>
          <a:p>
            <a:pPr marL="457200" lvl="0" indent="-317500" algn="l" rtl="0">
              <a:spcBef>
                <a:spcPts val="0"/>
              </a:spcBef>
              <a:spcAft>
                <a:spcPts val="0"/>
              </a:spcAft>
              <a:buClr>
                <a:schemeClr val="lt1"/>
              </a:buClr>
              <a:buSzPts val="1400"/>
              <a:buFont typeface="Maven Pro"/>
              <a:buChar char="●"/>
            </a:pPr>
            <a:r>
              <a:rPr lang="en-IN" sz="1200" dirty="0">
                <a:solidFill>
                  <a:srgbClr val="FF9973"/>
                </a:solidFill>
                <a:latin typeface="Maven Pro"/>
                <a:ea typeface="Maven Pro"/>
                <a:cs typeface="Maven Pro"/>
                <a:sym typeface="Maven Pro"/>
              </a:rPr>
              <a:t>Peak Contact Month:</a:t>
            </a:r>
            <a:r>
              <a:rPr lang="en-IN" sz="1200" dirty="0">
                <a:solidFill>
                  <a:schemeClr val="lt1"/>
                </a:solidFill>
                <a:latin typeface="Maven Pro"/>
                <a:ea typeface="Maven Pro"/>
                <a:cs typeface="Maven Pro"/>
                <a:sym typeface="Maven Pro"/>
              </a:rPr>
              <a:t> Focus marketing efforts in May to capitalize on high customer responsiveness.</a:t>
            </a:r>
          </a:p>
          <a:p>
            <a:pPr marL="139700" lvl="0" algn="l" rtl="0">
              <a:spcBef>
                <a:spcPts val="0"/>
              </a:spcBef>
              <a:spcAft>
                <a:spcPts val="0"/>
              </a:spcAft>
              <a:buClr>
                <a:schemeClr val="lt1"/>
              </a:buClr>
              <a:buSzPts val="1400"/>
            </a:pPr>
            <a:endParaRPr kumimoji="0" lang="en-IN" sz="1200" b="0" i="0" u="none" strike="noStrike" kern="0" cap="none" spc="0" normalizeH="0" baseline="0" noProof="0" dirty="0">
              <a:ln>
                <a:noFill/>
              </a:ln>
              <a:solidFill>
                <a:srgbClr val="FFFFFF"/>
              </a:solidFill>
              <a:effectLst/>
              <a:uLnTx/>
              <a:uFillTx/>
              <a:latin typeface="Maven Pro"/>
              <a:ea typeface="Maven Pro"/>
              <a:cs typeface="Maven Pro"/>
              <a:sym typeface="Maven Pro"/>
            </a:endParaRPr>
          </a:p>
        </p:txBody>
      </p:sp>
      <p:sp>
        <p:nvSpPr>
          <p:cNvPr id="4" name="Google Shape;526;p38">
            <a:extLst>
              <a:ext uri="{FF2B5EF4-FFF2-40B4-BE49-F238E27FC236}">
                <a16:creationId xmlns:a16="http://schemas.microsoft.com/office/drawing/2014/main" id="{B49091D4-C6E4-6C30-1233-84FAA9316EC0}"/>
              </a:ext>
            </a:extLst>
          </p:cNvPr>
          <p:cNvSpPr txBox="1">
            <a:spLocks/>
          </p:cNvSpPr>
          <p:nvPr/>
        </p:nvSpPr>
        <p:spPr>
          <a:xfrm>
            <a:off x="327877" y="328545"/>
            <a:ext cx="562957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Share Tech"/>
              <a:buNone/>
              <a:tabLst/>
              <a:defRPr/>
            </a:pPr>
            <a:r>
              <a:rPr kumimoji="0" lang="en" sz="3000" b="0" i="0" u="none" strike="noStrike" kern="0" cap="none" spc="0" normalizeH="0" baseline="0" noProof="0" dirty="0">
                <a:ln>
                  <a:noFill/>
                </a:ln>
                <a:solidFill>
                  <a:srgbClr val="FFFFFF"/>
                </a:solidFill>
                <a:effectLst/>
                <a:uLnTx/>
                <a:uFillTx/>
                <a:latin typeface="Share Tech"/>
                <a:sym typeface="Share Tech"/>
              </a:rPr>
              <a:t>Exploratory </a:t>
            </a:r>
            <a:r>
              <a:rPr kumimoji="0" lang="en" sz="3000" b="0" i="0" u="none" strike="noStrike" kern="0" cap="none" spc="0" normalizeH="0" baseline="0" noProof="0" dirty="0">
                <a:ln>
                  <a:noFill/>
                </a:ln>
                <a:solidFill>
                  <a:srgbClr val="00CFCC"/>
                </a:solidFill>
                <a:effectLst/>
                <a:uLnTx/>
                <a:uFillTx/>
                <a:latin typeface="Share Tech"/>
                <a:sym typeface="Share Tech"/>
              </a:rPr>
              <a:t>Data Analysis </a:t>
            </a:r>
            <a:r>
              <a:rPr kumimoji="0" lang="en" sz="3000" b="0" i="0" u="none" strike="noStrike" kern="0" cap="none" spc="0" normalizeH="0" baseline="0" noProof="0" dirty="0">
                <a:ln>
                  <a:noFill/>
                </a:ln>
                <a:solidFill>
                  <a:srgbClr val="FFFFFF"/>
                </a:solidFill>
                <a:effectLst/>
                <a:uLnTx/>
                <a:uFillTx/>
                <a:latin typeface="Share Tech"/>
                <a:sym typeface="Share Tech"/>
              </a:rPr>
              <a:t>(EDA)</a:t>
            </a:r>
            <a:endParaRPr kumimoji="0" lang="en-IN" sz="3000" b="0" i="0" u="none" strike="noStrike" kern="0" cap="none" spc="0" normalizeH="0" baseline="0" noProof="0" dirty="0">
              <a:ln>
                <a:noFill/>
              </a:ln>
              <a:solidFill>
                <a:srgbClr val="FFFFFF"/>
              </a:solidFill>
              <a:effectLst/>
              <a:uLnTx/>
              <a:uFillTx/>
              <a:latin typeface="Share Tech"/>
              <a:sym typeface="Share Tech"/>
            </a:endParaRPr>
          </a:p>
        </p:txBody>
      </p:sp>
      <p:sp>
        <p:nvSpPr>
          <p:cNvPr id="5" name="Google Shape;526;p38">
            <a:extLst>
              <a:ext uri="{FF2B5EF4-FFF2-40B4-BE49-F238E27FC236}">
                <a16:creationId xmlns:a16="http://schemas.microsoft.com/office/drawing/2014/main" id="{CBA4A93F-FFC2-8AD5-A00E-3661C63F0EEF}"/>
              </a:ext>
            </a:extLst>
          </p:cNvPr>
          <p:cNvSpPr txBox="1">
            <a:spLocks/>
          </p:cNvSpPr>
          <p:nvPr/>
        </p:nvSpPr>
        <p:spPr>
          <a:xfrm>
            <a:off x="1107206" y="1284785"/>
            <a:ext cx="2579261" cy="3317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Share Tech"/>
              <a:buNone/>
              <a:tabLst/>
              <a:defRPr/>
            </a:pPr>
            <a:r>
              <a:rPr lang="en" sz="1600" dirty="0">
                <a:solidFill>
                  <a:srgbClr val="FFFFFF"/>
                </a:solidFill>
              </a:rPr>
              <a:t>Univariate</a:t>
            </a:r>
            <a:r>
              <a:rPr kumimoji="0" lang="en" sz="1600" b="0" i="0" u="none" strike="noStrike" kern="0" cap="none" spc="0" normalizeH="0" baseline="0" noProof="0" dirty="0">
                <a:ln>
                  <a:noFill/>
                </a:ln>
                <a:solidFill>
                  <a:srgbClr val="FFFFFF"/>
                </a:solidFill>
                <a:effectLst/>
                <a:uLnTx/>
                <a:uFillTx/>
                <a:latin typeface="Share Tech"/>
                <a:sym typeface="Share Tech"/>
              </a:rPr>
              <a:t> </a:t>
            </a:r>
            <a:r>
              <a:rPr kumimoji="0" lang="en" sz="1600" b="0" i="0" u="none" strike="noStrike" kern="0" cap="none" spc="0" normalizeH="0" baseline="0" noProof="0" dirty="0">
                <a:ln>
                  <a:noFill/>
                </a:ln>
                <a:solidFill>
                  <a:srgbClr val="00CFCC"/>
                </a:solidFill>
                <a:effectLst/>
                <a:uLnTx/>
                <a:uFillTx/>
                <a:latin typeface="Share Tech"/>
                <a:sym typeface="Share Tech"/>
              </a:rPr>
              <a:t>Numerical Analysis</a:t>
            </a:r>
            <a:endParaRPr kumimoji="0" lang="en-IN" sz="1600" b="0" i="0" u="none" strike="noStrike" kern="0" cap="none" spc="0" normalizeH="0" baseline="0" noProof="0" dirty="0">
              <a:ln>
                <a:noFill/>
              </a:ln>
              <a:solidFill>
                <a:srgbClr val="00CFCC"/>
              </a:solidFill>
              <a:effectLst/>
              <a:uLnTx/>
              <a:uFillTx/>
              <a:latin typeface="Share Tech"/>
              <a:sym typeface="Share Tech"/>
            </a:endParaRPr>
          </a:p>
        </p:txBody>
      </p:sp>
      <p:sp>
        <p:nvSpPr>
          <p:cNvPr id="2" name="Google Shape;527;p38">
            <a:extLst>
              <a:ext uri="{FF2B5EF4-FFF2-40B4-BE49-F238E27FC236}">
                <a16:creationId xmlns:a16="http://schemas.microsoft.com/office/drawing/2014/main" id="{FF3EC959-80D9-9194-9870-86564F487260}"/>
              </a:ext>
            </a:extLst>
          </p:cNvPr>
          <p:cNvSpPr txBox="1"/>
          <p:nvPr/>
        </p:nvSpPr>
        <p:spPr>
          <a:xfrm>
            <a:off x="547255" y="1716746"/>
            <a:ext cx="3699164" cy="3527202"/>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Maven Pro"/>
              <a:buChar char="●"/>
            </a:pPr>
            <a:r>
              <a:rPr lang="en-IN" sz="1200" dirty="0">
                <a:solidFill>
                  <a:srgbClr val="FF9973"/>
                </a:solidFill>
                <a:latin typeface="Maven Pro"/>
                <a:ea typeface="Maven Pro"/>
                <a:cs typeface="Maven Pro"/>
                <a:sym typeface="Maven Pro"/>
              </a:rPr>
              <a:t>Age</a:t>
            </a:r>
            <a:r>
              <a:rPr lang="en-IN" sz="1200" dirty="0">
                <a:solidFill>
                  <a:schemeClr val="lt1"/>
                </a:solidFill>
                <a:latin typeface="Maven Pro"/>
                <a:ea typeface="Maven Pro"/>
                <a:cs typeface="Maven Pro"/>
                <a:sym typeface="Maven Pro"/>
              </a:rPr>
              <a:t>: Right-skewed customer base. Focus marketing on the majority younger</a:t>
            </a:r>
          </a:p>
          <a:p>
            <a:pPr marL="457200" lvl="0" indent="-317500" algn="l" rtl="0">
              <a:spcBef>
                <a:spcPts val="0"/>
              </a:spcBef>
              <a:spcAft>
                <a:spcPts val="0"/>
              </a:spcAft>
              <a:buClr>
                <a:schemeClr val="lt1"/>
              </a:buClr>
              <a:buSzPts val="1400"/>
              <a:buFont typeface="Maven Pro"/>
              <a:buChar char="●"/>
            </a:pPr>
            <a:r>
              <a:rPr lang="en-IN" sz="1200" dirty="0">
                <a:solidFill>
                  <a:srgbClr val="FF9973"/>
                </a:solidFill>
                <a:latin typeface="Maven Pro"/>
                <a:ea typeface="Maven Pro"/>
                <a:cs typeface="Maven Pro"/>
                <a:sym typeface="Maven Pro"/>
              </a:rPr>
              <a:t>Campaign Contacts:</a:t>
            </a:r>
            <a:r>
              <a:rPr lang="en-IN" sz="1200" dirty="0">
                <a:solidFill>
                  <a:schemeClr val="lt1"/>
                </a:solidFill>
                <a:latin typeface="Maven Pro"/>
                <a:ea typeface="Maven Pro"/>
                <a:cs typeface="Maven Pro"/>
                <a:sym typeface="Maven Pro"/>
              </a:rPr>
              <a:t> Enhancing initial contacts is crucial as most clients were contacted only a few times.</a:t>
            </a:r>
          </a:p>
          <a:p>
            <a:pPr marL="457200" lvl="0" indent="-317500" algn="l" rtl="0">
              <a:spcBef>
                <a:spcPts val="0"/>
              </a:spcBef>
              <a:spcAft>
                <a:spcPts val="0"/>
              </a:spcAft>
              <a:buClr>
                <a:schemeClr val="lt1"/>
              </a:buClr>
              <a:buSzPts val="1400"/>
              <a:buFont typeface="Maven Pro"/>
              <a:buChar char="●"/>
            </a:pPr>
            <a:r>
              <a:rPr lang="en-IN" sz="1200" dirty="0">
                <a:solidFill>
                  <a:srgbClr val="FF9973"/>
                </a:solidFill>
                <a:latin typeface="Maven Pro"/>
                <a:ea typeface="Maven Pro"/>
                <a:cs typeface="Maven Pro"/>
                <a:sym typeface="Maven Pro"/>
              </a:rPr>
              <a:t>Pdays:</a:t>
            </a:r>
            <a:r>
              <a:rPr lang="en-IN" sz="1200" dirty="0">
                <a:solidFill>
                  <a:schemeClr val="lt1"/>
                </a:solidFill>
                <a:latin typeface="Maven Pro"/>
                <a:ea typeface="Maven Pro"/>
                <a:cs typeface="Maven Pro"/>
                <a:sym typeface="Maven Pro"/>
              </a:rPr>
              <a:t> Focus on initial engagement to convert the majority of new customers with no prior contact.</a:t>
            </a:r>
          </a:p>
          <a:p>
            <a:pPr marL="457200" lvl="0" indent="-317500" algn="l" rtl="0">
              <a:spcBef>
                <a:spcPts val="0"/>
              </a:spcBef>
              <a:spcAft>
                <a:spcPts val="0"/>
              </a:spcAft>
              <a:buClr>
                <a:schemeClr val="lt1"/>
              </a:buClr>
              <a:buSzPts val="1400"/>
              <a:buFont typeface="Maven Pro"/>
              <a:buChar char="●"/>
            </a:pPr>
            <a:r>
              <a:rPr lang="en-IN" sz="1200" dirty="0">
                <a:solidFill>
                  <a:srgbClr val="FF9973"/>
                </a:solidFill>
                <a:latin typeface="Maven Pro"/>
                <a:ea typeface="Maven Pro"/>
                <a:cs typeface="Maven Pro"/>
                <a:sym typeface="Maven Pro"/>
              </a:rPr>
              <a:t>Previous Contacts:</a:t>
            </a:r>
            <a:r>
              <a:rPr lang="en-IN" sz="1200" dirty="0">
                <a:solidFill>
                  <a:schemeClr val="lt1"/>
                </a:solidFill>
                <a:latin typeface="Maven Pro"/>
                <a:ea typeface="Maven Pro"/>
                <a:cs typeface="Maven Pro"/>
                <a:sym typeface="Maven Pro"/>
              </a:rPr>
              <a:t> Increase follow-up contacts to improve conversion rates, as most clients had few previous contacts.</a:t>
            </a:r>
          </a:p>
          <a:p>
            <a:pPr marL="139700" marR="0" lvl="0" algn="l" defTabSz="914400" rtl="0" eaLnBrk="1" fontAlgn="auto" latinLnBrk="0" hangingPunct="1">
              <a:lnSpc>
                <a:spcPct val="115000"/>
              </a:lnSpc>
              <a:spcBef>
                <a:spcPts val="0"/>
              </a:spcBef>
              <a:spcAft>
                <a:spcPts val="0"/>
              </a:spcAft>
              <a:buClr>
                <a:srgbClr val="FFFFFF"/>
              </a:buClr>
              <a:buSzPts val="1400"/>
              <a:tabLst/>
              <a:defRPr/>
            </a:pPr>
            <a:endParaRPr kumimoji="0" lang="en-IN" sz="1200" b="0" i="0" u="none" strike="noStrike" kern="0" cap="none" spc="0" normalizeH="0" baseline="0" noProof="0" dirty="0">
              <a:ln>
                <a:noFill/>
              </a:ln>
              <a:solidFill>
                <a:srgbClr val="FFFFFF"/>
              </a:solidFill>
              <a:effectLst/>
              <a:uLnTx/>
              <a:uFillTx/>
              <a:latin typeface="Maven Pro"/>
              <a:ea typeface="Maven Pro"/>
              <a:cs typeface="Maven Pro"/>
              <a:sym typeface="Maven Pro"/>
            </a:endParaRPr>
          </a:p>
        </p:txBody>
      </p:sp>
      <p:sp>
        <p:nvSpPr>
          <p:cNvPr id="3" name="Google Shape;526;p38">
            <a:extLst>
              <a:ext uri="{FF2B5EF4-FFF2-40B4-BE49-F238E27FC236}">
                <a16:creationId xmlns:a16="http://schemas.microsoft.com/office/drawing/2014/main" id="{5A735C4F-B5AF-B12D-292F-0BF80FEA32CE}"/>
              </a:ext>
            </a:extLst>
          </p:cNvPr>
          <p:cNvSpPr txBox="1">
            <a:spLocks/>
          </p:cNvSpPr>
          <p:nvPr/>
        </p:nvSpPr>
        <p:spPr>
          <a:xfrm>
            <a:off x="5026068" y="1284785"/>
            <a:ext cx="2891469" cy="3317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Share Tech"/>
              <a:buNone/>
              <a:tabLst/>
              <a:defRPr/>
            </a:pPr>
            <a:r>
              <a:rPr lang="en" sz="1600" dirty="0">
                <a:solidFill>
                  <a:srgbClr val="FFFFFF"/>
                </a:solidFill>
              </a:rPr>
              <a:t>Univariate</a:t>
            </a:r>
            <a:r>
              <a:rPr kumimoji="0" lang="en" sz="1600" b="0" i="0" u="none" strike="noStrike" kern="0" cap="none" spc="0" normalizeH="0" baseline="0" noProof="0" dirty="0">
                <a:ln>
                  <a:noFill/>
                </a:ln>
                <a:solidFill>
                  <a:srgbClr val="FFFFFF"/>
                </a:solidFill>
                <a:effectLst/>
                <a:uLnTx/>
                <a:uFillTx/>
                <a:latin typeface="Share Tech"/>
                <a:sym typeface="Share Tech"/>
              </a:rPr>
              <a:t> </a:t>
            </a:r>
            <a:r>
              <a:rPr kumimoji="0" lang="en" sz="1600" b="0" i="0" u="none" strike="noStrike" kern="0" cap="none" spc="0" normalizeH="0" baseline="0" noProof="0" dirty="0">
                <a:ln>
                  <a:noFill/>
                </a:ln>
                <a:solidFill>
                  <a:srgbClr val="00CFCC"/>
                </a:solidFill>
                <a:effectLst/>
                <a:uLnTx/>
                <a:uFillTx/>
                <a:latin typeface="Share Tech"/>
                <a:sym typeface="Share Tech"/>
              </a:rPr>
              <a:t>Categorical Analysis</a:t>
            </a:r>
            <a:endParaRPr kumimoji="0" lang="en-IN" sz="1600" b="0" i="0" u="none" strike="noStrike" kern="0" cap="none" spc="0" normalizeH="0" baseline="0" noProof="0" dirty="0">
              <a:ln>
                <a:noFill/>
              </a:ln>
              <a:solidFill>
                <a:srgbClr val="00CFCC"/>
              </a:solidFill>
              <a:effectLst/>
              <a:uLnTx/>
              <a:uFillTx/>
              <a:latin typeface="Share Tech"/>
              <a:sym typeface="Share Tech"/>
            </a:endParaRPr>
          </a:p>
        </p:txBody>
      </p:sp>
    </p:spTree>
    <p:extLst>
      <p:ext uri="{BB962C8B-B14F-4D97-AF65-F5344CB8AC3E}">
        <p14:creationId xmlns:p14="http://schemas.microsoft.com/office/powerpoint/2010/main" val="378040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327877" y="93021"/>
            <a:ext cx="56295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Exploratory </a:t>
            </a:r>
            <a:r>
              <a:rPr lang="en" dirty="0">
                <a:solidFill>
                  <a:srgbClr val="00CFCC"/>
                </a:solidFill>
              </a:rPr>
              <a:t>Data Analysis </a:t>
            </a:r>
            <a:r>
              <a:rPr lang="en" dirty="0">
                <a:solidFill>
                  <a:schemeClr val="bg1"/>
                </a:solidFill>
              </a:rPr>
              <a:t>(EDA)</a:t>
            </a:r>
            <a:endParaRPr lang="en-IN" dirty="0">
              <a:solidFill>
                <a:schemeClr val="bg1"/>
              </a:solidFill>
            </a:endParaRPr>
          </a:p>
        </p:txBody>
      </p:sp>
      <p:pic>
        <p:nvPicPr>
          <p:cNvPr id="3" name="Picture 2" descr="A graph of a bar chart&#10;&#10;Description automatically generated with medium confidence">
            <a:extLst>
              <a:ext uri="{FF2B5EF4-FFF2-40B4-BE49-F238E27FC236}">
                <a16:creationId xmlns:a16="http://schemas.microsoft.com/office/drawing/2014/main" id="{F25509CB-EDA9-4AC7-1231-5AA2D2F2416E}"/>
              </a:ext>
            </a:extLst>
          </p:cNvPr>
          <p:cNvPicPr>
            <a:picLocks noChangeAspect="1"/>
          </p:cNvPicPr>
          <p:nvPr/>
        </p:nvPicPr>
        <p:blipFill>
          <a:blip r:embed="rId3"/>
          <a:stretch>
            <a:fillRect/>
          </a:stretch>
        </p:blipFill>
        <p:spPr>
          <a:xfrm>
            <a:off x="163855" y="1267493"/>
            <a:ext cx="2877218" cy="1663830"/>
          </a:xfrm>
          <a:prstGeom prst="rect">
            <a:avLst/>
          </a:prstGeom>
        </p:spPr>
      </p:pic>
      <p:pic>
        <p:nvPicPr>
          <p:cNvPr id="15" name="Picture 14" descr="A graph with blue and orange bars&#10;&#10;Description automatically generated">
            <a:extLst>
              <a:ext uri="{FF2B5EF4-FFF2-40B4-BE49-F238E27FC236}">
                <a16:creationId xmlns:a16="http://schemas.microsoft.com/office/drawing/2014/main" id="{2AB2FE60-4696-805F-30CE-F6700FD7B4CD}"/>
              </a:ext>
            </a:extLst>
          </p:cNvPr>
          <p:cNvPicPr>
            <a:picLocks noChangeAspect="1"/>
          </p:cNvPicPr>
          <p:nvPr/>
        </p:nvPicPr>
        <p:blipFill>
          <a:blip r:embed="rId4"/>
          <a:stretch>
            <a:fillRect/>
          </a:stretch>
        </p:blipFill>
        <p:spPr>
          <a:xfrm>
            <a:off x="1097731" y="3110147"/>
            <a:ext cx="3013674" cy="1869274"/>
          </a:xfrm>
          <a:prstGeom prst="rect">
            <a:avLst/>
          </a:prstGeom>
        </p:spPr>
      </p:pic>
      <p:pic>
        <p:nvPicPr>
          <p:cNvPr id="17" name="Picture 16" descr="A graph of blue and orange bars&#10;&#10;Description automatically generated">
            <a:extLst>
              <a:ext uri="{FF2B5EF4-FFF2-40B4-BE49-F238E27FC236}">
                <a16:creationId xmlns:a16="http://schemas.microsoft.com/office/drawing/2014/main" id="{C186473C-F378-0273-6EF8-388D15568F47}"/>
              </a:ext>
            </a:extLst>
          </p:cNvPr>
          <p:cNvPicPr>
            <a:picLocks noChangeAspect="1"/>
          </p:cNvPicPr>
          <p:nvPr/>
        </p:nvPicPr>
        <p:blipFill>
          <a:blip r:embed="rId5"/>
          <a:stretch>
            <a:fillRect/>
          </a:stretch>
        </p:blipFill>
        <p:spPr>
          <a:xfrm>
            <a:off x="3218866" y="1264170"/>
            <a:ext cx="2669318" cy="1667153"/>
          </a:xfrm>
          <a:prstGeom prst="rect">
            <a:avLst/>
          </a:prstGeom>
        </p:spPr>
      </p:pic>
      <p:pic>
        <p:nvPicPr>
          <p:cNvPr id="19" name="Picture 18" descr="A graph of a graph&#10;&#10;Description automatically generated with medium confidence">
            <a:extLst>
              <a:ext uri="{FF2B5EF4-FFF2-40B4-BE49-F238E27FC236}">
                <a16:creationId xmlns:a16="http://schemas.microsoft.com/office/drawing/2014/main" id="{FF99B116-664C-EA48-9213-EAEC557FC239}"/>
              </a:ext>
            </a:extLst>
          </p:cNvPr>
          <p:cNvPicPr>
            <a:picLocks noChangeAspect="1"/>
          </p:cNvPicPr>
          <p:nvPr/>
        </p:nvPicPr>
        <p:blipFill>
          <a:blip r:embed="rId6"/>
          <a:stretch>
            <a:fillRect/>
          </a:stretch>
        </p:blipFill>
        <p:spPr>
          <a:xfrm>
            <a:off x="4615397" y="3074238"/>
            <a:ext cx="3066949" cy="1912110"/>
          </a:xfrm>
          <a:prstGeom prst="rect">
            <a:avLst/>
          </a:prstGeom>
        </p:spPr>
      </p:pic>
      <p:pic>
        <p:nvPicPr>
          <p:cNvPr id="21" name="Picture 20" descr="A screenshot of a graph&#10;&#10;Description automatically generated">
            <a:extLst>
              <a:ext uri="{FF2B5EF4-FFF2-40B4-BE49-F238E27FC236}">
                <a16:creationId xmlns:a16="http://schemas.microsoft.com/office/drawing/2014/main" id="{D105AD11-5466-E359-BB2D-953B4083F1A6}"/>
              </a:ext>
            </a:extLst>
          </p:cNvPr>
          <p:cNvPicPr>
            <a:picLocks noChangeAspect="1"/>
          </p:cNvPicPr>
          <p:nvPr/>
        </p:nvPicPr>
        <p:blipFill>
          <a:blip r:embed="rId7"/>
          <a:stretch>
            <a:fillRect/>
          </a:stretch>
        </p:blipFill>
        <p:spPr>
          <a:xfrm>
            <a:off x="6102929" y="1219598"/>
            <a:ext cx="2877219" cy="1711725"/>
          </a:xfrm>
          <a:prstGeom prst="rect">
            <a:avLst/>
          </a:prstGeom>
        </p:spPr>
      </p:pic>
      <p:sp>
        <p:nvSpPr>
          <p:cNvPr id="22" name="Google Shape;526;p38">
            <a:extLst>
              <a:ext uri="{FF2B5EF4-FFF2-40B4-BE49-F238E27FC236}">
                <a16:creationId xmlns:a16="http://schemas.microsoft.com/office/drawing/2014/main" id="{9621A170-F811-D9B0-FE07-A57534AD6FBF}"/>
              </a:ext>
            </a:extLst>
          </p:cNvPr>
          <p:cNvSpPr txBox="1">
            <a:spLocks/>
          </p:cNvSpPr>
          <p:nvPr/>
        </p:nvSpPr>
        <p:spPr>
          <a:xfrm>
            <a:off x="641440" y="806809"/>
            <a:ext cx="5629575" cy="3317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 sz="1600" dirty="0">
                <a:solidFill>
                  <a:schemeClr val="bg1"/>
                </a:solidFill>
              </a:rPr>
              <a:t>Target vs </a:t>
            </a:r>
            <a:r>
              <a:rPr lang="en" sz="1600" dirty="0">
                <a:solidFill>
                  <a:srgbClr val="00CFCC"/>
                </a:solidFill>
              </a:rPr>
              <a:t>Categorical Variables</a:t>
            </a:r>
            <a:endParaRPr lang="en-IN" sz="1600" dirty="0">
              <a:solidFill>
                <a:srgbClr val="00CFCC"/>
              </a:solidFill>
            </a:endParaRPr>
          </a:p>
        </p:txBody>
      </p:sp>
    </p:spTree>
    <p:extLst>
      <p:ext uri="{BB962C8B-B14F-4D97-AF65-F5344CB8AC3E}">
        <p14:creationId xmlns:p14="http://schemas.microsoft.com/office/powerpoint/2010/main" val="1500254565"/>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1455</TotalTime>
  <Words>1358</Words>
  <Application>Microsoft Office PowerPoint</Application>
  <PresentationFormat>On-screen Show (16:9)</PresentationFormat>
  <Paragraphs>129</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Share Tech</vt:lpstr>
      <vt:lpstr>Maven Pro</vt:lpstr>
      <vt:lpstr>Fira Sans Extra Condensed Medium</vt:lpstr>
      <vt:lpstr>Fira Sans Condensed Medium</vt:lpstr>
      <vt:lpstr>Arial</vt:lpstr>
      <vt:lpstr>Advent Pro SemiBold</vt:lpstr>
      <vt:lpstr>Data Science Consulting by Slidesgo</vt:lpstr>
      <vt:lpstr>Predicting Term Deposit subscription</vt:lpstr>
      <vt:lpstr>Problem Definition</vt:lpstr>
      <vt:lpstr>Importance of Problem</vt:lpstr>
      <vt:lpstr>Suggested Solution</vt:lpstr>
      <vt:lpstr>Dataset Considered</vt:lpstr>
      <vt:lpstr>Exploratory Data Analysis (EDA)</vt:lpstr>
      <vt:lpstr>Exploratory Data Analysis (EDA)</vt:lpstr>
      <vt:lpstr>PowerPoint Presentation</vt:lpstr>
      <vt:lpstr>Exploratory Data Analysis (EDA)</vt:lpstr>
      <vt:lpstr>PowerPoint Presentation</vt:lpstr>
      <vt:lpstr>Exploratory Data Analysis (EDA)</vt:lpstr>
      <vt:lpstr>PowerPoint Presentation</vt:lpstr>
      <vt:lpstr>Statistical Test and Feature Selection</vt:lpstr>
      <vt:lpstr>Algorithm Considered</vt:lpstr>
      <vt:lpstr>Solution Architecture</vt:lpstr>
      <vt:lpstr>Results</vt:lpstr>
      <vt:lpstr>Final 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Bhushan Choudhary</dc:creator>
  <cp:lastModifiedBy>Bhushan Choudhary</cp:lastModifiedBy>
  <cp:revision>18</cp:revision>
  <dcterms:modified xsi:type="dcterms:W3CDTF">2024-07-31T05:40:43Z</dcterms:modified>
</cp:coreProperties>
</file>