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75" r:id="rId6"/>
    <p:sldId id="266" r:id="rId7"/>
    <p:sldId id="267" r:id="rId8"/>
    <p:sldId id="268" r:id="rId9"/>
    <p:sldId id="269" r:id="rId10"/>
    <p:sldId id="270" r:id="rId11"/>
    <p:sldId id="276" r:id="rId12"/>
    <p:sldId id="271" r:id="rId13"/>
    <p:sldId id="287" r:id="rId14"/>
    <p:sldId id="288" r:id="rId15"/>
    <p:sldId id="289" r:id="rId16"/>
    <p:sldId id="290" r:id="rId17"/>
    <p:sldId id="279" r:id="rId18"/>
    <p:sldId id="286" r:id="rId19"/>
    <p:sldId id="291" r:id="rId20"/>
    <p:sldId id="272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30BF-C0D8-433F-BCA0-F68DA2AE5EC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6A1DE-04D9-4573-8D9C-CB40ADF6F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1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5E41-6B21-9F07-11B9-41A114F32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935FD-A9C0-8126-2CB9-D2B64AA5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04788-38BE-BA4A-03A8-2E5DBF90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E67F-AA33-31D7-7BA4-19689486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0573-D0BF-337F-9C32-FD1247DC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669F-66E4-D8B6-DE75-9C2BB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FA211-F8DC-2307-72B9-C3EC445FD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4835-1718-00BA-E8DA-3675B47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791D-56E9-FAC5-CACE-E7104C8C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FBAE-5B0A-BA25-7491-BE97BCC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931E0-22D2-C479-2103-5993CF26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66F5-07E9-BE0A-1EFE-A09DD1C35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8309-44E1-42FE-29ED-CE3AC3A1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784D-369D-960B-46EE-7A7E1095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8186-C1BD-E45A-7585-9AFC09F9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07C3-9D26-37B5-9E8A-3A612473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EA9-05F5-DF67-09B5-90D9C103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E3D9-F1F4-AB6D-67E9-40F341F8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532B-7405-51C5-CCA3-CC0C1114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E422-ED51-BF06-FB48-6B642F74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42A-929E-8E5F-07B8-C9B501C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DEE6-E97F-636B-B007-A805D13B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972A-C14F-ED80-03CF-0E8EF621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669C-6596-ACB4-EBD7-B3FD3FDE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69C7-FD0F-6309-8164-E4735FF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7C3-068E-5CA7-9ED4-FF5A9E5B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459B-2078-7A27-806E-BC6D550C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EAE6-A208-A6D5-31F5-DEE941BB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CA869-0804-A219-DFC7-29973E12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0466-D4A6-59CA-8EB9-5A618D98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E8BF-0C9B-47AC-0BAE-15580A1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F156-ABD7-A7B6-8F7A-8BDD1E21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312C-8F6F-9A65-3957-A4780073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8CFB-B5FA-A5A3-17E5-0202ADC1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A438-49A2-D98B-BF22-FBB492F3C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42A51-A54A-0DC0-7C8F-16A8F151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CEBF6-36D5-7250-768C-1468AA86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1AEB5-4077-27BD-E97B-F1ADFE8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4C9DC-70B9-FD1A-951C-5BB343D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A321-D038-FE9E-5978-BA45B47A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FFD4E-6571-C6D1-5FE9-A1220F71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932-9C41-3797-6C4F-F779ED3A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C81D8-D378-A3F9-F133-BBCFE0A3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B756-2AFD-05B2-629E-DC6377AC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2EC7C-0028-0F3D-E467-2F73BF07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3495-40A2-A489-81B1-D53E958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55F-2ECF-4C76-01B2-9B57EE2F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418-148E-B06B-C7D6-6F83729A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284E9-10B2-39DC-D4D8-093C6E62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AFD1-E876-E019-0340-1956D424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16ED-21B2-05CE-624B-EC300072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DFAA-E2B1-0BF1-9C08-8CDBE28E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783-D480-1BA4-5C14-D17B688B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E376B-D6D3-F3D7-4F54-31A68A6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658B-17A2-94DF-D90A-111586FE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DC812-26F5-F71B-C8FA-7548081A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1FE9-332B-576B-C1DD-DD7C6078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B932-AF45-6FEA-8BA4-5B8CDB3C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BC16E-0DC0-2670-1831-58BA3C16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0F7D-12B8-F3B1-8EDF-73DEF082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03D-B150-73A8-7B42-42D9346CA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0207-9FAD-4A86-96B9-80E5CF40DB8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0490-A1F9-8389-EF64-579B8DD39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0A44-E817-1095-54E1-E54FA70A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DDC8-1C40-45B6-8311-CB5266E59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C384-BDC1-6DA3-3F9E-173DB8F5D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34A5-7582-FFFC-A76D-69804D27D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Mr. </a:t>
            </a:r>
            <a:r>
              <a:rPr lang="en-IN" dirty="0" err="1"/>
              <a:t>Shameer</a:t>
            </a:r>
            <a:r>
              <a:rPr lang="en-IN" dirty="0"/>
              <a:t> Sheik</a:t>
            </a:r>
          </a:p>
          <a:p>
            <a:pPr algn="r"/>
            <a:r>
              <a:rPr lang="en-IN" sz="2000" dirty="0"/>
              <a:t>17-Oct-2023</a:t>
            </a:r>
          </a:p>
        </p:txBody>
      </p:sp>
    </p:spTree>
    <p:extLst>
      <p:ext uri="{BB962C8B-B14F-4D97-AF65-F5344CB8AC3E}">
        <p14:creationId xmlns:p14="http://schemas.microsoft.com/office/powerpoint/2010/main" val="416650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Annual Income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1547"/>
            <a:ext cx="4268804" cy="15593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/>
              <a:t>Annual Income :</a:t>
            </a:r>
            <a:r>
              <a:rPr lang="en-IN" sz="2400" dirty="0"/>
              <a:t> Majority of clients/applicants with income in between 31k to 58k has higher chance of defaulting.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269929" y="4917056"/>
            <a:ext cx="5915851" cy="17611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/>
              <a:t>Purpose: </a:t>
            </a:r>
            <a:r>
              <a:rPr lang="en-IN" sz="2400" dirty="0"/>
              <a:t> Loans are taken mostly for debt consolidation followed by credit card payment. Whereas the debt consolidation has highest fully paid loan but also has highest defaulted loans as well.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E4A1DA-CC0A-0509-1B20-FE6A4F69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6" y="1690688"/>
            <a:ext cx="5278953" cy="32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4E0661A-6292-E3A9-C475-45884047E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73" y="1640839"/>
            <a:ext cx="5081141" cy="31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Loan Amount &amp;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</a:rPr>
              <a:t>Loan Amount :</a:t>
            </a:r>
            <a:r>
              <a:rPr lang="en-IN" sz="1600" dirty="0">
                <a:solidFill>
                  <a:schemeClr val="tx2"/>
                </a:solidFill>
              </a:rPr>
              <a:t> Majority of clients/applicants with loan amount of less than 15k has higher chance of defaulting.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EEE122-AE86-82C8-49FE-D607E7AE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233" y="2215525"/>
            <a:ext cx="7628942" cy="324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4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2" y="237535"/>
            <a:ext cx="3455821" cy="1616203"/>
          </a:xfrm>
        </p:spPr>
        <p:txBody>
          <a:bodyPr anchor="b">
            <a:normAutofit/>
          </a:bodyPr>
          <a:lstStyle/>
          <a:p>
            <a:r>
              <a:rPr lang="en-IN" sz="3200" dirty="0"/>
              <a:t>DTI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/>
              <a:t>DTI: </a:t>
            </a:r>
            <a:r>
              <a:rPr lang="en-IN" sz="2000" dirty="0"/>
              <a:t>The large percentage of Clients/applicants have a large Debt to Income ratio, especially in the range of 12 to 18, which shows that lending to such clients can be very risky.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654C56-50F3-079B-7843-0B5295B4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045637"/>
            <a:ext cx="6389346" cy="47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7176" name="Rectangle 717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7" name="Rectangle 717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ED78E10-F3FA-0A52-8ED9-418956CC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96" y="552450"/>
            <a:ext cx="7025067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4FFF0-B5D0-4C09-7CC6-4A3793F58DBC}"/>
              </a:ext>
            </a:extLst>
          </p:cNvPr>
          <p:cNvSpPr txBox="1">
            <a:spLocks/>
          </p:cNvSpPr>
          <p:nvPr/>
        </p:nvSpPr>
        <p:spPr>
          <a:xfrm>
            <a:off x="910119" y="572569"/>
            <a:ext cx="3380527" cy="16429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2"/>
                </a:solidFill>
              </a:rPr>
              <a:t>Annual income vs 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B17D-B417-77BB-5F82-6FB9681E2687}"/>
              </a:ext>
            </a:extLst>
          </p:cNvPr>
          <p:cNvSpPr txBox="1">
            <a:spLocks/>
          </p:cNvSpPr>
          <p:nvPr/>
        </p:nvSpPr>
        <p:spPr>
          <a:xfrm>
            <a:off x="899811" y="2596242"/>
            <a:ext cx="3380527" cy="3652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Applicants with Annual income of 60k or more with a purpose of house or home improvement have higher chances of becoming risky.</a:t>
            </a:r>
          </a:p>
        </p:txBody>
      </p:sp>
    </p:spTree>
    <p:extLst>
      <p:ext uri="{BB962C8B-B14F-4D97-AF65-F5344CB8AC3E}">
        <p14:creationId xmlns:p14="http://schemas.microsoft.com/office/powerpoint/2010/main" val="213425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4B01D13-10E1-ADEA-EEA9-80C898B4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56" y="609600"/>
            <a:ext cx="623370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25FAA-638F-965F-70B4-43135AC44CE1}"/>
              </a:ext>
            </a:extLst>
          </p:cNvPr>
          <p:cNvSpPr txBox="1">
            <a:spLocks/>
          </p:cNvSpPr>
          <p:nvPr/>
        </p:nvSpPr>
        <p:spPr>
          <a:xfrm>
            <a:off x="910119" y="572569"/>
            <a:ext cx="3380527" cy="1642956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2"/>
                </a:solidFill>
              </a:rPr>
              <a:t>Annual income vs Home ownership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1923-3EE8-588A-ADD9-8CA46B654178}"/>
              </a:ext>
            </a:extLst>
          </p:cNvPr>
          <p:cNvSpPr txBox="1">
            <a:spLocks/>
          </p:cNvSpPr>
          <p:nvPr/>
        </p:nvSpPr>
        <p:spPr>
          <a:xfrm>
            <a:off x="899811" y="2596242"/>
            <a:ext cx="3380527" cy="3652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Applicants with Annual income of 60k or more with a home ownership of MORTGAGE have higher chances of becoming risky or defaulters.</a:t>
            </a:r>
          </a:p>
        </p:txBody>
      </p:sp>
    </p:spTree>
    <p:extLst>
      <p:ext uri="{BB962C8B-B14F-4D97-AF65-F5344CB8AC3E}">
        <p14:creationId xmlns:p14="http://schemas.microsoft.com/office/powerpoint/2010/main" val="127067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04345A3-F916-4922-B2C4-928AC69B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22" y="495300"/>
            <a:ext cx="6114591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57C6B-66DB-6E45-3288-49F6BAF65BBB}"/>
              </a:ext>
            </a:extLst>
          </p:cNvPr>
          <p:cNvSpPr txBox="1">
            <a:spLocks/>
          </p:cNvSpPr>
          <p:nvPr/>
        </p:nvSpPr>
        <p:spPr>
          <a:xfrm>
            <a:off x="910119" y="572569"/>
            <a:ext cx="3380527" cy="16429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2"/>
                </a:solidFill>
              </a:rPr>
              <a:t>Annual income vs Interest rate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F4C7-2605-E24E-55DB-9B6358A5C133}"/>
              </a:ext>
            </a:extLst>
          </p:cNvPr>
          <p:cNvSpPr txBox="1">
            <a:spLocks/>
          </p:cNvSpPr>
          <p:nvPr/>
        </p:nvSpPr>
        <p:spPr>
          <a:xfrm>
            <a:off x="899811" y="2596242"/>
            <a:ext cx="3380527" cy="3652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Applicants with Annual income of 60k or more with a higher interest rates of 21% to 24% have higher chances of becoming risky or defaulters.</a:t>
            </a:r>
          </a:p>
        </p:txBody>
      </p:sp>
    </p:spTree>
    <p:extLst>
      <p:ext uri="{BB962C8B-B14F-4D97-AF65-F5344CB8AC3E}">
        <p14:creationId xmlns:p14="http://schemas.microsoft.com/office/powerpoint/2010/main" val="258759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E9CA620-F26D-F630-E6C9-0AF11BA5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59" y="428624"/>
            <a:ext cx="6297466" cy="61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38E5C-595E-147C-EAAE-6C90BA4EADD0}"/>
              </a:ext>
            </a:extLst>
          </p:cNvPr>
          <p:cNvSpPr txBox="1">
            <a:spLocks/>
          </p:cNvSpPr>
          <p:nvPr/>
        </p:nvSpPr>
        <p:spPr>
          <a:xfrm>
            <a:off x="910119" y="572569"/>
            <a:ext cx="3380527" cy="16429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2"/>
                </a:solidFill>
              </a:rPr>
              <a:t>Loan amount vs Interest rate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9AB4-CA6E-0190-136A-C5F5E09DBF36}"/>
              </a:ext>
            </a:extLst>
          </p:cNvPr>
          <p:cNvSpPr txBox="1">
            <a:spLocks/>
          </p:cNvSpPr>
          <p:nvPr/>
        </p:nvSpPr>
        <p:spPr>
          <a:xfrm>
            <a:off x="899811" y="2596242"/>
            <a:ext cx="3380527" cy="3652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Applicants with Loan amount of 30k to 35k with a higher interest rates of greater than or equal to 15% have higher chances of becoming risky or defaulters.</a:t>
            </a:r>
          </a:p>
        </p:txBody>
      </p:sp>
    </p:spTree>
    <p:extLst>
      <p:ext uri="{BB962C8B-B14F-4D97-AF65-F5344CB8AC3E}">
        <p14:creationId xmlns:p14="http://schemas.microsoft.com/office/powerpoint/2010/main" val="372375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3099-7FFD-F4B0-71DD-63CC3E4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62312" cy="28352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Interest rate vs Loan Amount range vs Loan Status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6BAEC6E-4DD4-927D-E251-509983C4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731755"/>
            <a:ext cx="7043737" cy="5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798DFC-CECA-EC38-7A84-8AF55E25F9EA}"/>
              </a:ext>
            </a:extLst>
          </p:cNvPr>
          <p:cNvSpPr txBox="1"/>
          <p:nvPr/>
        </p:nvSpPr>
        <p:spPr>
          <a:xfrm>
            <a:off x="838200" y="3550402"/>
            <a:ext cx="36140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interest rate for charged off category loans are higher than that of fully paid loans in all the loan amount groups.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can be a pretty strong driving factor for loan defaulting.</a:t>
            </a:r>
          </a:p>
        </p:txBody>
      </p:sp>
    </p:spTree>
    <p:extLst>
      <p:ext uri="{BB962C8B-B14F-4D97-AF65-F5344CB8AC3E}">
        <p14:creationId xmlns:p14="http://schemas.microsoft.com/office/powerpoint/2010/main" val="160433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Loan Amount vs 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6A3C-A5B1-6042-8DCE-0D1C4DAF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Purpose like credit card, small business, debt consolidation and home improvement with a loan amount of 12k or more have more risk applicants.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8A4559-16B6-9A3B-955B-113B7C69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79" y="572569"/>
            <a:ext cx="6793834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CAA7B10-68D6-58A3-7DD4-18D1B938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43" y="609599"/>
            <a:ext cx="6570607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6FC7D-355A-58DD-35AE-FAF814BBABB0}"/>
              </a:ext>
            </a:extLst>
          </p:cNvPr>
          <p:cNvSpPr txBox="1">
            <a:spLocks/>
          </p:cNvSpPr>
          <p:nvPr/>
        </p:nvSpPr>
        <p:spPr>
          <a:xfrm>
            <a:off x="910119" y="572569"/>
            <a:ext cx="3380527" cy="1642956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2"/>
                </a:solidFill>
              </a:rPr>
              <a:t>Loan Amount vs House Ownership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D4C1-8B66-E1AF-ACEF-969A1FCE6F07}"/>
              </a:ext>
            </a:extLst>
          </p:cNvPr>
          <p:cNvSpPr txBox="1">
            <a:spLocks/>
          </p:cNvSpPr>
          <p:nvPr/>
        </p:nvSpPr>
        <p:spPr>
          <a:xfrm>
            <a:off x="899811" y="2596242"/>
            <a:ext cx="3380527" cy="3652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/>
              <a:t>Applicants whose home ownership is 'MORTGAGE and have loan of 14-16k, have higher chances of becoming defaulters.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. Loan Data Set">
            <a:extLst>
              <a:ext uri="{FF2B5EF4-FFF2-40B4-BE49-F238E27FC236}">
                <a16:creationId xmlns:a16="http://schemas.microsoft.com/office/drawing/2014/main" id="{9A240356-FB2B-82D5-DAF0-0209CD5C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13" y="753033"/>
            <a:ext cx="10577761" cy="54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4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Loan Amount vs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6A3C-A5B1-6042-8DCE-0D1C4DAF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2"/>
                </a:solidFill>
              </a:rPr>
              <a:t>Applicants with loan amount of greater than 15k with F grade have higher chances of becoming defaulters or risky.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F19A39-5C99-B955-131B-788EB45B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1749" y="609600"/>
            <a:ext cx="565293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585E-F7E8-A8E9-2CA1-98665887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70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Loan Amount vs Loan Status vs Emp Length vs Verification Status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5898E1-1AEA-8467-A431-E64C0806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87316"/>
            <a:ext cx="11182350" cy="51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16F7-2BCF-F211-C26A-A976915A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4675" cy="228282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Grade vs Interest rate vs Loan status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EFD4D-9795-0277-FF60-75AED55A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17" y="571499"/>
            <a:ext cx="6157846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30405-BC5B-F76F-1141-16350C48B2C3}"/>
              </a:ext>
            </a:extLst>
          </p:cNvPr>
          <p:cNvSpPr txBox="1"/>
          <p:nvPr/>
        </p:nvSpPr>
        <p:spPr>
          <a:xfrm>
            <a:off x="838200" y="2861778"/>
            <a:ext cx="3771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Applicants of grade G and interest rate above 20% more likely to be defaulters or risky.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72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6678-AD8C-5305-382B-1273571E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21113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Loan Amount vs Loan Status vs Term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60636FB-B93C-330E-4E13-C1F4F6FD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1185863"/>
            <a:ext cx="6048375" cy="486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2997F-2240-4A5B-A11A-8A67C755C922}"/>
              </a:ext>
            </a:extLst>
          </p:cNvPr>
          <p:cNvSpPr txBox="1"/>
          <p:nvPr/>
        </p:nvSpPr>
        <p:spPr>
          <a:xfrm>
            <a:off x="838200" y="2817018"/>
            <a:ext cx="356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Applicants who applied and defaulted have no significant difference in loan amounts, which means that applicants applying for long term has applied for more loan.</a:t>
            </a:r>
          </a:p>
        </p:txBody>
      </p:sp>
    </p:spTree>
    <p:extLst>
      <p:ext uri="{BB962C8B-B14F-4D97-AF65-F5344CB8AC3E}">
        <p14:creationId xmlns:p14="http://schemas.microsoft.com/office/powerpoint/2010/main" val="237355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6FAB-7605-B5AD-F547-52A37AF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8608-8291-2E19-0642-185BF963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766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above analysis with respect to the </a:t>
            </a:r>
            <a:r>
              <a:rPr lang="en-US" b="1" dirty="0"/>
              <a:t>Charged Off </a:t>
            </a:r>
            <a:r>
              <a:rPr lang="en-US" dirty="0"/>
              <a:t>loans. There is a more probability of defaulting when as per the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Applicants taking loan for 'home improvement' and have income of 60k -70k.</a:t>
            </a:r>
          </a:p>
          <a:p>
            <a:r>
              <a:rPr lang="en-US" dirty="0"/>
              <a:t>Applicants whose home ownership is '</a:t>
            </a:r>
            <a:r>
              <a:rPr lang="en-US" b="1" dirty="0"/>
              <a:t>MORTGAGE</a:t>
            </a:r>
            <a:r>
              <a:rPr lang="en-US" dirty="0"/>
              <a:t>’ and have income of 60-70k.</a:t>
            </a:r>
          </a:p>
          <a:p>
            <a:r>
              <a:rPr lang="en-US" dirty="0"/>
              <a:t>Applicants who receive </a:t>
            </a:r>
            <a:r>
              <a:rPr lang="en-US" b="1" dirty="0"/>
              <a:t>interest at the rate of 21-24% </a:t>
            </a:r>
            <a:r>
              <a:rPr lang="en-US" dirty="0"/>
              <a:t>and have an income of 70k-80k</a:t>
            </a:r>
          </a:p>
          <a:p>
            <a:r>
              <a:rPr lang="en-US" dirty="0"/>
              <a:t>Applicants who have taken a loan in the range 30k - 35k and are charged </a:t>
            </a:r>
            <a:r>
              <a:rPr lang="en-US" b="1" dirty="0"/>
              <a:t>interest rate of 15-17.5 %</a:t>
            </a:r>
          </a:p>
          <a:p>
            <a:r>
              <a:rPr lang="en-US" dirty="0"/>
              <a:t>Applicants who have taken a loan for small business and the </a:t>
            </a:r>
            <a:r>
              <a:rPr lang="en-US" b="1" dirty="0"/>
              <a:t>loan amount is greater than 14k</a:t>
            </a:r>
          </a:p>
          <a:p>
            <a:r>
              <a:rPr lang="en-US" dirty="0"/>
              <a:t>Applicants whose home ownership is 'MORTGAGE’ and have </a:t>
            </a:r>
            <a:r>
              <a:rPr lang="en-US" b="1" dirty="0"/>
              <a:t>loan of 14-16k</a:t>
            </a:r>
          </a:p>
          <a:p>
            <a:r>
              <a:rPr lang="en-US" dirty="0"/>
              <a:t>When Grade is F and </a:t>
            </a:r>
            <a:r>
              <a:rPr lang="en-US" b="1" dirty="0"/>
              <a:t>loan amount is between 15k-20k</a:t>
            </a:r>
          </a:p>
          <a:p>
            <a:r>
              <a:rPr lang="en-US" dirty="0"/>
              <a:t>When Employment length is </a:t>
            </a:r>
            <a:r>
              <a:rPr lang="en-US" b="1" dirty="0"/>
              <a:t>10+ years </a:t>
            </a:r>
            <a:r>
              <a:rPr lang="en-US" dirty="0"/>
              <a:t>and loan amount is 12k-14k</a:t>
            </a:r>
          </a:p>
          <a:p>
            <a:r>
              <a:rPr lang="en-US" dirty="0"/>
              <a:t>When the Loan is verified, and </a:t>
            </a:r>
            <a:r>
              <a:rPr lang="en-US" b="1" dirty="0"/>
              <a:t>loan amount is above 16k</a:t>
            </a:r>
          </a:p>
          <a:p>
            <a:r>
              <a:rPr lang="en-US" dirty="0"/>
              <a:t>For grade G and </a:t>
            </a:r>
            <a:r>
              <a:rPr lang="en-US" b="1" dirty="0"/>
              <a:t>interest rate above 20%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154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295400" y="1958911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EDA technique on a real-world problem and understand the insights and present in a business first manner via presentation.</a:t>
            </a:r>
          </a:p>
          <a:p>
            <a:endParaRPr lang="en-IN" sz="2000" dirty="0"/>
          </a:p>
          <a:p>
            <a:r>
              <a:rPr lang="en-IN" sz="20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Gives an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improves our understating of visualization and what charts to use for real life data.</a:t>
            </a:r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57" y="1690688"/>
            <a:ext cx="10808581" cy="43648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We are working for Lending club a finance company which specializes in lending various types of loans to urban customers. When the company receives a loan application, the company has to make a decision for loan approval based on the applicant’s profile. Two types of risks are associated with the bank’s decision: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If the applicant is likely to repay the loan, then not approving the loan results in a loss of business to the company.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If the applicant is not likely to repay the loan, i.e., he/she is likely to default, then approving the loan may lead to a financial loss for the company.</a:t>
            </a:r>
          </a:p>
          <a:p>
            <a:pPr marL="0" indent="0" algn="just">
              <a:buNone/>
            </a:pPr>
            <a:endParaRPr lang="en-IN" sz="2000" b="1" dirty="0"/>
          </a:p>
          <a:p>
            <a:pPr marL="0" indent="0" algn="just">
              <a:buNone/>
            </a:pPr>
            <a:r>
              <a:rPr lang="en-IN" sz="2000" b="1" dirty="0"/>
              <a:t>Dataset Details</a:t>
            </a:r>
            <a:r>
              <a:rPr lang="en-IN" sz="2000" dirty="0"/>
              <a:t>: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91E42"/>
                </a:solidFill>
                <a:effectLst/>
              </a:rPr>
              <a:t>The data given below contains information about past loan applicants and whether they ‘defaulted’ or not. Data has details regarding approved loan not the rejected ones. It has 3 status of loan which is Fully Paid, Current and </a:t>
            </a:r>
            <a:r>
              <a:rPr lang="en-US" sz="2000" b="1" i="0" dirty="0">
                <a:solidFill>
                  <a:srgbClr val="091E42"/>
                </a:solidFill>
                <a:effectLst/>
              </a:rPr>
              <a:t>Charged-Off. </a:t>
            </a:r>
          </a:p>
        </p:txBody>
      </p:sp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 Clean-up and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57" y="1690688"/>
            <a:ext cx="10808581" cy="436486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Import the Data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Remove Large null value columns</a:t>
            </a:r>
          </a:p>
          <a:p>
            <a:pPr marL="457200" indent="-457200" algn="just"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Remove Duplicate data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Remove irrelevant columns</a:t>
            </a:r>
          </a:p>
          <a:p>
            <a:pPr marL="457200" indent="-457200" algn="just"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Removing/Fixing null values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Correcting data types and deriving new columns</a:t>
            </a:r>
          </a:p>
          <a:p>
            <a:pPr marL="457200" indent="-457200" algn="just"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Filter data for requirement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Removing Outliers</a:t>
            </a:r>
            <a:endParaRPr lang="en-US" sz="2000" b="0" i="0" dirty="0">
              <a:solidFill>
                <a:srgbClr val="091E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4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Loan Status and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</a:rPr>
              <a:t>Loan Status: </a:t>
            </a:r>
            <a:r>
              <a:rPr lang="en-IN" sz="1600" dirty="0">
                <a:solidFill>
                  <a:schemeClr val="tx2"/>
                </a:solidFill>
              </a:rPr>
              <a:t>The number of charged off loan is much smaller(14.5%) compared to total count. Focus part of the analysis is the category of </a:t>
            </a:r>
            <a:r>
              <a:rPr lang="en-IN" sz="1600" b="1" dirty="0">
                <a:solidFill>
                  <a:schemeClr val="tx2"/>
                </a:solidFill>
              </a:rPr>
              <a:t>Charged Off.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82596-B8E4-23C9-34A9-157863B5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031" y="1007775"/>
            <a:ext cx="6588369" cy="484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Loan status: Charged Off vs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</a:rPr>
              <a:t>Loan Status: </a:t>
            </a:r>
            <a:r>
              <a:rPr lang="en-IN" sz="1600" dirty="0">
                <a:solidFill>
                  <a:schemeClr val="tx2"/>
                </a:solidFill>
              </a:rPr>
              <a:t> Employee Grade B, C, D are higher in number and Grade F, G are negligible when compared with other grades.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EA5731-AD73-FB15-4BA5-8996ACC8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031" y="974833"/>
            <a:ext cx="6588369" cy="49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Home Ownership vs Charged Off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6DA592-4FD9-3ECC-B704-1C0B31D9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31" y="2633274"/>
            <a:ext cx="3380527" cy="365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</a:rPr>
              <a:t>Loan Status: </a:t>
            </a:r>
            <a:r>
              <a:rPr lang="en-IN" sz="1600" dirty="0">
                <a:solidFill>
                  <a:schemeClr val="tx2"/>
                </a:solidFill>
              </a:rPr>
              <a:t> Majority “Charged Off” applicants fall under home ownership category as either RENT or MORTGAGE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E09BB8-288B-7494-E707-C5811CDA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031" y="1164248"/>
            <a:ext cx="6588369" cy="45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Employment Length &amp;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5012020"/>
            <a:ext cx="5362958" cy="15593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/>
              <a:t>Interest rate: </a:t>
            </a:r>
            <a:r>
              <a:rPr lang="en-IN" sz="2400" dirty="0"/>
              <a:t>Majority of applicants of interest in range of </a:t>
            </a:r>
            <a:r>
              <a:rPr lang="en-IN" sz="2400" b="1" dirty="0"/>
              <a:t>9% to 17% </a:t>
            </a:r>
            <a:r>
              <a:rPr lang="en-IN" sz="2400" dirty="0"/>
              <a:t>are in Charged Off category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2" y="4984892"/>
            <a:ext cx="5200769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IN" sz="2500" b="1" dirty="0"/>
              <a:t>Employment Length: </a:t>
            </a:r>
            <a:r>
              <a:rPr lang="en-IN" sz="2500" dirty="0"/>
              <a:t>Majority of clients have </a:t>
            </a:r>
            <a:r>
              <a:rPr lang="en-IN" sz="2500" b="1" dirty="0"/>
              <a:t>10+</a:t>
            </a:r>
            <a:r>
              <a:rPr lang="en-IN" sz="2500" dirty="0"/>
              <a:t> years of experience and has highest number of defaulted loan.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309AF-9D26-ABAA-C365-22269C67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078195"/>
            <a:ext cx="118776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1071</Words>
  <Application>Microsoft Office PowerPoint</Application>
  <PresentationFormat>Widescreen</PresentationFormat>
  <Paragraphs>81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Lending Club Case Study</vt:lpstr>
      <vt:lpstr>PowerPoint Presentation</vt:lpstr>
      <vt:lpstr>Objective</vt:lpstr>
      <vt:lpstr>Business Understanding</vt:lpstr>
      <vt:lpstr>Data Clean-up and Preparation Process</vt:lpstr>
      <vt:lpstr>Loan Status and Amount</vt:lpstr>
      <vt:lpstr>Loan status: Charged Off vs Grade</vt:lpstr>
      <vt:lpstr>Home Ownership vs Charged Off</vt:lpstr>
      <vt:lpstr>Employment Length &amp; Interest rate</vt:lpstr>
      <vt:lpstr>Annual Income &amp; Purpose</vt:lpstr>
      <vt:lpstr>Loan Amount &amp; Charged Off</vt:lpstr>
      <vt:lpstr>DTI ratio</vt:lpstr>
      <vt:lpstr>PowerPoint Presentation</vt:lpstr>
      <vt:lpstr>PowerPoint Presentation</vt:lpstr>
      <vt:lpstr>PowerPoint Presentation</vt:lpstr>
      <vt:lpstr>PowerPoint Presentation</vt:lpstr>
      <vt:lpstr>Interest rate vs Loan Amount range vs Loan Status</vt:lpstr>
      <vt:lpstr>Loan Amount vs Purpose vs Loan Status</vt:lpstr>
      <vt:lpstr>PowerPoint Presentation</vt:lpstr>
      <vt:lpstr>Loan Amount vs Grade</vt:lpstr>
      <vt:lpstr>Loan Amount vs Loan Status vs Emp Length vs Verification Status</vt:lpstr>
      <vt:lpstr>Grade vs Interest rate vs Loan status</vt:lpstr>
      <vt:lpstr>Loan Amount vs Loan Status vs Term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SHAMEER SHEIK</dc:creator>
  <cp:lastModifiedBy>SHAMEER SHEIK</cp:lastModifiedBy>
  <cp:revision>32</cp:revision>
  <dcterms:created xsi:type="dcterms:W3CDTF">2023-10-09T14:58:18Z</dcterms:created>
  <dcterms:modified xsi:type="dcterms:W3CDTF">2023-10-16T20:31:57Z</dcterms:modified>
</cp:coreProperties>
</file>