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1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2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7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9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9817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indent="0" marL="2870835">
              <a:spcBef>
                <a:spcPts val="130"/>
              </a:spcBef>
              <a:buNone/>
            </a:pPr>
            <a:r>
              <a:rPr b="1" dirty="0" lang="en-US" spc="15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b="1" dirty="0" lang="en-US" spc="15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1" dirty="0" lang="en-US" spc="15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dirty="0" lang="en-US" spc="15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dirty="0" lang="en-US" spc="15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1" dirty="0" lang="en-US" spc="15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1" dirty="0" lang="en-US" spc="15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1" dirty="0" lang="en-US" spc="15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b="1" dirty="0" lang="en-US" spc="15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lang="en-US" spc="15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dirty="0" lang="en-US" spc="15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1" dirty="0" lang="en-US" spc="15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lang="en-US" spc="15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dirty="0" lang="en-US" spc="15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b="1" dirty="0" lang="en-US" spc="15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b="1" dirty="0" lang="en-US" spc="15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b="1" dirty="0" lang="en-US" spc="15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1" dirty="0" lang="en-US" spc="15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b="1" dirty="0" lang="en-US" spc="15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dirty="0" lang="en-US" spc="15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dirty="0" lang="en-US" spc="15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lang="en-US" spc="15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b="1" dirty="0" lang="en-US" spc="15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dirty="0" lang="en-US" spc="15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1" dirty="0" lang="en-US" spc="15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b="1" dirty="0" lang="en-US" spc="15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1" dirty="0" lang="en-US" spc="15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1" dirty="0" lang="en-US" spc="15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mance </a:t>
            </a:r>
            <a:r>
              <a:rPr b="1" dirty="0" lang="en-US" spc="15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dirty="0" lang="en-US" spc="15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b="1" dirty="0" lang="en-US" spc="15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1" dirty="0" lang="en-US" spc="15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1" dirty="0" lang="en-US" spc="15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dirty="0" lang="en-US" spc="15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b="1" dirty="0" lang="en-US" spc="15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1" dirty="0" lang="en-US" spc="15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dirty="0" lang="en-US" spc="15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1" dirty="0" lang="en-US" spc="15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b="1" dirty="0" lang="en-US" spc="15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lang="en-US" spc="15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1" dirty="0" lang="en-US" spc="15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1" dirty="0" lang="en-US" spc="15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lang="en-US" spc="15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dirty="0" lang="en-US" spc="15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b="1" dirty="0" lang="en-US" spc="15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b="1" dirty="0" lang="en-US" spc="15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dirty="0" lang="en-US" spc="15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J</a:t>
            </a:r>
            <a:r>
              <a:rPr sz="2400" lang="en-US"/>
              <a:t> </a:t>
            </a:r>
            <a:r>
              <a:rPr sz="2400" lang="en-US"/>
              <a:t>S</a:t>
            </a:r>
            <a:r>
              <a:rPr sz="2400" lang="en-US"/>
              <a:t>h</a:t>
            </a:r>
            <a:r>
              <a:rPr sz="2400" lang="en-US"/>
              <a:t>a</a:t>
            </a:r>
            <a:r>
              <a:rPr sz="2400" lang="en-US"/>
              <a:t>m</a:t>
            </a:r>
            <a:r>
              <a:rPr sz="2400" lang="en-US"/>
              <a:t>e</a:t>
            </a:r>
            <a:r>
              <a:rPr sz="2400" lang="en-US"/>
              <a:t>e</a:t>
            </a:r>
            <a:r>
              <a:rPr sz="2400" lang="en-US"/>
              <a:t>r</a:t>
            </a:r>
            <a:r>
              <a:rPr sz="2400" lang="en-US"/>
              <a:t>a</a:t>
            </a:r>
            <a:r>
              <a:rPr sz="2400" lang="en-US"/>
              <a:t> </a:t>
            </a:r>
            <a:r>
              <a:rPr sz="2400" lang="en-US"/>
              <a:t>b</a:t>
            </a:r>
            <a:r>
              <a:rPr sz="2400" lang="en-US"/>
              <a:t>a</a:t>
            </a:r>
            <a:r>
              <a:rPr sz="2400" lang="en-US"/>
              <a:t>n</a:t>
            </a:r>
            <a:r>
              <a:rPr sz="2400" lang="en-US"/>
              <a:t>u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7</a:t>
            </a:r>
            <a:r>
              <a:rPr dirty="0" sz="2400" lang="en-US"/>
              <a:t>7</a:t>
            </a:r>
            <a:r>
              <a:rPr dirty="0" sz="2400" lang="en-US"/>
              <a:t>7</a:t>
            </a:r>
            <a:r>
              <a:rPr dirty="0" sz="2400" lang="en-US"/>
              <a:t>7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(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)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dirty="0" sz="2400" lang="en-US"/>
              <a:t>T</a:t>
            </a:r>
            <a:r>
              <a:rPr dirty="0" sz="2400" lang="en-US"/>
              <a:t>h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r>
              <a:rPr dirty="0" sz="2400" lang="en-US"/>
              <a:t>q</a:t>
            </a:r>
            <a:r>
              <a:rPr dirty="0" sz="2400" lang="en-US"/>
              <a:t>u</a:t>
            </a:r>
            <a:r>
              <a:rPr dirty="0" sz="2400" lang="en-US"/>
              <a:t>a</a:t>
            </a:r>
            <a:r>
              <a:rPr dirty="0" sz="2400" lang="en-US"/>
              <a:t>i</a:t>
            </a:r>
            <a:r>
              <a:rPr dirty="0" sz="2400" lang="en-US"/>
              <a:t>d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r>
              <a:rPr dirty="0" sz="2400" lang="en-US"/>
              <a:t>milleth </a:t>
            </a:r>
            <a:r>
              <a:rPr dirty="0" sz="2400" lang="en-US"/>
              <a:t>college </a:t>
            </a:r>
            <a:r>
              <a:rPr dirty="0" sz="2400" lang="en-US"/>
              <a:t>for 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920665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3" name=""/>
          <p:cNvSpPr txBox="1"/>
          <p:nvPr/>
        </p:nvSpPr>
        <p:spPr>
          <a:xfrm>
            <a:off x="1195314" y="1219836"/>
            <a:ext cx="4572000" cy="5425439"/>
          </a:xfrm>
          <a:prstGeom prst="rect"/>
        </p:spPr>
        <p:txBody>
          <a:bodyPr rtlCol="0" wrap="square">
            <a:spAutoFit/>
          </a:bodyPr>
          <a:p>
            <a:r>
              <a:rPr sz="1800" lang="en-US">
                <a:solidFill>
                  <a:srgbClr val="000000"/>
                </a:solidFill>
              </a:rPr>
              <a:t>_Results:_
1. *Improved Performance Management*: Streamlined evaluation process, enhanced transparency, and fairness.
2. *Data-Driven Decisions*: Informed decisions on talent development, promotions, and performance improvement initiatives.
3. *Enhanced Employee Engagement*: Clear performance expectations, regular feedback, and personalized development plans.
4. *Increased Productivity*: Focus on key performance metrics, improved goal alignment, and efficient resource allocation.
5. *Better Talent Identification*: Identification of top performers, high-potentials, and areas for improvement.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5" name=""/>
          <p:cNvSpPr txBox="1"/>
          <p:nvPr/>
        </p:nvSpPr>
        <p:spPr>
          <a:xfrm>
            <a:off x="1524000" y="1363980"/>
            <a:ext cx="4572000" cy="5158740"/>
          </a:xfrm>
          <a:prstGeom prst="rect"/>
        </p:spPr>
        <p:txBody>
          <a:bodyPr rtlCol="0" wrap="square">
            <a:spAutoFit/>
          </a:bodyPr>
          <a:p>
            <a:r>
              <a:rPr sz="1800" lang="en-US">
                <a:solidFill>
                  <a:srgbClr val="000000"/>
                </a:solidFill>
              </a:rPr>
              <a:t>_Conclusion:_
Creating an Employee Performance Scorecard in Excel is a cost-effective and efficient way to streamline performance management, enhance employee engagement, and drive business outcomes. By leveraging Excel's capabilities, organizations can:
- Simplify performance tracking and evaluation
- Gain data-driven insights for informed decisions
- Improve transparency, fairness, and communication
- Increase productivity and talent identification
- Reduce administrative burden and costs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2072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ormance 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scoreboard 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7015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9943447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0" name=""/>
          <p:cNvSpPr txBox="1"/>
          <p:nvPr/>
        </p:nvSpPr>
        <p:spPr>
          <a:xfrm>
            <a:off x="1747837" y="1857375"/>
            <a:ext cx="6782448" cy="4714239"/>
          </a:xfrm>
          <a:prstGeom prst="rect"/>
        </p:spPr>
        <p:txBody>
          <a:bodyPr rtlCol="0" wrap="square">
            <a:spAutoFit/>
          </a:bodyPr>
          <a:p>
            <a:r>
              <a:rPr sz="2400" lang="en-US">
                <a:solidFill>
                  <a:srgbClr val="000000"/>
                </a:solidFill>
              </a:rPr>
              <a:t>*Problem Statement:*
Design an Excel-based employee performance scoreboard that enables HR/Managers to:
- Track and measure individual employee performance across multiple key performance indicators (KPIs)
- Visualize performance data in a clear and intuitive dashboard
- Easily identify top performers, areas for improvement, and trends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8088499" cy="499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6" name=""/>
          <p:cNvSpPr txBox="1"/>
          <p:nvPr/>
        </p:nvSpPr>
        <p:spPr>
          <a:xfrm>
            <a:off x="2752725" y="2019300"/>
            <a:ext cx="4572000" cy="4714239"/>
          </a:xfrm>
          <a:prstGeom prst="rect"/>
        </p:spPr>
        <p:txBody>
          <a:bodyPr rtlCol="0" wrap="square">
            <a:spAutoFit/>
          </a:bodyPr>
          <a:p>
            <a:r>
              <a:rPr sz="2400" lang="en-US">
                <a:solidFill>
                  <a:srgbClr val="000000"/>
                </a:solidFill>
              </a:rPr>
              <a:t>The end users of an employee performance scorecard in Excel are:
1. *HR Professionals*: 
2. *Managers/Supervisors*
3. Employees
4. *Department Heads*
5. *Senior Leadership*
6. *Talent Management Teams*
7. *Compensation and Benefits Teams*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5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11947082" cy="546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2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"/>
          <p:cNvSpPr txBox="1"/>
          <p:nvPr/>
        </p:nvSpPr>
        <p:spPr>
          <a:xfrm>
            <a:off x="2957512" y="1499236"/>
            <a:ext cx="4572000" cy="4968241"/>
          </a:xfrm>
          <a:prstGeom prst="rect"/>
        </p:spPr>
        <p:txBody>
          <a:bodyPr rtlCol="0" wrap="square">
            <a:spAutoFit/>
          </a:bodyPr>
          <a:p>
            <a:r>
              <a:rPr sz="2000" lang="en-US">
                <a:solidFill>
                  <a:srgbClr val="000000"/>
                </a:solidFill>
              </a:rPr>
              <a:t>*Value Proposition:*
- Streamlines performance tracking and evaluation
- Enhances data-driven decision making
- Improves employee engagement and development
- Increases transparency and fairness in performance management
- Saves time and reduces administrative burden
- Provides actionable insights for talent management and business strategy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4" name=""/>
          <p:cNvSpPr txBox="1"/>
          <p:nvPr/>
        </p:nvSpPr>
        <p:spPr>
          <a:xfrm>
            <a:off x="3136503" y="1684776"/>
            <a:ext cx="4572000" cy="4701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*Data Set:*
- *Employee Information:*
    - Employee ID
    - Name
    - Department
    - Job Title
Performance Metrics
 Data Format
Data Frequency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object 2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6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2" name=""/>
          <p:cNvSpPr txBox="1"/>
          <p:nvPr/>
        </p:nvSpPr>
        <p:spPr>
          <a:xfrm>
            <a:off x="2526029" y="1525557"/>
            <a:ext cx="4572000" cy="4917440"/>
          </a:xfrm>
          <a:prstGeom prst="rect"/>
        </p:spPr>
        <p:txBody>
          <a:bodyPr rtlCol="0" wrap="square">
            <a:spAutoFit/>
          </a:bodyPr>
          <a:p>
            <a:r>
              <a:rPr sz="1600" lang="en-US">
                <a:solidFill>
                  <a:srgbClr val="000000"/>
                </a:solidFill>
              </a:rPr>
              <a:t>_WOW:_
- *Automated Calculations*: Effortlessly calculate overall scores, weighted averages, and performance levels with Excel formulas.
- *Customizable Dashboards*: Create personalized dashboards for each employee, manager, or department, showcasing key performance metrics and trends.
- *Real-time Insights*: Instantly identify top performers, areas for improvement, and trends with intuitive charts, graphs, and gauges.
- *Simplified Performance Management*: Streamline employee evaluations, goal setting, and feedback processes with a single, comprehensive scorecard.
- *Data-Driven Decisions*: Make informed decisions on talent development, promotions, and performance improvement initiatives with actionable data.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4996278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"/>
          <p:cNvSpPr txBox="1"/>
          <p:nvPr/>
        </p:nvSpPr>
        <p:spPr>
          <a:xfrm>
            <a:off x="1164053" y="1028383"/>
            <a:ext cx="4572000" cy="5641340"/>
          </a:xfrm>
          <a:prstGeom prst="rect"/>
        </p:spPr>
        <p:txBody>
          <a:bodyPr rtlCol="0" wrap="square">
            <a:spAutoFit/>
          </a:bodyPr>
          <a:p>
            <a:r>
              <a:rPr sz="1600" lang="en-US">
                <a:solidFill>
                  <a:srgbClr val="000000"/>
                </a:solidFill>
              </a:rPr>
              <a:t>_Modeling Approach:_
1. _Input Layer_: Employee information, performance metrics, and target values.
2. _Calculation Layer_: Formulas to calculate actual scores, weighted averages, and overall performance scores.
3. _Scorecard Layer_: Visual representation of performance data, including charts, graphs, and gauges.
4. _Dashboard Layer_: Customizable dashboard for each employee, manager, or department.
5. _Analysis Layer_: Trends, top performers, and areas for improvement identification.
_Tools and Functions:_
1. Excel formulas (e.g., VLOOKUP, INDEX-MATCH, AVERAGE)
2. Conditional formatting
3. Charts and graphs (e.g., bar, line, scatter)
4. Gauges and dashboards
5. PivotTables and data analysis tools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2024-03-28T17:07:22Z</dcterms:created>
  <dcterms:modified xsi:type="dcterms:W3CDTF">2024-09-03T06:52:35Z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ef24b2ecbd714975a78b03d56a07cfad</vt:lpwstr>
  </property>
</Properties>
</file>