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9A7F-2BB5-43B5-A7C5-31F9E5458038}">
  <a:tblStyle styleId="{750A9A7F-2BB5-43B5-A7C5-31F9E5458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summarize text on slide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have high recall, can compromise on precision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important things we had to consider about our dataset was the it is highly imbalance, only 8213 out 6,362,620 transactions were flagged as fraud.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Something we need to keep in mind is that we need to make sure to avoid False negative and reduce the false positives. this is to make sure </a:t>
            </a: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a83a305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a83a305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predictions per sample and then get final prediction by voting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do </a:t>
            </a:r>
            <a:r>
              <a:rPr lang="en-US" dirty="0" err="1"/>
              <a:t>preprocessingm</a:t>
            </a:r>
            <a:r>
              <a:rPr lang="en-US" dirty="0"/>
              <a:t> we broadcast the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broadcast the training dataset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made sure instance size to accommodate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learners, with multiple </a:t>
            </a:r>
            <a:r>
              <a:rPr lang="en-US" dirty="0" err="1"/>
              <a:t>hyperparamters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a83a3a6d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a83a3a6d3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broadcast the training dataset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made sure instance size to accommodate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multiple learners, with multiple </a:t>
            </a:r>
            <a:r>
              <a:rPr lang="en-US" dirty="0" err="1">
                <a:solidFill>
                  <a:schemeClr val="dk1"/>
                </a:solidFill>
              </a:rPr>
              <a:t>hyperparamters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a83a3a6d3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a83a3a6d3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a83a3a6d3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a83a3a6d3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a83a3a6d3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a83a3a6d3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CF9B00">
                  <a:alpha val="27843"/>
                </a:srgbClr>
              </a:gs>
              <a:gs pos="14000">
                <a:srgbClr val="CF9B00">
                  <a:alpha val="27843"/>
                </a:srgbClr>
              </a:gs>
              <a:gs pos="100000">
                <a:srgbClr val="5B9BD5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F4B081">
                  <a:alpha val="54901"/>
                </a:srgbClr>
              </a:gs>
              <a:gs pos="9000">
                <a:srgbClr val="F4B081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s-east-1.console.aws.amazon.com/emr/home?region=us-east-1#/clusterDetails/j-27PSPG7DQN9LC" TargetMode="External"/><Relationship Id="rId3" Type="http://schemas.openxmlformats.org/officeDocument/2006/relationships/hyperlink" Target="https://us-east-1.console.aws.amazon.com/emr/home?region=us-east-1#/clusterDetails/j-30V7O0Y4OALP3" TargetMode="External"/><Relationship Id="rId7" Type="http://schemas.openxmlformats.org/officeDocument/2006/relationships/hyperlink" Target="https://us-east-1.console.aws.amazon.com/emr/home?region=us-east-1#/clusterDetails/j-JUBZG7EXOHQ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-east-1.console.aws.amazon.com/emr/home?region=us-east-1#/clusterDetails/j-1DW9HB3V7CBIA" TargetMode="External"/><Relationship Id="rId5" Type="http://schemas.openxmlformats.org/officeDocument/2006/relationships/hyperlink" Target="https://us-east-1.console.aws.amazon.com/emr/home?region=us-east-1#/clusterDetails/j-1RS3NGAI5WCVO" TargetMode="External"/><Relationship Id="rId4" Type="http://schemas.openxmlformats.org/officeDocument/2006/relationships/hyperlink" Target="https://us-east-1.console.aws.amazon.com/emr/home?region=us-east-1#/clusterDetails/j-808TVGU4OFB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rgbClr val="CF9B00">
                  <a:alpha val="80000"/>
                </a:srgb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3"/>
          <p:cNvSpPr/>
          <p:nvPr/>
        </p:nvSpPr>
        <p:spPr>
          <a:xfrm rot="-54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rgbClr val="5B9BD5">
                  <a:alpha val="0"/>
                </a:srgbClr>
              </a:gs>
              <a:gs pos="91000">
                <a:srgbClr val="ED7D31">
                  <a:alpha val="42745"/>
                </a:srgbClr>
              </a:gs>
              <a:gs pos="100000">
                <a:srgbClr val="ED7D31">
                  <a:alpha val="42745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0">
                <a:srgbClr val="548135">
                  <a:alpha val="0"/>
                </a:srgbClr>
              </a:gs>
              <a:gs pos="49000">
                <a:srgbClr val="548135">
                  <a:alpha val="0"/>
                </a:srgbClr>
              </a:gs>
              <a:gs pos="99000">
                <a:srgbClr val="70AD47">
                  <a:alpha val="78823"/>
                </a:srgbClr>
              </a:gs>
              <a:gs pos="100000">
                <a:srgbClr val="70AD47">
                  <a:alpha val="78823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3"/>
          <p:cNvSpPr/>
          <p:nvPr/>
        </p:nvSpPr>
        <p:spPr>
          <a:xfrm rot="6097948">
            <a:off x="5064724" y="699965"/>
            <a:ext cx="5121183" cy="5458076"/>
          </a:xfrm>
          <a:prstGeom prst="ellipse">
            <a:avLst/>
          </a:prstGeom>
          <a:gradFill>
            <a:gsLst>
              <a:gs pos="0">
                <a:srgbClr val="FFF0C2">
                  <a:alpha val="0"/>
                </a:srgbClr>
              </a:gs>
              <a:gs pos="39000">
                <a:srgbClr val="FFF0C2">
                  <a:alpha val="0"/>
                </a:srgbClr>
              </a:gs>
              <a:gs pos="100000">
                <a:srgbClr val="70AD47">
                  <a:alpha val="28627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714202" y="489425"/>
            <a:ext cx="7389900" cy="29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 dirty="0">
                <a:solidFill>
                  <a:schemeClr val="lt1"/>
                </a:solidFill>
              </a:rPr>
              <a:t>FRAUD </a:t>
            </a:r>
            <a:endParaRPr sz="5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lang="en-US" sz="5400" dirty="0">
                <a:solidFill>
                  <a:schemeClr val="lt1"/>
                </a:solidFill>
              </a:rPr>
              <a:t>DETECTION USING SCALABLE ML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980563" y="4423033"/>
            <a:ext cx="53925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r>
              <a:rPr lang="en-US" sz="6000" b="1" dirty="0">
                <a:latin typeface="+mj-lt"/>
                <a:ea typeface="Droid Sans"/>
                <a:cs typeface="Droid Sans"/>
                <a:sym typeface="Droid Sans"/>
              </a:rPr>
              <a:t>SHAMEKH SIDDIQUI</a:t>
            </a:r>
            <a:endParaRPr sz="6000" b="1" dirty="0">
              <a:latin typeface="+mj-lt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b="1" dirty="0">
              <a:latin typeface="+mj-lt"/>
              <a:ea typeface="Droid Sans"/>
              <a:cs typeface="Droid Sans"/>
              <a:sym typeface="Droid Sans"/>
            </a:endParaRPr>
          </a:p>
        </p:txBody>
      </p:sp>
      <p:pic>
        <p:nvPicPr>
          <p:cNvPr id="93" name="Google Shape;93;p13" descr="Layers of backlit paper"/>
          <p:cNvPicPr preferRelativeResize="0"/>
          <p:nvPr/>
        </p:nvPicPr>
        <p:blipFill rotWithShape="1">
          <a:blip r:embed="rId3">
            <a:alphaModFix/>
          </a:blip>
          <a:srcRect l="34825" r="25269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5783" y="2300885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dirty="0">
                <a:latin typeface="+mj-lt"/>
              </a:rPr>
              <a:t>THANK YOU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00711" y="433896"/>
            <a:ext cx="10241280" cy="52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>
                <a:latin typeface="+mj-lt"/>
                <a:ea typeface="Droid Sans"/>
                <a:cs typeface="Droid Sans"/>
                <a:sym typeface="Droid Sans"/>
              </a:rPr>
              <a:t>PROBLEM STATEMENT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600725" y="1159164"/>
            <a:ext cx="10241400" cy="4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latin typeface="+mj-lt"/>
                <a:ea typeface="Droid Serif"/>
                <a:cs typeface="Droid Serif"/>
                <a:sym typeface="Droid Serif"/>
              </a:rPr>
              <a:t>Problem 1:</a:t>
            </a:r>
            <a:r>
              <a:rPr lang="en-US" b="1" dirty="0">
                <a:latin typeface="+mj-lt"/>
                <a:ea typeface="Droid Serif"/>
                <a:cs typeface="Droid Serif"/>
                <a:sym typeface="Droid Serif"/>
              </a:rPr>
              <a:t> Classification and prediction ensembles using existing libraries for in-memory processing on a single machine (Spark)</a:t>
            </a:r>
            <a:br>
              <a:rPr lang="en-US" b="1" dirty="0">
                <a:latin typeface="+mj-lt"/>
                <a:ea typeface="Droid Serif"/>
                <a:cs typeface="Droid Serif"/>
                <a:sym typeface="Droid Serif"/>
              </a:rPr>
            </a:br>
            <a:endParaRPr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Train individual models using existing libraries - scikit learn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Code Parallel framework of ensemble training from scratch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latin typeface="+mj-lt"/>
                <a:ea typeface="Droid Serif"/>
                <a:cs typeface="Droid Serif"/>
                <a:sym typeface="Droid Serif"/>
              </a:rPr>
              <a:t>Problem 2:</a:t>
            </a:r>
            <a:r>
              <a:rPr lang="en-US" b="1" dirty="0">
                <a:latin typeface="+mj-lt"/>
                <a:ea typeface="Droid Serif"/>
                <a:cs typeface="Droid Serif"/>
                <a:sym typeface="Droid Serif"/>
              </a:rPr>
              <a:t> Classification and prediction in Spark </a:t>
            </a:r>
            <a:r>
              <a:rPr lang="en-US" b="1" dirty="0" err="1">
                <a:latin typeface="+mj-lt"/>
                <a:ea typeface="Droid Serif"/>
                <a:cs typeface="Droid Serif"/>
                <a:sym typeface="Droid Serif"/>
              </a:rPr>
              <a:t>MLlib</a:t>
            </a:r>
            <a:endParaRPr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Train models using decision tree and random forest </a:t>
            </a:r>
            <a:r>
              <a:rPr lang="en-US" dirty="0" err="1">
                <a:latin typeface="+mj-lt"/>
                <a:ea typeface="Droid Serif"/>
                <a:cs typeface="Droid Serif"/>
                <a:sym typeface="Droid Serif"/>
              </a:rPr>
              <a:t>MLLib</a:t>
            </a: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 libraries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Analyze prediction quality vs running time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600711" y="433896"/>
            <a:ext cx="10241280" cy="52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>
                <a:latin typeface="+mj-lt"/>
                <a:ea typeface="Droid Sans"/>
                <a:cs typeface="Droid Sans"/>
                <a:sym typeface="Droid Sans"/>
              </a:rPr>
              <a:t>DATA - FRAUD DETECTION</a:t>
            </a:r>
            <a:endParaRPr sz="3200" dirty="0">
              <a:latin typeface="+mj-lt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600711" y="1041400"/>
            <a:ext cx="10241400" cy="48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latin typeface="+mj-lt"/>
                <a:ea typeface="Droid Serif"/>
                <a:cs typeface="Droid Serif"/>
                <a:sym typeface="Droid Serif"/>
              </a:rPr>
              <a:t>About Dataset: </a:t>
            </a:r>
            <a:endParaRPr sz="2500"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Fraud Dataset from Kaggle with ~6 Million records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Financial logs from a mobile money service implemented in an African country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Columns Description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j-lt"/>
                <a:ea typeface="Droid Serif"/>
                <a:cs typeface="Droid Serif"/>
                <a:sym typeface="Droid Serif"/>
              </a:rPr>
              <a:t>Key Points to Consider: </a:t>
            </a:r>
            <a:endParaRPr sz="2500"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b="1" dirty="0">
                <a:latin typeface="+mj-lt"/>
                <a:ea typeface="Droid Serif"/>
                <a:cs typeface="Droid Serif"/>
                <a:sym typeface="Droid Serif"/>
              </a:rPr>
              <a:t>Highly Imbalanced : </a:t>
            </a: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8213  out of 6,362,620 transactions are fraudulent ~ 0.13%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erif"/>
              <a:buChar char="•"/>
            </a:pPr>
            <a:r>
              <a:rPr lang="en-US" b="1" dirty="0">
                <a:latin typeface="+mj-lt"/>
                <a:ea typeface="Droid Serif"/>
                <a:cs typeface="Droid Serif"/>
                <a:sym typeface="Droid Serif"/>
              </a:rPr>
              <a:t>Metrics to focus : </a:t>
            </a:r>
            <a:r>
              <a:rPr lang="en-US" b="1" dirty="0">
                <a:solidFill>
                  <a:srgbClr val="CC0000"/>
                </a:solidFill>
                <a:latin typeface="+mj-lt"/>
                <a:ea typeface="Droid Serif"/>
                <a:cs typeface="Droid Serif"/>
                <a:sym typeface="Droid Serif"/>
              </a:rPr>
              <a:t>Strictly Avoid </a:t>
            </a: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False Negatives, </a:t>
            </a:r>
            <a:r>
              <a:rPr lang="en-US" b="1" dirty="0">
                <a:solidFill>
                  <a:srgbClr val="E69138"/>
                </a:solidFill>
                <a:latin typeface="+mj-lt"/>
                <a:ea typeface="Droid Serif"/>
                <a:cs typeface="Droid Serif"/>
                <a:sym typeface="Droid Serif"/>
              </a:rPr>
              <a:t>Reduce</a:t>
            </a:r>
            <a:r>
              <a:rPr lang="en-US" dirty="0">
                <a:latin typeface="+mj-lt"/>
                <a:ea typeface="Droid Serif"/>
                <a:cs typeface="Droid Serif"/>
                <a:sym typeface="Droid Serif"/>
              </a:rPr>
              <a:t> False Positives</a:t>
            </a:r>
            <a:endParaRPr dirty="0">
              <a:latin typeface="+mj-lt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75" y="3316524"/>
            <a:ext cx="9328950" cy="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57200" y="293551"/>
            <a:ext cx="10241400" cy="62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Approach: Problem 1 - Spark + Scikit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557200" y="1169303"/>
            <a:ext cx="10241400" cy="50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Ensembles Training: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4" b="1" dirty="0">
                <a:latin typeface="Arial"/>
                <a:ea typeface="Arial"/>
                <a:cs typeface="Arial"/>
                <a:sym typeface="Arial"/>
              </a:rPr>
              <a:t>Design choices:</a:t>
            </a:r>
            <a:endParaRPr sz="2224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Base learners: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- Scikit-learn - Decision Trees, Logistic Regression 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Training data &amp; Bagging: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Broadcast the training data and perform bagging on partition. Testing is performed after training. 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One model per partition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- Make model list as RDD and use custom partitioner - (model index - will be used a partition number)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Final Prediction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-  Ensemble - Voting based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75" y="1439550"/>
            <a:ext cx="4236400" cy="1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557200" y="293551"/>
            <a:ext cx="10241400" cy="62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Approach: Problem 1 - Spark + Scikit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57200" y="1169303"/>
            <a:ext cx="10241400" cy="50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4" b="1" dirty="0">
                <a:latin typeface="Arial"/>
                <a:ea typeface="Arial"/>
                <a:cs typeface="Arial"/>
                <a:sym typeface="Arial"/>
              </a:rPr>
              <a:t>Ensemble 1 - Voting based Classifier:</a:t>
            </a:r>
            <a:endParaRPr sz="2224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Base learners: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- Decision Trees, Logistic Regression , SVC  with different parameters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Training data broadcast with No Bagging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One model per partition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- Custom Partitioner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Final Prediction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- Voting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4" b="1" dirty="0">
                <a:latin typeface="Arial"/>
                <a:ea typeface="Arial"/>
                <a:cs typeface="Arial"/>
                <a:sym typeface="Arial"/>
              </a:rPr>
              <a:t>Ensemble 2 - Random Forest Classifier:</a:t>
            </a:r>
            <a:endParaRPr sz="2224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Base learners: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- Only Decision Trees - Same </a:t>
            </a:r>
            <a:r>
              <a:rPr lang="en-US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hypermaters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for all! 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Training data broadcast with Bagging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One model per partition - 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Custom Partitioner</a:t>
            </a:r>
            <a:endParaRPr b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•"/>
            </a:pPr>
            <a:r>
              <a:rPr lang="en-US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Final Prediction</a:t>
            </a:r>
            <a:r>
              <a:rPr lang="en-US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- Voting</a:t>
            </a:r>
            <a:endParaRPr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10350" y="134051"/>
            <a:ext cx="10241400" cy="62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Results : Problem 1 - Spark + Scikit</a:t>
            </a:r>
            <a:endParaRPr dirty="0">
              <a:latin typeface="+mj-lt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964775" y="915750"/>
          <a:ext cx="10057100" cy="5218496"/>
        </p:xfrm>
        <a:graphic>
          <a:graphicData uri="http://schemas.openxmlformats.org/drawingml/2006/table">
            <a:tbl>
              <a:tblPr>
                <a:noFill/>
                <a:tableStyleId>{750A9A7F-2BB5-43B5-A7C5-31F9E5458038}</a:tableStyleId>
              </a:tblPr>
              <a:tblGrid>
                <a:gridCol w="13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2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0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Ensemble Type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Num of Nodes </a:t>
                      </a:r>
                      <a:endParaRPr sz="1600" b="1" dirty="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No of estimators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Time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Precision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Recall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FN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FP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link</a:t>
                      </a:r>
                      <a:endParaRPr sz="16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VB Classifier - LR,SV,DC</a:t>
                      </a:r>
                      <a:endParaRPr sz="13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2</a:t>
                      </a:r>
                      <a:endParaRPr sz="1900" dirty="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 hr, 19 min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FF0000"/>
                          </a:solidFill>
                        </a:rPr>
                        <a:t>0.0353</a:t>
                      </a:r>
                      <a:endParaRPr sz="19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FF0000"/>
                          </a:solidFill>
                        </a:rPr>
                        <a:t>0.9846</a:t>
                      </a:r>
                      <a:endParaRPr sz="19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43552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VB Classifier - LR,SV,DC</a:t>
                      </a:r>
                      <a:endParaRPr sz="13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 min, 42 sec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0.992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0.391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985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Random Forest Classifier - 10 Max Depth</a:t>
                      </a:r>
                      <a:endParaRPr sz="1300" dirty="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 min, 42 sec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0.997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0.549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730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Classifier - 10 Max Dep</a:t>
                      </a:r>
                      <a:endParaRPr sz="13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 min, 52 sec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0.987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0.478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845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Classifier - 20 Max Dep</a:t>
                      </a:r>
                      <a:endParaRPr sz="13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16191F"/>
                          </a:solidFill>
                        </a:rPr>
                        <a:t>8 min, 24 sec</a:t>
                      </a:r>
                      <a:endParaRPr sz="1900">
                        <a:solidFill>
                          <a:srgbClr val="16191F"/>
                        </a:solidFill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0.3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1134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Classifier - 20 Max Dep</a:t>
                      </a:r>
                      <a:endParaRPr sz="13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50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16191F"/>
                          </a:solidFill>
                        </a:rPr>
                        <a:t>4 min, 2 sec</a:t>
                      </a:r>
                      <a:endParaRPr sz="1900">
                        <a:solidFill>
                          <a:srgbClr val="16191F"/>
                        </a:solidFill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0.998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0.55</a:t>
                      </a:r>
                      <a:endParaRPr sz="1900" b="1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728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557200" y="293551"/>
            <a:ext cx="10241400" cy="62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Droid Sans"/>
                <a:cs typeface="Droid Sans"/>
                <a:sym typeface="Droid Sans"/>
              </a:rPr>
              <a:t>Approach: Problem 2 - Spark MLLIB</a:t>
            </a:r>
            <a:endParaRPr dirty="0">
              <a:latin typeface="+mn-lt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57200" y="1169303"/>
            <a:ext cx="10241400" cy="50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+mn-lt"/>
                <a:ea typeface="Arial"/>
                <a:cs typeface="Arial"/>
                <a:sym typeface="Arial"/>
              </a:rPr>
              <a:t>Ensembles Training: </a:t>
            </a:r>
            <a:endParaRPr b="1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4" b="1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24" b="1" dirty="0">
                <a:latin typeface="+mn-lt"/>
                <a:ea typeface="Arial"/>
                <a:cs typeface="Arial"/>
                <a:sym typeface="Arial"/>
              </a:rPr>
              <a:t>Design choices:</a:t>
            </a:r>
            <a:endParaRPr sz="2224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Feature Transformations: </a:t>
            </a:r>
            <a:r>
              <a:rPr lang="en-US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dirty="0" err="1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StringIndexer</a:t>
            </a:r>
            <a:r>
              <a:rPr lang="en-US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OnehotEncoder</a:t>
            </a:r>
            <a:r>
              <a:rPr lang="en-US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, Vector Assemblers </a:t>
            </a:r>
            <a:endParaRPr dirty="0">
              <a:solidFill>
                <a:srgbClr val="1C4587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•"/>
            </a:pPr>
            <a:r>
              <a:rPr lang="en-US" b="1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ML Algorithms : </a:t>
            </a:r>
            <a:r>
              <a:rPr lang="en-US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 Random Forest Classifiers - With varying max depth and No of Trees</a:t>
            </a:r>
            <a:endParaRPr dirty="0">
              <a:solidFill>
                <a:srgbClr val="1C4587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Char char="•"/>
            </a:pPr>
            <a:r>
              <a:rPr lang="en-US" b="1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ML Pipelines:</a:t>
            </a:r>
            <a:r>
              <a:rPr lang="en-US" dirty="0">
                <a:solidFill>
                  <a:srgbClr val="1C4587"/>
                </a:solidFill>
                <a:latin typeface="+mn-lt"/>
                <a:ea typeface="Arial"/>
                <a:cs typeface="Arial"/>
                <a:sym typeface="Arial"/>
              </a:rPr>
              <a:t> Multiple stacked feature Transformations</a:t>
            </a:r>
            <a:endParaRPr dirty="0">
              <a:solidFill>
                <a:srgbClr val="1C4587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C4587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75" y="1439550"/>
            <a:ext cx="4236400" cy="1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57200" y="577076"/>
            <a:ext cx="10241400" cy="62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Droid Sans"/>
                <a:cs typeface="Droid Sans"/>
                <a:sym typeface="Droid Sans"/>
              </a:rPr>
              <a:t>Results : Problem 2 - Spark </a:t>
            </a:r>
            <a:r>
              <a:rPr lang="en-US" dirty="0" err="1">
                <a:latin typeface="+mn-lt"/>
                <a:ea typeface="Droid Sans"/>
                <a:cs typeface="Droid Sans"/>
                <a:sym typeface="Droid Sans"/>
              </a:rPr>
              <a:t>MLLib</a:t>
            </a:r>
            <a:endParaRPr dirty="0">
              <a:latin typeface="+mn-lt"/>
              <a:ea typeface="Droid Sans"/>
              <a:cs typeface="Droid Sans"/>
              <a:sym typeface="Droid Sans"/>
            </a:endParaRPr>
          </a:p>
        </p:txBody>
      </p:sp>
      <p:graphicFrame>
        <p:nvGraphicFramePr>
          <p:cNvPr id="138" name="Google Shape;138;p20"/>
          <p:cNvGraphicFramePr/>
          <p:nvPr>
            <p:extLst>
              <p:ext uri="{D42A27DB-BD31-4B8C-83A1-F6EECF244321}">
                <p14:modId xmlns:p14="http://schemas.microsoft.com/office/powerpoint/2010/main" val="1620087134"/>
              </p:ext>
            </p:extLst>
          </p:nvPr>
        </p:nvGraphicFramePr>
        <p:xfrm>
          <a:off x="978325" y="1460090"/>
          <a:ext cx="10495917" cy="4491074"/>
        </p:xfrm>
        <a:graphic>
          <a:graphicData uri="http://schemas.openxmlformats.org/drawingml/2006/table">
            <a:tbl>
              <a:tblPr>
                <a:noFill/>
                <a:tableStyleId>{750A9A7F-2BB5-43B5-A7C5-31F9E5458038}</a:tableStyleId>
              </a:tblPr>
              <a:tblGrid>
                <a:gridCol w="1835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8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lt"/>
                        </a:rPr>
                        <a:t>Ensemble </a:t>
                      </a:r>
                      <a:endParaRPr b="1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lt"/>
                        </a:rPr>
                        <a:t>No of Instances</a:t>
                      </a:r>
                      <a:endParaRPr b="1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No of Trees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Tree Max Depth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Time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Precision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Recall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+mn-lt"/>
                        </a:rPr>
                        <a:t>Links</a:t>
                      </a:r>
                      <a:endParaRPr b="1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Random Forest Classifier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5</a:t>
                      </a:r>
                      <a:endParaRPr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100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20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11 Min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0.994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0.69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 dirty="0">
                          <a:solidFill>
                            <a:schemeClr val="hlink"/>
                          </a:solidFill>
                          <a:latin typeface="+mn-lt"/>
                          <a:hlinkClick r:id="rId3"/>
                        </a:rPr>
                        <a:t>https://us-east-1.console.aws.amazon.com/emr/home?region=us-east-1#/clusterDetails/j-30V7O0Y4OALP3</a:t>
                      </a:r>
                      <a:endParaRPr sz="800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5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Random Forest Classifier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100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20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39.5 Min</a:t>
                      </a:r>
                      <a:endParaRPr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0.992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0.7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 dirty="0">
                          <a:solidFill>
                            <a:schemeClr val="hlink"/>
                          </a:solidFill>
                          <a:latin typeface="+mn-lt"/>
                          <a:hlinkClick r:id="rId4"/>
                        </a:rPr>
                        <a:t>https://us-east-1.console.aws.amazon.com/emr/home?region=us-east-1#/clusterDetails/j-808TVGU4OFBE</a:t>
                      </a:r>
                      <a:endParaRPr sz="800" dirty="0">
                        <a:latin typeface="+mn-l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Random Forest Classifier</a:t>
                      </a:r>
                      <a:endParaRPr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5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50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5 Min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0.994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0.685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 dirty="0">
                          <a:solidFill>
                            <a:schemeClr val="hlink"/>
                          </a:solidFill>
                          <a:latin typeface="+mn-lt"/>
                          <a:hlinkClick r:id="rId5"/>
                        </a:rPr>
                        <a:t>https://us-east-1.console.aws.amazon.com/emr/home?region=us-east-1#/clusterDetails/j-1RS3NGAI5WCVO</a:t>
                      </a:r>
                      <a:endParaRPr sz="800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Random Forest Classifier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50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12 Min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0.996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0.701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 dirty="0">
                          <a:solidFill>
                            <a:schemeClr val="hlink"/>
                          </a:solidFill>
                          <a:latin typeface="+mn-lt"/>
                          <a:hlinkClick r:id="rId6"/>
                        </a:rPr>
                        <a:t>https://us-east-1.console.aws.amazon.com/emr/home?region=us-east-1#/clusterDetails/j-1DW9HB3V7CBIA</a:t>
                      </a:r>
                      <a:endParaRPr sz="800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Random Forest Classifier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5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20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30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5 Min</a:t>
                      </a:r>
                      <a:endParaRPr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+mn-lt"/>
                        </a:rPr>
                        <a:t>0.7024</a:t>
                      </a:r>
                      <a:endParaRPr b="1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solidFill>
                            <a:schemeClr val="hlink"/>
                          </a:solidFill>
                          <a:latin typeface="+mn-lt"/>
                          <a:hlinkClick r:id="rId7"/>
                        </a:rPr>
                        <a:t>https://us-east-1.console.aws.amazon.com/emr/home?region=us-east-1#/clusterDetails/j-JUBZG7EXOHQS</a:t>
                      </a:r>
                      <a:endParaRPr sz="800" b="1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5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Random Forest Classifier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20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30</a:t>
                      </a:r>
                      <a:endParaRPr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12.5 Min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0.99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</a:rPr>
                        <a:t>0.7</a:t>
                      </a:r>
                      <a:endParaRPr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 dirty="0">
                          <a:solidFill>
                            <a:schemeClr val="hlink"/>
                          </a:solidFill>
                          <a:latin typeface="+mn-lt"/>
                          <a:hlinkClick r:id="rId8"/>
                        </a:rPr>
                        <a:t>https://us-east-1.console.aws.amazon.com/emr/home?region=us-east-1#/clusterDetails/j-27PSPG7DQN9LC</a:t>
                      </a:r>
                      <a:endParaRPr sz="800" dirty="0">
                        <a:latin typeface="+mn-lt"/>
                      </a:endParaRPr>
                    </a:p>
                  </a:txBody>
                  <a:tcPr marL="28575" marR="28575" marT="19050" marB="19050" anchor="b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600711" y="433896"/>
            <a:ext cx="10241280" cy="52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>
                <a:latin typeface="+mj-lt"/>
                <a:ea typeface="Droid Sans"/>
                <a:cs typeface="Droid Sans"/>
                <a:sym typeface="Droid Sans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600700" y="1320800"/>
            <a:ext cx="102414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b="1" dirty="0" err="1">
                <a:latin typeface="+mn-lt"/>
                <a:ea typeface="Droid Sans"/>
                <a:cs typeface="Droid Sans"/>
                <a:sym typeface="Droid Sans"/>
              </a:rPr>
              <a:t>MLLib</a:t>
            </a:r>
            <a:r>
              <a:rPr lang="en-US" b="1" dirty="0">
                <a:latin typeface="+mn-lt"/>
                <a:ea typeface="Droid Sans"/>
                <a:cs typeface="Droid Sans"/>
                <a:sym typeface="Droid Sans"/>
              </a:rPr>
              <a:t> vs Scikit + Spark :   </a:t>
            </a:r>
            <a:r>
              <a:rPr lang="en-US" dirty="0">
                <a:latin typeface="+mn-lt"/>
                <a:ea typeface="Droid Sans"/>
                <a:cs typeface="Droid Sans"/>
                <a:sym typeface="Droid Sans"/>
              </a:rPr>
              <a:t>Scikit + Spark is Faster but Less accurate for RF Classifier</a:t>
            </a:r>
            <a:endParaRPr dirty="0">
              <a:latin typeface="+mn-lt"/>
              <a:ea typeface="Droid Sans"/>
              <a:cs typeface="Droid Sans"/>
              <a:sym typeface="Droid Sans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Droid Sans"/>
              <a:buChar char="•"/>
            </a:pPr>
            <a:r>
              <a:rPr lang="en-US" b="1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Speed</a:t>
            </a:r>
            <a:r>
              <a:rPr lang="en-US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 :</a:t>
            </a:r>
            <a:endParaRPr dirty="0">
              <a:solidFill>
                <a:srgbClr val="1C4587"/>
              </a:solidFill>
              <a:latin typeface="+mn-lt"/>
              <a:ea typeface="Droid Sans"/>
              <a:cs typeface="Droid Sans"/>
              <a:sym typeface="Droid Sans"/>
            </a:endParaRPr>
          </a:p>
          <a:p>
            <a:pPr marL="11430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Droid Sans"/>
              <a:buChar char="•"/>
            </a:pPr>
            <a:r>
              <a:rPr lang="en-US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Additional time for feature transformations / Scikit DT implementation is more optimized</a:t>
            </a:r>
            <a:endParaRPr dirty="0">
              <a:solidFill>
                <a:srgbClr val="1C4587"/>
              </a:solidFill>
              <a:latin typeface="+mn-lt"/>
              <a:ea typeface="Droid Sans"/>
              <a:cs typeface="Droid Sans"/>
              <a:sym typeface="Droid Sans"/>
            </a:endParaRPr>
          </a:p>
          <a:p>
            <a:pPr marL="11430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Droid Sans"/>
              <a:buChar char="•"/>
            </a:pPr>
            <a:r>
              <a:rPr lang="en-US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Probably ML Lib is designed for much Larger Dataset .</a:t>
            </a:r>
            <a:endParaRPr dirty="0">
              <a:solidFill>
                <a:srgbClr val="1C4587"/>
              </a:solidFill>
              <a:latin typeface="+mn-lt"/>
              <a:ea typeface="Droid Sans"/>
              <a:cs typeface="Droid Sans"/>
              <a:sym typeface="Droid Sans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Droid Sans"/>
              <a:buChar char="•"/>
            </a:pPr>
            <a:r>
              <a:rPr lang="en-US" b="1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Accuracy</a:t>
            </a:r>
            <a:r>
              <a:rPr lang="en-US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 : </a:t>
            </a:r>
            <a:endParaRPr dirty="0">
              <a:solidFill>
                <a:srgbClr val="1C4587"/>
              </a:solidFill>
              <a:latin typeface="+mn-lt"/>
              <a:ea typeface="Droid Sans"/>
              <a:cs typeface="Droid Sans"/>
              <a:sym typeface="Droid Sans"/>
            </a:endParaRPr>
          </a:p>
          <a:p>
            <a:pPr marL="11430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Droid Sans"/>
              <a:buChar char="•"/>
            </a:pPr>
            <a:r>
              <a:rPr lang="en-US" dirty="0">
                <a:solidFill>
                  <a:srgbClr val="1C4587"/>
                </a:solidFill>
                <a:latin typeface="+mn-lt"/>
                <a:ea typeface="Droid Sans"/>
                <a:cs typeface="Droid Sans"/>
                <a:sym typeface="Droid Sans"/>
              </a:rPr>
              <a:t>Try Class Imbalance techniques or Other configurations of scikit learn</a:t>
            </a:r>
            <a:endParaRPr dirty="0">
              <a:solidFill>
                <a:srgbClr val="1C4587"/>
              </a:solidFill>
              <a:latin typeface="+mn-lt"/>
              <a:ea typeface="Droid Sans"/>
              <a:cs typeface="Droid Sans"/>
              <a:sym typeface="Droid Sans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endParaRPr dirty="0">
              <a:latin typeface="+mn-lt"/>
              <a:ea typeface="Droid Sans"/>
              <a:cs typeface="Droid Sans"/>
              <a:sym typeface="Droid Sans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600711" y="4078921"/>
            <a:ext cx="10241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 dirty="0">
                <a:latin typeface="+mj-lt"/>
                <a:ea typeface="Droid Sans"/>
                <a:cs typeface="Droid Sans"/>
                <a:sym typeface="Droid Sans"/>
              </a:rPr>
              <a:t>FUTURE WORK</a:t>
            </a:r>
            <a:endParaRPr sz="3200" dirty="0">
              <a:latin typeface="+mj-lt"/>
              <a:ea typeface="Droid Sans"/>
              <a:cs typeface="Droid Sans"/>
              <a:sym typeface="Droid Sans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760200" y="4466050"/>
            <a:ext cx="102414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  <a:ea typeface="Droid Sans"/>
              <a:cs typeface="Droid Sans"/>
              <a:sym typeface="Droid Sans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Understand spark ML Lib Implementation details.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Explore Class Imbalance techniques in scikit 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•"/>
            </a:pPr>
            <a:r>
              <a:rPr lang="en-US" dirty="0">
                <a:latin typeface="+mj-lt"/>
                <a:ea typeface="Droid Sans"/>
                <a:cs typeface="Droid Sans"/>
                <a:sym typeface="Droid Sans"/>
              </a:rPr>
              <a:t>Implementing more machine learning models and analyzing scalability on AWS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891</Words>
  <Application>Microsoft Office PowerPoint</Application>
  <PresentationFormat>Widescreen</PresentationFormat>
  <Paragraphs>211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Droid Serif</vt:lpstr>
      <vt:lpstr>Arial</vt:lpstr>
      <vt:lpstr>Droid Sans</vt:lpstr>
      <vt:lpstr>Gill Sans</vt:lpstr>
      <vt:lpstr>GradientRiseVTI</vt:lpstr>
      <vt:lpstr>FRAUD  DETECTION USING SCALABLE ML</vt:lpstr>
      <vt:lpstr>PROBLEM STATEMENT</vt:lpstr>
      <vt:lpstr>DATA - FRAUD DETECTION</vt:lpstr>
      <vt:lpstr>Approach: Problem 1 - Spark + Scikit</vt:lpstr>
      <vt:lpstr>Approach: Problem 1 - Spark + Scikit</vt:lpstr>
      <vt:lpstr>Results : Problem 1 - Spark + Scikit</vt:lpstr>
      <vt:lpstr>Approach: Problem 2 - Spark MLLIB</vt:lpstr>
      <vt:lpstr>Results : Problem 2 - Spark MLLib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 DETECTION USING SCALABLE ML</dc:title>
  <dc:creator>Shamekh Siddiqui</dc:creator>
  <cp:lastModifiedBy>Shamekh Mohammad Siddiqui</cp:lastModifiedBy>
  <cp:revision>3</cp:revision>
  <dcterms:modified xsi:type="dcterms:W3CDTF">2024-01-16T23:10:10Z</dcterms:modified>
</cp:coreProperties>
</file>