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Merriweather"/>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Merriweather-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Merriweather-italic.fntdata"/><Relationship Id="rId6" Type="http://schemas.openxmlformats.org/officeDocument/2006/relationships/slide" Target="slides/slide1.xml"/><Relationship Id="rId18"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79da42547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79da42547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79da42547c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79da42547c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79da42547c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79da42547c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79da42547c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79da42547c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79da42547c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79da42547c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79da42547c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79da42547c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79da42547c_0_1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79da42547c_0_1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1" cy="5141675"/>
          </a:xfrm>
          <a:prstGeom prst="rect">
            <a:avLst/>
          </a:prstGeom>
          <a:noFill/>
          <a:ln>
            <a:noFill/>
          </a:ln>
        </p:spPr>
      </p:pic>
      <p:sp>
        <p:nvSpPr>
          <p:cNvPr id="55" name="Google Shape;55;p13"/>
          <p:cNvSpPr txBox="1"/>
          <p:nvPr/>
        </p:nvSpPr>
        <p:spPr>
          <a:xfrm>
            <a:off x="1254900" y="826425"/>
            <a:ext cx="7284600" cy="31584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600"/>
              </a:spcAft>
              <a:buNone/>
            </a:pPr>
            <a:r>
              <a:rPr b="1" lang="en" sz="4200">
                <a:solidFill>
                  <a:schemeClr val="lt1"/>
                </a:solidFill>
                <a:latin typeface="Montserrat"/>
                <a:ea typeface="Montserrat"/>
                <a:cs typeface="Montserrat"/>
                <a:sym typeface="Montserrat"/>
              </a:rPr>
              <a:t>Case study: Facebook–Cambridge Analytica data breach scandal</a:t>
            </a:r>
            <a:endParaRPr b="1" sz="4200">
              <a:solidFill>
                <a:schemeClr val="lt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0" y="0"/>
            <a:ext cx="9144001" cy="5141675"/>
          </a:xfrm>
          <a:prstGeom prst="rect">
            <a:avLst/>
          </a:prstGeom>
          <a:noFill/>
          <a:ln>
            <a:noFill/>
          </a:ln>
        </p:spPr>
      </p:pic>
      <p:sp>
        <p:nvSpPr>
          <p:cNvPr id="61" name="Google Shape;61;p14"/>
          <p:cNvSpPr txBox="1"/>
          <p:nvPr/>
        </p:nvSpPr>
        <p:spPr>
          <a:xfrm>
            <a:off x="76525" y="107125"/>
            <a:ext cx="4055400" cy="5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700">
                <a:solidFill>
                  <a:schemeClr val="lt1"/>
                </a:solidFill>
                <a:latin typeface="Merriweather"/>
                <a:ea typeface="Merriweather"/>
                <a:cs typeface="Merriweather"/>
                <a:sym typeface="Merriweather"/>
              </a:rPr>
              <a:t>Background</a:t>
            </a:r>
            <a:endParaRPr b="1" sz="3700">
              <a:solidFill>
                <a:schemeClr val="lt1"/>
              </a:solidFill>
              <a:latin typeface="Merriweather"/>
              <a:ea typeface="Merriweather"/>
              <a:cs typeface="Merriweather"/>
              <a:sym typeface="Merriweather"/>
            </a:endParaRPr>
          </a:p>
        </p:txBody>
      </p:sp>
      <p:sp>
        <p:nvSpPr>
          <p:cNvPr id="62" name="Google Shape;62;p14"/>
          <p:cNvSpPr txBox="1"/>
          <p:nvPr/>
        </p:nvSpPr>
        <p:spPr>
          <a:xfrm>
            <a:off x="420875" y="1262575"/>
            <a:ext cx="8493600" cy="2285700"/>
          </a:xfrm>
          <a:prstGeom prst="rect">
            <a:avLst/>
          </a:prstGeom>
          <a:noFill/>
          <a:ln>
            <a:noFill/>
          </a:ln>
        </p:spPr>
        <p:txBody>
          <a:bodyPr anchorCtr="0" anchor="t" bIns="91425" lIns="91425" spcFirstLastPara="1" rIns="91425" wrap="square" tIns="91425">
            <a:spAutoFit/>
          </a:bodyPr>
          <a:lstStyle/>
          <a:p>
            <a:pPr indent="-339725" lvl="0" marL="457200" rtl="0" algn="l">
              <a:spcBef>
                <a:spcPts val="0"/>
              </a:spcBef>
              <a:spcAft>
                <a:spcPts val="0"/>
              </a:spcAft>
              <a:buClr>
                <a:schemeClr val="lt1"/>
              </a:buClr>
              <a:buSzPts val="1750"/>
              <a:buFont typeface="Times New Roman"/>
              <a:buChar char="●"/>
            </a:pPr>
            <a:r>
              <a:rPr lang="en" sz="1750">
                <a:solidFill>
                  <a:schemeClr val="lt1"/>
                </a:solidFill>
                <a:latin typeface="Times New Roman"/>
                <a:ea typeface="Times New Roman"/>
                <a:cs typeface="Times New Roman"/>
                <a:sym typeface="Times New Roman"/>
              </a:rPr>
              <a:t>Cambridge Analytica (</a:t>
            </a:r>
            <a:r>
              <a:rPr lang="en" sz="1750">
                <a:solidFill>
                  <a:schemeClr val="lt1"/>
                </a:solidFill>
                <a:latin typeface="Times New Roman"/>
                <a:ea typeface="Times New Roman"/>
                <a:cs typeface="Times New Roman"/>
                <a:sym typeface="Times New Roman"/>
              </a:rPr>
              <a:t>CA’s) parent company, Strategic Communication Laboratories Group, was a private British behavioural and strategic research communication corporation.</a:t>
            </a:r>
            <a:endParaRPr sz="1750">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350">
              <a:solidFill>
                <a:schemeClr val="lt1"/>
              </a:solidFill>
            </a:endParaRPr>
          </a:p>
          <a:p>
            <a:pPr indent="-352425" lvl="0" marL="457200" rtl="0" algn="l">
              <a:spcBef>
                <a:spcPts val="0"/>
              </a:spcBef>
              <a:spcAft>
                <a:spcPts val="0"/>
              </a:spcAft>
              <a:buClr>
                <a:schemeClr val="lt1"/>
              </a:buClr>
              <a:buSzPts val="1950"/>
              <a:buFont typeface="Times New Roman"/>
              <a:buChar char="●"/>
            </a:pPr>
            <a:r>
              <a:rPr lang="en" sz="1700">
                <a:solidFill>
                  <a:schemeClr val="lt1"/>
                </a:solidFill>
                <a:latin typeface="Times New Roman"/>
                <a:ea typeface="Times New Roman"/>
                <a:cs typeface="Times New Roman"/>
                <a:sym typeface="Times New Roman"/>
              </a:rPr>
              <a:t>Data at Risk: Personal user information public profiles, demographics like birth dates and locations, and “friends’” data, all harvested without proper consent used to create psychometric profiles for political campaigns like those of Senator Ted Cruz, Donald Trump, and the Brexit ‘Leave-EU’ campaign.</a:t>
            </a:r>
            <a:endParaRPr sz="1950">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0" y="-29225"/>
            <a:ext cx="9144001" cy="5141675"/>
          </a:xfrm>
          <a:prstGeom prst="rect">
            <a:avLst/>
          </a:prstGeom>
          <a:noFill/>
          <a:ln>
            <a:noFill/>
          </a:ln>
        </p:spPr>
      </p:pic>
      <p:sp>
        <p:nvSpPr>
          <p:cNvPr id="68" name="Google Shape;68;p15"/>
          <p:cNvSpPr txBox="1"/>
          <p:nvPr/>
        </p:nvSpPr>
        <p:spPr>
          <a:xfrm>
            <a:off x="68850" y="130100"/>
            <a:ext cx="34968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700">
                <a:solidFill>
                  <a:schemeClr val="lt1"/>
                </a:solidFill>
                <a:latin typeface="Merriweather"/>
                <a:ea typeface="Merriweather"/>
                <a:cs typeface="Merriweather"/>
                <a:sym typeface="Merriweather"/>
              </a:rPr>
              <a:t>Timeline</a:t>
            </a:r>
            <a:endParaRPr sz="3700">
              <a:solidFill>
                <a:schemeClr val="lt1"/>
              </a:solidFill>
              <a:latin typeface="Merriweather"/>
              <a:ea typeface="Merriweather"/>
              <a:cs typeface="Merriweather"/>
              <a:sym typeface="Merriweather"/>
            </a:endParaRPr>
          </a:p>
        </p:txBody>
      </p:sp>
      <p:sp>
        <p:nvSpPr>
          <p:cNvPr id="69" name="Google Shape;69;p15"/>
          <p:cNvSpPr txBox="1"/>
          <p:nvPr/>
        </p:nvSpPr>
        <p:spPr>
          <a:xfrm>
            <a:off x="818750" y="1109550"/>
            <a:ext cx="7988700" cy="36327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2014: Aleksandr Kogan released a personality-quiz app on Facebook that collected detailed psychometric traits from users. To log into the app, users granted access to their profiles and inadvertently to their friends’ data. The app was downloaded by approximately 220,000 users (two lakh twenty thousand), resulting in the collection of up to 87 million profiles nearly a quarter of active Facebook users in the U.S. </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lt1"/>
              </a:solidFill>
              <a:latin typeface="Times New Roman"/>
              <a:ea typeface="Times New Roman"/>
              <a:cs typeface="Times New Roman"/>
              <a:sym typeface="Times New Roman"/>
            </a:endParaRPr>
          </a:p>
          <a:p>
            <a:pPr indent="-330200" lvl="0" marL="457200" rtl="0" algn="l">
              <a:spcBef>
                <a:spcPts val="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December 2015: The Guardian first reported the misuse of data, exposing Cambridge </a:t>
            </a:r>
            <a:r>
              <a:rPr lang="en" sz="1600">
                <a:solidFill>
                  <a:schemeClr val="lt1"/>
                </a:solidFill>
                <a:latin typeface="Times New Roman"/>
                <a:ea typeface="Times New Roman"/>
                <a:cs typeface="Times New Roman"/>
                <a:sym typeface="Times New Roman"/>
              </a:rPr>
              <a:t>Analytica</a:t>
            </a:r>
            <a:r>
              <a:rPr lang="en" sz="1600">
                <a:solidFill>
                  <a:schemeClr val="lt1"/>
                </a:solidFill>
                <a:latin typeface="Times New Roman"/>
                <a:ea typeface="Times New Roman"/>
                <a:cs typeface="Times New Roman"/>
                <a:sym typeface="Times New Roman"/>
              </a:rPr>
              <a:t> unauthorized harvesting from millions of Facebook users.</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lt1"/>
              </a:solidFill>
              <a:latin typeface="Times New Roman"/>
              <a:ea typeface="Times New Roman"/>
              <a:cs typeface="Times New Roman"/>
              <a:sym typeface="Times New Roman"/>
            </a:endParaRPr>
          </a:p>
          <a:p>
            <a:pPr indent="-330200" lvl="0" marL="457200" rtl="0" algn="l">
              <a:spcBef>
                <a:spcPts val="0"/>
              </a:spcBef>
              <a:spcAft>
                <a:spcPts val="0"/>
              </a:spcAft>
              <a:buClr>
                <a:schemeClr val="lt1"/>
              </a:buClr>
              <a:buSzPts val="1600"/>
              <a:buFont typeface="Times New Roman"/>
              <a:buChar char="●"/>
            </a:pPr>
            <a:r>
              <a:rPr lang="en" sz="1600">
                <a:solidFill>
                  <a:schemeClr val="lt1"/>
                </a:solidFill>
                <a:latin typeface="Times New Roman"/>
                <a:ea typeface="Times New Roman"/>
                <a:cs typeface="Times New Roman"/>
                <a:sym typeface="Times New Roman"/>
              </a:rPr>
              <a:t>In March 2018, the news organizations released their stories concurrently, causing a massive public outcry that resulted in more than $100 billion being deducted from Facebook’s retail funding in a matter of days. Senators from the US and the UK have demanded answers from Facebook CEO Mark Zuckerberg. Following the scandal, Mark Zuckerberg agreed to testify in front of the US Congress.</a:t>
            </a:r>
            <a:endParaRPr sz="160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0" y="0"/>
            <a:ext cx="9144001" cy="5141675"/>
          </a:xfrm>
          <a:prstGeom prst="rect">
            <a:avLst/>
          </a:prstGeom>
          <a:noFill/>
          <a:ln>
            <a:noFill/>
          </a:ln>
        </p:spPr>
      </p:pic>
      <p:sp>
        <p:nvSpPr>
          <p:cNvPr id="75" name="Google Shape;75;p16"/>
          <p:cNvSpPr txBox="1"/>
          <p:nvPr/>
        </p:nvSpPr>
        <p:spPr>
          <a:xfrm>
            <a:off x="451450" y="107125"/>
            <a:ext cx="42468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700">
                <a:solidFill>
                  <a:schemeClr val="lt1"/>
                </a:solidFill>
                <a:latin typeface="Merriweather"/>
                <a:ea typeface="Merriweather"/>
                <a:cs typeface="Merriweather"/>
                <a:sym typeface="Merriweather"/>
              </a:rPr>
              <a:t>Technical Cause</a:t>
            </a:r>
            <a:endParaRPr sz="3700">
              <a:solidFill>
                <a:schemeClr val="lt1"/>
              </a:solidFill>
              <a:latin typeface="Merriweather"/>
              <a:ea typeface="Merriweather"/>
              <a:cs typeface="Merriweather"/>
              <a:sym typeface="Merriweather"/>
            </a:endParaRPr>
          </a:p>
        </p:txBody>
      </p:sp>
      <p:sp>
        <p:nvSpPr>
          <p:cNvPr id="76" name="Google Shape;76;p16"/>
          <p:cNvSpPr txBox="1"/>
          <p:nvPr/>
        </p:nvSpPr>
        <p:spPr>
          <a:xfrm>
            <a:off x="711625" y="1147800"/>
            <a:ext cx="71085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Times New Roman"/>
                <a:ea typeface="Times New Roman"/>
                <a:cs typeface="Times New Roman"/>
                <a:sym typeface="Times New Roman"/>
              </a:rPr>
              <a:t>Architectural/Security Flaw</a:t>
            </a:r>
            <a:endParaRPr b="1" sz="2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The main weakness was Facebook’s third-party app data-sharing policy, which permitted apps not only to access a user's data but also that of their friends, without explicit consent from those friends. Kogan’s app exploited this flaw to harvest massive amounts of personal data indirectly</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7"/>
          <p:cNvPicPr preferRelativeResize="0"/>
          <p:nvPr/>
        </p:nvPicPr>
        <p:blipFill>
          <a:blip r:embed="rId3">
            <a:alphaModFix/>
          </a:blip>
          <a:stretch>
            <a:fillRect/>
          </a:stretch>
        </p:blipFill>
        <p:spPr>
          <a:xfrm>
            <a:off x="0" y="0"/>
            <a:ext cx="9144001" cy="5141675"/>
          </a:xfrm>
          <a:prstGeom prst="rect">
            <a:avLst/>
          </a:prstGeom>
          <a:noFill/>
          <a:ln>
            <a:noFill/>
          </a:ln>
        </p:spPr>
      </p:pic>
      <p:sp>
        <p:nvSpPr>
          <p:cNvPr id="82" name="Google Shape;82;p17"/>
          <p:cNvSpPr txBox="1"/>
          <p:nvPr/>
        </p:nvSpPr>
        <p:spPr>
          <a:xfrm>
            <a:off x="596825" y="1055975"/>
            <a:ext cx="73689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rPr>
              <a:t>Reputation &amp; Trust:</a:t>
            </a:r>
            <a:endParaRPr b="1">
              <a:solidFill>
                <a:schemeClr val="lt1"/>
              </a:solidFill>
            </a:endParaRPr>
          </a:p>
          <a:p>
            <a:pPr indent="457200" lvl="0" marL="0" rtl="0" algn="l">
              <a:spcBef>
                <a:spcPts val="0"/>
              </a:spcBef>
              <a:spcAft>
                <a:spcPts val="0"/>
              </a:spcAft>
              <a:buNone/>
            </a:pPr>
            <a:r>
              <a:rPr lang="en">
                <a:solidFill>
                  <a:schemeClr val="lt1"/>
                </a:solidFill>
              </a:rPr>
              <a:t> Heightened public outrage, backlash via movements such as #DeleteFacebook and global scrutiny of Facebook’s practices.</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b="1" lang="en">
                <a:solidFill>
                  <a:schemeClr val="lt1"/>
                </a:solidFill>
              </a:rPr>
              <a:t>Financial: </a:t>
            </a:r>
            <a:endParaRPr b="1">
              <a:solidFill>
                <a:schemeClr val="lt1"/>
              </a:solidFill>
            </a:endParaRPr>
          </a:p>
          <a:p>
            <a:pPr indent="457200" lvl="0" marL="0" rtl="0" algn="l">
              <a:spcBef>
                <a:spcPts val="0"/>
              </a:spcBef>
              <a:spcAft>
                <a:spcPts val="0"/>
              </a:spcAft>
              <a:buNone/>
            </a:pPr>
            <a:r>
              <a:rPr lang="en">
                <a:solidFill>
                  <a:schemeClr val="lt1"/>
                </a:solidFill>
              </a:rPr>
              <a:t>A significant drop in Facebook’s value estimated at around $100 billion occurred within days of the scandal surfacing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b="1" lang="en">
                <a:solidFill>
                  <a:schemeClr val="lt1"/>
                </a:solidFill>
              </a:rPr>
              <a:t>Regulatory &amp; Legal Fallout:</a:t>
            </a:r>
            <a:endParaRPr b="1">
              <a:solidFill>
                <a:schemeClr val="lt1"/>
              </a:solidFill>
            </a:endParaRPr>
          </a:p>
          <a:p>
            <a:pPr indent="457200" lvl="0" marL="0" rtl="0" algn="l">
              <a:spcBef>
                <a:spcPts val="0"/>
              </a:spcBef>
              <a:spcAft>
                <a:spcPts val="0"/>
              </a:spcAft>
              <a:buNone/>
            </a:pPr>
            <a:r>
              <a:rPr lang="en">
                <a:solidFill>
                  <a:schemeClr val="lt1"/>
                </a:solidFill>
              </a:rPr>
              <a:t> The U.S. Federal Trade Commission and other regulators initiated investigations. Cambridge Analytica declared bankruptcy in 2018. The incident triggered global regulatory reforms and sparked stronger conversations around data protection</a:t>
            </a:r>
            <a:endParaRPr>
              <a:solidFill>
                <a:schemeClr val="lt1"/>
              </a:solidFill>
            </a:endParaRPr>
          </a:p>
        </p:txBody>
      </p:sp>
      <p:sp>
        <p:nvSpPr>
          <p:cNvPr id="83" name="Google Shape;83;p17"/>
          <p:cNvSpPr txBox="1"/>
          <p:nvPr/>
        </p:nvSpPr>
        <p:spPr>
          <a:xfrm>
            <a:off x="275475" y="130075"/>
            <a:ext cx="44076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700">
                <a:solidFill>
                  <a:schemeClr val="lt1"/>
                </a:solidFill>
                <a:latin typeface="Merriweather"/>
                <a:ea typeface="Merriweather"/>
                <a:cs typeface="Merriweather"/>
                <a:sym typeface="Merriweather"/>
              </a:rPr>
              <a:t>Impact</a:t>
            </a:r>
            <a:endParaRPr sz="3700">
              <a:solidFill>
                <a:schemeClr val="lt1"/>
              </a:solidFill>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8"/>
          <p:cNvPicPr preferRelativeResize="0"/>
          <p:nvPr/>
        </p:nvPicPr>
        <p:blipFill>
          <a:blip r:embed="rId3">
            <a:alphaModFix/>
          </a:blip>
          <a:stretch>
            <a:fillRect/>
          </a:stretch>
        </p:blipFill>
        <p:spPr>
          <a:xfrm>
            <a:off x="0" y="0"/>
            <a:ext cx="9144001" cy="5141675"/>
          </a:xfrm>
          <a:prstGeom prst="rect">
            <a:avLst/>
          </a:prstGeom>
          <a:noFill/>
          <a:ln>
            <a:noFill/>
          </a:ln>
        </p:spPr>
      </p:pic>
      <p:sp>
        <p:nvSpPr>
          <p:cNvPr id="89" name="Google Shape;89;p18"/>
          <p:cNvSpPr txBox="1"/>
          <p:nvPr/>
        </p:nvSpPr>
        <p:spPr>
          <a:xfrm>
            <a:off x="673350" y="964150"/>
            <a:ext cx="8233500" cy="370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Times New Roman"/>
                <a:ea typeface="Times New Roman"/>
                <a:cs typeface="Times New Roman"/>
                <a:sym typeface="Times New Roman"/>
              </a:rPr>
              <a:t>Violated Security Principles:</a:t>
            </a:r>
            <a:endParaRPr b="1" sz="17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500">
              <a:solidFill>
                <a:schemeClr val="lt1"/>
              </a:solidFill>
              <a:latin typeface="Times New Roman"/>
              <a:ea typeface="Times New Roman"/>
              <a:cs typeface="Times New Roman"/>
              <a:sym typeface="Times New Roman"/>
            </a:endParaRPr>
          </a:p>
          <a:p>
            <a:pPr indent="-323850" lvl="0" marL="457200" rtl="0" algn="l">
              <a:spcBef>
                <a:spcPts val="0"/>
              </a:spcBef>
              <a:spcAft>
                <a:spcPts val="0"/>
              </a:spcAft>
              <a:buClr>
                <a:schemeClr val="lt1"/>
              </a:buClr>
              <a:buSzPts val="1500"/>
              <a:buFont typeface="Times New Roman"/>
              <a:buChar char="❖"/>
            </a:pPr>
            <a:r>
              <a:rPr lang="en" sz="1500">
                <a:solidFill>
                  <a:schemeClr val="lt1"/>
                </a:solidFill>
                <a:latin typeface="Times New Roman"/>
                <a:ea typeface="Times New Roman"/>
                <a:cs typeface="Times New Roman"/>
                <a:sym typeface="Times New Roman"/>
              </a:rPr>
              <a:t>  Principle of Least Privilege: Apps received excessive access to user and friends’ data.</a:t>
            </a:r>
            <a:endParaRPr sz="1500">
              <a:solidFill>
                <a:schemeClr val="lt1"/>
              </a:solidFill>
              <a:latin typeface="Times New Roman"/>
              <a:ea typeface="Times New Roman"/>
              <a:cs typeface="Times New Roman"/>
              <a:sym typeface="Times New Roman"/>
            </a:endParaRPr>
          </a:p>
          <a:p>
            <a:pPr indent="-323850" lvl="0" marL="457200" rtl="0" algn="l">
              <a:spcBef>
                <a:spcPts val="0"/>
              </a:spcBef>
              <a:spcAft>
                <a:spcPts val="0"/>
              </a:spcAft>
              <a:buClr>
                <a:schemeClr val="lt1"/>
              </a:buClr>
              <a:buSzPts val="1500"/>
              <a:buFont typeface="Times New Roman"/>
              <a:buChar char="❖"/>
            </a:pPr>
            <a:r>
              <a:rPr lang="en" sz="1500">
                <a:solidFill>
                  <a:schemeClr val="lt1"/>
                </a:solidFill>
                <a:latin typeface="Times New Roman"/>
                <a:ea typeface="Times New Roman"/>
                <a:cs typeface="Times New Roman"/>
                <a:sym typeface="Times New Roman"/>
              </a:rPr>
              <a:t>  Consent &amp; Transparency: Users (and their friends) were not properly informed or given explicit control over their data usage.</a:t>
            </a:r>
            <a:endParaRPr sz="1500">
              <a:solidFill>
                <a:schemeClr val="lt1"/>
              </a:solidFill>
              <a:latin typeface="Times New Roman"/>
              <a:ea typeface="Times New Roman"/>
              <a:cs typeface="Times New Roman"/>
              <a:sym typeface="Times New Roman"/>
            </a:endParaRPr>
          </a:p>
          <a:p>
            <a:pPr indent="-323850" lvl="0" marL="457200" rtl="0" algn="l">
              <a:spcBef>
                <a:spcPts val="0"/>
              </a:spcBef>
              <a:spcAft>
                <a:spcPts val="0"/>
              </a:spcAft>
              <a:buClr>
                <a:schemeClr val="lt1"/>
              </a:buClr>
              <a:buSzPts val="1500"/>
              <a:buFont typeface="Times New Roman"/>
              <a:buChar char="❖"/>
            </a:pPr>
            <a:r>
              <a:rPr lang="en" sz="1500">
                <a:solidFill>
                  <a:schemeClr val="lt1"/>
                </a:solidFill>
                <a:latin typeface="Times New Roman"/>
                <a:ea typeface="Times New Roman"/>
                <a:cs typeface="Times New Roman"/>
                <a:sym typeface="Times New Roman"/>
              </a:rPr>
              <a:t>  Data Minimization &amp; Purpose Limitation: Collected more data than necessary and used it beyond intended academic research.</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b="1" lang="en" sz="1700">
                <a:solidFill>
                  <a:schemeClr val="lt1"/>
                </a:solidFill>
                <a:latin typeface="Times New Roman"/>
                <a:ea typeface="Times New Roman"/>
                <a:cs typeface="Times New Roman"/>
                <a:sym typeface="Times New Roman"/>
              </a:rPr>
              <a:t>Preventative Measures:</a:t>
            </a:r>
            <a:endParaRPr b="1" sz="17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a:p>
            <a:pPr indent="-323850" lvl="0" marL="457200" rtl="0" algn="l">
              <a:spcBef>
                <a:spcPts val="0"/>
              </a:spcBef>
              <a:spcAft>
                <a:spcPts val="0"/>
              </a:spcAft>
              <a:buClr>
                <a:schemeClr val="lt1"/>
              </a:buClr>
              <a:buSzPts val="1500"/>
              <a:buFont typeface="Times New Roman"/>
              <a:buChar char="❖"/>
            </a:pPr>
            <a:r>
              <a:rPr lang="en" sz="1500">
                <a:solidFill>
                  <a:schemeClr val="lt1"/>
                </a:solidFill>
                <a:latin typeface="Times New Roman"/>
                <a:ea typeface="Times New Roman"/>
                <a:cs typeface="Times New Roman"/>
                <a:sym typeface="Times New Roman"/>
              </a:rPr>
              <a:t> Restrict app access strictly to only the installing user’s data.</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lt1"/>
                </a:solidFill>
                <a:latin typeface="Times New Roman"/>
                <a:ea typeface="Times New Roman"/>
                <a:cs typeface="Times New Roman"/>
                <a:sym typeface="Times New Roman"/>
              </a:rPr>
              <a:t> Implement clearer, granular user consent flows.</a:t>
            </a:r>
            <a:endParaRPr sz="1500">
              <a:solidFill>
                <a:schemeClr val="lt1"/>
              </a:solidFill>
              <a:latin typeface="Times New Roman"/>
              <a:ea typeface="Times New Roman"/>
              <a:cs typeface="Times New Roman"/>
              <a:sym typeface="Times New Roman"/>
            </a:endParaRPr>
          </a:p>
          <a:p>
            <a:pPr indent="-323850" lvl="0" marL="457200" rtl="0" algn="l">
              <a:spcBef>
                <a:spcPts val="0"/>
              </a:spcBef>
              <a:spcAft>
                <a:spcPts val="0"/>
              </a:spcAft>
              <a:buClr>
                <a:schemeClr val="lt1"/>
              </a:buClr>
              <a:buSzPts val="1500"/>
              <a:buFont typeface="Times New Roman"/>
              <a:buChar char="❖"/>
            </a:pPr>
            <a:r>
              <a:rPr lang="en" sz="1500">
                <a:solidFill>
                  <a:schemeClr val="lt1"/>
                </a:solidFill>
                <a:latin typeface="Times New Roman"/>
                <a:ea typeface="Times New Roman"/>
                <a:cs typeface="Times New Roman"/>
                <a:sym typeface="Times New Roman"/>
              </a:rPr>
              <a:t> Conduct regular audits of apps and third-party data flows.</a:t>
            </a:r>
            <a:endParaRPr sz="1500">
              <a:solidFill>
                <a:schemeClr val="lt1"/>
              </a:solidFill>
              <a:latin typeface="Times New Roman"/>
              <a:ea typeface="Times New Roman"/>
              <a:cs typeface="Times New Roman"/>
              <a:sym typeface="Times New Roman"/>
            </a:endParaRPr>
          </a:p>
          <a:p>
            <a:pPr indent="-323850" lvl="0" marL="457200" rtl="0" algn="l">
              <a:spcBef>
                <a:spcPts val="0"/>
              </a:spcBef>
              <a:spcAft>
                <a:spcPts val="0"/>
              </a:spcAft>
              <a:buClr>
                <a:schemeClr val="lt1"/>
              </a:buClr>
              <a:buSzPts val="1500"/>
              <a:buFont typeface="Times New Roman"/>
              <a:buChar char="❖"/>
            </a:pPr>
            <a:r>
              <a:rPr lang="en" sz="1500">
                <a:solidFill>
                  <a:schemeClr val="lt1"/>
                </a:solidFill>
                <a:latin typeface="Times New Roman"/>
                <a:ea typeface="Times New Roman"/>
                <a:cs typeface="Times New Roman"/>
                <a:sym typeface="Times New Roman"/>
              </a:rPr>
              <a:t> Embed privacy by design and default into platform architecture.</a:t>
            </a:r>
            <a:endParaRPr sz="15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p:txBody>
      </p:sp>
      <p:sp>
        <p:nvSpPr>
          <p:cNvPr id="90" name="Google Shape;90;p18"/>
          <p:cNvSpPr txBox="1"/>
          <p:nvPr/>
        </p:nvSpPr>
        <p:spPr>
          <a:xfrm>
            <a:off x="0" y="0"/>
            <a:ext cx="4690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lt1"/>
                </a:solidFill>
                <a:latin typeface="Merriweather"/>
                <a:ea typeface="Merriweather"/>
                <a:cs typeface="Merriweather"/>
                <a:sym typeface="Merriweather"/>
              </a:rPr>
              <a:t>Lessons Learned</a:t>
            </a:r>
            <a:endParaRPr b="1" sz="3600">
              <a:solidFill>
                <a:schemeClr val="lt1"/>
              </a:solidFill>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9"/>
          <p:cNvPicPr preferRelativeResize="0"/>
          <p:nvPr/>
        </p:nvPicPr>
        <p:blipFill>
          <a:blip r:embed="rId3">
            <a:alphaModFix/>
          </a:blip>
          <a:stretch>
            <a:fillRect/>
          </a:stretch>
        </p:blipFill>
        <p:spPr>
          <a:xfrm>
            <a:off x="0" y="0"/>
            <a:ext cx="9144001" cy="5141675"/>
          </a:xfrm>
          <a:prstGeom prst="rect">
            <a:avLst/>
          </a:prstGeom>
          <a:noFill/>
          <a:ln>
            <a:noFill/>
          </a:ln>
        </p:spPr>
      </p:pic>
      <p:sp>
        <p:nvSpPr>
          <p:cNvPr id="96" name="Google Shape;96;p19"/>
          <p:cNvSpPr txBox="1"/>
          <p:nvPr/>
        </p:nvSpPr>
        <p:spPr>
          <a:xfrm>
            <a:off x="673350" y="964150"/>
            <a:ext cx="8233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solidFill>
                <a:schemeClr val="lt1"/>
              </a:solidFill>
              <a:latin typeface="Times New Roman"/>
              <a:ea typeface="Times New Roman"/>
              <a:cs typeface="Times New Roman"/>
              <a:sym typeface="Times New Roman"/>
            </a:endParaRPr>
          </a:p>
        </p:txBody>
      </p:sp>
      <p:sp>
        <p:nvSpPr>
          <p:cNvPr id="97" name="Google Shape;97;p19"/>
          <p:cNvSpPr txBox="1"/>
          <p:nvPr/>
        </p:nvSpPr>
        <p:spPr>
          <a:xfrm>
            <a:off x="1820425" y="964150"/>
            <a:ext cx="68958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600">
                <a:solidFill>
                  <a:schemeClr val="lt1"/>
                </a:solidFill>
                <a:latin typeface="Merriweather"/>
                <a:ea typeface="Merriweather"/>
                <a:cs typeface="Merriweather"/>
                <a:sym typeface="Merriweather"/>
              </a:rPr>
              <a:t>THANK                               </a:t>
            </a:r>
            <a:endParaRPr b="1" sz="9600">
              <a:solidFill>
                <a:schemeClr val="lt1"/>
              </a:solidFill>
              <a:latin typeface="Merriweather"/>
              <a:ea typeface="Merriweather"/>
              <a:cs typeface="Merriweather"/>
              <a:sym typeface="Merriweather"/>
            </a:endParaRPr>
          </a:p>
        </p:txBody>
      </p:sp>
      <p:sp>
        <p:nvSpPr>
          <p:cNvPr id="98" name="Google Shape;98;p19"/>
          <p:cNvSpPr txBox="1"/>
          <p:nvPr/>
        </p:nvSpPr>
        <p:spPr>
          <a:xfrm>
            <a:off x="2921400" y="2431925"/>
            <a:ext cx="54222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600">
                <a:solidFill>
                  <a:schemeClr val="lt1"/>
                </a:solidFill>
                <a:latin typeface="Merriweather"/>
                <a:ea typeface="Merriweather"/>
                <a:cs typeface="Merriweather"/>
                <a:sym typeface="Merriweather"/>
              </a:rPr>
              <a:t>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