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sldIdLst>
    <p:sldId id="256" r:id="rId2"/>
    <p:sldId id="257" r:id="rId3"/>
    <p:sldId id="258" r:id="rId4"/>
    <p:sldId id="263" r:id="rId5"/>
    <p:sldId id="259" r:id="rId6"/>
    <p:sldId id="260" r:id="rId7"/>
    <p:sldId id="261" r:id="rId8"/>
    <p:sldId id="262" r:id="rId9"/>
    <p:sldId id="264" r:id="rId10"/>
    <p:sldId id="266" r:id="rId11"/>
    <p:sldId id="268" r:id="rId12"/>
    <p:sldId id="269" r:id="rId13"/>
    <p:sldId id="271" r:id="rId14"/>
    <p:sldId id="273" r:id="rId15"/>
    <p:sldId id="274" r:id="rId16"/>
    <p:sldId id="265"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495" autoAdjust="0"/>
    <p:restoredTop sz="94660"/>
  </p:normalViewPr>
  <p:slideViewPr>
    <p:cSldViewPr snapToGrid="0">
      <p:cViewPr varScale="1">
        <p:scale>
          <a:sx n="73" d="100"/>
          <a:sy n="73" d="100"/>
        </p:scale>
        <p:origin x="-48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AC2E1AA5-2ADA-46AF-8BA8-441948C7A8C3}" type="datetimeFigureOut">
              <a:rPr lang="en-IN" smtClean="0"/>
              <a:pPr/>
              <a:t>06-03-2024</a:t>
            </a:fld>
            <a:endParaRPr lang="en-IN"/>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2DD68CD9-18CF-4540-8465-425390F9C641}"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2E1AA5-2ADA-46AF-8BA8-441948C7A8C3}" type="datetimeFigureOut">
              <a:rPr lang="en-IN" smtClean="0"/>
              <a:pPr/>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68CD9-18CF-4540-8465-425390F9C64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AC2E1AA5-2ADA-46AF-8BA8-441948C7A8C3}" type="datetimeFigureOut">
              <a:rPr lang="en-IN" smtClean="0"/>
              <a:pPr/>
              <a:t>06-03-2024</a:t>
            </a:fld>
            <a:endParaRPr lang="en-IN"/>
          </a:p>
        </p:txBody>
      </p:sp>
      <p:sp>
        <p:nvSpPr>
          <p:cNvPr id="5" name="Footer Placeholder 4"/>
          <p:cNvSpPr>
            <a:spLocks noGrp="1"/>
          </p:cNvSpPr>
          <p:nvPr>
            <p:ph type="ftr" sz="quarter" idx="11"/>
          </p:nvPr>
        </p:nvSpPr>
        <p:spPr>
          <a:xfrm>
            <a:off x="609602" y="6248208"/>
            <a:ext cx="7431311" cy="365125"/>
          </a:xfrm>
        </p:spPr>
        <p:txBody>
          <a:bodyPr/>
          <a:lstStyle/>
          <a:p>
            <a:endParaRPr lang="en-IN"/>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5084" y="103716"/>
            <a:ext cx="533400" cy="325968"/>
          </a:xfrm>
        </p:spPr>
        <p:txBody>
          <a:bodyPr/>
          <a:lstStyle/>
          <a:p>
            <a:fld id="{2DD68CD9-18CF-4540-8465-425390F9C64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C2E1AA5-2ADA-46AF-8BA8-441948C7A8C3}" type="datetimeFigureOut">
              <a:rPr lang="en-IN" smtClean="0"/>
              <a:pPr/>
              <a:t>06-03-2024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DD68CD9-18CF-4540-8465-425390F9C641}" type="slidenum">
              <a:rPr lang="en-IN" smtClean="0"/>
              <a:pPr/>
              <a:t>‹#›</a:t>
            </a:fld>
            <a:endParaRPr lang="en-IN"/>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C2E1AA5-2ADA-46AF-8BA8-441948C7A8C3}" type="datetimeFigureOut">
              <a:rPr lang="en-IN" smtClean="0"/>
              <a:pPr/>
              <a:t>06-03-2024</a:t>
            </a:fld>
            <a:endParaRPr lang="en-IN"/>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2DD68CD9-18CF-4540-8465-425390F9C641}" type="slidenum">
              <a:rPr lang="en-IN" smtClean="0"/>
              <a:pPr/>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AC2E1AA5-2ADA-46AF-8BA8-441948C7A8C3}" type="datetimeFigureOut">
              <a:rPr lang="en-IN" smtClean="0"/>
              <a:pPr/>
              <a:t>06-03-2024</a:t>
            </a:fld>
            <a:endParaRPr lang="en-IN"/>
          </a:p>
        </p:txBody>
      </p:sp>
      <p:sp>
        <p:nvSpPr>
          <p:cNvPr id="10" name="Slide Number Placeholder 9"/>
          <p:cNvSpPr>
            <a:spLocks noGrp="1"/>
          </p:cNvSpPr>
          <p:nvPr>
            <p:ph type="sldNum" sz="quarter" idx="16"/>
          </p:nvPr>
        </p:nvSpPr>
        <p:spPr/>
        <p:txBody>
          <a:bodyPr rtlCol="0"/>
          <a:lstStyle/>
          <a:p>
            <a:fld id="{2DD68CD9-18CF-4540-8465-425390F9C641}" type="slidenum">
              <a:rPr lang="en-IN" smtClean="0"/>
              <a:pPr/>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AC2E1AA5-2ADA-46AF-8BA8-441948C7A8C3}" type="datetimeFigureOut">
              <a:rPr lang="en-IN" smtClean="0"/>
              <a:pPr/>
              <a:t>06-03-2024</a:t>
            </a:fld>
            <a:endParaRPr lang="en-IN"/>
          </a:p>
        </p:txBody>
      </p:sp>
      <p:sp>
        <p:nvSpPr>
          <p:cNvPr id="12" name="Slide Number Placeholder 11"/>
          <p:cNvSpPr>
            <a:spLocks noGrp="1"/>
          </p:cNvSpPr>
          <p:nvPr>
            <p:ph type="sldNum" sz="quarter" idx="16"/>
          </p:nvPr>
        </p:nvSpPr>
        <p:spPr/>
        <p:txBody>
          <a:bodyPr rtlCol="0"/>
          <a:lstStyle/>
          <a:p>
            <a:fld id="{2DD68CD9-18CF-4540-8465-425390F9C641}" type="slidenum">
              <a:rPr lang="en-IN" smtClean="0"/>
              <a:pPr/>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C2E1AA5-2ADA-46AF-8BA8-441948C7A8C3}" type="datetimeFigureOut">
              <a:rPr lang="en-IN" smtClean="0"/>
              <a:pPr/>
              <a:t>06-03-2024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2DD68CD9-18CF-4540-8465-425390F9C64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2E1AA5-2ADA-46AF-8BA8-441948C7A8C3}" type="datetimeFigureOut">
              <a:rPr lang="en-IN" smtClean="0"/>
              <a:pPr/>
              <a:t>06-03-2024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2DD68CD9-18CF-4540-8465-425390F9C64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C2E1AA5-2ADA-46AF-8BA8-441948C7A8C3}" type="datetimeFigureOut">
              <a:rPr lang="en-IN" smtClean="0"/>
              <a:pPr/>
              <a:t>06-03-2024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2DD68CD9-18CF-4540-8465-425390F9C641}" type="slidenum">
              <a:rPr lang="en-IN" smtClean="0"/>
              <a:pPr/>
              <a:t>‹#›</a:t>
            </a:fld>
            <a:endParaRPr lang="en-IN"/>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1200" y="6248401"/>
            <a:ext cx="3556000" cy="365125"/>
          </a:xfrm>
        </p:spPr>
        <p:txBody>
          <a:bodyPr rtlCol="0"/>
          <a:lstStyle/>
          <a:p>
            <a:fld id="{AC2E1AA5-2ADA-46AF-8BA8-441948C7A8C3}" type="datetimeFigureOut">
              <a:rPr lang="en-IN" smtClean="0"/>
              <a:pPr/>
              <a:t>06-03-2024</a:t>
            </a:fld>
            <a:endParaRPr lang="en-IN"/>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2DD68CD9-18CF-4540-8465-425390F9C641}" type="slidenum">
              <a:rPr lang="en-IN" smtClean="0"/>
              <a:pPr/>
              <a:t>‹#›</a:t>
            </a:fld>
            <a:endParaRPr lang="en-IN"/>
          </a:p>
        </p:txBody>
      </p:sp>
      <p:sp>
        <p:nvSpPr>
          <p:cNvPr id="14" name="Footer Placeholder 13"/>
          <p:cNvSpPr>
            <a:spLocks noGrp="1"/>
          </p:cNvSpPr>
          <p:nvPr>
            <p:ph type="ftr" sz="quarter" idx="12"/>
          </p:nvPr>
        </p:nvSpPr>
        <p:spPr>
          <a:xfrm>
            <a:off x="2133600" y="6248207"/>
            <a:ext cx="6096000" cy="365125"/>
          </a:xfrm>
        </p:spPr>
        <p:txBody>
          <a:bodyPr rtlCol="0"/>
          <a:lstStyle/>
          <a:p>
            <a:endParaRPr lang="en-IN"/>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AC2E1AA5-2ADA-46AF-8BA8-441948C7A8C3}" type="datetimeFigureOut">
              <a:rPr lang="en-IN" smtClean="0"/>
              <a:pPr/>
              <a:t>06-03-2024</a:t>
            </a:fld>
            <a:endParaRPr lang="en-IN"/>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DD68CD9-18CF-4540-8465-425390F9C64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02AF2D-4DFA-69DF-8783-34A515FB0F2C}"/>
              </a:ext>
            </a:extLst>
          </p:cNvPr>
          <p:cNvSpPr>
            <a:spLocks noGrp="1"/>
          </p:cNvSpPr>
          <p:nvPr>
            <p:ph type="title"/>
          </p:nvPr>
        </p:nvSpPr>
        <p:spPr/>
        <p:txBody>
          <a:bodyPr>
            <a:normAutofit/>
          </a:bodyPr>
          <a:lstStyle/>
          <a:p>
            <a:r>
              <a:rPr lang="en-IN" sz="4800" b="1" dirty="0">
                <a:latin typeface="Times New Roman" panose="02020603050405020304" pitchFamily="18" charset="0"/>
                <a:cs typeface="Times New Roman" panose="02020603050405020304" pitchFamily="18" charset="0"/>
              </a:rPr>
              <a:t>E-COMMERCE ANALYSIS</a:t>
            </a:r>
          </a:p>
        </p:txBody>
      </p:sp>
    </p:spTree>
    <p:extLst>
      <p:ext uri="{BB962C8B-B14F-4D97-AF65-F5344CB8AC3E}">
        <p14:creationId xmlns:p14="http://schemas.microsoft.com/office/powerpoint/2010/main" xmlns="" val="196362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16DE44-C76D-B794-6FA6-09D319EC1611}"/>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INSIGHTS</a:t>
            </a:r>
          </a:p>
        </p:txBody>
      </p:sp>
      <p:sp>
        <p:nvSpPr>
          <p:cNvPr id="3" name="Content Placeholder 2">
            <a:extLst>
              <a:ext uri="{FF2B5EF4-FFF2-40B4-BE49-F238E27FC236}">
                <a16:creationId xmlns:a16="http://schemas.microsoft.com/office/drawing/2014/main" xmlns="" id="{5729D839-F246-9483-76D5-D5D40037EDD3}"/>
              </a:ext>
            </a:extLst>
          </p:cNvPr>
          <p:cNvSpPr>
            <a:spLocks noGrp="1"/>
          </p:cNvSpPr>
          <p:nvPr>
            <p:ph sz="quarter" idx="1"/>
          </p:nvPr>
        </p:nvSpPr>
        <p:spPr>
          <a:xfrm>
            <a:off x="1097280" y="1737360"/>
            <a:ext cx="10058400" cy="4532206"/>
          </a:xfrm>
        </p:spPr>
        <p:txBody>
          <a:bodyPr>
            <a:normAutofit/>
          </a:bodyPr>
          <a:lstStyle/>
          <a:p>
            <a:pPr>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Popular Product Categories &amp; Brands</a:t>
            </a:r>
          </a:p>
          <a:p>
            <a:pPr marL="0" indent="0">
              <a:buNone/>
            </a:pPr>
            <a:r>
              <a:rPr lang="en-IN" sz="2400" dirty="0">
                <a:latin typeface="Times New Roman" panose="02020603050405020304" pitchFamily="18" charset="0"/>
                <a:cs typeface="Times New Roman" panose="02020603050405020304" pitchFamily="18" charset="0"/>
              </a:rPr>
              <a:t>        1. Clothing &amp; Accessories</a:t>
            </a:r>
          </a:p>
          <a:p>
            <a:pPr marL="0" indent="0">
              <a:buNone/>
            </a:pPr>
            <a:r>
              <a:rPr lang="en-IN" sz="2400" dirty="0">
                <a:latin typeface="Times New Roman" panose="02020603050405020304" pitchFamily="18" charset="0"/>
                <a:cs typeface="Times New Roman" panose="02020603050405020304" pitchFamily="18" charset="0"/>
              </a:rPr>
              <a:t>        2. Footwear</a:t>
            </a:r>
          </a:p>
          <a:p>
            <a:pPr>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Top Brands </a:t>
            </a:r>
          </a:p>
          <a:p>
            <a:pPr marL="0" indent="0">
              <a:buNone/>
            </a:pPr>
            <a:r>
              <a:rPr lang="en-IN" sz="2400" dirty="0">
                <a:latin typeface="Times New Roman" panose="02020603050405020304" pitchFamily="18" charset="0"/>
                <a:cs typeface="Times New Roman" panose="02020603050405020304" pitchFamily="18" charset="0"/>
              </a:rPr>
              <a:t>        1. </a:t>
            </a:r>
            <a:r>
              <a:rPr lang="en-IN" sz="2400" dirty="0" smtClean="0">
                <a:latin typeface="Times New Roman" panose="02020603050405020304" pitchFamily="18" charset="0"/>
                <a:cs typeface="Times New Roman" panose="02020603050405020304" pitchFamily="18" charset="0"/>
              </a:rPr>
              <a:t>ARBO</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2. </a:t>
            </a:r>
            <a:r>
              <a:rPr lang="en-IN" sz="2400" dirty="0" smtClean="0">
                <a:latin typeface="Times New Roman" panose="02020603050405020304" pitchFamily="18" charset="0"/>
                <a:cs typeface="Times New Roman" panose="02020603050405020304" pitchFamily="18" charset="0"/>
              </a:rPr>
              <a:t>ECKO </a:t>
            </a:r>
            <a:r>
              <a:rPr lang="en-IN" sz="2400" dirty="0" err="1" smtClean="0">
                <a:latin typeface="Times New Roman" panose="02020603050405020304" pitchFamily="18" charset="0"/>
                <a:cs typeface="Times New Roman" panose="02020603050405020304" pitchFamily="18" charset="0"/>
              </a:rPr>
              <a:t>Unl</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3. </a:t>
            </a:r>
            <a:r>
              <a:rPr lang="en-IN" sz="2400" dirty="0" smtClean="0">
                <a:latin typeface="Times New Roman" panose="02020603050405020304" pitchFamily="18" charset="0"/>
                <a:cs typeface="Times New Roman" panose="02020603050405020304" pitchFamily="18" charset="0"/>
              </a:rPr>
              <a:t>REEB</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4. </a:t>
            </a:r>
            <a:r>
              <a:rPr lang="en-IN" sz="2400" dirty="0" err="1" smtClean="0">
                <a:latin typeface="Times New Roman" panose="02020603050405020304" pitchFamily="18" charset="0"/>
                <a:cs typeface="Times New Roman" panose="02020603050405020304" pitchFamily="18" charset="0"/>
              </a:rPr>
              <a:t>Pu</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5. </a:t>
            </a:r>
            <a:r>
              <a:rPr lang="en-IN" sz="2400" dirty="0" smtClean="0">
                <a:latin typeface="Times New Roman" panose="02020603050405020304" pitchFamily="18" charset="0"/>
                <a:cs typeface="Times New Roman" panose="02020603050405020304" pitchFamily="18" charset="0"/>
              </a:rPr>
              <a:t>True </a:t>
            </a:r>
            <a:r>
              <a:rPr lang="en-IN" sz="2400" dirty="0" err="1" smtClean="0">
                <a:latin typeface="Times New Roman" panose="02020603050405020304" pitchFamily="18" charset="0"/>
                <a:cs typeface="Times New Roman" panose="02020603050405020304" pitchFamily="18" charset="0"/>
              </a:rPr>
              <a:t>Bl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18020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88F7AAE-2334-18D4-42AA-41B4C363C901}"/>
              </a:ext>
            </a:extLst>
          </p:cNvPr>
          <p:cNvSpPr>
            <a:spLocks noGrp="1"/>
          </p:cNvSpPr>
          <p:nvPr>
            <p:ph sz="quarter" idx="1"/>
          </p:nvPr>
        </p:nvSpPr>
        <p:spPr/>
        <p:txBody>
          <a:bodyPr/>
          <a:lstStyle/>
          <a:p>
            <a:r>
              <a:rPr lang="en-IN" dirty="0"/>
              <a:t>Pricing Strategies</a:t>
            </a:r>
          </a:p>
          <a:p>
            <a:endParaRPr lang="en-IN" dirty="0"/>
          </a:p>
        </p:txBody>
      </p:sp>
      <p:pic>
        <p:nvPicPr>
          <p:cNvPr id="1027" name="Picture 3" descr="C:\Users\THEBEST\Desktop\11.JPG"/>
          <p:cNvPicPr>
            <a:picLocks noChangeAspect="1" noChangeArrowheads="1"/>
          </p:cNvPicPr>
          <p:nvPr/>
        </p:nvPicPr>
        <p:blipFill>
          <a:blip r:embed="rId2"/>
          <a:srcRect/>
          <a:stretch>
            <a:fillRect/>
          </a:stretch>
        </p:blipFill>
        <p:spPr bwMode="auto">
          <a:xfrm>
            <a:off x="1672046" y="2361552"/>
            <a:ext cx="7902212" cy="3777991"/>
          </a:xfrm>
          <a:prstGeom prst="rect">
            <a:avLst/>
          </a:prstGeom>
          <a:noFill/>
        </p:spPr>
      </p:pic>
    </p:spTree>
    <p:extLst>
      <p:ext uri="{BB962C8B-B14F-4D97-AF65-F5344CB8AC3E}">
        <p14:creationId xmlns:p14="http://schemas.microsoft.com/office/powerpoint/2010/main" xmlns="" val="2871934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C88105EB-59C2-55E3-E0EA-7624482C3A67}"/>
              </a:ext>
            </a:extLst>
          </p:cNvPr>
          <p:cNvPicPr>
            <a:picLocks noGrp="1" noChangeAspect="1"/>
          </p:cNvPicPr>
          <p:nvPr>
            <p:ph sz="quarter" idx="1"/>
          </p:nvPr>
        </p:nvPicPr>
        <p:blipFill>
          <a:blip r:embed="rId2"/>
          <a:stretch>
            <a:fillRect/>
          </a:stretch>
        </p:blipFill>
        <p:spPr>
          <a:xfrm>
            <a:off x="3139118" y="1846263"/>
            <a:ext cx="5385227" cy="4359984"/>
          </a:xfrm>
        </p:spPr>
      </p:pic>
    </p:spTree>
    <p:extLst>
      <p:ext uri="{BB962C8B-B14F-4D97-AF65-F5344CB8AC3E}">
        <p14:creationId xmlns:p14="http://schemas.microsoft.com/office/powerpoint/2010/main" xmlns="" val="1008237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164A100-CF55-97A2-57B4-BA5B87B81CC2}"/>
              </a:ext>
            </a:extLst>
          </p:cNvPr>
          <p:cNvSpPr>
            <a:spLocks noGrp="1"/>
          </p:cNvSpPr>
          <p:nvPr>
            <p:ph sz="quarter" idx="1"/>
          </p:nvPr>
        </p:nvSpPr>
        <p:spPr>
          <a:xfrm>
            <a:off x="885217" y="1770434"/>
            <a:ext cx="10270463" cy="4503906"/>
          </a:xfrm>
        </p:spPr>
        <p:txBody>
          <a:bodyPr/>
          <a:lstStyle/>
          <a:p>
            <a:r>
              <a:rPr lang="en-IN" dirty="0"/>
              <a:t>Seller Performance</a:t>
            </a:r>
          </a:p>
          <a:p>
            <a:pPr>
              <a:buNone/>
            </a:pPr>
            <a:r>
              <a:rPr lang="en-IN" dirty="0"/>
              <a:t> </a:t>
            </a:r>
          </a:p>
        </p:txBody>
      </p:sp>
      <p:pic>
        <p:nvPicPr>
          <p:cNvPr id="1026" name="Picture 2">
            <a:extLst>
              <a:ext uri="{FF2B5EF4-FFF2-40B4-BE49-F238E27FC236}">
                <a16:creationId xmlns:a16="http://schemas.microsoft.com/office/drawing/2014/main" xmlns="" id="{F8F38113-0DCA-C7FD-F959-91FD347FAFCC}"/>
              </a:ext>
            </a:extLst>
          </p:cNvPr>
          <p:cNvPicPr>
            <a:picLocks noChangeAspect="1" noChangeArrowheads="1"/>
          </p:cNvPicPr>
          <p:nvPr/>
        </p:nvPicPr>
        <p:blipFill>
          <a:blip r:embed="rId2"/>
          <a:stretch>
            <a:fillRect/>
          </a:stretch>
        </p:blipFill>
        <p:spPr bwMode="auto">
          <a:xfrm>
            <a:off x="1973192" y="2558097"/>
            <a:ext cx="6498318" cy="382297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99309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D20D37C-4AB6-28E7-4B39-3E0038606EA6}"/>
              </a:ext>
            </a:extLst>
          </p:cNvPr>
          <p:cNvSpPr>
            <a:spLocks noGrp="1"/>
          </p:cNvSpPr>
          <p:nvPr>
            <p:ph sz="quarter" idx="1"/>
          </p:nvPr>
        </p:nvSpPr>
        <p:spPr>
          <a:xfrm>
            <a:off x="1066798" y="1731875"/>
            <a:ext cx="10081099" cy="4231180"/>
          </a:xfrm>
        </p:spPr>
        <p:txBody>
          <a:bodyPr/>
          <a:lstStyle/>
          <a:p>
            <a:pPr>
              <a:buFont typeface="Wingdings" panose="05000000000000000000" pitchFamily="2" charset="2"/>
              <a:buChar char="Ø"/>
            </a:pPr>
            <a:r>
              <a:rPr lang="en-IN" dirty="0"/>
              <a:t>Customer Preferences</a:t>
            </a:r>
          </a:p>
          <a:p>
            <a:pPr marL="0" indent="0">
              <a:buNone/>
            </a:pPr>
            <a:endParaRPr lang="en-IN" dirty="0"/>
          </a:p>
          <a:p>
            <a:pPr marL="0" indent="0">
              <a:buNone/>
            </a:pPr>
            <a:endParaRPr lang="en-IN" dirty="0"/>
          </a:p>
        </p:txBody>
      </p:sp>
      <p:pic>
        <p:nvPicPr>
          <p:cNvPr id="3076" name="Picture 4">
            <a:extLst>
              <a:ext uri="{FF2B5EF4-FFF2-40B4-BE49-F238E27FC236}">
                <a16:creationId xmlns:a16="http://schemas.microsoft.com/office/drawing/2014/main" xmlns="" id="{5657A174-EB68-8A58-B098-04F5D2B7CC3F}"/>
              </a:ext>
            </a:extLst>
          </p:cNvPr>
          <p:cNvPicPr>
            <a:picLocks noChangeAspect="1" noChangeArrowheads="1"/>
          </p:cNvPicPr>
          <p:nvPr/>
        </p:nvPicPr>
        <p:blipFill>
          <a:blip r:embed="rId2"/>
          <a:stretch>
            <a:fillRect/>
          </a:stretch>
        </p:blipFill>
        <p:spPr bwMode="auto">
          <a:xfrm>
            <a:off x="1501003" y="2554753"/>
            <a:ext cx="8492083" cy="315371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13521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xmlns="" id="{57830D5C-1CD5-D3DC-FAF5-3A642F920D88}"/>
              </a:ext>
            </a:extLst>
          </p:cNvPr>
          <p:cNvPicPr>
            <a:picLocks noGrp="1" noChangeAspect="1" noChangeArrowheads="1"/>
          </p:cNvPicPr>
          <p:nvPr>
            <p:ph sz="quarter" idx="1"/>
          </p:nvPr>
        </p:nvPicPr>
        <p:blipFill>
          <a:blip r:embed="rId2"/>
          <a:stretch>
            <a:fillRect/>
          </a:stretch>
        </p:blipFill>
        <p:spPr bwMode="auto">
          <a:xfrm>
            <a:off x="1789611" y="1802674"/>
            <a:ext cx="7694023" cy="444137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27336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00DA3D-598E-C59C-C00F-40B519FBC55E}"/>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xmlns="" id="{9136E8FF-F70A-FE03-A67F-02A776D5B150}"/>
              </a:ext>
            </a:extLst>
          </p:cNvPr>
          <p:cNvSpPr>
            <a:spLocks noGrp="1"/>
          </p:cNvSpPr>
          <p:nvPr>
            <p:ph sz="quarter" idx="1"/>
          </p:nvPr>
        </p:nvSpPr>
        <p:spPr/>
        <p:txBody>
          <a:bodyPr>
            <a:normAutofit fontScale="62500" lnSpcReduction="20000"/>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People buying more clothing and accessories in ecommerce platform.</a:t>
            </a:r>
          </a:p>
          <a:p>
            <a:pPr algn="just">
              <a:lnSpc>
                <a:spcPct val="150000"/>
              </a:lnSpc>
            </a:pPr>
            <a:r>
              <a:rPr lang="en-US" sz="2400" dirty="0" smtClean="0">
                <a:latin typeface="Times New Roman" panose="02020603050405020304" pitchFamily="18" charset="0"/>
                <a:cs typeface="Times New Roman" panose="02020603050405020304" pitchFamily="18" charset="0"/>
              </a:rPr>
              <a:t>People prefer ARBO brand and </a:t>
            </a:r>
            <a:r>
              <a:rPr lang="en-US" sz="2400" dirty="0" err="1" smtClean="0">
                <a:latin typeface="Times New Roman" panose="02020603050405020304" pitchFamily="18" charset="0"/>
                <a:cs typeface="Times New Roman" panose="02020603050405020304" pitchFamily="18" charset="0"/>
              </a:rPr>
              <a:t>RetailNet</a:t>
            </a:r>
            <a:r>
              <a:rPr lang="en-US" sz="2400" dirty="0" smtClean="0">
                <a:latin typeface="Times New Roman" panose="02020603050405020304" pitchFamily="18" charset="0"/>
                <a:cs typeface="Times New Roman" panose="02020603050405020304" pitchFamily="18" charset="0"/>
              </a:rPr>
              <a:t> seller in ecommerce platform .</a:t>
            </a:r>
          </a:p>
          <a:p>
            <a:pPr algn="just">
              <a:lnSpc>
                <a:spcPct val="150000"/>
              </a:lnSpc>
            </a:pPr>
            <a:r>
              <a:rPr lang="en-US" sz="2400" dirty="0" smtClean="0">
                <a:latin typeface="Times New Roman" panose="02020603050405020304" pitchFamily="18" charset="0"/>
                <a:cs typeface="Times New Roman" panose="02020603050405020304" pitchFamily="18" charset="0"/>
              </a:rPr>
              <a:t>People more </a:t>
            </a:r>
            <a:r>
              <a:rPr lang="en-US" sz="2400" dirty="0" smtClean="0">
                <a:latin typeface="Times New Roman" panose="02020603050405020304" pitchFamily="18" charset="0"/>
                <a:cs typeface="Times New Roman" panose="02020603050405020304" pitchFamily="18" charset="0"/>
              </a:rPr>
              <a:t>interested </a:t>
            </a:r>
            <a:r>
              <a:rPr lang="en-US" sz="2400" dirty="0" smtClean="0">
                <a:latin typeface="Times New Roman" panose="02020603050405020304" pitchFamily="18" charset="0"/>
                <a:cs typeface="Times New Roman" panose="02020603050405020304" pitchFamily="18" charset="0"/>
              </a:rPr>
              <a:t>in buying </a:t>
            </a:r>
            <a:r>
              <a:rPr lang="en-US" sz="2400" dirty="0" smtClean="0">
                <a:latin typeface="Times New Roman" panose="02020603050405020304" pitchFamily="18" charset="0"/>
                <a:cs typeface="Times New Roman" panose="02020603050405020304" pitchFamily="18" charset="0"/>
              </a:rPr>
              <a:t>top wear </a:t>
            </a:r>
            <a:r>
              <a:rPr lang="en-US" sz="2400" dirty="0" smtClean="0">
                <a:latin typeface="Times New Roman" panose="02020603050405020304" pitchFamily="18" charset="0"/>
                <a:cs typeface="Times New Roman" panose="02020603050405020304" pitchFamily="18" charset="0"/>
              </a:rPr>
              <a:t>is ecommerce platform.</a:t>
            </a:r>
          </a:p>
          <a:p>
            <a:pPr algn="just">
              <a:lnSpc>
                <a:spcPct val="150000"/>
              </a:lnSpc>
            </a:pPr>
            <a:r>
              <a:rPr lang="en-US" sz="2400" dirty="0" smtClean="0">
                <a:latin typeface="Times New Roman" panose="02020603050405020304" pitchFamily="18" charset="0"/>
                <a:cs typeface="Times New Roman" panose="02020603050405020304" pitchFamily="18" charset="0"/>
              </a:rPr>
              <a:t>In ecommerce platform products </a:t>
            </a:r>
            <a:r>
              <a:rPr lang="en-US" sz="2400" dirty="0" smtClean="0">
                <a:latin typeface="Times New Roman" panose="02020603050405020304" pitchFamily="18" charset="0"/>
                <a:cs typeface="Times New Roman" panose="02020603050405020304" pitchFamily="18" charset="0"/>
              </a:rPr>
              <a:t>actual </a:t>
            </a:r>
            <a:r>
              <a:rPr lang="en-US" sz="2400" dirty="0" smtClean="0">
                <a:latin typeface="Times New Roman" panose="02020603050405020304" pitchFamily="18" charset="0"/>
                <a:cs typeface="Times New Roman" panose="02020603050405020304" pitchFamily="18" charset="0"/>
              </a:rPr>
              <a:t>price distributed mostly in the range of 500-2500.</a:t>
            </a:r>
          </a:p>
          <a:p>
            <a:pPr algn="just">
              <a:lnSpc>
                <a:spcPct val="150000"/>
              </a:lnSpc>
            </a:pPr>
            <a:r>
              <a:rPr lang="en-US" sz="2400" dirty="0" smtClean="0">
                <a:latin typeface="Times New Roman" panose="02020603050405020304" pitchFamily="18" charset="0"/>
                <a:cs typeface="Times New Roman" panose="02020603050405020304" pitchFamily="18" charset="0"/>
              </a:rPr>
              <a:t>In ecommerce platform products selling price distributed mostly in the range of 200-2000.</a:t>
            </a:r>
          </a:p>
          <a:p>
            <a:pPr algn="just">
              <a:lnSpc>
                <a:spcPct val="150000"/>
              </a:lnSpc>
            </a:pPr>
            <a:r>
              <a:rPr lang="en-US" sz="2400" dirty="0" smtClean="0">
                <a:latin typeface="Times New Roman" panose="02020603050405020304" pitchFamily="18" charset="0"/>
                <a:cs typeface="Times New Roman" panose="02020603050405020304" pitchFamily="18" charset="0"/>
              </a:rPr>
              <a:t>In ecommerce platform products rating distributed mostly in the range of 3-4.5.</a:t>
            </a:r>
          </a:p>
          <a:p>
            <a:pPr algn="just">
              <a:lnSpc>
                <a:spcPct val="150000"/>
              </a:lnSpc>
            </a:pPr>
            <a:r>
              <a:rPr lang="en-US" sz="2400" dirty="0" smtClean="0">
                <a:latin typeface="Times New Roman" panose="02020603050405020304" pitchFamily="18" charset="0"/>
                <a:cs typeface="Times New Roman" panose="02020603050405020304" pitchFamily="18" charset="0"/>
              </a:rPr>
              <a:t>In ecommerce platform products discount distributed mostly in the range of 35% to 65% and the overall Average Discount Percentage is 50.70%</a:t>
            </a:r>
          </a:p>
          <a:p>
            <a:pPr algn="just">
              <a:lnSpc>
                <a:spcPct val="150000"/>
              </a:lnSpc>
            </a:pPr>
            <a:r>
              <a:rPr lang="en-US" sz="2400" dirty="0" smtClean="0">
                <a:latin typeface="Times New Roman" panose="02020603050405020304" pitchFamily="18" charset="0"/>
                <a:cs typeface="Times New Roman" panose="02020603050405020304" pitchFamily="18" charset="0"/>
              </a:rPr>
              <a:t>In ecommerce platform </a:t>
            </a:r>
            <a:r>
              <a:rPr lang="en-US" sz="2400" smtClean="0">
                <a:latin typeface="Times New Roman" panose="02020603050405020304" pitchFamily="18" charset="0"/>
                <a:cs typeface="Times New Roman" panose="02020603050405020304" pitchFamily="18" charset="0"/>
              </a:rPr>
              <a:t>bags </a:t>
            </a:r>
            <a:r>
              <a:rPr lang="en-US" sz="2400" smtClean="0">
                <a:latin typeface="Times New Roman" panose="02020603050405020304" pitchFamily="18" charset="0"/>
                <a:cs typeface="Times New Roman" panose="02020603050405020304" pitchFamily="18" charset="0"/>
              </a:rPr>
              <a:t>wallets </a:t>
            </a:r>
            <a:r>
              <a:rPr lang="en-US" sz="2400" dirty="0" smtClean="0">
                <a:latin typeface="Times New Roman" panose="02020603050405020304" pitchFamily="18" charset="0"/>
                <a:cs typeface="Times New Roman" panose="02020603050405020304" pitchFamily="18" charset="0"/>
              </a:rPr>
              <a:t>&amp; belts category has high rating around 4.5.</a:t>
            </a:r>
          </a:p>
          <a:p>
            <a:pPr algn="just">
              <a:lnSpc>
                <a:spcPct val="150000"/>
              </a:lnSpc>
            </a:pPr>
            <a:r>
              <a:rPr lang="en-US" sz="2400" dirty="0" smtClean="0">
                <a:latin typeface="Times New Roman" panose="02020603050405020304" pitchFamily="18" charset="0"/>
                <a:cs typeface="Times New Roman" panose="02020603050405020304" pitchFamily="18" charset="0"/>
              </a:rPr>
              <a:t>MILD brand has highest rating around 4.9,and MILDIN seller has rating around 4.9.</a:t>
            </a:r>
          </a:p>
          <a:p>
            <a:pPr algn="just">
              <a:lnSpc>
                <a:spcPct val="150000"/>
              </a:lnSpc>
            </a:pPr>
            <a:r>
              <a:rPr lang="en-US" sz="2400" dirty="0" smtClean="0">
                <a:latin typeface="Times New Roman" panose="02020603050405020304" pitchFamily="18" charset="0"/>
                <a:cs typeface="Times New Roman" panose="02020603050405020304" pitchFamily="18" charset="0"/>
              </a:rPr>
              <a:t>In ecommerce platform toys category has high discount around 65%.</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65077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3B4E15F-74CB-262D-3E2C-C4B2A40B7D87}"/>
              </a:ext>
            </a:extLst>
          </p:cNvPr>
          <p:cNvSpPr>
            <a:spLocks noGrp="1"/>
          </p:cNvSpPr>
          <p:nvPr>
            <p:ph type="title"/>
          </p:nvPr>
        </p:nvSpPr>
        <p:spPr>
          <a:xfrm>
            <a:off x="1282106" y="2358595"/>
            <a:ext cx="10058400" cy="1450757"/>
          </a:xfrm>
        </p:spPr>
        <p:txBody>
          <a:bodyPr/>
          <a:lstStyle/>
          <a:p>
            <a:r>
              <a:rPr lang="en-IN" b="1"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xmlns="" val="1808429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D53431-CB74-6C38-7B50-708982227C8A}"/>
              </a:ext>
            </a:extLst>
          </p:cNvPr>
          <p:cNvSpPr>
            <a:spLocks noGrp="1"/>
          </p:cNvSpPr>
          <p:nvPr>
            <p:ph type="title"/>
          </p:nvPr>
        </p:nvSpPr>
        <p:spPr>
          <a:xfrm>
            <a:off x="1188720" y="157607"/>
            <a:ext cx="10058400" cy="1050707"/>
          </a:xfrm>
        </p:spPr>
        <p:txBody>
          <a:bodyPr>
            <a:normAutofit/>
          </a:bodyPr>
          <a:lstStyle/>
          <a:p>
            <a:r>
              <a:rPr lang="en-IN" sz="4400" b="1"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xmlns="" id="{997CE4FB-A223-48CF-43E7-CFA1192F8FDD}"/>
              </a:ext>
            </a:extLst>
          </p:cNvPr>
          <p:cNvSpPr>
            <a:spLocks noGrp="1"/>
          </p:cNvSpPr>
          <p:nvPr>
            <p:ph sz="quarter" idx="1"/>
          </p:nvPr>
        </p:nvSpPr>
        <p:spPr>
          <a:xfrm>
            <a:off x="1097280" y="1977390"/>
            <a:ext cx="10058400" cy="3891704"/>
          </a:xfrm>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Tools Used</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Approaches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Insights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xmlns="" val="266200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F7E4BE-5511-6858-4562-B9B783266216}"/>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xmlns="" id="{EC48F5D8-FCA6-E26A-02F0-8EFDA3240634}"/>
              </a:ext>
            </a:extLst>
          </p:cNvPr>
          <p:cNvSpPr>
            <a:spLocks noGrp="1"/>
          </p:cNvSpPr>
          <p:nvPr>
            <p:ph sz="quarter" idx="1"/>
          </p:nvPr>
        </p:nvSpPr>
        <p:spPr>
          <a:xfrm>
            <a:off x="1097280" y="1737360"/>
            <a:ext cx="10584180" cy="4503420"/>
          </a:xfrm>
        </p:spPr>
        <p:txBody>
          <a:bodyPr>
            <a:normAutofit lnSpcReduction="10000"/>
          </a:bodyPr>
          <a:lstStyle/>
          <a:p>
            <a:pPr algn="just">
              <a:lnSpc>
                <a:spcPct val="150000"/>
              </a:lnSpc>
            </a:pPr>
            <a:r>
              <a:rPr lang="en-US" sz="2400" b="0" i="0" dirty="0">
                <a:solidFill>
                  <a:srgbClr val="0D0D0D"/>
                </a:solidFill>
                <a:effectLst/>
                <a:latin typeface="Times New Roman" panose="02020603050405020304" pitchFamily="18" charset="0"/>
                <a:cs typeface="Times New Roman" panose="02020603050405020304" pitchFamily="18" charset="0"/>
              </a:rPr>
              <a:t>In the rapidly evolving landscape of e-commerce, understanding customer behavior and optimizing business strategies are crucial for success. A leading e-commerce platform aims to enhance its market position and increase revenue by leveraging data-driven insights. The company seeks to analyze its existing data to identify trends, patterns, and areas for improvement across various aspects of its operations.</a:t>
            </a:r>
          </a:p>
          <a:p>
            <a:pPr algn="just">
              <a:lnSpc>
                <a:spcPct val="150000"/>
              </a:lnSpc>
            </a:pP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94414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3DCEC3-E27E-BA8E-6CBC-16525D3428A5}"/>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xmlns="" id="{6E3295FA-AB74-1CDD-0917-BEF1F1655514}"/>
              </a:ext>
            </a:extLst>
          </p:cNvPr>
          <p:cNvSpPr>
            <a:spLocks noGrp="1"/>
          </p:cNvSpPr>
          <p:nvPr>
            <p:ph sz="quarter" idx="1"/>
          </p:nvPr>
        </p:nvSpPr>
        <p:spPr>
          <a:xfrm>
            <a:off x="1097280" y="1845734"/>
            <a:ext cx="10389870" cy="4509346"/>
          </a:xfrm>
        </p:spPr>
        <p:txBody>
          <a:bodyPr>
            <a:normAutofit fontScale="92500"/>
          </a:bodyPr>
          <a:lstStyle/>
          <a:p>
            <a:pPr algn="just">
              <a:lnSpc>
                <a:spcPct val="150000"/>
              </a:lnSpc>
            </a:pPr>
            <a:r>
              <a:rPr lang="en-US" sz="2600" b="0" i="0" dirty="0">
                <a:solidFill>
                  <a:srgbClr val="0D0D0D"/>
                </a:solidFill>
                <a:effectLst/>
                <a:latin typeface="Times New Roman" panose="02020603050405020304" pitchFamily="18" charset="0"/>
                <a:cs typeface="Times New Roman" panose="02020603050405020304" pitchFamily="18" charset="0"/>
              </a:rPr>
              <a:t>The e-commerce analysis project aims to analyze a dataset from an online retail platform to derive insights that can drive business decisions and optimizations. The primary objective of the analysis is to gain a deeper understanding of the e-commerce platform's performance, customer behavior, and market trends. By leveraging data analytics techniques we aim to uncover actionable insights that can enhance various aspects of the e-commerce business, such as marketing strategies, product recommendations, and operational efficiencies.</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83259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F29B23-A5A9-F616-FE8F-5007D25F19FE}"/>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TOOLS USED</a:t>
            </a:r>
          </a:p>
        </p:txBody>
      </p:sp>
      <p:sp>
        <p:nvSpPr>
          <p:cNvPr id="3" name="Content Placeholder 2">
            <a:extLst>
              <a:ext uri="{FF2B5EF4-FFF2-40B4-BE49-F238E27FC236}">
                <a16:creationId xmlns:a16="http://schemas.microsoft.com/office/drawing/2014/main" xmlns="" id="{DFE6BC89-C693-D0E6-C54F-FFB472BAB1E4}"/>
              </a:ext>
            </a:extLst>
          </p:cNvPr>
          <p:cNvSpPr>
            <a:spLocks noGrp="1"/>
          </p:cNvSpPr>
          <p:nvPr>
            <p:ph sz="quarter" idx="1"/>
          </p:nvPr>
        </p:nvSpPr>
        <p:spPr>
          <a:xfrm>
            <a:off x="1097280" y="1840230"/>
            <a:ext cx="10264140" cy="4028864"/>
          </a:xfrm>
        </p:spPr>
        <p:txBody>
          <a:bodyPr>
            <a:normAutofit/>
          </a:bodyPr>
          <a:lstStyle/>
          <a:p>
            <a:pPr algn="just">
              <a:lnSpc>
                <a:spcPct val="150000"/>
              </a:lnSpc>
            </a:pPr>
            <a:r>
              <a:rPr lang="en-US" sz="2400" b="0" i="0" dirty="0">
                <a:solidFill>
                  <a:srgbClr val="0D0D0D"/>
                </a:solidFill>
                <a:effectLst/>
                <a:latin typeface="Times New Roman" panose="02020603050405020304" pitchFamily="18" charset="0"/>
                <a:cs typeface="Times New Roman" panose="02020603050405020304" pitchFamily="18" charset="0"/>
              </a:rPr>
              <a:t>For an e-commerce analysis project in Python, use a variety of tools and libraries to perform data analysis, visualization, and presentation.</a:t>
            </a:r>
          </a:p>
          <a:p>
            <a:pPr algn="just">
              <a:lnSpc>
                <a:spcPct val="150000"/>
              </a:lnSpc>
            </a:pPr>
            <a:r>
              <a:rPr lang="en-IN" sz="2400" b="1" i="0" dirty="0" err="1">
                <a:solidFill>
                  <a:srgbClr val="0D0D0D"/>
                </a:solidFill>
                <a:effectLst/>
                <a:latin typeface="Times New Roman" panose="02020603050405020304" pitchFamily="18" charset="0"/>
                <a:cs typeface="Times New Roman" panose="02020603050405020304" pitchFamily="18" charset="0"/>
              </a:rPr>
              <a:t>Jupyter</a:t>
            </a:r>
            <a:r>
              <a:rPr lang="en-IN" sz="2400" b="1" i="0" dirty="0">
                <a:solidFill>
                  <a:srgbClr val="0D0D0D"/>
                </a:solidFill>
                <a:effectLst/>
                <a:latin typeface="Times New Roman" panose="02020603050405020304" pitchFamily="18" charset="0"/>
                <a:cs typeface="Times New Roman" panose="02020603050405020304" pitchFamily="18" charset="0"/>
              </a:rPr>
              <a:t> Notebooks:</a:t>
            </a:r>
            <a:r>
              <a:rPr lang="en-IN" sz="2400" b="0" i="0" dirty="0">
                <a:solidFill>
                  <a:srgbClr val="0D0D0D"/>
                </a:solidFill>
                <a:effectLst/>
                <a:latin typeface="Times New Roman" panose="02020603050405020304" pitchFamily="18" charset="0"/>
                <a:cs typeface="Times New Roman" panose="02020603050405020304" pitchFamily="18" charset="0"/>
              </a:rPr>
              <a:t> </a:t>
            </a:r>
            <a:r>
              <a:rPr lang="en-IN" sz="2400" b="0" i="0" dirty="0" err="1">
                <a:solidFill>
                  <a:srgbClr val="0D0D0D"/>
                </a:solidFill>
                <a:effectLst/>
                <a:latin typeface="Times New Roman" panose="02020603050405020304" pitchFamily="18" charset="0"/>
                <a:cs typeface="Times New Roman" panose="02020603050405020304" pitchFamily="18" charset="0"/>
              </a:rPr>
              <a:t>Jupyter</a:t>
            </a:r>
            <a:r>
              <a:rPr lang="en-IN" sz="2400" b="0" i="0" dirty="0">
                <a:solidFill>
                  <a:srgbClr val="0D0D0D"/>
                </a:solidFill>
                <a:effectLst/>
                <a:latin typeface="Times New Roman" panose="02020603050405020304" pitchFamily="18" charset="0"/>
                <a:cs typeface="Times New Roman" panose="02020603050405020304" pitchFamily="18" charset="0"/>
              </a:rPr>
              <a:t> Notebooks provide an interactive environment for running Python code, </a:t>
            </a:r>
            <a:r>
              <a:rPr lang="en-IN" sz="2400" b="0" i="0" dirty="0" err="1">
                <a:solidFill>
                  <a:srgbClr val="0D0D0D"/>
                </a:solidFill>
                <a:effectLst/>
                <a:latin typeface="Times New Roman" panose="02020603050405020304" pitchFamily="18" charset="0"/>
                <a:cs typeface="Times New Roman" panose="02020603050405020304" pitchFamily="18" charset="0"/>
              </a:rPr>
              <a:t>analyzing</a:t>
            </a:r>
            <a:r>
              <a:rPr lang="en-IN" sz="2400" b="0" i="0" dirty="0">
                <a:solidFill>
                  <a:srgbClr val="0D0D0D"/>
                </a:solidFill>
                <a:effectLst/>
                <a:latin typeface="Times New Roman" panose="02020603050405020304" pitchFamily="18" charset="0"/>
                <a:cs typeface="Times New Roman" panose="02020603050405020304" pitchFamily="18" charset="0"/>
              </a:rPr>
              <a:t> data, and documenting your findings. Use </a:t>
            </a:r>
            <a:r>
              <a:rPr lang="en-IN" sz="2400" b="0" i="0" dirty="0" err="1">
                <a:solidFill>
                  <a:srgbClr val="0D0D0D"/>
                </a:solidFill>
                <a:effectLst/>
                <a:latin typeface="Times New Roman" panose="02020603050405020304" pitchFamily="18" charset="0"/>
                <a:cs typeface="Times New Roman" panose="02020603050405020304" pitchFamily="18" charset="0"/>
              </a:rPr>
              <a:t>Jupyter</a:t>
            </a:r>
            <a:r>
              <a:rPr lang="en-IN" sz="2400" b="0" i="0" dirty="0">
                <a:solidFill>
                  <a:srgbClr val="0D0D0D"/>
                </a:solidFill>
                <a:effectLst/>
                <a:latin typeface="Times New Roman" panose="02020603050405020304" pitchFamily="18" charset="0"/>
                <a:cs typeface="Times New Roman" panose="02020603050405020304" pitchFamily="18" charset="0"/>
              </a:rPr>
              <a:t> Notebooks to perform exploratory data analysis (EDA) and create visualizations.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34771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A3CC710-F1A1-6FFD-4CFC-8FF88FBA0ACB}"/>
              </a:ext>
            </a:extLst>
          </p:cNvPr>
          <p:cNvSpPr>
            <a:spLocks noGrp="1"/>
          </p:cNvSpPr>
          <p:nvPr>
            <p:ph sz="quarter" idx="1"/>
          </p:nvPr>
        </p:nvSpPr>
        <p:spPr>
          <a:xfrm>
            <a:off x="1066800" y="1948604"/>
            <a:ext cx="10058400" cy="4023360"/>
          </a:xfrm>
        </p:spPr>
        <p:txBody>
          <a:bodyPr>
            <a:normAutofit lnSpcReduction="10000"/>
          </a:bodyPr>
          <a:lstStyle/>
          <a:p>
            <a:pPr marL="0" indent="0" algn="just">
              <a:lnSpc>
                <a:spcPct val="150000"/>
              </a:lnSpc>
              <a:buNone/>
            </a:pPr>
            <a:r>
              <a:rPr lang="en-US" sz="2400" b="1" i="0" dirty="0">
                <a:solidFill>
                  <a:srgbClr val="0D0D0D"/>
                </a:solidFill>
                <a:effectLst/>
                <a:latin typeface="Times New Roman" panose="02020603050405020304" pitchFamily="18" charset="0"/>
                <a:cs typeface="Times New Roman" panose="02020603050405020304" pitchFamily="18" charset="0"/>
              </a:rPr>
              <a:t>Pandas:</a:t>
            </a:r>
            <a:r>
              <a:rPr lang="en-US" sz="2400" b="0" i="0" dirty="0">
                <a:solidFill>
                  <a:srgbClr val="0D0D0D"/>
                </a:solidFill>
                <a:effectLst/>
                <a:latin typeface="Times New Roman" panose="02020603050405020304" pitchFamily="18" charset="0"/>
                <a:cs typeface="Times New Roman" panose="02020603050405020304" pitchFamily="18" charset="0"/>
              </a:rPr>
              <a:t> Pandas is a powerful library for data manipulation and analysis in Python. </a:t>
            </a:r>
            <a:r>
              <a:rPr lang="en-US" sz="2400" dirty="0">
                <a:solidFill>
                  <a:srgbClr val="0D0D0D"/>
                </a:solidFill>
                <a:latin typeface="Times New Roman" panose="02020603050405020304" pitchFamily="18" charset="0"/>
                <a:cs typeface="Times New Roman" panose="02020603050405020304" pitchFamily="18" charset="0"/>
              </a:rPr>
              <a:t>U</a:t>
            </a:r>
            <a:r>
              <a:rPr lang="en-US" sz="2400" b="0" i="0" dirty="0">
                <a:solidFill>
                  <a:srgbClr val="0D0D0D"/>
                </a:solidFill>
                <a:effectLst/>
                <a:latin typeface="Times New Roman" panose="02020603050405020304" pitchFamily="18" charset="0"/>
                <a:cs typeface="Times New Roman" panose="02020603050405020304" pitchFamily="18" charset="0"/>
              </a:rPr>
              <a:t>se Pandas to clean, preprocess, and analyze e-commerce dataset, as well as perform tasks such as data aggregation, filtering, and grouping.</a:t>
            </a:r>
          </a:p>
          <a:p>
            <a:pPr marL="0" indent="0" algn="just">
              <a:lnSpc>
                <a:spcPct val="150000"/>
              </a:lnSpc>
              <a:buNone/>
            </a:pPr>
            <a:r>
              <a:rPr lang="en-US" sz="2400" b="1" i="0" dirty="0">
                <a:solidFill>
                  <a:srgbClr val="0D0D0D"/>
                </a:solidFill>
                <a:effectLst/>
                <a:latin typeface="Times New Roman" panose="02020603050405020304" pitchFamily="18" charset="0"/>
                <a:cs typeface="Times New Roman" panose="02020603050405020304" pitchFamily="18" charset="0"/>
              </a:rPr>
              <a:t>Matplotlib:</a:t>
            </a:r>
            <a:r>
              <a:rPr lang="en-US" sz="2400" b="0" i="0" dirty="0">
                <a:solidFill>
                  <a:srgbClr val="0D0D0D"/>
                </a:solidFill>
                <a:effectLst/>
                <a:latin typeface="Times New Roman" panose="02020603050405020304" pitchFamily="18" charset="0"/>
                <a:cs typeface="Times New Roman" panose="02020603050405020304" pitchFamily="18" charset="0"/>
              </a:rPr>
              <a:t> Matplotlib is a widely-used plotting library in Python for creating static, interactive, and publication-quality visualizations. </a:t>
            </a:r>
            <a:r>
              <a:rPr lang="en-US" sz="2400" dirty="0">
                <a:solidFill>
                  <a:srgbClr val="0D0D0D"/>
                </a:solidFill>
                <a:latin typeface="Times New Roman" panose="02020603050405020304" pitchFamily="18" charset="0"/>
                <a:cs typeface="Times New Roman" panose="02020603050405020304" pitchFamily="18" charset="0"/>
              </a:rPr>
              <a:t>U</a:t>
            </a:r>
            <a:r>
              <a:rPr lang="en-US" sz="2400" b="0" i="0" dirty="0">
                <a:solidFill>
                  <a:srgbClr val="0D0D0D"/>
                </a:solidFill>
                <a:effectLst/>
                <a:latin typeface="Times New Roman" panose="02020603050405020304" pitchFamily="18" charset="0"/>
                <a:cs typeface="Times New Roman" panose="02020603050405020304" pitchFamily="18" charset="0"/>
              </a:rPr>
              <a:t>se Matplotlib to create various types of plots, including line plots, scatter plots, histograms, and bar charts to visualize e-commerce data</a:t>
            </a:r>
            <a:r>
              <a:rPr lang="en-US" b="0" i="0" dirty="0">
                <a:solidFill>
                  <a:srgbClr val="0D0D0D"/>
                </a:solidFill>
                <a:effectLst/>
                <a:latin typeface="Söhne"/>
              </a:rPr>
              <a:t>.</a:t>
            </a:r>
          </a:p>
          <a:p>
            <a:endParaRPr lang="en-IN" dirty="0"/>
          </a:p>
        </p:txBody>
      </p:sp>
    </p:spTree>
    <p:extLst>
      <p:ext uri="{BB962C8B-B14F-4D97-AF65-F5344CB8AC3E}">
        <p14:creationId xmlns:p14="http://schemas.microsoft.com/office/powerpoint/2010/main" xmlns="" val="3827763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D0D0F3A-3D65-95CC-31B7-0C551C45BC5B}"/>
              </a:ext>
            </a:extLst>
          </p:cNvPr>
          <p:cNvSpPr>
            <a:spLocks noGrp="1"/>
          </p:cNvSpPr>
          <p:nvPr>
            <p:ph sz="quarter" idx="1"/>
          </p:nvPr>
        </p:nvSpPr>
        <p:spPr>
          <a:xfrm>
            <a:off x="1097280" y="1623060"/>
            <a:ext cx="10275570" cy="4697730"/>
          </a:xfrm>
        </p:spPr>
        <p:txBody>
          <a:bodyPr>
            <a:normAutofit/>
          </a:bodyPr>
          <a:lstStyle/>
          <a:p>
            <a:pPr marL="0" indent="0" algn="just">
              <a:lnSpc>
                <a:spcPct val="150000"/>
              </a:lnSpc>
              <a:buNone/>
            </a:pPr>
            <a:r>
              <a:rPr lang="en-US" sz="2400" b="1" i="0" dirty="0">
                <a:solidFill>
                  <a:srgbClr val="0D0D0D"/>
                </a:solidFill>
                <a:effectLst/>
                <a:latin typeface="Times New Roman" panose="02020603050405020304" pitchFamily="18" charset="0"/>
                <a:cs typeface="Times New Roman" panose="02020603050405020304" pitchFamily="18" charset="0"/>
              </a:rPr>
              <a:t>Seaborn:</a:t>
            </a:r>
            <a:r>
              <a:rPr lang="en-US" sz="2400" b="0" i="0" dirty="0">
                <a:solidFill>
                  <a:srgbClr val="0D0D0D"/>
                </a:solidFill>
                <a:effectLst/>
                <a:latin typeface="Times New Roman" panose="02020603050405020304" pitchFamily="18" charset="0"/>
                <a:cs typeface="Times New Roman" panose="02020603050405020304" pitchFamily="18" charset="0"/>
              </a:rPr>
              <a:t> Seaborn is built on top of Matplotlib and provides a high-level interface for creating attractive and informative statistical graphics. Seaborn includes functions for creating complex visualizations such as pair plots, heatmaps, and Count</a:t>
            </a:r>
            <a:r>
              <a:rPr lang="en-US" sz="2400" dirty="0">
                <a:solidFill>
                  <a:srgbClr val="0D0D0D"/>
                </a:solidFill>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plots, which can be useful for exploring relationships e-commerce data.</a:t>
            </a:r>
          </a:p>
          <a:p>
            <a:pPr marL="0" indent="0" algn="just">
              <a:lnSpc>
                <a:spcPct val="150000"/>
              </a:lnSpc>
              <a:buNone/>
            </a:pPr>
            <a:r>
              <a:rPr lang="en-US" sz="2400" b="1" i="0" dirty="0" err="1">
                <a:solidFill>
                  <a:srgbClr val="0D0D0D"/>
                </a:solidFill>
                <a:effectLst/>
                <a:latin typeface="Times New Roman" panose="02020603050405020304" pitchFamily="18" charset="0"/>
                <a:cs typeface="Times New Roman" panose="02020603050405020304" pitchFamily="18" charset="0"/>
              </a:rPr>
              <a:t>Plotly</a:t>
            </a:r>
            <a:r>
              <a:rPr lang="en-US" sz="2400" b="1" i="0" dirty="0">
                <a:solidFill>
                  <a:srgbClr val="0D0D0D"/>
                </a:solidFill>
                <a:effectLst/>
                <a:latin typeface="Times New Roman" panose="02020603050405020304" pitchFamily="18" charset="0"/>
                <a:cs typeface="Times New Roman" panose="02020603050405020304" pitchFamily="18" charset="0"/>
              </a:rPr>
              <a:t>:</a:t>
            </a: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b="0" i="0" dirty="0" err="1">
                <a:solidFill>
                  <a:srgbClr val="0D0D0D"/>
                </a:solidFill>
                <a:effectLst/>
                <a:latin typeface="Times New Roman" panose="02020603050405020304" pitchFamily="18" charset="0"/>
                <a:cs typeface="Times New Roman" panose="02020603050405020304" pitchFamily="18" charset="0"/>
              </a:rPr>
              <a:t>Plotly</a:t>
            </a:r>
            <a:r>
              <a:rPr lang="en-US" sz="2400" b="0" i="0" dirty="0">
                <a:solidFill>
                  <a:srgbClr val="0D0D0D"/>
                </a:solidFill>
                <a:effectLst/>
                <a:latin typeface="Times New Roman" panose="02020603050405020304" pitchFamily="18" charset="0"/>
                <a:cs typeface="Times New Roman" panose="02020603050405020304" pitchFamily="18" charset="0"/>
              </a:rPr>
              <a:t> is a versatile visualization library that supports interactive plotting and dashboards. </a:t>
            </a:r>
            <a:r>
              <a:rPr lang="en-US" sz="2400" dirty="0">
                <a:solidFill>
                  <a:srgbClr val="0D0D0D"/>
                </a:solidFill>
                <a:latin typeface="Times New Roman" panose="02020603050405020304" pitchFamily="18" charset="0"/>
                <a:cs typeface="Times New Roman" panose="02020603050405020304" pitchFamily="18" charset="0"/>
              </a:rPr>
              <a:t>U</a:t>
            </a:r>
            <a:r>
              <a:rPr lang="en-US" sz="2400" b="0" i="0" dirty="0">
                <a:solidFill>
                  <a:srgbClr val="0D0D0D"/>
                </a:solidFill>
                <a:effectLst/>
                <a:latin typeface="Times New Roman" panose="02020603050405020304" pitchFamily="18" charset="0"/>
                <a:cs typeface="Times New Roman" panose="02020603050405020304" pitchFamily="18" charset="0"/>
              </a:rPr>
              <a:t>se </a:t>
            </a:r>
            <a:r>
              <a:rPr lang="en-US" sz="2400" b="0" i="0" dirty="0" err="1">
                <a:solidFill>
                  <a:srgbClr val="0D0D0D"/>
                </a:solidFill>
                <a:effectLst/>
                <a:latin typeface="Times New Roman" panose="02020603050405020304" pitchFamily="18" charset="0"/>
                <a:cs typeface="Times New Roman" panose="02020603050405020304" pitchFamily="18" charset="0"/>
              </a:rPr>
              <a:t>Plotly</a:t>
            </a:r>
            <a:r>
              <a:rPr lang="en-US" sz="2400" b="0" i="0" dirty="0">
                <a:solidFill>
                  <a:srgbClr val="0D0D0D"/>
                </a:solidFill>
                <a:effectLst/>
                <a:latin typeface="Times New Roman" panose="02020603050405020304" pitchFamily="18" charset="0"/>
                <a:cs typeface="Times New Roman" panose="02020603050405020304" pitchFamily="18" charset="0"/>
              </a:rPr>
              <a:t> to create interactive charts, maps, and dashboards that can be embedded into </a:t>
            </a:r>
            <a:r>
              <a:rPr lang="en-US" sz="2400" b="0" i="0" dirty="0" err="1">
                <a:solidFill>
                  <a:srgbClr val="0D0D0D"/>
                </a:solidFill>
                <a:effectLst/>
                <a:latin typeface="Times New Roman" panose="02020603050405020304" pitchFamily="18" charset="0"/>
                <a:cs typeface="Times New Roman" panose="02020603050405020304" pitchFamily="18" charset="0"/>
              </a:rPr>
              <a:t>Jupyter</a:t>
            </a:r>
            <a:r>
              <a:rPr lang="en-US" sz="2400" b="0" i="0" dirty="0">
                <a:solidFill>
                  <a:srgbClr val="0D0D0D"/>
                </a:solidFill>
                <a:effectLst/>
                <a:latin typeface="Times New Roman" panose="02020603050405020304" pitchFamily="18" charset="0"/>
                <a:cs typeface="Times New Roman" panose="02020603050405020304" pitchFamily="18" charset="0"/>
              </a:rPr>
              <a:t> Notebooks.</a:t>
            </a:r>
          </a:p>
          <a:p>
            <a:endParaRPr lang="en-IN" dirty="0"/>
          </a:p>
        </p:txBody>
      </p:sp>
    </p:spTree>
    <p:extLst>
      <p:ext uri="{BB962C8B-B14F-4D97-AF65-F5344CB8AC3E}">
        <p14:creationId xmlns:p14="http://schemas.microsoft.com/office/powerpoint/2010/main" xmlns="" val="3932286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8851E7-79B3-8027-84C3-BF0B6833796C}"/>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APPROACHES</a:t>
            </a:r>
          </a:p>
        </p:txBody>
      </p:sp>
      <p:sp>
        <p:nvSpPr>
          <p:cNvPr id="3" name="Content Placeholder 2">
            <a:extLst>
              <a:ext uri="{FF2B5EF4-FFF2-40B4-BE49-F238E27FC236}">
                <a16:creationId xmlns:a16="http://schemas.microsoft.com/office/drawing/2014/main" xmlns="" id="{33A38747-E5D3-5CA9-490C-4E8F8E51C294}"/>
              </a:ext>
            </a:extLst>
          </p:cNvPr>
          <p:cNvSpPr>
            <a:spLocks noGrp="1"/>
          </p:cNvSpPr>
          <p:nvPr>
            <p:ph sz="quarter" idx="1"/>
          </p:nvPr>
        </p:nvSpPr>
        <p:spPr>
          <a:xfrm>
            <a:off x="1097280" y="1737360"/>
            <a:ext cx="10629900" cy="4652010"/>
          </a:xfrm>
        </p:spPr>
        <p:txBody>
          <a:bodyPr>
            <a:normAutofit fontScale="92500"/>
          </a:bodyPr>
          <a:lstStyle/>
          <a:p>
            <a:pPr algn="just">
              <a:lnSpc>
                <a:spcPct val="160000"/>
              </a:lnSpc>
            </a:pPr>
            <a:r>
              <a:rPr lang="en-US" sz="2400" b="1" i="0" dirty="0">
                <a:solidFill>
                  <a:srgbClr val="0D0D0D"/>
                </a:solidFill>
                <a:effectLst/>
                <a:latin typeface="Times New Roman" panose="02020603050405020304" pitchFamily="18" charset="0"/>
                <a:cs typeface="Times New Roman" panose="02020603050405020304" pitchFamily="18" charset="0"/>
              </a:rPr>
              <a:t>Data Collection and Preparation:</a:t>
            </a:r>
            <a:r>
              <a:rPr lang="en-US" sz="2400" b="0" i="0" dirty="0">
                <a:solidFill>
                  <a:srgbClr val="0D0D0D"/>
                </a:solidFill>
                <a:effectLst/>
                <a:latin typeface="Times New Roman" panose="02020603050405020304" pitchFamily="18" charset="0"/>
                <a:cs typeface="Times New Roman" panose="02020603050405020304" pitchFamily="18" charset="0"/>
              </a:rPr>
              <a:t> Gathering and preprocessing the dataset to ensure data quality and consistency. This involves tasks such as handling missing values, removing duplicates, and transforming data into a suitable format for analysis.</a:t>
            </a:r>
          </a:p>
          <a:p>
            <a:pPr algn="just">
              <a:lnSpc>
                <a:spcPct val="160000"/>
              </a:lnSpc>
            </a:pPr>
            <a:r>
              <a:rPr lang="en-US" sz="2400" b="1" i="0" dirty="0">
                <a:solidFill>
                  <a:srgbClr val="0D0D0D"/>
                </a:solidFill>
                <a:effectLst/>
                <a:latin typeface="Times New Roman" panose="02020603050405020304" pitchFamily="18" charset="0"/>
                <a:cs typeface="Times New Roman" panose="02020603050405020304" pitchFamily="18" charset="0"/>
              </a:rPr>
              <a:t>Exploratory Data Analysis (EDA):</a:t>
            </a:r>
            <a:r>
              <a:rPr lang="en-US" sz="2400" b="0" i="0" dirty="0">
                <a:solidFill>
                  <a:srgbClr val="0D0D0D"/>
                </a:solidFill>
                <a:effectLst/>
                <a:latin typeface="Times New Roman" panose="02020603050405020304" pitchFamily="18" charset="0"/>
                <a:cs typeface="Times New Roman" panose="02020603050405020304" pitchFamily="18" charset="0"/>
              </a:rPr>
              <a:t> Conducting exploratory data analysis to understand the distribution of variables, identify patterns, and uncover correlations within the dataset. Visualization techniques such as histograms, scatter plots, and heatmaps will be used to gain insights into customer behavior, product preferences, and sales trends.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37019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A437B74-C406-A19D-781F-AF7D9DDC4236}"/>
              </a:ext>
            </a:extLst>
          </p:cNvPr>
          <p:cNvSpPr>
            <a:spLocks noGrp="1"/>
          </p:cNvSpPr>
          <p:nvPr>
            <p:ph sz="quarter" idx="1"/>
          </p:nvPr>
        </p:nvSpPr>
        <p:spPr/>
        <p:txBody>
          <a:bodyPr>
            <a:normAutofit/>
          </a:bodyPr>
          <a:lstStyle/>
          <a:p>
            <a:pPr algn="just">
              <a:lnSpc>
                <a:spcPct val="150000"/>
              </a:lnSpc>
            </a:pPr>
            <a:r>
              <a:rPr lang="en-US" sz="2400" b="1" i="0" dirty="0">
                <a:solidFill>
                  <a:srgbClr val="0D0D0D"/>
                </a:solidFill>
                <a:effectLst/>
                <a:latin typeface="Times New Roman" panose="02020603050405020304" pitchFamily="18" charset="0"/>
                <a:cs typeface="Times New Roman" panose="02020603050405020304" pitchFamily="18" charset="0"/>
              </a:rPr>
              <a:t>Recommendations and Insights:</a:t>
            </a:r>
            <a:r>
              <a:rPr lang="en-US" sz="2400" b="0" i="0" dirty="0">
                <a:solidFill>
                  <a:srgbClr val="0D0D0D"/>
                </a:solidFill>
                <a:effectLst/>
                <a:latin typeface="Times New Roman" panose="02020603050405020304" pitchFamily="18" charset="0"/>
                <a:cs typeface="Times New Roman" panose="02020603050405020304" pitchFamily="18" charset="0"/>
              </a:rPr>
              <a:t> Generating actionable recommendations and insights based on the analysis findings. These insights will inform strategic initiatives aimed at improving customer engagement, increasing sales revenue, and enhancing overall business performance.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2758897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99</TotalTime>
  <Words>716</Words>
  <Application>Microsoft Office PowerPoint</Application>
  <PresentationFormat>Custom</PresentationFormat>
  <Paragraphs>50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Median</vt:lpstr>
      <vt:lpstr>E-COMMERCE ANALYSIS</vt:lpstr>
      <vt:lpstr>CONTENT</vt:lpstr>
      <vt:lpstr>PROBLEM STATEMENT</vt:lpstr>
      <vt:lpstr>OBJECTIVE</vt:lpstr>
      <vt:lpstr>TOOLS USED</vt:lpstr>
      <vt:lpstr>Slide 6</vt:lpstr>
      <vt:lpstr>Slide 7</vt:lpstr>
      <vt:lpstr>APPROACHES</vt:lpstr>
      <vt:lpstr>Slide 9</vt:lpstr>
      <vt:lpstr>INSIGHTS</vt:lpstr>
      <vt:lpstr>Slide 11</vt:lpstr>
      <vt:lpstr>Slide 12</vt:lpstr>
      <vt:lpstr>Slide 13</vt:lpstr>
      <vt:lpstr>Slide 14</vt:lpstr>
      <vt:lpstr>Slide 15</vt:lpstr>
      <vt:lpstr>CONCLUSION</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ANALYSIS</dc:title>
  <dc:creator>Josephine Jebasta</dc:creator>
  <cp:lastModifiedBy>THEBEST</cp:lastModifiedBy>
  <cp:revision>23</cp:revision>
  <dcterms:created xsi:type="dcterms:W3CDTF">2024-03-04T16:01:17Z</dcterms:created>
  <dcterms:modified xsi:type="dcterms:W3CDTF">2024-03-06T17:23:15Z</dcterms:modified>
</cp:coreProperties>
</file>