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20" r:id="rId4"/>
  </p:sldMasterIdLst>
  <p:notesMasterIdLst>
    <p:notesMasterId r:id="rId16"/>
  </p:notesMasterIdLst>
  <p:handoutMasterIdLst>
    <p:handoutMasterId r:id="rId17"/>
  </p:handoutMasterIdLst>
  <p:sldIdLst>
    <p:sldId id="256" r:id="rId5"/>
    <p:sldId id="257" r:id="rId6"/>
    <p:sldId id="258" r:id="rId7"/>
    <p:sldId id="274" r:id="rId8"/>
    <p:sldId id="272" r:id="rId9"/>
    <p:sldId id="273" r:id="rId10"/>
    <p:sldId id="275" r:id="rId11"/>
    <p:sldId id="276" r:id="rId12"/>
    <p:sldId id="277" r:id="rId13"/>
    <p:sldId id="279"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7CACC0D5-042F-4E6B-8230-1DCFE421D5B9}">
          <p14:sldIdLst>
            <p14:sldId id="256"/>
            <p14:sldId id="257"/>
            <p14:sldId id="258"/>
            <p14:sldId id="274"/>
            <p14:sldId id="272"/>
            <p14:sldId id="273"/>
            <p14:sldId id="275"/>
            <p14:sldId id="276"/>
            <p14:sldId id="277"/>
            <p14:sldId id="278"/>
            <p14:sldId id="279"/>
            <p14:sldId id="271"/>
          </p14:sldIdLst>
        </p14:section>
      </p14:sectionLst>
    </p:ex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9077"/>
    <a:srgbClr val="898989"/>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15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0704" autoAdjust="0"/>
  </p:normalViewPr>
  <p:slideViewPr>
    <p:cSldViewPr snapToGrid="0">
      <p:cViewPr>
        <p:scale>
          <a:sx n="80" d="100"/>
          <a:sy n="80" d="100"/>
        </p:scale>
        <p:origin x="-342"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pPr/>
              <a:t>2/5/2024</a:t>
            </a:fld>
            <a:endParaRPr lang="en-US" dirty="0"/>
          </a:p>
        </p:txBody>
      </p:sp>
      <p:sp>
        <p:nvSpPr>
          <p:cNvPr id="4" name="Footer Placeholder 3">
            <a:extLst>
              <a:ext uri="{FF2B5EF4-FFF2-40B4-BE49-F238E27FC236}">
                <a16:creationId xmlns=""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pPr/>
              <a:t>‹#›</a:t>
            </a:fld>
            <a:endParaRPr lang="en-US" dirty="0"/>
          </a:p>
        </p:txBody>
      </p:sp>
    </p:spTree>
    <p:extLst>
      <p:ext uri="{BB962C8B-B14F-4D97-AF65-F5344CB8AC3E}">
        <p14:creationId xmlns=""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pPr/>
              <a:t>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pPr/>
              <a:t>‹#›</a:t>
            </a:fld>
            <a:endParaRPr lang="en-US" dirty="0"/>
          </a:p>
        </p:txBody>
      </p:sp>
    </p:spTree>
    <p:extLst>
      <p:ext uri="{BB962C8B-B14F-4D97-AF65-F5344CB8AC3E}">
        <p14:creationId xmlns=""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3F0732-AA7D-E032-AE37-14195647D5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7815F403-58B2-E34E-E784-6B40A98188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62127FC-583D-9A0C-1574-1F4A70E097C3}"/>
              </a:ext>
            </a:extLst>
          </p:cNvPr>
          <p:cNvSpPr>
            <a:spLocks noGrp="1"/>
          </p:cNvSpPr>
          <p:nvPr>
            <p:ph type="dt" sz="half" idx="10"/>
          </p:nvPr>
        </p:nvSpPr>
        <p:spPr/>
        <p:txBody>
          <a:bodyPr/>
          <a:lstStyle/>
          <a:p>
            <a:fld id="{B61BEF0D-F0BB-DE4B-95CE-6DB70DBA9567}" type="datetimeFigureOut">
              <a:rPr lang="en-US" smtClean="0"/>
              <a:pPr/>
              <a:t>2/5/2024</a:t>
            </a:fld>
            <a:endParaRPr lang="en-US" dirty="0"/>
          </a:p>
        </p:txBody>
      </p:sp>
      <p:sp>
        <p:nvSpPr>
          <p:cNvPr id="5" name="Footer Placeholder 4">
            <a:extLst>
              <a:ext uri="{FF2B5EF4-FFF2-40B4-BE49-F238E27FC236}">
                <a16:creationId xmlns="" xmlns:a16="http://schemas.microsoft.com/office/drawing/2014/main" id="{E95409DE-083F-43BD-8B4E-1C7E2DB0777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E1A89359-11C4-9CAB-5DA0-6E8C174B75E3}"/>
              </a:ext>
            </a:extLst>
          </p:cNvPr>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Graphic 6">
            <a:extLst>
              <a:ext uri="{FF2B5EF4-FFF2-40B4-BE49-F238E27FC236}">
                <a16:creationId xmlns="" xmlns:a16="http://schemas.microsoft.com/office/drawing/2014/main" id="{43C802BD-8638-7D8B-F12F-A0C9CCFDE61D}"/>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 xmlns:p14="http://schemas.microsoft.com/office/powerpoint/2010/main" val="914694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2A2D43-BC08-D007-F3DD-C87DFD7A1C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FAC0414-17F9-8232-8936-6F7D2462C1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0A7E83A-9895-4993-4EB5-189099C410F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 xmlns:a16="http://schemas.microsoft.com/office/drawing/2014/main" id="{FA896A96-B603-11E5-C7FF-F474DC20DDB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 xmlns:a16="http://schemas.microsoft.com/office/drawing/2014/main" id="{E8D5FAF3-9A76-49B0-9A96-F2916EEB818E}"/>
              </a:ext>
            </a:extLst>
          </p:cNvPr>
          <p:cNvSpPr>
            <a:spLocks noGrp="1"/>
          </p:cNvSpPr>
          <p:nvPr>
            <p:ph type="sldNum" sz="quarter" idx="12"/>
          </p:nvPr>
        </p:nvSpPr>
        <p:spPr/>
        <p:txBody>
          <a:bodyPr/>
          <a:lstStyle/>
          <a:p>
            <a:fld id="{A49DFD55-3C28-40EF-9E31-A92D2E4017FF}" type="slidenum">
              <a:rPr lang="en-US" smtClean="0"/>
              <a:pPr/>
              <a:t>‹#›</a:t>
            </a:fld>
            <a:endParaRPr lang="en-US" dirty="0"/>
          </a:p>
        </p:txBody>
      </p:sp>
    </p:spTree>
    <p:extLst>
      <p:ext uri="{BB962C8B-B14F-4D97-AF65-F5344CB8AC3E}">
        <p14:creationId xmlns="" xmlns:p14="http://schemas.microsoft.com/office/powerpoint/2010/main" val="300218142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0F95DF3-4606-6507-CFD3-E0507B40B5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EAFE7619-EE75-8488-ABAF-B30103DD90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ED7A1BF-F267-1F63-8744-4BCB911196C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 xmlns:a16="http://schemas.microsoft.com/office/drawing/2014/main" id="{A4A46902-CB68-FCB5-876B-1B1EC11366B7}"/>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 xmlns:a16="http://schemas.microsoft.com/office/drawing/2014/main" id="{9F82C4E1-CA7A-8BCA-2791-C828127A6687}"/>
              </a:ext>
            </a:extLst>
          </p:cNvPr>
          <p:cNvSpPr>
            <a:spLocks noGrp="1"/>
          </p:cNvSpPr>
          <p:nvPr>
            <p:ph type="sldNum" sz="quarter" idx="12"/>
          </p:nvPr>
        </p:nvSpPr>
        <p:spPr/>
        <p:txBody>
          <a:bodyPr/>
          <a:lstStyle/>
          <a:p>
            <a:fld id="{A49DFD55-3C28-40EF-9E31-A92D2E4017FF}" type="slidenum">
              <a:rPr lang="en-US" smtClean="0"/>
              <a:pPr/>
              <a:t>‹#›</a:t>
            </a:fld>
            <a:endParaRPr lang="en-US" dirty="0"/>
          </a:p>
        </p:txBody>
      </p:sp>
    </p:spTree>
    <p:extLst>
      <p:ext uri="{BB962C8B-B14F-4D97-AF65-F5344CB8AC3E}">
        <p14:creationId xmlns="" xmlns:p14="http://schemas.microsoft.com/office/powerpoint/2010/main" val="79735102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E786F69D-D4FA-4075-A7EC-8D31A184F630}"/>
              </a:ext>
              <a:ext uri="{C183D7F6-B498-43B3-948B-1728B52AA6E4}">
                <adec:decorative xmlns=""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 xmlns:p14="http://schemas.microsoft.com/office/powerpoint/2010/main" val="396895219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 xmlns:p14="http://schemas.microsoft.com/office/powerpoint/2010/main" val="1485277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46E2E2-216B-B674-3497-2AB80DB5D0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7D1C136A-AD37-E5F4-7FD8-3541FDA285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BBCD859-F119-40F8-DB9E-CE35D1119DA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 xmlns:a16="http://schemas.microsoft.com/office/drawing/2014/main" id="{AB74DEE7-8DE3-9461-7BFC-232EC67C8BA1}"/>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 xmlns:a16="http://schemas.microsoft.com/office/drawing/2014/main" id="{F48C0421-739C-3782-02FC-8ADECDE3D3C5}"/>
              </a:ext>
            </a:extLst>
          </p:cNvPr>
          <p:cNvSpPr>
            <a:spLocks noGrp="1"/>
          </p:cNvSpPr>
          <p:nvPr>
            <p:ph type="sldNum" sz="quarter" idx="12"/>
          </p:nvPr>
        </p:nvSpPr>
        <p:spPr/>
        <p:txBody>
          <a:bodyPr/>
          <a:lstStyle/>
          <a:p>
            <a:fld id="{A49DFD55-3C28-40EF-9E31-A92D2E4017FF}" type="slidenum">
              <a:rPr lang="en-US" smtClean="0"/>
              <a:pPr/>
              <a:t>‹#›</a:t>
            </a:fld>
            <a:endParaRPr lang="en-US" dirty="0"/>
          </a:p>
        </p:txBody>
      </p:sp>
    </p:spTree>
    <p:extLst>
      <p:ext uri="{BB962C8B-B14F-4D97-AF65-F5344CB8AC3E}">
        <p14:creationId xmlns="" xmlns:p14="http://schemas.microsoft.com/office/powerpoint/2010/main" val="3311261037"/>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9ECEFC-C4FF-E1FB-F57C-F3079770DF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324D241-F8B3-44BE-9871-A89B265B31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E3341B8E-06B3-FD86-F1DE-7FAB71257FE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 xmlns:a16="http://schemas.microsoft.com/office/drawing/2014/main" id="{35993F49-BEF8-BB9D-F273-DA714CEE7F37}"/>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 xmlns:a16="http://schemas.microsoft.com/office/drawing/2014/main" id="{9EE0BCCE-5340-6BAD-67B0-2F1E88B3E4E1}"/>
              </a:ext>
            </a:extLst>
          </p:cNvPr>
          <p:cNvSpPr>
            <a:spLocks noGrp="1"/>
          </p:cNvSpPr>
          <p:nvPr>
            <p:ph type="sldNum" sz="quarter" idx="12"/>
          </p:nvPr>
        </p:nvSpPr>
        <p:spPr/>
        <p:txBody>
          <a:bodyPr/>
          <a:lstStyle/>
          <a:p>
            <a:fld id="{A49DFD55-3C28-40EF-9E31-A92D2E4017FF}" type="slidenum">
              <a:rPr lang="en-US" smtClean="0"/>
              <a:pPr/>
              <a:t>‹#›</a:t>
            </a:fld>
            <a:endParaRPr lang="en-US" dirty="0"/>
          </a:p>
        </p:txBody>
      </p:sp>
    </p:spTree>
    <p:extLst>
      <p:ext uri="{BB962C8B-B14F-4D97-AF65-F5344CB8AC3E}">
        <p14:creationId xmlns="" xmlns:p14="http://schemas.microsoft.com/office/powerpoint/2010/main" val="133665459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B7CC01-258A-026D-8EFA-0D12D8B51E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6D907E9-0754-A1A2-678D-5044D8348E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3AE4D5E7-E9B7-4809-3EA2-4E44701DB2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2F5D3259-17CF-FCFB-4019-C5F7F9089CB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 xmlns:a16="http://schemas.microsoft.com/office/drawing/2014/main" id="{79A7D4CB-B187-99D5-3CE0-1F6BF0607FD4}"/>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 xmlns:a16="http://schemas.microsoft.com/office/drawing/2014/main" id="{6A3A7F65-6FBC-DA21-DDB4-59DD24B5927D}"/>
              </a:ext>
            </a:extLst>
          </p:cNvPr>
          <p:cNvSpPr>
            <a:spLocks noGrp="1"/>
          </p:cNvSpPr>
          <p:nvPr>
            <p:ph type="sldNum" sz="quarter" idx="12"/>
          </p:nvPr>
        </p:nvSpPr>
        <p:spPr/>
        <p:txBody>
          <a:bodyPr/>
          <a:lstStyle/>
          <a:p>
            <a:fld id="{A49DFD55-3C28-40EF-9E31-A92D2E4017FF}" type="slidenum">
              <a:rPr lang="en-US" smtClean="0"/>
              <a:pPr/>
              <a:t>‹#›</a:t>
            </a:fld>
            <a:endParaRPr lang="en-US" dirty="0"/>
          </a:p>
        </p:txBody>
      </p:sp>
    </p:spTree>
    <p:extLst>
      <p:ext uri="{BB962C8B-B14F-4D97-AF65-F5344CB8AC3E}">
        <p14:creationId xmlns="" xmlns:p14="http://schemas.microsoft.com/office/powerpoint/2010/main" val="331717067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721A48-5990-8B0E-9121-07A2477BC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C3A126D-82AD-5579-B6FB-B6B0CB2130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73FC384-C549-B8A9-2FF5-28BA5CD5DA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8BC974B1-1D81-E958-1974-950A13D552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68C78EF-69CA-15CB-5E27-AA3486CEDB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12C7B22-62F2-05D2-8E6C-2EE9B8FD5CBB}"/>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 xmlns:a16="http://schemas.microsoft.com/office/drawing/2014/main" id="{00D7AD47-D8AD-C04A-EB58-C2B97A6B97A5}"/>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 xmlns:a16="http://schemas.microsoft.com/office/drawing/2014/main" id="{55E10FFD-CB2F-F4A5-6B35-618DF5C88F60}"/>
              </a:ext>
            </a:extLst>
          </p:cNvPr>
          <p:cNvSpPr>
            <a:spLocks noGrp="1"/>
          </p:cNvSpPr>
          <p:nvPr>
            <p:ph type="sldNum" sz="quarter" idx="12"/>
          </p:nvPr>
        </p:nvSpPr>
        <p:spPr/>
        <p:txBody>
          <a:bodyPr/>
          <a:lstStyle/>
          <a:p>
            <a:fld id="{A49DFD55-3C28-40EF-9E31-A92D2E4017FF}" type="slidenum">
              <a:rPr lang="en-US" smtClean="0"/>
              <a:pPr/>
              <a:t>‹#›</a:t>
            </a:fld>
            <a:endParaRPr lang="en-US" dirty="0"/>
          </a:p>
        </p:txBody>
      </p:sp>
    </p:spTree>
    <p:extLst>
      <p:ext uri="{BB962C8B-B14F-4D97-AF65-F5344CB8AC3E}">
        <p14:creationId xmlns="" xmlns:p14="http://schemas.microsoft.com/office/powerpoint/2010/main" val="377513387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69F44C-BAFC-1678-4A1F-C9CD19A9B4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C6F8501B-B173-38AB-8EFC-1BEE8A77801B}"/>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 xmlns:a16="http://schemas.microsoft.com/office/drawing/2014/main" id="{6F0C9F2B-BAA7-59AC-DD69-B5A81FF176C2}"/>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05984168-2549-1A9D-2039-26EDA1FBDE0E}"/>
              </a:ext>
            </a:extLst>
          </p:cNvPr>
          <p:cNvSpPr>
            <a:spLocks noGrp="1"/>
          </p:cNvSpPr>
          <p:nvPr>
            <p:ph type="sldNum" sz="quarter" idx="12"/>
          </p:nvPr>
        </p:nvSpPr>
        <p:spPr/>
        <p:txBody>
          <a:bodyPr/>
          <a:lstStyle/>
          <a:p>
            <a:fld id="{A49DFD55-3C28-40EF-9E31-A92D2E4017FF}" type="slidenum">
              <a:rPr lang="en-US" smtClean="0"/>
              <a:pPr/>
              <a:t>‹#›</a:t>
            </a:fld>
            <a:endParaRPr lang="en-US" dirty="0"/>
          </a:p>
        </p:txBody>
      </p:sp>
    </p:spTree>
    <p:extLst>
      <p:ext uri="{BB962C8B-B14F-4D97-AF65-F5344CB8AC3E}">
        <p14:creationId xmlns="" xmlns:p14="http://schemas.microsoft.com/office/powerpoint/2010/main" val="768195479"/>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8444699-7C3F-B9E4-2E4B-D494F2173883}"/>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 xmlns:a16="http://schemas.microsoft.com/office/drawing/2014/main" id="{20808EB7-0770-690E-AE0D-B546FBB2AAA2}"/>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 xmlns:a16="http://schemas.microsoft.com/office/drawing/2014/main" id="{A673138C-7433-4511-53F9-65F41E14ABCE}"/>
              </a:ext>
            </a:extLst>
          </p:cNvPr>
          <p:cNvSpPr>
            <a:spLocks noGrp="1"/>
          </p:cNvSpPr>
          <p:nvPr>
            <p:ph type="sldNum" sz="quarter" idx="12"/>
          </p:nvPr>
        </p:nvSpPr>
        <p:spPr/>
        <p:txBody>
          <a:bodyPr/>
          <a:lstStyle/>
          <a:p>
            <a:fld id="{A49DFD55-3C28-40EF-9E31-A92D2E4017FF}" type="slidenum">
              <a:rPr lang="en-US" smtClean="0"/>
              <a:pPr/>
              <a:t>‹#›</a:t>
            </a:fld>
            <a:endParaRPr lang="en-US" dirty="0"/>
          </a:p>
        </p:txBody>
      </p:sp>
    </p:spTree>
    <p:extLst>
      <p:ext uri="{BB962C8B-B14F-4D97-AF65-F5344CB8AC3E}">
        <p14:creationId xmlns="" xmlns:p14="http://schemas.microsoft.com/office/powerpoint/2010/main" val="259473592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57C1D0-44B2-0AC6-B17A-58292A8BCC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62D8BA3-1B58-0E34-CD19-9C64945FCF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6DC6A82A-11E0-0D5F-4D8F-5AAF132332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76E3A27-882D-65C0-B87B-F745806B1252}"/>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 xmlns:a16="http://schemas.microsoft.com/office/drawing/2014/main" id="{5EEC529D-192D-3F42-9A31-2DC3283C64FD}"/>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 xmlns:a16="http://schemas.microsoft.com/office/drawing/2014/main" id="{1EB5C993-E757-FFBD-1833-6ABE54964591}"/>
              </a:ext>
            </a:extLst>
          </p:cNvPr>
          <p:cNvSpPr>
            <a:spLocks noGrp="1"/>
          </p:cNvSpPr>
          <p:nvPr>
            <p:ph type="sldNum" sz="quarter" idx="12"/>
          </p:nvPr>
        </p:nvSpPr>
        <p:spPr/>
        <p:txBody>
          <a:bodyPr/>
          <a:lstStyle/>
          <a:p>
            <a:fld id="{A49DFD55-3C28-40EF-9E31-A92D2E4017FF}" type="slidenum">
              <a:rPr lang="en-US" smtClean="0"/>
              <a:pPr/>
              <a:t>‹#›</a:t>
            </a:fld>
            <a:endParaRPr lang="en-US" dirty="0"/>
          </a:p>
        </p:txBody>
      </p:sp>
    </p:spTree>
    <p:extLst>
      <p:ext uri="{BB962C8B-B14F-4D97-AF65-F5344CB8AC3E}">
        <p14:creationId xmlns="" xmlns:p14="http://schemas.microsoft.com/office/powerpoint/2010/main" val="212137742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41EC65-607C-6A1D-FA7C-6AF5DA275F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2AC092ED-98D0-7628-B552-326635F9BD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9265D244-6393-89A9-A637-2AE2AC0D0B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17ABA18-ED84-9F1C-7E47-D120AC8F6616}"/>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 xmlns:a16="http://schemas.microsoft.com/office/drawing/2014/main" id="{F984E5CA-E886-6FF4-3327-1DFBDD385DED}"/>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 xmlns:a16="http://schemas.microsoft.com/office/drawing/2014/main" id="{E87DECF7-24F2-196C-F0D0-F0EE27CDFBA4}"/>
              </a:ext>
            </a:extLst>
          </p:cNvPr>
          <p:cNvSpPr>
            <a:spLocks noGrp="1"/>
          </p:cNvSpPr>
          <p:nvPr>
            <p:ph type="sldNum" sz="quarter" idx="12"/>
          </p:nvPr>
        </p:nvSpPr>
        <p:spPr/>
        <p:txBody>
          <a:bodyPr/>
          <a:lstStyle/>
          <a:p>
            <a:fld id="{A49DFD55-3C28-40EF-9E31-A92D2E4017FF}" type="slidenum">
              <a:rPr lang="en-US" smtClean="0"/>
              <a:pPr/>
              <a:t>‹#›</a:t>
            </a:fld>
            <a:endParaRPr lang="en-US" dirty="0"/>
          </a:p>
        </p:txBody>
      </p:sp>
    </p:spTree>
    <p:extLst>
      <p:ext uri="{BB962C8B-B14F-4D97-AF65-F5344CB8AC3E}">
        <p14:creationId xmlns="" xmlns:p14="http://schemas.microsoft.com/office/powerpoint/2010/main" val="1852282672"/>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2C041F0-4643-AADD-E6D2-EA7C60174B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2B811B7-247B-394F-F1DB-BCD23887D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8D4AE20-FA1E-BE68-E9CC-6CE9DBB60A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 xmlns:a16="http://schemas.microsoft.com/office/drawing/2014/main" id="{0D401D15-9360-BAE5-BD1A-BA3D9A0BFA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 xmlns:a16="http://schemas.microsoft.com/office/drawing/2014/main" id="{0523BE3B-5893-8CBD-BE0B-097DF4089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pPr/>
              <a:t>‹#›</a:t>
            </a:fld>
            <a:endParaRPr lang="en-US" dirty="0"/>
          </a:p>
        </p:txBody>
      </p:sp>
    </p:spTree>
    <p:extLst>
      <p:ext uri="{BB962C8B-B14F-4D97-AF65-F5344CB8AC3E}">
        <p14:creationId xmlns="" xmlns:p14="http://schemas.microsoft.com/office/powerpoint/2010/main" val="3722508347"/>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666" r:id="rId13"/>
    <p:sldLayoutId id="2147483667"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0236A1B4-B8D1-4A72-8E20-0703F54BF1FE}"/>
              </a:ext>
            </a:extLst>
          </p:cNvPr>
          <p:cNvSpPr>
            <a:spLocks noGrp="1"/>
          </p:cNvSpPr>
          <p:nvPr>
            <p:ph type="subTitle" idx="4294967295"/>
          </p:nvPr>
        </p:nvSpPr>
        <p:spPr>
          <a:xfrm>
            <a:off x="8008938" y="5691188"/>
            <a:ext cx="4183062" cy="833437"/>
          </a:xfrm>
        </p:spPr>
        <p:txBody>
          <a:bodyPr>
            <a:normAutofit/>
          </a:bodyPr>
          <a:lstStyle/>
          <a:p>
            <a:pPr>
              <a:buNone/>
            </a:pPr>
            <a:r>
              <a:rPr lang="en-US" sz="1800" b="1" i="1" dirty="0" err="1" smtClean="0">
                <a:solidFill>
                  <a:srgbClr val="002060"/>
                </a:solidFill>
                <a:latin typeface="Tenorite" panose="00000500000000000000" pitchFamily="2" charset="0"/>
              </a:rPr>
              <a:t>Shamely</a:t>
            </a:r>
            <a:r>
              <a:rPr lang="en-US" sz="1800" b="1" i="1" dirty="0" smtClean="0">
                <a:solidFill>
                  <a:srgbClr val="002060"/>
                </a:solidFill>
                <a:latin typeface="Tenorite" panose="00000500000000000000" pitchFamily="2" charset="0"/>
              </a:rPr>
              <a:t> </a:t>
            </a:r>
            <a:r>
              <a:rPr lang="en-US" sz="1800" b="1" i="1" dirty="0" err="1" smtClean="0">
                <a:solidFill>
                  <a:srgbClr val="002060"/>
                </a:solidFill>
                <a:latin typeface="Tenorite" panose="00000500000000000000" pitchFamily="2" charset="0"/>
              </a:rPr>
              <a:t>Reshma</a:t>
            </a:r>
            <a:endParaRPr lang="en-IN" sz="1800" b="1" i="1" dirty="0">
              <a:solidFill>
                <a:srgbClr val="002060"/>
              </a:solidFill>
              <a:latin typeface="Tenorite" panose="00000500000000000000" pitchFamily="2" charset="0"/>
            </a:endParaRPr>
          </a:p>
        </p:txBody>
      </p:sp>
      <p:sp>
        <p:nvSpPr>
          <p:cNvPr id="2" name="Title 1">
            <a:extLst>
              <a:ext uri="{FF2B5EF4-FFF2-40B4-BE49-F238E27FC236}">
                <a16:creationId xmlns="" xmlns:a16="http://schemas.microsoft.com/office/drawing/2014/main" id="{CFE75451-6A4B-484B-9ED1-353CCE25B0F4}"/>
              </a:ext>
            </a:extLst>
          </p:cNvPr>
          <p:cNvSpPr>
            <a:spLocks noGrp="1"/>
          </p:cNvSpPr>
          <p:nvPr>
            <p:ph type="title" idx="4294967295"/>
          </p:nvPr>
        </p:nvSpPr>
        <p:spPr>
          <a:xfrm>
            <a:off x="0" y="365125"/>
            <a:ext cx="12192000" cy="1325563"/>
          </a:xfrm>
        </p:spPr>
        <p:txBody>
          <a:bodyPr>
            <a:noAutofit/>
          </a:bodyPr>
          <a:lstStyle/>
          <a:p>
            <a:pPr algn="ctr"/>
            <a:r>
              <a:rPr lang="en-US" sz="4400" b="1" dirty="0">
                <a:solidFill>
                  <a:schemeClr val="accent6">
                    <a:lumMod val="75000"/>
                  </a:schemeClr>
                </a:solidFill>
                <a:latin typeface="Tenorite" panose="00000500000000000000" pitchFamily="2" charset="0"/>
              </a:rPr>
              <a:t>Energy Consumption Analysis</a:t>
            </a:r>
          </a:p>
        </p:txBody>
      </p:sp>
    </p:spTree>
    <p:extLst>
      <p:ext uri="{BB962C8B-B14F-4D97-AF65-F5344CB8AC3E}">
        <p14:creationId xmlns=""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127836BB-A86C-1D1B-B5E6-B2D36C009352}"/>
              </a:ext>
            </a:extLst>
          </p:cNvPr>
          <p:cNvSpPr>
            <a:spLocks noGrp="1"/>
          </p:cNvSpPr>
          <p:nvPr>
            <p:ph type="ftr" sz="quarter" idx="11"/>
          </p:nvPr>
        </p:nvSpPr>
        <p:spPr>
          <a:xfrm>
            <a:off x="4050476" y="6296974"/>
            <a:ext cx="4114800" cy="365125"/>
          </a:xfrm>
        </p:spPr>
        <p:txBody>
          <a:bodyPr/>
          <a:lstStyle/>
          <a:p>
            <a:r>
              <a:rPr lang="en-US" dirty="0"/>
              <a:t>ENERGY CONSUMPTION ANALYSIS</a:t>
            </a:r>
          </a:p>
        </p:txBody>
      </p:sp>
      <p:sp>
        <p:nvSpPr>
          <p:cNvPr id="5" name="Slide Number Placeholder 4">
            <a:extLst>
              <a:ext uri="{FF2B5EF4-FFF2-40B4-BE49-F238E27FC236}">
                <a16:creationId xmlns="" xmlns:a16="http://schemas.microsoft.com/office/drawing/2014/main" id="{E7824832-9DB7-2C74-EC89-0F4EA69D1E40}"/>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2" name="Title 1">
            <a:extLst>
              <a:ext uri="{FF2B5EF4-FFF2-40B4-BE49-F238E27FC236}">
                <a16:creationId xmlns="" xmlns:a16="http://schemas.microsoft.com/office/drawing/2014/main" id="{78C465D7-DDE6-BB06-AE15-3F9F36FE1A20}"/>
              </a:ext>
            </a:extLst>
          </p:cNvPr>
          <p:cNvSpPr>
            <a:spLocks noGrp="1"/>
          </p:cNvSpPr>
          <p:nvPr>
            <p:ph type="title" idx="4294967295"/>
          </p:nvPr>
        </p:nvSpPr>
        <p:spPr>
          <a:xfrm>
            <a:off x="0" y="365125"/>
            <a:ext cx="12192000" cy="844550"/>
          </a:xfrm>
        </p:spPr>
        <p:txBody>
          <a:bodyPr>
            <a:normAutofit/>
          </a:bodyPr>
          <a:lstStyle/>
          <a:p>
            <a:pPr algn="ctr"/>
            <a:r>
              <a:rPr lang="en-US" sz="4400" b="1" dirty="0">
                <a:solidFill>
                  <a:schemeClr val="accent6">
                    <a:lumMod val="75000"/>
                  </a:schemeClr>
                </a:solidFill>
                <a:latin typeface="Tenorite" panose="00000500000000000000" pitchFamily="2" charset="0"/>
              </a:rPr>
              <a:t>CONCLUSION</a:t>
            </a:r>
            <a:endParaRPr lang="en-IN" sz="4400" b="1" dirty="0">
              <a:solidFill>
                <a:schemeClr val="accent6">
                  <a:lumMod val="75000"/>
                </a:schemeClr>
              </a:solidFill>
              <a:latin typeface="Tenorite" panose="00000500000000000000" pitchFamily="2" charset="0"/>
            </a:endParaRPr>
          </a:p>
        </p:txBody>
      </p:sp>
      <p:sp>
        <p:nvSpPr>
          <p:cNvPr id="7" name="TextBox 6">
            <a:extLst>
              <a:ext uri="{FF2B5EF4-FFF2-40B4-BE49-F238E27FC236}">
                <a16:creationId xmlns="" xmlns:a16="http://schemas.microsoft.com/office/drawing/2014/main" id="{05CDB02C-0295-2C16-4146-A4C8D37FD442}"/>
              </a:ext>
            </a:extLst>
          </p:cNvPr>
          <p:cNvSpPr txBox="1"/>
          <p:nvPr/>
        </p:nvSpPr>
        <p:spPr>
          <a:xfrm>
            <a:off x="1343025" y="1214794"/>
            <a:ext cx="10010775" cy="5078313"/>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2060"/>
                </a:solidFill>
                <a:effectLst/>
                <a:latin typeface="Tenorite" panose="00000500000000000000" pitchFamily="2" charset="0"/>
              </a:rPr>
              <a:t>At 7,876,918.46, School Board had the highest Electricity kWh and was 25,543.24% higher than Municipal, which had the lowest Electricity kWh at 30,717.33.﻿﻿ ﻿﻿ ﻿﻿</a:t>
            </a:r>
            <a:endParaRPr lang="en-US" dirty="0">
              <a:solidFill>
                <a:srgbClr val="002060"/>
              </a:solidFill>
              <a:latin typeface="Tenorite" panose="00000500000000000000" pitchFamily="2" charset="0"/>
            </a:endParaRPr>
          </a:p>
          <a:p>
            <a:endParaRPr lang="en-US" b="0" i="0" dirty="0">
              <a:solidFill>
                <a:srgbClr val="002060"/>
              </a:solidFill>
              <a:effectLst/>
              <a:latin typeface="Tenorite" panose="00000500000000000000" pitchFamily="2" charset="0"/>
            </a:endParaRPr>
          </a:p>
          <a:p>
            <a:pPr marL="285750" indent="-285750">
              <a:buFont typeface="Arial" panose="020B0604020202020204" pitchFamily="34" charset="0"/>
              <a:buChar char="•"/>
            </a:pPr>
            <a:r>
              <a:rPr lang="en-US" b="0" i="0" dirty="0">
                <a:solidFill>
                  <a:srgbClr val="002060"/>
                </a:solidFill>
                <a:effectLst/>
                <a:latin typeface="Tenorite" panose="00000500000000000000" pitchFamily="2" charset="0"/>
              </a:rPr>
              <a:t>Electricity kWh and total Natural Gas m3 are positively correlated with each other.﻿﻿</a:t>
            </a:r>
          </a:p>
          <a:p>
            <a:r>
              <a:rPr lang="en-US" b="0" i="0" dirty="0">
                <a:solidFill>
                  <a:srgbClr val="002060"/>
                </a:solidFill>
                <a:effectLst/>
                <a:latin typeface="Tenorite" panose="00000500000000000000" pitchFamily="2" charset="0"/>
              </a:rPr>
              <a:t> ﻿﻿ ﻿﻿</a:t>
            </a:r>
          </a:p>
          <a:p>
            <a:pPr marL="285750" indent="-285750">
              <a:buFont typeface="Arial" panose="020B0604020202020204" pitchFamily="34" charset="0"/>
              <a:buChar char="•"/>
            </a:pPr>
            <a:r>
              <a:rPr lang="en-US" b="0" i="0" dirty="0">
                <a:solidFill>
                  <a:srgbClr val="002060"/>
                </a:solidFill>
                <a:effectLst/>
                <a:latin typeface="Tenorite" panose="00000500000000000000" pitchFamily="2" charset="0"/>
              </a:rPr>
              <a:t>Across all 14 Sub Sector, Electricity kWh ranged from 30,717.33 to 7,876,918.46, Natural Gas m3 ranged from 2,226.73 to 1,404,274.96, and Propane L</a:t>
            </a:r>
            <a:r>
              <a:rPr lang="en-US" dirty="0">
                <a:solidFill>
                  <a:srgbClr val="002060"/>
                </a:solidFill>
                <a:latin typeface="Tenorite" panose="00000500000000000000" pitchFamily="2" charset="0"/>
              </a:rPr>
              <a:t>i</a:t>
            </a:r>
            <a:r>
              <a:rPr lang="en-US" b="0" i="0" dirty="0">
                <a:solidFill>
                  <a:srgbClr val="002060"/>
                </a:solidFill>
                <a:effectLst/>
                <a:latin typeface="Tenorite" panose="00000500000000000000" pitchFamily="2" charset="0"/>
              </a:rPr>
              <a:t>ter ranged from 0 to 6,325.63.﻿﻿ ﻿﻿</a:t>
            </a:r>
          </a:p>
          <a:p>
            <a:pPr marL="285750" indent="-285750">
              <a:buFont typeface="Arial" panose="020B0604020202020204" pitchFamily="34" charset="0"/>
              <a:buChar char="•"/>
            </a:pPr>
            <a:endParaRPr lang="en-US" b="0" i="0" dirty="0">
              <a:solidFill>
                <a:srgbClr val="002060"/>
              </a:solidFill>
              <a:effectLst/>
              <a:latin typeface="Tenorite" panose="00000500000000000000" pitchFamily="2" charset="0"/>
            </a:endParaRPr>
          </a:p>
          <a:p>
            <a:pPr marL="285750" indent="-285750">
              <a:buFont typeface="Arial" panose="020B0604020202020204" pitchFamily="34" charset="0"/>
              <a:buChar char="•"/>
            </a:pPr>
            <a:r>
              <a:rPr lang="en-US" b="0" i="0" dirty="0">
                <a:solidFill>
                  <a:srgbClr val="002060"/>
                </a:solidFill>
                <a:effectLst/>
                <a:latin typeface="Tenorite" panose="00000500000000000000" pitchFamily="2" charset="0"/>
              </a:rPr>
              <a:t>﻿﻿2013 accounted for 86.03% of Sum of Natural Gas Qty m3.﻿﻿ ﻿﻿</a:t>
            </a:r>
          </a:p>
          <a:p>
            <a:r>
              <a:rPr lang="en-US" b="0" i="0" dirty="0">
                <a:solidFill>
                  <a:srgbClr val="002060"/>
                </a:solidFill>
                <a:effectLst/>
                <a:latin typeface="Tenorite" panose="00000500000000000000" pitchFamily="2" charset="0"/>
              </a:rPr>
              <a:t> ﻿</a:t>
            </a:r>
          </a:p>
          <a:p>
            <a:pPr marL="285750" indent="-285750">
              <a:buFont typeface="Arial" panose="020B0604020202020204" pitchFamily="34" charset="0"/>
              <a:buChar char="•"/>
            </a:pPr>
            <a:r>
              <a:rPr lang="en-IN" b="0" i="0" dirty="0">
                <a:solidFill>
                  <a:srgbClr val="002060"/>
                </a:solidFill>
                <a:effectLst/>
                <a:latin typeface="Tenorite" panose="00000500000000000000" pitchFamily="2" charset="0"/>
              </a:rPr>
              <a:t>﻿At 1245569556, 2013 had the highest Sum of GHG Emissions metric ton and was 49,191.17% higher than 2020, which had the lowest Sum of GHG Emissions metric ton at 2526963.﻿﻿ ﻿﻿</a:t>
            </a:r>
          </a:p>
          <a:p>
            <a:r>
              <a:rPr lang="en-IN" b="0" i="0" dirty="0">
                <a:solidFill>
                  <a:srgbClr val="002060"/>
                </a:solidFill>
                <a:effectLst/>
                <a:latin typeface="Tenorite" panose="00000500000000000000" pitchFamily="2" charset="0"/>
              </a:rPr>
              <a:t>﻿</a:t>
            </a:r>
          </a:p>
          <a:p>
            <a:pPr marL="285750" indent="-285750">
              <a:buFont typeface="Arial" panose="020B0604020202020204" pitchFamily="34" charset="0"/>
              <a:buChar char="•"/>
            </a:pPr>
            <a:r>
              <a:rPr lang="en-IN" b="0" i="0" dirty="0">
                <a:solidFill>
                  <a:srgbClr val="002060"/>
                </a:solidFill>
                <a:effectLst/>
                <a:latin typeface="Tenorite" panose="00000500000000000000" pitchFamily="2" charset="0"/>
              </a:rPr>
              <a:t>﻿﻿2013 accounted for 97.22% of Sum of GHG Emissions metric ton.﻿﻿ ﻿﻿ ﻿﻿</a:t>
            </a:r>
          </a:p>
          <a:p>
            <a:endParaRPr lang="en-IN" b="0" i="0" dirty="0">
              <a:solidFill>
                <a:srgbClr val="002060"/>
              </a:solidFill>
              <a:effectLst/>
              <a:latin typeface="Tenorite" panose="00000500000000000000" pitchFamily="2" charset="0"/>
            </a:endParaRPr>
          </a:p>
          <a:p>
            <a:pPr marL="285750" indent="-285750">
              <a:buFont typeface="Arial" panose="020B0604020202020204" pitchFamily="34" charset="0"/>
              <a:buChar char="•"/>
            </a:pPr>
            <a:r>
              <a:rPr lang="en-IN" b="0" i="0" dirty="0">
                <a:solidFill>
                  <a:srgbClr val="002060"/>
                </a:solidFill>
                <a:effectLst/>
                <a:latin typeface="Tenorite" panose="00000500000000000000" pitchFamily="2" charset="0"/>
              </a:rPr>
              <a:t>Across all 10 year, Sum of GHG Emissions metric ton ranged from 2526963 to 1245569556.﻿﻿</a:t>
            </a:r>
          </a:p>
          <a:p>
            <a:r>
              <a:rPr lang="en-IN" b="0" i="0" dirty="0">
                <a:solidFill>
                  <a:srgbClr val="002060"/>
                </a:solidFill>
                <a:effectLst/>
                <a:latin typeface="Tenorite" panose="00000500000000000000" pitchFamily="2" charset="0"/>
              </a:rPr>
              <a:t> ﻿﻿ </a:t>
            </a:r>
          </a:p>
          <a:p>
            <a:pPr marL="285750" indent="-285750">
              <a:buFont typeface="Arial" panose="020B0604020202020204" pitchFamily="34" charset="0"/>
              <a:buChar char="•"/>
            </a:pPr>
            <a:r>
              <a:rPr lang="en-IN" b="0" i="0" dirty="0">
                <a:solidFill>
                  <a:srgbClr val="002060"/>
                </a:solidFill>
                <a:effectLst/>
                <a:latin typeface="Tenorite" panose="00000500000000000000" pitchFamily="2" charset="0"/>
              </a:rPr>
              <a:t>﻿﻿School Board in year 2013 made up 46.33% of Average of GHG Emissions metric ton.</a:t>
            </a:r>
            <a:endParaRPr lang="en-IN" dirty="0">
              <a:solidFill>
                <a:srgbClr val="002060"/>
              </a:solidFill>
              <a:latin typeface="Tenorite" panose="00000500000000000000" pitchFamily="2" charset="0"/>
            </a:endParaRPr>
          </a:p>
        </p:txBody>
      </p:sp>
    </p:spTree>
    <p:extLst>
      <p:ext uri="{BB962C8B-B14F-4D97-AF65-F5344CB8AC3E}">
        <p14:creationId xmlns="" xmlns:p14="http://schemas.microsoft.com/office/powerpoint/2010/main" val="872897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3990FA1B-5022-47AB-A0AE-8F5C5797997C}"/>
              </a:ext>
            </a:extLst>
          </p:cNvPr>
          <p:cNvSpPr>
            <a:spLocks noGrp="1"/>
          </p:cNvSpPr>
          <p:nvPr>
            <p:ph type="ftr" sz="quarter" idx="11"/>
          </p:nvPr>
        </p:nvSpPr>
        <p:spPr/>
        <p:txBody>
          <a:bodyPr/>
          <a:lstStyle/>
          <a:p>
            <a:r>
              <a:rPr lang="en-US" dirty="0" smtClean="0"/>
              <a:t>ENERGY CONSUMPTION ANALYSIS</a:t>
            </a:r>
            <a:endParaRPr lang="en-US" dirty="0"/>
          </a:p>
        </p:txBody>
      </p:sp>
      <p:sp>
        <p:nvSpPr>
          <p:cNvPr id="6" name="Slide Number Placeholder 5">
            <a:extLst>
              <a:ext uri="{FF2B5EF4-FFF2-40B4-BE49-F238E27FC236}">
                <a16:creationId xmlns="" xmlns:a16="http://schemas.microsoft.com/office/drawing/2014/main" id="{4C127D99-645F-4FCF-9573-FDFE2A344FA9}"/>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2" name="Title 1">
            <a:extLst>
              <a:ext uri="{FF2B5EF4-FFF2-40B4-BE49-F238E27FC236}">
                <a16:creationId xmlns="" xmlns:a16="http://schemas.microsoft.com/office/drawing/2014/main" id="{8BDF1EDE-5423-435C-B149-87AB1BC22B83}"/>
              </a:ext>
            </a:extLst>
          </p:cNvPr>
          <p:cNvSpPr>
            <a:spLocks noGrp="1"/>
          </p:cNvSpPr>
          <p:nvPr>
            <p:ph type="ctrTitle" idx="4294967295"/>
          </p:nvPr>
        </p:nvSpPr>
        <p:spPr>
          <a:xfrm>
            <a:off x="1068779" y="1502374"/>
            <a:ext cx="9144000" cy="2868612"/>
          </a:xfrm>
        </p:spPr>
        <p:txBody>
          <a:bodyPr/>
          <a:lstStyle/>
          <a:p>
            <a:pPr algn="ctr"/>
            <a:r>
              <a:rPr lang="en-US" b="1" dirty="0">
                <a:latin typeface="Tenorite" panose="00000500000000000000" pitchFamily="2" charset="0"/>
              </a:rPr>
              <a:t>THANK</a:t>
            </a:r>
            <a:r>
              <a:rPr lang="en-US" dirty="0">
                <a:latin typeface="Tenorite" panose="00000500000000000000" pitchFamily="2" charset="0"/>
              </a:rPr>
              <a:t> </a:t>
            </a:r>
            <a:r>
              <a:rPr lang="en-US" b="1" dirty="0">
                <a:latin typeface="Tenorite" panose="00000500000000000000" pitchFamily="2" charset="0"/>
              </a:rPr>
              <a:t>YOU</a:t>
            </a:r>
          </a:p>
        </p:txBody>
      </p:sp>
    </p:spTree>
    <p:extLst>
      <p:ext uri="{BB962C8B-B14F-4D97-AF65-F5344CB8AC3E}">
        <p14:creationId xmlns=""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36C19884-873C-4D13-BE6D-318CF07B0D12}"/>
              </a:ext>
            </a:extLst>
          </p:cNvPr>
          <p:cNvSpPr>
            <a:spLocks noGrp="1"/>
          </p:cNvSpPr>
          <p:nvPr>
            <p:ph type="ftr" sz="quarter" idx="11"/>
          </p:nvPr>
        </p:nvSpPr>
        <p:spPr/>
        <p:txBody>
          <a:bodyPr/>
          <a:lstStyle/>
          <a:p>
            <a:r>
              <a:rPr lang="en-US" smtClean="0"/>
              <a:t>ENERGY CONSUMPTION ANALYSIS</a:t>
            </a:r>
            <a:endParaRPr lang="en-US" dirty="0"/>
          </a:p>
        </p:txBody>
      </p:sp>
      <p:sp>
        <p:nvSpPr>
          <p:cNvPr id="6" name="Slide Number Placeholder 5">
            <a:extLst>
              <a:ext uri="{FF2B5EF4-FFF2-40B4-BE49-F238E27FC236}">
                <a16:creationId xmlns="" xmlns:a16="http://schemas.microsoft.com/office/drawing/2014/main" id="{7C991F00-87A7-45A6-8029-B097FA72498D}"/>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
        <p:nvSpPr>
          <p:cNvPr id="2" name="Title 1">
            <a:extLst>
              <a:ext uri="{FF2B5EF4-FFF2-40B4-BE49-F238E27FC236}">
                <a16:creationId xmlns="" xmlns:a16="http://schemas.microsoft.com/office/drawing/2014/main" id="{1BEF5859-10C9-4588-9727-B9362E26C29D}"/>
              </a:ext>
            </a:extLst>
          </p:cNvPr>
          <p:cNvSpPr>
            <a:spLocks noGrp="1"/>
          </p:cNvSpPr>
          <p:nvPr>
            <p:ph type="title" idx="4294967295"/>
          </p:nvPr>
        </p:nvSpPr>
        <p:spPr>
          <a:xfrm>
            <a:off x="0" y="0"/>
            <a:ext cx="12191999" cy="1080655"/>
          </a:xfrm>
        </p:spPr>
        <p:txBody>
          <a:bodyPr>
            <a:normAutofit/>
          </a:bodyPr>
          <a:lstStyle/>
          <a:p>
            <a:pPr algn="ctr"/>
            <a:r>
              <a:rPr lang="en-US" b="1" dirty="0" smtClean="0">
                <a:solidFill>
                  <a:schemeClr val="accent6">
                    <a:lumMod val="75000"/>
                  </a:schemeClr>
                </a:solidFill>
                <a:latin typeface="Tenorite" panose="00000500000000000000" pitchFamily="2" charset="0"/>
              </a:rPr>
              <a:t>AGENDA</a:t>
            </a:r>
            <a:endParaRPr lang="en-US" b="1" dirty="0">
              <a:solidFill>
                <a:schemeClr val="accent6">
                  <a:lumMod val="75000"/>
                </a:schemeClr>
              </a:solidFill>
              <a:latin typeface="Tenorite" panose="00000500000000000000" pitchFamily="2" charset="0"/>
            </a:endParaRPr>
          </a:p>
        </p:txBody>
      </p:sp>
      <p:sp>
        <p:nvSpPr>
          <p:cNvPr id="3" name="Content Placeholder 2">
            <a:extLst>
              <a:ext uri="{FF2B5EF4-FFF2-40B4-BE49-F238E27FC236}">
                <a16:creationId xmlns="" xmlns:a16="http://schemas.microsoft.com/office/drawing/2014/main" id="{5671D7E5-EF66-4BCD-8DAA-E9061157F0BE}"/>
              </a:ext>
            </a:extLst>
          </p:cNvPr>
          <p:cNvSpPr>
            <a:spLocks noGrp="1"/>
          </p:cNvSpPr>
          <p:nvPr>
            <p:ph idx="4294967295"/>
          </p:nvPr>
        </p:nvSpPr>
        <p:spPr>
          <a:xfrm>
            <a:off x="3143437" y="1619519"/>
            <a:ext cx="5319712" cy="4419600"/>
          </a:xfrm>
        </p:spPr>
        <p:txBody>
          <a:bodyPr>
            <a:noAutofit/>
          </a:bodyPr>
          <a:lstStyle/>
          <a:p>
            <a:r>
              <a:rPr lang="en-US" sz="3600" dirty="0">
                <a:solidFill>
                  <a:srgbClr val="002060"/>
                </a:solidFill>
                <a:latin typeface="Tenorite" panose="00000500000000000000" pitchFamily="2" charset="0"/>
              </a:rPr>
              <a:t>Introduction</a:t>
            </a:r>
          </a:p>
          <a:p>
            <a:r>
              <a:rPr lang="en-US" sz="3600" dirty="0">
                <a:solidFill>
                  <a:srgbClr val="002060"/>
                </a:solidFill>
                <a:latin typeface="Tenorite" panose="00000500000000000000" pitchFamily="2" charset="0"/>
              </a:rPr>
              <a:t>Problem Statement</a:t>
            </a:r>
          </a:p>
          <a:p>
            <a:r>
              <a:rPr lang="en-US" sz="3600" dirty="0">
                <a:solidFill>
                  <a:srgbClr val="002060"/>
                </a:solidFill>
                <a:latin typeface="Tenorite" panose="00000500000000000000" pitchFamily="2" charset="0"/>
              </a:rPr>
              <a:t>Tools Used</a:t>
            </a:r>
          </a:p>
          <a:p>
            <a:r>
              <a:rPr lang="en-US" sz="3600" dirty="0">
                <a:solidFill>
                  <a:srgbClr val="002060"/>
                </a:solidFill>
                <a:latin typeface="Tenorite" panose="00000500000000000000" pitchFamily="2" charset="0"/>
              </a:rPr>
              <a:t>Approaches</a:t>
            </a:r>
          </a:p>
          <a:p>
            <a:r>
              <a:rPr lang="en-US" sz="3600" dirty="0">
                <a:solidFill>
                  <a:srgbClr val="002060"/>
                </a:solidFill>
                <a:latin typeface="Tenorite" panose="00000500000000000000" pitchFamily="2" charset="0"/>
              </a:rPr>
              <a:t>EDA Insights</a:t>
            </a:r>
          </a:p>
          <a:p>
            <a:r>
              <a:rPr lang="en-US" sz="3600" dirty="0">
                <a:solidFill>
                  <a:srgbClr val="002060"/>
                </a:solidFill>
                <a:latin typeface="Tenorite" panose="00000500000000000000" pitchFamily="2" charset="0"/>
              </a:rPr>
              <a:t>Conclusion</a:t>
            </a:r>
          </a:p>
        </p:txBody>
      </p:sp>
    </p:spTree>
    <p:extLst>
      <p:ext uri="{BB962C8B-B14F-4D97-AF65-F5344CB8AC3E}">
        <p14:creationId xmlns=""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8D51ED20-04D4-4894-B0C2-9C541A61A734}"/>
              </a:ext>
            </a:extLst>
          </p:cNvPr>
          <p:cNvSpPr>
            <a:spLocks noGrp="1"/>
          </p:cNvSpPr>
          <p:nvPr>
            <p:ph type="ftr" sz="quarter" idx="11"/>
          </p:nvPr>
        </p:nvSpPr>
        <p:spPr/>
        <p:txBody>
          <a:bodyPr/>
          <a:lstStyle/>
          <a:p>
            <a:r>
              <a:rPr lang="en-US"/>
              <a:t>ENERGY CONSUMPTION ANALYSIS</a:t>
            </a:r>
            <a:endParaRPr lang="en-US" dirty="0"/>
          </a:p>
        </p:txBody>
      </p:sp>
      <p:sp>
        <p:nvSpPr>
          <p:cNvPr id="6" name="Slide Number Placeholder 5">
            <a:extLst>
              <a:ext uri="{FF2B5EF4-FFF2-40B4-BE49-F238E27FC236}">
                <a16:creationId xmlns=""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
        <p:nvSpPr>
          <p:cNvPr id="2" name="Title 1">
            <a:extLst>
              <a:ext uri="{FF2B5EF4-FFF2-40B4-BE49-F238E27FC236}">
                <a16:creationId xmlns="" xmlns:a16="http://schemas.microsoft.com/office/drawing/2014/main" id="{0A32731C-311B-46F7-A865-6C3AF6B09A47}"/>
              </a:ext>
            </a:extLst>
          </p:cNvPr>
          <p:cNvSpPr>
            <a:spLocks noGrp="1"/>
          </p:cNvSpPr>
          <p:nvPr>
            <p:ph type="title" idx="4294967295"/>
          </p:nvPr>
        </p:nvSpPr>
        <p:spPr>
          <a:xfrm>
            <a:off x="0" y="365125"/>
            <a:ext cx="12192000" cy="636588"/>
          </a:xfrm>
        </p:spPr>
        <p:txBody>
          <a:bodyPr>
            <a:normAutofit fontScale="90000"/>
          </a:bodyPr>
          <a:lstStyle/>
          <a:p>
            <a:pPr algn="ctr"/>
            <a:r>
              <a:rPr lang="en-US" b="1" dirty="0">
                <a:solidFill>
                  <a:schemeClr val="accent6">
                    <a:lumMod val="75000"/>
                  </a:schemeClr>
                </a:solidFill>
                <a:latin typeface="Tenorite" panose="00000500000000000000" pitchFamily="2" charset="0"/>
              </a:rPr>
              <a:t>INTRODUCTION</a:t>
            </a:r>
          </a:p>
        </p:txBody>
      </p:sp>
      <p:sp>
        <p:nvSpPr>
          <p:cNvPr id="3" name="Text Placeholder 2">
            <a:extLst>
              <a:ext uri="{FF2B5EF4-FFF2-40B4-BE49-F238E27FC236}">
                <a16:creationId xmlns="" xmlns:a16="http://schemas.microsoft.com/office/drawing/2014/main" id="{9D5232F9-FD00-464A-9F17-619C91AEF8F3}"/>
              </a:ext>
            </a:extLst>
          </p:cNvPr>
          <p:cNvSpPr>
            <a:spLocks noGrp="1"/>
          </p:cNvSpPr>
          <p:nvPr>
            <p:ph type="body" idx="4294967295"/>
          </p:nvPr>
        </p:nvSpPr>
        <p:spPr>
          <a:xfrm>
            <a:off x="1266825" y="1193800"/>
            <a:ext cx="10925175" cy="4487863"/>
          </a:xfrm>
        </p:spPr>
        <p:txBody>
          <a:bodyPr>
            <a:noAutofit/>
          </a:bodyPr>
          <a:lstStyle/>
          <a:p>
            <a:pPr algn="just"/>
            <a:r>
              <a:rPr lang="en-US" dirty="0">
                <a:solidFill>
                  <a:srgbClr val="002060"/>
                </a:solidFill>
                <a:latin typeface="Tenorite" panose="00000500000000000000" pitchFamily="2" charset="0"/>
              </a:rPr>
              <a:t>Welcome to the Energy Consumption Analysis project, a journey into the heart of Ontario's Broader Public Sector (BPS) organizations. Our mission is clear </a:t>
            </a:r>
            <a:r>
              <a:rPr lang="en-US" dirty="0" smtClean="0">
                <a:solidFill>
                  <a:srgbClr val="002060"/>
                </a:solidFill>
                <a:latin typeface="Tenorite" panose="00000500000000000000" pitchFamily="2" charset="0"/>
              </a:rPr>
              <a:t>to </a:t>
            </a:r>
            <a:r>
              <a:rPr lang="en-US" dirty="0">
                <a:solidFill>
                  <a:srgbClr val="002060"/>
                </a:solidFill>
                <a:latin typeface="Tenorite" panose="00000500000000000000" pitchFamily="2" charset="0"/>
              </a:rPr>
              <a:t>unravel the intricate tapestry of energy usage and greenhouse gas emissions. Through a lens of data-driven exploration, we aim to identify trends, evaluate the impact of conservation efforts, and pinpoint avenues for improvement. This project stands at the nexus of technology and sustainability, holding the promise of illuminating strategies to mitigate climate change within the BPS. Join us as we embark on this impactful exploration, where every data point has the potential to shape a more sustainable future.</a:t>
            </a:r>
          </a:p>
        </p:txBody>
      </p:sp>
    </p:spTree>
    <p:extLst>
      <p:ext uri="{BB962C8B-B14F-4D97-AF65-F5344CB8AC3E}">
        <p14:creationId xmlns=""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BB05BCA3-29D7-2BFC-B520-EBAAB6007D8A}"/>
              </a:ext>
            </a:extLst>
          </p:cNvPr>
          <p:cNvSpPr>
            <a:spLocks noGrp="1"/>
          </p:cNvSpPr>
          <p:nvPr>
            <p:ph type="ftr" sz="quarter" idx="11"/>
          </p:nvPr>
        </p:nvSpPr>
        <p:spPr/>
        <p:txBody>
          <a:bodyPr/>
          <a:lstStyle/>
          <a:p>
            <a:r>
              <a:rPr lang="en-US" dirty="0"/>
              <a:t>ENERGY CONSU,PTION ANALYSIS</a:t>
            </a:r>
          </a:p>
        </p:txBody>
      </p:sp>
      <p:sp>
        <p:nvSpPr>
          <p:cNvPr id="5" name="Slide Number Placeholder 4">
            <a:extLst>
              <a:ext uri="{FF2B5EF4-FFF2-40B4-BE49-F238E27FC236}">
                <a16:creationId xmlns="" xmlns:a16="http://schemas.microsoft.com/office/drawing/2014/main" id="{2F5E44E6-F783-48F6-35D0-AA2D57892EBB}"/>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8" name="Title 7">
            <a:extLst>
              <a:ext uri="{FF2B5EF4-FFF2-40B4-BE49-F238E27FC236}">
                <a16:creationId xmlns="" xmlns:a16="http://schemas.microsoft.com/office/drawing/2014/main" id="{588BA05B-FB8C-4560-1883-EB4E4734009D}"/>
              </a:ext>
            </a:extLst>
          </p:cNvPr>
          <p:cNvSpPr>
            <a:spLocks noGrp="1"/>
          </p:cNvSpPr>
          <p:nvPr>
            <p:ph type="title" idx="4294967295"/>
          </p:nvPr>
        </p:nvSpPr>
        <p:spPr>
          <a:xfrm>
            <a:off x="0" y="365125"/>
            <a:ext cx="12192000" cy="953036"/>
          </a:xfrm>
        </p:spPr>
        <p:txBody>
          <a:bodyPr>
            <a:normAutofit/>
          </a:bodyPr>
          <a:lstStyle/>
          <a:p>
            <a:pPr algn="ctr"/>
            <a:r>
              <a:rPr lang="en-US" sz="4400" b="1" dirty="0">
                <a:solidFill>
                  <a:schemeClr val="accent6">
                    <a:lumMod val="75000"/>
                  </a:schemeClr>
                </a:solidFill>
                <a:latin typeface="Tenorite" panose="00000500000000000000" pitchFamily="2" charset="0"/>
              </a:rPr>
              <a:t>PROBLEM STATEMENT</a:t>
            </a:r>
            <a:endParaRPr lang="en-IN" sz="4400" b="1" dirty="0">
              <a:solidFill>
                <a:schemeClr val="accent6">
                  <a:lumMod val="75000"/>
                </a:schemeClr>
              </a:solidFill>
              <a:latin typeface="Tenorite" panose="00000500000000000000" pitchFamily="2" charset="0"/>
            </a:endParaRPr>
          </a:p>
        </p:txBody>
      </p:sp>
      <p:sp>
        <p:nvSpPr>
          <p:cNvPr id="11" name="TextBox 10">
            <a:extLst>
              <a:ext uri="{FF2B5EF4-FFF2-40B4-BE49-F238E27FC236}">
                <a16:creationId xmlns="" xmlns:a16="http://schemas.microsoft.com/office/drawing/2014/main" id="{22304E5B-3029-5BA9-C50A-F05543D38686}"/>
              </a:ext>
            </a:extLst>
          </p:cNvPr>
          <p:cNvSpPr txBox="1"/>
          <p:nvPr/>
        </p:nvSpPr>
        <p:spPr>
          <a:xfrm>
            <a:off x="578498" y="2413338"/>
            <a:ext cx="11364686" cy="2677656"/>
          </a:xfrm>
          <a:prstGeom prst="rect">
            <a:avLst/>
          </a:prstGeom>
          <a:noFill/>
        </p:spPr>
        <p:txBody>
          <a:bodyPr wrap="square">
            <a:spAutoFit/>
          </a:bodyPr>
          <a:lstStyle/>
          <a:p>
            <a:pPr algn="just"/>
            <a:r>
              <a:rPr lang="en-US" sz="2800" dirty="0">
                <a:solidFill>
                  <a:srgbClr val="002060"/>
                </a:solidFill>
                <a:latin typeface="Tenorite" panose="00000500000000000000" pitchFamily="2" charset="0"/>
              </a:rPr>
              <a:t>Project will analyze energy usage and greenhouse gas (GHG) emissions of Ontario's Broader Public Sector (BPS) organizations, leveraging a comprehensive database of reported data. We aim to identify trends, assess conservation effectiveness, and pinpoint areas for improvement, informing data-driven strategies to achieve climate change mitigation goals within the BPS.</a:t>
            </a:r>
            <a:endParaRPr lang="en-IN" sz="2800" dirty="0">
              <a:solidFill>
                <a:srgbClr val="002060"/>
              </a:solidFill>
              <a:latin typeface="Tenorite" panose="00000500000000000000" pitchFamily="2" charset="0"/>
            </a:endParaRPr>
          </a:p>
        </p:txBody>
      </p:sp>
    </p:spTree>
    <p:extLst>
      <p:ext uri="{BB962C8B-B14F-4D97-AF65-F5344CB8AC3E}">
        <p14:creationId xmlns="" xmlns:p14="http://schemas.microsoft.com/office/powerpoint/2010/main" val="1022317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8D51ED20-04D4-4894-B0C2-9C541A61A734}"/>
              </a:ext>
            </a:extLst>
          </p:cNvPr>
          <p:cNvSpPr>
            <a:spLocks noGrp="1"/>
          </p:cNvSpPr>
          <p:nvPr>
            <p:ph type="ftr" sz="quarter" idx="11"/>
          </p:nvPr>
        </p:nvSpPr>
        <p:spPr/>
        <p:txBody>
          <a:bodyPr/>
          <a:lstStyle/>
          <a:p>
            <a:r>
              <a:rPr lang="en-US" dirty="0"/>
              <a:t>ENERGY CONSUMPTION ANALYSIS</a:t>
            </a:r>
          </a:p>
        </p:txBody>
      </p:sp>
      <p:sp>
        <p:nvSpPr>
          <p:cNvPr id="6" name="Slide Number Placeholder 5">
            <a:extLst>
              <a:ext uri="{FF2B5EF4-FFF2-40B4-BE49-F238E27FC236}">
                <a16:creationId xmlns=""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2" name="Title 1">
            <a:extLst>
              <a:ext uri="{FF2B5EF4-FFF2-40B4-BE49-F238E27FC236}">
                <a16:creationId xmlns="" xmlns:a16="http://schemas.microsoft.com/office/drawing/2014/main" id="{0A32731C-311B-46F7-A865-6C3AF6B09A47}"/>
              </a:ext>
            </a:extLst>
          </p:cNvPr>
          <p:cNvSpPr>
            <a:spLocks noGrp="1"/>
          </p:cNvSpPr>
          <p:nvPr>
            <p:ph type="title" idx="4294967295"/>
          </p:nvPr>
        </p:nvSpPr>
        <p:spPr>
          <a:xfrm>
            <a:off x="0" y="365125"/>
            <a:ext cx="12192000" cy="661988"/>
          </a:xfrm>
        </p:spPr>
        <p:txBody>
          <a:bodyPr>
            <a:normAutofit fontScale="90000"/>
          </a:bodyPr>
          <a:lstStyle/>
          <a:p>
            <a:pPr algn="ctr"/>
            <a:r>
              <a:rPr lang="en-US" sz="4400" b="1" dirty="0">
                <a:solidFill>
                  <a:schemeClr val="accent6">
                    <a:lumMod val="75000"/>
                  </a:schemeClr>
                </a:solidFill>
                <a:latin typeface="Tenorite" panose="00000500000000000000" pitchFamily="2" charset="0"/>
              </a:rPr>
              <a:t>TOOLS USED</a:t>
            </a:r>
          </a:p>
        </p:txBody>
      </p:sp>
      <p:sp>
        <p:nvSpPr>
          <p:cNvPr id="3" name="Text Placeholder 2">
            <a:extLst>
              <a:ext uri="{FF2B5EF4-FFF2-40B4-BE49-F238E27FC236}">
                <a16:creationId xmlns="" xmlns:a16="http://schemas.microsoft.com/office/drawing/2014/main" id="{9D5232F9-FD00-464A-9F17-619C91AEF8F3}"/>
              </a:ext>
            </a:extLst>
          </p:cNvPr>
          <p:cNvSpPr>
            <a:spLocks noGrp="1"/>
          </p:cNvSpPr>
          <p:nvPr>
            <p:ph type="body" idx="4294967295"/>
          </p:nvPr>
        </p:nvSpPr>
        <p:spPr>
          <a:xfrm>
            <a:off x="0" y="1490251"/>
            <a:ext cx="10702925" cy="4954587"/>
          </a:xfrm>
        </p:spPr>
        <p:txBody>
          <a:bodyPr>
            <a:noAutofit/>
          </a:bodyPr>
          <a:lstStyle/>
          <a:p>
            <a:pPr algn="just"/>
            <a:r>
              <a:rPr lang="en-US" sz="2000" dirty="0">
                <a:solidFill>
                  <a:srgbClr val="002060"/>
                </a:solidFill>
                <a:latin typeface="Tenorite" panose="00000500000000000000" pitchFamily="2" charset="0"/>
              </a:rPr>
              <a:t>In the pursuit of unraveling the complexities surrounding energy consumption, our toolkit is carefully curated to harness the power of data and analytics. The key tools employed in this project are:</a:t>
            </a:r>
          </a:p>
          <a:p>
            <a:pPr algn="just"/>
            <a:r>
              <a:rPr lang="en-US" sz="2000" dirty="0">
                <a:solidFill>
                  <a:srgbClr val="002060"/>
                </a:solidFill>
                <a:latin typeface="Tenorite" panose="00000500000000000000" pitchFamily="2" charset="0"/>
              </a:rPr>
              <a:t>1. </a:t>
            </a:r>
            <a:r>
              <a:rPr lang="en-US" sz="2000" b="1" dirty="0">
                <a:solidFill>
                  <a:srgbClr val="002060"/>
                </a:solidFill>
                <a:latin typeface="Tenorite" panose="00000500000000000000" pitchFamily="2" charset="0"/>
              </a:rPr>
              <a:t>Python</a:t>
            </a:r>
            <a:r>
              <a:rPr lang="en-US" sz="2000" dirty="0">
                <a:solidFill>
                  <a:srgbClr val="002060"/>
                </a:solidFill>
                <a:latin typeface="Tenorite" panose="00000500000000000000" pitchFamily="2" charset="0"/>
              </a:rPr>
              <a:t>: A versatile programming language, Python serves as the backbone for data manipulation, analysis, and model development, providing the flexibility needed for intricate tasks.</a:t>
            </a:r>
          </a:p>
          <a:p>
            <a:pPr algn="just"/>
            <a:r>
              <a:rPr lang="en-US" sz="2000" dirty="0">
                <a:solidFill>
                  <a:srgbClr val="002060"/>
                </a:solidFill>
                <a:latin typeface="Tenorite" panose="00000500000000000000" pitchFamily="2" charset="0"/>
              </a:rPr>
              <a:t>2. </a:t>
            </a:r>
            <a:r>
              <a:rPr lang="en-US" sz="2000" b="1" dirty="0">
                <a:solidFill>
                  <a:srgbClr val="002060"/>
                </a:solidFill>
                <a:latin typeface="Tenorite" panose="00000500000000000000" pitchFamily="2" charset="0"/>
              </a:rPr>
              <a:t>Jupyter Notebook</a:t>
            </a:r>
            <a:r>
              <a:rPr lang="en-US" sz="2000" dirty="0">
                <a:solidFill>
                  <a:srgbClr val="002060"/>
                </a:solidFill>
                <a:latin typeface="Tenorite" panose="00000500000000000000" pitchFamily="2" charset="0"/>
              </a:rPr>
              <a:t>: An interactive, open-source platform, Jupyter Notebook aids in seamless collaboration, allowing us to weave code, data, and insights into a cohesive narrative.</a:t>
            </a:r>
          </a:p>
          <a:p>
            <a:pPr algn="just"/>
            <a:r>
              <a:rPr lang="en-US" sz="2000" dirty="0">
                <a:solidFill>
                  <a:srgbClr val="002060"/>
                </a:solidFill>
                <a:latin typeface="Tenorite" panose="00000500000000000000" pitchFamily="2" charset="0"/>
              </a:rPr>
              <a:t>3. </a:t>
            </a:r>
            <a:r>
              <a:rPr lang="en-US" sz="2000" b="1" dirty="0">
                <a:solidFill>
                  <a:srgbClr val="002060"/>
                </a:solidFill>
                <a:latin typeface="Tenorite" panose="00000500000000000000" pitchFamily="2" charset="0"/>
              </a:rPr>
              <a:t>Exce</a:t>
            </a:r>
            <a:r>
              <a:rPr lang="en-US" sz="2000" dirty="0">
                <a:solidFill>
                  <a:srgbClr val="002060"/>
                </a:solidFill>
                <a:latin typeface="Tenorite" panose="00000500000000000000" pitchFamily="2" charset="0"/>
              </a:rPr>
              <a:t>l: The familiar spreadsheet software plays a pivotal role in data preprocessing and structuring, providing a robust foundation for subsequent analytical processes.</a:t>
            </a:r>
          </a:p>
          <a:p>
            <a:pPr algn="just"/>
            <a:r>
              <a:rPr lang="en-US" sz="2000" dirty="0">
                <a:solidFill>
                  <a:srgbClr val="002060"/>
                </a:solidFill>
                <a:latin typeface="Tenorite" panose="00000500000000000000" pitchFamily="2" charset="0"/>
              </a:rPr>
              <a:t>4. </a:t>
            </a:r>
            <a:r>
              <a:rPr lang="en-US" sz="2000" b="1" dirty="0">
                <a:solidFill>
                  <a:srgbClr val="002060"/>
                </a:solidFill>
                <a:latin typeface="Tenorite" panose="00000500000000000000" pitchFamily="2" charset="0"/>
              </a:rPr>
              <a:t>PowerBI</a:t>
            </a:r>
            <a:r>
              <a:rPr lang="en-US" sz="2000" dirty="0">
                <a:solidFill>
                  <a:srgbClr val="002060"/>
                </a:solidFill>
                <a:latin typeface="Tenorite" panose="00000500000000000000" pitchFamily="2" charset="0"/>
              </a:rPr>
              <a:t>: As a dynamic data visualization tool, PowerBI transforms raw data into compelling visual narratives, facilitating a deeper understanding of patterns and trends.</a:t>
            </a:r>
          </a:p>
          <a:p>
            <a:pPr algn="just"/>
            <a:r>
              <a:rPr lang="en-US" sz="2000" dirty="0">
                <a:solidFill>
                  <a:srgbClr val="002060"/>
                </a:solidFill>
                <a:latin typeface="Tenorite" panose="00000500000000000000" pitchFamily="2" charset="0"/>
              </a:rPr>
              <a:t>These tools converge, enabling us to navigate the intricate landscape of energy data and extract meaningful insights, fostering a comprehensive and impactful analysis.</a:t>
            </a:r>
          </a:p>
        </p:txBody>
      </p:sp>
    </p:spTree>
    <p:extLst>
      <p:ext uri="{BB962C8B-B14F-4D97-AF65-F5344CB8AC3E}">
        <p14:creationId xmlns="" xmlns:p14="http://schemas.microsoft.com/office/powerpoint/2010/main" val="969377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72E31A9D-7D14-0BB2-17C3-41EA0E6539E7}"/>
              </a:ext>
            </a:extLst>
          </p:cNvPr>
          <p:cNvSpPr>
            <a:spLocks noGrp="1"/>
          </p:cNvSpPr>
          <p:nvPr>
            <p:ph type="ftr" sz="quarter" idx="11"/>
          </p:nvPr>
        </p:nvSpPr>
        <p:spPr/>
        <p:txBody>
          <a:bodyPr/>
          <a:lstStyle/>
          <a:p>
            <a:r>
              <a:rPr lang="en-US" dirty="0"/>
              <a:t>ENERGY CONSUMPTION ANALYSIS</a:t>
            </a:r>
          </a:p>
        </p:txBody>
      </p:sp>
      <p:sp>
        <p:nvSpPr>
          <p:cNvPr id="5" name="Slide Number Placeholder 4">
            <a:extLst>
              <a:ext uri="{FF2B5EF4-FFF2-40B4-BE49-F238E27FC236}">
                <a16:creationId xmlns="" xmlns:a16="http://schemas.microsoft.com/office/drawing/2014/main" id="{FDD6278C-D732-077C-A1FF-B90AFF131A0C}"/>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6" name="Title 5">
            <a:extLst>
              <a:ext uri="{FF2B5EF4-FFF2-40B4-BE49-F238E27FC236}">
                <a16:creationId xmlns="" xmlns:a16="http://schemas.microsoft.com/office/drawing/2014/main" id="{4257EA83-B140-5B7A-F707-0275FAC1D0C9}"/>
              </a:ext>
            </a:extLst>
          </p:cNvPr>
          <p:cNvSpPr>
            <a:spLocks noGrp="1"/>
          </p:cNvSpPr>
          <p:nvPr>
            <p:ph type="title" idx="4294967295"/>
          </p:nvPr>
        </p:nvSpPr>
        <p:spPr>
          <a:xfrm>
            <a:off x="0" y="365125"/>
            <a:ext cx="12192000" cy="782638"/>
          </a:xfrm>
        </p:spPr>
        <p:txBody>
          <a:bodyPr>
            <a:normAutofit/>
          </a:bodyPr>
          <a:lstStyle/>
          <a:p>
            <a:pPr algn="ctr"/>
            <a:r>
              <a:rPr lang="en-US" sz="4400" b="1" dirty="0">
                <a:solidFill>
                  <a:schemeClr val="accent6">
                    <a:lumMod val="75000"/>
                  </a:schemeClr>
                </a:solidFill>
                <a:latin typeface="Tenorite" panose="00000500000000000000" pitchFamily="2" charset="0"/>
              </a:rPr>
              <a:t>APPROACHES</a:t>
            </a:r>
            <a:endParaRPr lang="en-IN" sz="4400" dirty="0"/>
          </a:p>
        </p:txBody>
      </p:sp>
      <p:sp>
        <p:nvSpPr>
          <p:cNvPr id="9" name="TextBox 8">
            <a:extLst>
              <a:ext uri="{FF2B5EF4-FFF2-40B4-BE49-F238E27FC236}">
                <a16:creationId xmlns="" xmlns:a16="http://schemas.microsoft.com/office/drawing/2014/main" id="{6A0EDCFF-2382-68D9-83BC-A7F7B22042CE}"/>
              </a:ext>
            </a:extLst>
          </p:cNvPr>
          <p:cNvSpPr txBox="1"/>
          <p:nvPr/>
        </p:nvSpPr>
        <p:spPr>
          <a:xfrm>
            <a:off x="1119673" y="1307617"/>
            <a:ext cx="9787814" cy="5016758"/>
          </a:xfrm>
          <a:prstGeom prst="rect">
            <a:avLst/>
          </a:prstGeom>
          <a:noFill/>
        </p:spPr>
        <p:txBody>
          <a:bodyPr wrap="square">
            <a:spAutoFit/>
          </a:bodyPr>
          <a:lstStyle/>
          <a:p>
            <a:pPr algn="just"/>
            <a:r>
              <a:rPr lang="en-IN" sz="2000" dirty="0">
                <a:solidFill>
                  <a:srgbClr val="002060"/>
                </a:solidFill>
                <a:latin typeface="Tenorite" panose="00000500000000000000" pitchFamily="2" charset="0"/>
              </a:rPr>
              <a:t>1. </a:t>
            </a:r>
            <a:r>
              <a:rPr lang="en-IN" sz="2000" b="1" dirty="0">
                <a:solidFill>
                  <a:srgbClr val="002060"/>
                </a:solidFill>
                <a:latin typeface="Tenorite" panose="00000500000000000000" pitchFamily="2" charset="0"/>
              </a:rPr>
              <a:t>Data Collection &amp; Cleansing</a:t>
            </a:r>
            <a:r>
              <a:rPr lang="en-IN" sz="2000" dirty="0">
                <a:solidFill>
                  <a:srgbClr val="002060"/>
                </a:solidFill>
                <a:latin typeface="Tenorite" panose="00000500000000000000" pitchFamily="2" charset="0"/>
              </a:rPr>
              <a:t>: Meticulously compiled and cleaned a comprehensive database of reported energy and greenhouse gas emissions data from Ontario's Broader Public Sector.</a:t>
            </a:r>
          </a:p>
          <a:p>
            <a:pPr algn="just"/>
            <a:endParaRPr lang="en-IN" sz="2000" dirty="0">
              <a:solidFill>
                <a:srgbClr val="002060"/>
              </a:solidFill>
              <a:latin typeface="Tenorite" panose="00000500000000000000" pitchFamily="2" charset="0"/>
            </a:endParaRPr>
          </a:p>
          <a:p>
            <a:pPr algn="just"/>
            <a:r>
              <a:rPr lang="en-IN" sz="2000" dirty="0">
                <a:solidFill>
                  <a:srgbClr val="002060"/>
                </a:solidFill>
                <a:latin typeface="Tenorite" panose="00000500000000000000" pitchFamily="2" charset="0"/>
              </a:rPr>
              <a:t>2. </a:t>
            </a:r>
            <a:r>
              <a:rPr lang="en-IN" sz="2000" b="1" dirty="0">
                <a:solidFill>
                  <a:srgbClr val="002060"/>
                </a:solidFill>
                <a:latin typeface="Tenorite" panose="00000500000000000000" pitchFamily="2" charset="0"/>
              </a:rPr>
              <a:t>Exploratory Data Analysis (EDA): </a:t>
            </a:r>
            <a:r>
              <a:rPr lang="en-IN" sz="2000" dirty="0">
                <a:solidFill>
                  <a:srgbClr val="002060"/>
                </a:solidFill>
                <a:latin typeface="Tenorite" panose="00000500000000000000" pitchFamily="2" charset="0"/>
              </a:rPr>
              <a:t>Employed advanced statistical techniques to reveal underlying patterns, trends, and anomalies in the energy consumption and emissions dataset.</a:t>
            </a:r>
          </a:p>
          <a:p>
            <a:pPr algn="just"/>
            <a:endParaRPr lang="en-IN" sz="2000" dirty="0">
              <a:solidFill>
                <a:srgbClr val="002060"/>
              </a:solidFill>
              <a:latin typeface="Tenorite" panose="00000500000000000000" pitchFamily="2" charset="0"/>
            </a:endParaRPr>
          </a:p>
          <a:p>
            <a:pPr algn="just"/>
            <a:r>
              <a:rPr lang="en-IN" sz="2000" dirty="0">
                <a:solidFill>
                  <a:srgbClr val="002060"/>
                </a:solidFill>
                <a:latin typeface="Tenorite" panose="00000500000000000000" pitchFamily="2" charset="0"/>
              </a:rPr>
              <a:t>3. </a:t>
            </a:r>
            <a:r>
              <a:rPr lang="en-IN" sz="2000" b="1" dirty="0">
                <a:solidFill>
                  <a:srgbClr val="002060"/>
                </a:solidFill>
                <a:latin typeface="Tenorite" panose="00000500000000000000" pitchFamily="2" charset="0"/>
              </a:rPr>
              <a:t>Assessing Conservation Impact</a:t>
            </a:r>
            <a:r>
              <a:rPr lang="en-IN" sz="2000" dirty="0">
                <a:solidFill>
                  <a:srgbClr val="002060"/>
                </a:solidFill>
                <a:latin typeface="Tenorite" panose="00000500000000000000" pitchFamily="2" charset="0"/>
              </a:rPr>
              <a:t>: Rigorously evaluated the effectiveness of existing conservation initiatives on energy usage and greenhouse gas emissions through insightful charts and visualizations.</a:t>
            </a:r>
          </a:p>
          <a:p>
            <a:pPr algn="just"/>
            <a:endParaRPr lang="en-IN" sz="2000" dirty="0">
              <a:solidFill>
                <a:srgbClr val="002060"/>
              </a:solidFill>
              <a:latin typeface="Tenorite" panose="00000500000000000000" pitchFamily="2" charset="0"/>
            </a:endParaRPr>
          </a:p>
          <a:p>
            <a:pPr algn="just"/>
            <a:r>
              <a:rPr lang="en-IN" sz="2000" dirty="0">
                <a:solidFill>
                  <a:srgbClr val="002060"/>
                </a:solidFill>
                <a:latin typeface="Tenorite" panose="00000500000000000000" pitchFamily="2" charset="0"/>
              </a:rPr>
              <a:t>4. </a:t>
            </a:r>
            <a:r>
              <a:rPr lang="en-IN" sz="2000" b="1" dirty="0">
                <a:solidFill>
                  <a:srgbClr val="002060"/>
                </a:solidFill>
                <a:latin typeface="Tenorite" panose="00000500000000000000" pitchFamily="2" charset="0"/>
              </a:rPr>
              <a:t>Charting Improvement Opportunities</a:t>
            </a:r>
            <a:r>
              <a:rPr lang="en-IN" sz="2000" dirty="0">
                <a:solidFill>
                  <a:srgbClr val="002060"/>
                </a:solidFill>
                <a:latin typeface="Tenorite" panose="00000500000000000000" pitchFamily="2" charset="0"/>
              </a:rPr>
              <a:t>: Utilized data-driven charts to pinpoint specific areas within the Broader Public Sector for targeted improvements, aligning with climate change mitigation goals.</a:t>
            </a:r>
          </a:p>
          <a:p>
            <a:pPr algn="just"/>
            <a:endParaRPr lang="en-IN" sz="2000" dirty="0">
              <a:solidFill>
                <a:srgbClr val="002060"/>
              </a:solidFill>
              <a:latin typeface="Tenorite" panose="00000500000000000000" pitchFamily="2" charset="0"/>
            </a:endParaRPr>
          </a:p>
        </p:txBody>
      </p:sp>
    </p:spTree>
    <p:extLst>
      <p:ext uri="{BB962C8B-B14F-4D97-AF65-F5344CB8AC3E}">
        <p14:creationId xmlns="" xmlns:p14="http://schemas.microsoft.com/office/powerpoint/2010/main" val="1550840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0870B472-4595-F7D5-25AE-C800F2872ED7}"/>
              </a:ext>
            </a:extLst>
          </p:cNvPr>
          <p:cNvSpPr>
            <a:spLocks noGrp="1"/>
          </p:cNvSpPr>
          <p:nvPr>
            <p:ph type="ftr" sz="quarter" idx="11"/>
          </p:nvPr>
        </p:nvSpPr>
        <p:spPr/>
        <p:txBody>
          <a:bodyPr/>
          <a:lstStyle/>
          <a:p>
            <a:r>
              <a:rPr lang="en-US" dirty="0"/>
              <a:t>ENERGY CONSUMPTION ANALYSIS</a:t>
            </a:r>
          </a:p>
        </p:txBody>
      </p:sp>
      <p:sp>
        <p:nvSpPr>
          <p:cNvPr id="5" name="Slide Number Placeholder 4">
            <a:extLst>
              <a:ext uri="{FF2B5EF4-FFF2-40B4-BE49-F238E27FC236}">
                <a16:creationId xmlns="" xmlns:a16="http://schemas.microsoft.com/office/drawing/2014/main" id="{76B494E4-4074-56E9-A79B-54308CCB45F0}"/>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
        <p:nvSpPr>
          <p:cNvPr id="2" name="Title 1">
            <a:extLst>
              <a:ext uri="{FF2B5EF4-FFF2-40B4-BE49-F238E27FC236}">
                <a16:creationId xmlns="" xmlns:a16="http://schemas.microsoft.com/office/drawing/2014/main" id="{B6D2A817-D0CC-E1FA-35A7-E006E93DA096}"/>
              </a:ext>
            </a:extLst>
          </p:cNvPr>
          <p:cNvSpPr>
            <a:spLocks noGrp="1"/>
          </p:cNvSpPr>
          <p:nvPr>
            <p:ph type="title" idx="4294967295"/>
          </p:nvPr>
        </p:nvSpPr>
        <p:spPr>
          <a:xfrm>
            <a:off x="0" y="365125"/>
            <a:ext cx="12192000" cy="736600"/>
          </a:xfrm>
        </p:spPr>
        <p:txBody>
          <a:bodyPr>
            <a:noAutofit/>
          </a:bodyPr>
          <a:lstStyle/>
          <a:p>
            <a:pPr algn="ctr"/>
            <a:r>
              <a:rPr lang="en-US" sz="4400" b="1" dirty="0">
                <a:solidFill>
                  <a:schemeClr val="accent6">
                    <a:lumMod val="75000"/>
                  </a:schemeClr>
                </a:solidFill>
                <a:latin typeface="Tenorite" panose="00000500000000000000" pitchFamily="2" charset="0"/>
              </a:rPr>
              <a:t>EDA INSIGHTS</a:t>
            </a:r>
            <a:endParaRPr lang="en-IN" sz="4400" b="1" dirty="0">
              <a:solidFill>
                <a:schemeClr val="accent6">
                  <a:lumMod val="75000"/>
                </a:schemeClr>
              </a:solidFill>
              <a:latin typeface="Tenorite" panose="00000500000000000000" pitchFamily="2" charset="0"/>
            </a:endParaRPr>
          </a:p>
        </p:txBody>
      </p:sp>
      <p:sp>
        <p:nvSpPr>
          <p:cNvPr id="7" name="TextBox 6">
            <a:extLst>
              <a:ext uri="{FF2B5EF4-FFF2-40B4-BE49-F238E27FC236}">
                <a16:creationId xmlns="" xmlns:a16="http://schemas.microsoft.com/office/drawing/2014/main" id="{60595003-D076-6D9B-ED94-3C5EBCFB359B}"/>
              </a:ext>
            </a:extLst>
          </p:cNvPr>
          <p:cNvSpPr txBox="1"/>
          <p:nvPr/>
        </p:nvSpPr>
        <p:spPr>
          <a:xfrm>
            <a:off x="838201" y="1101843"/>
            <a:ext cx="10515600" cy="4893647"/>
          </a:xfrm>
          <a:prstGeom prst="rect">
            <a:avLst/>
          </a:prstGeom>
          <a:noFill/>
        </p:spPr>
        <p:txBody>
          <a:bodyPr wrap="square">
            <a:spAutoFit/>
          </a:bodyPr>
          <a:lstStyle/>
          <a:p>
            <a:pPr algn="just"/>
            <a:endParaRPr lang="en-IN" sz="2400" dirty="0">
              <a:solidFill>
                <a:srgbClr val="002060"/>
              </a:solidFill>
              <a:latin typeface="Tenorite" panose="00000500000000000000" pitchFamily="2" charset="0"/>
            </a:endParaRPr>
          </a:p>
          <a:p>
            <a:pPr algn="just"/>
            <a:r>
              <a:rPr lang="en-IN" sz="2400" dirty="0">
                <a:solidFill>
                  <a:srgbClr val="002060"/>
                </a:solidFill>
                <a:latin typeface="Tenorite" panose="00000500000000000000" pitchFamily="2" charset="0"/>
              </a:rPr>
              <a:t>1. </a:t>
            </a:r>
            <a:r>
              <a:rPr lang="en-IN" sz="2400" b="1" dirty="0">
                <a:solidFill>
                  <a:srgbClr val="002060"/>
                </a:solidFill>
                <a:latin typeface="Tenorite" panose="00000500000000000000" pitchFamily="2" charset="0"/>
              </a:rPr>
              <a:t>Energy Consumption Trends</a:t>
            </a:r>
            <a:r>
              <a:rPr lang="en-IN" sz="2400" dirty="0">
                <a:solidFill>
                  <a:srgbClr val="002060"/>
                </a:solidFill>
                <a:latin typeface="Tenorite" panose="00000500000000000000" pitchFamily="2" charset="0"/>
              </a:rPr>
              <a:t>: Visualized and analysed the trends in energy consumption across different sectors within Ontario's Broader Public Sector, uncovering seasonal variations and year-over-year changes.</a:t>
            </a:r>
          </a:p>
          <a:p>
            <a:pPr algn="just"/>
            <a:endParaRPr lang="en-IN" sz="2400" dirty="0">
              <a:solidFill>
                <a:srgbClr val="002060"/>
              </a:solidFill>
              <a:latin typeface="Tenorite" panose="00000500000000000000" pitchFamily="2" charset="0"/>
            </a:endParaRPr>
          </a:p>
          <a:p>
            <a:pPr algn="just"/>
            <a:r>
              <a:rPr lang="en-IN" sz="2400" dirty="0">
                <a:solidFill>
                  <a:srgbClr val="002060"/>
                </a:solidFill>
                <a:latin typeface="Tenorite" panose="00000500000000000000" pitchFamily="2" charset="0"/>
              </a:rPr>
              <a:t>2. </a:t>
            </a:r>
            <a:r>
              <a:rPr lang="en-IN" sz="2400" b="1" dirty="0">
                <a:solidFill>
                  <a:srgbClr val="002060"/>
                </a:solidFill>
                <a:latin typeface="Tenorite" panose="00000500000000000000" pitchFamily="2" charset="0"/>
              </a:rPr>
              <a:t>Greenhouse Gas Emissions Profile</a:t>
            </a:r>
            <a:r>
              <a:rPr lang="en-IN" sz="2400" dirty="0">
                <a:solidFill>
                  <a:srgbClr val="002060"/>
                </a:solidFill>
                <a:latin typeface="Tenorite" panose="00000500000000000000" pitchFamily="2" charset="0"/>
              </a:rPr>
              <a:t>: Explored the distribution of greenhouse gas emissions, identifying major contributors and assessing the carbon footprint of various organizations.</a:t>
            </a:r>
          </a:p>
          <a:p>
            <a:pPr algn="just"/>
            <a:endParaRPr lang="en-IN" sz="2400" dirty="0">
              <a:solidFill>
                <a:srgbClr val="002060"/>
              </a:solidFill>
              <a:latin typeface="Tenorite" panose="00000500000000000000" pitchFamily="2" charset="0"/>
            </a:endParaRPr>
          </a:p>
          <a:p>
            <a:pPr algn="just"/>
            <a:r>
              <a:rPr lang="en-IN" sz="2400" dirty="0">
                <a:solidFill>
                  <a:srgbClr val="002060"/>
                </a:solidFill>
                <a:latin typeface="Tenorite" panose="00000500000000000000" pitchFamily="2" charset="0"/>
              </a:rPr>
              <a:t>3.</a:t>
            </a:r>
            <a:r>
              <a:rPr lang="en-US" sz="2400" b="1" i="0" dirty="0">
                <a:effectLst/>
                <a:latin typeface="Söhne"/>
              </a:rPr>
              <a:t> </a:t>
            </a:r>
            <a:r>
              <a:rPr lang="en-US" sz="2400" b="1" i="0" dirty="0">
                <a:solidFill>
                  <a:srgbClr val="002060"/>
                </a:solidFill>
                <a:effectLst/>
                <a:latin typeface="Tenorite" panose="00000500000000000000" pitchFamily="2" charset="0"/>
              </a:rPr>
              <a:t>Operational Efficiency:</a:t>
            </a:r>
            <a:r>
              <a:rPr lang="en-US" sz="2400" b="0" i="0" dirty="0">
                <a:solidFill>
                  <a:srgbClr val="002060"/>
                </a:solidFill>
                <a:effectLst/>
                <a:latin typeface="Tenorite" panose="00000500000000000000" pitchFamily="2" charset="0"/>
              </a:rPr>
              <a:t> Delved into operational efficiency with a dedicated Power BI tab showcasing the top 10 cities and organizations contributing to energy consumption, providing a detailed view of the operational landscape.</a:t>
            </a:r>
            <a:endParaRPr lang="en-IN" sz="2400" dirty="0">
              <a:solidFill>
                <a:srgbClr val="002060"/>
              </a:solidFill>
              <a:latin typeface="Tenorite" panose="00000500000000000000" pitchFamily="2" charset="0"/>
            </a:endParaRPr>
          </a:p>
          <a:p>
            <a:pPr algn="just"/>
            <a:endParaRPr lang="en-IN" sz="2400" dirty="0">
              <a:solidFill>
                <a:srgbClr val="002060"/>
              </a:solidFill>
              <a:latin typeface="Tenorite" panose="00000500000000000000" pitchFamily="2" charset="0"/>
            </a:endParaRPr>
          </a:p>
        </p:txBody>
      </p:sp>
    </p:spTree>
    <p:extLst>
      <p:ext uri="{BB962C8B-B14F-4D97-AF65-F5344CB8AC3E}">
        <p14:creationId xmlns="" xmlns:p14="http://schemas.microsoft.com/office/powerpoint/2010/main" val="916319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DFCFD776-2F99-3E97-7411-29847020C6DF}"/>
              </a:ext>
            </a:extLst>
          </p:cNvPr>
          <p:cNvSpPr>
            <a:spLocks noGrp="1"/>
          </p:cNvSpPr>
          <p:nvPr>
            <p:ph type="title"/>
          </p:nvPr>
        </p:nvSpPr>
        <p:spPr>
          <a:xfrm>
            <a:off x="838200" y="205273"/>
            <a:ext cx="10515600" cy="657015"/>
          </a:xfrm>
        </p:spPr>
        <p:txBody>
          <a:bodyPr>
            <a:normAutofit fontScale="90000"/>
          </a:bodyPr>
          <a:lstStyle/>
          <a:p>
            <a:pPr algn="ctr"/>
            <a:r>
              <a:rPr lang="en-US" b="1" dirty="0" smtClean="0">
                <a:solidFill>
                  <a:schemeClr val="accent6">
                    <a:lumMod val="75000"/>
                  </a:schemeClr>
                </a:solidFill>
                <a:latin typeface="Tenorite" panose="00000500000000000000" pitchFamily="2" charset="0"/>
              </a:rPr>
              <a:t>POWERBI VISUALIZATION</a:t>
            </a:r>
            <a:endParaRPr lang="en-IN" b="1" dirty="0">
              <a:solidFill>
                <a:schemeClr val="accent6">
                  <a:lumMod val="75000"/>
                </a:schemeClr>
              </a:solidFill>
              <a:latin typeface="Tenorite" panose="00000500000000000000" pitchFamily="2" charset="0"/>
            </a:endParaRPr>
          </a:p>
        </p:txBody>
      </p:sp>
      <p:sp>
        <p:nvSpPr>
          <p:cNvPr id="4" name="Footer Placeholder 3">
            <a:extLst>
              <a:ext uri="{FF2B5EF4-FFF2-40B4-BE49-F238E27FC236}">
                <a16:creationId xmlns="" xmlns:a16="http://schemas.microsoft.com/office/drawing/2014/main" id="{625C851A-45F3-F6FF-4AAA-A7754A98AA1D}"/>
              </a:ext>
            </a:extLst>
          </p:cNvPr>
          <p:cNvSpPr>
            <a:spLocks noGrp="1"/>
          </p:cNvSpPr>
          <p:nvPr>
            <p:ph type="ftr" sz="quarter" idx="11"/>
          </p:nvPr>
        </p:nvSpPr>
        <p:spPr/>
        <p:txBody>
          <a:bodyPr/>
          <a:lstStyle/>
          <a:p>
            <a:r>
              <a:rPr lang="en-US" dirty="0"/>
              <a:t>ENERGY CONSUMPTION ANALYSIS</a:t>
            </a:r>
          </a:p>
        </p:txBody>
      </p:sp>
      <p:sp>
        <p:nvSpPr>
          <p:cNvPr id="5" name="Slide Number Placeholder 4">
            <a:extLst>
              <a:ext uri="{FF2B5EF4-FFF2-40B4-BE49-F238E27FC236}">
                <a16:creationId xmlns="" xmlns:a16="http://schemas.microsoft.com/office/drawing/2014/main" id="{230F0844-D5FF-9C23-DD70-A572ACC766A0}"/>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1026" name="Picture 2" descr="C:\Users\THEBEST\Desktop\1.JPG"/>
          <p:cNvPicPr>
            <a:picLocks noChangeAspect="1" noChangeArrowheads="1"/>
          </p:cNvPicPr>
          <p:nvPr/>
        </p:nvPicPr>
        <p:blipFill>
          <a:blip r:embed="rId2"/>
          <a:srcRect/>
          <a:stretch>
            <a:fillRect/>
          </a:stretch>
        </p:blipFill>
        <p:spPr bwMode="auto">
          <a:xfrm>
            <a:off x="1857375" y="1033463"/>
            <a:ext cx="8477250" cy="4791075"/>
          </a:xfrm>
          <a:prstGeom prst="rect">
            <a:avLst/>
          </a:prstGeom>
          <a:noFill/>
        </p:spPr>
      </p:pic>
    </p:spTree>
    <p:extLst>
      <p:ext uri="{BB962C8B-B14F-4D97-AF65-F5344CB8AC3E}">
        <p14:creationId xmlns="" xmlns:p14="http://schemas.microsoft.com/office/powerpoint/2010/main" val="630993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64DEA27E-417E-784F-8E73-DB9BD19A800F}"/>
              </a:ext>
            </a:extLst>
          </p:cNvPr>
          <p:cNvSpPr>
            <a:spLocks noGrp="1"/>
          </p:cNvSpPr>
          <p:nvPr>
            <p:ph type="ftr" sz="quarter" idx="11"/>
          </p:nvPr>
        </p:nvSpPr>
        <p:spPr/>
        <p:txBody>
          <a:bodyPr/>
          <a:lstStyle/>
          <a:p>
            <a:r>
              <a:rPr lang="en-US" dirty="0"/>
              <a:t>ENERGY CONSUMPTION ANALYSIS</a:t>
            </a:r>
          </a:p>
        </p:txBody>
      </p:sp>
      <p:sp>
        <p:nvSpPr>
          <p:cNvPr id="4" name="Slide Number Placeholder 3">
            <a:extLst>
              <a:ext uri="{FF2B5EF4-FFF2-40B4-BE49-F238E27FC236}">
                <a16:creationId xmlns="" xmlns:a16="http://schemas.microsoft.com/office/drawing/2014/main" id="{9FA269C5-076F-18BA-C977-6C471F4BC89A}"/>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2050" name="Picture 2" descr="C:\Users\THEBEST\Desktop\2.JPG"/>
          <p:cNvPicPr>
            <a:picLocks noChangeAspect="1" noChangeArrowheads="1"/>
          </p:cNvPicPr>
          <p:nvPr/>
        </p:nvPicPr>
        <p:blipFill>
          <a:blip r:embed="rId2"/>
          <a:srcRect/>
          <a:stretch>
            <a:fillRect/>
          </a:stretch>
        </p:blipFill>
        <p:spPr bwMode="auto">
          <a:xfrm>
            <a:off x="1876425" y="1028700"/>
            <a:ext cx="8439150" cy="4800600"/>
          </a:xfrm>
          <a:prstGeom prst="rect">
            <a:avLst/>
          </a:prstGeom>
          <a:noFill/>
        </p:spPr>
      </p:pic>
    </p:spTree>
    <p:extLst>
      <p:ext uri="{BB962C8B-B14F-4D97-AF65-F5344CB8AC3E}">
        <p14:creationId xmlns="" xmlns:p14="http://schemas.microsoft.com/office/powerpoint/2010/main" val="3950492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172</TotalTime>
  <Words>656</Words>
  <Application>Microsoft Office PowerPoint</Application>
  <PresentationFormat>Custom</PresentationFormat>
  <Paragraphs>73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Energy Consumption Analysis</vt:lpstr>
      <vt:lpstr>AGENDA</vt:lpstr>
      <vt:lpstr>INTRODUCTION</vt:lpstr>
      <vt:lpstr>PROBLEM STATEMENT</vt:lpstr>
      <vt:lpstr>TOOLS USED</vt:lpstr>
      <vt:lpstr>APPROACHES</vt:lpstr>
      <vt:lpstr>EDA INSIGHTS</vt:lpstr>
      <vt:lpstr>POWERBI VISUALIZATION</vt:lpstr>
      <vt:lpstr>Slide 9</vt:lpstr>
      <vt:lpstr>CONCLUSION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 Analysis</dc:title>
  <dc:creator>devaharini kr</dc:creator>
  <cp:lastModifiedBy>THEBEST</cp:lastModifiedBy>
  <cp:revision>10</cp:revision>
  <dcterms:created xsi:type="dcterms:W3CDTF">2024-02-03T19:05:15Z</dcterms:created>
  <dcterms:modified xsi:type="dcterms:W3CDTF">2024-02-05T09:46:49Z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