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acifico"/>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61b60174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61b60174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61b6017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61b6017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61b6017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61b6017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61b60174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61b60174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61b60174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61b60174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61b60174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61b60174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61b60174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61b60174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5e69f51e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5e69f51e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5e69f51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5e69f51e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5e69f51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5e69f51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61aba0a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61aba0a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61aba0a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61aba0a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61aba0a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61aba0a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61b6017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61b6017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61b6017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61b6017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1163125"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100">
                <a:latin typeface="Trebuchet MS"/>
                <a:ea typeface="Trebuchet MS"/>
                <a:cs typeface="Trebuchet MS"/>
                <a:sym typeface="Trebuchet MS"/>
              </a:rPr>
              <a:t>FIFA - World Cup Analysis</a:t>
            </a:r>
            <a:endParaRPr sz="5300">
              <a:latin typeface="Trebuchet MS"/>
              <a:ea typeface="Trebuchet MS"/>
              <a:cs typeface="Trebuchet MS"/>
              <a:sym typeface="Trebuchet MS"/>
            </a:endParaRPr>
          </a:p>
        </p:txBody>
      </p:sp>
      <p:sp>
        <p:nvSpPr>
          <p:cNvPr id="86" name="Google Shape;86;p13"/>
          <p:cNvSpPr txBox="1"/>
          <p:nvPr/>
        </p:nvSpPr>
        <p:spPr>
          <a:xfrm>
            <a:off x="3720200" y="3528600"/>
            <a:ext cx="43656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Trebuchet MS"/>
              <a:buChar char="-"/>
            </a:pPr>
            <a:r>
              <a:rPr lang="en-GB" sz="2100">
                <a:solidFill>
                  <a:schemeClr val="lt1"/>
                </a:solidFill>
                <a:latin typeface="Trebuchet MS"/>
                <a:ea typeface="Trebuchet MS"/>
                <a:cs typeface="Trebuchet MS"/>
                <a:sym typeface="Trebuchet MS"/>
              </a:rPr>
              <a:t>Using python </a:t>
            </a:r>
            <a:endParaRPr sz="1800">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9200"/>
            <a:ext cx="8520600" cy="712200"/>
          </a:xfrm>
          <a:prstGeom prst="rect">
            <a:avLst/>
          </a:prstGeom>
        </p:spPr>
        <p:txBody>
          <a:bodyPr anchorCtr="0" anchor="t" bIns="91425" lIns="91425" spcFirstLastPara="1" rIns="91425" wrap="square" tIns="91425">
            <a:noAutofit/>
          </a:bodyPr>
          <a:lstStyle/>
          <a:p>
            <a:pPr indent="0" lvl="0" marL="0" marR="38100" rtl="0" algn="l">
              <a:lnSpc>
                <a:spcPct val="160000"/>
              </a:lnSpc>
              <a:spcBef>
                <a:spcPts val="800"/>
              </a:spcBef>
              <a:spcAft>
                <a:spcPts val="0"/>
              </a:spcAft>
              <a:buNone/>
            </a:pPr>
            <a:r>
              <a:rPr b="1" lang="en-GB" sz="1950">
                <a:solidFill>
                  <a:srgbClr val="212121"/>
                </a:solidFill>
              </a:rPr>
              <a:t>No of Matches played per year :</a:t>
            </a:r>
            <a:endParaRPr b="1" sz="1950">
              <a:solidFill>
                <a:srgbClr val="212121"/>
              </a:solidFill>
            </a:endParaRPr>
          </a:p>
          <a:p>
            <a:pPr indent="0" lvl="0" marL="0" rtl="0" algn="l">
              <a:spcBef>
                <a:spcPts val="800"/>
              </a:spcBef>
              <a:spcAft>
                <a:spcPts val="0"/>
              </a:spcAft>
              <a:buNone/>
            </a:pPr>
            <a:r>
              <a:t/>
            </a:r>
            <a:endParaRPr/>
          </a:p>
        </p:txBody>
      </p:sp>
      <p:sp>
        <p:nvSpPr>
          <p:cNvPr id="146" name="Google Shape;146;p22"/>
          <p:cNvSpPr txBox="1"/>
          <p:nvPr>
            <p:ph idx="1" type="body"/>
          </p:nvPr>
        </p:nvSpPr>
        <p:spPr>
          <a:xfrm>
            <a:off x="4735225" y="1229875"/>
            <a:ext cx="4097100" cy="3339000"/>
          </a:xfrm>
          <a:prstGeom prst="rect">
            <a:avLst/>
          </a:prstGeom>
        </p:spPr>
        <p:txBody>
          <a:bodyPr anchorCtr="0" anchor="t" bIns="91425" lIns="91425" spcFirstLastPara="1" rIns="91425" wrap="square" tIns="91425">
            <a:normAutofit/>
          </a:bodyPr>
          <a:lstStyle/>
          <a:p>
            <a:pPr indent="-387350" lvl="0" marL="457200" rtl="0" algn="l">
              <a:spcBef>
                <a:spcPts val="600"/>
              </a:spcBef>
              <a:spcAft>
                <a:spcPts val="0"/>
              </a:spcAft>
              <a:buClr>
                <a:srgbClr val="212121"/>
              </a:buClr>
              <a:buSzPts val="2500"/>
              <a:buChar char="●"/>
            </a:pPr>
            <a:r>
              <a:rPr i="1" lang="en-GB" sz="2500">
                <a:solidFill>
                  <a:srgbClr val="212121"/>
                </a:solidFill>
                <a:highlight>
                  <a:srgbClr val="FFFFFF"/>
                </a:highlight>
              </a:rPr>
              <a:t>In </a:t>
            </a:r>
            <a:r>
              <a:rPr i="1" lang="en-GB" sz="2500">
                <a:solidFill>
                  <a:srgbClr val="FF0000"/>
                </a:solidFill>
                <a:highlight>
                  <a:srgbClr val="FFFFFF"/>
                </a:highlight>
              </a:rPr>
              <a:t>2002, 2006, 2010, 2014</a:t>
            </a:r>
            <a:r>
              <a:rPr i="1" lang="en-GB" sz="2500">
                <a:solidFill>
                  <a:srgbClr val="212121"/>
                </a:solidFill>
                <a:highlight>
                  <a:srgbClr val="FFFFFF"/>
                </a:highlight>
              </a:rPr>
              <a:t> more no of matches played.</a:t>
            </a:r>
            <a:endParaRPr i="1" sz="2500">
              <a:solidFill>
                <a:srgbClr val="212121"/>
              </a:solidFill>
              <a:highlight>
                <a:srgbClr val="FFFFFF"/>
              </a:highlight>
            </a:endParaRPr>
          </a:p>
          <a:p>
            <a:pPr indent="-387350" lvl="0" marL="457200" rtl="0" algn="l">
              <a:spcBef>
                <a:spcPts val="0"/>
              </a:spcBef>
              <a:spcAft>
                <a:spcPts val="0"/>
              </a:spcAft>
              <a:buClr>
                <a:srgbClr val="212121"/>
              </a:buClr>
              <a:buSzPts val="2500"/>
              <a:buChar char="●"/>
            </a:pPr>
            <a:r>
              <a:rPr i="1" lang="en-GB" sz="2500">
                <a:solidFill>
                  <a:srgbClr val="212121"/>
                </a:solidFill>
                <a:highlight>
                  <a:srgbClr val="FFFFFF"/>
                </a:highlight>
              </a:rPr>
              <a:t>Count : </a:t>
            </a:r>
            <a:r>
              <a:rPr i="1" lang="en-GB" sz="2500">
                <a:solidFill>
                  <a:srgbClr val="FF0000"/>
                </a:solidFill>
                <a:highlight>
                  <a:srgbClr val="FFFFFF"/>
                </a:highlight>
              </a:rPr>
              <a:t>64</a:t>
            </a:r>
            <a:endParaRPr i="1" sz="2500">
              <a:solidFill>
                <a:srgbClr val="FF0000"/>
              </a:solidFill>
              <a:highlight>
                <a:srgbClr val="FFFFFF"/>
              </a:highlight>
            </a:endParaRPr>
          </a:p>
          <a:p>
            <a:pPr indent="0" lvl="0" marL="0" rtl="0" algn="l">
              <a:spcBef>
                <a:spcPts val="70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152400" y="1131400"/>
            <a:ext cx="4430426" cy="3437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Top 10 Teams with most no of Goals in their Home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53" name="Google Shape;153;p23"/>
          <p:cNvSpPr txBox="1"/>
          <p:nvPr>
            <p:ph idx="1" type="body"/>
          </p:nvPr>
        </p:nvSpPr>
        <p:spPr>
          <a:xfrm>
            <a:off x="4347600" y="1651850"/>
            <a:ext cx="4484700" cy="22188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FF0000"/>
                </a:solidFill>
                <a:highlight>
                  <a:srgbClr val="FFFFFF"/>
                </a:highlight>
              </a:rPr>
              <a:t>Brazil </a:t>
            </a:r>
            <a:r>
              <a:rPr i="1" lang="en-GB" sz="2500">
                <a:solidFill>
                  <a:srgbClr val="212121"/>
                </a:solidFill>
                <a:highlight>
                  <a:srgbClr val="FFFFFF"/>
                </a:highlight>
              </a:rPr>
              <a:t>has scored most no of Goals in their Home,</a:t>
            </a:r>
            <a:endParaRPr i="1" sz="2500">
              <a:solidFill>
                <a:srgbClr val="212121"/>
              </a:solidFill>
              <a:highlight>
                <a:srgbClr val="FFFFFF"/>
              </a:highlight>
            </a:endParaRPr>
          </a:p>
          <a:p>
            <a:pPr indent="-387350" lvl="0" marL="457200" rtl="0" algn="l">
              <a:spcBef>
                <a:spcPts val="0"/>
              </a:spcBef>
              <a:spcAft>
                <a:spcPts val="0"/>
              </a:spcAft>
              <a:buClr>
                <a:srgbClr val="212121"/>
              </a:buClr>
              <a:buSzPts val="2500"/>
              <a:buChar char="●"/>
            </a:pPr>
            <a:r>
              <a:rPr i="1" lang="en-GB" sz="2500">
                <a:solidFill>
                  <a:srgbClr val="212121"/>
                </a:solidFill>
                <a:highlight>
                  <a:srgbClr val="FFFFFF"/>
                </a:highlight>
              </a:rPr>
              <a:t>it scored </a:t>
            </a:r>
            <a:r>
              <a:rPr i="1" lang="en-GB" sz="2500">
                <a:solidFill>
                  <a:srgbClr val="FF0000"/>
                </a:solidFill>
                <a:highlight>
                  <a:srgbClr val="FFFFFF"/>
                </a:highlight>
              </a:rPr>
              <a:t>180 goals</a:t>
            </a:r>
            <a:endParaRPr i="1" sz="2500">
              <a:solidFill>
                <a:srgbClr val="FF0000"/>
              </a:solidFill>
              <a:highlight>
                <a:srgbClr val="FFFFFF"/>
              </a:highlight>
            </a:endParaRPr>
          </a:p>
          <a:p>
            <a:pPr indent="0" lvl="0" marL="0" rtl="0" algn="l">
              <a:spcBef>
                <a:spcPts val="70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152400" y="1170200"/>
            <a:ext cx="4042651" cy="36837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Top 10 Teams with most no of Goals as a Away Team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60" name="Google Shape;160;p24"/>
          <p:cNvSpPr txBox="1"/>
          <p:nvPr>
            <p:ph idx="1" type="body"/>
          </p:nvPr>
        </p:nvSpPr>
        <p:spPr>
          <a:xfrm>
            <a:off x="4492175" y="1480800"/>
            <a:ext cx="4260300" cy="26067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FF0000"/>
                </a:solidFill>
                <a:highlight>
                  <a:srgbClr val="FFFFFF"/>
                </a:highlight>
              </a:rPr>
              <a:t>Germany</a:t>
            </a:r>
            <a:r>
              <a:rPr i="1" lang="en-GB" sz="2500">
                <a:solidFill>
                  <a:srgbClr val="212121"/>
                </a:solidFill>
                <a:highlight>
                  <a:srgbClr val="FFFFFF"/>
                </a:highlight>
              </a:rPr>
              <a:t> has scored most no of Goals as a Away Team,</a:t>
            </a:r>
            <a:endParaRPr i="1" sz="2500">
              <a:solidFill>
                <a:srgbClr val="212121"/>
              </a:solidFill>
              <a:highlight>
                <a:srgbClr val="FFFFFF"/>
              </a:highlight>
            </a:endParaRPr>
          </a:p>
          <a:p>
            <a:pPr indent="-387350" lvl="0" marL="457200" rtl="0" algn="l">
              <a:spcBef>
                <a:spcPts val="0"/>
              </a:spcBef>
              <a:spcAft>
                <a:spcPts val="0"/>
              </a:spcAft>
              <a:buClr>
                <a:srgbClr val="212121"/>
              </a:buClr>
              <a:buSzPts val="2500"/>
              <a:buChar char="●"/>
            </a:pPr>
            <a:r>
              <a:rPr i="1" lang="en-GB" sz="2500">
                <a:solidFill>
                  <a:srgbClr val="212121"/>
                </a:solidFill>
                <a:highlight>
                  <a:srgbClr val="FFFFFF"/>
                </a:highlight>
              </a:rPr>
              <a:t>it scored </a:t>
            </a:r>
            <a:r>
              <a:rPr i="1" lang="en-GB" sz="2500">
                <a:solidFill>
                  <a:srgbClr val="FF0000"/>
                </a:solidFill>
                <a:highlight>
                  <a:srgbClr val="FFFFFF"/>
                </a:highlight>
              </a:rPr>
              <a:t>67 goals</a:t>
            </a:r>
            <a:endParaRPr i="1" sz="2500">
              <a:solidFill>
                <a:srgbClr val="FF0000"/>
              </a:solidFill>
              <a:highlight>
                <a:srgbClr val="FFFFFF"/>
              </a:highlight>
            </a:endParaRPr>
          </a:p>
          <a:p>
            <a:pPr indent="0" lvl="0" marL="0" rtl="0" algn="l">
              <a:spcBef>
                <a:spcPts val="7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198000" y="988925"/>
            <a:ext cx="4092207"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2055">
                <a:solidFill>
                  <a:srgbClr val="212121"/>
                </a:solidFill>
                <a:highlight>
                  <a:srgbClr val="FFFFFF"/>
                </a:highlight>
              </a:rPr>
              <a:t>Top 10 Teams with maximum win count :</a:t>
            </a:r>
            <a:endParaRPr b="1" sz="2055">
              <a:solidFill>
                <a:srgbClr val="212121"/>
              </a:solidFill>
              <a:highlight>
                <a:srgbClr val="FFFFFF"/>
              </a:highlight>
            </a:endParaRPr>
          </a:p>
          <a:p>
            <a:pPr indent="0" lvl="0" marL="0" rtl="0" algn="l">
              <a:spcBef>
                <a:spcPts val="1200"/>
              </a:spcBef>
              <a:spcAft>
                <a:spcPts val="0"/>
              </a:spcAft>
              <a:buSzPts val="990"/>
              <a:buNone/>
            </a:pPr>
            <a:r>
              <a:t/>
            </a:r>
            <a:endParaRPr sz="2700"/>
          </a:p>
        </p:txBody>
      </p:sp>
      <p:sp>
        <p:nvSpPr>
          <p:cNvPr id="167" name="Google Shape;167;p25"/>
          <p:cNvSpPr txBox="1"/>
          <p:nvPr>
            <p:ph idx="1" type="body"/>
          </p:nvPr>
        </p:nvSpPr>
        <p:spPr>
          <a:xfrm>
            <a:off x="4572000" y="1503575"/>
            <a:ext cx="4165500" cy="2549700"/>
          </a:xfrm>
          <a:prstGeom prst="rect">
            <a:avLst/>
          </a:prstGeom>
        </p:spPr>
        <p:txBody>
          <a:bodyPr anchorCtr="0" anchor="t" bIns="91425" lIns="91425" spcFirstLastPara="1" rIns="91425" wrap="square" tIns="91425">
            <a:normAutofit/>
          </a:bodyPr>
          <a:lstStyle/>
          <a:p>
            <a:pPr indent="-381000" lvl="0" marL="457200" rtl="0" algn="l">
              <a:spcBef>
                <a:spcPts val="700"/>
              </a:spcBef>
              <a:spcAft>
                <a:spcPts val="0"/>
              </a:spcAft>
              <a:buClr>
                <a:srgbClr val="212121"/>
              </a:buClr>
              <a:buSzPts val="2400"/>
              <a:buChar char="●"/>
            </a:pPr>
            <a:r>
              <a:rPr i="1" lang="en-GB" sz="2400">
                <a:solidFill>
                  <a:srgbClr val="212121"/>
                </a:solidFill>
                <a:highlight>
                  <a:srgbClr val="FFFFFF"/>
                </a:highlight>
              </a:rPr>
              <a:t> </a:t>
            </a:r>
            <a:r>
              <a:rPr i="1" lang="en-GB" sz="2400">
                <a:solidFill>
                  <a:srgbClr val="FF0000"/>
                </a:solidFill>
                <a:highlight>
                  <a:srgbClr val="FFFFFF"/>
                </a:highlight>
              </a:rPr>
              <a:t>Brazil</a:t>
            </a:r>
            <a:r>
              <a:rPr i="1" lang="en-GB" sz="2400">
                <a:solidFill>
                  <a:srgbClr val="212121"/>
                </a:solidFill>
                <a:highlight>
                  <a:srgbClr val="FFFFFF"/>
                </a:highlight>
              </a:rPr>
              <a:t> has won most no of matches in FIFA worldcup series,</a:t>
            </a:r>
            <a:endParaRPr i="1" sz="2400">
              <a:solidFill>
                <a:srgbClr val="212121"/>
              </a:solidFill>
              <a:highlight>
                <a:srgbClr val="FFFFFF"/>
              </a:highlight>
            </a:endParaRPr>
          </a:p>
          <a:p>
            <a:pPr indent="-381000" lvl="0" marL="457200" rtl="0" algn="l">
              <a:spcBef>
                <a:spcPts val="0"/>
              </a:spcBef>
              <a:spcAft>
                <a:spcPts val="0"/>
              </a:spcAft>
              <a:buClr>
                <a:srgbClr val="212121"/>
              </a:buClr>
              <a:buSzPts val="2400"/>
              <a:buChar char="●"/>
            </a:pPr>
            <a:r>
              <a:rPr i="1" lang="en-GB" sz="2400">
                <a:solidFill>
                  <a:srgbClr val="212121"/>
                </a:solidFill>
                <a:highlight>
                  <a:srgbClr val="FFFFFF"/>
                </a:highlight>
              </a:rPr>
              <a:t>it has won </a:t>
            </a:r>
            <a:r>
              <a:rPr i="1" lang="en-GB" sz="2400">
                <a:solidFill>
                  <a:srgbClr val="FF0000"/>
                </a:solidFill>
                <a:highlight>
                  <a:srgbClr val="FFFFFF"/>
                </a:highlight>
              </a:rPr>
              <a:t>75 matches</a:t>
            </a:r>
            <a:endParaRPr i="1" sz="2400">
              <a:solidFill>
                <a:srgbClr val="FF0000"/>
              </a:solidFill>
              <a:highlight>
                <a:srgbClr val="FFFFFF"/>
              </a:highlight>
            </a:endParaRPr>
          </a:p>
          <a:p>
            <a:pPr indent="0" lvl="0" marL="0" rtl="0" algn="l">
              <a:spcBef>
                <a:spcPts val="700"/>
              </a:spcBef>
              <a:spcAft>
                <a:spcPts val="1200"/>
              </a:spcAft>
              <a:buNone/>
            </a:pPr>
            <a:r>
              <a:t/>
            </a:r>
            <a:endParaRPr/>
          </a:p>
        </p:txBody>
      </p:sp>
      <p:pic>
        <p:nvPicPr>
          <p:cNvPr id="168" name="Google Shape;168;p25"/>
          <p:cNvPicPr preferRelativeResize="0"/>
          <p:nvPr/>
        </p:nvPicPr>
        <p:blipFill>
          <a:blip r:embed="rId3">
            <a:alphaModFix/>
          </a:blip>
          <a:stretch>
            <a:fillRect/>
          </a:stretch>
        </p:blipFill>
        <p:spPr>
          <a:xfrm>
            <a:off x="243625" y="988925"/>
            <a:ext cx="4124749"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Top 10 teams with most no of goals in Half-Time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74" name="Google Shape;174;p26"/>
          <p:cNvSpPr txBox="1"/>
          <p:nvPr>
            <p:ph idx="1" type="body"/>
          </p:nvPr>
        </p:nvSpPr>
        <p:spPr>
          <a:xfrm>
            <a:off x="4244825" y="928350"/>
            <a:ext cx="4587600" cy="3640500"/>
          </a:xfrm>
          <a:prstGeom prst="rect">
            <a:avLst/>
          </a:prstGeom>
        </p:spPr>
        <p:txBody>
          <a:bodyPr anchorCtr="0" anchor="t" bIns="91425" lIns="91425" spcFirstLastPara="1" rIns="91425" wrap="square" tIns="91425">
            <a:normAutofit/>
          </a:bodyPr>
          <a:lstStyle/>
          <a:p>
            <a:pPr indent="-355600" lvl="0" marL="457200" rtl="0" algn="l">
              <a:spcBef>
                <a:spcPts val="700"/>
              </a:spcBef>
              <a:spcAft>
                <a:spcPts val="0"/>
              </a:spcAft>
              <a:buClr>
                <a:srgbClr val="212121"/>
              </a:buClr>
              <a:buSzPts val="2000"/>
              <a:buChar char="●"/>
            </a:pPr>
            <a:r>
              <a:rPr i="1" lang="en-GB" sz="2000">
                <a:solidFill>
                  <a:srgbClr val="212121"/>
                </a:solidFill>
                <a:highlight>
                  <a:srgbClr val="FFFFFF"/>
                </a:highlight>
              </a:rPr>
              <a:t> </a:t>
            </a:r>
            <a:r>
              <a:rPr i="1" lang="en-GB" sz="2000">
                <a:solidFill>
                  <a:srgbClr val="FF0000"/>
                </a:solidFill>
                <a:highlight>
                  <a:srgbClr val="FFFFFF"/>
                </a:highlight>
              </a:rPr>
              <a:t>Germany and Brazil </a:t>
            </a:r>
            <a:r>
              <a:rPr i="1" lang="en-GB" sz="2000">
                <a:solidFill>
                  <a:srgbClr val="212121"/>
                </a:solidFill>
                <a:highlight>
                  <a:srgbClr val="FFFFFF"/>
                </a:highlight>
              </a:rPr>
              <a:t>has scored more goals in Half-Time in their </a:t>
            </a:r>
            <a:r>
              <a:rPr i="1" lang="en-GB" sz="2000">
                <a:solidFill>
                  <a:srgbClr val="FF0000"/>
                </a:solidFill>
                <a:highlight>
                  <a:srgbClr val="FFFFFF"/>
                </a:highlight>
              </a:rPr>
              <a:t>home ground</a:t>
            </a:r>
            <a:endParaRPr i="1" sz="2000">
              <a:solidFill>
                <a:srgbClr val="FF0000"/>
              </a:solidFill>
              <a:highlight>
                <a:srgbClr val="FFFFFF"/>
              </a:highlight>
            </a:endParaRPr>
          </a:p>
          <a:p>
            <a:pPr indent="-355600" lvl="0" marL="457200" rtl="0" algn="l">
              <a:spcBef>
                <a:spcPts val="0"/>
              </a:spcBef>
              <a:spcAft>
                <a:spcPts val="0"/>
              </a:spcAft>
              <a:buClr>
                <a:srgbClr val="212121"/>
              </a:buClr>
              <a:buSzPts val="2000"/>
              <a:buChar char="●"/>
            </a:pPr>
            <a:r>
              <a:rPr i="1" lang="en-GB" sz="2000">
                <a:solidFill>
                  <a:srgbClr val="FF0000"/>
                </a:solidFill>
                <a:highlight>
                  <a:srgbClr val="FFFFFF"/>
                </a:highlight>
              </a:rPr>
              <a:t>Germany</a:t>
            </a:r>
            <a:r>
              <a:rPr i="1" lang="en-GB" sz="2000">
                <a:solidFill>
                  <a:srgbClr val="212121"/>
                </a:solidFill>
                <a:highlight>
                  <a:srgbClr val="FFFFFF"/>
                </a:highlight>
              </a:rPr>
              <a:t> has scored more goals in Half-Time as</a:t>
            </a:r>
            <a:r>
              <a:rPr i="1" lang="en-GB" sz="2000">
                <a:solidFill>
                  <a:srgbClr val="FF0000"/>
                </a:solidFill>
                <a:highlight>
                  <a:srgbClr val="FFFFFF"/>
                </a:highlight>
              </a:rPr>
              <a:t> a Away Team</a:t>
            </a:r>
            <a:endParaRPr i="1" sz="2000">
              <a:solidFill>
                <a:srgbClr val="FF0000"/>
              </a:solidFill>
              <a:highlight>
                <a:srgbClr val="FFFFFF"/>
              </a:highlight>
            </a:endParaRPr>
          </a:p>
          <a:p>
            <a:pPr indent="-355600" lvl="0" marL="457200" rtl="0" algn="l">
              <a:spcBef>
                <a:spcPts val="0"/>
              </a:spcBef>
              <a:spcAft>
                <a:spcPts val="0"/>
              </a:spcAft>
              <a:buClr>
                <a:srgbClr val="212121"/>
              </a:buClr>
              <a:buSzPts val="2000"/>
              <a:buChar char="●"/>
            </a:pPr>
            <a:r>
              <a:rPr i="1" lang="en-GB" sz="2000">
                <a:solidFill>
                  <a:srgbClr val="FF0000"/>
                </a:solidFill>
                <a:highlight>
                  <a:srgbClr val="FFFFFF"/>
                </a:highlight>
              </a:rPr>
              <a:t>Germany</a:t>
            </a:r>
            <a:r>
              <a:rPr i="1" lang="en-GB" sz="2000">
                <a:solidFill>
                  <a:srgbClr val="212121"/>
                </a:solidFill>
                <a:highlight>
                  <a:srgbClr val="FFFFFF"/>
                </a:highlight>
              </a:rPr>
              <a:t> has scored more goals in Half-Time, it has scored </a:t>
            </a:r>
            <a:r>
              <a:rPr i="1" lang="en-GB" sz="2000">
                <a:solidFill>
                  <a:srgbClr val="FF0000"/>
                </a:solidFill>
                <a:highlight>
                  <a:srgbClr val="FFFFFF"/>
                </a:highlight>
              </a:rPr>
              <a:t>96 goals</a:t>
            </a:r>
            <a:endParaRPr i="1" sz="2000">
              <a:solidFill>
                <a:srgbClr val="FF0000"/>
              </a:solidFill>
              <a:highlight>
                <a:srgbClr val="FFFFFF"/>
              </a:highlight>
            </a:endParaRPr>
          </a:p>
          <a:p>
            <a:pPr indent="0" lvl="0" marL="0" rtl="0" algn="l">
              <a:spcBef>
                <a:spcPts val="700"/>
              </a:spcBef>
              <a:spcAft>
                <a:spcPts val="1200"/>
              </a:spcAft>
              <a:buNone/>
            </a:pPr>
            <a:r>
              <a:t/>
            </a:r>
            <a:endParaRPr/>
          </a:p>
        </p:txBody>
      </p:sp>
      <p:pic>
        <p:nvPicPr>
          <p:cNvPr id="175" name="Google Shape;175;p26"/>
          <p:cNvPicPr preferRelativeResize="0"/>
          <p:nvPr/>
        </p:nvPicPr>
        <p:blipFill>
          <a:blip r:embed="rId3">
            <a:alphaModFix/>
          </a:blip>
          <a:stretch>
            <a:fillRect/>
          </a:stretch>
        </p:blipFill>
        <p:spPr>
          <a:xfrm>
            <a:off x="163800" y="988925"/>
            <a:ext cx="4017404" cy="382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311375" y="594775"/>
            <a:ext cx="7472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7000">
                <a:latin typeface="Pacifico"/>
                <a:ea typeface="Pacifico"/>
                <a:cs typeface="Pacifico"/>
                <a:sym typeface="Pacifico"/>
              </a:rPr>
              <a:t>THANK YOU !</a:t>
            </a:r>
            <a:endParaRPr sz="70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374151"/>
              </a:buClr>
              <a:buSzPts val="1900"/>
              <a:buChar char="●"/>
            </a:pPr>
            <a:r>
              <a:rPr lang="en-GB" sz="1900">
                <a:solidFill>
                  <a:srgbClr val="374151"/>
                </a:solidFill>
              </a:rPr>
              <a:t>The FIFA World Cup is an international association football competition contested by national teams every four years. The tournament is organized by the Fédération Internationale de Football Association (FIFA) and has been held since 1930, with teams from around the world participating.</a:t>
            </a:r>
            <a:endParaRPr sz="1900">
              <a:solidFill>
                <a:srgbClr val="374151"/>
              </a:solidFill>
            </a:endParaRPr>
          </a:p>
          <a:p>
            <a:pPr indent="-342900" lvl="0" marL="457200" rtl="0" algn="l">
              <a:spcBef>
                <a:spcPts val="0"/>
              </a:spcBef>
              <a:spcAft>
                <a:spcPts val="0"/>
              </a:spcAft>
              <a:buClr>
                <a:srgbClr val="374151"/>
              </a:buClr>
              <a:buSzPts val="1800"/>
              <a:buChar char="●"/>
            </a:pPr>
            <a:r>
              <a:rPr lang="en-GB">
                <a:solidFill>
                  <a:srgbClr val="374151"/>
                </a:solidFill>
              </a:rPr>
              <a:t>FIFA World Cup analysis can be conducted using various tools, including statistical software (e.g., Python with Pandas, NumPy, and Plotly), and data visualization tools,  for advanced insights</a:t>
            </a:r>
            <a:endParaRPr sz="2500">
              <a:solidFill>
                <a:srgbClr val="37415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Datasets :</a:t>
            </a:r>
            <a:endParaRPr/>
          </a:p>
        </p:txBody>
      </p:sp>
      <p:sp>
        <p:nvSpPr>
          <p:cNvPr id="98" name="Google Shape;98;p15"/>
          <p:cNvSpPr txBox="1"/>
          <p:nvPr>
            <p:ph idx="1" type="body"/>
          </p:nvPr>
        </p:nvSpPr>
        <p:spPr>
          <a:xfrm>
            <a:off x="1725875" y="1521375"/>
            <a:ext cx="8520600" cy="30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In this project there are 3 Dataset Used,</a:t>
            </a:r>
            <a:endParaRPr sz="2100"/>
          </a:p>
          <a:p>
            <a:pPr indent="-342900" lvl="0" marL="457200" rtl="0" algn="l">
              <a:spcBef>
                <a:spcPts val="1200"/>
              </a:spcBef>
              <a:spcAft>
                <a:spcPts val="0"/>
              </a:spcAft>
              <a:buSzPts val="1800"/>
              <a:buChar char="●"/>
            </a:pPr>
            <a:r>
              <a:rPr lang="en-GB"/>
              <a:t>WorldCupMatches.CSV</a:t>
            </a:r>
            <a:endParaRPr/>
          </a:p>
          <a:p>
            <a:pPr indent="-342900" lvl="0" marL="457200" rtl="0" algn="l">
              <a:spcBef>
                <a:spcPts val="0"/>
              </a:spcBef>
              <a:spcAft>
                <a:spcPts val="0"/>
              </a:spcAft>
              <a:buSzPts val="1800"/>
              <a:buChar char="●"/>
            </a:pPr>
            <a:r>
              <a:rPr lang="en-GB"/>
              <a:t>WorldCupPlayers.CSV</a:t>
            </a:r>
            <a:endParaRPr/>
          </a:p>
          <a:p>
            <a:pPr indent="-342900" lvl="0" marL="457200" rtl="0" algn="l">
              <a:spcBef>
                <a:spcPts val="0"/>
              </a:spcBef>
              <a:spcAft>
                <a:spcPts val="0"/>
              </a:spcAft>
              <a:buSzPts val="1800"/>
              <a:buChar char="●"/>
            </a:pPr>
            <a:r>
              <a:rPr lang="en-GB"/>
              <a:t>Worldcups.CSV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09075" y="3301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Most Number of World Cup Winning Team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04" name="Google Shape;104;p16"/>
          <p:cNvSpPr txBox="1"/>
          <p:nvPr>
            <p:ph idx="1" type="body"/>
          </p:nvPr>
        </p:nvSpPr>
        <p:spPr>
          <a:xfrm>
            <a:off x="4472900" y="1723638"/>
            <a:ext cx="4359300" cy="24075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212121"/>
                </a:solidFill>
                <a:highlight>
                  <a:srgbClr val="FFFFFF"/>
                </a:highlight>
              </a:rPr>
              <a:t> </a:t>
            </a:r>
            <a:r>
              <a:rPr b="1" i="1" lang="en-GB" sz="2500">
                <a:solidFill>
                  <a:srgbClr val="FF0000"/>
                </a:solidFill>
                <a:highlight>
                  <a:srgbClr val="FFFFFF"/>
                </a:highlight>
              </a:rPr>
              <a:t>Brazil</a:t>
            </a:r>
            <a:r>
              <a:rPr i="1" lang="en-GB" sz="2500">
                <a:solidFill>
                  <a:srgbClr val="212121"/>
                </a:solidFill>
                <a:highlight>
                  <a:srgbClr val="FFFFFF"/>
                </a:highlight>
              </a:rPr>
              <a:t> has won more number of world cups,it has won world cup title </a:t>
            </a:r>
            <a:r>
              <a:rPr b="1" i="1" lang="en-GB" sz="2500">
                <a:solidFill>
                  <a:srgbClr val="FF0000"/>
                </a:solidFill>
                <a:highlight>
                  <a:srgbClr val="FFFFFF"/>
                </a:highlight>
              </a:rPr>
              <a:t>5</a:t>
            </a:r>
            <a:r>
              <a:rPr i="1" lang="en-GB" sz="2500">
                <a:solidFill>
                  <a:srgbClr val="212121"/>
                </a:solidFill>
                <a:highlight>
                  <a:srgbClr val="FFFFFF"/>
                </a:highlight>
              </a:rPr>
              <a:t> times</a:t>
            </a:r>
            <a:endParaRPr i="1" sz="2500">
              <a:solidFill>
                <a:srgbClr val="212121"/>
              </a:solidFill>
              <a:highlight>
                <a:srgbClr val="FFFFFF"/>
              </a:highlight>
            </a:endParaRPr>
          </a:p>
          <a:p>
            <a:pPr indent="0" lvl="0" marL="0" rtl="0" algn="l">
              <a:spcBef>
                <a:spcPts val="70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477725" y="1285900"/>
            <a:ext cx="3710074" cy="328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Most Number of Runnner Team:</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11" name="Google Shape;111;p17"/>
          <p:cNvSpPr txBox="1"/>
          <p:nvPr>
            <p:ph idx="1" type="body"/>
          </p:nvPr>
        </p:nvSpPr>
        <p:spPr>
          <a:xfrm>
            <a:off x="4735200" y="1415400"/>
            <a:ext cx="3834900" cy="23127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b="1" i="1" lang="en-GB" sz="2500">
                <a:solidFill>
                  <a:srgbClr val="FF0000"/>
                </a:solidFill>
                <a:highlight>
                  <a:srgbClr val="FFFFFF"/>
                </a:highlight>
              </a:rPr>
              <a:t> Germany</a:t>
            </a:r>
            <a:r>
              <a:rPr i="1" lang="en-GB" sz="2500">
                <a:solidFill>
                  <a:srgbClr val="212121"/>
                </a:solidFill>
                <a:highlight>
                  <a:srgbClr val="FFFFFF"/>
                </a:highlight>
              </a:rPr>
              <a:t> has won more number of runner title, it became runner </a:t>
            </a:r>
            <a:r>
              <a:rPr b="1" i="1" lang="en-GB" sz="2500">
                <a:solidFill>
                  <a:srgbClr val="FF0000"/>
                </a:solidFill>
                <a:highlight>
                  <a:srgbClr val="FFFFFF"/>
                </a:highlight>
              </a:rPr>
              <a:t>4</a:t>
            </a:r>
            <a:r>
              <a:rPr i="1" lang="en-GB" sz="2500">
                <a:solidFill>
                  <a:srgbClr val="212121"/>
                </a:solidFill>
                <a:highlight>
                  <a:srgbClr val="FFFFFF"/>
                </a:highlight>
              </a:rPr>
              <a:t> times</a:t>
            </a:r>
            <a:endParaRPr i="1" sz="2500">
              <a:solidFill>
                <a:srgbClr val="212121"/>
              </a:solidFill>
              <a:highlight>
                <a:srgbClr val="FFFFFF"/>
              </a:highlight>
            </a:endParaRPr>
          </a:p>
          <a:p>
            <a:pPr indent="0" lvl="0" marL="0" rtl="0" algn="l">
              <a:spcBef>
                <a:spcPts val="7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471725" y="919300"/>
            <a:ext cx="3813927"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Most Number of third place Team :</a:t>
            </a:r>
            <a:endParaRPr b="1" sz="1975">
              <a:solidFill>
                <a:srgbClr val="212121"/>
              </a:solidFill>
              <a:highlight>
                <a:srgbClr val="FFFFFF"/>
              </a:highlight>
            </a:endParaRPr>
          </a:p>
          <a:p>
            <a:pPr indent="0" lvl="0" marL="0" rtl="0" algn="l">
              <a:spcBef>
                <a:spcPts val="900"/>
              </a:spcBef>
              <a:spcAft>
                <a:spcPts val="0"/>
              </a:spcAft>
              <a:buSzPts val="990"/>
              <a:buNone/>
            </a:pPr>
            <a:r>
              <a:t/>
            </a:r>
            <a:endParaRPr sz="2800"/>
          </a:p>
        </p:txBody>
      </p:sp>
      <p:sp>
        <p:nvSpPr>
          <p:cNvPr id="118" name="Google Shape;118;p18"/>
          <p:cNvSpPr txBox="1"/>
          <p:nvPr>
            <p:ph idx="1" type="body"/>
          </p:nvPr>
        </p:nvSpPr>
        <p:spPr>
          <a:xfrm>
            <a:off x="4949625" y="1686050"/>
            <a:ext cx="3978000" cy="18654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FF0000"/>
                </a:solidFill>
                <a:highlight>
                  <a:srgbClr val="FFFFFF"/>
                </a:highlight>
              </a:rPr>
              <a:t>Germany</a:t>
            </a:r>
            <a:r>
              <a:rPr i="1" lang="en-GB" sz="2500">
                <a:solidFill>
                  <a:srgbClr val="212121"/>
                </a:solidFill>
                <a:highlight>
                  <a:srgbClr val="FFFFFF"/>
                </a:highlight>
              </a:rPr>
              <a:t> has became Third place </a:t>
            </a:r>
            <a:r>
              <a:rPr i="1" lang="en-GB" sz="2500">
                <a:solidFill>
                  <a:srgbClr val="FF0000"/>
                </a:solidFill>
                <a:highlight>
                  <a:srgbClr val="FFFFFF"/>
                </a:highlight>
              </a:rPr>
              <a:t>4</a:t>
            </a:r>
            <a:r>
              <a:rPr i="1" lang="en-GB" sz="2500">
                <a:solidFill>
                  <a:srgbClr val="212121"/>
                </a:solidFill>
                <a:highlight>
                  <a:srgbClr val="FFFFFF"/>
                </a:highlight>
              </a:rPr>
              <a:t> times</a:t>
            </a:r>
            <a:endParaRPr i="1" sz="2500">
              <a:solidFill>
                <a:srgbClr val="212121"/>
              </a:solidFill>
              <a:highlight>
                <a:srgbClr val="FFFFFF"/>
              </a:highlight>
            </a:endParaRPr>
          </a:p>
          <a:p>
            <a:pPr indent="0" lvl="0" marL="0" rtl="0" algn="l">
              <a:spcBef>
                <a:spcPts val="7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448925" y="919300"/>
            <a:ext cx="3981014"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Total number of goals by each team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25" name="Google Shape;125;p19"/>
          <p:cNvSpPr txBox="1"/>
          <p:nvPr>
            <p:ph idx="1" type="body"/>
          </p:nvPr>
        </p:nvSpPr>
        <p:spPr>
          <a:xfrm>
            <a:off x="4951800" y="1457975"/>
            <a:ext cx="3880500" cy="24927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FF0000"/>
                </a:solidFill>
                <a:highlight>
                  <a:srgbClr val="FFFFFF"/>
                </a:highlight>
              </a:rPr>
              <a:t>Brazil</a:t>
            </a:r>
            <a:r>
              <a:rPr i="1" lang="en-GB" sz="2500">
                <a:solidFill>
                  <a:srgbClr val="212121"/>
                </a:solidFill>
                <a:highlight>
                  <a:srgbClr val="FFFFFF"/>
                </a:highlight>
              </a:rPr>
              <a:t>  is the top scored Team. and it has scored </a:t>
            </a:r>
            <a:r>
              <a:rPr i="1" lang="en-GB" sz="2500">
                <a:solidFill>
                  <a:srgbClr val="FF0000"/>
                </a:solidFill>
                <a:highlight>
                  <a:srgbClr val="FFFFFF"/>
                </a:highlight>
              </a:rPr>
              <a:t>259</a:t>
            </a:r>
            <a:r>
              <a:rPr i="1" lang="en-GB" sz="2500">
                <a:solidFill>
                  <a:srgbClr val="212121"/>
                </a:solidFill>
                <a:highlight>
                  <a:srgbClr val="FFFFFF"/>
                </a:highlight>
              </a:rPr>
              <a:t> goals in Overall</a:t>
            </a:r>
            <a:endParaRPr i="1" sz="2500">
              <a:solidFill>
                <a:srgbClr val="212121"/>
              </a:solidFill>
              <a:highlight>
                <a:srgbClr val="FFFFFF"/>
              </a:highlight>
            </a:endParaRPr>
          </a:p>
          <a:p>
            <a:pPr indent="0" lvl="0" marL="0" rtl="0" algn="l">
              <a:spcBef>
                <a:spcPts val="7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464100" y="949875"/>
            <a:ext cx="4017404" cy="382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42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b="1" lang="en-GB" sz="1975">
                <a:solidFill>
                  <a:srgbClr val="212121"/>
                </a:solidFill>
                <a:highlight>
                  <a:srgbClr val="FFFFFF"/>
                </a:highlight>
              </a:rPr>
              <a:t>Number of Teams Qualified per year :</a:t>
            </a:r>
            <a:endParaRPr b="1" sz="1975">
              <a:solidFill>
                <a:srgbClr val="212121"/>
              </a:solidFill>
              <a:highlight>
                <a:srgbClr val="FFFFFF"/>
              </a:highlight>
            </a:endParaRPr>
          </a:p>
          <a:p>
            <a:pPr indent="0" lvl="0" marL="0" rtl="0" algn="l">
              <a:spcBef>
                <a:spcPts val="900"/>
              </a:spcBef>
              <a:spcAft>
                <a:spcPts val="0"/>
              </a:spcAft>
              <a:buSzPts val="990"/>
              <a:buNone/>
            </a:pPr>
            <a:r>
              <a:t/>
            </a:r>
            <a:endParaRPr sz="2700"/>
          </a:p>
        </p:txBody>
      </p:sp>
      <p:sp>
        <p:nvSpPr>
          <p:cNvPr id="132" name="Google Shape;132;p20"/>
          <p:cNvSpPr txBox="1"/>
          <p:nvPr>
            <p:ph idx="1" type="body"/>
          </p:nvPr>
        </p:nvSpPr>
        <p:spPr>
          <a:xfrm>
            <a:off x="4664200" y="1435175"/>
            <a:ext cx="4350600" cy="3339000"/>
          </a:xfrm>
          <a:prstGeom prst="rect">
            <a:avLst/>
          </a:prstGeom>
        </p:spPr>
        <p:txBody>
          <a:bodyPr anchorCtr="0" anchor="t" bIns="91425" lIns="91425" spcFirstLastPara="1" rIns="91425" wrap="square" tIns="91425">
            <a:normAutofit/>
          </a:bodyPr>
          <a:lstStyle/>
          <a:p>
            <a:pPr indent="-387350" lvl="0" marL="457200" rtl="0" algn="l">
              <a:spcBef>
                <a:spcPts val="600"/>
              </a:spcBef>
              <a:spcAft>
                <a:spcPts val="0"/>
              </a:spcAft>
              <a:buClr>
                <a:srgbClr val="212121"/>
              </a:buClr>
              <a:buSzPts val="2500"/>
              <a:buChar char="●"/>
            </a:pPr>
            <a:r>
              <a:rPr i="1" lang="en-GB" sz="2500">
                <a:solidFill>
                  <a:srgbClr val="212121"/>
                </a:solidFill>
                <a:highlight>
                  <a:srgbClr val="FFFFFF"/>
                </a:highlight>
              </a:rPr>
              <a:t>In</a:t>
            </a:r>
            <a:r>
              <a:rPr i="1" lang="en-GB" sz="2500">
                <a:solidFill>
                  <a:srgbClr val="FF0000"/>
                </a:solidFill>
                <a:highlight>
                  <a:srgbClr val="FFFFFF"/>
                </a:highlight>
              </a:rPr>
              <a:t> 2002, 2006, 2010, 2014</a:t>
            </a:r>
            <a:r>
              <a:rPr i="1" lang="en-GB" sz="2500">
                <a:solidFill>
                  <a:srgbClr val="212121"/>
                </a:solidFill>
                <a:highlight>
                  <a:srgbClr val="FFFFFF"/>
                </a:highlight>
              </a:rPr>
              <a:t> more no of teams are qualified.</a:t>
            </a:r>
            <a:endParaRPr i="1" sz="2500">
              <a:solidFill>
                <a:srgbClr val="212121"/>
              </a:solidFill>
              <a:highlight>
                <a:srgbClr val="FFFFFF"/>
              </a:highlight>
            </a:endParaRPr>
          </a:p>
          <a:p>
            <a:pPr indent="-387350" lvl="0" marL="457200" rtl="0" algn="l">
              <a:spcBef>
                <a:spcPts val="0"/>
              </a:spcBef>
              <a:spcAft>
                <a:spcPts val="0"/>
              </a:spcAft>
              <a:buClr>
                <a:srgbClr val="212121"/>
              </a:buClr>
              <a:buSzPts val="2500"/>
              <a:buChar char="●"/>
            </a:pPr>
            <a:r>
              <a:rPr i="1" lang="en-GB" sz="2500">
                <a:solidFill>
                  <a:srgbClr val="212121"/>
                </a:solidFill>
                <a:highlight>
                  <a:srgbClr val="FFFFFF"/>
                </a:highlight>
              </a:rPr>
              <a:t>Count :</a:t>
            </a:r>
            <a:r>
              <a:rPr i="1" lang="en-GB" sz="2500">
                <a:solidFill>
                  <a:srgbClr val="FF0000"/>
                </a:solidFill>
                <a:highlight>
                  <a:srgbClr val="FFFFFF"/>
                </a:highlight>
              </a:rPr>
              <a:t> 32</a:t>
            </a:r>
            <a:endParaRPr i="1" sz="2500">
              <a:solidFill>
                <a:srgbClr val="FF0000"/>
              </a:solidFill>
              <a:highlight>
                <a:srgbClr val="FFFFFF"/>
              </a:highlight>
            </a:endParaRPr>
          </a:p>
          <a:p>
            <a:pPr indent="0" lvl="0" marL="0" rtl="0" algn="l">
              <a:spcBef>
                <a:spcPts val="700"/>
              </a:spcBef>
              <a:spcAft>
                <a:spcPts val="1200"/>
              </a:spcAft>
              <a:buNone/>
            </a:pPr>
            <a:r>
              <a:t/>
            </a:r>
            <a:endParaRPr b="1"/>
          </a:p>
        </p:txBody>
      </p:sp>
      <p:pic>
        <p:nvPicPr>
          <p:cNvPr id="133" name="Google Shape;133;p20"/>
          <p:cNvPicPr preferRelativeResize="0"/>
          <p:nvPr/>
        </p:nvPicPr>
        <p:blipFill>
          <a:blip r:embed="rId3">
            <a:alphaModFix/>
          </a:blip>
          <a:stretch>
            <a:fillRect/>
          </a:stretch>
        </p:blipFill>
        <p:spPr>
          <a:xfrm>
            <a:off x="83975" y="1229875"/>
            <a:ext cx="4350575" cy="333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975">
                <a:solidFill>
                  <a:srgbClr val="212121"/>
                </a:solidFill>
                <a:highlight>
                  <a:srgbClr val="FFFFFF"/>
                </a:highlight>
              </a:rPr>
              <a:t>Top 10 Stadiums with most no of matches played :</a:t>
            </a:r>
            <a:endParaRPr b="1" sz="1975">
              <a:solidFill>
                <a:srgbClr val="212121"/>
              </a:solidFill>
              <a:highlight>
                <a:srgbClr val="FFFFFF"/>
              </a:highlight>
            </a:endParaRPr>
          </a:p>
          <a:p>
            <a:pPr indent="0" lvl="0" marL="0" rtl="0" algn="l">
              <a:spcBef>
                <a:spcPts val="0"/>
              </a:spcBef>
              <a:spcAft>
                <a:spcPts val="0"/>
              </a:spcAft>
              <a:buSzPts val="990"/>
              <a:buNone/>
            </a:pPr>
            <a:r>
              <a:t/>
            </a:r>
            <a:endParaRPr sz="2700"/>
          </a:p>
        </p:txBody>
      </p:sp>
      <p:sp>
        <p:nvSpPr>
          <p:cNvPr id="139" name="Google Shape;139;p21"/>
          <p:cNvSpPr txBox="1"/>
          <p:nvPr>
            <p:ph idx="1" type="body"/>
          </p:nvPr>
        </p:nvSpPr>
        <p:spPr>
          <a:xfrm>
            <a:off x="4572000" y="1229875"/>
            <a:ext cx="4260300" cy="3339000"/>
          </a:xfrm>
          <a:prstGeom prst="rect">
            <a:avLst/>
          </a:prstGeom>
        </p:spPr>
        <p:txBody>
          <a:bodyPr anchorCtr="0" anchor="t" bIns="91425" lIns="91425" spcFirstLastPara="1" rIns="91425" wrap="square" tIns="91425">
            <a:normAutofit/>
          </a:bodyPr>
          <a:lstStyle/>
          <a:p>
            <a:pPr indent="-387350" lvl="0" marL="457200" rtl="0" algn="l">
              <a:spcBef>
                <a:spcPts val="700"/>
              </a:spcBef>
              <a:spcAft>
                <a:spcPts val="0"/>
              </a:spcAft>
              <a:buClr>
                <a:srgbClr val="212121"/>
              </a:buClr>
              <a:buSzPts val="2500"/>
              <a:buChar char="●"/>
            </a:pPr>
            <a:r>
              <a:rPr i="1" lang="en-GB" sz="2500">
                <a:solidFill>
                  <a:srgbClr val="212121"/>
                </a:solidFill>
                <a:highlight>
                  <a:srgbClr val="FFFFFF"/>
                </a:highlight>
              </a:rPr>
              <a:t>Most of the macthes played in</a:t>
            </a:r>
            <a:r>
              <a:rPr i="1" lang="en-GB" sz="2500">
                <a:solidFill>
                  <a:srgbClr val="FF0000"/>
                </a:solidFill>
                <a:highlight>
                  <a:srgbClr val="FFFFFF"/>
                </a:highlight>
              </a:rPr>
              <a:t> Estadio Azteca Stadium</a:t>
            </a:r>
            <a:endParaRPr i="1" sz="2500">
              <a:solidFill>
                <a:srgbClr val="FF0000"/>
              </a:solidFill>
              <a:highlight>
                <a:srgbClr val="FFFFFF"/>
              </a:highlight>
            </a:endParaRPr>
          </a:p>
          <a:p>
            <a:pPr indent="0" lvl="0" marL="0" rtl="0" algn="l">
              <a:spcBef>
                <a:spcPts val="70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311700" y="988925"/>
            <a:ext cx="4081375" cy="38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