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9"/>
  </p:notesMasterIdLst>
  <p:sldIdLst>
    <p:sldId id="256" r:id="rId2"/>
    <p:sldId id="262" r:id="rId3"/>
    <p:sldId id="263" r:id="rId4"/>
    <p:sldId id="267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C74C-F9FD-714A-8678-2C48577CA3B3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8CCD-2E72-034A-A6CB-E6EBA087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08CCD-2E72-034A-A6CB-E6EBA0872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08CCD-2E72-034A-A6CB-E6EBA0872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2" r:id="rId7"/>
    <p:sldLayoutId id="2147483703" r:id="rId8"/>
    <p:sldLayoutId id="2147483704" r:id="rId9"/>
    <p:sldLayoutId id="2147483705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oQvSuy0yqS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690CB-C7F9-1AE2-99D4-20626CA7E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24691-7005-F342-36FD-E9DBC83A2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2" y="827081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Gesture Recognition Using an ANN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0F33B-0AAE-1D69-4282-EBD5AA2E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5" y="4800007"/>
            <a:ext cx="9781327" cy="205661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Shamika </a:t>
            </a:r>
            <a:r>
              <a:rPr lang="en-US" sz="2200" dirty="0" err="1">
                <a:solidFill>
                  <a:srgbClr val="FFFFFF"/>
                </a:solidFill>
              </a:rPr>
              <a:t>Dhuri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 err="1">
                <a:solidFill>
                  <a:srgbClr val="FFFFFF"/>
                </a:solidFill>
              </a:rPr>
              <a:t>Cognative</a:t>
            </a:r>
            <a:r>
              <a:rPr lang="en-US" sz="2200" dirty="0">
                <a:solidFill>
                  <a:srgbClr val="FFFFFF"/>
                </a:solidFill>
              </a:rPr>
              <a:t> Robotics</a:t>
            </a:r>
          </a:p>
          <a:p>
            <a:pPr algn="l"/>
            <a:r>
              <a:rPr lang="en-US" sz="2200" dirty="0" err="1">
                <a:solidFill>
                  <a:srgbClr val="FFFFFF"/>
                </a:solidFill>
              </a:rPr>
              <a:t>dhurishamika@gmail.com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8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912-2E88-D8F5-8858-8963F78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59D5-08E5-1818-1939-00716C3F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164340" cy="419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Gesture recognition of single hands</a:t>
            </a:r>
          </a:p>
          <a:p>
            <a:r>
              <a:rPr lang="en-US" dirty="0"/>
              <a:t>Simple action in response to gestures</a:t>
            </a:r>
          </a:p>
          <a:p>
            <a:endParaRPr lang="en-US" dirty="0"/>
          </a:p>
          <a:p>
            <a:r>
              <a:rPr lang="en-US">
                <a:hlinkClick r:id="rId3"/>
              </a:rPr>
              <a:t>Demo: https</a:t>
            </a:r>
            <a:r>
              <a:rPr lang="en-US" dirty="0">
                <a:hlinkClick r:id="rId3"/>
              </a:rPr>
              <a:t>://www.youtube.com/shorts/oQvSuy0yqSQ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64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02D2-6321-575B-4B82-3CF50E34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EA5E-F962-9B12-6AF8-75D27475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MediaPipe</a:t>
            </a:r>
            <a:r>
              <a:rPr lang="en-US" dirty="0"/>
              <a:t> Hands: hand and finger tracking by Google</a:t>
            </a:r>
          </a:p>
          <a:p>
            <a:pPr lvl="1"/>
            <a:r>
              <a:rPr lang="en-US" dirty="0"/>
              <a:t>Creates 3D maps of hands when given an input of a 3D image and gives their normalized 3D coordinates in space</a:t>
            </a:r>
          </a:p>
          <a:p>
            <a:r>
              <a:rPr lang="en-US" dirty="0"/>
              <a:t>Get training data by taking a video of hand moving through gestures and take each frame as a piece of data to put through </a:t>
            </a:r>
            <a:r>
              <a:rPr lang="en-US" dirty="0" err="1"/>
              <a:t>MediaPipe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MediaPipe</a:t>
            </a:r>
            <a:r>
              <a:rPr lang="en-US" dirty="0"/>
              <a:t> to get coordinates of joints </a:t>
            </a:r>
          </a:p>
          <a:p>
            <a:pPr lvl="1"/>
            <a:r>
              <a:rPr lang="en-US" dirty="0"/>
              <a:t>Can be used as features to train an ANN to classify gestures</a:t>
            </a:r>
          </a:p>
          <a:p>
            <a:pPr lvl="1"/>
            <a:r>
              <a:rPr lang="en-US" dirty="0"/>
              <a:t>ANN chosen because we don’t have moving patterns (CNN) or sequential information (RNN)</a:t>
            </a:r>
          </a:p>
          <a:p>
            <a:r>
              <a:rPr lang="en-US" dirty="0"/>
              <a:t>Classification by ANN can be used to direct </a:t>
            </a:r>
            <a:r>
              <a:rPr lang="en-US" dirty="0" err="1"/>
              <a:t>Cozmo</a:t>
            </a:r>
            <a:r>
              <a:rPr lang="en-US" dirty="0"/>
              <a:t> to a certain action</a:t>
            </a:r>
          </a:p>
          <a:p>
            <a:pPr lvl="1"/>
            <a:r>
              <a:rPr lang="en-US" dirty="0"/>
              <a:t>Simple </a:t>
            </a:r>
            <a:r>
              <a:rPr lang="en-US" dirty="0" err="1"/>
              <a:t>cozmo</a:t>
            </a:r>
            <a:r>
              <a:rPr lang="en-US" dirty="0"/>
              <a:t> code to do actions and reset lift and head position whenever it detects a hand</a:t>
            </a:r>
          </a:p>
        </p:txBody>
      </p:sp>
    </p:spTree>
    <p:extLst>
      <p:ext uri="{BB962C8B-B14F-4D97-AF65-F5344CB8AC3E}">
        <p14:creationId xmlns:p14="http://schemas.microsoft.com/office/powerpoint/2010/main" val="114202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02D2-6321-575B-4B82-3CF50E34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99848"/>
            <a:ext cx="10895106" cy="1325563"/>
          </a:xfrm>
        </p:spPr>
        <p:txBody>
          <a:bodyPr/>
          <a:lstStyle/>
          <a:p>
            <a:r>
              <a:rPr lang="en-US" dirty="0"/>
              <a:t>ANN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EA5E-F962-9B12-6AF8-75D27475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40222"/>
            <a:ext cx="11274612" cy="55179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Sequential fully connected neural network with 2 hidden layers using </a:t>
            </a:r>
            <a:r>
              <a:rPr lang="en-US" dirty="0" err="1"/>
              <a:t>pytorch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Input a 1d array of 21 neurons</a:t>
            </a:r>
          </a:p>
          <a:p>
            <a:pPr lvl="2"/>
            <a:r>
              <a:rPr lang="en-US" dirty="0"/>
              <a:t>x and y coordinates of every joint on the hand after normalization</a:t>
            </a:r>
          </a:p>
          <a:p>
            <a:pPr lvl="3"/>
            <a:r>
              <a:rPr lang="en-US" dirty="0"/>
              <a:t>Coordinates obtained through </a:t>
            </a:r>
            <a:r>
              <a:rPr lang="en-US" dirty="0" err="1"/>
              <a:t>MediaPipe</a:t>
            </a:r>
            <a:endParaRPr lang="en-US" dirty="0"/>
          </a:p>
          <a:p>
            <a:pPr lvl="2"/>
            <a:r>
              <a:rPr lang="en-US" dirty="0"/>
              <a:t>Labels obtained by </a:t>
            </a:r>
            <a:r>
              <a:rPr lang="en-US" dirty="0" err="1"/>
              <a:t>os</a:t>
            </a:r>
            <a:r>
              <a:rPr lang="en-US" dirty="0"/>
              <a:t> walking also input for training</a:t>
            </a:r>
          </a:p>
          <a:p>
            <a:pPr lvl="1"/>
            <a:r>
              <a:rPr lang="en-US" dirty="0"/>
              <a:t>2 hidden linear layers with 28 neuron</a:t>
            </a:r>
          </a:p>
          <a:p>
            <a:pPr lvl="2"/>
            <a:r>
              <a:rPr lang="en-US" dirty="0"/>
              <a:t>2/3 of input size convention</a:t>
            </a:r>
          </a:p>
          <a:p>
            <a:pPr lvl="2"/>
            <a:r>
              <a:rPr lang="en-US" dirty="0"/>
              <a:t>Hidden layers help to improve accuracy as linear separability is difficult with only one layer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layers </a:t>
            </a:r>
          </a:p>
          <a:p>
            <a:pPr lvl="2"/>
            <a:r>
              <a:rPr lang="en-US" dirty="0"/>
              <a:t>Helps mitigate vanishing gradient issue that is caused by SGD  </a:t>
            </a:r>
          </a:p>
          <a:p>
            <a:pPr lvl="3"/>
            <a:r>
              <a:rPr lang="en-US" dirty="0"/>
              <a:t>Stochastic Gradient Decent needed for backpropagation for learning</a:t>
            </a:r>
          </a:p>
          <a:p>
            <a:pPr lvl="3"/>
            <a:r>
              <a:rPr lang="en-US" dirty="0"/>
              <a:t>Derivative of </a:t>
            </a:r>
            <a:r>
              <a:rPr lang="en-US" dirty="0" err="1"/>
              <a:t>ReLU</a:t>
            </a:r>
            <a:r>
              <a:rPr lang="en-US" dirty="0"/>
              <a:t> is always more than or equal to 0</a:t>
            </a:r>
          </a:p>
          <a:p>
            <a:pPr lvl="1"/>
            <a:r>
              <a:rPr lang="en-US" dirty="0"/>
              <a:t>Learning rate: 0.1       Epochs: 2500       </a:t>
            </a:r>
            <a:r>
              <a:rPr lang="en-US" dirty="0" err="1"/>
              <a:t>BatchMode</a:t>
            </a:r>
            <a:endParaRPr lang="en-US" dirty="0"/>
          </a:p>
          <a:p>
            <a:pPr lvl="2"/>
            <a:r>
              <a:rPr lang="en-US" dirty="0" err="1"/>
              <a:t>BatchMode</a:t>
            </a:r>
            <a:r>
              <a:rPr lang="en-US" dirty="0"/>
              <a:t>: The batch size is the entire </a:t>
            </a:r>
            <a:r>
              <a:rPr lang="en-US" dirty="0" err="1"/>
              <a:t>traning</a:t>
            </a:r>
            <a:r>
              <a:rPr lang="en-US" dirty="0"/>
              <a:t> dataset. </a:t>
            </a:r>
          </a:p>
          <a:p>
            <a:pPr lvl="3"/>
            <a:r>
              <a:rPr lang="en-US" dirty="0"/>
              <a:t>Used this because I have too little data for each gesture to effectively train if I split it up</a:t>
            </a:r>
          </a:p>
          <a:p>
            <a:pPr lvl="3"/>
            <a:r>
              <a:rPr lang="en-US" dirty="0"/>
              <a:t>Gives longer iteration time but because I'm only training once, I don't care</a:t>
            </a:r>
          </a:p>
          <a:p>
            <a:pPr lvl="2"/>
            <a:r>
              <a:rPr lang="en-US" dirty="0"/>
              <a:t>Learning rate and Epochs chosen to fit with model convergence</a:t>
            </a:r>
          </a:p>
          <a:p>
            <a:pPr lvl="1"/>
            <a:r>
              <a:rPr lang="en-US" dirty="0"/>
              <a:t>Outputs a number (1-10) that indicates what hand position it predicted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7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DD7C-49C8-46EB-459A-476827E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 Ran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077F-8167-3BED-6D12-4B1B4A26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6485"/>
            <a:ext cx="11274612" cy="511350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Cozmo’s</a:t>
            </a:r>
            <a:r>
              <a:rPr lang="en-US" dirty="0"/>
              <a:t> camera quality</a:t>
            </a:r>
          </a:p>
          <a:p>
            <a:pPr lvl="1"/>
            <a:r>
              <a:rPr lang="en-US" dirty="0"/>
              <a:t>Testing is not always accurate</a:t>
            </a:r>
          </a:p>
          <a:p>
            <a:pPr lvl="1"/>
            <a:r>
              <a:rPr lang="en-US" dirty="0"/>
              <a:t>Hard to detect and differentiate hands from background</a:t>
            </a:r>
          </a:p>
          <a:p>
            <a:pPr lvl="2"/>
            <a:r>
              <a:rPr lang="en-US" dirty="0"/>
              <a:t>Lighting and background dependent</a:t>
            </a:r>
          </a:p>
          <a:p>
            <a:pPr lvl="1"/>
            <a:r>
              <a:rPr lang="en-US" dirty="0"/>
              <a:t>Lowered threshold of hand detection</a:t>
            </a:r>
          </a:p>
          <a:p>
            <a:pPr lvl="2"/>
            <a:r>
              <a:rPr lang="en-US" dirty="0"/>
              <a:t>More likely to detect hand</a:t>
            </a:r>
          </a:p>
          <a:p>
            <a:pPr lvl="2"/>
            <a:r>
              <a:rPr lang="en-US" dirty="0"/>
              <a:t>Causes more inaccuracy in prediction as things that are not hands get detected as hands</a:t>
            </a:r>
          </a:p>
          <a:p>
            <a:pPr lvl="1"/>
            <a:r>
              <a:rPr lang="en-US" dirty="0"/>
              <a:t>Difficult to differentiate shadows</a:t>
            </a:r>
          </a:p>
          <a:p>
            <a:pPr lvl="2"/>
            <a:r>
              <a:rPr lang="en-US" dirty="0"/>
              <a:t>Can no longer accurately detect depth of image</a:t>
            </a:r>
          </a:p>
          <a:p>
            <a:pPr lvl="3"/>
            <a:r>
              <a:rPr lang="en-US" dirty="0"/>
              <a:t>Can no longer use 1/3 of the data points that </a:t>
            </a:r>
            <a:r>
              <a:rPr lang="en-US" dirty="0" err="1"/>
              <a:t>MediaPipe</a:t>
            </a:r>
            <a:r>
              <a:rPr lang="en-US" dirty="0"/>
              <a:t> gives</a:t>
            </a:r>
          </a:p>
          <a:p>
            <a:r>
              <a:rPr lang="en-US" dirty="0"/>
              <a:t>Python Version</a:t>
            </a:r>
          </a:p>
          <a:p>
            <a:pPr lvl="1"/>
            <a:r>
              <a:rPr lang="en-US" dirty="0"/>
              <a:t>Only works on python 3.7 or higher (</a:t>
            </a:r>
            <a:r>
              <a:rPr lang="en-US" dirty="0" err="1"/>
              <a:t>MediaPipe</a:t>
            </a:r>
            <a:r>
              <a:rPr lang="en-US" dirty="0"/>
              <a:t> Requirement)</a:t>
            </a:r>
          </a:p>
          <a:p>
            <a:pPr lvl="1"/>
            <a:r>
              <a:rPr lang="en-US" dirty="0"/>
              <a:t>DORI was updated</a:t>
            </a:r>
            <a:r>
              <a:rPr lang="en-US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5C73-8D09-5B03-FDD0-165AF62D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962C-CE30-876F-C873-8A072143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94.6% model training accuracy</a:t>
            </a:r>
          </a:p>
          <a:p>
            <a:r>
              <a:rPr lang="en-US" dirty="0"/>
              <a:t>Able to run program on DORI</a:t>
            </a:r>
          </a:p>
          <a:p>
            <a:r>
              <a:rPr lang="en-US" dirty="0" err="1"/>
              <a:t>Cozmo</a:t>
            </a:r>
            <a:r>
              <a:rPr lang="en-US" dirty="0"/>
              <a:t> responds to all 10 of the gestures!</a:t>
            </a:r>
          </a:p>
          <a:p>
            <a:r>
              <a:rPr lang="en-US" dirty="0" err="1"/>
              <a:t>Cozmo</a:t>
            </a:r>
            <a:r>
              <a:rPr lang="en-US" dirty="0"/>
              <a:t> ”resets” head position and lift position after each action</a:t>
            </a:r>
          </a:p>
          <a:p>
            <a:pPr lvl="1"/>
            <a:r>
              <a:rPr lang="en-US" dirty="0"/>
              <a:t>Won’t accidentally obscure its own vision with a gesture</a:t>
            </a:r>
          </a:p>
          <a:p>
            <a:r>
              <a:rPr lang="en-US" dirty="0"/>
              <a:t>Continuous looking for hands</a:t>
            </a:r>
          </a:p>
          <a:p>
            <a:pPr lvl="1"/>
            <a:r>
              <a:rPr lang="en-US" dirty="0"/>
              <a:t>Don’t have to restart the program to give it another “command”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6E46-03CD-D179-8DC0-9B13997D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8C3F-1B79-98AD-47A0-00AD65F1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image filters </a:t>
            </a:r>
          </a:p>
          <a:p>
            <a:pPr lvl="1"/>
            <a:r>
              <a:rPr lang="en-US" dirty="0"/>
              <a:t>Might fix the issue of detection of hands</a:t>
            </a:r>
          </a:p>
          <a:p>
            <a:pPr lvl="1"/>
            <a:r>
              <a:rPr lang="en-US" dirty="0"/>
              <a:t>Potentially, messing with the contrast would help</a:t>
            </a:r>
          </a:p>
          <a:p>
            <a:r>
              <a:rPr lang="en-US" dirty="0"/>
              <a:t>Add more robust actions done after gesture is recognized</a:t>
            </a:r>
          </a:p>
          <a:p>
            <a:r>
              <a:rPr lang="en-US" dirty="0"/>
              <a:t>Add more gestures </a:t>
            </a:r>
          </a:p>
          <a:p>
            <a:r>
              <a:rPr lang="en-US" dirty="0"/>
              <a:t>Add non-static gestures</a:t>
            </a:r>
          </a:p>
          <a:p>
            <a:pPr lvl="1"/>
            <a:r>
              <a:rPr lang="en-US" dirty="0"/>
              <a:t>Difficult because of camera lag</a:t>
            </a:r>
          </a:p>
        </p:txBody>
      </p:sp>
    </p:spTree>
    <p:extLst>
      <p:ext uri="{BB962C8B-B14F-4D97-AF65-F5344CB8AC3E}">
        <p14:creationId xmlns:p14="http://schemas.microsoft.com/office/powerpoint/2010/main" val="8861346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538</Words>
  <Application>Microsoft Macintosh PowerPoint</Application>
  <PresentationFormat>Widescreen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AvenirNext LT Pro Medium</vt:lpstr>
      <vt:lpstr>Arial</vt:lpstr>
      <vt:lpstr>Avenir Next LT Pro</vt:lpstr>
      <vt:lpstr>Calibri</vt:lpstr>
      <vt:lpstr>Sabon Next LT</vt:lpstr>
      <vt:lpstr>DappledVTI</vt:lpstr>
      <vt:lpstr>Gesture Recognition Using an ANN</vt:lpstr>
      <vt:lpstr>What it Does</vt:lpstr>
      <vt:lpstr>My Approach</vt:lpstr>
      <vt:lpstr>ANN explained</vt:lpstr>
      <vt:lpstr>Issues I Ran Into</vt:lpstr>
      <vt:lpstr>Results and What Worked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EarthWorms</dc:title>
  <dc:creator>Shamika Dhuri</dc:creator>
  <cp:lastModifiedBy>Shamika Dhuri</cp:lastModifiedBy>
  <cp:revision>21</cp:revision>
  <dcterms:created xsi:type="dcterms:W3CDTF">2022-04-24T01:25:21Z</dcterms:created>
  <dcterms:modified xsi:type="dcterms:W3CDTF">2022-04-29T23:49:39Z</dcterms:modified>
</cp:coreProperties>
</file>