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84048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66" d="100"/>
          <a:sy n="66" d="100"/>
        </p:scale>
        <p:origin x="-64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489452"/>
            <a:ext cx="3264408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800600" y="14408152"/>
            <a:ext cx="288036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0B077-376A-2F42-99E2-6A5B5E04D4D7}"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228021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0B077-376A-2F42-99E2-6A5B5E04D4D7}"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351942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460500"/>
            <a:ext cx="8281035"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460500"/>
            <a:ext cx="24363045"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0B077-376A-2F42-99E2-6A5B5E04D4D7}"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113832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0B077-376A-2F42-99E2-6A5B5E04D4D7}"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348144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6838958"/>
            <a:ext cx="3312414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620330" y="18357858"/>
            <a:ext cx="33124140" cy="6000748"/>
          </a:xfrm>
        </p:spPr>
        <p:txBody>
          <a:bodyPr/>
          <a:lstStyle>
            <a:lvl1pPr marL="0" indent="0">
              <a:buNone/>
              <a:defRPr sz="9600">
                <a:solidFill>
                  <a:schemeClr val="tx1">
                    <a:tint val="82000"/>
                  </a:schemeClr>
                </a:solidFill>
              </a:defRPr>
            </a:lvl1pPr>
            <a:lvl2pPr marL="1828800" indent="0">
              <a:buNone/>
              <a:defRPr sz="8000">
                <a:solidFill>
                  <a:schemeClr val="tx1">
                    <a:tint val="82000"/>
                  </a:schemeClr>
                </a:solidFill>
              </a:defRPr>
            </a:lvl2pPr>
            <a:lvl3pPr marL="3657600" indent="0">
              <a:buNone/>
              <a:defRPr sz="7200">
                <a:solidFill>
                  <a:schemeClr val="tx1">
                    <a:tint val="82000"/>
                  </a:schemeClr>
                </a:solidFill>
              </a:defRPr>
            </a:lvl3pPr>
            <a:lvl4pPr marL="5486400" indent="0">
              <a:buNone/>
              <a:defRPr sz="6400">
                <a:solidFill>
                  <a:schemeClr val="tx1">
                    <a:tint val="82000"/>
                  </a:schemeClr>
                </a:solidFill>
              </a:defRPr>
            </a:lvl4pPr>
            <a:lvl5pPr marL="7315200" indent="0">
              <a:buNone/>
              <a:defRPr sz="6400">
                <a:solidFill>
                  <a:schemeClr val="tx1">
                    <a:tint val="82000"/>
                  </a:schemeClr>
                </a:solidFill>
              </a:defRPr>
            </a:lvl5pPr>
            <a:lvl6pPr marL="9144000" indent="0">
              <a:buNone/>
              <a:defRPr sz="6400">
                <a:solidFill>
                  <a:schemeClr val="tx1">
                    <a:tint val="82000"/>
                  </a:schemeClr>
                </a:solidFill>
              </a:defRPr>
            </a:lvl6pPr>
            <a:lvl7pPr marL="10972800" indent="0">
              <a:buNone/>
              <a:defRPr sz="6400">
                <a:solidFill>
                  <a:schemeClr val="tx1">
                    <a:tint val="82000"/>
                  </a:schemeClr>
                </a:solidFill>
              </a:defRPr>
            </a:lvl7pPr>
            <a:lvl8pPr marL="12801600" indent="0">
              <a:buNone/>
              <a:defRPr sz="6400">
                <a:solidFill>
                  <a:schemeClr val="tx1">
                    <a:tint val="82000"/>
                  </a:schemeClr>
                </a:solidFill>
              </a:defRPr>
            </a:lvl8pPr>
            <a:lvl9pPr marL="14630400" indent="0">
              <a:buNone/>
              <a:defRPr sz="64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0B077-376A-2F42-99E2-6A5B5E04D4D7}"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231486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30B077-376A-2F42-99E2-6A5B5E04D4D7}"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203818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460506"/>
            <a:ext cx="3312414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6724652"/>
            <a:ext cx="16247028"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645336" y="10020300"/>
            <a:ext cx="16247028"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6724652"/>
            <a:ext cx="16327042"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9442432" y="10020300"/>
            <a:ext cx="1632704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30B077-376A-2F42-99E2-6A5B5E04D4D7}" type="datetimeFigureOut">
              <a:rPr lang="en-US" smtClean="0"/>
              <a:t>4/18/24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398104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30B077-376A-2F42-99E2-6A5B5E04D4D7}" type="datetimeFigureOut">
              <a:rPr lang="en-US" smtClean="0"/>
              <a:t>4/18/24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11183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0B077-376A-2F42-99E2-6A5B5E04D4D7}" type="datetimeFigureOut">
              <a:rPr lang="en-US" smtClean="0"/>
              <a:t>4/18/24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402519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6327042" y="3949706"/>
            <a:ext cx="1944243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8030B077-376A-2F42-99E2-6A5B5E04D4D7}"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86313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3949706"/>
            <a:ext cx="1944243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8030B077-376A-2F42-99E2-6A5B5E04D4D7}"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92F97-7F34-394F-9096-212114B13DA9}" type="slidenum">
              <a:rPr lang="en-US" smtClean="0"/>
              <a:t>‹#›</a:t>
            </a:fld>
            <a:endParaRPr lang="en-US"/>
          </a:p>
        </p:txBody>
      </p:sp>
    </p:spTree>
    <p:extLst>
      <p:ext uri="{BB962C8B-B14F-4D97-AF65-F5344CB8AC3E}">
        <p14:creationId xmlns:p14="http://schemas.microsoft.com/office/powerpoint/2010/main" val="187171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460506"/>
            <a:ext cx="3312414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302500"/>
            <a:ext cx="3312414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5425406"/>
            <a:ext cx="8641080" cy="1460500"/>
          </a:xfrm>
          <a:prstGeom prst="rect">
            <a:avLst/>
          </a:prstGeom>
        </p:spPr>
        <p:txBody>
          <a:bodyPr vert="horz" lIns="91440" tIns="45720" rIns="91440" bIns="45720" rtlCol="0" anchor="ctr"/>
          <a:lstStyle>
            <a:lvl1pPr algn="l">
              <a:defRPr sz="4800">
                <a:solidFill>
                  <a:schemeClr val="tx1">
                    <a:tint val="82000"/>
                  </a:schemeClr>
                </a:solidFill>
              </a:defRPr>
            </a:lvl1pPr>
          </a:lstStyle>
          <a:p>
            <a:fld id="{8030B077-376A-2F42-99E2-6A5B5E04D4D7}" type="datetimeFigureOut">
              <a:rPr lang="en-US" smtClean="0"/>
              <a:t>4/18/24</a:t>
            </a:fld>
            <a:endParaRPr lang="en-US"/>
          </a:p>
        </p:txBody>
      </p:sp>
      <p:sp>
        <p:nvSpPr>
          <p:cNvPr id="5" name="Footer Placeholder 4"/>
          <p:cNvSpPr>
            <a:spLocks noGrp="1"/>
          </p:cNvSpPr>
          <p:nvPr>
            <p:ph type="ftr" sz="quarter" idx="3"/>
          </p:nvPr>
        </p:nvSpPr>
        <p:spPr>
          <a:xfrm>
            <a:off x="12721590" y="25425406"/>
            <a:ext cx="12961620" cy="1460500"/>
          </a:xfrm>
          <a:prstGeom prst="rect">
            <a:avLst/>
          </a:prstGeom>
        </p:spPr>
        <p:txBody>
          <a:bodyPr vert="horz" lIns="91440" tIns="45720" rIns="91440" bIns="45720" rtlCol="0" anchor="ctr"/>
          <a:lstStyle>
            <a:lvl1pPr algn="ctr">
              <a:defRPr sz="48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25425406"/>
            <a:ext cx="8641080" cy="1460500"/>
          </a:xfrm>
          <a:prstGeom prst="rect">
            <a:avLst/>
          </a:prstGeom>
        </p:spPr>
        <p:txBody>
          <a:bodyPr vert="horz" lIns="91440" tIns="45720" rIns="91440" bIns="45720" rtlCol="0" anchor="ctr"/>
          <a:lstStyle>
            <a:lvl1pPr algn="r">
              <a:defRPr sz="4800">
                <a:solidFill>
                  <a:schemeClr val="tx1">
                    <a:tint val="82000"/>
                  </a:schemeClr>
                </a:solidFill>
              </a:defRPr>
            </a:lvl1pPr>
          </a:lstStyle>
          <a:p>
            <a:fld id="{03892F97-7F34-394F-9096-212114B13DA9}" type="slidenum">
              <a:rPr lang="en-US" smtClean="0"/>
              <a:t>‹#›</a:t>
            </a:fld>
            <a:endParaRPr lang="en-US"/>
          </a:p>
        </p:txBody>
      </p:sp>
    </p:spTree>
    <p:extLst>
      <p:ext uri="{BB962C8B-B14F-4D97-AF65-F5344CB8AC3E}">
        <p14:creationId xmlns:p14="http://schemas.microsoft.com/office/powerpoint/2010/main" val="36815376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FB37-CF9A-A7BF-9344-E631C3623C43}"/>
              </a:ext>
            </a:extLst>
          </p:cNvPr>
          <p:cNvSpPr>
            <a:spLocks noGrp="1"/>
          </p:cNvSpPr>
          <p:nvPr>
            <p:ph type="ctrTitle"/>
          </p:nvPr>
        </p:nvSpPr>
        <p:spPr>
          <a:xfrm flipH="1">
            <a:off x="15276195" y="787051"/>
            <a:ext cx="7852410" cy="1417321"/>
          </a:xfrm>
        </p:spPr>
        <p:txBody>
          <a:bodyPr>
            <a:normAutofit fontScale="90000"/>
          </a:bodyPr>
          <a:lstStyle/>
          <a:p>
            <a:r>
              <a:rPr lang="en-US" sz="8000" b="1" u="sng" dirty="0">
                <a:solidFill>
                  <a:schemeClr val="bg1"/>
                </a:solidFill>
                <a:latin typeface="Baskerville Old Face" panose="02020602080505020303" pitchFamily="18" charset="77"/>
              </a:rPr>
              <a:t>Drought Prediction</a:t>
            </a:r>
          </a:p>
        </p:txBody>
      </p:sp>
      <p:sp>
        <p:nvSpPr>
          <p:cNvPr id="3" name="Subtitle 2">
            <a:extLst>
              <a:ext uri="{FF2B5EF4-FFF2-40B4-BE49-F238E27FC236}">
                <a16:creationId xmlns:a16="http://schemas.microsoft.com/office/drawing/2014/main" id="{C81BA295-D2BD-4CD9-AF19-0252F3560786}"/>
              </a:ext>
            </a:extLst>
          </p:cNvPr>
          <p:cNvSpPr>
            <a:spLocks noGrp="1"/>
          </p:cNvSpPr>
          <p:nvPr>
            <p:ph type="subTitle" idx="1"/>
          </p:nvPr>
        </p:nvSpPr>
        <p:spPr>
          <a:xfrm flipH="1">
            <a:off x="16870680" y="2204372"/>
            <a:ext cx="4663440" cy="1417320"/>
          </a:xfrm>
        </p:spPr>
        <p:txBody>
          <a:bodyPr>
            <a:normAutofit/>
          </a:bodyPr>
          <a:lstStyle/>
          <a:p>
            <a:r>
              <a:rPr lang="en-US" sz="5400" dirty="0">
                <a:solidFill>
                  <a:schemeClr val="bg1"/>
                </a:solidFill>
                <a:latin typeface="Baskerville Old Face" panose="02020602080505020303" pitchFamily="18" charset="77"/>
              </a:rPr>
              <a:t>Shamika </a:t>
            </a:r>
            <a:r>
              <a:rPr lang="en-US" sz="5400" dirty="0" err="1">
                <a:solidFill>
                  <a:schemeClr val="bg1"/>
                </a:solidFill>
                <a:latin typeface="Baskerville Old Face" panose="02020602080505020303" pitchFamily="18" charset="77"/>
              </a:rPr>
              <a:t>Dhuri</a:t>
            </a:r>
            <a:endParaRPr lang="en-US" sz="5400" dirty="0">
              <a:solidFill>
                <a:schemeClr val="bg1"/>
              </a:solidFill>
              <a:latin typeface="Baskerville Old Face" panose="02020602080505020303" pitchFamily="18" charset="77"/>
            </a:endParaRPr>
          </a:p>
        </p:txBody>
      </p:sp>
      <p:cxnSp>
        <p:nvCxnSpPr>
          <p:cNvPr id="8" name="Straight Connector 7">
            <a:extLst>
              <a:ext uri="{FF2B5EF4-FFF2-40B4-BE49-F238E27FC236}">
                <a16:creationId xmlns:a16="http://schemas.microsoft.com/office/drawing/2014/main" id="{D293EB80-81B1-EE68-B52C-D298654831BF}"/>
              </a:ext>
            </a:extLst>
          </p:cNvPr>
          <p:cNvCxnSpPr>
            <a:cxnSpLocks/>
          </p:cNvCxnSpPr>
          <p:nvPr/>
        </p:nvCxnSpPr>
        <p:spPr>
          <a:xfrm>
            <a:off x="11887200" y="0"/>
            <a:ext cx="0" cy="27432000"/>
          </a:xfrm>
          <a:prstGeom prst="line">
            <a:avLst/>
          </a:prstGeom>
          <a:ln w="539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EB5B9F5-5351-3C95-05E5-7EDE486DF494}"/>
              </a:ext>
            </a:extLst>
          </p:cNvPr>
          <p:cNvCxnSpPr>
            <a:cxnSpLocks/>
          </p:cNvCxnSpPr>
          <p:nvPr/>
        </p:nvCxnSpPr>
        <p:spPr>
          <a:xfrm>
            <a:off x="26517600" y="0"/>
            <a:ext cx="0" cy="27432000"/>
          </a:xfrm>
          <a:prstGeom prst="line">
            <a:avLst/>
          </a:prstGeom>
          <a:ln w="53975">
            <a:solidFill>
              <a:schemeClr val="bg1"/>
            </a:solidFill>
          </a:ln>
        </p:spPr>
        <p:style>
          <a:lnRef idx="2">
            <a:schemeClr val="accent1"/>
          </a:lnRef>
          <a:fillRef idx="0">
            <a:schemeClr val="accent1"/>
          </a:fillRef>
          <a:effectRef idx="1">
            <a:schemeClr val="accent1"/>
          </a:effectRef>
          <a:fontRef idx="minor">
            <a:schemeClr val="tx1"/>
          </a:fontRef>
        </p:style>
      </p:cxnSp>
      <p:pic>
        <p:nvPicPr>
          <p:cNvPr id="1026" name="Picture 2">
            <a:extLst>
              <a:ext uri="{FF2B5EF4-FFF2-40B4-BE49-F238E27FC236}">
                <a16:creationId xmlns:a16="http://schemas.microsoft.com/office/drawing/2014/main" id="{07CF8EB9-6AA7-CF53-46A4-66A85D4C5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702" y="2115929"/>
            <a:ext cx="7600441" cy="39775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D73A541-7FD9-4063-F249-0AEE129696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43" t="6525" r="3809" b="6525"/>
          <a:stretch/>
        </p:blipFill>
        <p:spPr bwMode="auto">
          <a:xfrm>
            <a:off x="93546" y="14996270"/>
            <a:ext cx="5802777" cy="41556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E64DA7-44AB-DC0E-AC35-D653D977E6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37" t="3495" r="615" b="12489"/>
          <a:stretch/>
        </p:blipFill>
        <p:spPr bwMode="auto">
          <a:xfrm>
            <a:off x="5939670" y="15302095"/>
            <a:ext cx="5796265" cy="33688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6ED4D06-2E4E-12C8-19AE-61A5569053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379" y="21151742"/>
            <a:ext cx="7256513" cy="28877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0F64307-6208-8D79-7D18-D6F8D8F55B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76904" y="4736378"/>
            <a:ext cx="7605712" cy="365059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4988777-3FD5-73B4-5C16-CCDE25411EA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64" t="2051" r="2525" b="3192"/>
          <a:stretch/>
        </p:blipFill>
        <p:spPr bwMode="auto">
          <a:xfrm>
            <a:off x="12211204" y="11343074"/>
            <a:ext cx="6696975" cy="53523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8AD3506-65EC-21C4-889D-C4A2CCAD55A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15" t="1363" r="2068" b="2543"/>
          <a:stretch/>
        </p:blipFill>
        <p:spPr bwMode="auto">
          <a:xfrm>
            <a:off x="19087010" y="11164471"/>
            <a:ext cx="7106587" cy="57095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903516B-F92B-CA35-3CED-5F68AB8A44B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245" t="2095" r="2118" b="2112"/>
          <a:stretch/>
        </p:blipFill>
        <p:spPr bwMode="auto">
          <a:xfrm>
            <a:off x="19306707" y="19884340"/>
            <a:ext cx="6962644" cy="56633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6C7F08B-A610-2A7B-E521-E90BDD0EC27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256" t="2197" r="1776" b="3125"/>
          <a:stretch/>
        </p:blipFill>
        <p:spPr bwMode="auto">
          <a:xfrm>
            <a:off x="12128147" y="19898575"/>
            <a:ext cx="7034615" cy="56186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screenshot of a graph&#10;&#10;Description automatically generated">
            <a:extLst>
              <a:ext uri="{FF2B5EF4-FFF2-40B4-BE49-F238E27FC236}">
                <a16:creationId xmlns:a16="http://schemas.microsoft.com/office/drawing/2014/main" id="{6ABE917F-ED0B-E480-91F8-1782A24AF91F}"/>
              </a:ext>
            </a:extLst>
          </p:cNvPr>
          <p:cNvPicPr>
            <a:picLocks noChangeAspect="1"/>
          </p:cNvPicPr>
          <p:nvPr/>
        </p:nvPicPr>
        <p:blipFill>
          <a:blip r:embed="rId11"/>
          <a:stretch>
            <a:fillRect/>
          </a:stretch>
        </p:blipFill>
        <p:spPr>
          <a:xfrm>
            <a:off x="27393474" y="2513099"/>
            <a:ext cx="10340739" cy="4555391"/>
          </a:xfrm>
          <a:prstGeom prst="rect">
            <a:avLst/>
          </a:prstGeom>
        </p:spPr>
      </p:pic>
      <p:pic>
        <p:nvPicPr>
          <p:cNvPr id="14" name="Picture 13" descr="A screenshot of a graph&#10;&#10;Description automatically generated">
            <a:extLst>
              <a:ext uri="{FF2B5EF4-FFF2-40B4-BE49-F238E27FC236}">
                <a16:creationId xmlns:a16="http://schemas.microsoft.com/office/drawing/2014/main" id="{89705E2D-6982-1413-7ACE-04CD6CE520F0}"/>
              </a:ext>
            </a:extLst>
          </p:cNvPr>
          <p:cNvPicPr>
            <a:picLocks noChangeAspect="1"/>
          </p:cNvPicPr>
          <p:nvPr/>
        </p:nvPicPr>
        <p:blipFill>
          <a:blip r:embed="rId12"/>
          <a:stretch>
            <a:fillRect/>
          </a:stretch>
        </p:blipFill>
        <p:spPr>
          <a:xfrm>
            <a:off x="27224728" y="10112037"/>
            <a:ext cx="10650073" cy="4764506"/>
          </a:xfrm>
          <a:prstGeom prst="rect">
            <a:avLst/>
          </a:prstGeom>
        </p:spPr>
      </p:pic>
      <p:pic>
        <p:nvPicPr>
          <p:cNvPr id="1044" name="Picture 20" descr="Long short-term memory (LSTM) model with four LSTM layers, dropout... |  Download Scientific Diagram">
            <a:extLst>
              <a:ext uri="{FF2B5EF4-FFF2-40B4-BE49-F238E27FC236}">
                <a16:creationId xmlns:a16="http://schemas.microsoft.com/office/drawing/2014/main" id="{BB9BA408-8875-292D-F649-5A593A2543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79807" y="20541311"/>
            <a:ext cx="10795000" cy="5842000"/>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58C2EDF5-27D2-4527-02A0-A5EBFAF38434}"/>
              </a:ext>
            </a:extLst>
          </p:cNvPr>
          <p:cNvSpPr txBox="1">
            <a:spLocks/>
          </p:cNvSpPr>
          <p:nvPr/>
        </p:nvSpPr>
        <p:spPr>
          <a:xfrm flipH="1">
            <a:off x="1715720" y="593588"/>
            <a:ext cx="7852410" cy="1417321"/>
          </a:xfrm>
          <a:prstGeom prst="rect">
            <a:avLst/>
          </a:prstGeom>
        </p:spPr>
        <p:txBody>
          <a:bodyPr vert="horz" lIns="91440" tIns="45720" rIns="91440" bIns="45720" rtlCol="0" anchor="b">
            <a:normAutofit fontScale="97500"/>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6600" dirty="0">
                <a:solidFill>
                  <a:schemeClr val="bg1"/>
                </a:solidFill>
                <a:latin typeface="Baskerville Old Face" panose="02020602080505020303" pitchFamily="18" charset="77"/>
              </a:rPr>
              <a:t>Motivation</a:t>
            </a:r>
          </a:p>
        </p:txBody>
      </p:sp>
      <p:sp>
        <p:nvSpPr>
          <p:cNvPr id="18" name="Title 1">
            <a:extLst>
              <a:ext uri="{FF2B5EF4-FFF2-40B4-BE49-F238E27FC236}">
                <a16:creationId xmlns:a16="http://schemas.microsoft.com/office/drawing/2014/main" id="{AD543408-3098-5212-E8E7-7D7E7CE77DEA}"/>
              </a:ext>
            </a:extLst>
          </p:cNvPr>
          <p:cNvSpPr txBox="1">
            <a:spLocks/>
          </p:cNvSpPr>
          <p:nvPr/>
        </p:nvSpPr>
        <p:spPr>
          <a:xfrm flipH="1">
            <a:off x="1955927" y="13403162"/>
            <a:ext cx="7852410" cy="1417321"/>
          </a:xfrm>
          <a:prstGeom prst="rect">
            <a:avLst/>
          </a:prstGeom>
        </p:spPr>
        <p:txBody>
          <a:bodyPr vert="horz" lIns="91440" tIns="45720" rIns="91440" bIns="45720" rtlCol="0" anchor="b">
            <a:normAutofit fontScale="97500"/>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6600" dirty="0">
                <a:solidFill>
                  <a:schemeClr val="bg1"/>
                </a:solidFill>
                <a:latin typeface="Baskerville Old Face" panose="02020602080505020303" pitchFamily="18" charset="77"/>
              </a:rPr>
              <a:t>Data</a:t>
            </a:r>
          </a:p>
        </p:txBody>
      </p:sp>
      <p:sp>
        <p:nvSpPr>
          <p:cNvPr id="19" name="Title 1">
            <a:extLst>
              <a:ext uri="{FF2B5EF4-FFF2-40B4-BE49-F238E27FC236}">
                <a16:creationId xmlns:a16="http://schemas.microsoft.com/office/drawing/2014/main" id="{3E8CFECD-7C4F-8698-369C-B8866B50C23C}"/>
              </a:ext>
            </a:extLst>
          </p:cNvPr>
          <p:cNvSpPr txBox="1">
            <a:spLocks/>
          </p:cNvSpPr>
          <p:nvPr/>
        </p:nvSpPr>
        <p:spPr>
          <a:xfrm flipH="1">
            <a:off x="15232775" y="9921163"/>
            <a:ext cx="7852410" cy="1417321"/>
          </a:xfrm>
          <a:prstGeom prst="rect">
            <a:avLst/>
          </a:prstGeom>
        </p:spPr>
        <p:txBody>
          <a:bodyPr vert="horz" lIns="91440" tIns="45720" rIns="91440" bIns="45720" rtlCol="0" anchor="b">
            <a:normAutofit fontScale="97500"/>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6600" dirty="0">
                <a:solidFill>
                  <a:schemeClr val="bg1"/>
                </a:solidFill>
                <a:latin typeface="Baskerville Old Face" panose="02020602080505020303" pitchFamily="18" charset="77"/>
              </a:rPr>
              <a:t>PDSI prediction</a:t>
            </a:r>
          </a:p>
        </p:txBody>
      </p:sp>
      <p:sp>
        <p:nvSpPr>
          <p:cNvPr id="20" name="Title 1">
            <a:extLst>
              <a:ext uri="{FF2B5EF4-FFF2-40B4-BE49-F238E27FC236}">
                <a16:creationId xmlns:a16="http://schemas.microsoft.com/office/drawing/2014/main" id="{9CD4FC88-C29D-4FB8-D394-A43EA03FD6DD}"/>
              </a:ext>
            </a:extLst>
          </p:cNvPr>
          <p:cNvSpPr txBox="1">
            <a:spLocks/>
          </p:cNvSpPr>
          <p:nvPr/>
        </p:nvSpPr>
        <p:spPr>
          <a:xfrm flipH="1">
            <a:off x="15283947" y="18461319"/>
            <a:ext cx="7852410" cy="1417321"/>
          </a:xfrm>
          <a:prstGeom prst="rect">
            <a:avLst/>
          </a:prstGeom>
        </p:spPr>
        <p:txBody>
          <a:bodyPr vert="horz" lIns="91440" tIns="45720" rIns="91440" bIns="45720" rtlCol="0" anchor="b">
            <a:normAutofit fontScale="97500"/>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6600" dirty="0">
                <a:solidFill>
                  <a:schemeClr val="bg1"/>
                </a:solidFill>
                <a:latin typeface="Baskerville Old Face" panose="02020602080505020303" pitchFamily="18" charset="77"/>
              </a:rPr>
              <a:t>SPI prediction</a:t>
            </a:r>
          </a:p>
        </p:txBody>
      </p:sp>
      <p:sp>
        <p:nvSpPr>
          <p:cNvPr id="22" name="Title 1">
            <a:extLst>
              <a:ext uri="{FF2B5EF4-FFF2-40B4-BE49-F238E27FC236}">
                <a16:creationId xmlns:a16="http://schemas.microsoft.com/office/drawing/2014/main" id="{B162C669-3F2B-B694-1AC4-818F06579C5A}"/>
              </a:ext>
            </a:extLst>
          </p:cNvPr>
          <p:cNvSpPr txBox="1">
            <a:spLocks/>
          </p:cNvSpPr>
          <p:nvPr/>
        </p:nvSpPr>
        <p:spPr>
          <a:xfrm flipH="1">
            <a:off x="15132959" y="3261629"/>
            <a:ext cx="7852410" cy="1417321"/>
          </a:xfrm>
          <a:prstGeom prst="rect">
            <a:avLst/>
          </a:prstGeom>
        </p:spPr>
        <p:txBody>
          <a:bodyPr vert="horz" lIns="91440" tIns="45720" rIns="91440" bIns="45720" rtlCol="0" anchor="b">
            <a:normAutofit fontScale="97500"/>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6600" dirty="0">
                <a:solidFill>
                  <a:schemeClr val="bg1"/>
                </a:solidFill>
                <a:latin typeface="Baskerville Old Face" panose="02020602080505020303" pitchFamily="18" charset="77"/>
              </a:rPr>
              <a:t>Baseline Model</a:t>
            </a:r>
          </a:p>
        </p:txBody>
      </p:sp>
      <p:sp>
        <p:nvSpPr>
          <p:cNvPr id="23" name="Title 1">
            <a:extLst>
              <a:ext uri="{FF2B5EF4-FFF2-40B4-BE49-F238E27FC236}">
                <a16:creationId xmlns:a16="http://schemas.microsoft.com/office/drawing/2014/main" id="{E8861F21-118A-09AC-24D9-B17F63E9BD3B}"/>
              </a:ext>
            </a:extLst>
          </p:cNvPr>
          <p:cNvSpPr txBox="1">
            <a:spLocks/>
          </p:cNvSpPr>
          <p:nvPr/>
        </p:nvSpPr>
        <p:spPr>
          <a:xfrm flipH="1">
            <a:off x="28551102" y="18806272"/>
            <a:ext cx="7852410" cy="1417321"/>
          </a:xfrm>
          <a:prstGeom prst="rect">
            <a:avLst/>
          </a:prstGeom>
        </p:spPr>
        <p:txBody>
          <a:bodyPr vert="horz" lIns="91440" tIns="45720" rIns="91440" bIns="45720" rtlCol="0" anchor="b">
            <a:normAutofit fontScale="97500"/>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6600" dirty="0">
                <a:solidFill>
                  <a:schemeClr val="bg1"/>
                </a:solidFill>
                <a:latin typeface="Baskerville Old Face" panose="02020602080505020303" pitchFamily="18" charset="77"/>
              </a:rPr>
              <a:t>Model Architecture</a:t>
            </a:r>
          </a:p>
        </p:txBody>
      </p:sp>
      <p:sp>
        <p:nvSpPr>
          <p:cNvPr id="24" name="Title 1">
            <a:extLst>
              <a:ext uri="{FF2B5EF4-FFF2-40B4-BE49-F238E27FC236}">
                <a16:creationId xmlns:a16="http://schemas.microsoft.com/office/drawing/2014/main" id="{42818085-D79C-9397-B3C2-C16B10B453F9}"/>
              </a:ext>
            </a:extLst>
          </p:cNvPr>
          <p:cNvSpPr txBox="1">
            <a:spLocks/>
          </p:cNvSpPr>
          <p:nvPr/>
        </p:nvSpPr>
        <p:spPr>
          <a:xfrm flipH="1">
            <a:off x="28710097" y="8854344"/>
            <a:ext cx="7852410" cy="1257693"/>
          </a:xfrm>
          <a:prstGeom prst="rect">
            <a:avLst/>
          </a:prstGeom>
        </p:spPr>
        <p:txBody>
          <a:bodyPr vert="horz" lIns="91440" tIns="45720" rIns="91440" bIns="45720" rtlCol="0" anchor="b">
            <a:normAutofit fontScale="97500"/>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6600" dirty="0">
                <a:solidFill>
                  <a:schemeClr val="bg1"/>
                </a:solidFill>
                <a:latin typeface="Baskerville Old Face" panose="02020602080505020303" pitchFamily="18" charset="77"/>
              </a:rPr>
              <a:t>MSE Loss for SPI</a:t>
            </a:r>
          </a:p>
        </p:txBody>
      </p:sp>
      <p:sp>
        <p:nvSpPr>
          <p:cNvPr id="25" name="Title 1">
            <a:extLst>
              <a:ext uri="{FF2B5EF4-FFF2-40B4-BE49-F238E27FC236}">
                <a16:creationId xmlns:a16="http://schemas.microsoft.com/office/drawing/2014/main" id="{DA38DAB4-6088-483E-0A33-DD4AFFD8F9BD}"/>
              </a:ext>
            </a:extLst>
          </p:cNvPr>
          <p:cNvSpPr txBox="1">
            <a:spLocks/>
          </p:cNvSpPr>
          <p:nvPr/>
        </p:nvSpPr>
        <p:spPr>
          <a:xfrm flipH="1">
            <a:off x="28637639" y="936919"/>
            <a:ext cx="7852410" cy="1417321"/>
          </a:xfrm>
          <a:prstGeom prst="rect">
            <a:avLst/>
          </a:prstGeom>
        </p:spPr>
        <p:txBody>
          <a:bodyPr vert="horz" lIns="91440" tIns="45720" rIns="91440" bIns="45720" rtlCol="0" anchor="b">
            <a:normAutofit fontScale="97500"/>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6600" dirty="0">
                <a:solidFill>
                  <a:schemeClr val="bg1"/>
                </a:solidFill>
                <a:latin typeface="Baskerville Old Face" panose="02020602080505020303" pitchFamily="18" charset="77"/>
              </a:rPr>
              <a:t>MSE Loss for PDSI</a:t>
            </a:r>
          </a:p>
        </p:txBody>
      </p:sp>
      <p:sp>
        <p:nvSpPr>
          <p:cNvPr id="26" name="TextBox 25">
            <a:extLst>
              <a:ext uri="{FF2B5EF4-FFF2-40B4-BE49-F238E27FC236}">
                <a16:creationId xmlns:a16="http://schemas.microsoft.com/office/drawing/2014/main" id="{D87BC74E-256B-84AE-B9B8-D4D61904BC21}"/>
              </a:ext>
            </a:extLst>
          </p:cNvPr>
          <p:cNvSpPr txBox="1"/>
          <p:nvPr/>
        </p:nvSpPr>
        <p:spPr>
          <a:xfrm>
            <a:off x="777285" y="6338204"/>
            <a:ext cx="10561275" cy="4154984"/>
          </a:xfrm>
          <a:prstGeom prst="rect">
            <a:avLst/>
          </a:prstGeom>
          <a:noFill/>
        </p:spPr>
        <p:txBody>
          <a:bodyPr wrap="square" rtlCol="0">
            <a:spAutoFit/>
          </a:bodyPr>
          <a:lstStyle/>
          <a:p>
            <a:pPr rtl="0">
              <a:spcBef>
                <a:spcPts val="0"/>
              </a:spcBef>
              <a:spcAft>
                <a:spcPts val="0"/>
              </a:spcAft>
            </a:pPr>
            <a:br>
              <a:rPr lang="en-US" sz="2400" b="0" dirty="0">
                <a:solidFill>
                  <a:schemeClr val="bg1"/>
                </a:solidFill>
                <a:effectLst/>
                <a:latin typeface="Baskerville Old Face" panose="02020602080505020303" pitchFamily="18" charset="77"/>
              </a:rPr>
            </a:br>
            <a:r>
              <a:rPr lang="en-US" sz="2400" b="0" i="0" u="none" strike="noStrike" dirty="0">
                <a:solidFill>
                  <a:schemeClr val="bg1"/>
                </a:solidFill>
                <a:effectLst/>
                <a:latin typeface="Baskerville Old Face" panose="02020602080505020303" pitchFamily="18" charset="77"/>
              </a:rPr>
              <a:t>Drought is increasingly becoming a problem for farmers in the recent years. As you can see from this chart, the level of drought in the US over the past 20 years has significantly increased. Without water, agriculture suffers and farmers are unable to produce enough food to financially provide for themselves and to provide for the nation’s food needs. Because of this, drought prevention and methods for dealing with drought are heavily researched. Farmers can choose drought resistant crops, change their growing season slightly, or create more climate controlled environments to grow in.</a:t>
            </a:r>
            <a:endParaRPr lang="en-US" sz="2400" b="0" dirty="0">
              <a:solidFill>
                <a:schemeClr val="bg1"/>
              </a:solidFill>
              <a:effectLst/>
              <a:latin typeface="Baskerville Old Face" panose="02020602080505020303" pitchFamily="18" charset="77"/>
            </a:endParaRPr>
          </a:p>
          <a:p>
            <a:br>
              <a:rPr lang="en-US" sz="2400" dirty="0">
                <a:solidFill>
                  <a:schemeClr val="bg1"/>
                </a:solidFill>
                <a:latin typeface="Baskerville Old Face" panose="02020602080505020303" pitchFamily="18" charset="77"/>
              </a:rPr>
            </a:br>
            <a:endParaRPr lang="en-US" sz="2400" dirty="0">
              <a:solidFill>
                <a:schemeClr val="bg1"/>
              </a:solidFill>
              <a:latin typeface="Baskerville Old Face" panose="02020602080505020303" pitchFamily="18" charset="77"/>
            </a:endParaRPr>
          </a:p>
        </p:txBody>
      </p:sp>
      <p:sp>
        <p:nvSpPr>
          <p:cNvPr id="27" name="TextBox 26">
            <a:extLst>
              <a:ext uri="{FF2B5EF4-FFF2-40B4-BE49-F238E27FC236}">
                <a16:creationId xmlns:a16="http://schemas.microsoft.com/office/drawing/2014/main" id="{A9C6264D-E777-677D-792F-2E29E9D3492D}"/>
              </a:ext>
            </a:extLst>
          </p:cNvPr>
          <p:cNvSpPr txBox="1"/>
          <p:nvPr/>
        </p:nvSpPr>
        <p:spPr>
          <a:xfrm>
            <a:off x="615685" y="19708024"/>
            <a:ext cx="10561275" cy="1569660"/>
          </a:xfrm>
          <a:prstGeom prst="rect">
            <a:avLst/>
          </a:prstGeom>
          <a:noFill/>
        </p:spPr>
        <p:txBody>
          <a:bodyPr wrap="square" rtlCol="0">
            <a:spAutoFit/>
          </a:bodyPr>
          <a:lstStyle/>
          <a:p>
            <a:pPr>
              <a:spcAft>
                <a:spcPts val="1200"/>
              </a:spcAft>
            </a:pPr>
            <a:r>
              <a:rPr lang="en-US" sz="2400" b="0" dirty="0">
                <a:solidFill>
                  <a:schemeClr val="bg1"/>
                </a:solidFill>
                <a:effectLst/>
                <a:latin typeface="Baskerville Old Face" panose="02020602080505020303" pitchFamily="18" charset="77"/>
              </a:rPr>
              <a:t>The two datasets that I used are the Standardized Precipitation Index (SPI) and the Palmer Drought Severity Index (PDSI). Both are made available by the US government and cover the years from 1895 to 2016</a:t>
            </a:r>
            <a:br>
              <a:rPr lang="en-US" sz="2400" dirty="0">
                <a:solidFill>
                  <a:schemeClr val="bg1"/>
                </a:solidFill>
                <a:latin typeface="Baskerville Old Face" panose="02020602080505020303" pitchFamily="18" charset="77"/>
              </a:rPr>
            </a:br>
            <a:endParaRPr lang="en-US" sz="2400" dirty="0">
              <a:solidFill>
                <a:schemeClr val="bg1"/>
              </a:solidFill>
              <a:latin typeface="Baskerville Old Face" panose="02020602080505020303" pitchFamily="18" charset="77"/>
            </a:endParaRPr>
          </a:p>
        </p:txBody>
      </p:sp>
      <p:sp>
        <p:nvSpPr>
          <p:cNvPr id="28" name="TextBox 27">
            <a:extLst>
              <a:ext uri="{FF2B5EF4-FFF2-40B4-BE49-F238E27FC236}">
                <a16:creationId xmlns:a16="http://schemas.microsoft.com/office/drawing/2014/main" id="{3F08D13F-C5C7-D823-0B2C-410B07C70986}"/>
              </a:ext>
            </a:extLst>
          </p:cNvPr>
          <p:cNvSpPr txBox="1"/>
          <p:nvPr/>
        </p:nvSpPr>
        <p:spPr>
          <a:xfrm>
            <a:off x="830697" y="10150481"/>
            <a:ext cx="10561275" cy="3354765"/>
          </a:xfrm>
          <a:prstGeom prst="rect">
            <a:avLst/>
          </a:prstGeom>
          <a:noFill/>
        </p:spPr>
        <p:txBody>
          <a:bodyPr wrap="square" rtlCol="0">
            <a:spAutoFit/>
          </a:bodyPr>
          <a:lstStyle/>
          <a:p>
            <a:pPr>
              <a:spcAft>
                <a:spcPts val="1200"/>
              </a:spcAft>
            </a:pPr>
            <a:r>
              <a:rPr lang="en-US" sz="2400" b="0" i="0" u="none" strike="noStrike" dirty="0">
                <a:solidFill>
                  <a:schemeClr val="bg1"/>
                </a:solidFill>
                <a:effectLst/>
                <a:latin typeface="Baskerville Old Face" panose="02020602080505020303" pitchFamily="18" charset="77"/>
              </a:rPr>
              <a:t>Though drought prevention and resistant measures are available, without knowing when or where a drought will occur, we are unable to put these measures in place early enough for them to be useful. The solution here is predicting drought using environmental metrics so that measures can be taken before a drought occurs. </a:t>
            </a:r>
          </a:p>
          <a:p>
            <a:pPr>
              <a:spcAft>
                <a:spcPts val="1200"/>
              </a:spcAft>
            </a:pPr>
            <a:r>
              <a:rPr lang="en-US" sz="2400" b="0" i="0" u="none" strike="noStrike" dirty="0">
                <a:solidFill>
                  <a:schemeClr val="bg1"/>
                </a:solidFill>
                <a:effectLst/>
                <a:latin typeface="Baskerville Old Face" panose="02020602080505020303" pitchFamily="18" charset="77"/>
              </a:rPr>
              <a:t>In previous literature, it seems as though often, Machine learning methods were used on isolated datasets where only one metric was used to predict drought. </a:t>
            </a:r>
          </a:p>
          <a:p>
            <a:pPr>
              <a:spcAft>
                <a:spcPts val="1200"/>
              </a:spcAft>
            </a:pPr>
            <a:r>
              <a:rPr lang="en-US" sz="2400" b="0" i="0" u="none" strike="noStrike" dirty="0">
                <a:solidFill>
                  <a:schemeClr val="bg1"/>
                </a:solidFill>
                <a:effectLst/>
                <a:latin typeface="Baskerville Old Face" panose="02020602080505020303" pitchFamily="18" charset="77"/>
              </a:rPr>
              <a:t>However, several different metrics exist. They are just not being used by the same models. </a:t>
            </a:r>
            <a:endParaRPr lang="en-US" sz="2400" dirty="0">
              <a:solidFill>
                <a:schemeClr val="bg1"/>
              </a:solidFill>
              <a:latin typeface="Baskerville Old Face" panose="02020602080505020303" pitchFamily="18" charset="77"/>
            </a:endParaRPr>
          </a:p>
        </p:txBody>
      </p:sp>
      <p:sp>
        <p:nvSpPr>
          <p:cNvPr id="30" name="TextBox 29">
            <a:extLst>
              <a:ext uri="{FF2B5EF4-FFF2-40B4-BE49-F238E27FC236}">
                <a16:creationId xmlns:a16="http://schemas.microsoft.com/office/drawing/2014/main" id="{488EF7FE-5CE6-847E-4194-E7466599C870}"/>
              </a:ext>
            </a:extLst>
          </p:cNvPr>
          <p:cNvSpPr txBox="1"/>
          <p:nvPr/>
        </p:nvSpPr>
        <p:spPr>
          <a:xfrm>
            <a:off x="505103" y="24329021"/>
            <a:ext cx="10561275" cy="2308324"/>
          </a:xfrm>
          <a:prstGeom prst="rect">
            <a:avLst/>
          </a:prstGeom>
          <a:noFill/>
        </p:spPr>
        <p:txBody>
          <a:bodyPr wrap="square">
            <a:spAutoFit/>
          </a:bodyPr>
          <a:lstStyle/>
          <a:p>
            <a:pPr rtl="0">
              <a:spcBef>
                <a:spcPts val="0"/>
              </a:spcBef>
              <a:spcAft>
                <a:spcPts val="1200"/>
              </a:spcAft>
            </a:pPr>
            <a:r>
              <a:rPr lang="en-US" sz="2400" b="0" i="0" u="none" strike="noStrike" dirty="0">
                <a:solidFill>
                  <a:schemeClr val="bg1"/>
                </a:solidFill>
                <a:effectLst/>
                <a:latin typeface="Baskerville Old Face" panose="02020602080505020303" pitchFamily="18" charset="77"/>
              </a:rPr>
              <a:t>Represented as time series data, the above figure shows how the PDSI data (orange) and SPI data (blue) for the county with the </a:t>
            </a:r>
            <a:r>
              <a:rPr lang="en-US" sz="2400" dirty="0">
                <a:solidFill>
                  <a:schemeClr val="bg1"/>
                </a:solidFill>
                <a:latin typeface="Baskerville Old Face" panose="02020602080505020303" pitchFamily="18" charset="77"/>
              </a:rPr>
              <a:t>ID 1001</a:t>
            </a:r>
            <a:r>
              <a:rPr lang="en-US" sz="2400" b="0" i="0" u="none" strike="noStrike" dirty="0">
                <a:solidFill>
                  <a:schemeClr val="bg1"/>
                </a:solidFill>
                <a:effectLst/>
                <a:latin typeface="Baskerville Old Face" panose="02020602080505020303" pitchFamily="18" charset="77"/>
              </a:rPr>
              <a:t> look when plotted over the time period given by the dataset. High PDSI and SPI values indicate that there is not likely to be a drought in the area while low numbers indicate that there is likely to be a drought. As can be seen, PDSI data is smoother and has less variation over short time frames.</a:t>
            </a:r>
            <a:endParaRPr lang="en-US" sz="2400" dirty="0">
              <a:solidFill>
                <a:schemeClr val="bg1"/>
              </a:solidFill>
              <a:latin typeface="Baskerville Old Face" panose="02020602080505020303" pitchFamily="18" charset="77"/>
            </a:endParaRPr>
          </a:p>
        </p:txBody>
      </p:sp>
      <p:sp>
        <p:nvSpPr>
          <p:cNvPr id="31" name="TextBox 30">
            <a:extLst>
              <a:ext uri="{FF2B5EF4-FFF2-40B4-BE49-F238E27FC236}">
                <a16:creationId xmlns:a16="http://schemas.microsoft.com/office/drawing/2014/main" id="{E796FDB0-4737-8AE5-4652-1DF7AEEC4FE5}"/>
              </a:ext>
            </a:extLst>
          </p:cNvPr>
          <p:cNvSpPr txBox="1"/>
          <p:nvPr/>
        </p:nvSpPr>
        <p:spPr>
          <a:xfrm>
            <a:off x="14026069" y="8542377"/>
            <a:ext cx="10561275" cy="1569660"/>
          </a:xfrm>
          <a:prstGeom prst="rect">
            <a:avLst/>
          </a:prstGeom>
          <a:noFill/>
        </p:spPr>
        <p:txBody>
          <a:bodyPr wrap="square">
            <a:spAutoFit/>
          </a:bodyPr>
          <a:lstStyle/>
          <a:p>
            <a:pPr rtl="0">
              <a:spcBef>
                <a:spcPts val="0"/>
              </a:spcBef>
              <a:spcAft>
                <a:spcPts val="1200"/>
              </a:spcAft>
            </a:pPr>
            <a:r>
              <a:rPr lang="en-US" sz="2400" b="0" i="0" u="none" strike="noStrike" dirty="0">
                <a:solidFill>
                  <a:schemeClr val="bg1"/>
                </a:solidFill>
                <a:effectLst/>
                <a:latin typeface="Baskerville Old Face" panose="02020602080505020303" pitchFamily="18" charset="77"/>
              </a:rPr>
              <a:t>The baseline model that was implemented, a 2 layer LSTM, gave fairly accurate predictions over a shor</a:t>
            </a:r>
            <a:r>
              <a:rPr lang="en-US" sz="2400" dirty="0">
                <a:solidFill>
                  <a:schemeClr val="bg1"/>
                </a:solidFill>
                <a:latin typeface="Baskerville Old Face" panose="02020602080505020303" pitchFamily="18" charset="77"/>
              </a:rPr>
              <a:t>t time period, as is shown above. Training was done on the first portion of the data and the model predicted the last time points. The predictions were compared to the real data at the end of the time series.</a:t>
            </a:r>
          </a:p>
        </p:txBody>
      </p:sp>
      <p:sp>
        <p:nvSpPr>
          <p:cNvPr id="32" name="TextBox 31">
            <a:extLst>
              <a:ext uri="{FF2B5EF4-FFF2-40B4-BE49-F238E27FC236}">
                <a16:creationId xmlns:a16="http://schemas.microsoft.com/office/drawing/2014/main" id="{01021E8F-3E57-A2BA-4DFD-E7F329BEB608}"/>
              </a:ext>
            </a:extLst>
          </p:cNvPr>
          <p:cNvSpPr txBox="1"/>
          <p:nvPr/>
        </p:nvSpPr>
        <p:spPr>
          <a:xfrm>
            <a:off x="12320756" y="17141606"/>
            <a:ext cx="13982387" cy="1569660"/>
          </a:xfrm>
          <a:prstGeom prst="rect">
            <a:avLst/>
          </a:prstGeom>
          <a:noFill/>
        </p:spPr>
        <p:txBody>
          <a:bodyPr wrap="square">
            <a:spAutoFit/>
          </a:bodyPr>
          <a:lstStyle/>
          <a:p>
            <a:pPr rtl="0">
              <a:spcBef>
                <a:spcPts val="0"/>
              </a:spcBef>
              <a:spcAft>
                <a:spcPts val="1200"/>
              </a:spcAft>
            </a:pPr>
            <a:r>
              <a:rPr lang="en-US" sz="2400" dirty="0">
                <a:solidFill>
                  <a:schemeClr val="bg1"/>
                </a:solidFill>
                <a:latin typeface="Baskerville Old Face" panose="02020602080505020303" pitchFamily="18" charset="77"/>
              </a:rPr>
              <a:t>From left to right are figures showing the performance of the baseline and my improved model when predicting PDSI data for a long period of time. As you can see in my improved model predictions are more accurate (the lines are generally closer matched). As you might notice, high values are not as accurately predicted. This is not a concern as predicting high likelihood of no drought is not the main focus. Predicting drought (low PDSI) is.</a:t>
            </a:r>
          </a:p>
        </p:txBody>
      </p:sp>
      <p:sp>
        <p:nvSpPr>
          <p:cNvPr id="33" name="TextBox 32">
            <a:extLst>
              <a:ext uri="{FF2B5EF4-FFF2-40B4-BE49-F238E27FC236}">
                <a16:creationId xmlns:a16="http://schemas.microsoft.com/office/drawing/2014/main" id="{62A35D69-AB79-2708-7DF1-11A9D61323D7}"/>
              </a:ext>
            </a:extLst>
          </p:cNvPr>
          <p:cNvSpPr txBox="1"/>
          <p:nvPr/>
        </p:nvSpPr>
        <p:spPr>
          <a:xfrm>
            <a:off x="12135450" y="25668627"/>
            <a:ext cx="14295614" cy="1569660"/>
          </a:xfrm>
          <a:prstGeom prst="rect">
            <a:avLst/>
          </a:prstGeom>
          <a:noFill/>
        </p:spPr>
        <p:txBody>
          <a:bodyPr wrap="square">
            <a:spAutoFit/>
          </a:bodyPr>
          <a:lstStyle/>
          <a:p>
            <a:pPr rtl="0">
              <a:spcBef>
                <a:spcPts val="0"/>
              </a:spcBef>
              <a:spcAft>
                <a:spcPts val="1200"/>
              </a:spcAft>
            </a:pPr>
            <a:r>
              <a:rPr lang="en-US" sz="2400" dirty="0">
                <a:solidFill>
                  <a:schemeClr val="bg1"/>
                </a:solidFill>
                <a:latin typeface="Baskerville Old Face" panose="02020602080505020303" pitchFamily="18" charset="77"/>
              </a:rPr>
              <a:t>From left to right are figures showing the improved model performance when predicting SPI data and when predicting PDSI data when trained on both datasets. As you can see, adding SPI data made the model significantly worse. This is likely because SPI data varies more that PDSI data because it is tracked more frequently and is more likely to pick up noise. Predicting an average reduces the model’s loss more than trying to accurately fit the SPI data.  </a:t>
            </a:r>
          </a:p>
        </p:txBody>
      </p:sp>
      <p:sp>
        <p:nvSpPr>
          <p:cNvPr id="34" name="TextBox 33">
            <a:extLst>
              <a:ext uri="{FF2B5EF4-FFF2-40B4-BE49-F238E27FC236}">
                <a16:creationId xmlns:a16="http://schemas.microsoft.com/office/drawing/2014/main" id="{54C8D608-513A-B6B1-EB2B-6225E232F08E}"/>
              </a:ext>
            </a:extLst>
          </p:cNvPr>
          <p:cNvSpPr txBox="1"/>
          <p:nvPr/>
        </p:nvSpPr>
        <p:spPr>
          <a:xfrm>
            <a:off x="26517600" y="26676823"/>
            <a:ext cx="12092488" cy="461665"/>
          </a:xfrm>
          <a:prstGeom prst="rect">
            <a:avLst/>
          </a:prstGeom>
          <a:noFill/>
        </p:spPr>
        <p:txBody>
          <a:bodyPr wrap="square">
            <a:spAutoFit/>
          </a:bodyPr>
          <a:lstStyle/>
          <a:p>
            <a:pPr rtl="0">
              <a:spcBef>
                <a:spcPts val="0"/>
              </a:spcBef>
              <a:spcAft>
                <a:spcPts val="1200"/>
              </a:spcAft>
            </a:pPr>
            <a:r>
              <a:rPr lang="en-US" sz="2400" dirty="0">
                <a:solidFill>
                  <a:schemeClr val="bg1"/>
                </a:solidFill>
                <a:latin typeface="Baskerville Old Face" panose="02020602080505020303" pitchFamily="18" charset="77"/>
              </a:rPr>
              <a:t>The figure above shows the final model architecture that performed the best for PDSI prediction. </a:t>
            </a:r>
          </a:p>
        </p:txBody>
      </p:sp>
      <p:sp>
        <p:nvSpPr>
          <p:cNvPr id="35" name="TextBox 34">
            <a:extLst>
              <a:ext uri="{FF2B5EF4-FFF2-40B4-BE49-F238E27FC236}">
                <a16:creationId xmlns:a16="http://schemas.microsoft.com/office/drawing/2014/main" id="{12F22694-52A1-3A94-817C-06374E976149}"/>
              </a:ext>
            </a:extLst>
          </p:cNvPr>
          <p:cNvSpPr txBox="1"/>
          <p:nvPr/>
        </p:nvSpPr>
        <p:spPr>
          <a:xfrm>
            <a:off x="27224734" y="7227349"/>
            <a:ext cx="10650067" cy="1200329"/>
          </a:xfrm>
          <a:prstGeom prst="rect">
            <a:avLst/>
          </a:prstGeom>
          <a:noFill/>
        </p:spPr>
        <p:txBody>
          <a:bodyPr wrap="square">
            <a:spAutoFit/>
          </a:bodyPr>
          <a:lstStyle/>
          <a:p>
            <a:pPr rtl="0">
              <a:spcBef>
                <a:spcPts val="0"/>
              </a:spcBef>
              <a:spcAft>
                <a:spcPts val="1200"/>
              </a:spcAft>
            </a:pPr>
            <a:r>
              <a:rPr lang="en-US" sz="2400" dirty="0">
                <a:solidFill>
                  <a:schemeClr val="bg1"/>
                </a:solidFill>
                <a:latin typeface="Baskerville Old Face" panose="02020602080505020303" pitchFamily="18" charset="77"/>
              </a:rPr>
              <a:t>The figure above shows the mean squared error loss for some of the models trained for PDSI prediction. As can be seen, the loss after adding a scheduler and extra layers to the LSTM was significantly lower. </a:t>
            </a:r>
          </a:p>
        </p:txBody>
      </p:sp>
      <p:sp>
        <p:nvSpPr>
          <p:cNvPr id="36" name="TextBox 35">
            <a:extLst>
              <a:ext uri="{FF2B5EF4-FFF2-40B4-BE49-F238E27FC236}">
                <a16:creationId xmlns:a16="http://schemas.microsoft.com/office/drawing/2014/main" id="{8B8D33B3-62C6-C033-7FFB-AFC71D047080}"/>
              </a:ext>
            </a:extLst>
          </p:cNvPr>
          <p:cNvSpPr txBox="1"/>
          <p:nvPr/>
        </p:nvSpPr>
        <p:spPr>
          <a:xfrm>
            <a:off x="27224728" y="15302872"/>
            <a:ext cx="10650067" cy="2308324"/>
          </a:xfrm>
          <a:prstGeom prst="rect">
            <a:avLst/>
          </a:prstGeom>
          <a:noFill/>
        </p:spPr>
        <p:txBody>
          <a:bodyPr wrap="square">
            <a:spAutoFit/>
          </a:bodyPr>
          <a:lstStyle/>
          <a:p>
            <a:pPr rtl="0">
              <a:spcBef>
                <a:spcPts val="0"/>
              </a:spcBef>
              <a:spcAft>
                <a:spcPts val="1200"/>
              </a:spcAft>
            </a:pPr>
            <a:r>
              <a:rPr lang="en-US" sz="2400" dirty="0">
                <a:solidFill>
                  <a:schemeClr val="bg1"/>
                </a:solidFill>
                <a:latin typeface="Baskerville Old Face" panose="02020602080505020303" pitchFamily="18" charset="77"/>
              </a:rPr>
              <a:t>The figure above shows the mean squared error loss for some of the models trained for SPI prediction. Unfortunately, it seemed like the only thing that would decrease the loss for SPI was increasing the amount of history that the model took in at each training instance. This might be because SPI data has more variability as the precipitation is not the same day to day. This means that it is difficult for the model to learn patterns in the data.</a:t>
            </a:r>
          </a:p>
        </p:txBody>
      </p:sp>
    </p:spTree>
    <p:extLst>
      <p:ext uri="{BB962C8B-B14F-4D97-AF65-F5344CB8AC3E}">
        <p14:creationId xmlns:p14="http://schemas.microsoft.com/office/powerpoint/2010/main" val="20131565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630</TotalTime>
  <Words>733</Words>
  <Application>Microsoft Macintosh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Baskerville Old Face</vt:lpstr>
      <vt:lpstr>Office Theme</vt:lpstr>
      <vt:lpstr>Drought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Drought Prediction</dc:title>
  <dc:creator>Shamika Dhuri</dc:creator>
  <cp:lastModifiedBy>Shamika Dhuri</cp:lastModifiedBy>
  <cp:revision>6</cp:revision>
  <dcterms:created xsi:type="dcterms:W3CDTF">2024-04-18T18:25:35Z</dcterms:created>
  <dcterms:modified xsi:type="dcterms:W3CDTF">2024-04-19T04:56:08Z</dcterms:modified>
</cp:coreProperties>
</file>