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204465"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SHAMIKSHA R</a:t>
            </a:r>
            <a:endParaRPr sz="3200" dirty="0">
              <a:latin typeface="Trebuchet MS"/>
              <a:cs typeface="Trebuchet MS"/>
            </a:endParaRPr>
          </a:p>
        </p:txBody>
      </p:sp>
      <p:sp>
        <p:nvSpPr>
          <p:cNvPr id="8" name="object 8"/>
          <p:cNvSpPr txBox="1"/>
          <p:nvPr/>
        </p:nvSpPr>
        <p:spPr>
          <a:xfrm>
            <a:off x="6484620" y="2821622"/>
            <a:ext cx="258318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smtClean="0">
                <a:solidFill>
                  <a:srgbClr val="2D936B"/>
                </a:solidFill>
                <a:latin typeface="Trebuchet MS"/>
                <a:cs typeface="Trebuchet MS"/>
              </a:rPr>
              <a:t>FINAL</a:t>
            </a:r>
            <a:r>
              <a:rPr lang="en-IN" sz="2400" b="1" spc="-40" dirty="0" smtClean="0">
                <a:solidFill>
                  <a:srgbClr val="2D936B"/>
                </a:solidFill>
                <a:latin typeface="Trebuchet MS"/>
                <a:cs typeface="Trebuchet MS"/>
              </a:rPr>
              <a:t> </a:t>
            </a:r>
            <a:r>
              <a:rPr lang="en-IN" sz="2400" b="1" spc="-10" dirty="0" smtClean="0">
                <a:solidFill>
                  <a:srgbClr val="2D936B"/>
                </a:solidFill>
                <a:latin typeface="Trebuchet MS"/>
                <a:cs typeface="Trebuchet MS"/>
              </a:rPr>
              <a:t>PROJECT</a:t>
            </a:r>
            <a:endParaRPr lang="en-IN"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52832" y="477825"/>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1127760" y="4606598"/>
            <a:ext cx="6492240" cy="1718001"/>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a:cs typeface="Trebuchet MS"/>
            </a:endParaRPr>
          </a:p>
        </p:txBody>
      </p:sp>
      <p:sp>
        <p:nvSpPr>
          <p:cNvPr id="10" name="Rectangle 9"/>
          <p:cNvSpPr/>
          <p:nvPr/>
        </p:nvSpPr>
        <p:spPr>
          <a:xfrm>
            <a:off x="902655" y="762000"/>
            <a:ext cx="8820150" cy="3323987"/>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results </a:t>
            </a:r>
            <a:r>
              <a:rPr lang="en-US" sz="2000" dirty="0" smtClean="0">
                <a:latin typeface="Times New Roman" panose="02020603050405020304" pitchFamily="18" charset="0"/>
                <a:cs typeface="Times New Roman" panose="02020603050405020304" pitchFamily="18" charset="0"/>
              </a:rPr>
              <a:t>of our </a:t>
            </a:r>
            <a:r>
              <a:rPr lang="en-US" sz="2000" dirty="0">
                <a:latin typeface="Times New Roman" panose="02020603050405020304" pitchFamily="18" charset="0"/>
                <a:cs typeface="Times New Roman" panose="02020603050405020304" pitchFamily="18" charset="0"/>
              </a:rPr>
              <a:t>image colorization can vary based on the specific techniques, models, and datasets used in the </a:t>
            </a:r>
            <a:r>
              <a:rPr lang="en-US" sz="2000" dirty="0" err="1" smtClean="0">
                <a:latin typeface="Times New Roman" panose="02020603050405020304" pitchFamily="18" charset="0"/>
                <a:cs typeface="Times New Roman" panose="02020603050405020304" pitchFamily="18" charset="0"/>
              </a:rPr>
              <a:t>process.In</a:t>
            </a:r>
            <a:r>
              <a:rPr lang="en-US" sz="2000" dirty="0" smtClean="0">
                <a:latin typeface="Times New Roman" panose="02020603050405020304" pitchFamily="18" charset="0"/>
                <a:cs typeface="Times New Roman" panose="02020603050405020304" pitchFamily="18" charset="0"/>
              </a:rPr>
              <a:t> this case, it results in the natural and </a:t>
            </a:r>
            <a:r>
              <a:rPr lang="en-US" sz="2000" dirty="0" err="1" smtClean="0">
                <a:latin typeface="Times New Roman" panose="02020603050405020304" pitchFamily="18" charset="0"/>
                <a:cs typeface="Times New Roman" panose="02020603050405020304" pitchFamily="18" charset="0"/>
              </a:rPr>
              <a:t>belivable</a:t>
            </a:r>
            <a:r>
              <a:rPr lang="en-US" sz="2000" dirty="0" smtClean="0">
                <a:latin typeface="Times New Roman" panose="02020603050405020304" pitchFamily="18" charset="0"/>
                <a:cs typeface="Times New Roman" panose="02020603050405020304" pitchFamily="18" charset="0"/>
              </a:rPr>
              <a:t> colorization of the images for the </a:t>
            </a:r>
            <a:r>
              <a:rPr lang="en-US" sz="2000" dirty="0" err="1" smtClean="0">
                <a:latin typeface="Times New Roman" panose="02020603050405020304" pitchFamily="18" charset="0"/>
                <a:cs typeface="Times New Roman" panose="02020603050405020304" pitchFamily="18" charset="0"/>
              </a:rPr>
              <a:t>observers.It</a:t>
            </a:r>
            <a:r>
              <a:rPr lang="en-US" sz="2000" dirty="0" smtClean="0">
                <a:latin typeface="Times New Roman" panose="02020603050405020304" pitchFamily="18" charset="0"/>
                <a:cs typeface="Times New Roman" panose="02020603050405020304" pitchFamily="18" charset="0"/>
              </a:rPr>
              <a:t> ensures a consistent colorization of the images </a:t>
            </a:r>
            <a:r>
              <a:rPr lang="en-US" sz="2000" dirty="0">
                <a:latin typeface="Times New Roman" panose="02020603050405020304" pitchFamily="18" charset="0"/>
                <a:cs typeface="Times New Roman" panose="02020603050405020304" pitchFamily="18" charset="0"/>
              </a:rPr>
              <a:t>that colors are applied uniformly across the image, maintaining coherence and harmony in the overall color scheme</a:t>
            </a:r>
            <a:r>
              <a:rPr lang="en-US" sz="2000" dirty="0" smtClean="0">
                <a:latin typeface="Times New Roman" panose="02020603050405020304" pitchFamily="18" charset="0"/>
                <a:cs typeface="Times New Roman" panose="02020603050405020304" pitchFamily="18" charset="0"/>
              </a:rPr>
              <a:t>.</a:t>
            </a:r>
            <a:r>
              <a:rPr lang="en-US" sz="2000" dirty="0"/>
              <a:t> </a:t>
            </a:r>
            <a:r>
              <a:rPr lang="en-US" sz="2000" dirty="0" smtClean="0">
                <a:latin typeface="Times New Roman" panose="02020603050405020304" pitchFamily="18" charset="0"/>
                <a:cs typeface="Times New Roman" panose="02020603050405020304" pitchFamily="18" charset="0"/>
              </a:rPr>
              <a:t>It preserves </a:t>
            </a:r>
            <a:r>
              <a:rPr lang="en-US" sz="2000" dirty="0">
                <a:latin typeface="Times New Roman" panose="02020603050405020304" pitchFamily="18" charset="0"/>
                <a:cs typeface="Times New Roman" panose="02020603050405020304" pitchFamily="18" charset="0"/>
              </a:rPr>
              <a:t>fine details and textures present in the grayscale input image.</a:t>
            </a:r>
            <a:endParaRPr lang="en-US" sz="2000" dirty="0" smtClean="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770060" y="4050085"/>
            <a:ext cx="4786261" cy="2190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35" y="3253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smtClean="0"/>
              <a:t>PROJECT</a:t>
            </a:r>
            <a:r>
              <a:rPr sz="4250" spc="-90" dirty="0" smtClean="0"/>
              <a:t> </a:t>
            </a:r>
            <a:r>
              <a:rPr sz="4250" spc="-10" dirty="0" smtClean="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Rectangle 22"/>
          <p:cNvSpPr/>
          <p:nvPr/>
        </p:nvSpPr>
        <p:spPr>
          <a:xfrm>
            <a:off x="2133601" y="2439487"/>
            <a:ext cx="6172200" cy="1323439"/>
          </a:xfrm>
          <a:prstGeom prst="rect">
            <a:avLst/>
          </a:prstGeom>
        </p:spPr>
        <p:txBody>
          <a:bodyPr wrap="square">
            <a:spAutoFit/>
          </a:bodyPr>
          <a:lstStyle/>
          <a:p>
            <a:r>
              <a:rPr lang="en-US" sz="4000" dirty="0" smtClean="0">
                <a:latin typeface="Arial Rounded MT Bold" pitchFamily="34" charset="0"/>
                <a:cs typeface="Times New Roman" pitchFamily="18" charset="0"/>
              </a:rPr>
              <a:t>COLORIZATION OF IMAGES</a:t>
            </a:r>
            <a:endParaRPr lang="en-US" sz="4000" dirty="0">
              <a:latin typeface="Arial Rounded MT Bold" pitchFamily="34"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938152"/>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5399" y="60768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 name="TextBox 1"/>
          <p:cNvSpPr txBox="1"/>
          <p:nvPr/>
        </p:nvSpPr>
        <p:spPr>
          <a:xfrm>
            <a:off x="1998535" y="1386572"/>
            <a:ext cx="4572000" cy="4616648"/>
          </a:xfrm>
          <a:prstGeom prst="rect">
            <a:avLst/>
          </a:prstGeom>
          <a:noFill/>
        </p:spPr>
        <p:txBody>
          <a:bodyPr wrap="square" rtlCol="0">
            <a:spAutoFit/>
          </a:bodyPr>
          <a:lstStyle/>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Problem Statement</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Project Overview</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Who are the end users ?</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Your solution and its value proposition</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The wow in the solution</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Modelling</a:t>
            </a:r>
          </a:p>
          <a:p>
            <a:pPr marL="457200" indent="-457200">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Results</a:t>
            </a:r>
          </a:p>
          <a:p>
            <a:endParaRPr lang="en-US" dirty="0" smtClean="0"/>
          </a:p>
          <a:p>
            <a:endParaRPr lang="en-US"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p:cNvSpPr/>
          <p:nvPr/>
        </p:nvSpPr>
        <p:spPr>
          <a:xfrm>
            <a:off x="914401" y="1371600"/>
            <a:ext cx="5714999" cy="5078313"/>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Despite advancements in image processing, the task of accurate and efficient colorization remains a challenge. Traditional methods often lack precision and require extensive manual effort, while automated approaches face issues of consistency and artifact generation. Additionally, ethical concerns arise when colorizing historical or culturally significant images. There is a pressing need for innovative solutions that balance accuracy, efficiency, and respect for the integrity of the original content. </a:t>
            </a:r>
          </a:p>
          <a:p>
            <a:pPr algn="just"/>
            <a:endParaRPr lang="en-US" sz="2400" dirty="0">
              <a:latin typeface="Times"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Rectangle 10"/>
          <p:cNvSpPr/>
          <p:nvPr/>
        </p:nvSpPr>
        <p:spPr>
          <a:xfrm>
            <a:off x="603567" y="1680323"/>
            <a:ext cx="5537200" cy="332398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Colorization of images involves the process of adding color to monochrome or grayscale images to make them appear realistic and visually appealing. Traditionally, this was done manually by artists, but with advancements in technology, automated methods, especially those based on deep learning, have gained prominence.</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9257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8"/>
          <p:cNvSpPr/>
          <p:nvPr/>
        </p:nvSpPr>
        <p:spPr>
          <a:xfrm>
            <a:off x="533400" y="1259620"/>
            <a:ext cx="7620000" cy="4191981"/>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end users for colorization of images vary across different industries and fields. Some of the key end users include</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Photographers and Graphic </a:t>
            </a:r>
            <a:r>
              <a:rPr lang="en-IN" sz="2000" dirty="0" smtClean="0">
                <a:latin typeface="Times New Roman" panose="02020603050405020304" pitchFamily="18" charset="0"/>
                <a:cs typeface="Times New Roman" panose="02020603050405020304" pitchFamily="18" charset="0"/>
              </a:rPr>
              <a:t>Designers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Film and Media </a:t>
            </a:r>
            <a:r>
              <a:rPr lang="en-IN" sz="2000" dirty="0" smtClean="0">
                <a:latin typeface="Times New Roman" panose="02020603050405020304" pitchFamily="18" charset="0"/>
                <a:cs typeface="Times New Roman" panose="02020603050405020304" pitchFamily="18" charset="0"/>
              </a:rPr>
              <a:t>Industry</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Historical Preservation </a:t>
            </a:r>
            <a:r>
              <a:rPr lang="en-IN" sz="2000" dirty="0" smtClean="0">
                <a:latin typeface="Times New Roman" panose="02020603050405020304" pitchFamily="18" charset="0"/>
                <a:cs typeface="Times New Roman" panose="02020603050405020304" pitchFamily="18" charset="0"/>
              </a:rPr>
              <a:t>Organizations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Educational </a:t>
            </a:r>
            <a:r>
              <a:rPr lang="en-IN" sz="2000" dirty="0" smtClean="0">
                <a:latin typeface="Times New Roman" panose="02020603050405020304" pitchFamily="18" charset="0"/>
                <a:cs typeface="Times New Roman" panose="02020603050405020304" pitchFamily="18" charset="0"/>
              </a:rPr>
              <a:t>Institutions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Marketing and Advertising </a:t>
            </a:r>
            <a:r>
              <a:rPr lang="en-IN" sz="2000" dirty="0" smtClean="0">
                <a:latin typeface="Times New Roman" panose="02020603050405020304" pitchFamily="18" charset="0"/>
                <a:cs typeface="Times New Roman" panose="02020603050405020304" pitchFamily="18" charset="0"/>
              </a:rPr>
              <a:t>Agencies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Medical and Scientific </a:t>
            </a:r>
            <a:r>
              <a:rPr lang="en-IN" sz="2000" dirty="0" smtClean="0">
                <a:latin typeface="Times New Roman" panose="02020603050405020304" pitchFamily="18" charset="0"/>
                <a:cs typeface="Times New Roman" panose="02020603050405020304" pitchFamily="18" charset="0"/>
              </a:rPr>
              <a:t>Research</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General Public</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1" y="13335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21113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2854569" y="1219200"/>
            <a:ext cx="6822831" cy="6093976"/>
          </a:xfrm>
          <a:prstGeom prst="rect">
            <a:avLst/>
          </a:prstGeom>
        </p:spPr>
        <p:txBody>
          <a:bodyPr wrap="square">
            <a:spAutoFit/>
          </a:bodyPr>
          <a:lstStyle/>
          <a:p>
            <a:pPr algn="just">
              <a:lnSpc>
                <a:spcPct val="150000"/>
              </a:lnSpc>
            </a:pPr>
            <a:r>
              <a:rPr lang="en-US" sz="2000" b="1" dirty="0" err="1" smtClean="0">
                <a:latin typeface="Times New Roman" pitchFamily="18" charset="0"/>
                <a:cs typeface="Times New Roman" pitchFamily="18" charset="0"/>
              </a:rPr>
              <a:t>SOLUTION:Colorization</a:t>
            </a:r>
            <a:r>
              <a:rPr lang="en-US" sz="2000" b="1" dirty="0" smtClean="0">
                <a:latin typeface="Times New Roman" pitchFamily="18" charset="0"/>
                <a:cs typeface="Times New Roman" pitchFamily="18" charset="0"/>
              </a:rPr>
              <a:t> of images</a:t>
            </a:r>
            <a:endParaRPr lang="en-US" sz="2000" b="1" dirty="0">
              <a:latin typeface="Times New Roman" pitchFamily="18" charset="0"/>
              <a:cs typeface="Times New Roman"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Our proposed solution is an advanced image colorization software powered by state-of-the-art deep learning algorithms. This software combines the precision of manual colorization with the efficiency of automated methods, providing users with a user-friendly interface and robust functionality</a:t>
            </a:r>
            <a:r>
              <a:rPr lang="en-US" sz="2000"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algn="just">
              <a:lnSpc>
                <a:spcPct val="150000"/>
              </a:lnSpc>
            </a:pPr>
            <a:r>
              <a:rPr lang="en-US" sz="2000" b="1" dirty="0" smtClean="0">
                <a:latin typeface="Times New Roman" panose="02020603050405020304" pitchFamily="18" charset="0"/>
                <a:cs typeface="Times New Roman" panose="02020603050405020304" pitchFamily="18" charset="0"/>
              </a:rPr>
              <a:t>VALUE PROPOSITION: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and </a:t>
            </a:r>
            <a:r>
              <a:rPr lang="en-US" sz="2000" dirty="0" smtClean="0">
                <a:latin typeface="Times New Roman" panose="02020603050405020304" pitchFamily="18" charset="0"/>
                <a:cs typeface="Times New Roman" panose="02020603050405020304" pitchFamily="18" charset="0"/>
              </a:rPr>
              <a:t>Efficiency </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Versatility</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Enhanced Visual </a:t>
            </a:r>
            <a:r>
              <a:rPr lang="en-IN" sz="2000" dirty="0" smtClean="0">
                <a:latin typeface="Times New Roman" panose="02020603050405020304" pitchFamily="18" charset="0"/>
                <a:cs typeface="Times New Roman" panose="02020603050405020304" pitchFamily="18" charset="0"/>
              </a:rPr>
              <a:t>Communication</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Aesthetic Enhancement</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t/>
            </a:r>
            <a:br>
              <a:rPr lang="en-US" sz="2000" dirty="0" smtClean="0"/>
            </a:b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81800" y="15019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445215" y="1763602"/>
            <a:ext cx="7008495"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O</a:t>
            </a:r>
            <a:r>
              <a:rPr lang="en-US" sz="2000" dirty="0" smtClean="0">
                <a:latin typeface="Times New Roman" panose="02020603050405020304" pitchFamily="18" charset="0"/>
                <a:cs typeface="Times New Roman" panose="02020603050405020304" pitchFamily="18" charset="0"/>
              </a:rPr>
              <a:t>ur </a:t>
            </a:r>
            <a:r>
              <a:rPr lang="en-US" sz="2000" dirty="0">
                <a:latin typeface="Times New Roman" panose="02020603050405020304" pitchFamily="18" charset="0"/>
                <a:cs typeface="Times New Roman" panose="02020603050405020304" pitchFamily="18" charset="0"/>
              </a:rPr>
              <a:t>image colorization software offers a comprehensive solution that combines advanced technology with user-friendly design, providing value to a wide range of users across industries while upholding ethical standards and preserving cultural heritage.</a:t>
            </a:r>
            <a:endParaRPr lang="en-US" sz="2000"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Ease of </a:t>
            </a:r>
            <a:r>
              <a:rPr lang="en-IN" sz="2000" dirty="0" smtClean="0">
                <a:latin typeface="Times New Roman" panose="02020603050405020304" pitchFamily="18" charset="0"/>
                <a:cs typeface="Times New Roman" panose="02020603050405020304" pitchFamily="18" charset="0"/>
              </a:rPr>
              <a:t>Use</a:t>
            </a:r>
          </a:p>
          <a:p>
            <a:pPr marL="285750" indent="-285750" algn="just">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Realism</a:t>
            </a:r>
            <a:endParaRPr lang="en-IN" sz="20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IN" sz="2000" dirty="0" smtClean="0">
                <a:latin typeface="Times New Roman" panose="02020603050405020304" pitchFamily="18" charset="0"/>
                <a:cs typeface="Times New Roman" panose="02020603050405020304" pitchFamily="18" charset="0"/>
              </a:rPr>
              <a:t>Enhanced Creativity</a:t>
            </a:r>
          </a:p>
          <a:p>
            <a:pPr marL="285750" indent="-285750" algn="just">
              <a:lnSpc>
                <a:spcPct val="150000"/>
              </a:lnSpc>
              <a:buFont typeface="Arial" pitchFamily="34" charset="0"/>
              <a:buChar char="•"/>
            </a:pPr>
            <a:r>
              <a:rPr lang="en-IN" sz="2000" dirty="0">
                <a:latin typeface="Times New Roman" panose="02020603050405020304" pitchFamily="18" charset="0"/>
                <a:cs typeface="Times New Roman" panose="02020603050405020304" pitchFamily="18" charset="0"/>
              </a:rPr>
              <a:t>Ethical Considerations</a:t>
            </a:r>
            <a:endParaRPr lang="en-IN"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1316181" y="93726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1281545" y="2286000"/>
            <a:ext cx="7848600" cy="286232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Colorization of images often involves the utilization of various models, primarily within the realm of deep learning, to achieve accurate and visually appealing </a:t>
            </a:r>
            <a:r>
              <a:rPr lang="en-US" sz="2000" dirty="0" smtClean="0">
                <a:latin typeface="Times New Roman" panose="02020603050405020304" pitchFamily="18" charset="0"/>
                <a:cs typeface="Times New Roman" panose="02020603050405020304" pitchFamily="18" charset="0"/>
              </a:rPr>
              <a:t>results. The </a:t>
            </a:r>
            <a:r>
              <a:rPr lang="en-US" sz="2000" dirty="0">
                <a:latin typeface="Times New Roman" panose="02020603050405020304" pitchFamily="18" charset="0"/>
                <a:cs typeface="Times New Roman" panose="02020603050405020304" pitchFamily="18" charset="0"/>
              </a:rPr>
              <a:t>choice of modeling approach depends on factors such as the availability of labeled data, computational resources, desired level of accuracy, and specific characteristics of the target application or domain.</a:t>
            </a: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427</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Rounded MT Bold</vt:lpstr>
      <vt:lpstr>Calibri</vt:lpstr>
      <vt:lpstr>Times</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Kartheeswari M</dc:creator>
  <cp:lastModifiedBy>21cs0 39</cp:lastModifiedBy>
  <cp:revision>13</cp:revision>
  <dcterms:created xsi:type="dcterms:W3CDTF">2024-04-03T13:43:20Z</dcterms:created>
  <dcterms:modified xsi:type="dcterms:W3CDTF">2024-04-05T06:41:56Z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