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74" r:id="rId4"/>
    <p:sldId id="258" r:id="rId5"/>
    <p:sldId id="259" r:id="rId6"/>
    <p:sldId id="272" r:id="rId7"/>
    <p:sldId id="260" r:id="rId8"/>
    <p:sldId id="262" r:id="rId9"/>
    <p:sldId id="267" r:id="rId10"/>
    <p:sldId id="263" r:id="rId11"/>
    <p:sldId id="276" r:id="rId12"/>
    <p:sldId id="275" r:id="rId13"/>
    <p:sldId id="271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312" autoAdjust="0"/>
  </p:normalViewPr>
  <p:slideViewPr>
    <p:cSldViewPr snapToGrid="0">
      <p:cViewPr varScale="1">
        <p:scale>
          <a:sx n="161" d="100"/>
          <a:sy n="161" d="100"/>
        </p:scale>
        <p:origin x="288" y="20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7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913" y="3220279"/>
            <a:ext cx="9362573" cy="899503"/>
          </a:xfrm>
        </p:spPr>
        <p:txBody>
          <a:bodyPr>
            <a:noAutofit/>
          </a:bodyPr>
          <a:lstStyle/>
          <a:p>
            <a:pPr algn="ctr"/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переносимой системы визуализации данных о задачах, выполняемых на суперкомпьютере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14A70A-9F7C-C459-B988-470DD8B7F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948" y="5078600"/>
            <a:ext cx="5399576" cy="1605663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шамиль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ильдарович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вед.н.с</a:t>
            </a:r>
            <a:r>
              <a:rPr lang="ru-RU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. НИВЦ МГУ</a:t>
            </a:r>
            <a:br>
              <a:rPr lang="ru-RU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к.ф.-м.н. Александр Сергеевич Антонов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20F1D-9399-1883-59A5-3345FA525770}"/>
              </a:ext>
            </a:extLst>
          </p:cNvPr>
          <p:cNvSpPr txBox="1"/>
          <p:nvPr/>
        </p:nvSpPr>
        <p:spPr>
          <a:xfrm>
            <a:off x="1048753" y="1961963"/>
            <a:ext cx="100944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Московский государственный университет имени </a:t>
            </a:r>
            <a:r>
              <a:rPr lang="ru-RU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М.В.Ломоносова</a:t>
            </a:r>
            <a:b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Факультет вычислительной математики и кибернетики </a:t>
            </a:r>
            <a:b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Кафедра суперкомпьютеров и квантовой информатики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EF7C210-F6B2-A817-2C9A-0ADADDE4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07" y="148174"/>
            <a:ext cx="3968187" cy="17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2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49" y="4475050"/>
            <a:ext cx="3906531" cy="518742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Цветовая разметка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5AA6527-4E33-7845-E161-0506F1361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0" b="5331"/>
          <a:stretch/>
        </p:blipFill>
        <p:spPr bwMode="auto">
          <a:xfrm>
            <a:off x="581649" y="393577"/>
            <a:ext cx="5126376" cy="336418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8D360C5-7AF0-9DBA-6A66-A11E7E37F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6" r="-1" b="9783"/>
          <a:stretch/>
        </p:blipFill>
        <p:spPr bwMode="auto">
          <a:xfrm>
            <a:off x="7223760" y="393577"/>
            <a:ext cx="3420697" cy="33672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BCC502FE-2A33-48B8-80DC-2DB5B10F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D10FB2-1712-417E-8236-C4017D35AE56}" type="datetime1"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4/27/23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BE7998-2558-78DF-11E9-78A0B99DB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49" y="5167529"/>
            <a:ext cx="4142751" cy="1690471"/>
          </a:xfrm>
        </p:spPr>
        <p:txBody>
          <a:bodyPr>
            <a:normAutofit/>
          </a:bodyPr>
          <a:lstStyle/>
          <a:p>
            <a:pPr algn="just"/>
            <a:r>
              <a:rPr lang="ru-RU" b="0" i="0" cap="none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Цветовая кодировка для наглядного представления различных показателей и упрощения восприятия информации.</a:t>
            </a:r>
            <a:endParaRPr lang="ru-RU" sz="1800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6D6A18-E37D-075A-E4D5-2B7D1BE422ED}"/>
              </a:ext>
            </a:extLst>
          </p:cNvPr>
          <p:cNvSpPr txBox="1">
            <a:spLocks/>
          </p:cNvSpPr>
          <p:nvPr/>
        </p:nvSpPr>
        <p:spPr>
          <a:xfrm>
            <a:off x="5708023" y="4628667"/>
            <a:ext cx="5902328" cy="169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по показателям датчиков, которая в зависимости от числовых значений окрашивает ячейки в 3 цвета: зелёный, жёлтый и красный (рис. 3).</a:t>
            </a:r>
          </a:p>
          <a:p>
            <a:pPr marL="342900" indent="-342900" algn="just"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определённого цвета в зависимости от статуса задачи (рис. 4).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8557C-9ED9-7C6B-6606-995B8160AADC}"/>
              </a:ext>
            </a:extLst>
          </p:cNvPr>
          <p:cNvSpPr txBox="1"/>
          <p:nvPr/>
        </p:nvSpPr>
        <p:spPr>
          <a:xfrm>
            <a:off x="537969" y="3925259"/>
            <a:ext cx="521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Цветовая разметка по показателям датчиков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33E4D-9F7E-1EF2-7FEC-D5C218D0474F}"/>
              </a:ext>
            </a:extLst>
          </p:cNvPr>
          <p:cNvSpPr txBox="1"/>
          <p:nvPr/>
        </p:nvSpPr>
        <p:spPr>
          <a:xfrm>
            <a:off x="7066834" y="3925259"/>
            <a:ext cx="373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4. Визуализация статуса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79470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97712-3558-077C-AC7F-244DACAE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3" y="248055"/>
            <a:ext cx="8915402" cy="1371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таблица по задачам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BB8317-4B82-EC49-8D97-BE0CBD20E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53" y="1394045"/>
            <a:ext cx="10175924" cy="478658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F035E0-7F54-9C50-F6D9-6535CF25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F6AE6-74BD-3EC6-CD5F-718B51C6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по каждой задаче или отдельному узлу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A777F-61CD-429B-8232-CAD5CC14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реализованы специальные панели и таблицы, которые отображают данные по конкретной задаче или отдельному узлу.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4 дополнительные панели: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таблицей, представляющей из себя список узлов.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детальными графиками с значениями датчиков на конкретный узел за заданный промежуток времени, а также список задач, выполненных на этом узле.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одной таблицей, отображающей список задач, для которых доступен подробный просмотр данных.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несколькими таблицами, демонстрирующих время начала и конца времени работы программы, все метаданные по задаче, графики с показателями всех сенсоров по времени, список затрагиваемых узлов, а также минимальные, средние и максимальные значения датчиков за всё время выполнения программы.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F35D88-9ED5-EF3E-35F1-463CCC36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9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Переносимость панелей и таблиц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19" y="2163407"/>
            <a:ext cx="4457700" cy="4137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панель, которую необходимо перенести.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меню настроек панели выбрать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Скопировать содержимое 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 конфигурацию в отдельный файл с расширением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либо сохранить текст с конфигурацией</a:t>
            </a: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8E310-28BA-991B-5760-35B922E264B4}"/>
              </a:ext>
            </a:extLst>
          </p:cNvPr>
          <p:cNvSpPr txBox="1">
            <a:spLocks/>
          </p:cNvSpPr>
          <p:nvPr/>
        </p:nvSpPr>
        <p:spPr>
          <a:xfrm>
            <a:off x="6510482" y="2174952"/>
            <a:ext cx="4457700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в меню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Grafana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для импорта таблиц.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Загрузить файл с расширением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вставить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в поле для ввода текста.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процесс импорта, нажав по соответствующей кнопке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8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основе системы 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Grafana </a:t>
            </a: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азработана переносимая система визуализации данных.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панели, содержащие таблицы с данными каждой задачи по отдельности.</a:t>
            </a:r>
            <a:endParaRPr lang="ru-RU" cap="none" spc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и протестированы методы экспорта и импорта панелей в </a:t>
            </a:r>
            <a:r>
              <a:rPr lang="en-US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Grafana, </a:t>
            </a: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обеспечивающие возможность сохранения и обмена конфигурациями таблиц.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b="0" i="0" u="none" strike="noStrike" cap="none" spc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удалось разработать и реализовать </a:t>
            </a: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переносимую 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визуализации данных о задачах, выполняемых на суперкомпьютере Ломоносов-2. Благодаря этому, пользователи смогут анализировать </a:t>
            </a:r>
            <a:r>
              <a:rPr lang="ru-RU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показатели 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 выполняемых на суперкомпьютере программах с помощью удобного и гибкого инструмента визуализации данных.</a:t>
            </a:r>
            <a:endParaRPr lang="ru-RU" sz="1800" b="0" i="0" u="none" strike="noStrike" cap="none" spc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6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400" b="0" i="0" cap="none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Суперкомпьютеры играют ключевую роль в современных исследованиях, однако оптимизация и эффективность приложений являются вызовом.</a:t>
            </a:r>
            <a:r>
              <a:rPr lang="en-US" sz="2400" b="0" i="0" cap="none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cap="none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существует инструмент </a:t>
            </a:r>
            <a:r>
              <a:rPr lang="en-US" sz="2400" b="0" i="0" cap="none" spc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JobDigest</a:t>
            </a:r>
            <a:r>
              <a:rPr lang="en-US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работы всех или отдельно взятых задач, выполняемых на суперкомпьютере. Для отображения данных используется три основных типа представления: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Table, </a:t>
            </a: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отображающая информацию по всем задачам с суперкомпьютера Ломоносов-2.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по каждой задаче по отдельности с детальными графиками с показателями датчиков.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 тепловых карт по каждому сенсору для всех задач по отдельности.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C572AB-E583-F6CE-B692-4A722257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86" y="290809"/>
            <a:ext cx="8378454" cy="62279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C0EE-5321-CA5D-1D1A-16F24BE5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22" y="367490"/>
            <a:ext cx="3725541" cy="1371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JobDigest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9503A-F6A5-02A9-0CA3-7F2A2C3AB78A}"/>
              </a:ext>
            </a:extLst>
          </p:cNvPr>
          <p:cNvSpPr txBox="1"/>
          <p:nvPr/>
        </p:nvSpPr>
        <p:spPr>
          <a:xfrm>
            <a:off x="826722" y="3372255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B2973C-CF3A-AF2E-63FF-580D94C063BE}"/>
              </a:ext>
            </a:extLst>
          </p:cNvPr>
          <p:cNvSpPr txBox="1"/>
          <p:nvPr/>
        </p:nvSpPr>
        <p:spPr>
          <a:xfrm>
            <a:off x="4529796" y="6197859"/>
            <a:ext cx="288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Структура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JobDigest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048A294-5AB7-E2B5-E889-55C0AA2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13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9C85440-7435-3C83-DDCD-D3FFCFF8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разработка и реализация переносимой системы визуализации данных о задачах, выполняемых на суперкомпьютере, для упрощения анализа и оптимизации процессов, связанных с выполнением задач.</a:t>
            </a:r>
          </a:p>
          <a:p>
            <a:pPr marL="0" indent="0" algn="just">
              <a:buNone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баз данных </a:t>
            </a:r>
            <a:r>
              <a:rPr lang="en-US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800" b="0" i="0" strike="noStrike" cap="non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ongo</a:t>
            </a:r>
            <a:r>
              <a:rPr lang="en-US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strike="noStrike" cap="non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nflux</a:t>
            </a:r>
            <a:r>
              <a:rPr lang="en-US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используемых для хранения метаданных и показателей с сенсоров и узлов соответственно.</a:t>
            </a:r>
            <a:endParaRPr lang="ru-RU" cap="none" spc="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представления данных в виде таблицы, агрегирующей всю необходимую информацию о задачах, выполняемых на суперкомпьютере, наподобие общей таблицы </a:t>
            </a:r>
            <a:r>
              <a:rPr lang="en-US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sz="1800" b="0" i="0" strike="noStrike" cap="non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JobDigest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панелей и таблиц в </a:t>
            </a:r>
            <a:r>
              <a:rPr lang="en-US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800" b="0" i="0" strike="noStrike" cap="non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rafana</a:t>
            </a: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отображающих данные отдельно по задачам.</a:t>
            </a:r>
            <a:endParaRPr lang="ru-RU" cap="none" spc="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800" b="0" i="0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способов экспорта данных из таблиц без потери информации.</a:t>
            </a:r>
            <a:endParaRPr lang="ru-RU" sz="1800" b="0" i="0" strike="noStrike" cap="none" spc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fana: The open observability platform | Grafana Labs">
            <a:extLst>
              <a:ext uri="{FF2B5EF4-FFF2-40B4-BE49-F238E27FC236}">
                <a16:creationId xmlns:a16="http://schemas.microsoft.com/office/drawing/2014/main" id="{928B72EE-CC7F-8304-54B9-9F25A4879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2" r="6381"/>
          <a:stretch/>
        </p:blipFill>
        <p:spPr bwMode="auto">
          <a:xfrm>
            <a:off x="5863389" y="0"/>
            <a:ext cx="7315200" cy="68580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83" y="0"/>
            <a:ext cx="3020049" cy="185302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pPr indent="457200" rtl="0">
              <a:spcBef>
                <a:spcPts val="0"/>
              </a:spcBef>
              <a:spcAft>
                <a:spcPts val="600"/>
              </a:spcAft>
            </a:pPr>
            <a:b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59" y="6314490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3D4D6C1-3CF9-9714-5597-4E72D941B99A}"/>
              </a:ext>
            </a:extLst>
          </p:cNvPr>
          <p:cNvSpPr txBox="1">
            <a:spLocks/>
          </p:cNvSpPr>
          <p:nvPr/>
        </p:nvSpPr>
        <p:spPr>
          <a:xfrm>
            <a:off x="357283" y="1288389"/>
            <a:ext cx="5307142" cy="46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система для визуализации и мониторинга данных, ориентированная на данные систем </a:t>
            </a:r>
            <a:r>
              <a:rPr lang="ru-RU" sz="2400" cap="none" spc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</a:t>
            </a:r>
            <a: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-мониторинга.</a:t>
            </a:r>
            <a:b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</a:t>
            </a:r>
            <a:r>
              <a:rPr lang="en-US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Grafana </a:t>
            </a:r>
            <a:r>
              <a:rPr lang="ru-RU" sz="2400" b="0" i="0" u="none" strike="noStrike" cap="non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разработки переносимых панелей, отображающих данные по задачам.</a:t>
            </a:r>
            <a:endParaRPr lang="ru-RU" sz="2400" b="0" i="0" u="none" strike="noStrike" cap="none" spc="0" dirty="0"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8F1CF-8746-F7BD-6CA2-E64C807F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407504"/>
            <a:ext cx="8915402" cy="13716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sz="4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A7000-32AD-8C84-E1EA-7196D95E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34941"/>
            <a:ext cx="5062332" cy="4137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ысокопроизводительная база данных для управления временными рядами, специально разработанная для работы с метриками и событиями.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переносимой системы эта база данных используется для отбора показателей датчиков по задачам и узлам, а также передачи этих значений в панели и таблицы в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C44C21B-B76F-44DC-333A-A1ECD1C85544}"/>
              </a:ext>
            </a:extLst>
          </p:cNvPr>
          <p:cNvSpPr txBox="1">
            <a:spLocks/>
          </p:cNvSpPr>
          <p:nvPr/>
        </p:nvSpPr>
        <p:spPr>
          <a:xfrm>
            <a:off x="6520068" y="2066153"/>
            <a:ext cx="5062332" cy="4137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Д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окументоориентированная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система управления базами данных, которая предоставляет высокую гибкость и масштабируемость. </a:t>
            </a:r>
            <a:r>
              <a:rPr lang="e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MongoDB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хранит данные в виде гибких документов в формате </a:t>
            </a:r>
            <a:r>
              <a:rPr lang="e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BSON (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бинарный </a:t>
            </a:r>
            <a:r>
              <a:rPr lang="e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JSON),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что считается стандартным расширением текстового файла для хранения данных.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При реализации решения отображения данных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MongoDB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используется как хранилище метаданных по программам, выполняемых на суперкомпьютере Ломоносов-2.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2328E6-2C81-C6EF-E4A9-728A6E0F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685800"/>
            <a:ext cx="9464041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обо всех задачах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5308B-FF38-7C95-FD8A-0E8A7668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баз данных.</a:t>
            </a:r>
          </a:p>
          <a:p>
            <a:pPr marL="285750" indent="-285750">
              <a:buFontTx/>
              <a:buChar char="-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функций преобразований к таблице для изменения отображаемых значений.</a:t>
            </a:r>
          </a:p>
          <a:p>
            <a:pPr marL="285750" indent="-285750">
              <a:buFontTx/>
              <a:buChar char="-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запросов к базам данных для ускорения работы и чтения данных.</a:t>
            </a:r>
          </a:p>
          <a:p>
            <a:pPr marL="285750" indent="-285750">
              <a:buFontTx/>
              <a:buChar char="-"/>
            </a:pPr>
            <a:r>
              <a:rPr lang="ru-RU" sz="2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цветовой разметки ячеек в таблице.</a:t>
            </a:r>
          </a:p>
          <a:p>
            <a:pPr marL="285750" indent="-285750">
              <a:buFontTx/>
              <a:buChar char="-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имеет название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5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11440"/>
            <a:ext cx="9022862" cy="121460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Применённые параметры в таблице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55963-F9EC-7F87-9092-1323C417883A}"/>
              </a:ext>
            </a:extLst>
          </p:cNvPr>
          <p:cNvSpPr txBox="1">
            <a:spLocks/>
          </p:cNvSpPr>
          <p:nvPr/>
        </p:nvSpPr>
        <p:spPr>
          <a:xfrm>
            <a:off x="6408422" y="2153988"/>
            <a:ext cx="5326378" cy="4192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 startAt="3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таблиц от двух баз данных в одну по </a:t>
            </a:r>
            <a:r>
              <a:rPr lang="en-US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JobID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функцию 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работает как 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-объединение для реляционных баз данных.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«Организация» полей: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Расставление столбцов в нужном порядке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Скрытие лишних столбцов (_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t_start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t_end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Переименование столбцов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t_start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*1000 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t_start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t_end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*1000 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t_end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столбцы образуются после п.1 с применением функции пересчёта значений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ru-RU" sz="18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фильтрации данных: удаляет пустые строки, в которых столбцы с метаданными не имеют значений.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14EA79-A37A-79A9-405B-17D4DA7B8159}"/>
              </a:ext>
            </a:extLst>
          </p:cNvPr>
          <p:cNvSpPr txBox="1">
            <a:spLocks/>
          </p:cNvSpPr>
          <p:nvPr/>
        </p:nvSpPr>
        <p:spPr>
          <a:xfrm>
            <a:off x="457200" y="2153988"/>
            <a:ext cx="5326380" cy="419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ru-RU" sz="18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Пересчёт значений показателей: используется операция умножения числовых значений времени начала и конца работы программы на 1000 для перевода времени из секунд в микросекунды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деление продолжительности работы на 60 для перевода из секунд в минуты</a:t>
            </a:r>
            <a:r>
              <a:rPr lang="ru-RU" sz="18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Конвертирование типов данных: строковое значение </a:t>
            </a:r>
            <a:r>
              <a:rPr lang="en-US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JobID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считывается из базы данных </a:t>
            </a:r>
            <a:r>
              <a:rPr lang="en-US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US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конвертируется в числовое значение (необходимо для преобразования в п.3).</a:t>
            </a:r>
          </a:p>
        </p:txBody>
      </p:sp>
    </p:spTree>
    <p:extLst>
      <p:ext uri="{BB962C8B-B14F-4D97-AF65-F5344CB8AC3E}">
        <p14:creationId xmlns:p14="http://schemas.microsoft.com/office/powerpoint/2010/main" val="98515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0873-0631-3E32-E2F1-9A17B4DA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71" y="0"/>
            <a:ext cx="4121747" cy="1566614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из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8788A9-42A4-8B1D-3F0A-3D430744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1" y="1828388"/>
            <a:ext cx="6902704" cy="40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F5522918-5C2C-860B-3135-DF084E6690B7}"/>
              </a:ext>
            </a:extLst>
          </p:cNvPr>
          <p:cNvSpPr txBox="1">
            <a:spLocks/>
          </p:cNvSpPr>
          <p:nvPr/>
        </p:nvSpPr>
        <p:spPr>
          <a:xfrm>
            <a:off x="703172" y="1828388"/>
            <a:ext cx="3967888" cy="4047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данных происходит с помощью языка запросов </a:t>
            </a:r>
            <a:r>
              <a:rPr lang="en-US" sz="1600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InfluxQL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похожий на 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таблице 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Lomonosov-2 Task Table 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запрос, который с помощью вложенных функций отбирает средние показатели сенсоров, вычисляет среднее арифметическое и группирует данные по 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задач.</a:t>
            </a:r>
          </a:p>
          <a:p>
            <a:pPr algn="just"/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проведено много экспериментов с разными видами запросов, и результаты показали, что запрос в данном виде (рис.</a:t>
            </a:r>
            <a:r>
              <a:rPr lang="en-US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16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имеет наибольшую эффективность для отбора требуемых данных в нужной форме.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B1B53-345B-66CC-4088-2394E4878A2D}"/>
              </a:ext>
            </a:extLst>
          </p:cNvPr>
          <p:cNvSpPr txBox="1"/>
          <p:nvPr/>
        </p:nvSpPr>
        <p:spPr>
          <a:xfrm>
            <a:off x="6392791" y="5949806"/>
            <a:ext cx="419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Запрос данных на языке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1473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1095</Words>
  <Application>Microsoft Macintosh PowerPoint</Application>
  <PresentationFormat>Широкоэкранный</PresentationFormat>
  <Paragraphs>93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Times New Roman</vt:lpstr>
      <vt:lpstr>EncaseVTI</vt:lpstr>
      <vt:lpstr> Создание переносимой системы визуализации данных о задачах, выполняемых на суперкомпьютере</vt:lpstr>
      <vt:lpstr>Введение</vt:lpstr>
      <vt:lpstr>Схема JobDigest</vt:lpstr>
      <vt:lpstr>Постановка задачи</vt:lpstr>
      <vt:lpstr>Grafana</vt:lpstr>
      <vt:lpstr>Базы данных</vt:lpstr>
      <vt:lpstr>Получение данных обо всех задачах</vt:lpstr>
      <vt:lpstr>Применённые параметры в таблице Lomonosov-2 task table:</vt:lpstr>
      <vt:lpstr>Данные из InfluxDB</vt:lpstr>
      <vt:lpstr>Цветовая разметка</vt:lpstr>
      <vt:lpstr>Общая таблица по задачам</vt:lpstr>
      <vt:lpstr>Данные по каждой задаче или отдельному узлу</vt:lpstr>
      <vt:lpstr>Переносимость панелей и таблиц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работе  «Создание переносимой системы визуализации данных о задачах, выполняемых на суперкомпьютере»</dc:title>
  <dc:creator>Латыпов Шамиль</dc:creator>
  <cp:lastModifiedBy>Латыпов Шамиль</cp:lastModifiedBy>
  <cp:revision>35</cp:revision>
  <dcterms:created xsi:type="dcterms:W3CDTF">2023-04-20T16:12:06Z</dcterms:created>
  <dcterms:modified xsi:type="dcterms:W3CDTF">2023-04-27T12:55:27Z</dcterms:modified>
</cp:coreProperties>
</file>