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-1026" y="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85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89AE9E-2DBA-4E4D-A393-D75FC495F9C4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43312D-7107-42EC-B89A-B3EACEBFBAEB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89AE9E-2DBA-4E4D-A393-D75FC495F9C4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43312D-7107-42EC-B89A-B3EACEBFBAE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89AE9E-2DBA-4E4D-A393-D75FC495F9C4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43312D-7107-42EC-B89A-B3EACEBFBAE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89AE9E-2DBA-4E4D-A393-D75FC495F9C4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43312D-7107-42EC-B89A-B3EACEBFBAE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89AE9E-2DBA-4E4D-A393-D75FC495F9C4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43312D-7107-42EC-B89A-B3EACEBFBAEB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89AE9E-2DBA-4E4D-A393-D75FC495F9C4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43312D-7107-42EC-B89A-B3EACEBFBAE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89AE9E-2DBA-4E4D-A393-D75FC495F9C4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43312D-7107-42EC-B89A-B3EACEBFBAE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89AE9E-2DBA-4E4D-A393-D75FC495F9C4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43312D-7107-42EC-B89A-B3EACEBFBAE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89AE9E-2DBA-4E4D-A393-D75FC495F9C4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43312D-7107-42EC-B89A-B3EACEBFBAEB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89AE9E-2DBA-4E4D-A393-D75FC495F9C4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43312D-7107-42EC-B89A-B3EACEBFBAE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89AE9E-2DBA-4E4D-A393-D75FC495F9C4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43312D-7107-42EC-B89A-B3EACEBFBAEB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389AE9E-2DBA-4E4D-A393-D75FC495F9C4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243312D-7107-42EC-B89A-B3EACEBFBAEB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vc.ru/services/110661-28-servisov-po-sozdaniyu-chat-botov-v-telegram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1470025"/>
          </a:xfrm>
        </p:spPr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2852936"/>
            <a:ext cx="6400800" cy="175260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778" y="-243408"/>
            <a:ext cx="9364298" cy="74888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4901" y="836712"/>
            <a:ext cx="7632848" cy="923330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 err="1" smtClean="0">
                <a:solidFill>
                  <a:srgbClr val="FF111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lt"/>
                <a:cs typeface="Arial" panose="020B0604020202020204" pitchFamily="34" charset="0"/>
              </a:rPr>
              <a:t>Хакатон</a:t>
            </a:r>
            <a:r>
              <a:rPr lang="ru-RU" sz="5400" b="1" dirty="0" smtClean="0">
                <a:solidFill>
                  <a:srgbClr val="FF111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lt"/>
                <a:cs typeface="Arial" panose="020B0604020202020204" pitchFamily="34" charset="0"/>
              </a:rPr>
              <a:t> </a:t>
            </a:r>
            <a:r>
              <a:rPr lang="ru-RU" sz="5400" b="1" dirty="0" err="1" smtClean="0">
                <a:solidFill>
                  <a:srgbClr val="FF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lt"/>
                <a:cs typeface="Arial" panose="020B0604020202020204" pitchFamily="34" charset="0"/>
              </a:rPr>
              <a:t>МТС.Тета</a:t>
            </a:r>
            <a:r>
              <a:rPr lang="ru-RU" sz="5400" b="1" dirty="0" smtClean="0">
                <a:solidFill>
                  <a:srgbClr val="FF111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lt"/>
                <a:cs typeface="Arial" panose="020B0604020202020204" pitchFamily="34" charset="0"/>
              </a:rPr>
              <a:t> 2021</a:t>
            </a:r>
            <a:endParaRPr lang="ru-RU" sz="5400" b="1" dirty="0">
              <a:solidFill>
                <a:srgbClr val="FF111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762211"/>
            <a:ext cx="7632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u="sng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Кейс №3.</a:t>
            </a:r>
            <a:r>
              <a:rPr lang="ru-RU" sz="3200" b="1" dirty="0" smtClean="0">
                <a:effectLst/>
                <a:latin typeface="+mj-lt"/>
              </a:rPr>
              <a:t> </a:t>
            </a:r>
            <a:r>
              <a:rPr lang="ru-RU" sz="3200" b="1" u="sng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</a:p>
          <a:p>
            <a:pPr algn="ctr"/>
            <a:r>
              <a:rPr lang="ru-RU" sz="2800" b="1" u="sng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Модель, разделяющая ответ веб-сервера</a:t>
            </a:r>
            <a:endParaRPr lang="ru-RU" sz="2800" b="1" u="sng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2924944"/>
            <a:ext cx="7560840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200" b="1" dirty="0" smtClean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Физики &amp; Лирики</a:t>
            </a:r>
            <a:endParaRPr lang="ru-RU" sz="2200" b="1" dirty="0">
              <a:solidFill>
                <a:srgbClr val="FF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4901" y="3392393"/>
            <a:ext cx="7632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tx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Олег </a:t>
            </a:r>
            <a:r>
              <a:rPr lang="ru-RU" sz="20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Коваленко</a:t>
            </a:r>
          </a:p>
          <a:p>
            <a:pPr algn="ctr"/>
            <a:r>
              <a:rPr lang="ru-RU" sz="20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Шамиль </a:t>
            </a:r>
            <a:r>
              <a:rPr lang="ru-RU" sz="2000" b="1" dirty="0" err="1" smtClean="0">
                <a:solidFill>
                  <a:schemeClr val="tx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Нуркаев</a:t>
            </a:r>
            <a:r>
              <a:rPr lang="ru-RU" sz="20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ru-RU" sz="2000" b="1" dirty="0">
                <a:solidFill>
                  <a:schemeClr val="tx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Анастасия </a:t>
            </a:r>
            <a:r>
              <a:rPr lang="ru-RU" sz="2000" b="1" dirty="0" err="1">
                <a:solidFill>
                  <a:schemeClr val="tx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Чехоева</a:t>
            </a:r>
            <a:endParaRPr lang="ru-RU" sz="2000" b="1" dirty="0">
              <a:solidFill>
                <a:schemeClr val="tx2">
                  <a:lumMod val="7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28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916832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ru-RU" sz="5400" dirty="0" smtClean="0"/>
              <a:t>Спасибо за внимание!</a:t>
            </a:r>
            <a:endParaRPr lang="ru-RU" sz="54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4005064"/>
            <a:ext cx="3810000" cy="2381250"/>
          </a:xfrm>
        </p:spPr>
      </p:pic>
    </p:spTree>
    <p:extLst>
      <p:ext uri="{BB962C8B-B14F-4D97-AF65-F5344CB8AC3E}">
        <p14:creationId xmlns:p14="http://schemas.microsoft.com/office/powerpoint/2010/main" val="400547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effectLst/>
              </a:rPr>
              <a:t>Поиск и сбор разметки</a:t>
            </a:r>
            <a:endParaRPr lang="ru-RU" dirty="0"/>
          </a:p>
        </p:txBody>
      </p:sp>
      <p:pic>
        <p:nvPicPr>
          <p:cNvPr id="12" name="Объект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260648"/>
            <a:ext cx="1388368" cy="1577691"/>
          </a:xfrm>
        </p:spPr>
      </p:pic>
      <p:sp>
        <p:nvSpPr>
          <p:cNvPr id="13" name="TextBox 12"/>
          <p:cNvSpPr txBox="1"/>
          <p:nvPr/>
        </p:nvSpPr>
        <p:spPr>
          <a:xfrm>
            <a:off x="971600" y="1844824"/>
            <a:ext cx="943304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002060"/>
                </a:solidFill>
              </a:rPr>
              <a:t>Б</a:t>
            </a:r>
            <a:r>
              <a:rPr lang="ru-RU" sz="2400" b="1" dirty="0" smtClean="0">
                <a:solidFill>
                  <a:srgbClr val="002060"/>
                </a:solidFill>
              </a:rPr>
              <a:t>иблиотеки</a:t>
            </a:r>
            <a:r>
              <a:rPr lang="ru-RU" sz="2400" dirty="0" smtClean="0">
                <a:solidFill>
                  <a:srgbClr val="002060"/>
                </a:solidFill>
              </a:rPr>
              <a:t>: </a:t>
            </a:r>
            <a:r>
              <a:rPr lang="en-US" sz="2400" dirty="0" err="1" smtClean="0">
                <a:solidFill>
                  <a:srgbClr val="002060"/>
                </a:solidFill>
                <a:latin typeface="Corbel" panose="020B0503020204020204" pitchFamily="34" charset="0"/>
              </a:rPr>
              <a:t>aiohttp</a:t>
            </a:r>
            <a:r>
              <a:rPr lang="ru-RU" sz="2400" dirty="0" smtClean="0">
                <a:solidFill>
                  <a:srgbClr val="002060"/>
                </a:solidFill>
              </a:rPr>
              <a:t>, </a:t>
            </a:r>
            <a:r>
              <a:rPr lang="en-US" sz="2400" dirty="0" smtClean="0">
                <a:solidFill>
                  <a:srgbClr val="002060"/>
                </a:solidFill>
                <a:latin typeface="Corbel" panose="020B0503020204020204" pitchFamily="34" charset="0"/>
              </a:rPr>
              <a:t>Requests</a:t>
            </a:r>
            <a:r>
              <a:rPr lang="ru-RU" sz="2400" dirty="0" smtClean="0">
                <a:solidFill>
                  <a:srgbClr val="002060"/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Corbel" panose="020B0503020204020204" pitchFamily="34" charset="0"/>
              </a:rPr>
              <a:t>response</a:t>
            </a:r>
            <a:r>
              <a:rPr lang="ru-RU" sz="2400" dirty="0" smtClean="0">
                <a:solidFill>
                  <a:srgbClr val="002060"/>
                </a:solidFill>
                <a:latin typeface="Corbel" panose="020B0503020204020204" pitchFamily="34" charset="0"/>
              </a:rPr>
              <a:t> = </a:t>
            </a:r>
            <a:r>
              <a:rPr lang="en-US" sz="2400" dirty="0" err="1" smtClean="0">
                <a:solidFill>
                  <a:srgbClr val="002060"/>
                </a:solidFill>
                <a:latin typeface="Corbel" panose="020B0503020204020204" pitchFamily="34" charset="0"/>
              </a:rPr>
              <a:t>aiohttp.ClientSession</a:t>
            </a:r>
            <a:r>
              <a:rPr lang="en-US" sz="2400" dirty="0" smtClean="0">
                <a:solidFill>
                  <a:srgbClr val="002060"/>
                </a:solidFill>
                <a:latin typeface="Corbel" panose="020B0503020204020204" pitchFamily="34" charset="0"/>
              </a:rPr>
              <a:t>(</a:t>
            </a:r>
            <a:r>
              <a:rPr lang="en-US" sz="2400" dirty="0" err="1" smtClean="0">
                <a:solidFill>
                  <a:srgbClr val="002060"/>
                </a:solidFill>
                <a:latin typeface="Corbel" panose="020B0503020204020204" pitchFamily="34" charset="0"/>
              </a:rPr>
              <a:t>conn_timeout</a:t>
            </a:r>
            <a:r>
              <a:rPr lang="en-US" sz="2400" dirty="0" smtClean="0">
                <a:solidFill>
                  <a:srgbClr val="002060"/>
                </a:solidFill>
                <a:latin typeface="Corbel" panose="020B0503020204020204" pitchFamily="34" charset="0"/>
              </a:rPr>
              <a:t>=5)</a:t>
            </a:r>
            <a:r>
              <a:rPr lang="en-US" sz="2400" dirty="0">
                <a:solidFill>
                  <a:srgbClr val="002060"/>
                </a:solidFill>
                <a:latin typeface="Corbel" panose="020B0503020204020204" pitchFamily="34" charset="0"/>
              </a:rPr>
              <a:t> .</a:t>
            </a:r>
            <a:r>
              <a:rPr lang="en-US" sz="2400" dirty="0" smtClean="0">
                <a:solidFill>
                  <a:srgbClr val="002060"/>
                </a:solidFill>
                <a:latin typeface="Corbel" panose="020B0503020204020204" pitchFamily="34" charset="0"/>
              </a:rPr>
              <a:t>get(host)</a:t>
            </a:r>
            <a:r>
              <a:rPr lang="ru-RU" sz="2400" dirty="0" smtClean="0">
                <a:solidFill>
                  <a:srgbClr val="002060"/>
                </a:solidFill>
              </a:rPr>
              <a:t>;</a:t>
            </a:r>
            <a:endParaRPr lang="ru-RU" sz="2400" dirty="0" smtClean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Corbel" panose="020B0503020204020204" pitchFamily="34" charset="0"/>
              </a:rPr>
              <a:t>status </a:t>
            </a:r>
            <a:r>
              <a:rPr lang="en-US" sz="2400" dirty="0">
                <a:solidFill>
                  <a:srgbClr val="002060"/>
                </a:solidFill>
                <a:latin typeface="Corbel" panose="020B0503020204020204" pitchFamily="34" charset="0"/>
              </a:rPr>
              <a:t>= </a:t>
            </a:r>
            <a:r>
              <a:rPr lang="en-US" sz="2400" dirty="0" err="1" smtClean="0">
                <a:solidFill>
                  <a:srgbClr val="002060"/>
                </a:solidFill>
                <a:latin typeface="Corbel" panose="020B0503020204020204" pitchFamily="34" charset="0"/>
              </a:rPr>
              <a:t>str</a:t>
            </a:r>
            <a:r>
              <a:rPr lang="en-US" sz="2400" dirty="0" smtClean="0">
                <a:solidFill>
                  <a:srgbClr val="002060"/>
                </a:solidFill>
                <a:latin typeface="Corbel" panose="020B0503020204020204" pitchFamily="34" charset="0"/>
              </a:rPr>
              <a:t>(</a:t>
            </a:r>
            <a:r>
              <a:rPr lang="en-US" sz="2400" dirty="0" err="1" smtClean="0">
                <a:solidFill>
                  <a:srgbClr val="002060"/>
                </a:solidFill>
                <a:latin typeface="Corbel" panose="020B0503020204020204" pitchFamily="34" charset="0"/>
              </a:rPr>
              <a:t>response.status</a:t>
            </a:r>
            <a:r>
              <a:rPr lang="en-US" sz="2400" dirty="0" smtClean="0">
                <a:solidFill>
                  <a:srgbClr val="002060"/>
                </a:solidFill>
                <a:latin typeface="Corbel" panose="020B0503020204020204" pitchFamily="34" charset="0"/>
              </a:rPr>
              <a:t>)</a:t>
            </a:r>
            <a:r>
              <a:rPr lang="ru-RU" sz="2400" dirty="0" smtClean="0">
                <a:solidFill>
                  <a:srgbClr val="002060"/>
                </a:solidFill>
              </a:rPr>
              <a:t>;</a:t>
            </a:r>
            <a:endParaRPr lang="ru-RU" sz="2400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002060"/>
                </a:solidFill>
                <a:latin typeface="Corbel" panose="020B0503020204020204" pitchFamily="34" charset="0"/>
              </a:rPr>
              <a:t>content_type</a:t>
            </a:r>
            <a:r>
              <a:rPr lang="en-US" sz="2400" dirty="0" smtClean="0">
                <a:solidFill>
                  <a:srgbClr val="002060"/>
                </a:solidFill>
                <a:latin typeface="Corbel" panose="020B0503020204020204" pitchFamily="34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Corbel" panose="020B0503020204020204" pitchFamily="34" charset="0"/>
              </a:rPr>
              <a:t>= </a:t>
            </a:r>
            <a:r>
              <a:rPr lang="en-US" sz="2400" dirty="0" err="1">
                <a:solidFill>
                  <a:srgbClr val="002060"/>
                </a:solidFill>
                <a:latin typeface="Corbel" panose="020B0503020204020204" pitchFamily="34" charset="0"/>
              </a:rPr>
              <a:t>response.headers</a:t>
            </a:r>
            <a:r>
              <a:rPr lang="en-US" sz="2400" dirty="0">
                <a:solidFill>
                  <a:srgbClr val="002060"/>
                </a:solidFill>
                <a:latin typeface="Corbel" panose="020B0503020204020204" pitchFamily="34" charset="0"/>
              </a:rPr>
              <a:t>["Content-Type</a:t>
            </a:r>
            <a:r>
              <a:rPr lang="en-US" sz="2400" dirty="0" smtClean="0">
                <a:solidFill>
                  <a:srgbClr val="002060"/>
                </a:solidFill>
                <a:latin typeface="Corbel" panose="020B0503020204020204" pitchFamily="34" charset="0"/>
              </a:rPr>
              <a:t>"]</a:t>
            </a:r>
            <a:r>
              <a:rPr lang="ru-RU" sz="2400" dirty="0" smtClean="0">
                <a:solidFill>
                  <a:srgbClr val="002060"/>
                </a:solidFill>
              </a:rPr>
              <a:t>;</a:t>
            </a:r>
            <a:endParaRPr lang="ru-RU" sz="2400" dirty="0" smtClean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002060"/>
              </a:solidFill>
            </a:endParaRPr>
          </a:p>
          <a:p>
            <a:r>
              <a:rPr lang="ru-RU" sz="2400" b="1" i="1" dirty="0" smtClean="0">
                <a:solidFill>
                  <a:srgbClr val="002060"/>
                </a:solidFill>
              </a:rPr>
              <a:t>Метки</a:t>
            </a:r>
            <a:r>
              <a:rPr lang="ru-RU" sz="2400" b="1" i="1" dirty="0">
                <a:solidFill>
                  <a:srgbClr val="002060"/>
                </a:solidFill>
              </a:rPr>
              <a:t> классов</a:t>
            </a:r>
            <a:r>
              <a:rPr lang="ru-RU" sz="2400" b="1" i="1" dirty="0" smtClean="0">
                <a:solidFill>
                  <a:srgbClr val="002060"/>
                </a:solidFill>
              </a:rPr>
              <a:t>:</a:t>
            </a:r>
            <a:endParaRPr lang="ru-RU" sz="2400" b="1" i="1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b="1" dirty="0" smtClean="0">
                <a:solidFill>
                  <a:srgbClr val="002060"/>
                </a:solidFill>
              </a:rPr>
              <a:t>0</a:t>
            </a:r>
            <a:r>
              <a:rPr lang="ru-RU" sz="2400" dirty="0">
                <a:solidFill>
                  <a:srgbClr val="002060"/>
                </a:solidFill>
              </a:rPr>
              <a:t> - нетехнический </a:t>
            </a:r>
            <a:r>
              <a:rPr lang="ru-RU" sz="2400" dirty="0" smtClean="0">
                <a:solidFill>
                  <a:srgbClr val="002060"/>
                </a:solidFill>
              </a:rPr>
              <a:t>хост;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b="1" dirty="0" smtClean="0">
                <a:solidFill>
                  <a:srgbClr val="002060"/>
                </a:solidFill>
              </a:rPr>
              <a:t>1</a:t>
            </a:r>
            <a:r>
              <a:rPr lang="ru-RU" sz="2400" b="1" dirty="0">
                <a:solidFill>
                  <a:srgbClr val="002060"/>
                </a:solidFill>
              </a:rPr>
              <a:t> </a:t>
            </a:r>
            <a:r>
              <a:rPr lang="ru-RU" sz="2400" dirty="0">
                <a:solidFill>
                  <a:srgbClr val="002060"/>
                </a:solidFill>
              </a:rPr>
              <a:t>- технический </a:t>
            </a:r>
            <a:r>
              <a:rPr lang="ru-RU" sz="2400" dirty="0" smtClean="0">
                <a:solidFill>
                  <a:srgbClr val="002060"/>
                </a:solidFill>
              </a:rPr>
              <a:t>хост.</a:t>
            </a:r>
            <a:endParaRPr lang="ru-RU" sz="2400" dirty="0">
              <a:solidFill>
                <a:srgbClr val="002060"/>
              </a:solidFill>
            </a:endParaRP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8210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effectLst/>
              </a:rPr>
              <a:t>Выбор и обоснование схемы </a:t>
            </a:r>
            <a:r>
              <a:rPr lang="ru-RU" b="1" dirty="0" err="1" smtClean="0">
                <a:effectLst/>
              </a:rPr>
              <a:t>валидация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651" y="476672"/>
            <a:ext cx="2091651" cy="1762216"/>
          </a:xfrm>
        </p:spPr>
      </p:pic>
      <p:sp>
        <p:nvSpPr>
          <p:cNvPr id="5" name="TextBox 4"/>
          <p:cNvSpPr txBox="1"/>
          <p:nvPr/>
        </p:nvSpPr>
        <p:spPr>
          <a:xfrm>
            <a:off x="987148" y="1844824"/>
            <a:ext cx="8172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smtClean="0">
                <a:solidFill>
                  <a:srgbClr val="002060"/>
                </a:solidFill>
                <a:latin typeface="Corbel" panose="020B0503020204020204" pitchFamily="34" charset="0"/>
              </a:rPr>
              <a:t>Кросс-</a:t>
            </a:r>
            <a:r>
              <a:rPr lang="ru-RU" sz="2400" b="1" dirty="0" err="1" smtClean="0">
                <a:solidFill>
                  <a:srgbClr val="002060"/>
                </a:solidFill>
                <a:latin typeface="Corbel" panose="020B0503020204020204" pitchFamily="34" charset="0"/>
              </a:rPr>
              <a:t>валидация</a:t>
            </a:r>
            <a:r>
              <a:rPr lang="ru-RU" sz="2400" b="1" dirty="0" smtClean="0">
                <a:solidFill>
                  <a:srgbClr val="002060"/>
                </a:solidFill>
                <a:latin typeface="Corbel" panose="020B0503020204020204" pitchFamily="34" charset="0"/>
              </a:rPr>
              <a:t>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rgbClr val="002060"/>
                </a:solidFill>
                <a:latin typeface="Corbel" panose="020B0503020204020204" pitchFamily="34" charset="0"/>
              </a:rPr>
              <a:t>Понижаем риск переобучения под конкретные данные;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rgbClr val="002060"/>
                </a:solidFill>
                <a:latin typeface="Corbel" panose="020B0503020204020204" pitchFamily="34" charset="0"/>
              </a:rPr>
              <a:t>Интервальная оценка надёжнее;</a:t>
            </a:r>
            <a:endParaRPr lang="ru-RU" sz="2400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rgbClr val="002060"/>
                </a:solidFill>
                <a:latin typeface="Corbel" panose="020B0503020204020204" pitchFamily="34" charset="0"/>
              </a:rPr>
              <a:t>5-</a:t>
            </a:r>
            <a:r>
              <a:rPr lang="en-US" sz="2400" dirty="0" smtClean="0">
                <a:solidFill>
                  <a:srgbClr val="002060"/>
                </a:solidFill>
                <a:latin typeface="Corbel" panose="020B0503020204020204" pitchFamily="34" charset="0"/>
              </a:rPr>
              <a:t>fold</a:t>
            </a:r>
            <a:r>
              <a:rPr lang="ru-RU" sz="2400" dirty="0" smtClean="0">
                <a:solidFill>
                  <a:srgbClr val="002060"/>
                </a:solidFill>
                <a:latin typeface="Corbel" panose="020B0503020204020204" pitchFamily="34" charset="0"/>
              </a:rPr>
              <a:t>;</a:t>
            </a:r>
            <a:endParaRPr lang="ru-RU" sz="2400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rgbClr val="002060"/>
                </a:solidFill>
                <a:latin typeface="Corbel" panose="020B0503020204020204" pitchFamily="34" charset="0"/>
              </a:rPr>
              <a:t>Стратегия - </a:t>
            </a:r>
            <a:r>
              <a:rPr lang="en-US" sz="2400" dirty="0" smtClean="0">
                <a:solidFill>
                  <a:srgbClr val="002060"/>
                </a:solidFill>
                <a:latin typeface="Corbel" panose="020B0503020204020204" pitchFamily="34" charset="0"/>
              </a:rPr>
              <a:t>Random-split</a:t>
            </a:r>
            <a:r>
              <a:rPr lang="ru-RU" sz="2400" dirty="0" smtClean="0">
                <a:solidFill>
                  <a:srgbClr val="002060"/>
                </a:solidFill>
                <a:latin typeface="Corbel" panose="020B0503020204020204" pitchFamily="34" charset="0"/>
              </a:rPr>
              <a:t>;</a:t>
            </a:r>
            <a:endParaRPr lang="ru-RU" sz="2400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pPr lvl="1"/>
            <a:endParaRPr lang="ru-RU" sz="2400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smtClean="0">
                <a:solidFill>
                  <a:srgbClr val="002060"/>
                </a:solidFill>
                <a:latin typeface="Corbel" panose="020B0503020204020204" pitchFamily="34" charset="0"/>
              </a:rPr>
              <a:t>Отложенный тест</a:t>
            </a:r>
            <a:endParaRPr lang="ru-RU" sz="2400" b="1" dirty="0">
              <a:solidFill>
                <a:srgbClr val="00206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23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effectLst/>
              </a:rPr>
              <a:t>Выбор и обоснование метрики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498" y="1129396"/>
            <a:ext cx="2307502" cy="1574871"/>
          </a:xfrm>
        </p:spPr>
      </p:pic>
      <p:sp>
        <p:nvSpPr>
          <p:cNvPr id="5" name="TextBox 4"/>
          <p:cNvSpPr txBox="1"/>
          <p:nvPr/>
        </p:nvSpPr>
        <p:spPr>
          <a:xfrm>
            <a:off x="971600" y="1916832"/>
            <a:ext cx="81724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002060"/>
                </a:solidFill>
                <a:latin typeface="Corbel" panose="020B0503020204020204" pitchFamily="34" charset="0"/>
              </a:rPr>
              <a:t>Задача </a:t>
            </a:r>
            <a:r>
              <a:rPr lang="ru-RU" sz="2400" b="1" dirty="0" smtClean="0">
                <a:solidFill>
                  <a:srgbClr val="002060"/>
                </a:solidFill>
                <a:latin typeface="Corbel" panose="020B0503020204020204" pitchFamily="34" charset="0"/>
              </a:rPr>
              <a:t>бинарной классификации</a:t>
            </a:r>
            <a:r>
              <a:rPr lang="ru-RU" sz="2400" dirty="0" smtClean="0">
                <a:solidFill>
                  <a:srgbClr val="002060"/>
                </a:solidFill>
                <a:latin typeface="Corbel" panose="020B0503020204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002060"/>
                </a:solidFill>
                <a:latin typeface="Corbel" panose="020B0503020204020204" pitchFamily="34" charset="0"/>
              </a:rPr>
              <a:t>Метрика – </a:t>
            </a:r>
            <a:r>
              <a:rPr lang="en-US" sz="2400" b="1" dirty="0" smtClean="0">
                <a:solidFill>
                  <a:srgbClr val="002060"/>
                </a:solidFill>
                <a:latin typeface="Corbel" panose="020B0503020204020204" pitchFamily="34" charset="0"/>
              </a:rPr>
              <a:t>precision</a:t>
            </a:r>
            <a:r>
              <a:rPr lang="en-US" sz="2400" dirty="0" smtClean="0">
                <a:solidFill>
                  <a:srgbClr val="002060"/>
                </a:solidFill>
                <a:latin typeface="Corbel" panose="020B0503020204020204" pitchFamily="34" charset="0"/>
              </a:rPr>
              <a:t>:</a:t>
            </a:r>
            <a:endParaRPr lang="ru-RU" sz="2400" dirty="0" smtClean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rgbClr val="002060"/>
                </a:solidFill>
                <a:latin typeface="Corbel" panose="020B0503020204020204" pitchFamily="34" charset="0"/>
              </a:rPr>
              <a:t>Важно не совершать ошибку первого рода;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rgbClr val="002060"/>
                </a:solidFill>
                <a:latin typeface="Corbel" panose="020B0503020204020204" pitchFamily="34" charset="0"/>
              </a:rPr>
              <a:t>не зависит</a:t>
            </a:r>
            <a:r>
              <a:rPr lang="ru-RU" sz="2400" dirty="0">
                <a:solidFill>
                  <a:srgbClr val="002060"/>
                </a:solidFill>
                <a:latin typeface="Corbel" panose="020B0503020204020204" pitchFamily="34" charset="0"/>
              </a:rPr>
              <a:t>, в отличие от </a:t>
            </a:r>
            <a:r>
              <a:rPr lang="ru-RU" sz="2400" dirty="0" err="1">
                <a:solidFill>
                  <a:srgbClr val="002060"/>
                </a:solidFill>
                <a:latin typeface="Corbel" panose="020B0503020204020204" pitchFamily="34" charset="0"/>
              </a:rPr>
              <a:t>accuracy</a:t>
            </a:r>
            <a:r>
              <a:rPr lang="ru-RU" sz="2400" dirty="0">
                <a:solidFill>
                  <a:srgbClr val="002060"/>
                </a:solidFill>
                <a:latin typeface="Corbel" panose="020B0503020204020204" pitchFamily="34" charset="0"/>
              </a:rPr>
              <a:t>, </a:t>
            </a:r>
            <a:r>
              <a:rPr lang="ru-RU" sz="2400" dirty="0" smtClean="0">
                <a:solidFill>
                  <a:srgbClr val="002060"/>
                </a:solidFill>
                <a:latin typeface="Corbel" panose="020B0503020204020204" pitchFamily="34" charset="0"/>
              </a:rPr>
              <a:t>от соотношения</a:t>
            </a:r>
            <a:r>
              <a:rPr lang="ru-RU" sz="2400" dirty="0">
                <a:solidFill>
                  <a:srgbClr val="002060"/>
                </a:solidFill>
                <a:latin typeface="Corbel" panose="020B0503020204020204" pitchFamily="34" charset="0"/>
              </a:rPr>
              <a:t> </a:t>
            </a:r>
            <a:r>
              <a:rPr lang="ru-RU" sz="2400" dirty="0" smtClean="0">
                <a:solidFill>
                  <a:srgbClr val="002060"/>
                </a:solidFill>
                <a:latin typeface="Corbel" panose="020B0503020204020204" pitchFamily="34" charset="0"/>
              </a:rPr>
              <a:t>классов:</a:t>
            </a:r>
          </a:p>
          <a:p>
            <a:endParaRPr lang="ru-RU" sz="2400" dirty="0" smtClean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r>
              <a:rPr lang="ru-RU" sz="2400" dirty="0" smtClean="0">
                <a:solidFill>
                  <a:srgbClr val="002060"/>
                </a:solidFill>
                <a:latin typeface="Corbel" panose="020B0503020204020204" pitchFamily="34" charset="0"/>
              </a:rPr>
              <a:t>Соотношение классов в нашей задаче: </a:t>
            </a:r>
          </a:p>
          <a:p>
            <a:pPr algn="ctr"/>
            <a:r>
              <a:rPr lang="ru-RU" sz="2400" b="1" i="1" dirty="0" smtClean="0">
                <a:solidFill>
                  <a:srgbClr val="002060"/>
                </a:solidFill>
                <a:latin typeface="Corbel" panose="020B0503020204020204" pitchFamily="34" charset="0"/>
              </a:rPr>
              <a:t>технический : нетехнический =  1 </a:t>
            </a:r>
            <a:r>
              <a:rPr lang="en-US" sz="2400" b="1" i="1" dirty="0" smtClean="0">
                <a:solidFill>
                  <a:srgbClr val="002060"/>
                </a:solidFill>
                <a:latin typeface="Corbel" panose="020B0503020204020204" pitchFamily="34" charset="0"/>
              </a:rPr>
              <a:t>:</a:t>
            </a:r>
            <a:r>
              <a:rPr lang="ru-RU" sz="2400" b="1" i="1" dirty="0" smtClean="0">
                <a:solidFill>
                  <a:srgbClr val="002060"/>
                </a:solidFill>
                <a:latin typeface="Corbel" panose="020B0503020204020204" pitchFamily="34" charset="0"/>
              </a:rPr>
              <a:t> </a:t>
            </a:r>
            <a:r>
              <a:rPr lang="en-US" sz="2400" b="1" i="1" dirty="0" smtClean="0">
                <a:solidFill>
                  <a:srgbClr val="002060"/>
                </a:solidFill>
                <a:latin typeface="Corbel" panose="020B0503020204020204" pitchFamily="34" charset="0"/>
              </a:rPr>
              <a:t>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7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7664" y="0"/>
            <a:ext cx="7498080" cy="1143000"/>
          </a:xfrm>
        </p:spPr>
        <p:txBody>
          <a:bodyPr/>
          <a:lstStyle/>
          <a:p>
            <a:r>
              <a:rPr lang="ru-RU" sz="3900" b="1" dirty="0" smtClean="0"/>
              <a:t>Признаки</a:t>
            </a:r>
            <a:endParaRPr lang="ru-RU" sz="3900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74" y="3789040"/>
            <a:ext cx="8164396" cy="2963284"/>
          </a:xfrm>
        </p:spPr>
      </p:pic>
      <p:sp>
        <p:nvSpPr>
          <p:cNvPr id="5" name="Прямоугольник 4"/>
          <p:cNvSpPr/>
          <p:nvPr/>
        </p:nvSpPr>
        <p:spPr>
          <a:xfrm>
            <a:off x="994595" y="908720"/>
            <a:ext cx="817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nl-NL" sz="2000" dirty="0" smtClean="0">
                <a:solidFill>
                  <a:srgbClr val="002060"/>
                </a:solidFill>
                <a:latin typeface="Corbel" panose="020B0503020204020204" pitchFamily="34" charset="0"/>
              </a:rPr>
              <a:t>top_domen</a:t>
            </a:r>
            <a:r>
              <a:rPr lang="ru-RU" sz="2000" dirty="0" smtClean="0">
                <a:solidFill>
                  <a:srgbClr val="002060"/>
                </a:solidFill>
                <a:latin typeface="Corbel" panose="020B0503020204020204" pitchFamily="34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Corbel" panose="020B0503020204020204" pitchFamily="34" charset="0"/>
              </a:rPr>
              <a:t>– категориальный признак, </a:t>
            </a:r>
            <a:r>
              <a:rPr lang="ru-RU" sz="2000" dirty="0">
                <a:solidFill>
                  <a:srgbClr val="002060"/>
                </a:solidFill>
              </a:rPr>
              <a:t>домен самого верхнего </a:t>
            </a:r>
            <a:r>
              <a:rPr lang="ru-RU" sz="2000" dirty="0" smtClean="0">
                <a:solidFill>
                  <a:srgbClr val="002060"/>
                </a:solidFill>
              </a:rPr>
              <a:t>уровня (.</a:t>
            </a:r>
            <a:r>
              <a:rPr lang="ru-RU" sz="2000" dirty="0" err="1">
                <a:solidFill>
                  <a:srgbClr val="002060"/>
                </a:solidFill>
              </a:rPr>
              <a:t>com</a:t>
            </a:r>
            <a:r>
              <a:rPr lang="ru-RU" sz="2000" dirty="0">
                <a:solidFill>
                  <a:srgbClr val="002060"/>
                </a:solidFill>
              </a:rPr>
              <a:t> или .</a:t>
            </a:r>
            <a:r>
              <a:rPr lang="ru-RU" sz="2000" dirty="0" err="1">
                <a:solidFill>
                  <a:srgbClr val="002060"/>
                </a:solidFill>
              </a:rPr>
              <a:t>ru</a:t>
            </a:r>
            <a:r>
              <a:rPr lang="ru-RU" sz="2000" dirty="0">
                <a:solidFill>
                  <a:srgbClr val="002060"/>
                </a:solidFill>
              </a:rPr>
              <a:t>)</a:t>
            </a:r>
            <a:r>
              <a:rPr lang="ru-RU" sz="2000" dirty="0">
                <a:solidFill>
                  <a:srgbClr val="002060"/>
                </a:solidFill>
                <a:latin typeface="Corbel" panose="020B0503020204020204" pitchFamily="34" charset="0"/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nl-NL" sz="2000" dirty="0">
                <a:solidFill>
                  <a:srgbClr val="002060"/>
                </a:solidFill>
                <a:latin typeface="Corbel" panose="020B0503020204020204" pitchFamily="34" charset="0"/>
              </a:rPr>
              <a:t>2_domen</a:t>
            </a:r>
            <a:r>
              <a:rPr lang="ru-RU" sz="2000" dirty="0">
                <a:solidFill>
                  <a:srgbClr val="002060"/>
                </a:solidFill>
                <a:latin typeface="Corbel" panose="020B0503020204020204" pitchFamily="34" charset="0"/>
              </a:rPr>
              <a:t> – категориальный признак, домен второго уровня (</a:t>
            </a:r>
            <a:r>
              <a:rPr lang="en-US" sz="2000" dirty="0" err="1">
                <a:solidFill>
                  <a:srgbClr val="002060"/>
                </a:solidFill>
                <a:latin typeface="Corbel" panose="020B0503020204020204" pitchFamily="34" charset="0"/>
              </a:rPr>
              <a:t>yandex</a:t>
            </a:r>
            <a:r>
              <a:rPr lang="en-US" sz="2000" dirty="0">
                <a:solidFill>
                  <a:srgbClr val="002060"/>
                </a:solidFill>
                <a:latin typeface="Corbel" panose="020B0503020204020204" pitchFamily="34" charset="0"/>
              </a:rPr>
              <a:t>, </a:t>
            </a:r>
            <a:r>
              <a:rPr lang="en-US" sz="2000" dirty="0" err="1">
                <a:solidFill>
                  <a:srgbClr val="002060"/>
                </a:solidFill>
                <a:latin typeface="Corbel" panose="020B0503020204020204" pitchFamily="34" charset="0"/>
              </a:rPr>
              <a:t>facebook</a:t>
            </a:r>
            <a:r>
              <a:rPr lang="ru-RU" sz="2000" dirty="0">
                <a:solidFill>
                  <a:srgbClr val="002060"/>
                </a:solidFill>
                <a:latin typeface="Corbel" panose="020B0503020204020204" pitchFamily="34" charset="0"/>
              </a:rPr>
              <a:t>);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nl-NL" sz="2000" dirty="0">
                <a:solidFill>
                  <a:srgbClr val="002060"/>
                </a:solidFill>
                <a:latin typeface="Corbel" panose="020B0503020204020204" pitchFamily="34" charset="0"/>
              </a:rPr>
              <a:t>3_domen</a:t>
            </a:r>
            <a:r>
              <a:rPr lang="ru-RU" sz="2000" dirty="0">
                <a:solidFill>
                  <a:srgbClr val="002060"/>
                </a:solidFill>
                <a:latin typeface="Corbel" panose="020B0503020204020204" pitchFamily="34" charset="0"/>
              </a:rPr>
              <a:t> – категориальный признак, домен третьего уровня;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nl-NL" sz="2000" dirty="0">
                <a:solidFill>
                  <a:srgbClr val="002060"/>
                </a:solidFill>
                <a:latin typeface="Corbel" panose="020B0503020204020204" pitchFamily="34" charset="0"/>
              </a:rPr>
              <a:t>domen_len</a:t>
            </a:r>
            <a:r>
              <a:rPr lang="ru-RU" sz="2000" dirty="0">
                <a:solidFill>
                  <a:srgbClr val="002060"/>
                </a:solidFill>
                <a:latin typeface="Corbel" panose="020B0503020204020204" pitchFamily="34" charset="0"/>
              </a:rPr>
              <a:t> – количество частей в имени домена, разделённых точками;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nl-NL" sz="2000" dirty="0">
                <a:solidFill>
                  <a:srgbClr val="002060"/>
                </a:solidFill>
                <a:latin typeface="Corbel" panose="020B0503020204020204" pitchFamily="34" charset="0"/>
              </a:rPr>
              <a:t>len_coeff</a:t>
            </a:r>
            <a:r>
              <a:rPr lang="ru-RU" sz="2000" dirty="0">
                <a:solidFill>
                  <a:srgbClr val="002060"/>
                </a:solidFill>
                <a:latin typeface="Corbel" panose="020B0503020204020204" pitchFamily="34" charset="0"/>
              </a:rPr>
              <a:t> – </a:t>
            </a:r>
            <a:r>
              <a:rPr lang="ru-RU" sz="2000" dirty="0">
                <a:solidFill>
                  <a:srgbClr val="002060"/>
                </a:solidFill>
              </a:rPr>
              <a:t>количество всех символов в домене, кроме разделителей (точек), деленное на </a:t>
            </a:r>
            <a:r>
              <a:rPr lang="ru-RU" sz="2000" dirty="0" err="1" smtClean="0">
                <a:solidFill>
                  <a:srgbClr val="002060"/>
                </a:solidFill>
              </a:rPr>
              <a:t>domen_len</a:t>
            </a:r>
            <a:r>
              <a:rPr lang="ru-RU" sz="2000" dirty="0" smtClean="0">
                <a:solidFill>
                  <a:srgbClr val="002060"/>
                </a:solidFill>
                <a:latin typeface="Corbel" panose="020B0503020204020204" pitchFamily="34" charset="0"/>
              </a:rPr>
              <a:t>.</a:t>
            </a:r>
            <a:endParaRPr lang="ru-RU" sz="2000" dirty="0">
              <a:solidFill>
                <a:srgbClr val="00206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53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effectLst/>
              </a:rPr>
              <a:t>Построение модели машинного обучения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908720"/>
            <a:ext cx="2732385" cy="1885346"/>
          </a:xfrm>
        </p:spPr>
      </p:pic>
      <p:sp>
        <p:nvSpPr>
          <p:cNvPr id="6" name="TextBox 5"/>
          <p:cNvSpPr txBox="1"/>
          <p:nvPr/>
        </p:nvSpPr>
        <p:spPr>
          <a:xfrm>
            <a:off x="1002155" y="1909861"/>
            <a:ext cx="8172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002060"/>
                </a:solidFill>
                <a:latin typeface="Corbel" panose="020B0503020204020204" pitchFamily="34" charset="0"/>
              </a:rPr>
              <a:t>Библиотека: </a:t>
            </a:r>
            <a:r>
              <a:rPr lang="en-US" sz="2400" b="1" dirty="0" err="1" smtClean="0">
                <a:solidFill>
                  <a:srgbClr val="002060"/>
                </a:solidFill>
                <a:latin typeface="Corbel" panose="020B0503020204020204" pitchFamily="34" charset="0"/>
              </a:rPr>
              <a:t>CatBoost</a:t>
            </a:r>
            <a:r>
              <a:rPr lang="ru-RU" sz="2400" dirty="0" smtClean="0">
                <a:solidFill>
                  <a:srgbClr val="002060"/>
                </a:solidFill>
                <a:latin typeface="Corbel" panose="020B0503020204020204" pitchFamily="34" charset="0"/>
              </a:rPr>
              <a:t>;</a:t>
            </a:r>
            <a:endParaRPr lang="ru-RU" sz="2400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002060"/>
                </a:solidFill>
                <a:latin typeface="Corbel" panose="020B0503020204020204" pitchFamily="34" charset="0"/>
              </a:rPr>
              <a:t>Количество деревьев:</a:t>
            </a:r>
            <a:r>
              <a:rPr lang="ru-RU" sz="2400" b="1" dirty="0" smtClean="0">
                <a:solidFill>
                  <a:srgbClr val="002060"/>
                </a:solidFill>
                <a:latin typeface="Corbel" panose="020B0503020204020204" pitchFamily="34" charset="0"/>
              </a:rPr>
              <a:t>280</a:t>
            </a:r>
            <a:r>
              <a:rPr lang="ru-RU" sz="2400" dirty="0" smtClean="0">
                <a:solidFill>
                  <a:srgbClr val="002060"/>
                </a:solidFill>
                <a:latin typeface="Corbel" panose="020B0503020204020204" pitchFamily="34" charset="0"/>
              </a:rPr>
              <a:t>;</a:t>
            </a:r>
            <a:endParaRPr lang="ru-RU" sz="2400" b="1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002060"/>
                </a:solidFill>
                <a:latin typeface="Corbel" panose="020B0503020204020204" pitchFamily="34" charset="0"/>
              </a:rPr>
              <a:t>Максимальная глубина: </a:t>
            </a:r>
            <a:r>
              <a:rPr lang="ru-RU" sz="2400" b="1" dirty="0" smtClean="0">
                <a:solidFill>
                  <a:srgbClr val="002060"/>
                </a:solidFill>
                <a:latin typeface="Corbel" panose="020B0503020204020204" pitchFamily="34" charset="0"/>
              </a:rPr>
              <a:t>3</a:t>
            </a:r>
            <a:r>
              <a:rPr lang="ru-RU" sz="2400" dirty="0" smtClean="0">
                <a:solidFill>
                  <a:srgbClr val="002060"/>
                </a:solidFill>
                <a:latin typeface="Corbel" panose="020B0503020204020204" pitchFamily="34" charset="0"/>
              </a:rPr>
              <a:t>;</a:t>
            </a:r>
            <a:endParaRPr lang="ru-RU" sz="2400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endParaRPr lang="ru-RU" sz="2400" dirty="0" smtClean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r>
              <a:rPr lang="ru-RU" sz="2400" dirty="0" smtClean="0">
                <a:solidFill>
                  <a:srgbClr val="002060"/>
                </a:solidFill>
                <a:latin typeface="Corbel" panose="020B0503020204020204" pitchFamily="34" charset="0"/>
              </a:rPr>
              <a:t>Предварительно убрали дубликаты.</a:t>
            </a:r>
          </a:p>
          <a:p>
            <a:endParaRPr lang="ru-RU" sz="2400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r>
              <a:rPr lang="ru-RU" sz="2400" b="1" dirty="0" smtClean="0">
                <a:solidFill>
                  <a:srgbClr val="002060"/>
                </a:solidFill>
                <a:latin typeface="Corbel" panose="020B0503020204020204" pitchFamily="34" charset="0"/>
              </a:rPr>
              <a:t>Метрика качества</a:t>
            </a:r>
            <a:r>
              <a:rPr lang="ru-RU" sz="2400" dirty="0" smtClean="0">
                <a:solidFill>
                  <a:srgbClr val="002060"/>
                </a:solidFill>
                <a:latin typeface="Corbel" panose="020B0503020204020204" pitchFamily="34" charset="0"/>
              </a:rPr>
              <a:t> на отложенной выборке:</a:t>
            </a:r>
          </a:p>
          <a:p>
            <a:pPr algn="ctr"/>
            <a:r>
              <a:rPr lang="ru-RU" sz="2400" dirty="0" smtClean="0">
                <a:solidFill>
                  <a:srgbClr val="002060"/>
                </a:solidFill>
                <a:latin typeface="Corbel" panose="020B0503020204020204" pitchFamily="34" charset="0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Corbel" panose="020B0503020204020204" pitchFamily="34" charset="0"/>
              </a:rPr>
              <a:t>precision =</a:t>
            </a:r>
            <a:r>
              <a:rPr lang="ru-RU" sz="2400" b="1" dirty="0" smtClean="0">
                <a:solidFill>
                  <a:srgbClr val="002060"/>
                </a:solidFill>
                <a:latin typeface="Corbel" panose="020B0503020204020204" pitchFamily="34" charset="0"/>
              </a:rPr>
              <a:t> 0.88</a:t>
            </a:r>
            <a:r>
              <a:rPr lang="en-US" sz="2400" b="1" dirty="0" smtClean="0">
                <a:solidFill>
                  <a:srgbClr val="002060"/>
                </a:solidFill>
                <a:latin typeface="Corbel" panose="020B0503020204020204" pitchFamily="34" charset="0"/>
              </a:rPr>
              <a:t> </a:t>
            </a:r>
            <a:endParaRPr lang="ru-RU" sz="2400" b="1" dirty="0">
              <a:solidFill>
                <a:srgbClr val="00206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8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effectLst/>
              </a:rPr>
              <a:t>Прототип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528" y="-243408"/>
            <a:ext cx="1783135" cy="1943471"/>
          </a:xfrm>
        </p:spPr>
      </p:pic>
      <p:sp>
        <p:nvSpPr>
          <p:cNvPr id="5" name="TextBox 4"/>
          <p:cNvSpPr txBox="1"/>
          <p:nvPr/>
        </p:nvSpPr>
        <p:spPr>
          <a:xfrm>
            <a:off x="6804248" y="2276871"/>
            <a:ext cx="26642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dirty="0">
                <a:solidFill>
                  <a:schemeClr val="tx2">
                    <a:lumMod val="75000"/>
                  </a:schemeClr>
                </a:solidFill>
              </a:rPr>
              <a:t>Ч</a:t>
            </a:r>
            <a:r>
              <a:rPr lang="ru-RU" sz="2800" b="1" i="1" dirty="0" smtClean="0">
                <a:solidFill>
                  <a:schemeClr val="tx2">
                    <a:lumMod val="75000"/>
                  </a:schemeClr>
                </a:solidFill>
              </a:rPr>
              <a:t>ат-бот</a:t>
            </a:r>
            <a:r>
              <a:rPr lang="ru-RU" sz="2800" b="1" i="1" dirty="0">
                <a:solidFill>
                  <a:schemeClr val="tx2">
                    <a:lumMod val="75000"/>
                  </a:schemeClr>
                </a:solidFill>
              </a:rPr>
              <a:t> </a:t>
            </a:r>
            <a:endParaRPr lang="ru-RU" sz="2800" b="1" i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2800" b="1" i="1" dirty="0" smtClean="0">
                <a:solidFill>
                  <a:schemeClr val="tx2">
                    <a:lumMod val="75000"/>
                  </a:schemeClr>
                </a:solidFill>
              </a:rPr>
              <a:t>в</a:t>
            </a:r>
            <a:r>
              <a:rPr lang="ru-RU" sz="2800" b="1" i="1" dirty="0">
                <a:solidFill>
                  <a:schemeClr val="tx2">
                    <a:lumMod val="75000"/>
                  </a:schemeClr>
                </a:solidFill>
              </a:rPr>
              <a:t> </a:t>
            </a:r>
            <a:r>
              <a:rPr lang="en-US" sz="2800" b="1" i="1" dirty="0">
                <a:solidFill>
                  <a:schemeClr val="tx2">
                    <a:lumMod val="75000"/>
                  </a:schemeClr>
                </a:solidFill>
              </a:rPr>
              <a:t>Telegram</a:t>
            </a:r>
            <a:endParaRPr lang="en-US" sz="2800" b="1" i="1" dirty="0">
              <a:solidFill>
                <a:schemeClr val="tx2">
                  <a:lumMod val="75000"/>
                </a:schemeClr>
              </a:solidFill>
              <a:hlinkClick r:id="rId3"/>
            </a:endParaRPr>
          </a:p>
          <a:p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63688" y="2060848"/>
            <a:ext cx="3672408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Видео с демонстрацией работы бота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148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effectLst/>
              </a:rPr>
              <a:t>Бизнес-применение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704"/>
            <a:ext cx="2838297" cy="1788127"/>
          </a:xfrm>
        </p:spPr>
      </p:pic>
      <p:sp>
        <p:nvSpPr>
          <p:cNvPr id="5" name="TextBox 4"/>
          <p:cNvSpPr txBox="1"/>
          <p:nvPr/>
        </p:nvSpPr>
        <p:spPr>
          <a:xfrm>
            <a:off x="971600" y="1700808"/>
            <a:ext cx="82809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002060"/>
                </a:solidFill>
                <a:latin typeface="Corbel" panose="020B0503020204020204" pitchFamily="34" charset="0"/>
              </a:rPr>
              <a:t>Предлагаем МТС ввести </a:t>
            </a:r>
            <a:r>
              <a:rPr lang="ru-RU" sz="2400" b="1" dirty="0" smtClean="0">
                <a:solidFill>
                  <a:srgbClr val="002060"/>
                </a:solidFill>
                <a:latin typeface="Corbel" panose="020B0503020204020204" pitchFamily="34" charset="0"/>
              </a:rPr>
              <a:t>новый тариф «</a:t>
            </a:r>
            <a:r>
              <a:rPr lang="ru-RU" sz="2400" b="1" i="1" dirty="0" smtClean="0">
                <a:solidFill>
                  <a:srgbClr val="002060"/>
                </a:solidFill>
                <a:latin typeface="Corbel" panose="020B0503020204020204" pitchFamily="34" charset="0"/>
              </a:rPr>
              <a:t>Ещё быстрее</a:t>
            </a:r>
            <a:r>
              <a:rPr lang="ru-RU" sz="2400" b="1" dirty="0" smtClean="0">
                <a:solidFill>
                  <a:srgbClr val="002060"/>
                </a:solidFill>
                <a:latin typeface="Corbel" panose="020B0503020204020204" pitchFamily="34" charset="0"/>
              </a:rPr>
              <a:t>»</a:t>
            </a:r>
            <a:r>
              <a:rPr lang="ru-RU" sz="2400" dirty="0" smtClean="0">
                <a:solidFill>
                  <a:srgbClr val="002060"/>
                </a:solidFill>
                <a:latin typeface="Corbel" panose="020B0503020204020204" pitchFamily="34" charset="0"/>
              </a:rPr>
              <a:t>, где сервисы будут работать </a:t>
            </a:r>
            <a:r>
              <a:rPr lang="ru-RU" sz="2400" i="1" dirty="0" smtClean="0">
                <a:solidFill>
                  <a:srgbClr val="002060"/>
                </a:solidFill>
                <a:latin typeface="Corbel" panose="020B0503020204020204" pitchFamily="34" charset="0"/>
              </a:rPr>
              <a:t>без промедления</a:t>
            </a:r>
            <a:r>
              <a:rPr lang="ru-RU" sz="2400" dirty="0" smtClean="0">
                <a:solidFill>
                  <a:srgbClr val="002060"/>
                </a:solidFill>
                <a:latin typeface="Corbel" panose="020B0503020204020204" pitchFamily="34" charset="0"/>
              </a:rPr>
              <a:t>!</a:t>
            </a:r>
          </a:p>
          <a:p>
            <a:r>
              <a:rPr lang="ru-RU" sz="2400" dirty="0" smtClean="0">
                <a:solidFill>
                  <a:srgbClr val="002060"/>
                </a:solidFill>
                <a:latin typeface="Corbel" panose="020B0503020204020204" pitchFamily="34" charset="0"/>
              </a:rPr>
              <a:t>Это будет осуществляться за счёт разбиения хостов на технические и нетехнические</a:t>
            </a:r>
            <a:r>
              <a:rPr lang="ru-RU" sz="2400" dirty="0" smtClean="0">
                <a:solidFill>
                  <a:srgbClr val="002060"/>
                </a:solidFill>
                <a:latin typeface="Corbel" panose="020B0503020204020204" pitchFamily="34" charset="0"/>
              </a:rPr>
              <a:t>, </a:t>
            </a:r>
            <a:r>
              <a:rPr lang="ru-RU" sz="2400" i="1" dirty="0" smtClean="0">
                <a:solidFill>
                  <a:srgbClr val="002060"/>
                </a:solidFill>
                <a:latin typeface="Corbel" panose="020B0503020204020204" pitchFamily="34" charset="0"/>
              </a:rPr>
              <a:t>причём нетехнические должны выполняться быстрее</a:t>
            </a:r>
            <a:r>
              <a:rPr lang="ru-RU" sz="2400" dirty="0" smtClean="0">
                <a:solidFill>
                  <a:srgbClr val="002060"/>
                </a:solidFill>
                <a:latin typeface="Corbel" panose="020B0503020204020204" pitchFamily="34" charset="0"/>
              </a:rPr>
              <a:t>.</a:t>
            </a:r>
          </a:p>
          <a:p>
            <a:endParaRPr lang="ru-RU" sz="2400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r>
              <a:rPr lang="ru-RU" sz="2400" b="1" i="1" dirty="0" smtClean="0">
                <a:solidFill>
                  <a:srgbClr val="002060"/>
                </a:solidFill>
                <a:latin typeface="Corbel" panose="020B0503020204020204" pitchFamily="34" charset="0"/>
              </a:rPr>
              <a:t>Экономический эффект </a:t>
            </a:r>
            <a:r>
              <a:rPr lang="ru-RU" sz="2400" dirty="0" smtClean="0">
                <a:solidFill>
                  <a:srgbClr val="002060"/>
                </a:solidFill>
                <a:latin typeface="Corbel" panose="020B0503020204020204" pitchFamily="34" charset="0"/>
              </a:rPr>
              <a:t>от внедрения нового тарифа:</a:t>
            </a:r>
          </a:p>
          <a:p>
            <a:pPr algn="ctr"/>
            <a:r>
              <a:rPr lang="en-US" sz="2400" b="1" dirty="0" smtClean="0">
                <a:solidFill>
                  <a:srgbClr val="002060"/>
                </a:solidFill>
                <a:latin typeface="Corbel" panose="020B0503020204020204" pitchFamily="34" charset="0"/>
              </a:rPr>
              <a:t>p*ARPU*N*r – 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  <a:latin typeface="Corbel" panose="020B0503020204020204" pitchFamily="34" charset="0"/>
              </a:rPr>
              <a:t>p</a:t>
            </a:r>
            <a:r>
              <a:rPr lang="en-US" sz="2400" dirty="0" smtClean="0">
                <a:solidFill>
                  <a:srgbClr val="002060"/>
                </a:solidFill>
                <a:latin typeface="Corbel" panose="020B0503020204020204" pitchFamily="34" charset="0"/>
              </a:rPr>
              <a:t> – precision(</a:t>
            </a:r>
            <a:r>
              <a:rPr lang="ru-RU" sz="2400" dirty="0" smtClean="0">
                <a:solidFill>
                  <a:srgbClr val="002060"/>
                </a:solidFill>
                <a:latin typeface="Corbel" panose="020B0503020204020204" pitchFamily="34" charset="0"/>
              </a:rPr>
              <a:t>качество модели</a:t>
            </a:r>
            <a:r>
              <a:rPr lang="en-US" sz="2400" dirty="0" smtClean="0">
                <a:solidFill>
                  <a:srgbClr val="002060"/>
                </a:solidFill>
                <a:latin typeface="Corbel" panose="020B0503020204020204" pitchFamily="34" charset="0"/>
              </a:rPr>
              <a:t>)</a:t>
            </a:r>
            <a:r>
              <a:rPr lang="ru-RU" sz="2400" dirty="0">
                <a:solidFill>
                  <a:srgbClr val="002060"/>
                </a:solidFill>
                <a:latin typeface="Corbel" panose="020B0503020204020204" pitchFamily="34" charset="0"/>
              </a:rPr>
              <a:t>;</a:t>
            </a:r>
            <a:endParaRPr lang="en-US" sz="2400" dirty="0" smtClean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  <a:latin typeface="Corbel" panose="020B0503020204020204" pitchFamily="34" charset="0"/>
              </a:rPr>
              <a:t>ARPU</a:t>
            </a:r>
            <a:r>
              <a:rPr lang="ru-RU" sz="2400" dirty="0" smtClean="0">
                <a:solidFill>
                  <a:srgbClr val="002060"/>
                </a:solidFill>
                <a:latin typeface="Corbel" panose="020B0503020204020204" pitchFamily="34" charset="0"/>
              </a:rPr>
              <a:t> – стоимость тарифа (800 рублей);</a:t>
            </a:r>
            <a:endParaRPr lang="en-US" sz="2400" dirty="0" smtClean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  <a:latin typeface="Corbel" panose="020B0503020204020204" pitchFamily="34" charset="0"/>
              </a:rPr>
              <a:t>N</a:t>
            </a:r>
            <a:r>
              <a:rPr lang="ru-RU" sz="2400" dirty="0" smtClean="0">
                <a:solidFill>
                  <a:srgbClr val="002060"/>
                </a:solidFill>
                <a:latin typeface="Corbel" panose="020B0503020204020204" pitchFamily="34" charset="0"/>
              </a:rPr>
              <a:t> – количество клиентов МТС (78.5 млн людей);</a:t>
            </a:r>
            <a:endParaRPr lang="en-US" sz="2400" dirty="0" smtClean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  <a:latin typeface="Corbel" panose="020B0503020204020204" pitchFamily="34" charset="0"/>
              </a:rPr>
              <a:t>r</a:t>
            </a:r>
            <a:r>
              <a:rPr lang="en-US" sz="2400" dirty="0" smtClean="0">
                <a:solidFill>
                  <a:srgbClr val="002060"/>
                </a:solidFill>
                <a:latin typeface="Corbel" panose="020B0503020204020204" pitchFamily="34" charset="0"/>
              </a:rPr>
              <a:t> – </a:t>
            </a:r>
            <a:r>
              <a:rPr lang="ru-RU" sz="2400" dirty="0" smtClean="0">
                <a:solidFill>
                  <a:srgbClr val="002060"/>
                </a:solidFill>
                <a:latin typeface="Corbel" panose="020B0503020204020204" pitchFamily="34" charset="0"/>
              </a:rPr>
              <a:t>доля клиентов, которые перейдут на новый тариф (2%);</a:t>
            </a:r>
            <a:endParaRPr lang="en-US" sz="2400" dirty="0" smtClean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  <a:latin typeface="Corbel" panose="020B0503020204020204" pitchFamily="34" charset="0"/>
              </a:rPr>
              <a:t>C</a:t>
            </a:r>
            <a:r>
              <a:rPr lang="ru-RU" sz="2400" dirty="0" smtClean="0">
                <a:solidFill>
                  <a:srgbClr val="002060"/>
                </a:solidFill>
                <a:latin typeface="Corbel" panose="020B0503020204020204" pitchFamily="34" charset="0"/>
              </a:rPr>
              <a:t> – ресурсы, необходимые на поддержание работы тарифа (1 млн рублей). </a:t>
            </a:r>
            <a:endParaRPr lang="en-US" sz="2400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endParaRPr lang="ru-RU" sz="2400" dirty="0">
              <a:solidFill>
                <a:srgbClr val="002060"/>
              </a:solidFill>
              <a:latin typeface="Corbel" panose="020B0503020204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2111485"/>
            <a:ext cx="968896" cy="37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96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effectLst/>
              </a:rPr>
              <a:t>Категоризация хостов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824" y="-13111"/>
            <a:ext cx="2156321" cy="1881390"/>
          </a:xfrm>
        </p:spPr>
      </p:pic>
      <p:sp>
        <p:nvSpPr>
          <p:cNvPr id="5" name="TextBox 4"/>
          <p:cNvSpPr txBox="1"/>
          <p:nvPr/>
        </p:nvSpPr>
        <p:spPr>
          <a:xfrm>
            <a:off x="971600" y="1711712"/>
            <a:ext cx="8172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i="1" dirty="0">
                <a:solidFill>
                  <a:srgbClr val="002060"/>
                </a:solidFill>
                <a:latin typeface="Corbel" panose="020B0503020204020204" pitchFamily="34" charset="0"/>
              </a:rPr>
              <a:t>П</a:t>
            </a:r>
            <a:r>
              <a:rPr lang="ru-RU" sz="2400" b="1" i="1" dirty="0" smtClean="0">
                <a:solidFill>
                  <a:srgbClr val="002060"/>
                </a:solidFill>
                <a:latin typeface="Corbel" panose="020B0503020204020204" pitchFamily="34" charset="0"/>
              </a:rPr>
              <a:t>риложение-платформу</a:t>
            </a:r>
            <a:r>
              <a:rPr lang="ru-RU" sz="2400" dirty="0" smtClean="0">
                <a:solidFill>
                  <a:srgbClr val="002060"/>
                </a:solidFill>
                <a:latin typeface="Corbel" panose="020B0503020204020204" pitchFamily="34" charset="0"/>
              </a:rPr>
              <a:t>, контент которой разбивается на такие </a:t>
            </a:r>
            <a:r>
              <a:rPr lang="ru-RU" sz="2400" b="1" dirty="0" smtClean="0">
                <a:solidFill>
                  <a:srgbClr val="002060"/>
                </a:solidFill>
                <a:latin typeface="Corbel" panose="020B0503020204020204" pitchFamily="34" charset="0"/>
              </a:rPr>
              <a:t>группы</a:t>
            </a:r>
            <a:r>
              <a:rPr lang="ru-RU" sz="2400" dirty="0" smtClean="0">
                <a:solidFill>
                  <a:srgbClr val="002060"/>
                </a:solidFill>
                <a:latin typeface="Corbel" panose="020B0503020204020204" pitchFamily="34" charset="0"/>
              </a:rPr>
              <a:t>: медицина</a:t>
            </a:r>
            <a:r>
              <a:rPr lang="ru-RU" sz="2400" dirty="0">
                <a:solidFill>
                  <a:srgbClr val="002060"/>
                </a:solidFill>
                <a:latin typeface="Corbel" panose="020B0503020204020204" pitchFamily="34" charset="0"/>
              </a:rPr>
              <a:t>, кулинария, мода, спорт, новости, </a:t>
            </a:r>
            <a:r>
              <a:rPr lang="ru-RU" sz="2400" dirty="0" smtClean="0">
                <a:solidFill>
                  <a:srgbClr val="002060"/>
                </a:solidFill>
                <a:latin typeface="Corbel" panose="020B0503020204020204" pitchFamily="34" charset="0"/>
              </a:rPr>
              <a:t>ИТ-новинки и другие.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002060"/>
                </a:solidFill>
                <a:latin typeface="Corbel" panose="020B0503020204020204" pitchFamily="34" charset="0"/>
              </a:rPr>
              <a:t>В группе будут видео, посты, статьи.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002060"/>
                </a:solidFill>
                <a:latin typeface="Corbel" panose="020B0503020204020204" pitchFamily="34" charset="0"/>
              </a:rPr>
              <a:t>Каждому классу свои </a:t>
            </a:r>
            <a:r>
              <a:rPr lang="ru-RU" sz="2400" b="1" dirty="0" smtClean="0">
                <a:solidFill>
                  <a:srgbClr val="002060"/>
                </a:solidFill>
                <a:latin typeface="Corbel" panose="020B0503020204020204" pitchFamily="34" charset="0"/>
              </a:rPr>
              <a:t>хосты</a:t>
            </a:r>
            <a:r>
              <a:rPr lang="ru-RU" sz="2400" dirty="0" smtClean="0">
                <a:solidFill>
                  <a:srgbClr val="002060"/>
                </a:solidFill>
                <a:latin typeface="Corbel" panose="020B0503020204020204" pitchFamily="34" charset="0"/>
              </a:rPr>
              <a:t>, обрабатывающиеся на своём </a:t>
            </a:r>
            <a:r>
              <a:rPr lang="ru-RU" sz="2400" b="1" dirty="0" smtClean="0">
                <a:solidFill>
                  <a:srgbClr val="002060"/>
                </a:solidFill>
                <a:latin typeface="Corbel" panose="020B0503020204020204" pitchFamily="34" charset="0"/>
              </a:rPr>
              <a:t>сервере</a:t>
            </a:r>
            <a:r>
              <a:rPr lang="ru-RU" sz="2400" dirty="0" smtClean="0">
                <a:solidFill>
                  <a:srgbClr val="002060"/>
                </a:solidFill>
                <a:latin typeface="Corbel" panose="020B0503020204020204" pitchFamily="34" charset="0"/>
              </a:rPr>
              <a:t>, чтобы </a:t>
            </a:r>
            <a:r>
              <a:rPr lang="ru-RU" sz="2400" b="1" dirty="0" smtClean="0">
                <a:solidFill>
                  <a:srgbClr val="002060"/>
                </a:solidFill>
                <a:latin typeface="Corbel" panose="020B0503020204020204" pitchFamily="34" charset="0"/>
              </a:rPr>
              <a:t>снизить нагрузку</a:t>
            </a:r>
            <a:r>
              <a:rPr lang="ru-RU" sz="2400" dirty="0" smtClean="0">
                <a:solidFill>
                  <a:srgbClr val="002060"/>
                </a:solidFill>
                <a:latin typeface="Corbel" panose="020B0503020204020204" pitchFamily="34" charset="0"/>
              </a:rPr>
              <a:t>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smtClean="0">
                <a:solidFill>
                  <a:srgbClr val="002060"/>
                </a:solidFill>
                <a:latin typeface="Corbel" panose="020B0503020204020204" pitchFamily="34" charset="0"/>
              </a:rPr>
              <a:t>Система приоритетности</a:t>
            </a:r>
            <a:r>
              <a:rPr lang="ru-RU" sz="2400" dirty="0" smtClean="0">
                <a:solidFill>
                  <a:srgbClr val="002060"/>
                </a:solidFill>
                <a:latin typeface="Corbel" panose="020B0503020204020204" pitchFamily="34" charset="0"/>
              </a:rPr>
              <a:t>, строящаяся в зависимости от распределения пользователям по классам.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002060"/>
                </a:solidFill>
                <a:latin typeface="Corbel" panose="020B0503020204020204" pitchFamily="34" charset="0"/>
              </a:rPr>
              <a:t>Можно предусмотреть возможность, делать </a:t>
            </a:r>
            <a:r>
              <a:rPr lang="ru-RU" sz="2400" dirty="0" smtClean="0">
                <a:solidFill>
                  <a:srgbClr val="002060"/>
                </a:solidFill>
                <a:latin typeface="Corbel" panose="020B0503020204020204" pitchFamily="34" charset="0"/>
              </a:rPr>
              <a:t>обработку </a:t>
            </a:r>
            <a:r>
              <a:rPr lang="ru-RU" sz="2400" b="1" dirty="0" smtClean="0">
                <a:solidFill>
                  <a:srgbClr val="002060"/>
                </a:solidFill>
                <a:latin typeface="Corbel" panose="020B0503020204020204" pitchFamily="34" charset="0"/>
              </a:rPr>
              <a:t>для каждого пользователя индивидуально</a:t>
            </a:r>
            <a:r>
              <a:rPr lang="ru-RU" sz="2400" dirty="0" smtClean="0">
                <a:solidFill>
                  <a:srgbClr val="002060"/>
                </a:solidFill>
                <a:latin typeface="Corbel" panose="020B0503020204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002060"/>
                </a:solidFill>
                <a:latin typeface="Corbel" panose="020B0503020204020204" pitchFamily="34" charset="0"/>
              </a:rPr>
              <a:t>Для анализа будут использоваться </a:t>
            </a:r>
            <a:r>
              <a:rPr lang="ru-RU" sz="2400" b="1" dirty="0" smtClean="0">
                <a:solidFill>
                  <a:srgbClr val="002060"/>
                </a:solidFill>
                <a:latin typeface="Corbel" panose="020B0503020204020204" pitchFamily="34" charset="0"/>
              </a:rPr>
              <a:t>исторические данные</a:t>
            </a:r>
            <a:r>
              <a:rPr lang="ru-RU" sz="2400" dirty="0" smtClean="0">
                <a:solidFill>
                  <a:srgbClr val="002060"/>
                </a:solidFill>
                <a:latin typeface="Corbel" panose="020B0503020204020204" pitchFamily="34" charset="0"/>
              </a:rPr>
              <a:t>.</a:t>
            </a:r>
            <a:endParaRPr lang="ru-RU" sz="2400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82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510</TotalTime>
  <Words>389</Words>
  <Application>Microsoft Office PowerPoint</Application>
  <PresentationFormat>Экран (4:3)</PresentationFormat>
  <Paragraphs>71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Солнцестояние</vt:lpstr>
      <vt:lpstr>Презентация PowerPoint</vt:lpstr>
      <vt:lpstr>Поиск и сбор разметки</vt:lpstr>
      <vt:lpstr>Выбор и обоснование схемы валидация</vt:lpstr>
      <vt:lpstr>Выбор и обоснование метрики</vt:lpstr>
      <vt:lpstr>Признаки</vt:lpstr>
      <vt:lpstr>Построение модели машинного обучения</vt:lpstr>
      <vt:lpstr>Прототип</vt:lpstr>
      <vt:lpstr>Бизнес-применение</vt:lpstr>
      <vt:lpstr>Категоризация хостов</vt:lpstr>
      <vt:lpstr>Спасибо за внимание!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HP</dc:creator>
  <cp:lastModifiedBy>HP</cp:lastModifiedBy>
  <cp:revision>38</cp:revision>
  <dcterms:created xsi:type="dcterms:W3CDTF">2021-08-14T16:33:07Z</dcterms:created>
  <dcterms:modified xsi:type="dcterms:W3CDTF">2021-08-15T11:18:59Z</dcterms:modified>
</cp:coreProperties>
</file>